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311" r:id="rId3"/>
    <p:sldId id="329" r:id="rId4"/>
    <p:sldId id="334" r:id="rId5"/>
    <p:sldId id="335" r:id="rId6"/>
    <p:sldId id="330" r:id="rId7"/>
    <p:sldId id="331" r:id="rId8"/>
    <p:sldId id="332" r:id="rId9"/>
    <p:sldId id="333"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52"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471" autoAdjust="0"/>
  </p:normalViewPr>
  <p:slideViewPr>
    <p:cSldViewPr>
      <p:cViewPr>
        <p:scale>
          <a:sx n="70" d="100"/>
          <a:sy n="70" d="100"/>
        </p:scale>
        <p:origin x="-2178" y="-378"/>
      </p:cViewPr>
      <p:guideLst>
        <p:guide orient="horz" pos="2046"/>
        <p:guide pos="2882"/>
      </p:guideLst>
    </p:cSldViewPr>
  </p:slideViewPr>
  <p:notesTextViewPr>
    <p:cViewPr>
      <p:scale>
        <a:sx n="100" d="100"/>
        <a:sy n="100" d="100"/>
      </p:scale>
      <p:origin x="0" y="0"/>
    </p:cViewPr>
  </p:notesTextViewPr>
  <p:notesViewPr>
    <p:cSldViewPr>
      <p:cViewPr varScale="1">
        <p:scale>
          <a:sx n="65" d="100"/>
          <a:sy n="65" d="100"/>
        </p:scale>
        <p:origin x="-2844" y="-114"/>
      </p:cViewPr>
      <p:guideLst>
        <p:guide orient="horz" pos="2782"/>
        <p:guide pos="216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500066"/>
          </a:xfrm>
        </p:spPr>
        <p:txBody>
          <a:bodyPr>
            <a:normAutofit/>
          </a:bodyPr>
          <a:lstStyle>
            <a:lvl1pPr>
              <a:defRPr sz="3600" b="1">
                <a:solidFill>
                  <a:srgbClr val="00206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14282" y="1214422"/>
            <a:ext cx="8715436" cy="5000660"/>
          </a:xfrm>
        </p:spPr>
        <p:txBody>
          <a:bodyPr/>
          <a:lstStyle>
            <a:lvl1pPr>
              <a:defRPr>
                <a:solidFill>
                  <a:srgbClr val="0000FF"/>
                </a:solidFill>
              </a:defRPr>
            </a:lvl1pPr>
            <a:lvl2pPr>
              <a:buFont typeface="Arial" panose="020B0604020202020204" pitchFamily="34" charset="0"/>
              <a:buChar char="–"/>
              <a:defRPr/>
            </a:lvl2pPr>
            <a:lvl3pPr>
              <a:buFont typeface="Arial" panose="020B0604020202020204" pitchFamily="34" charset="0"/>
              <a:buChar char="–"/>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cxnSp>
        <p:nvCxnSpPr>
          <p:cNvPr id="9" name="直接连接符 8"/>
          <p:cNvCxnSpPr/>
          <p:nvPr userDrawn="1"/>
        </p:nvCxnSpPr>
        <p:spPr>
          <a:xfrm>
            <a:off x="0" y="1000108"/>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071546"/>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888238B-5A1F-47EA-BB34-BC51B67E19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8.bin"/><Relationship Id="rId7" Type="http://schemas.openxmlformats.org/officeDocument/2006/relationships/image" Target="../media/image13.wmf"/><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2.wmf"/><Relationship Id="rId3" Type="http://schemas.openxmlformats.org/officeDocument/2006/relationships/oleObject" Target="../embeddings/oleObject5.bin"/><Relationship Id="rId2" Type="http://schemas.openxmlformats.org/officeDocument/2006/relationships/image" Target="../media/image11.wmf"/><Relationship Id="rId19" Type="http://schemas.openxmlformats.org/officeDocument/2006/relationships/vmlDrawing" Target="../drawings/vmlDrawing3.vml"/><Relationship Id="rId18" Type="http://schemas.openxmlformats.org/officeDocument/2006/relationships/slideLayout" Target="../slideLayouts/slideLayout2.xml"/><Relationship Id="rId17" Type="http://schemas.openxmlformats.org/officeDocument/2006/relationships/image" Target="../media/image17.wmf"/><Relationship Id="rId16" Type="http://schemas.openxmlformats.org/officeDocument/2006/relationships/oleObject" Target="../embeddings/oleObject13.bin"/><Relationship Id="rId15" Type="http://schemas.openxmlformats.org/officeDocument/2006/relationships/oleObject" Target="../embeddings/oleObject12.bin"/><Relationship Id="rId14" Type="http://schemas.openxmlformats.org/officeDocument/2006/relationships/image" Target="../media/image16.wmf"/><Relationship Id="rId13" Type="http://schemas.openxmlformats.org/officeDocument/2006/relationships/oleObject" Target="../embeddings/oleObject11.bin"/><Relationship Id="rId12" Type="http://schemas.openxmlformats.org/officeDocument/2006/relationships/oleObject" Target="../embeddings/oleObject10.bin"/><Relationship Id="rId11" Type="http://schemas.openxmlformats.org/officeDocument/2006/relationships/image" Target="../media/image15.wmf"/><Relationship Id="rId10" Type="http://schemas.openxmlformats.org/officeDocument/2006/relationships/oleObject" Target="../embeddings/oleObject9.bin"/><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 Id="rId3" Type="http://schemas.openxmlformats.org/officeDocument/2006/relationships/oleObject" Target="../embeddings/oleObject15.bin"/><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4.wmf"/><Relationship Id="rId7" Type="http://schemas.openxmlformats.org/officeDocument/2006/relationships/oleObject" Target="../embeddings/oleObject20.bin"/><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2.wmf"/><Relationship Id="rId3" Type="http://schemas.openxmlformats.org/officeDocument/2006/relationships/oleObject" Target="../embeddings/oleObject18.bin"/><Relationship Id="rId20" Type="http://schemas.openxmlformats.org/officeDocument/2006/relationships/vmlDrawing" Target="../drawings/vmlDrawing5.vml"/><Relationship Id="rId2" Type="http://schemas.openxmlformats.org/officeDocument/2006/relationships/image" Target="../media/image21.wmf"/><Relationship Id="rId19" Type="http://schemas.openxmlformats.org/officeDocument/2006/relationships/slideLayout" Target="../slideLayouts/slideLayout2.xml"/><Relationship Id="rId18" Type="http://schemas.openxmlformats.org/officeDocument/2006/relationships/image" Target="../media/image28.wmf"/><Relationship Id="rId17" Type="http://schemas.openxmlformats.org/officeDocument/2006/relationships/oleObject" Target="../embeddings/oleObject26.bin"/><Relationship Id="rId16" Type="http://schemas.openxmlformats.org/officeDocument/2006/relationships/image" Target="../media/image27.wmf"/><Relationship Id="rId15" Type="http://schemas.openxmlformats.org/officeDocument/2006/relationships/oleObject" Target="../embeddings/oleObject25.bin"/><Relationship Id="rId14" Type="http://schemas.openxmlformats.org/officeDocument/2006/relationships/image" Target="../media/image26.wmf"/><Relationship Id="rId13" Type="http://schemas.openxmlformats.org/officeDocument/2006/relationships/oleObject" Target="../embeddings/oleObject24.bin"/><Relationship Id="rId12" Type="http://schemas.openxmlformats.org/officeDocument/2006/relationships/oleObject" Target="../embeddings/oleObject23.bin"/><Relationship Id="rId11" Type="http://schemas.openxmlformats.org/officeDocument/2006/relationships/oleObject" Target="../embeddings/oleObject22.bin"/><Relationship Id="rId10" Type="http://schemas.openxmlformats.org/officeDocument/2006/relationships/image" Target="../media/image25.wmf"/><Relationship Id="rId1"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wmf"/></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 Id="rId3" Type="http://schemas.openxmlformats.org/officeDocument/2006/relationships/oleObject" Target="../embeddings/oleObject28.bin"/><Relationship Id="rId2" Type="http://schemas.openxmlformats.org/officeDocument/2006/relationships/image" Target="../media/image30.wmf"/><Relationship Id="rId1"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32.bin"/><Relationship Id="rId4" Type="http://schemas.openxmlformats.org/officeDocument/2006/relationships/image" Target="../media/image34.wmf"/><Relationship Id="rId3" Type="http://schemas.openxmlformats.org/officeDocument/2006/relationships/oleObject" Target="../embeddings/oleObject31.bin"/><Relationship Id="rId2" Type="http://schemas.openxmlformats.org/officeDocument/2006/relationships/image" Target="../media/image33.wmf"/><Relationship Id="rId1"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9.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97305" y="3137535"/>
            <a:ext cx="6400800" cy="773430"/>
          </a:xfrm>
        </p:spPr>
        <p:txBody>
          <a:bodyPr>
            <a:normAutofit/>
          </a:bodyPr>
          <a:lstStyle/>
          <a:p>
            <a:r>
              <a:rPr lang="en-US" altLang="zh-CN" b="1" dirty="0">
                <a:solidFill>
                  <a:srgbClr val="FF0000"/>
                </a:solidFill>
              </a:rPr>
              <a:t>MPI</a:t>
            </a:r>
            <a:r>
              <a:rPr lang="zh-CN" altLang="en-US" b="1" dirty="0">
                <a:solidFill>
                  <a:srgbClr val="FF0000"/>
                </a:solidFill>
              </a:rPr>
              <a:t>编程实例</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anchor="b">
            <a:normAutofit fontScale="90000"/>
          </a:bodyPr>
          <a:p>
            <a:pPr eaLnBrk="1" hangingPunct="1"/>
            <a:r>
              <a:rPr lang="zh-CN" altLang="en-US">
                <a:sym typeface="Arial" panose="020B0604020202020204" pitchFamily="34" charset="0"/>
              </a:rPr>
              <a:t>简介</a:t>
            </a:r>
            <a:endParaRPr lang="zh-CN" altLang="en-US"/>
          </a:p>
        </p:txBody>
      </p:sp>
      <p:sp>
        <p:nvSpPr>
          <p:cNvPr id="12291"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6147" name="文本框 12291"/>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6148" name="文本框 12292"/>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6149" name="文本框 1"/>
          <p:cNvSpPr txBox="1"/>
          <p:nvPr/>
        </p:nvSpPr>
        <p:spPr>
          <a:xfrm>
            <a:off x="1027113" y="1771650"/>
            <a:ext cx="7519987" cy="3969385"/>
          </a:xfrm>
          <a:prstGeom prst="rect">
            <a:avLst/>
          </a:prstGeom>
          <a:noFill/>
          <a:ln w="9525">
            <a:noFill/>
          </a:ln>
        </p:spPr>
        <p:txBody>
          <a:bodyPr wrap="square" anchor="t">
            <a:spAutoFit/>
          </a:bodyPr>
          <a:p>
            <a:pPr eaLnBrk="0" hangingPunct="0"/>
            <a:endParaRPr lang="en-US" altLang="zh-CN">
              <a:latin typeface="Times New Roman" panose="02020603050405020304" pitchFamily="18" charset="0"/>
              <a:ea typeface="华文新魏" panose="02010800040101010101" pitchFamily="2" charset="-122"/>
            </a:endParaRPr>
          </a:p>
          <a:p>
            <a:pPr eaLnBrk="0" hangingPunct="0"/>
            <a:r>
              <a:rPr lang="en-US" altLang="zh-CN">
                <a:latin typeface="Times New Roman" panose="02020603050405020304" pitchFamily="18" charset="0"/>
                <a:ea typeface="华文新魏" panose="02010800040101010101" pitchFamily="2" charset="-122"/>
                <a:sym typeface="Arial" panose="020B0604020202020204" pitchFamily="34" charset="0"/>
              </a:rPr>
              <a:t>Floyd</a:t>
            </a:r>
            <a:r>
              <a:rPr lang="zh-CN" altLang="en-US">
                <a:latin typeface="Times New Roman" panose="02020603050405020304" pitchFamily="18" charset="0"/>
                <a:ea typeface="华文新魏" panose="02010800040101010101" pitchFamily="2" charset="-122"/>
                <a:sym typeface="Arial" panose="020B0604020202020204" pitchFamily="34" charset="0"/>
              </a:rPr>
              <a:t>串行算法</a:t>
            </a:r>
            <a:endParaRPr lang="en-US" altLang="zh-CN">
              <a:latin typeface="Times New Roman" panose="02020603050405020304" pitchFamily="18" charset="0"/>
              <a:ea typeface="华文新魏" panose="02010800040101010101" pitchFamily="2" charset="-122"/>
            </a:endParaRPr>
          </a:p>
          <a:p>
            <a:pPr eaLnBrk="0" hangingPunct="0"/>
            <a:endParaRPr lang="zh-CN" altLang="en-US">
              <a:latin typeface="Times New Roman" panose="02020603050405020304" pitchFamily="18" charset="0"/>
              <a:ea typeface="华文新魏" panose="02010800040101010101" pitchFamily="2" charset="-122"/>
            </a:endParaRPr>
          </a:p>
          <a:p>
            <a:pPr eaLnBrk="0" hangingPunct="0"/>
            <a:r>
              <a:rPr lang="zh-CN" altLang="en-US">
                <a:latin typeface="Times New Roman" panose="02020603050405020304" pitchFamily="18" charset="0"/>
                <a:ea typeface="华文新魏" panose="02010800040101010101" pitchFamily="2" charset="-122"/>
              </a:rPr>
              <a:t>输入：    </a:t>
            </a:r>
            <a:r>
              <a:rPr lang="en-US" altLang="zh-CN">
                <a:latin typeface="Arial" panose="020B0604020202020204" pitchFamily="34"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顶点数</a:t>
            </a:r>
            <a:endParaRPr lang="zh-CN" altLang="en-US">
              <a:latin typeface="Times New Roman" panose="02020603050405020304" pitchFamily="18" charset="0"/>
              <a:ea typeface="华文新魏" panose="02010800040101010101" pitchFamily="2" charset="-122"/>
            </a:endParaRPr>
          </a:p>
          <a:p>
            <a:pPr eaLnBrk="0" hangingPunct="0"/>
            <a:r>
              <a:rPr lang="zh-CN" altLang="en-US">
                <a:latin typeface="Times New Roman" panose="02020603050405020304" pitchFamily="18" charset="0"/>
                <a:ea typeface="华文新魏" panose="02010800040101010101" pitchFamily="2" charset="-122"/>
              </a:rPr>
              <a:t>                </a:t>
            </a:r>
            <a:r>
              <a:rPr lang="en-US" altLang="zh-CN">
                <a:latin typeface="Arial" panose="020B0604020202020204" pitchFamily="34" charset="0"/>
                <a:ea typeface="华文新魏" panose="02010800040101010101" pitchFamily="2" charset="-122"/>
                <a:sym typeface="Arial" panose="020B0604020202020204" pitchFamily="34" charset="0"/>
              </a:rPr>
              <a:t>——</a:t>
            </a:r>
            <a:r>
              <a:rPr lang="zh-CN" altLang="en-US">
                <a:latin typeface="Times New Roman" panose="02020603050405020304" pitchFamily="18" charset="0"/>
                <a:ea typeface="华文新魏" panose="02010800040101010101" pitchFamily="2" charset="-122"/>
                <a:sym typeface="Arial" panose="020B0604020202020204" pitchFamily="34" charset="0"/>
              </a:rPr>
              <a:t>邻接矩阵</a:t>
            </a:r>
            <a:endParaRPr lang="zh-CN" altLang="en-US">
              <a:latin typeface="Times New Roman" panose="02020603050405020304" pitchFamily="18" charset="0"/>
              <a:ea typeface="华文新魏" panose="02010800040101010101" pitchFamily="2" charset="-122"/>
              <a:sym typeface="Arial" panose="020B0604020202020204" pitchFamily="34" charset="0"/>
            </a:endParaRPr>
          </a:p>
          <a:p>
            <a:pPr eaLnBrk="0" hangingPunct="0"/>
            <a:r>
              <a:rPr lang="zh-CN" altLang="en-US">
                <a:latin typeface="Times New Roman" panose="02020603050405020304" pitchFamily="18" charset="0"/>
                <a:ea typeface="华文新魏" panose="02010800040101010101" pitchFamily="2" charset="-122"/>
              </a:rPr>
              <a:t>输出：变换后的矩阵    ，其中包含最短路径的长度</a:t>
            </a:r>
            <a:endParaRPr lang="zh-CN" altLang="en-US">
              <a:latin typeface="Times New Roman" panose="02020603050405020304" pitchFamily="18" charset="0"/>
              <a:ea typeface="华文新魏" panose="02010800040101010101" pitchFamily="2" charset="-122"/>
            </a:endParaRPr>
          </a:p>
          <a:p>
            <a:pPr eaLnBrk="0" hangingPunct="0"/>
            <a:r>
              <a:rPr lang="en-US" altLang="zh-CN">
                <a:latin typeface="Times New Roman" panose="02020603050405020304" pitchFamily="18" charset="0"/>
                <a:ea typeface="华文新魏" panose="02010800040101010101" pitchFamily="2" charset="-122"/>
              </a:rPr>
              <a:t>for                to </a:t>
            </a:r>
            <a:endParaRPr lang="zh-CN" altLang="en-US">
              <a:latin typeface="Times New Roman" panose="02020603050405020304" pitchFamily="18" charset="0"/>
              <a:ea typeface="华文新魏" panose="02010800040101010101" pitchFamily="2" charset="-122"/>
            </a:endParaRPr>
          </a:p>
          <a:p>
            <a:pPr eaLnBrk="0" hangingPunct="0"/>
            <a:r>
              <a:rPr lang="zh-CN" altLang="en-US">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for </a:t>
            </a:r>
            <a:r>
              <a:rPr lang="zh-CN" altLang="en-US">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to  </a:t>
            </a:r>
            <a:endParaRPr lang="en-US" altLang="zh-CN">
              <a:latin typeface="Times New Roman" panose="02020603050405020304" pitchFamily="18" charset="0"/>
              <a:ea typeface="华文新魏" panose="02010800040101010101" pitchFamily="2" charset="-122"/>
            </a:endParaRPr>
          </a:p>
          <a:p>
            <a:pPr eaLnBrk="0" hangingPunct="0"/>
            <a:r>
              <a:rPr lang="zh-CN" altLang="en-US">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sym typeface="Arial" panose="020B0604020202020204" pitchFamily="34" charset="0"/>
              </a:rPr>
              <a:t>for                to  </a:t>
            </a:r>
            <a:endParaRPr lang="zh-CN" altLang="en-US">
              <a:latin typeface="Times New Roman" panose="02020603050405020304" pitchFamily="18" charset="0"/>
              <a:ea typeface="华文新魏" panose="02010800040101010101" pitchFamily="2" charset="-122"/>
              <a:sym typeface="Arial" panose="020B0604020202020204" pitchFamily="34" charset="0"/>
            </a:endParaRPr>
          </a:p>
          <a:p>
            <a:pPr eaLnBrk="0" hangingPunct="0"/>
            <a:r>
              <a:rPr lang="zh-CN" altLang="en-US">
                <a:latin typeface="Times New Roman" panose="02020603050405020304" pitchFamily="18" charset="0"/>
                <a:ea typeface="华文新魏" panose="02010800040101010101" pitchFamily="2" charset="-122"/>
              </a:rPr>
              <a:t>       </a:t>
            </a:r>
            <a:endParaRPr lang="zh-CN" altLang="en-US">
              <a:latin typeface="Times New Roman" panose="02020603050405020304" pitchFamily="18" charset="0"/>
              <a:ea typeface="华文新魏" panose="02010800040101010101" pitchFamily="2" charset="-122"/>
            </a:endParaRPr>
          </a:p>
          <a:p>
            <a:pPr eaLnBrk="0" hangingPunct="0"/>
            <a:r>
              <a:rPr lang="zh-CN" altLang="en-US">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endfor</a:t>
            </a:r>
            <a:endParaRPr lang="en-US" altLang="zh-CN">
              <a:latin typeface="Times New Roman" panose="02020603050405020304" pitchFamily="18" charset="0"/>
              <a:ea typeface="华文新魏" panose="02010800040101010101" pitchFamily="2" charset="-122"/>
            </a:endParaRPr>
          </a:p>
          <a:p>
            <a:pPr eaLnBrk="0" hangingPunct="0"/>
            <a:r>
              <a:rPr lang="en-US" altLang="zh-CN">
                <a:latin typeface="Times New Roman" panose="02020603050405020304" pitchFamily="18" charset="0"/>
                <a:ea typeface="华文新魏" panose="02010800040101010101" pitchFamily="2" charset="-122"/>
              </a:rPr>
              <a:t>     endfor</a:t>
            </a:r>
            <a:endParaRPr lang="en-US" altLang="zh-CN">
              <a:latin typeface="Times New Roman" panose="02020603050405020304" pitchFamily="18" charset="0"/>
              <a:ea typeface="华文新魏" panose="02010800040101010101" pitchFamily="2" charset="-122"/>
            </a:endParaRPr>
          </a:p>
          <a:p>
            <a:pPr eaLnBrk="0" hangingPunct="0"/>
            <a:r>
              <a:rPr lang="en-US" altLang="zh-CN">
                <a:latin typeface="Times New Roman" panose="02020603050405020304" pitchFamily="18" charset="0"/>
                <a:ea typeface="华文新魏" panose="02010800040101010101" pitchFamily="2" charset="-122"/>
                <a:sym typeface="Arial" panose="020B0604020202020204" pitchFamily="34" charset="0"/>
              </a:rPr>
              <a:t> endfor</a:t>
            </a:r>
            <a:endParaRPr lang="zh-CN" altLang="en-US">
              <a:latin typeface="Times New Roman" panose="02020603050405020304" pitchFamily="18" charset="0"/>
              <a:ea typeface="华文新魏" panose="02010800040101010101" pitchFamily="2" charset="-122"/>
            </a:endParaRPr>
          </a:p>
          <a:p>
            <a:pPr eaLnBrk="0" hangingPunct="0"/>
            <a:endParaRPr lang="zh-CN" altLang="en-US">
              <a:latin typeface="Times New Roman" panose="02020603050405020304" pitchFamily="18" charset="0"/>
              <a:ea typeface="华文新魏" panose="02010800040101010101" pitchFamily="2" charset="-122"/>
            </a:endParaRPr>
          </a:p>
        </p:txBody>
      </p:sp>
      <p:grpSp>
        <p:nvGrpSpPr>
          <p:cNvPr id="6150" name="组合 45"/>
          <p:cNvGrpSpPr/>
          <p:nvPr/>
        </p:nvGrpSpPr>
        <p:grpSpPr>
          <a:xfrm>
            <a:off x="1476375" y="2663825"/>
            <a:ext cx="4727575" cy="1954213"/>
            <a:chOff x="2325" y="3344"/>
            <a:chExt cx="7447" cy="3077"/>
          </a:xfrm>
        </p:grpSpPr>
        <p:graphicFrame>
          <p:nvGraphicFramePr>
            <p:cNvPr id="6151" name="对象 1"/>
            <p:cNvGraphicFramePr>
              <a:graphicFrameLocks noChangeAspect="1"/>
            </p:cNvGraphicFramePr>
            <p:nvPr/>
          </p:nvGraphicFramePr>
          <p:xfrm>
            <a:off x="2778" y="3344"/>
            <a:ext cx="499" cy="453"/>
          </p:xfrm>
          <a:graphic>
            <a:graphicData uri="http://schemas.openxmlformats.org/presentationml/2006/ole">
              <mc:AlternateContent xmlns:mc="http://schemas.openxmlformats.org/markup-compatibility/2006">
                <mc:Choice xmlns:v="urn:schemas-microsoft-com:vml" Requires="v">
                  <p:oleObj spid="_x0000_s3078" name="" r:id="rId1" imgW="290830" imgH="290830" progId="Equation.DSMT4">
                    <p:embed/>
                  </p:oleObj>
                </mc:Choice>
                <mc:Fallback>
                  <p:oleObj name="" r:id="rId1" imgW="290830" imgH="290830" progId="Equation.DSMT4">
                    <p:embed/>
                    <p:pic>
                      <p:nvPicPr>
                        <p:cNvPr id="0" name="图片 3077"/>
                        <p:cNvPicPr/>
                        <p:nvPr/>
                      </p:nvPicPr>
                      <p:blipFill>
                        <a:blip r:embed="rId2"/>
                        <a:stretch>
                          <a:fillRect/>
                        </a:stretch>
                      </p:blipFill>
                      <p:spPr>
                        <a:xfrm>
                          <a:off x="2778" y="3344"/>
                          <a:ext cx="499" cy="453"/>
                        </a:xfrm>
                        <a:prstGeom prst="rect">
                          <a:avLst/>
                        </a:prstGeom>
                        <a:noFill/>
                        <a:ln w="38100">
                          <a:noFill/>
                          <a:miter/>
                        </a:ln>
                      </p:spPr>
                    </p:pic>
                  </p:oleObj>
                </mc:Fallback>
              </mc:AlternateContent>
            </a:graphicData>
          </a:graphic>
        </p:graphicFrame>
        <p:graphicFrame>
          <p:nvGraphicFramePr>
            <p:cNvPr id="6152" name="对象 8"/>
            <p:cNvGraphicFramePr/>
            <p:nvPr/>
          </p:nvGraphicFramePr>
          <p:xfrm>
            <a:off x="2778" y="3741"/>
            <a:ext cx="498" cy="453"/>
          </p:xfrm>
          <a:graphic>
            <a:graphicData uri="http://schemas.openxmlformats.org/presentationml/2006/ole">
              <mc:AlternateContent xmlns:mc="http://schemas.openxmlformats.org/markup-compatibility/2006">
                <mc:Choice xmlns:v="urn:schemas-microsoft-com:vml" Requires="v">
                  <p:oleObj spid="_x0000_s3079" name="" r:id="rId3" imgW="319405" imgH="290830" progId="Equation.DSMT4">
                    <p:embed/>
                  </p:oleObj>
                </mc:Choice>
                <mc:Fallback>
                  <p:oleObj name="" r:id="rId3" imgW="319405" imgH="290830" progId="Equation.DSMT4">
                    <p:embed/>
                    <p:pic>
                      <p:nvPicPr>
                        <p:cNvPr id="0" name="图片 3078"/>
                        <p:cNvPicPr/>
                        <p:nvPr/>
                      </p:nvPicPr>
                      <p:blipFill>
                        <a:blip r:embed="rId4"/>
                        <a:stretch>
                          <a:fillRect/>
                        </a:stretch>
                      </p:blipFill>
                      <p:spPr>
                        <a:xfrm>
                          <a:off x="2778" y="3741"/>
                          <a:ext cx="498" cy="453"/>
                        </a:xfrm>
                        <a:prstGeom prst="rect">
                          <a:avLst/>
                        </a:prstGeom>
                        <a:noFill/>
                        <a:ln w="38100">
                          <a:noFill/>
                          <a:miter/>
                        </a:ln>
                      </p:spPr>
                    </p:pic>
                  </p:oleObj>
                </mc:Fallback>
              </mc:AlternateContent>
            </a:graphicData>
          </a:graphic>
        </p:graphicFrame>
        <p:graphicFrame>
          <p:nvGraphicFramePr>
            <p:cNvPr id="6153" name="对象 10"/>
            <p:cNvGraphicFramePr/>
            <p:nvPr/>
          </p:nvGraphicFramePr>
          <p:xfrm>
            <a:off x="4932" y="4152"/>
            <a:ext cx="498" cy="453"/>
          </p:xfrm>
          <a:graphic>
            <a:graphicData uri="http://schemas.openxmlformats.org/presentationml/2006/ole">
              <mc:AlternateContent xmlns:mc="http://schemas.openxmlformats.org/markup-compatibility/2006">
                <mc:Choice xmlns:v="urn:schemas-microsoft-com:vml" Requires="v">
                  <p:oleObj spid="_x0000_s3080" name="" r:id="rId5" imgW="319405" imgH="290830" progId="Equation.DSMT4">
                    <p:embed/>
                  </p:oleObj>
                </mc:Choice>
                <mc:Fallback>
                  <p:oleObj name="" r:id="rId5" imgW="319405" imgH="290830" progId="Equation.DSMT4">
                    <p:embed/>
                    <p:pic>
                      <p:nvPicPr>
                        <p:cNvPr id="0" name="图片 3079"/>
                        <p:cNvPicPr/>
                        <p:nvPr/>
                      </p:nvPicPr>
                      <p:blipFill>
                        <a:blip r:embed="rId4"/>
                        <a:stretch>
                          <a:fillRect/>
                        </a:stretch>
                      </p:blipFill>
                      <p:spPr>
                        <a:xfrm>
                          <a:off x="4932" y="4152"/>
                          <a:ext cx="498" cy="453"/>
                        </a:xfrm>
                        <a:prstGeom prst="rect">
                          <a:avLst/>
                        </a:prstGeom>
                        <a:noFill/>
                        <a:ln w="38100">
                          <a:noFill/>
                          <a:miter/>
                        </a:ln>
                      </p:spPr>
                    </p:pic>
                  </p:oleObj>
                </mc:Fallback>
              </mc:AlternateContent>
            </a:graphicData>
          </a:graphic>
        </p:graphicFrame>
        <p:graphicFrame>
          <p:nvGraphicFramePr>
            <p:cNvPr id="6154" name="对象 12"/>
            <p:cNvGraphicFramePr/>
            <p:nvPr/>
          </p:nvGraphicFramePr>
          <p:xfrm>
            <a:off x="2325" y="4606"/>
            <a:ext cx="1082" cy="454"/>
          </p:xfrm>
          <a:graphic>
            <a:graphicData uri="http://schemas.openxmlformats.org/presentationml/2006/ole">
              <mc:AlternateContent xmlns:mc="http://schemas.openxmlformats.org/markup-compatibility/2006">
                <mc:Choice xmlns:v="urn:schemas-microsoft-com:vml" Requires="v">
                  <p:oleObj spid="_x0000_s3081" name="" r:id="rId6" imgW="775335" imgH="288925" progId="Equation.DSMT4">
                    <p:embed/>
                  </p:oleObj>
                </mc:Choice>
                <mc:Fallback>
                  <p:oleObj name="" r:id="rId6" imgW="775335" imgH="288925" progId="Equation.DSMT4">
                    <p:embed/>
                    <p:pic>
                      <p:nvPicPr>
                        <p:cNvPr id="0" name="图片 3080"/>
                        <p:cNvPicPr/>
                        <p:nvPr/>
                      </p:nvPicPr>
                      <p:blipFill>
                        <a:blip r:embed="rId7"/>
                        <a:stretch>
                          <a:fillRect/>
                        </a:stretch>
                      </p:blipFill>
                      <p:spPr>
                        <a:xfrm>
                          <a:off x="2325" y="4606"/>
                          <a:ext cx="1082" cy="454"/>
                        </a:xfrm>
                        <a:prstGeom prst="rect">
                          <a:avLst/>
                        </a:prstGeom>
                        <a:noFill/>
                        <a:ln w="38100">
                          <a:noFill/>
                          <a:miter/>
                        </a:ln>
                      </p:spPr>
                    </p:pic>
                  </p:oleObj>
                </mc:Fallback>
              </mc:AlternateContent>
            </a:graphicData>
          </a:graphic>
        </p:graphicFrame>
        <p:graphicFrame>
          <p:nvGraphicFramePr>
            <p:cNvPr id="6155" name="对象 15"/>
            <p:cNvGraphicFramePr/>
            <p:nvPr/>
          </p:nvGraphicFramePr>
          <p:xfrm>
            <a:off x="4025" y="4606"/>
            <a:ext cx="960" cy="454"/>
          </p:xfrm>
          <a:graphic>
            <a:graphicData uri="http://schemas.openxmlformats.org/presentationml/2006/ole">
              <mc:AlternateContent xmlns:mc="http://schemas.openxmlformats.org/markup-compatibility/2006">
                <mc:Choice xmlns:v="urn:schemas-microsoft-com:vml" Requires="v">
                  <p:oleObj spid="_x0000_s3082" name="" r:id="rId8" imgW="497205" imgH="290195" progId="Equation.DSMT4">
                    <p:embed/>
                  </p:oleObj>
                </mc:Choice>
                <mc:Fallback>
                  <p:oleObj name="" r:id="rId8" imgW="497205" imgH="290195" progId="Equation.DSMT4">
                    <p:embed/>
                    <p:pic>
                      <p:nvPicPr>
                        <p:cNvPr id="0" name="图片 3081"/>
                        <p:cNvPicPr/>
                        <p:nvPr/>
                      </p:nvPicPr>
                      <p:blipFill>
                        <a:blip r:embed="rId9"/>
                        <a:stretch>
                          <a:fillRect/>
                        </a:stretch>
                      </p:blipFill>
                      <p:spPr>
                        <a:xfrm>
                          <a:off x="4025" y="4606"/>
                          <a:ext cx="960" cy="454"/>
                        </a:xfrm>
                        <a:prstGeom prst="rect">
                          <a:avLst/>
                        </a:prstGeom>
                        <a:noFill/>
                        <a:ln w="38100">
                          <a:noFill/>
                          <a:miter/>
                        </a:ln>
                      </p:spPr>
                    </p:pic>
                  </p:oleObj>
                </mc:Fallback>
              </mc:AlternateContent>
            </a:graphicData>
          </a:graphic>
        </p:graphicFrame>
        <p:graphicFrame>
          <p:nvGraphicFramePr>
            <p:cNvPr id="6156" name="对象 17"/>
            <p:cNvGraphicFramePr/>
            <p:nvPr/>
          </p:nvGraphicFramePr>
          <p:xfrm>
            <a:off x="2778" y="5045"/>
            <a:ext cx="1082" cy="453"/>
          </p:xfrm>
          <a:graphic>
            <a:graphicData uri="http://schemas.openxmlformats.org/presentationml/2006/ole">
              <mc:AlternateContent xmlns:mc="http://schemas.openxmlformats.org/markup-compatibility/2006">
                <mc:Choice xmlns:v="urn:schemas-microsoft-com:vml" Requires="v">
                  <p:oleObj spid="_x0000_s3083" name="" r:id="rId10" imgW="690880" imgH="288925" progId="Equation.DSMT4">
                    <p:embed/>
                  </p:oleObj>
                </mc:Choice>
                <mc:Fallback>
                  <p:oleObj name="" r:id="rId10" imgW="690880" imgH="288925" progId="Equation.DSMT4">
                    <p:embed/>
                    <p:pic>
                      <p:nvPicPr>
                        <p:cNvPr id="0" name="图片 3082"/>
                        <p:cNvPicPr/>
                        <p:nvPr/>
                      </p:nvPicPr>
                      <p:blipFill>
                        <a:blip r:embed="rId11"/>
                        <a:stretch>
                          <a:fillRect/>
                        </a:stretch>
                      </p:blipFill>
                      <p:spPr>
                        <a:xfrm>
                          <a:off x="2778" y="5045"/>
                          <a:ext cx="1082" cy="453"/>
                        </a:xfrm>
                        <a:prstGeom prst="rect">
                          <a:avLst/>
                        </a:prstGeom>
                        <a:noFill/>
                        <a:ln w="38100">
                          <a:noFill/>
                          <a:miter/>
                        </a:ln>
                      </p:spPr>
                    </p:pic>
                  </p:oleObj>
                </mc:Fallback>
              </mc:AlternateContent>
            </a:graphicData>
          </a:graphic>
        </p:graphicFrame>
        <p:graphicFrame>
          <p:nvGraphicFramePr>
            <p:cNvPr id="6157" name="对象 19"/>
            <p:cNvGraphicFramePr/>
            <p:nvPr/>
          </p:nvGraphicFramePr>
          <p:xfrm>
            <a:off x="4365" y="5017"/>
            <a:ext cx="960" cy="454"/>
          </p:xfrm>
          <a:graphic>
            <a:graphicData uri="http://schemas.openxmlformats.org/presentationml/2006/ole">
              <mc:AlternateContent xmlns:mc="http://schemas.openxmlformats.org/markup-compatibility/2006">
                <mc:Choice xmlns:v="urn:schemas-microsoft-com:vml" Requires="v">
                  <p:oleObj spid="_x0000_s3084" name="" r:id="rId12" imgW="497205" imgH="290195" progId="Equation.DSMT4">
                    <p:embed/>
                  </p:oleObj>
                </mc:Choice>
                <mc:Fallback>
                  <p:oleObj name="" r:id="rId12" imgW="497205" imgH="290195" progId="Equation.DSMT4">
                    <p:embed/>
                    <p:pic>
                      <p:nvPicPr>
                        <p:cNvPr id="0" name="图片 3083"/>
                        <p:cNvPicPr/>
                        <p:nvPr/>
                      </p:nvPicPr>
                      <p:blipFill>
                        <a:blip r:embed="rId9"/>
                        <a:stretch>
                          <a:fillRect/>
                        </a:stretch>
                      </p:blipFill>
                      <p:spPr>
                        <a:xfrm>
                          <a:off x="4365" y="5017"/>
                          <a:ext cx="960" cy="454"/>
                        </a:xfrm>
                        <a:prstGeom prst="rect">
                          <a:avLst/>
                        </a:prstGeom>
                        <a:noFill/>
                        <a:ln w="38100">
                          <a:noFill/>
                          <a:miter/>
                        </a:ln>
                      </p:spPr>
                    </p:pic>
                  </p:oleObj>
                </mc:Fallback>
              </mc:AlternateContent>
            </a:graphicData>
          </a:graphic>
        </p:graphicFrame>
        <p:graphicFrame>
          <p:nvGraphicFramePr>
            <p:cNvPr id="6158" name="对象 29"/>
            <p:cNvGraphicFramePr/>
            <p:nvPr/>
          </p:nvGraphicFramePr>
          <p:xfrm>
            <a:off x="3123" y="5445"/>
            <a:ext cx="1113" cy="517"/>
          </p:xfrm>
          <a:graphic>
            <a:graphicData uri="http://schemas.openxmlformats.org/presentationml/2006/ole">
              <mc:AlternateContent xmlns:mc="http://schemas.openxmlformats.org/markup-compatibility/2006">
                <mc:Choice xmlns:v="urn:schemas-microsoft-com:vml" Requires="v">
                  <p:oleObj spid="_x0000_s3085" name="" r:id="rId13" imgW="419100" imgH="203200" progId="Equation.DSMT4">
                    <p:embed/>
                  </p:oleObj>
                </mc:Choice>
                <mc:Fallback>
                  <p:oleObj name="" r:id="rId13" imgW="419100" imgH="203200" progId="Equation.DSMT4">
                    <p:embed/>
                    <p:pic>
                      <p:nvPicPr>
                        <p:cNvPr id="0" name="图片 3084"/>
                        <p:cNvPicPr/>
                        <p:nvPr/>
                      </p:nvPicPr>
                      <p:blipFill>
                        <a:blip r:embed="rId14"/>
                        <a:stretch>
                          <a:fillRect/>
                        </a:stretch>
                      </p:blipFill>
                      <p:spPr>
                        <a:xfrm>
                          <a:off x="3123" y="5445"/>
                          <a:ext cx="1113" cy="517"/>
                        </a:xfrm>
                        <a:prstGeom prst="rect">
                          <a:avLst/>
                        </a:prstGeom>
                        <a:noFill/>
                        <a:ln w="38100">
                          <a:noFill/>
                          <a:miter/>
                        </a:ln>
                      </p:spPr>
                    </p:pic>
                  </p:oleObj>
                </mc:Fallback>
              </mc:AlternateContent>
            </a:graphicData>
          </a:graphic>
        </p:graphicFrame>
        <p:graphicFrame>
          <p:nvGraphicFramePr>
            <p:cNvPr id="6159" name="对象 32"/>
            <p:cNvGraphicFramePr/>
            <p:nvPr/>
          </p:nvGraphicFramePr>
          <p:xfrm>
            <a:off x="4819" y="5436"/>
            <a:ext cx="960" cy="454"/>
          </p:xfrm>
          <a:graphic>
            <a:graphicData uri="http://schemas.openxmlformats.org/presentationml/2006/ole">
              <mc:AlternateContent xmlns:mc="http://schemas.openxmlformats.org/markup-compatibility/2006">
                <mc:Choice xmlns:v="urn:schemas-microsoft-com:vml" Requires="v">
                  <p:oleObj spid="_x0000_s3086" name="" r:id="rId15" imgW="497205" imgH="290195" progId="Equation.DSMT4">
                    <p:embed/>
                  </p:oleObj>
                </mc:Choice>
                <mc:Fallback>
                  <p:oleObj name="" r:id="rId15" imgW="497205" imgH="290195" progId="Equation.DSMT4">
                    <p:embed/>
                    <p:pic>
                      <p:nvPicPr>
                        <p:cNvPr id="0" name="图片 3085"/>
                        <p:cNvPicPr/>
                        <p:nvPr/>
                      </p:nvPicPr>
                      <p:blipFill>
                        <a:blip r:embed="rId9"/>
                        <a:stretch>
                          <a:fillRect/>
                        </a:stretch>
                      </p:blipFill>
                      <p:spPr>
                        <a:xfrm>
                          <a:off x="4819" y="5436"/>
                          <a:ext cx="960" cy="454"/>
                        </a:xfrm>
                        <a:prstGeom prst="rect">
                          <a:avLst/>
                        </a:prstGeom>
                        <a:noFill/>
                        <a:ln w="38100">
                          <a:noFill/>
                          <a:miter/>
                        </a:ln>
                      </p:spPr>
                    </p:pic>
                  </p:oleObj>
                </mc:Fallback>
              </mc:AlternateContent>
            </a:graphicData>
          </a:graphic>
        </p:graphicFrame>
        <p:graphicFrame>
          <p:nvGraphicFramePr>
            <p:cNvPr id="6160" name="对象 43"/>
            <p:cNvGraphicFramePr/>
            <p:nvPr/>
          </p:nvGraphicFramePr>
          <p:xfrm>
            <a:off x="3006" y="5967"/>
            <a:ext cx="6766" cy="454"/>
          </p:xfrm>
          <a:graphic>
            <a:graphicData uri="http://schemas.openxmlformats.org/presentationml/2006/ole">
              <mc:AlternateContent xmlns:mc="http://schemas.openxmlformats.org/markup-compatibility/2006">
                <mc:Choice xmlns:v="urn:schemas-microsoft-com:vml" Requires="v">
                  <p:oleObj spid="_x0000_s3087" name="" r:id="rId16" imgW="4408805" imgH="288290" progId="Equation.DSMT4">
                    <p:embed/>
                  </p:oleObj>
                </mc:Choice>
                <mc:Fallback>
                  <p:oleObj name="" r:id="rId16" imgW="4408805" imgH="288290" progId="Equation.DSMT4">
                    <p:embed/>
                    <p:pic>
                      <p:nvPicPr>
                        <p:cNvPr id="0" name="图片 3086"/>
                        <p:cNvPicPr/>
                        <p:nvPr/>
                      </p:nvPicPr>
                      <p:blipFill>
                        <a:blip r:embed="rId17"/>
                        <a:stretch>
                          <a:fillRect/>
                        </a:stretch>
                      </p:blipFill>
                      <p:spPr>
                        <a:xfrm>
                          <a:off x="3006" y="5967"/>
                          <a:ext cx="6766" cy="454"/>
                        </a:xfrm>
                        <a:prstGeom prst="rect">
                          <a:avLst/>
                        </a:prstGeom>
                        <a:noFill/>
                        <a:ln w="38100">
                          <a:noFill/>
                          <a:miter/>
                        </a:ln>
                      </p:spPr>
                    </p:pic>
                  </p:oleObj>
                </mc:Fallback>
              </mc:AlternateContent>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anchor="b">
            <a:normAutofit fontScale="90000"/>
          </a:bodyPr>
          <a:p>
            <a:pPr eaLnBrk="1" hangingPunct="1"/>
            <a:r>
              <a:rPr lang="zh-CN" altLang="en-US"/>
              <a:t>简介</a:t>
            </a:r>
            <a:endParaRPr lang="zh-CN" altLang="en-US"/>
          </a:p>
        </p:txBody>
      </p:sp>
      <p:sp>
        <p:nvSpPr>
          <p:cNvPr id="5123"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7171" name="文本框 5123"/>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7172" name="文本框 5124"/>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7173" name="文本框 5125"/>
          <p:cNvSpPr txBox="1"/>
          <p:nvPr/>
        </p:nvSpPr>
        <p:spPr>
          <a:xfrm>
            <a:off x="684213" y="1773238"/>
            <a:ext cx="3527425"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4" name="云形 3"/>
          <p:cNvSpPr/>
          <p:nvPr/>
        </p:nvSpPr>
        <p:spPr>
          <a:xfrm>
            <a:off x="1044575" y="2924175"/>
            <a:ext cx="1368425" cy="865188"/>
          </a:xfrm>
          <a:prstGeom prst="cloud">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r>
              <a:rPr lang="zh-CN" altLang="en-US" strike="noStrike" noProof="1"/>
              <a:t>问题</a:t>
            </a:r>
            <a:endParaRPr lang="zh-CN" altLang="en-US" strike="noStrike" noProof="1"/>
          </a:p>
        </p:txBody>
      </p:sp>
      <p:grpSp>
        <p:nvGrpSpPr>
          <p:cNvPr id="7175" name="组合 18"/>
          <p:cNvGrpSpPr/>
          <p:nvPr/>
        </p:nvGrpSpPr>
        <p:grpSpPr>
          <a:xfrm>
            <a:off x="3619500" y="2979738"/>
            <a:ext cx="1295400" cy="1582737"/>
            <a:chOff x="5159" y="4379"/>
            <a:chExt cx="2042" cy="2493"/>
          </a:xfrm>
        </p:grpSpPr>
        <p:sp>
          <p:nvSpPr>
            <p:cNvPr id="20" name="椭圆 19"/>
            <p:cNvSpPr/>
            <p:nvPr/>
          </p:nvSpPr>
          <p:spPr>
            <a:xfrm>
              <a:off x="5159" y="437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1" name="椭圆 20"/>
            <p:cNvSpPr/>
            <p:nvPr/>
          </p:nvSpPr>
          <p:spPr>
            <a:xfrm>
              <a:off x="5159" y="505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2" name="椭圆 21"/>
            <p:cNvSpPr/>
            <p:nvPr/>
          </p:nvSpPr>
          <p:spPr>
            <a:xfrm>
              <a:off x="6747" y="642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3" name="椭圆 22"/>
            <p:cNvSpPr/>
            <p:nvPr/>
          </p:nvSpPr>
          <p:spPr>
            <a:xfrm>
              <a:off x="5159" y="574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4" name="椭圆 23"/>
            <p:cNvSpPr/>
            <p:nvPr/>
          </p:nvSpPr>
          <p:spPr>
            <a:xfrm>
              <a:off x="5953" y="574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5" name="椭圆 24"/>
            <p:cNvSpPr/>
            <p:nvPr/>
          </p:nvSpPr>
          <p:spPr>
            <a:xfrm>
              <a:off x="6747" y="505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6" name="椭圆 25"/>
            <p:cNvSpPr/>
            <p:nvPr/>
          </p:nvSpPr>
          <p:spPr>
            <a:xfrm>
              <a:off x="5953" y="505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7" name="椭圆 26"/>
            <p:cNvSpPr/>
            <p:nvPr/>
          </p:nvSpPr>
          <p:spPr>
            <a:xfrm>
              <a:off x="6747" y="437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8" name="椭圆 27"/>
            <p:cNvSpPr/>
            <p:nvPr/>
          </p:nvSpPr>
          <p:spPr>
            <a:xfrm>
              <a:off x="5953" y="437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9" name="椭圆 28"/>
            <p:cNvSpPr/>
            <p:nvPr/>
          </p:nvSpPr>
          <p:spPr>
            <a:xfrm>
              <a:off x="6747" y="574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0" name="椭圆 29"/>
            <p:cNvSpPr/>
            <p:nvPr/>
          </p:nvSpPr>
          <p:spPr>
            <a:xfrm>
              <a:off x="5953" y="642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1" name="椭圆 30"/>
            <p:cNvSpPr/>
            <p:nvPr/>
          </p:nvSpPr>
          <p:spPr>
            <a:xfrm>
              <a:off x="5159" y="642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grpSp>
      <p:cxnSp>
        <p:nvCxnSpPr>
          <p:cNvPr id="36" name="直接连接符 35"/>
          <p:cNvCxnSpPr/>
          <p:nvPr/>
        </p:nvCxnSpPr>
        <p:spPr>
          <a:xfrm>
            <a:off x="7308850" y="4365625"/>
            <a:ext cx="2159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296150" y="4711700"/>
            <a:ext cx="0" cy="14287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7190" name="文本框 5126"/>
          <p:cNvSpPr txBox="1"/>
          <p:nvPr/>
        </p:nvSpPr>
        <p:spPr>
          <a:xfrm>
            <a:off x="828675" y="1771650"/>
            <a:ext cx="7847013" cy="4615815"/>
          </a:xfrm>
          <a:prstGeom prst="rect">
            <a:avLst/>
          </a:prstGeom>
          <a:noFill/>
          <a:ln w="9525">
            <a:noFill/>
          </a:ln>
        </p:spPr>
        <p:txBody>
          <a:bodyPr wrap="square" anchor="t">
            <a:spAutoFit/>
          </a:bodyPr>
          <a:p>
            <a:pPr eaLnBrk="0" hangingPunct="0"/>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sym typeface="Arial" panose="020B0604020202020204" pitchFamily="34" charset="0"/>
              </a:rPr>
              <a:t>Foster设计方法是一个分为四步的并行算法设计方法，四步分别被称为划分，通信，聚集和映射。</a:t>
            </a:r>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按照Foster并行设计方法，对Floyd算法进行并行化设计。</a:t>
            </a:r>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r>
              <a:rPr lang="zh-CN" altLang="en-US" sz="1200" dirty="0">
                <a:latin typeface="Times New Roman" panose="02020603050405020304" pitchFamily="18" charset="0"/>
                <a:ea typeface="华文新魏" panose="02010800040101010101" pitchFamily="2" charset="-122"/>
              </a:rPr>
              <a:t> </a:t>
            </a:r>
            <a:endParaRPr lang="zh-CN" altLang="en-US" sz="1200" dirty="0">
              <a:latin typeface="Times New Roman" panose="02020603050405020304" pitchFamily="18" charset="0"/>
              <a:ea typeface="华文新魏" panose="02010800040101010101" pitchFamily="2" charset="-122"/>
            </a:endParaRPr>
          </a:p>
          <a:p>
            <a:pPr eaLnBrk="0" hangingPunct="0"/>
            <a:r>
              <a:rPr lang="zh-CN" altLang="en-US" sz="1200" dirty="0">
                <a:latin typeface="Times New Roman" panose="02020603050405020304" pitchFamily="18" charset="0"/>
                <a:ea typeface="华文新魏" panose="02010800040101010101" pitchFamily="2" charset="-122"/>
              </a:rPr>
              <a:t>                                                       </a:t>
            </a:r>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a:p>
            <a:pPr eaLnBrk="0" hangingPunct="0"/>
            <a:r>
              <a:rPr lang="zh-CN" altLang="en-US" sz="1200" dirty="0">
                <a:latin typeface="Times New Roman" panose="02020603050405020304" pitchFamily="18" charset="0"/>
                <a:ea typeface="华文新魏" panose="02010800040101010101" pitchFamily="2" charset="-122"/>
                <a:sym typeface="Arial" panose="020B0604020202020204" pitchFamily="34" charset="0"/>
              </a:rPr>
              <a:t>                                                                                                                               </a:t>
            </a:r>
            <a:r>
              <a:rPr lang="en-US" altLang="zh-CN" sz="1200" dirty="0">
                <a:latin typeface="Times New Roman" panose="02020603050405020304" pitchFamily="18" charset="0"/>
                <a:ea typeface="华文新魏" panose="02010800040101010101" pitchFamily="2" charset="-122"/>
                <a:sym typeface="Arial" panose="020B0604020202020204" pitchFamily="34" charset="0"/>
              </a:rPr>
              <a:t>(d)</a:t>
            </a:r>
            <a:r>
              <a:rPr lang="zh-CN" altLang="en-US" sz="1200" dirty="0">
                <a:latin typeface="Times New Roman" panose="02020603050405020304" pitchFamily="18" charset="0"/>
                <a:ea typeface="华文新魏" panose="02010800040101010101" pitchFamily="2" charset="-122"/>
                <a:sym typeface="Arial" panose="020B0604020202020204" pitchFamily="34" charset="0"/>
              </a:rPr>
              <a:t>Foster并行设计方法</a:t>
            </a:r>
            <a:endParaRPr lang="zh-CN" altLang="en-US" sz="1200" dirty="0">
              <a:latin typeface="Times New Roman" panose="02020603050405020304" pitchFamily="18" charset="0"/>
              <a:ea typeface="华文新魏" panose="02010800040101010101" pitchFamily="2" charset="-122"/>
              <a:sym typeface="Arial" panose="020B0604020202020204" pitchFamily="34" charset="0"/>
            </a:endParaRPr>
          </a:p>
          <a:p>
            <a:pPr eaLnBrk="0" hangingPunct="0"/>
            <a:endParaRPr lang="zh-CN" altLang="en-US" sz="1200" dirty="0">
              <a:latin typeface="Times New Roman" panose="02020603050405020304" pitchFamily="18" charset="0"/>
              <a:ea typeface="华文新魏" panose="02010800040101010101" pitchFamily="2" charset="-122"/>
              <a:sym typeface="Arial" panose="020B0604020202020204" pitchFamily="34" charset="0"/>
            </a:endParaRPr>
          </a:p>
        </p:txBody>
      </p:sp>
      <p:grpSp>
        <p:nvGrpSpPr>
          <p:cNvPr id="7191" name="组合 63"/>
          <p:cNvGrpSpPr/>
          <p:nvPr/>
        </p:nvGrpSpPr>
        <p:grpSpPr>
          <a:xfrm>
            <a:off x="6516688" y="3787775"/>
            <a:ext cx="1296987" cy="1584325"/>
            <a:chOff x="10262" y="5966"/>
            <a:chExt cx="2042" cy="2493"/>
          </a:xfrm>
        </p:grpSpPr>
        <p:sp>
          <p:nvSpPr>
            <p:cNvPr id="6" name="椭圆 5"/>
            <p:cNvSpPr/>
            <p:nvPr/>
          </p:nvSpPr>
          <p:spPr>
            <a:xfrm>
              <a:off x="10262" y="596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 name="椭圆 6"/>
            <p:cNvSpPr/>
            <p:nvPr/>
          </p:nvSpPr>
          <p:spPr>
            <a:xfrm>
              <a:off x="10262" y="664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 name="椭圆 7"/>
            <p:cNvSpPr/>
            <p:nvPr/>
          </p:nvSpPr>
          <p:spPr>
            <a:xfrm>
              <a:off x="11850" y="800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 name="椭圆 8"/>
            <p:cNvSpPr/>
            <p:nvPr/>
          </p:nvSpPr>
          <p:spPr>
            <a:xfrm>
              <a:off x="10262" y="732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0" name="椭圆 9"/>
            <p:cNvSpPr/>
            <p:nvPr/>
          </p:nvSpPr>
          <p:spPr>
            <a:xfrm>
              <a:off x="11056" y="732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1" name="椭圆 10"/>
            <p:cNvSpPr/>
            <p:nvPr/>
          </p:nvSpPr>
          <p:spPr>
            <a:xfrm>
              <a:off x="11850" y="664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2" name="椭圆 11"/>
            <p:cNvSpPr/>
            <p:nvPr/>
          </p:nvSpPr>
          <p:spPr>
            <a:xfrm>
              <a:off x="11056" y="664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3" name="椭圆 12"/>
            <p:cNvSpPr/>
            <p:nvPr/>
          </p:nvSpPr>
          <p:spPr>
            <a:xfrm>
              <a:off x="11850" y="596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4" name="椭圆 13"/>
            <p:cNvSpPr/>
            <p:nvPr/>
          </p:nvSpPr>
          <p:spPr>
            <a:xfrm>
              <a:off x="11056" y="596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5" name="椭圆 14"/>
            <p:cNvSpPr/>
            <p:nvPr/>
          </p:nvSpPr>
          <p:spPr>
            <a:xfrm>
              <a:off x="11850" y="732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6" name="椭圆 15"/>
            <p:cNvSpPr/>
            <p:nvPr/>
          </p:nvSpPr>
          <p:spPr>
            <a:xfrm>
              <a:off x="11056" y="800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7" name="椭圆 16"/>
            <p:cNvSpPr/>
            <p:nvPr/>
          </p:nvSpPr>
          <p:spPr>
            <a:xfrm>
              <a:off x="10262" y="800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cxnSp>
          <p:nvCxnSpPr>
            <p:cNvPr id="32" name="直接连接符 31"/>
            <p:cNvCxnSpPr>
              <a:stCxn id="6" idx="6"/>
              <a:endCxn id="14" idx="2"/>
            </p:cNvCxnSpPr>
            <p:nvPr/>
          </p:nvCxnSpPr>
          <p:spPr>
            <a:xfrm>
              <a:off x="10716" y="6193"/>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716" y="6874"/>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10" y="6193"/>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716" y="7554"/>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716" y="8235"/>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510" y="8235"/>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510" y="7554"/>
              <a:ext cx="34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6" idx="4"/>
              <a:endCxn id="7" idx="0"/>
            </p:cNvCxnSpPr>
            <p:nvPr/>
          </p:nvCxnSpPr>
          <p:spPr>
            <a:xfrm>
              <a:off x="10489" y="6419"/>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5" idx="4"/>
              <a:endCxn id="8" idx="0"/>
            </p:cNvCxnSpPr>
            <p:nvPr/>
          </p:nvCxnSpPr>
          <p:spPr>
            <a:xfrm>
              <a:off x="12077" y="7780"/>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2077" y="710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1283" y="710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0489" y="710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0489" y="778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1283" y="778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1283" y="6420"/>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2077" y="6420"/>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220" name="组合 72"/>
          <p:cNvGrpSpPr/>
          <p:nvPr/>
        </p:nvGrpSpPr>
        <p:grpSpPr>
          <a:xfrm>
            <a:off x="3995738" y="4797425"/>
            <a:ext cx="515937" cy="1295400"/>
            <a:chOff x="5953" y="7668"/>
            <a:chExt cx="812" cy="2041"/>
          </a:xfrm>
        </p:grpSpPr>
        <p:sp>
          <p:nvSpPr>
            <p:cNvPr id="65" name="圆角矩形 64"/>
            <p:cNvSpPr/>
            <p:nvPr/>
          </p:nvSpPr>
          <p:spPr>
            <a:xfrm>
              <a:off x="5954" y="7668"/>
              <a:ext cx="811"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6" name="圆角矩形 65"/>
            <p:cNvSpPr/>
            <p:nvPr/>
          </p:nvSpPr>
          <p:spPr>
            <a:xfrm>
              <a:off x="5954" y="8235"/>
              <a:ext cx="809"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7" name="圆角矩形 66"/>
            <p:cNvSpPr/>
            <p:nvPr/>
          </p:nvSpPr>
          <p:spPr>
            <a:xfrm>
              <a:off x="5954" y="9369"/>
              <a:ext cx="811"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8" name="圆角矩形 67"/>
            <p:cNvSpPr/>
            <p:nvPr/>
          </p:nvSpPr>
          <p:spPr>
            <a:xfrm>
              <a:off x="5953" y="8802"/>
              <a:ext cx="811"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cxnSp>
          <p:nvCxnSpPr>
            <p:cNvPr id="70" name="直接连接符 69"/>
            <p:cNvCxnSpPr/>
            <p:nvPr/>
          </p:nvCxnSpPr>
          <p:spPr>
            <a:xfrm>
              <a:off x="6356" y="8008"/>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356" y="8575"/>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356" y="914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228" name="组合 92"/>
          <p:cNvGrpSpPr/>
          <p:nvPr/>
        </p:nvGrpSpPr>
        <p:grpSpPr>
          <a:xfrm>
            <a:off x="1419225" y="4225925"/>
            <a:ext cx="920750" cy="858838"/>
            <a:chOff x="3029" y="6087"/>
            <a:chExt cx="1450" cy="1354"/>
          </a:xfrm>
        </p:grpSpPr>
        <p:sp>
          <p:nvSpPr>
            <p:cNvPr id="84" name="椭圆 83"/>
            <p:cNvSpPr/>
            <p:nvPr/>
          </p:nvSpPr>
          <p:spPr>
            <a:xfrm>
              <a:off x="3029" y="6087"/>
              <a:ext cx="1450" cy="135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grpSp>
          <p:nvGrpSpPr>
            <p:cNvPr id="7230" name="组合 88"/>
            <p:cNvGrpSpPr/>
            <p:nvPr/>
          </p:nvGrpSpPr>
          <p:grpSpPr>
            <a:xfrm>
              <a:off x="3345" y="6307"/>
              <a:ext cx="810" cy="907"/>
              <a:chOff x="2551" y="7101"/>
              <a:chExt cx="810" cy="907"/>
            </a:xfrm>
          </p:grpSpPr>
          <p:sp>
            <p:nvSpPr>
              <p:cNvPr id="90" name="圆角矩形 89"/>
              <p:cNvSpPr/>
              <p:nvPr/>
            </p:nvSpPr>
            <p:spPr>
              <a:xfrm>
                <a:off x="2551" y="7101"/>
                <a:ext cx="811"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1" name="圆角矩形 90"/>
              <p:cNvSpPr/>
              <p:nvPr/>
            </p:nvSpPr>
            <p:spPr>
              <a:xfrm>
                <a:off x="2551" y="7668"/>
                <a:ext cx="809"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cxnSp>
            <p:nvCxnSpPr>
              <p:cNvPr id="92" name="直接连接符 91"/>
              <p:cNvCxnSpPr/>
              <p:nvPr/>
            </p:nvCxnSpPr>
            <p:spPr>
              <a:xfrm>
                <a:off x="2953" y="744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grpSp>
        <p:nvGrpSpPr>
          <p:cNvPr id="7234" name="组合 93"/>
          <p:cNvGrpSpPr/>
          <p:nvPr/>
        </p:nvGrpSpPr>
        <p:grpSpPr>
          <a:xfrm>
            <a:off x="1058863" y="5232400"/>
            <a:ext cx="920750" cy="860425"/>
            <a:chOff x="3029" y="6087"/>
            <a:chExt cx="1450" cy="1354"/>
          </a:xfrm>
        </p:grpSpPr>
        <p:sp>
          <p:nvSpPr>
            <p:cNvPr id="95" name="椭圆 94"/>
            <p:cNvSpPr/>
            <p:nvPr/>
          </p:nvSpPr>
          <p:spPr>
            <a:xfrm>
              <a:off x="3029" y="6087"/>
              <a:ext cx="1450" cy="135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grpSp>
          <p:nvGrpSpPr>
            <p:cNvPr id="7236" name="组合 95"/>
            <p:cNvGrpSpPr/>
            <p:nvPr/>
          </p:nvGrpSpPr>
          <p:grpSpPr>
            <a:xfrm>
              <a:off x="3345" y="6307"/>
              <a:ext cx="810" cy="907"/>
              <a:chOff x="2551" y="7101"/>
              <a:chExt cx="810" cy="907"/>
            </a:xfrm>
          </p:grpSpPr>
          <p:sp>
            <p:nvSpPr>
              <p:cNvPr id="97" name="圆角矩形 96"/>
              <p:cNvSpPr/>
              <p:nvPr/>
            </p:nvSpPr>
            <p:spPr>
              <a:xfrm>
                <a:off x="2551" y="7101"/>
                <a:ext cx="811"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8" name="圆角矩形 97"/>
              <p:cNvSpPr/>
              <p:nvPr/>
            </p:nvSpPr>
            <p:spPr>
              <a:xfrm>
                <a:off x="2551" y="7668"/>
                <a:ext cx="809" cy="340"/>
              </a:xfrm>
              <a:prstGeom prst="round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cxnSp>
            <p:nvCxnSpPr>
              <p:cNvPr id="99" name="直接连接符 98"/>
              <p:cNvCxnSpPr/>
              <p:nvPr/>
            </p:nvCxnSpPr>
            <p:spPr>
              <a:xfrm>
                <a:off x="2953" y="7441"/>
                <a:ext cx="0" cy="22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00" name="直接连接符 99"/>
          <p:cNvCxnSpPr>
            <a:stCxn id="91" idx="2"/>
            <a:endCxn id="97" idx="0"/>
          </p:cNvCxnSpPr>
          <p:nvPr/>
        </p:nvCxnSpPr>
        <p:spPr>
          <a:xfrm flipH="1">
            <a:off x="1517650" y="4940300"/>
            <a:ext cx="358775" cy="4318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2484438" y="3429000"/>
            <a:ext cx="1079500" cy="71438"/>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5003800" y="3644900"/>
            <a:ext cx="1439863" cy="41275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H="1">
            <a:off x="4860925" y="5013325"/>
            <a:ext cx="1439863" cy="358775"/>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H="1">
            <a:off x="2268538" y="5372100"/>
            <a:ext cx="1439863"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245" name="文本框 107"/>
          <p:cNvSpPr txBox="1"/>
          <p:nvPr/>
        </p:nvSpPr>
        <p:spPr>
          <a:xfrm>
            <a:off x="2628900" y="3140075"/>
            <a:ext cx="822325" cy="368300"/>
          </a:xfrm>
          <a:prstGeom prst="rect">
            <a:avLst/>
          </a:prstGeom>
          <a:noFill/>
          <a:ln w="9525">
            <a:noFill/>
          </a:ln>
        </p:spPr>
        <p:txBody>
          <a:bodyPr wrap="square" anchor="t">
            <a:spAutoFit/>
          </a:bodyPr>
          <a:p>
            <a:r>
              <a:rPr lang="zh-CN" altLang="en-US">
                <a:latin typeface="Times New Roman" panose="02020603050405020304" pitchFamily="18" charset="0"/>
                <a:ea typeface="华文新魏" panose="02010800040101010101" pitchFamily="2" charset="-122"/>
              </a:rPr>
              <a:t>划分</a:t>
            </a:r>
            <a:endParaRPr lang="zh-CN" altLang="en-US">
              <a:latin typeface="Times New Roman" panose="02020603050405020304" pitchFamily="18" charset="0"/>
              <a:ea typeface="华文新魏" panose="02010800040101010101" pitchFamily="2" charset="-122"/>
            </a:endParaRPr>
          </a:p>
        </p:txBody>
      </p:sp>
      <p:sp>
        <p:nvSpPr>
          <p:cNvPr id="7246" name="文本框 108"/>
          <p:cNvSpPr txBox="1"/>
          <p:nvPr/>
        </p:nvSpPr>
        <p:spPr>
          <a:xfrm>
            <a:off x="5148263" y="4797425"/>
            <a:ext cx="823912" cy="368300"/>
          </a:xfrm>
          <a:prstGeom prst="rect">
            <a:avLst/>
          </a:prstGeom>
          <a:noFill/>
          <a:ln w="9525">
            <a:noFill/>
          </a:ln>
        </p:spPr>
        <p:txBody>
          <a:bodyPr wrap="square" anchor="t">
            <a:spAutoFit/>
          </a:bodyPr>
          <a:p>
            <a:r>
              <a:rPr lang="zh-CN" altLang="en-US">
                <a:latin typeface="Times New Roman" panose="02020603050405020304" pitchFamily="18" charset="0"/>
                <a:ea typeface="华文新魏" panose="02010800040101010101" pitchFamily="2" charset="-122"/>
              </a:rPr>
              <a:t>聚集</a:t>
            </a:r>
            <a:endParaRPr lang="zh-CN" altLang="en-US">
              <a:latin typeface="Times New Roman" panose="02020603050405020304" pitchFamily="18" charset="0"/>
              <a:ea typeface="华文新魏" panose="02010800040101010101" pitchFamily="2" charset="-122"/>
            </a:endParaRPr>
          </a:p>
        </p:txBody>
      </p:sp>
      <p:sp>
        <p:nvSpPr>
          <p:cNvPr id="7247" name="文本框 109"/>
          <p:cNvSpPr txBox="1"/>
          <p:nvPr/>
        </p:nvSpPr>
        <p:spPr>
          <a:xfrm>
            <a:off x="5435600" y="3429000"/>
            <a:ext cx="823913" cy="368300"/>
          </a:xfrm>
          <a:prstGeom prst="rect">
            <a:avLst/>
          </a:prstGeom>
          <a:noFill/>
          <a:ln w="9525">
            <a:noFill/>
          </a:ln>
        </p:spPr>
        <p:txBody>
          <a:bodyPr wrap="square" anchor="t">
            <a:spAutoFit/>
          </a:bodyPr>
          <a:p>
            <a:r>
              <a:rPr lang="zh-CN" altLang="en-US">
                <a:latin typeface="Times New Roman" panose="02020603050405020304" pitchFamily="18" charset="0"/>
                <a:ea typeface="华文新魏" panose="02010800040101010101" pitchFamily="2" charset="-122"/>
              </a:rPr>
              <a:t>通信</a:t>
            </a:r>
            <a:endParaRPr lang="zh-CN" altLang="en-US">
              <a:latin typeface="Times New Roman" panose="02020603050405020304" pitchFamily="18" charset="0"/>
              <a:ea typeface="华文新魏" panose="02010800040101010101" pitchFamily="2" charset="-122"/>
            </a:endParaRPr>
          </a:p>
        </p:txBody>
      </p:sp>
      <p:sp>
        <p:nvSpPr>
          <p:cNvPr id="7248" name="文本框 110"/>
          <p:cNvSpPr txBox="1"/>
          <p:nvPr/>
        </p:nvSpPr>
        <p:spPr>
          <a:xfrm>
            <a:off x="2628900" y="4940300"/>
            <a:ext cx="822325" cy="368300"/>
          </a:xfrm>
          <a:prstGeom prst="rect">
            <a:avLst/>
          </a:prstGeom>
          <a:noFill/>
          <a:ln w="9525">
            <a:noFill/>
          </a:ln>
        </p:spPr>
        <p:txBody>
          <a:bodyPr wrap="square" anchor="t">
            <a:spAutoFit/>
          </a:bodyPr>
          <a:p>
            <a:r>
              <a:rPr lang="zh-CN" altLang="en-US">
                <a:latin typeface="Times New Roman" panose="02020603050405020304" pitchFamily="18" charset="0"/>
                <a:ea typeface="华文新魏" panose="02010800040101010101" pitchFamily="2" charset="-122"/>
              </a:rPr>
              <a:t>映射</a:t>
            </a:r>
            <a:endParaRPr lang="zh-CN" altLang="en-US">
              <a:latin typeface="Times New Roman" panose="02020603050405020304" pitchFamily="18" charset="0"/>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anchor="b">
            <a:normAutofit fontScale="90000"/>
          </a:bodyPr>
          <a:p>
            <a:pPr eaLnBrk="1" hangingPunct="1"/>
            <a:r>
              <a:rPr lang="zh-CN" altLang="en-US" sz="3600"/>
              <a:t>划分</a:t>
            </a:r>
            <a:endParaRPr lang="zh-CN" altLang="en-US" sz="3600"/>
          </a:p>
        </p:txBody>
      </p:sp>
      <p:sp>
        <p:nvSpPr>
          <p:cNvPr id="6147"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graphicFrame>
        <p:nvGraphicFramePr>
          <p:cNvPr id="8196" name="对象 6149">
            <a:hlinkClick r:id="" action="ppaction://ole?verb="/>
          </p:cNvPr>
          <p:cNvGraphicFramePr/>
          <p:nvPr/>
        </p:nvGraphicFramePr>
        <p:xfrm>
          <a:off x="5188903" y="2264093"/>
          <a:ext cx="360362" cy="360362"/>
        </p:xfrm>
        <a:graphic>
          <a:graphicData uri="http://schemas.openxmlformats.org/presentationml/2006/ole">
            <mc:AlternateContent xmlns:mc="http://schemas.openxmlformats.org/markup-compatibility/2006">
              <mc:Choice xmlns:v="urn:schemas-microsoft-com:vml" Requires="v">
                <p:oleObj spid="_x0000_s3088" name="" r:id="rId1" imgW="180975" imgH="207010" progId="Equation.KSEE3">
                  <p:embed/>
                </p:oleObj>
              </mc:Choice>
              <mc:Fallback>
                <p:oleObj name="" r:id="rId1" imgW="180975" imgH="207010" progId="Equation.KSEE3">
                  <p:embed/>
                  <p:pic>
                    <p:nvPicPr>
                      <p:cNvPr id="0" name="图片 3087"/>
                      <p:cNvPicPr/>
                      <p:nvPr/>
                    </p:nvPicPr>
                    <p:blipFill>
                      <a:blip r:embed="rId2"/>
                      <a:stretch>
                        <a:fillRect/>
                      </a:stretch>
                    </p:blipFill>
                    <p:spPr>
                      <a:xfrm>
                        <a:off x="5188903" y="2264093"/>
                        <a:ext cx="360362" cy="360362"/>
                      </a:xfrm>
                      <a:prstGeom prst="rect">
                        <a:avLst/>
                      </a:prstGeom>
                      <a:noFill/>
                      <a:ln w="38100">
                        <a:noFill/>
                        <a:miter/>
                      </a:ln>
                    </p:spPr>
                  </p:pic>
                </p:oleObj>
              </mc:Fallback>
            </mc:AlternateContent>
          </a:graphicData>
        </a:graphic>
      </p:graphicFrame>
      <p:graphicFrame>
        <p:nvGraphicFramePr>
          <p:cNvPr id="8197" name="对象 6150"/>
          <p:cNvGraphicFramePr/>
          <p:nvPr/>
        </p:nvGraphicFramePr>
        <p:xfrm>
          <a:off x="8070533" y="2337118"/>
          <a:ext cx="317500" cy="287337"/>
        </p:xfrm>
        <a:graphic>
          <a:graphicData uri="http://schemas.openxmlformats.org/presentationml/2006/ole">
            <mc:AlternateContent xmlns:mc="http://schemas.openxmlformats.org/markup-compatibility/2006">
              <mc:Choice xmlns:v="urn:schemas-microsoft-com:vml" Requires="v">
                <p:oleObj spid="_x0000_s3090" name="" r:id="rId3" imgW="289560" imgH="269875" progId="Equation.KSEE3">
                  <p:embed/>
                </p:oleObj>
              </mc:Choice>
              <mc:Fallback>
                <p:oleObj name="" r:id="rId3" imgW="289560" imgH="269875" progId="Equation.KSEE3">
                  <p:embed/>
                  <p:pic>
                    <p:nvPicPr>
                      <p:cNvPr id="0" name="图片 3089"/>
                      <p:cNvPicPr/>
                      <p:nvPr/>
                    </p:nvPicPr>
                    <p:blipFill>
                      <a:blip r:embed="rId4"/>
                      <a:stretch>
                        <a:fillRect/>
                      </a:stretch>
                    </p:blipFill>
                    <p:spPr>
                      <a:xfrm>
                        <a:off x="8070533" y="2337118"/>
                        <a:ext cx="317500" cy="287337"/>
                      </a:xfrm>
                      <a:prstGeom prst="rect">
                        <a:avLst/>
                      </a:prstGeom>
                      <a:noFill/>
                      <a:ln w="38100">
                        <a:noFill/>
                        <a:miter/>
                      </a:ln>
                    </p:spPr>
                  </p:pic>
                </p:oleObj>
              </mc:Fallback>
            </mc:AlternateContent>
          </a:graphicData>
        </a:graphic>
      </p:graphicFrame>
      <p:graphicFrame>
        <p:nvGraphicFramePr>
          <p:cNvPr id="8198" name="对象 6151"/>
          <p:cNvGraphicFramePr/>
          <p:nvPr/>
        </p:nvGraphicFramePr>
        <p:xfrm>
          <a:off x="1228090" y="2624138"/>
          <a:ext cx="360363" cy="358775"/>
        </p:xfrm>
        <a:graphic>
          <a:graphicData uri="http://schemas.openxmlformats.org/presentationml/2006/ole">
            <mc:AlternateContent xmlns:mc="http://schemas.openxmlformats.org/markup-compatibility/2006">
              <mc:Choice xmlns:v="urn:schemas-microsoft-com:vml" Requires="v">
                <p:oleObj spid="_x0000_s3089" name="" r:id="rId5" imgW="179705" imgH="205105" progId="Equation.KSEE3">
                  <p:embed/>
                </p:oleObj>
              </mc:Choice>
              <mc:Fallback>
                <p:oleObj name="" r:id="rId5" imgW="179705" imgH="205105" progId="Equation.KSEE3">
                  <p:embed/>
                  <p:pic>
                    <p:nvPicPr>
                      <p:cNvPr id="0" name="图片 3088"/>
                      <p:cNvPicPr/>
                      <p:nvPr/>
                    </p:nvPicPr>
                    <p:blipFill>
                      <a:blip r:embed="rId6"/>
                      <a:stretch>
                        <a:fillRect/>
                      </a:stretch>
                    </p:blipFill>
                    <p:spPr>
                      <a:xfrm>
                        <a:off x="1228090" y="2624138"/>
                        <a:ext cx="360363" cy="358775"/>
                      </a:xfrm>
                      <a:prstGeom prst="rect">
                        <a:avLst/>
                      </a:prstGeom>
                      <a:noFill/>
                      <a:ln w="38100">
                        <a:noFill/>
                        <a:miter/>
                      </a:ln>
                    </p:spPr>
                  </p:pic>
                </p:oleObj>
              </mc:Fallback>
            </mc:AlternateContent>
          </a:graphicData>
        </a:graphic>
      </p:graphicFrame>
      <p:sp>
        <p:nvSpPr>
          <p:cNvPr id="8199" name="文本框 6148"/>
          <p:cNvSpPr txBox="1"/>
          <p:nvPr/>
        </p:nvSpPr>
        <p:spPr>
          <a:xfrm>
            <a:off x="651828" y="2032000"/>
            <a:ext cx="7847012" cy="922020"/>
          </a:xfrm>
          <a:prstGeom prst="rect">
            <a:avLst/>
          </a:prstGeom>
          <a:noFill/>
          <a:ln w="9525">
            <a:noFill/>
          </a:ln>
        </p:spPr>
        <p:txBody>
          <a:bodyPr wrap="square" anchor="t">
            <a:spAutoFit/>
          </a:bodyPr>
          <a:p>
            <a:pPr eaLnBrk="0" hangingPunct="0"/>
            <a:endParaRPr lang="en-US" altLang="zh-CN">
              <a:latin typeface="Times New Roman" panose="02020603050405020304" pitchFamily="18" charset="0"/>
              <a:ea typeface="华文新魏" panose="02010800040101010101" pitchFamily="2" charset="-122"/>
              <a:sym typeface="宋体" panose="02010600030101010101" pitchFamily="2" charset="-122"/>
            </a:endParaRPr>
          </a:p>
          <a:p>
            <a:pPr eaLnBrk="0" hangingPunct="0"/>
            <a:r>
              <a:rPr lang="en-US" altLang="zh-CN">
                <a:latin typeface="Times New Roman" panose="02020603050405020304" pitchFamily="18" charset="0"/>
                <a:ea typeface="华文新魏" panose="02010800040101010101" pitchFamily="2" charset="-122"/>
                <a:sym typeface="宋体" panose="02010600030101010101" pitchFamily="2" charset="-122"/>
              </a:rPr>
              <a:t>        Floyd</a:t>
            </a:r>
            <a:r>
              <a:rPr lang="zh-CN" altLang="en-US">
                <a:latin typeface="Times New Roman" panose="02020603050405020304" pitchFamily="18" charset="0"/>
                <a:ea typeface="华文新魏" panose="02010800040101010101" pitchFamily="2" charset="-122"/>
                <a:sym typeface="宋体" panose="02010600030101010101" pitchFamily="2" charset="-122"/>
              </a:rPr>
              <a:t>串行</a:t>
            </a:r>
            <a:r>
              <a:rPr lang="zh-CN" altLang="en-US" dirty="0">
                <a:latin typeface="Times New Roman" panose="02020603050405020304" pitchFamily="18" charset="0"/>
                <a:ea typeface="华文新魏" panose="02010800040101010101" pitchFamily="2" charset="-122"/>
              </a:rPr>
              <a:t>算法对同一个赋值语句执行了       次。因此我们可以把矩阵     分成       个元素，并对每一个元素执行一个原始任务。如图</a:t>
            </a:r>
            <a:r>
              <a:rPr lang="en-US" altLang="zh-CN" dirty="0">
                <a:latin typeface="Times New Roman" panose="02020603050405020304" pitchFamily="18" charset="0"/>
                <a:ea typeface="华文新魏" panose="02010800040101010101" pitchFamily="2" charset="-122"/>
              </a:rPr>
              <a:t>(e)</a:t>
            </a:r>
            <a:r>
              <a:rPr lang="zh-CN" altLang="en-US" dirty="0">
                <a:latin typeface="Times New Roman" panose="02020603050405020304" pitchFamily="18" charset="0"/>
                <a:ea typeface="华文新魏" panose="02010800040101010101" pitchFamily="2" charset="-122"/>
              </a:rPr>
              <a:t>所示。</a:t>
            </a:r>
            <a:endParaRPr lang="zh-CN" altLang="en-US" dirty="0">
              <a:latin typeface="Times New Roman" panose="02020603050405020304" pitchFamily="18" charset="0"/>
              <a:ea typeface="华文新魏" panose="02010800040101010101" pitchFamily="2" charset="-122"/>
            </a:endParaRPr>
          </a:p>
        </p:txBody>
      </p:sp>
      <p:grpSp>
        <p:nvGrpSpPr>
          <p:cNvPr id="8200" name="组合 39"/>
          <p:cNvGrpSpPr/>
          <p:nvPr/>
        </p:nvGrpSpPr>
        <p:grpSpPr>
          <a:xfrm>
            <a:off x="3228975" y="3438525"/>
            <a:ext cx="1801813" cy="1584325"/>
            <a:chOff x="4365" y="5399"/>
            <a:chExt cx="2836" cy="2494"/>
          </a:xfrm>
        </p:grpSpPr>
        <p:sp>
          <p:nvSpPr>
            <p:cNvPr id="6" name="椭圆 5"/>
            <p:cNvSpPr/>
            <p:nvPr/>
          </p:nvSpPr>
          <p:spPr>
            <a:xfrm>
              <a:off x="4365" y="539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 name="椭圆 6"/>
            <p:cNvSpPr/>
            <p:nvPr/>
          </p:nvSpPr>
          <p:spPr>
            <a:xfrm>
              <a:off x="4365" y="607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 name="椭圆 8"/>
            <p:cNvSpPr/>
            <p:nvPr/>
          </p:nvSpPr>
          <p:spPr>
            <a:xfrm>
              <a:off x="4365" y="676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0" name="椭圆 9"/>
            <p:cNvSpPr/>
            <p:nvPr/>
          </p:nvSpPr>
          <p:spPr>
            <a:xfrm>
              <a:off x="5159" y="676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1" name="椭圆 10"/>
            <p:cNvSpPr/>
            <p:nvPr/>
          </p:nvSpPr>
          <p:spPr>
            <a:xfrm>
              <a:off x="5953" y="608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2" name="椭圆 11"/>
            <p:cNvSpPr/>
            <p:nvPr/>
          </p:nvSpPr>
          <p:spPr>
            <a:xfrm>
              <a:off x="5159" y="607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3" name="椭圆 12"/>
            <p:cNvSpPr/>
            <p:nvPr/>
          </p:nvSpPr>
          <p:spPr>
            <a:xfrm>
              <a:off x="5953" y="539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4" name="椭圆 13"/>
            <p:cNvSpPr/>
            <p:nvPr/>
          </p:nvSpPr>
          <p:spPr>
            <a:xfrm>
              <a:off x="5159" y="539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5" name="椭圆 14"/>
            <p:cNvSpPr/>
            <p:nvPr/>
          </p:nvSpPr>
          <p:spPr>
            <a:xfrm>
              <a:off x="5953" y="676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0" name="椭圆 19"/>
            <p:cNvSpPr/>
            <p:nvPr/>
          </p:nvSpPr>
          <p:spPr>
            <a:xfrm>
              <a:off x="4365" y="7441"/>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1" name="椭圆 20"/>
            <p:cNvSpPr/>
            <p:nvPr/>
          </p:nvSpPr>
          <p:spPr>
            <a:xfrm>
              <a:off x="5159" y="7441"/>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2" name="椭圆 21"/>
            <p:cNvSpPr/>
            <p:nvPr/>
          </p:nvSpPr>
          <p:spPr>
            <a:xfrm>
              <a:off x="5953" y="7441"/>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1" name="椭圆 30"/>
            <p:cNvSpPr/>
            <p:nvPr/>
          </p:nvSpPr>
          <p:spPr>
            <a:xfrm>
              <a:off x="6747" y="607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6" name="椭圆 35"/>
            <p:cNvSpPr/>
            <p:nvPr/>
          </p:nvSpPr>
          <p:spPr>
            <a:xfrm>
              <a:off x="6747" y="540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8" name="椭圆 37"/>
            <p:cNvSpPr/>
            <p:nvPr/>
          </p:nvSpPr>
          <p:spPr>
            <a:xfrm>
              <a:off x="6747" y="6760"/>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9" name="椭圆 38"/>
            <p:cNvSpPr/>
            <p:nvPr/>
          </p:nvSpPr>
          <p:spPr>
            <a:xfrm>
              <a:off x="6747" y="7441"/>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grpSp>
      <p:sp>
        <p:nvSpPr>
          <p:cNvPr id="8217" name="文本框 42"/>
          <p:cNvSpPr txBox="1"/>
          <p:nvPr/>
        </p:nvSpPr>
        <p:spPr>
          <a:xfrm>
            <a:off x="3708400" y="5229225"/>
            <a:ext cx="817563" cy="368300"/>
          </a:xfrm>
          <a:prstGeom prst="rect">
            <a:avLst/>
          </a:prstGeom>
          <a:noFill/>
          <a:ln w="9525">
            <a:noFill/>
          </a:ln>
        </p:spPr>
        <p:txBody>
          <a:bodyPr wrap="square" anchor="t">
            <a:spAutoFit/>
          </a:bodyPr>
          <a:p>
            <a:r>
              <a:rPr lang="en-US" altLang="zh-CN" dirty="0">
                <a:latin typeface="Times New Roman" panose="02020603050405020304" pitchFamily="18" charset="0"/>
                <a:ea typeface="华文新魏" panose="02010800040101010101" pitchFamily="2" charset="-122"/>
                <a:sym typeface="Arial" panose="020B0604020202020204" pitchFamily="34" charset="0"/>
              </a:rPr>
              <a:t>   (e)</a:t>
            </a:r>
            <a:endParaRPr lang="zh-CN" altLang="en-US">
              <a:latin typeface="Times New Roman" panose="02020603050405020304" pitchFamily="18" charset="0"/>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 name="圆角矩形 87"/>
          <p:cNvSpPr/>
          <p:nvPr/>
        </p:nvSpPr>
        <p:spPr>
          <a:xfrm>
            <a:off x="6300788" y="4292600"/>
            <a:ext cx="1800225" cy="28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9" name="圆角矩形 88"/>
          <p:cNvSpPr/>
          <p:nvPr/>
        </p:nvSpPr>
        <p:spPr>
          <a:xfrm>
            <a:off x="6300788" y="4724400"/>
            <a:ext cx="1800225" cy="28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0" name="圆角矩形 89"/>
          <p:cNvSpPr/>
          <p:nvPr/>
        </p:nvSpPr>
        <p:spPr>
          <a:xfrm>
            <a:off x="6300788" y="5156200"/>
            <a:ext cx="1800225" cy="28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87" name="圆角矩形 86"/>
          <p:cNvSpPr/>
          <p:nvPr/>
        </p:nvSpPr>
        <p:spPr>
          <a:xfrm>
            <a:off x="6300788" y="3860800"/>
            <a:ext cx="1800225" cy="288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9221" name="Rectangle 2"/>
          <p:cNvSpPr>
            <a:spLocks noGrp="1"/>
          </p:cNvSpPr>
          <p:nvPr>
            <p:ph type="title"/>
          </p:nvPr>
        </p:nvSpPr>
        <p:spPr/>
        <p:txBody>
          <a:bodyPr wrap="square" anchor="b">
            <a:normAutofit fontScale="90000"/>
          </a:bodyPr>
          <a:p>
            <a:pPr eaLnBrk="1" hangingPunct="1"/>
            <a:r>
              <a:rPr lang="zh-CN" altLang="en-US"/>
              <a:t>通信</a:t>
            </a:r>
            <a:endParaRPr lang="zh-CN" altLang="en-US"/>
          </a:p>
        </p:txBody>
      </p:sp>
      <p:sp>
        <p:nvSpPr>
          <p:cNvPr id="9222" name="文本框 7171"/>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9223" name="文本框 7172"/>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9224" name="文本框 7173"/>
          <p:cNvSpPr txBox="1"/>
          <p:nvPr/>
        </p:nvSpPr>
        <p:spPr>
          <a:xfrm>
            <a:off x="633413" y="1827213"/>
            <a:ext cx="8186737" cy="2306955"/>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在第     次循环时， 执行                                                              ，即             的更新依赖其本身和            以及             。图</a:t>
            </a:r>
            <a:r>
              <a:rPr lang="en-US" altLang="zh-CN" dirty="0">
                <a:latin typeface="Times New Roman" panose="02020603050405020304" pitchFamily="18" charset="0"/>
                <a:ea typeface="华文新魏" panose="02010800040101010101" pitchFamily="2" charset="-122"/>
              </a:rPr>
              <a:t>(f)</a:t>
            </a:r>
            <a:r>
              <a:rPr lang="zh-CN" altLang="zh-CN" dirty="0">
                <a:latin typeface="Times New Roman" panose="02020603050405020304" pitchFamily="18" charset="0"/>
                <a:ea typeface="华文新魏" panose="02010800040101010101" pitchFamily="2" charset="-122"/>
              </a:rPr>
              <a:t>展示了</a:t>
            </a:r>
            <a:r>
              <a:rPr lang="zh-CN" altLang="en-US" dirty="0">
                <a:latin typeface="Times New Roman" panose="02020603050405020304" pitchFamily="18" charset="0"/>
                <a:ea typeface="华文新魏" panose="02010800040101010101" pitchFamily="2" charset="-122"/>
              </a:rPr>
              <a:t>当          时，更新              所需要访问的元素。</a:t>
            </a:r>
            <a:endParaRPr lang="en-US" altLang="zh-CN"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因此，第    行的每个元素都要被广播到同一列任务中去，同样，第    列的每个元素也要被广播到同一行的任务中去。</a:t>
            </a:r>
            <a:r>
              <a:rPr lang="zh-CN" altLang="en-US" dirty="0">
                <a:latin typeface="Times New Roman" panose="02020603050405020304" pitchFamily="18" charset="0"/>
                <a:ea typeface="华文新魏" panose="02010800040101010101" pitchFamily="2" charset="-122"/>
                <a:sym typeface="Arial" panose="020B0604020202020204" pitchFamily="34" charset="0"/>
              </a:rPr>
              <a:t>如图</a:t>
            </a:r>
            <a:r>
              <a:rPr lang="en-US" altLang="zh-CN" dirty="0">
                <a:latin typeface="Times New Roman" panose="02020603050405020304" pitchFamily="18" charset="0"/>
                <a:ea typeface="华文新魏" panose="02010800040101010101" pitchFamily="2" charset="-122"/>
                <a:sym typeface="Arial" panose="020B0604020202020204" pitchFamily="34" charset="0"/>
              </a:rPr>
              <a:t>(g)</a:t>
            </a:r>
            <a:r>
              <a:rPr lang="zh-CN" altLang="en-US" dirty="0">
                <a:latin typeface="Times New Roman" panose="02020603050405020304" pitchFamily="18" charset="0"/>
                <a:ea typeface="华文新魏" panose="02010800040101010101" pitchFamily="2" charset="-122"/>
                <a:sym typeface="Arial" panose="020B0604020202020204" pitchFamily="34" charset="0"/>
              </a:rPr>
              <a:t>所示</a:t>
            </a:r>
            <a:r>
              <a:rPr lang="en-US" altLang="zh-CN" dirty="0">
                <a:latin typeface="Times New Roman" panose="02020603050405020304" pitchFamily="18" charset="0"/>
                <a:ea typeface="华文新魏" panose="02010800040101010101" pitchFamily="2" charset="-122"/>
                <a:sym typeface="Arial" panose="020B0604020202020204" pitchFamily="34" charset="0"/>
              </a:rPr>
              <a:t>(         )</a:t>
            </a:r>
            <a:r>
              <a:rPr lang="zh-CN" altLang="en-US" dirty="0">
                <a:latin typeface="Times New Roman" panose="02020603050405020304" pitchFamily="18" charset="0"/>
                <a:ea typeface="华文新魏" panose="02010800040101010101" pitchFamily="2" charset="-122"/>
                <a:sym typeface="Arial" panose="020B0604020202020204" pitchFamily="34" charset="0"/>
              </a:rPr>
              <a:t>。</a:t>
            </a:r>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graphicFrame>
        <p:nvGraphicFramePr>
          <p:cNvPr id="9225" name="对象 7174">
            <a:hlinkClick r:id="" action="ppaction://ole?verb="/>
          </p:cNvPr>
          <p:cNvGraphicFramePr/>
          <p:nvPr/>
        </p:nvGraphicFramePr>
        <p:xfrm>
          <a:off x="1692275" y="2132013"/>
          <a:ext cx="317500" cy="287337"/>
        </p:xfrm>
        <a:graphic>
          <a:graphicData uri="http://schemas.openxmlformats.org/presentationml/2006/ole">
            <mc:AlternateContent xmlns:mc="http://schemas.openxmlformats.org/markup-compatibility/2006">
              <mc:Choice xmlns:v="urn:schemas-microsoft-com:vml" Requires="v">
                <p:oleObj spid="_x0000_s3093" name="" r:id="rId1" imgW="129540" imgH="180975" progId="Equation.3">
                  <p:embed/>
                </p:oleObj>
              </mc:Choice>
              <mc:Fallback>
                <p:oleObj name="" r:id="rId1" imgW="129540" imgH="180975" progId="Equation.3">
                  <p:embed/>
                  <p:pic>
                    <p:nvPicPr>
                      <p:cNvPr id="0" name="图片 3092"/>
                      <p:cNvPicPr/>
                      <p:nvPr/>
                    </p:nvPicPr>
                    <p:blipFill>
                      <a:blip r:embed="rId2"/>
                      <a:stretch>
                        <a:fillRect/>
                      </a:stretch>
                    </p:blipFill>
                    <p:spPr>
                      <a:xfrm>
                        <a:off x="1692275" y="2132013"/>
                        <a:ext cx="317500" cy="287337"/>
                      </a:xfrm>
                      <a:prstGeom prst="rect">
                        <a:avLst/>
                      </a:prstGeom>
                      <a:noFill/>
                      <a:ln w="38100">
                        <a:noFill/>
                        <a:miter/>
                      </a:ln>
                    </p:spPr>
                  </p:pic>
                </p:oleObj>
              </mc:Fallback>
            </mc:AlternateContent>
          </a:graphicData>
        </a:graphic>
      </p:graphicFrame>
      <p:graphicFrame>
        <p:nvGraphicFramePr>
          <p:cNvPr id="9226" name="对象 7175">
            <a:hlinkClick r:id="" action="ppaction://ole?verb="/>
          </p:cNvPr>
          <p:cNvGraphicFramePr/>
          <p:nvPr/>
        </p:nvGraphicFramePr>
        <p:xfrm>
          <a:off x="3635375" y="2160588"/>
          <a:ext cx="3490913" cy="287337"/>
        </p:xfrm>
        <a:graphic>
          <a:graphicData uri="http://schemas.openxmlformats.org/presentationml/2006/ole">
            <mc:AlternateContent xmlns:mc="http://schemas.openxmlformats.org/markup-compatibility/2006">
              <mc:Choice xmlns:v="urn:schemas-microsoft-com:vml" Requires="v">
                <p:oleObj spid="_x0000_s3092" name="" r:id="rId3" imgW="2234565" imgH="203200" progId="Equation.3">
                  <p:embed/>
                </p:oleObj>
              </mc:Choice>
              <mc:Fallback>
                <p:oleObj name="" r:id="rId3" imgW="2234565" imgH="203200" progId="Equation.3">
                  <p:embed/>
                  <p:pic>
                    <p:nvPicPr>
                      <p:cNvPr id="0" name="图片 3091"/>
                      <p:cNvPicPr/>
                      <p:nvPr/>
                    </p:nvPicPr>
                    <p:blipFill>
                      <a:blip r:embed="rId4"/>
                      <a:stretch>
                        <a:fillRect/>
                      </a:stretch>
                    </p:blipFill>
                    <p:spPr>
                      <a:xfrm>
                        <a:off x="3635375" y="2160588"/>
                        <a:ext cx="3490913" cy="287337"/>
                      </a:xfrm>
                      <a:prstGeom prst="rect">
                        <a:avLst/>
                      </a:prstGeom>
                      <a:noFill/>
                      <a:ln w="38100">
                        <a:noFill/>
                        <a:miter/>
                      </a:ln>
                    </p:spPr>
                  </p:pic>
                </p:oleObj>
              </mc:Fallback>
            </mc:AlternateContent>
          </a:graphicData>
        </a:graphic>
      </p:graphicFrame>
      <p:graphicFrame>
        <p:nvGraphicFramePr>
          <p:cNvPr id="9227" name="对象 7176">
            <a:hlinkClick r:id="" action="ppaction://ole?verb="/>
          </p:cNvPr>
          <p:cNvGraphicFramePr/>
          <p:nvPr/>
        </p:nvGraphicFramePr>
        <p:xfrm>
          <a:off x="7596188" y="2160588"/>
          <a:ext cx="719137" cy="287337"/>
        </p:xfrm>
        <a:graphic>
          <a:graphicData uri="http://schemas.openxmlformats.org/presentationml/2006/ole">
            <mc:AlternateContent xmlns:mc="http://schemas.openxmlformats.org/markup-compatibility/2006">
              <mc:Choice xmlns:v="urn:schemas-microsoft-com:vml" Requires="v">
                <p:oleObj spid="_x0000_s3091" name="" r:id="rId5" imgW="397510" imgH="205105" progId="Equation.3">
                  <p:embed/>
                </p:oleObj>
              </mc:Choice>
              <mc:Fallback>
                <p:oleObj name="" r:id="rId5" imgW="397510" imgH="205105" progId="Equation.3">
                  <p:embed/>
                  <p:pic>
                    <p:nvPicPr>
                      <p:cNvPr id="0" name="图片 3090"/>
                      <p:cNvPicPr/>
                      <p:nvPr/>
                    </p:nvPicPr>
                    <p:blipFill>
                      <a:blip r:embed="rId6"/>
                      <a:stretch>
                        <a:fillRect/>
                      </a:stretch>
                    </p:blipFill>
                    <p:spPr>
                      <a:xfrm>
                        <a:off x="7596188" y="2160588"/>
                        <a:ext cx="719137" cy="287337"/>
                      </a:xfrm>
                      <a:prstGeom prst="rect">
                        <a:avLst/>
                      </a:prstGeom>
                      <a:noFill/>
                      <a:ln w="38100">
                        <a:noFill/>
                        <a:miter/>
                      </a:ln>
                    </p:spPr>
                  </p:pic>
                </p:oleObj>
              </mc:Fallback>
            </mc:AlternateContent>
          </a:graphicData>
        </a:graphic>
      </p:graphicFrame>
      <p:graphicFrame>
        <p:nvGraphicFramePr>
          <p:cNvPr id="9228" name="对象 7177">
            <a:hlinkClick r:id="" action="ppaction://ole?verb="/>
          </p:cNvPr>
          <p:cNvGraphicFramePr/>
          <p:nvPr/>
        </p:nvGraphicFramePr>
        <p:xfrm>
          <a:off x="2555875" y="2420938"/>
          <a:ext cx="654050" cy="287337"/>
        </p:xfrm>
        <a:graphic>
          <a:graphicData uri="http://schemas.openxmlformats.org/presentationml/2006/ole">
            <mc:AlternateContent xmlns:mc="http://schemas.openxmlformats.org/markup-compatibility/2006">
              <mc:Choice xmlns:v="urn:schemas-microsoft-com:vml" Requires="v">
                <p:oleObj spid="_x0000_s3094" name="" r:id="rId7" imgW="397510" imgH="205105" progId="Equation.3">
                  <p:embed/>
                </p:oleObj>
              </mc:Choice>
              <mc:Fallback>
                <p:oleObj name="" r:id="rId7" imgW="397510" imgH="205105" progId="Equation.3">
                  <p:embed/>
                  <p:pic>
                    <p:nvPicPr>
                      <p:cNvPr id="0" name="图片 3093"/>
                      <p:cNvPicPr/>
                      <p:nvPr/>
                    </p:nvPicPr>
                    <p:blipFill>
                      <a:blip r:embed="rId8"/>
                      <a:stretch>
                        <a:fillRect/>
                      </a:stretch>
                    </p:blipFill>
                    <p:spPr>
                      <a:xfrm>
                        <a:off x="2555875" y="2420938"/>
                        <a:ext cx="654050" cy="287337"/>
                      </a:xfrm>
                      <a:prstGeom prst="rect">
                        <a:avLst/>
                      </a:prstGeom>
                      <a:noFill/>
                      <a:ln w="38100">
                        <a:noFill/>
                        <a:miter/>
                      </a:ln>
                    </p:spPr>
                  </p:pic>
                </p:oleObj>
              </mc:Fallback>
            </mc:AlternateContent>
          </a:graphicData>
        </a:graphic>
      </p:graphicFrame>
      <p:graphicFrame>
        <p:nvGraphicFramePr>
          <p:cNvPr id="9229" name="对象 7178">
            <a:hlinkClick r:id="" action="ppaction://ole?verb="/>
          </p:cNvPr>
          <p:cNvGraphicFramePr>
            <a:graphicFrameLocks noChangeAspect="1"/>
          </p:cNvGraphicFramePr>
          <p:nvPr/>
        </p:nvGraphicFramePr>
        <p:xfrm>
          <a:off x="3708400" y="2420938"/>
          <a:ext cx="725488" cy="288925"/>
        </p:xfrm>
        <a:graphic>
          <a:graphicData uri="http://schemas.openxmlformats.org/presentationml/2006/ole">
            <mc:AlternateContent xmlns:mc="http://schemas.openxmlformats.org/markup-compatibility/2006">
              <mc:Choice xmlns:v="urn:schemas-microsoft-com:vml" Requires="v">
                <p:oleObj spid="_x0000_s3095" name="" r:id="rId9" imgW="435610" imgH="205105" progId="Equation.3">
                  <p:embed/>
                </p:oleObj>
              </mc:Choice>
              <mc:Fallback>
                <p:oleObj name="" r:id="rId9" imgW="435610" imgH="205105" progId="Equation.3">
                  <p:embed/>
                  <p:pic>
                    <p:nvPicPr>
                      <p:cNvPr id="0" name="图片 3094"/>
                      <p:cNvPicPr/>
                      <p:nvPr/>
                    </p:nvPicPr>
                    <p:blipFill>
                      <a:blip r:embed="rId10"/>
                      <a:stretch>
                        <a:fillRect/>
                      </a:stretch>
                    </p:blipFill>
                    <p:spPr>
                      <a:xfrm>
                        <a:off x="3708400" y="2420938"/>
                        <a:ext cx="725488" cy="288925"/>
                      </a:xfrm>
                      <a:prstGeom prst="rect">
                        <a:avLst/>
                      </a:prstGeom>
                      <a:noFill/>
                      <a:ln w="38100">
                        <a:noFill/>
                        <a:miter/>
                      </a:ln>
                    </p:spPr>
                  </p:pic>
                </p:oleObj>
              </mc:Fallback>
            </mc:AlternateContent>
          </a:graphicData>
        </a:graphic>
      </p:graphicFrame>
      <p:graphicFrame>
        <p:nvGraphicFramePr>
          <p:cNvPr id="9230" name="对象 7179">
            <a:hlinkClick r:id="" action="ppaction://ole?verb="/>
          </p:cNvPr>
          <p:cNvGraphicFramePr>
            <a:graphicFrameLocks noChangeAspect="1"/>
          </p:cNvGraphicFramePr>
          <p:nvPr/>
        </p:nvGraphicFramePr>
        <p:xfrm>
          <a:off x="7812088" y="2952750"/>
          <a:ext cx="222250" cy="295275"/>
        </p:xfrm>
        <a:graphic>
          <a:graphicData uri="http://schemas.openxmlformats.org/presentationml/2006/ole">
            <mc:AlternateContent xmlns:mc="http://schemas.openxmlformats.org/markup-compatibility/2006">
              <mc:Choice xmlns:v="urn:schemas-microsoft-com:vml" Requires="v">
                <p:oleObj spid="_x0000_s3096" name="" r:id="rId11" imgW="129540" imgH="180975" progId="Equation.3">
                  <p:embed/>
                </p:oleObj>
              </mc:Choice>
              <mc:Fallback>
                <p:oleObj name="" r:id="rId11" imgW="129540" imgH="180975" progId="Equation.3">
                  <p:embed/>
                  <p:pic>
                    <p:nvPicPr>
                      <p:cNvPr id="0" name="图片 3095"/>
                      <p:cNvPicPr/>
                      <p:nvPr/>
                    </p:nvPicPr>
                    <p:blipFill>
                      <a:blip r:embed="rId2"/>
                      <a:stretch>
                        <a:fillRect/>
                      </a:stretch>
                    </p:blipFill>
                    <p:spPr>
                      <a:xfrm>
                        <a:off x="7812088" y="2952750"/>
                        <a:ext cx="222250" cy="295275"/>
                      </a:xfrm>
                      <a:prstGeom prst="rect">
                        <a:avLst/>
                      </a:prstGeom>
                      <a:noFill/>
                      <a:ln w="38100">
                        <a:noFill/>
                        <a:miter/>
                      </a:ln>
                    </p:spPr>
                  </p:pic>
                </p:oleObj>
              </mc:Fallback>
            </mc:AlternateContent>
          </a:graphicData>
        </a:graphic>
      </p:graphicFrame>
      <p:graphicFrame>
        <p:nvGraphicFramePr>
          <p:cNvPr id="9231" name="对象 7180">
            <a:hlinkClick r:id="" action="ppaction://ole?verb="/>
          </p:cNvPr>
          <p:cNvGraphicFramePr>
            <a:graphicFrameLocks noChangeAspect="1"/>
          </p:cNvGraphicFramePr>
          <p:nvPr/>
        </p:nvGraphicFramePr>
        <p:xfrm>
          <a:off x="2124075" y="2952750"/>
          <a:ext cx="222250" cy="287338"/>
        </p:xfrm>
        <a:graphic>
          <a:graphicData uri="http://schemas.openxmlformats.org/presentationml/2006/ole">
            <mc:AlternateContent xmlns:mc="http://schemas.openxmlformats.org/markup-compatibility/2006">
              <mc:Choice xmlns:v="urn:schemas-microsoft-com:vml" Requires="v">
                <p:oleObj spid="_x0000_s3097" name="" r:id="rId12" imgW="129540" imgH="180975" progId="Equation.3">
                  <p:embed/>
                </p:oleObj>
              </mc:Choice>
              <mc:Fallback>
                <p:oleObj name="" r:id="rId12" imgW="129540" imgH="180975" progId="Equation.3">
                  <p:embed/>
                  <p:pic>
                    <p:nvPicPr>
                      <p:cNvPr id="0" name="图片 3096"/>
                      <p:cNvPicPr/>
                      <p:nvPr/>
                    </p:nvPicPr>
                    <p:blipFill>
                      <a:blip r:embed="rId2"/>
                      <a:stretch>
                        <a:fillRect/>
                      </a:stretch>
                    </p:blipFill>
                    <p:spPr>
                      <a:xfrm>
                        <a:off x="2124075" y="2952750"/>
                        <a:ext cx="222250" cy="287338"/>
                      </a:xfrm>
                      <a:prstGeom prst="rect">
                        <a:avLst/>
                      </a:prstGeom>
                      <a:noFill/>
                      <a:ln w="38100">
                        <a:noFill/>
                        <a:miter/>
                      </a:ln>
                    </p:spPr>
                  </p:pic>
                </p:oleObj>
              </mc:Fallback>
            </mc:AlternateContent>
          </a:graphicData>
        </a:graphic>
      </p:graphicFrame>
      <p:graphicFrame>
        <p:nvGraphicFramePr>
          <p:cNvPr id="9232" name="对象 7174">
            <a:hlinkClick r:id="" action="ppaction://ole?verb="/>
          </p:cNvPr>
          <p:cNvGraphicFramePr/>
          <p:nvPr/>
        </p:nvGraphicFramePr>
        <p:xfrm>
          <a:off x="6084888" y="2420938"/>
          <a:ext cx="509587" cy="284162"/>
        </p:xfrm>
        <a:graphic>
          <a:graphicData uri="http://schemas.openxmlformats.org/presentationml/2006/ole">
            <mc:AlternateContent xmlns:mc="http://schemas.openxmlformats.org/markup-compatibility/2006">
              <mc:Choice xmlns:v="urn:schemas-microsoft-com:vml" Requires="v">
                <p:oleObj spid="_x0000_s3098" name="" r:id="rId13" imgW="357505" imgH="178435" progId="Equation.3">
                  <p:embed/>
                </p:oleObj>
              </mc:Choice>
              <mc:Fallback>
                <p:oleObj name="" r:id="rId13" imgW="357505" imgH="178435" progId="Equation.3">
                  <p:embed/>
                  <p:pic>
                    <p:nvPicPr>
                      <p:cNvPr id="0" name="图片 3097"/>
                      <p:cNvPicPr/>
                      <p:nvPr/>
                    </p:nvPicPr>
                    <p:blipFill>
                      <a:blip r:embed="rId14"/>
                      <a:stretch>
                        <a:fillRect/>
                      </a:stretch>
                    </p:blipFill>
                    <p:spPr>
                      <a:xfrm>
                        <a:off x="6084888" y="2420938"/>
                        <a:ext cx="509587" cy="284162"/>
                      </a:xfrm>
                      <a:prstGeom prst="rect">
                        <a:avLst/>
                      </a:prstGeom>
                      <a:noFill/>
                      <a:ln w="38100">
                        <a:noFill/>
                        <a:miter/>
                      </a:ln>
                    </p:spPr>
                  </p:pic>
                </p:oleObj>
              </mc:Fallback>
            </mc:AlternateContent>
          </a:graphicData>
        </a:graphic>
      </p:graphicFrame>
      <p:graphicFrame>
        <p:nvGraphicFramePr>
          <p:cNvPr id="9233" name="对象 7174">
            <a:hlinkClick r:id="" action="ppaction://ole?verb="/>
          </p:cNvPr>
          <p:cNvGraphicFramePr/>
          <p:nvPr/>
        </p:nvGraphicFramePr>
        <p:xfrm>
          <a:off x="7524750" y="2420938"/>
          <a:ext cx="739775" cy="327025"/>
        </p:xfrm>
        <a:graphic>
          <a:graphicData uri="http://schemas.openxmlformats.org/presentationml/2006/ole">
            <mc:AlternateContent xmlns:mc="http://schemas.openxmlformats.org/markup-compatibility/2006">
              <mc:Choice xmlns:v="urn:schemas-microsoft-com:vml" Requires="v">
                <p:oleObj spid="_x0000_s3099" name="" r:id="rId15" imgW="395605" imgH="204470" progId="Equation.3">
                  <p:embed/>
                </p:oleObj>
              </mc:Choice>
              <mc:Fallback>
                <p:oleObj name="" r:id="rId15" imgW="395605" imgH="204470" progId="Equation.3">
                  <p:embed/>
                  <p:pic>
                    <p:nvPicPr>
                      <p:cNvPr id="0" name="图片 3098"/>
                      <p:cNvPicPr/>
                      <p:nvPr/>
                    </p:nvPicPr>
                    <p:blipFill>
                      <a:blip r:embed="rId16"/>
                      <a:stretch>
                        <a:fillRect/>
                      </a:stretch>
                    </p:blipFill>
                    <p:spPr>
                      <a:xfrm>
                        <a:off x="7524750" y="2420938"/>
                        <a:ext cx="739775" cy="327025"/>
                      </a:xfrm>
                      <a:prstGeom prst="rect">
                        <a:avLst/>
                      </a:prstGeom>
                      <a:noFill/>
                      <a:ln w="38100">
                        <a:noFill/>
                        <a:miter/>
                      </a:ln>
                    </p:spPr>
                  </p:pic>
                </p:oleObj>
              </mc:Fallback>
            </mc:AlternateContent>
          </a:graphicData>
        </a:graphic>
      </p:graphicFrame>
      <p:cxnSp>
        <p:nvCxnSpPr>
          <p:cNvPr id="18" name="曲线连接符 17"/>
          <p:cNvCxnSpPr>
            <a:stCxn id="9" idx="2"/>
            <a:endCxn id="38" idx="3"/>
          </p:cNvCxnSpPr>
          <p:nvPr/>
        </p:nvCxnSpPr>
        <p:spPr>
          <a:xfrm rot="10800000" flipH="1" flipV="1">
            <a:off x="1331913" y="4868863"/>
            <a:ext cx="1554163" cy="101600"/>
          </a:xfrm>
          <a:prstGeom prst="curvedConnector4">
            <a:avLst>
              <a:gd name="adj1" fmla="val -15319"/>
              <a:gd name="adj2" fmla="val 375625"/>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9235" name="组合 28"/>
          <p:cNvGrpSpPr/>
          <p:nvPr/>
        </p:nvGrpSpPr>
        <p:grpSpPr>
          <a:xfrm>
            <a:off x="1331913" y="3860800"/>
            <a:ext cx="1803400" cy="2165350"/>
            <a:chOff x="4932" y="5626"/>
            <a:chExt cx="2840" cy="3411"/>
          </a:xfrm>
        </p:grpSpPr>
        <p:sp>
          <p:nvSpPr>
            <p:cNvPr id="7" name="椭圆 6"/>
            <p:cNvSpPr/>
            <p:nvPr/>
          </p:nvSpPr>
          <p:spPr>
            <a:xfrm>
              <a:off x="4932" y="6306"/>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9" name="椭圆 8"/>
            <p:cNvSpPr/>
            <p:nvPr/>
          </p:nvSpPr>
          <p:spPr>
            <a:xfrm>
              <a:off x="4932" y="6987"/>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10" name="椭圆 9"/>
            <p:cNvSpPr/>
            <p:nvPr/>
          </p:nvSpPr>
          <p:spPr>
            <a:xfrm>
              <a:off x="5726" y="6987"/>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11" name="椭圆 10"/>
            <p:cNvSpPr/>
            <p:nvPr/>
          </p:nvSpPr>
          <p:spPr>
            <a:xfrm>
              <a:off x="6520" y="6307"/>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12" name="椭圆 11"/>
            <p:cNvSpPr/>
            <p:nvPr/>
          </p:nvSpPr>
          <p:spPr>
            <a:xfrm>
              <a:off x="5726" y="6306"/>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15" name="椭圆 14"/>
            <p:cNvSpPr/>
            <p:nvPr/>
          </p:nvSpPr>
          <p:spPr>
            <a:xfrm>
              <a:off x="6520" y="698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0" name="椭圆 19"/>
            <p:cNvSpPr/>
            <p:nvPr/>
          </p:nvSpPr>
          <p:spPr>
            <a:xfrm>
              <a:off x="4932" y="7668"/>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21" name="椭圆 20"/>
            <p:cNvSpPr/>
            <p:nvPr/>
          </p:nvSpPr>
          <p:spPr>
            <a:xfrm>
              <a:off x="5726" y="7668"/>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22" name="椭圆 21"/>
            <p:cNvSpPr/>
            <p:nvPr/>
          </p:nvSpPr>
          <p:spPr>
            <a:xfrm>
              <a:off x="6520" y="7668"/>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1" name="椭圆 30"/>
            <p:cNvSpPr/>
            <p:nvPr/>
          </p:nvSpPr>
          <p:spPr>
            <a:xfrm>
              <a:off x="7314" y="6304"/>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38" name="椭圆 37"/>
            <p:cNvSpPr/>
            <p:nvPr/>
          </p:nvSpPr>
          <p:spPr>
            <a:xfrm>
              <a:off x="7314" y="698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39" name="椭圆 38"/>
            <p:cNvSpPr/>
            <p:nvPr/>
          </p:nvSpPr>
          <p:spPr>
            <a:xfrm>
              <a:off x="7314" y="7668"/>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19" name="椭圆 18"/>
            <p:cNvSpPr/>
            <p:nvPr/>
          </p:nvSpPr>
          <p:spPr>
            <a:xfrm>
              <a:off x="4932" y="562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23" name="椭圆 22"/>
            <p:cNvSpPr/>
            <p:nvPr/>
          </p:nvSpPr>
          <p:spPr>
            <a:xfrm>
              <a:off x="6520" y="5626"/>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24" name="椭圆 23"/>
            <p:cNvSpPr/>
            <p:nvPr/>
          </p:nvSpPr>
          <p:spPr>
            <a:xfrm>
              <a:off x="5726" y="5626"/>
              <a:ext cx="454" cy="453"/>
            </a:xfrm>
            <a:prstGeom prst="ellipse">
              <a:avLst/>
            </a:prstGeom>
          </p:spPr>
          <p:style>
            <a:lnRef idx="2">
              <a:schemeClr val="accent4"/>
            </a:lnRef>
            <a:fillRef idx="1">
              <a:schemeClr val="lt1"/>
            </a:fillRef>
            <a:effectRef idx="0">
              <a:schemeClr val="accent4"/>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25" name="椭圆 24"/>
            <p:cNvSpPr/>
            <p:nvPr/>
          </p:nvSpPr>
          <p:spPr>
            <a:xfrm>
              <a:off x="7314" y="5627"/>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9252" name="文本框 25"/>
            <p:cNvSpPr txBox="1"/>
            <p:nvPr/>
          </p:nvSpPr>
          <p:spPr>
            <a:xfrm>
              <a:off x="5726" y="8461"/>
              <a:ext cx="1288" cy="576"/>
            </a:xfrm>
            <a:prstGeom prst="rect">
              <a:avLst/>
            </a:prstGeom>
            <a:noFill/>
            <a:ln w="9525">
              <a:noFill/>
            </a:ln>
          </p:spPr>
          <p:txBody>
            <a:bodyPr wrap="square" anchor="t">
              <a:spAutoFit/>
            </a:bodyPr>
            <a:p>
              <a:r>
                <a:rPr lang="en-US" altLang="zh-CN" dirty="0">
                  <a:latin typeface="Times New Roman" panose="02020603050405020304" pitchFamily="18" charset="0"/>
                  <a:ea typeface="华文新魏" panose="02010800040101010101" pitchFamily="2" charset="-122"/>
                  <a:sym typeface="宋体" panose="02010600030101010101" pitchFamily="2" charset="-122"/>
                </a:rPr>
                <a:t>   (f)</a:t>
              </a:r>
              <a:endParaRPr lang="zh-CN" altLang="en-US">
                <a:latin typeface="Times New Roman" panose="02020603050405020304" pitchFamily="18" charset="0"/>
                <a:ea typeface="华文新魏" panose="02010800040101010101" pitchFamily="2" charset="-122"/>
              </a:endParaRPr>
            </a:p>
          </p:txBody>
        </p:sp>
        <p:cxnSp>
          <p:nvCxnSpPr>
            <p:cNvPr id="27" name="曲线连接符 26"/>
            <p:cNvCxnSpPr>
              <a:stCxn id="25" idx="6"/>
            </p:cNvCxnSpPr>
            <p:nvPr/>
          </p:nvCxnSpPr>
          <p:spPr>
            <a:xfrm>
              <a:off x="7768" y="5854"/>
              <a:ext cx="5" cy="1360"/>
            </a:xfrm>
            <a:prstGeom prst="curvedConnector3">
              <a:avLst>
                <a:gd name="adj1" fmla="val 750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rot="10800000" flipH="1" flipV="1">
              <a:off x="4932" y="7214"/>
              <a:ext cx="2448" cy="160"/>
            </a:xfrm>
            <a:prstGeom prst="curvedConnector4">
              <a:avLst>
                <a:gd name="adj1" fmla="val -15319"/>
                <a:gd name="adj2" fmla="val 375625"/>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grpSp>
        <p:nvGrpSpPr>
          <p:cNvPr id="9255" name="组合 64"/>
          <p:cNvGrpSpPr/>
          <p:nvPr/>
        </p:nvGrpSpPr>
        <p:grpSpPr>
          <a:xfrm>
            <a:off x="3995738" y="3860800"/>
            <a:ext cx="1801812" cy="1584325"/>
            <a:chOff x="8107" y="5966"/>
            <a:chExt cx="2836" cy="2495"/>
          </a:xfrm>
        </p:grpSpPr>
        <p:sp>
          <p:nvSpPr>
            <p:cNvPr id="56" name="圆角矩形 55"/>
            <p:cNvSpPr/>
            <p:nvPr/>
          </p:nvSpPr>
          <p:spPr>
            <a:xfrm>
              <a:off x="10489" y="5967"/>
              <a:ext cx="453" cy="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5" name="圆角矩形 54"/>
            <p:cNvSpPr/>
            <p:nvPr/>
          </p:nvSpPr>
          <p:spPr>
            <a:xfrm>
              <a:off x="9695" y="5967"/>
              <a:ext cx="453" cy="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4" name="圆角矩形 53"/>
            <p:cNvSpPr/>
            <p:nvPr/>
          </p:nvSpPr>
          <p:spPr>
            <a:xfrm>
              <a:off x="8901" y="5967"/>
              <a:ext cx="453" cy="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3" name="圆角矩形 52"/>
            <p:cNvSpPr/>
            <p:nvPr/>
          </p:nvSpPr>
          <p:spPr>
            <a:xfrm>
              <a:off x="8108" y="5967"/>
              <a:ext cx="453" cy="2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7" name="椭圆 36"/>
            <p:cNvSpPr/>
            <p:nvPr/>
          </p:nvSpPr>
          <p:spPr>
            <a:xfrm>
              <a:off x="9695" y="6647"/>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42" name="椭圆 41"/>
            <p:cNvSpPr/>
            <p:nvPr/>
          </p:nvSpPr>
          <p:spPr>
            <a:xfrm>
              <a:off x="9695" y="5966"/>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45" name="椭圆 44"/>
            <p:cNvSpPr/>
            <p:nvPr/>
          </p:nvSpPr>
          <p:spPr>
            <a:xfrm>
              <a:off x="9695" y="732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48" name="椭圆 47"/>
            <p:cNvSpPr/>
            <p:nvPr/>
          </p:nvSpPr>
          <p:spPr>
            <a:xfrm>
              <a:off x="9695" y="8008"/>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49" name="椭圆 48"/>
            <p:cNvSpPr/>
            <p:nvPr/>
          </p:nvSpPr>
          <p:spPr>
            <a:xfrm>
              <a:off x="10489" y="6644"/>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50" name="椭圆 49"/>
            <p:cNvSpPr/>
            <p:nvPr/>
          </p:nvSpPr>
          <p:spPr>
            <a:xfrm>
              <a:off x="10489" y="596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51" name="椭圆 50"/>
            <p:cNvSpPr/>
            <p:nvPr/>
          </p:nvSpPr>
          <p:spPr>
            <a:xfrm>
              <a:off x="10489" y="732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52" name="椭圆 51"/>
            <p:cNvSpPr/>
            <p:nvPr/>
          </p:nvSpPr>
          <p:spPr>
            <a:xfrm>
              <a:off x="10489" y="8008"/>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57" name="椭圆 56"/>
            <p:cNvSpPr/>
            <p:nvPr/>
          </p:nvSpPr>
          <p:spPr>
            <a:xfrm>
              <a:off x="8107" y="5967"/>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58" name="椭圆 57"/>
            <p:cNvSpPr/>
            <p:nvPr/>
          </p:nvSpPr>
          <p:spPr>
            <a:xfrm>
              <a:off x="8107" y="6647"/>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59" name="椭圆 58"/>
            <p:cNvSpPr/>
            <p:nvPr/>
          </p:nvSpPr>
          <p:spPr>
            <a:xfrm>
              <a:off x="8107" y="7328"/>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0" name="椭圆 59"/>
            <p:cNvSpPr/>
            <p:nvPr/>
          </p:nvSpPr>
          <p:spPr>
            <a:xfrm>
              <a:off x="8901" y="7328"/>
              <a:ext cx="454" cy="453"/>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1" name="椭圆 60"/>
            <p:cNvSpPr/>
            <p:nvPr/>
          </p:nvSpPr>
          <p:spPr>
            <a:xfrm>
              <a:off x="8901" y="6647"/>
              <a:ext cx="454" cy="453"/>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2" name="椭圆 61"/>
            <p:cNvSpPr/>
            <p:nvPr/>
          </p:nvSpPr>
          <p:spPr>
            <a:xfrm>
              <a:off x="8901" y="5967"/>
              <a:ext cx="454" cy="453"/>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63" name="椭圆 62"/>
            <p:cNvSpPr/>
            <p:nvPr/>
          </p:nvSpPr>
          <p:spPr>
            <a:xfrm>
              <a:off x="8107" y="8009"/>
              <a:ext cx="454" cy="453"/>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64" name="椭圆 63"/>
            <p:cNvSpPr/>
            <p:nvPr/>
          </p:nvSpPr>
          <p:spPr>
            <a:xfrm>
              <a:off x="8901" y="8009"/>
              <a:ext cx="454" cy="453"/>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grpSp>
      <p:sp>
        <p:nvSpPr>
          <p:cNvPr id="71" name="椭圆 70"/>
          <p:cNvSpPr/>
          <p:nvPr/>
        </p:nvSpPr>
        <p:spPr>
          <a:xfrm>
            <a:off x="7308850" y="4292600"/>
            <a:ext cx="287338" cy="288925"/>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2" name="椭圆 71"/>
          <p:cNvSpPr/>
          <p:nvPr/>
        </p:nvSpPr>
        <p:spPr>
          <a:xfrm>
            <a:off x="7308850" y="3860800"/>
            <a:ext cx="287338" cy="287338"/>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3" name="椭圆 72"/>
          <p:cNvSpPr/>
          <p:nvPr/>
        </p:nvSpPr>
        <p:spPr>
          <a:xfrm>
            <a:off x="7308850" y="4724400"/>
            <a:ext cx="287338" cy="28892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4" name="椭圆 73"/>
          <p:cNvSpPr/>
          <p:nvPr/>
        </p:nvSpPr>
        <p:spPr>
          <a:xfrm>
            <a:off x="7308850" y="5157788"/>
            <a:ext cx="287338" cy="287338"/>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5" name="椭圆 74"/>
          <p:cNvSpPr/>
          <p:nvPr/>
        </p:nvSpPr>
        <p:spPr>
          <a:xfrm>
            <a:off x="7812088" y="4291013"/>
            <a:ext cx="288925" cy="287338"/>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6" name="椭圆 75"/>
          <p:cNvSpPr/>
          <p:nvPr/>
        </p:nvSpPr>
        <p:spPr>
          <a:xfrm>
            <a:off x="7812088" y="3860800"/>
            <a:ext cx="288925" cy="28892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7" name="椭圆 76"/>
          <p:cNvSpPr/>
          <p:nvPr/>
        </p:nvSpPr>
        <p:spPr>
          <a:xfrm>
            <a:off x="7812088" y="4724400"/>
            <a:ext cx="288925" cy="28892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8" name="椭圆 77"/>
          <p:cNvSpPr/>
          <p:nvPr/>
        </p:nvSpPr>
        <p:spPr>
          <a:xfrm>
            <a:off x="7812088" y="5157788"/>
            <a:ext cx="288925" cy="287338"/>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79" name="椭圆 78"/>
          <p:cNvSpPr/>
          <p:nvPr/>
        </p:nvSpPr>
        <p:spPr>
          <a:xfrm>
            <a:off x="6299200" y="3860800"/>
            <a:ext cx="288925" cy="288925"/>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0" name="椭圆 79"/>
          <p:cNvSpPr/>
          <p:nvPr/>
        </p:nvSpPr>
        <p:spPr>
          <a:xfrm>
            <a:off x="6299200" y="4292600"/>
            <a:ext cx="288925" cy="288925"/>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81" name="椭圆 80"/>
          <p:cNvSpPr/>
          <p:nvPr/>
        </p:nvSpPr>
        <p:spPr>
          <a:xfrm>
            <a:off x="6299200" y="4725988"/>
            <a:ext cx="288925" cy="287338"/>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2" name="椭圆 81"/>
          <p:cNvSpPr/>
          <p:nvPr/>
        </p:nvSpPr>
        <p:spPr>
          <a:xfrm>
            <a:off x="6804025" y="4725988"/>
            <a:ext cx="288925" cy="287338"/>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3" name="椭圆 82"/>
          <p:cNvSpPr/>
          <p:nvPr/>
        </p:nvSpPr>
        <p:spPr>
          <a:xfrm>
            <a:off x="6804025" y="4292600"/>
            <a:ext cx="288925" cy="288925"/>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4" name="椭圆 83"/>
          <p:cNvSpPr/>
          <p:nvPr/>
        </p:nvSpPr>
        <p:spPr>
          <a:xfrm>
            <a:off x="6804025" y="3860800"/>
            <a:ext cx="288925" cy="288925"/>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85" name="椭圆 84"/>
          <p:cNvSpPr/>
          <p:nvPr/>
        </p:nvSpPr>
        <p:spPr>
          <a:xfrm>
            <a:off x="6299200" y="5157788"/>
            <a:ext cx="288925" cy="287338"/>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86" name="椭圆 85"/>
          <p:cNvSpPr/>
          <p:nvPr/>
        </p:nvSpPr>
        <p:spPr>
          <a:xfrm>
            <a:off x="6804025" y="5157788"/>
            <a:ext cx="288925" cy="287338"/>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1" name="椭圆 90"/>
          <p:cNvSpPr/>
          <p:nvPr/>
        </p:nvSpPr>
        <p:spPr>
          <a:xfrm>
            <a:off x="6300788" y="4292600"/>
            <a:ext cx="287338" cy="287338"/>
          </a:xfrm>
          <a:prstGeom prst="ellipse">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92" name="椭圆 91"/>
          <p:cNvSpPr/>
          <p:nvPr/>
        </p:nvSpPr>
        <p:spPr>
          <a:xfrm>
            <a:off x="6804025" y="4724400"/>
            <a:ext cx="288925" cy="288925"/>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3" name="椭圆 92"/>
          <p:cNvSpPr/>
          <p:nvPr/>
        </p:nvSpPr>
        <p:spPr>
          <a:xfrm>
            <a:off x="6804025" y="3860800"/>
            <a:ext cx="288925" cy="287338"/>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vertOverflow="overflow" horzOverflow="overflow" vert="horz" wrap="square" numCol="1" spcCol="0" rtlCol="0" fromWordArt="0" anchor="ctr" anchorCtr="0" forceAA="0" compatLnSpc="1">
            <a:noAutofit/>
          </a:bodyPr>
          <a:p>
            <a:pPr lvl="0" algn="ctr" fontAlgn="base"/>
            <a:endParaRPr lang="zh-CN" altLang="en-US" strike="noStrike" noProof="1">
              <a:sym typeface="+mn-ea"/>
            </a:endParaRPr>
          </a:p>
        </p:txBody>
      </p:sp>
      <p:sp>
        <p:nvSpPr>
          <p:cNvPr id="94" name="椭圆 93"/>
          <p:cNvSpPr/>
          <p:nvPr/>
        </p:nvSpPr>
        <p:spPr>
          <a:xfrm>
            <a:off x="6804025" y="5157788"/>
            <a:ext cx="288925" cy="287338"/>
          </a:xfrm>
          <a:prstGeom prst="ellipse">
            <a:avLst/>
          </a:prstGeom>
          <a:solidFill>
            <a:schemeClr val="tx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p>
            <a:pPr algn="ctr" fontAlgn="base"/>
            <a:endParaRPr lang="zh-CN" altLang="en-US" strike="noStrike" noProof="1"/>
          </a:p>
        </p:txBody>
      </p:sp>
      <p:sp>
        <p:nvSpPr>
          <p:cNvPr id="9296" name="文本框 95"/>
          <p:cNvSpPr txBox="1"/>
          <p:nvPr/>
        </p:nvSpPr>
        <p:spPr>
          <a:xfrm>
            <a:off x="5868988" y="5661025"/>
            <a:ext cx="1062037" cy="368300"/>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(g)</a:t>
            </a:r>
            <a:endParaRPr lang="en-US" altLang="zh-CN">
              <a:latin typeface="Times New Roman" panose="02020603050405020304" pitchFamily="18" charset="0"/>
              <a:ea typeface="华文新魏" panose="02010800040101010101" pitchFamily="2" charset="-122"/>
            </a:endParaRPr>
          </a:p>
        </p:txBody>
      </p:sp>
      <p:graphicFrame>
        <p:nvGraphicFramePr>
          <p:cNvPr id="9297" name="对象 7174">
            <a:hlinkClick r:id="" action="ppaction://ole?verb="/>
          </p:cNvPr>
          <p:cNvGraphicFramePr/>
          <p:nvPr/>
        </p:nvGraphicFramePr>
        <p:xfrm>
          <a:off x="6119813" y="3240088"/>
          <a:ext cx="473075" cy="285750"/>
        </p:xfrm>
        <a:graphic>
          <a:graphicData uri="http://schemas.openxmlformats.org/presentationml/2006/ole">
            <mc:AlternateContent xmlns:mc="http://schemas.openxmlformats.org/markup-compatibility/2006">
              <mc:Choice xmlns:v="urn:schemas-microsoft-com:vml" Requires="v">
                <p:oleObj spid="_x0000_s3100" name="" r:id="rId17" imgW="332105" imgH="178435" progId="Equation.3">
                  <p:embed/>
                </p:oleObj>
              </mc:Choice>
              <mc:Fallback>
                <p:oleObj name="" r:id="rId17" imgW="332105" imgH="178435" progId="Equation.3">
                  <p:embed/>
                  <p:pic>
                    <p:nvPicPr>
                      <p:cNvPr id="0" name="图片 3099"/>
                      <p:cNvPicPr/>
                      <p:nvPr/>
                    </p:nvPicPr>
                    <p:blipFill>
                      <a:blip r:embed="rId18"/>
                      <a:stretch>
                        <a:fillRect/>
                      </a:stretch>
                    </p:blipFill>
                    <p:spPr>
                      <a:xfrm>
                        <a:off x="6119813" y="3240088"/>
                        <a:ext cx="473075" cy="285750"/>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wrap="square" anchor="b">
            <a:normAutofit fontScale="90000"/>
          </a:bodyPr>
          <a:p>
            <a:pPr eaLnBrk="1" hangingPunct="1"/>
            <a:r>
              <a:rPr lang="zh-CN" altLang="en-US"/>
              <a:t>聚集与映射</a:t>
            </a:r>
            <a:endParaRPr lang="zh-CN" altLang="en-US"/>
          </a:p>
        </p:txBody>
      </p:sp>
      <p:sp>
        <p:nvSpPr>
          <p:cNvPr id="8195"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0243" name="文本框 8195"/>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0245" name="文本框 8197"/>
          <p:cNvSpPr txBox="1"/>
          <p:nvPr/>
        </p:nvSpPr>
        <p:spPr>
          <a:xfrm>
            <a:off x="4673283" y="4842510"/>
            <a:ext cx="2022475" cy="368300"/>
          </a:xfrm>
          <a:prstGeom prst="rect">
            <a:avLst/>
          </a:prstGeom>
          <a:noFill/>
          <a:ln w="9525">
            <a:noFill/>
          </a:ln>
        </p:spPr>
        <p:txBody>
          <a:bodyPr anchor="t">
            <a:spAutoFit/>
          </a:bodyPr>
          <a:p>
            <a:pPr eaLnBrk="0" hangingPunct="0"/>
            <a:endParaRPr>
              <a:latin typeface="Times New Roman" panose="02020603050405020304" pitchFamily="18" charset="0"/>
              <a:ea typeface="华文新魏" panose="02010800040101010101" pitchFamily="2" charset="-122"/>
            </a:endParaRPr>
          </a:p>
        </p:txBody>
      </p:sp>
      <p:pic>
        <p:nvPicPr>
          <p:cNvPr id="2" name="图片 1"/>
          <p:cNvPicPr>
            <a:picLocks noChangeAspect="1"/>
          </p:cNvPicPr>
          <p:nvPr/>
        </p:nvPicPr>
        <p:blipFill>
          <a:blip r:embed="rId1"/>
          <a:stretch>
            <a:fillRect/>
          </a:stretch>
        </p:blipFill>
        <p:spPr>
          <a:xfrm>
            <a:off x="1610360" y="1771650"/>
            <a:ext cx="6076315" cy="4282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p:txBody>
          <a:bodyPr wrap="square" anchor="b">
            <a:normAutofit fontScale="90000"/>
          </a:bodyPr>
          <a:p>
            <a:pPr eaLnBrk="1" hangingPunct="1"/>
            <a:r>
              <a:rPr lang="zh-CN" altLang="en-US"/>
              <a:t>聚集与映射</a:t>
            </a:r>
            <a:endParaRPr lang="zh-CN" altLang="en-US"/>
          </a:p>
        </p:txBody>
      </p:sp>
      <p:sp>
        <p:nvSpPr>
          <p:cNvPr id="8195"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0243" name="文本框 8195"/>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0244" name="文本框 8196"/>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10245" name="文本框 8197"/>
          <p:cNvSpPr txBox="1"/>
          <p:nvPr/>
        </p:nvSpPr>
        <p:spPr>
          <a:xfrm>
            <a:off x="1109663" y="2263775"/>
            <a:ext cx="2022475" cy="368300"/>
          </a:xfrm>
          <a:prstGeom prst="rect">
            <a:avLst/>
          </a:prstGeom>
          <a:noFill/>
          <a:ln w="9525">
            <a:noFill/>
          </a:ln>
        </p:spPr>
        <p:txBody>
          <a:bodyPr anchor="t">
            <a:spAutoFit/>
          </a:bodyPr>
          <a:p>
            <a:pPr eaLnBrk="0" hangingPunct="0"/>
            <a:endParaRPr>
              <a:latin typeface="Times New Roman" panose="02020603050405020304" pitchFamily="18" charset="0"/>
              <a:ea typeface="华文新魏" panose="02010800040101010101" pitchFamily="2" charset="-122"/>
            </a:endParaRPr>
          </a:p>
        </p:txBody>
      </p:sp>
      <p:sp>
        <p:nvSpPr>
          <p:cNvPr id="8198" name="文本框 8198"/>
          <p:cNvSpPr txBox="1"/>
          <p:nvPr/>
        </p:nvSpPr>
        <p:spPr>
          <a:xfrm>
            <a:off x="684530" y="2006600"/>
            <a:ext cx="7258050" cy="3415030"/>
          </a:xfrm>
          <a:prstGeom prst="rect">
            <a:avLst/>
          </a:prstGeom>
          <a:noFill/>
          <a:ln w="9525">
            <a:noFill/>
            <a:miter/>
          </a:ln>
        </p:spPr>
        <p:txBody>
          <a:bodyPr anchor="t">
            <a:spAutoFit/>
          </a:bodyPr>
          <a:p>
            <a:pPr marL="285750" indent="-285750" eaLnBrk="0" hangingPunct="0">
              <a:buFont typeface="Wingdings" panose="05000000000000000000" charset="0"/>
              <a:buChar char="l"/>
            </a:pPr>
            <a:r>
              <a:rPr lang="zh-CN" altLang="en-US" noProof="1" dirty="0">
                <a:latin typeface="Times New Roman" panose="02020603050405020304" pitchFamily="18" charset="0"/>
                <a:ea typeface="华文新魏" panose="02010800040101010101" pitchFamily="2" charset="-122"/>
                <a:cs typeface="+mn-ea"/>
              </a:rPr>
              <a:t> 使用选择映射策略的决策树，我们知道任务个数是静态的，任务之间的通信模式是结构化的，每个任务的计算时间是常数。因此，我们应该将任务聚合起来，以尽量减少通信开销，每个MPI进程对应一个任务。</a:t>
            </a:r>
            <a:endParaRPr lang="en-US" altLang="zh-CN"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marL="285750" indent="-285750" eaLnBrk="0" hangingPunct="0">
              <a:buFont typeface="Wingdings" panose="05000000000000000000" charset="0"/>
              <a:buChar char="l"/>
            </a:pPr>
            <a:r>
              <a:rPr lang="zh-CN" altLang="en-US" noProof="1" dirty="0">
                <a:latin typeface="Times New Roman" panose="02020603050405020304" pitchFamily="18" charset="0"/>
                <a:ea typeface="华文新魏" panose="02010800040101010101" pitchFamily="2" charset="-122"/>
                <a:cs typeface="+mn-ea"/>
                <a:sym typeface="+mn-ea"/>
              </a:rPr>
              <a:t>我们的目标就是将      个原始任务聚合成    个任务。</a:t>
            </a:r>
            <a:r>
              <a:rPr lang="zh-CN" altLang="en-US" noProof="1" dirty="0">
                <a:latin typeface="Times New Roman" panose="02020603050405020304" pitchFamily="18" charset="0"/>
                <a:ea typeface="华文新魏" panose="02010800040101010101" pitchFamily="2" charset="-122"/>
                <a:cs typeface="+mn-ea"/>
              </a:rPr>
              <a:t>两种自然的聚合方法是按行或按列对任务进行分组。分析得两种聚合方法的每个外层循环迭代通信开销均为                            。</a:t>
            </a:r>
            <a:r>
              <a:rPr lang="en-US" altLang="zh-CN" noProof="1" dirty="0">
                <a:latin typeface="Times New Roman" panose="02020603050405020304" pitchFamily="18" charset="0"/>
                <a:ea typeface="华文新魏" panose="02010800040101010101" pitchFamily="2" charset="-122"/>
                <a:cs typeface="+mn-ea"/>
              </a:rPr>
              <a:t>(</a:t>
            </a:r>
            <a:r>
              <a:rPr lang="zh-CN" altLang="en-US" noProof="1" dirty="0">
                <a:latin typeface="Times New Roman" panose="02020603050405020304" pitchFamily="18" charset="0"/>
                <a:ea typeface="华文新魏" panose="02010800040101010101" pitchFamily="2" charset="-122"/>
                <a:cs typeface="+mn-ea"/>
              </a:rPr>
              <a:t>需要把</a:t>
            </a:r>
            <a:r>
              <a:rPr lang="en-US" altLang="zh-CN" i="1" noProof="1" dirty="0">
                <a:latin typeface="Times New Roman" panose="02020603050405020304" pitchFamily="18" charset="0"/>
                <a:ea typeface="华文新魏" panose="02010800040101010101" pitchFamily="2" charset="-122"/>
                <a:cs typeface="+mn-ea"/>
              </a:rPr>
              <a:t>n</a:t>
            </a:r>
            <a:r>
              <a:rPr lang="zh-CN" altLang="en-US" noProof="1" dirty="0">
                <a:latin typeface="Times New Roman" panose="02020603050405020304" pitchFamily="18" charset="0"/>
                <a:ea typeface="华文新魏" panose="02010800040101010101" pitchFamily="2" charset="-122"/>
                <a:cs typeface="+mn-ea"/>
              </a:rPr>
              <a:t>个元素广播给其它任务</a:t>
            </a:r>
            <a:r>
              <a:rPr lang="en-US" altLang="zh-CN" noProof="1" dirty="0">
                <a:latin typeface="Times New Roman" panose="02020603050405020304" pitchFamily="18" charset="0"/>
                <a:ea typeface="华文新魏" panose="02010800040101010101" pitchFamily="2" charset="-122"/>
                <a:cs typeface="+mn-ea"/>
              </a:rPr>
              <a:t>)</a:t>
            </a:r>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marL="285750" indent="-285750" eaLnBrk="0" hangingPunct="0">
              <a:buFont typeface="Wingdings" panose="05000000000000000000" charset="0"/>
              <a:buChar char="l"/>
            </a:pPr>
            <a:r>
              <a:rPr lang="zh-CN" altLang="en-US" noProof="1" dirty="0">
                <a:latin typeface="Times New Roman" panose="02020603050405020304" pitchFamily="18" charset="0"/>
                <a:ea typeface="华文新魏" panose="02010800040101010101" pitchFamily="2" charset="-122"/>
                <a:cs typeface="+mn-ea"/>
              </a:rPr>
              <a:t>考虑到并行程序必须从一个文件中输入距离矩阵，在C语言中矩阵在内存中是按行排列，因此，我们选择按行分解方案。</a:t>
            </a:r>
            <a:endParaRPr lang="zh-CN" altLang="en-US" noProof="1" dirty="0">
              <a:latin typeface="Times New Roman" panose="02020603050405020304" pitchFamily="18" charset="0"/>
              <a:ea typeface="华文新魏" panose="02010800040101010101" pitchFamily="2" charset="-122"/>
            </a:endParaRPr>
          </a:p>
        </p:txBody>
      </p:sp>
      <p:graphicFrame>
        <p:nvGraphicFramePr>
          <p:cNvPr id="10247" name="对象 8199">
            <a:hlinkClick r:id="" action="ppaction://ole?verb="/>
          </p:cNvPr>
          <p:cNvGraphicFramePr>
            <a:graphicFrameLocks noChangeAspect="1"/>
          </p:cNvGraphicFramePr>
          <p:nvPr/>
        </p:nvGraphicFramePr>
        <p:xfrm>
          <a:off x="3635375" y="4076700"/>
          <a:ext cx="1492250" cy="287338"/>
        </p:xfrm>
        <a:graphic>
          <a:graphicData uri="http://schemas.openxmlformats.org/presentationml/2006/ole">
            <mc:AlternateContent xmlns:mc="http://schemas.openxmlformats.org/markup-compatibility/2006">
              <mc:Choice xmlns:v="urn:schemas-microsoft-com:vml" Requires="v">
                <p:oleObj spid="_x0000_s3101" name="" r:id="rId1" imgW="1084580" imgH="229870" progId="Equation.KSEE3">
                  <p:embed/>
                </p:oleObj>
              </mc:Choice>
              <mc:Fallback>
                <p:oleObj name="" r:id="rId1" imgW="1084580" imgH="229870" progId="Equation.KSEE3">
                  <p:embed/>
                  <p:pic>
                    <p:nvPicPr>
                      <p:cNvPr id="0" name="图片 3100"/>
                      <p:cNvPicPr/>
                      <p:nvPr/>
                    </p:nvPicPr>
                    <p:blipFill>
                      <a:blip r:embed="rId2"/>
                      <a:stretch>
                        <a:fillRect/>
                      </a:stretch>
                    </p:blipFill>
                    <p:spPr>
                      <a:xfrm>
                        <a:off x="3635375" y="4076700"/>
                        <a:ext cx="1492250" cy="287338"/>
                      </a:xfrm>
                      <a:prstGeom prst="rect">
                        <a:avLst/>
                      </a:prstGeom>
                      <a:noFill/>
                      <a:ln w="38100">
                        <a:noFill/>
                        <a:miter/>
                      </a:ln>
                    </p:spPr>
                  </p:pic>
                </p:oleObj>
              </mc:Fallback>
            </mc:AlternateContent>
          </a:graphicData>
        </a:graphic>
      </p:graphicFrame>
      <p:graphicFrame>
        <p:nvGraphicFramePr>
          <p:cNvPr id="10248" name="对象 2"/>
          <p:cNvGraphicFramePr/>
          <p:nvPr/>
        </p:nvGraphicFramePr>
        <p:xfrm>
          <a:off x="2916238" y="3428683"/>
          <a:ext cx="317500" cy="288925"/>
        </p:xfrm>
        <a:graphic>
          <a:graphicData uri="http://schemas.openxmlformats.org/presentationml/2006/ole">
            <mc:AlternateContent xmlns:mc="http://schemas.openxmlformats.org/markup-compatibility/2006">
              <mc:Choice xmlns:v="urn:schemas-microsoft-com:vml" Requires="v">
                <p:oleObj spid="_x0000_s3102" name="" r:id="rId3" imgW="319405" imgH="290830" progId="Equation.DSMT4">
                  <p:embed/>
                </p:oleObj>
              </mc:Choice>
              <mc:Fallback>
                <p:oleObj name="" r:id="rId3" imgW="319405" imgH="290830" progId="Equation.DSMT4">
                  <p:embed/>
                  <p:pic>
                    <p:nvPicPr>
                      <p:cNvPr id="0" name="图片 3101"/>
                      <p:cNvPicPr/>
                      <p:nvPr/>
                    </p:nvPicPr>
                    <p:blipFill>
                      <a:blip r:embed="rId4"/>
                      <a:stretch>
                        <a:fillRect/>
                      </a:stretch>
                    </p:blipFill>
                    <p:spPr>
                      <a:xfrm>
                        <a:off x="2916238" y="3428683"/>
                        <a:ext cx="317500" cy="288925"/>
                      </a:xfrm>
                      <a:prstGeom prst="rect">
                        <a:avLst/>
                      </a:prstGeom>
                      <a:noFill/>
                      <a:ln w="38100">
                        <a:noFill/>
                        <a:miter/>
                      </a:ln>
                    </p:spPr>
                  </p:pic>
                </p:oleObj>
              </mc:Fallback>
            </mc:AlternateContent>
          </a:graphicData>
        </a:graphic>
      </p:graphicFrame>
      <p:graphicFrame>
        <p:nvGraphicFramePr>
          <p:cNvPr id="10249" name="对象 4"/>
          <p:cNvGraphicFramePr/>
          <p:nvPr/>
        </p:nvGraphicFramePr>
        <p:xfrm>
          <a:off x="5075238" y="3527425"/>
          <a:ext cx="252412" cy="252413"/>
        </p:xfrm>
        <a:graphic>
          <a:graphicData uri="http://schemas.openxmlformats.org/presentationml/2006/ole">
            <mc:AlternateContent xmlns:mc="http://schemas.openxmlformats.org/markup-compatibility/2006">
              <mc:Choice xmlns:v="urn:schemas-microsoft-com:vml" Requires="v">
                <p:oleObj spid="_x0000_s3103" name="" r:id="rId5" imgW="319405" imgH="290830" progId="Equation.DSMT4">
                  <p:embed/>
                </p:oleObj>
              </mc:Choice>
              <mc:Fallback>
                <p:oleObj name="" r:id="rId5" imgW="319405" imgH="290830" progId="Equation.DSMT4">
                  <p:embed/>
                  <p:pic>
                    <p:nvPicPr>
                      <p:cNvPr id="0" name="图片 3102"/>
                      <p:cNvPicPr/>
                      <p:nvPr/>
                    </p:nvPicPr>
                    <p:blipFill>
                      <a:blip r:embed="rId6"/>
                      <a:stretch>
                        <a:fillRect/>
                      </a:stretch>
                    </p:blipFill>
                    <p:spPr>
                      <a:xfrm>
                        <a:off x="5075238" y="3527425"/>
                        <a:ext cx="252412" cy="252413"/>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p:txBody>
          <a:bodyPr wrap="square" anchor="b">
            <a:normAutofit fontScale="90000"/>
          </a:bodyPr>
          <a:p>
            <a:pPr eaLnBrk="1" hangingPunct="1"/>
            <a:r>
              <a:rPr lang="zh-CN" altLang="en-US"/>
              <a:t>矩阵的输入与输出</a:t>
            </a:r>
            <a:endParaRPr lang="zh-CN" altLang="en-US"/>
          </a:p>
        </p:txBody>
      </p:sp>
      <p:sp>
        <p:nvSpPr>
          <p:cNvPr id="9219"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1267" name="文本框 9219"/>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1268" name="文本框 9220"/>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9221" name="文本框 9221"/>
          <p:cNvSpPr txBox="1"/>
          <p:nvPr/>
        </p:nvSpPr>
        <p:spPr>
          <a:xfrm>
            <a:off x="755650" y="1844675"/>
            <a:ext cx="7766050" cy="3138170"/>
          </a:xfrm>
          <a:prstGeom prst="rect">
            <a:avLst/>
          </a:prstGeom>
          <a:noFill/>
          <a:ln w="9525">
            <a:noFill/>
            <a:miter/>
          </a:ln>
        </p:spPr>
        <p:txBody>
          <a:bodyPr anchor="t">
            <a:spAutoFit/>
          </a:bodyPr>
          <a:p>
            <a:pPr eaLnBrk="0" hangingPunct="0"/>
            <a:r>
              <a:rPr lang="zh-CN" altLang="en-US" noProof="1" dirty="0">
                <a:latin typeface="Times New Roman" panose="02020603050405020304" pitchFamily="18" charset="0"/>
                <a:ea typeface="华文新魏" panose="02010800040101010101" pitchFamily="2" charset="-122"/>
                <a:cs typeface="+mn-ea"/>
              </a:rPr>
              <a:t>          </a:t>
            </a:r>
            <a:endParaRPr lang="zh-CN" altLang="en-US" noProof="1" dirty="0">
              <a:latin typeface="Times New Roman" panose="02020603050405020304" pitchFamily="18" charset="0"/>
              <a:ea typeface="华文新魏" panose="02010800040101010101" pitchFamily="2" charset="-122"/>
            </a:endParaRPr>
          </a:p>
          <a:p>
            <a:pPr eaLnBrk="0" hangingPunct="0"/>
            <a:r>
              <a:rPr lang="zh-CN" altLang="en-US" noProof="1" dirty="0">
                <a:latin typeface="Times New Roman" panose="02020603050405020304" pitchFamily="18" charset="0"/>
                <a:ea typeface="华文新魏" panose="02010800040101010101" pitchFamily="2" charset="-122"/>
                <a:cs typeface="+mn-ea"/>
              </a:rPr>
              <a:t>      假设我们有p个进程。</a:t>
            </a:r>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marL="285750" indent="-285750" eaLnBrk="0" hangingPunct="0">
              <a:buFont typeface="Wingdings" panose="05000000000000000000" charset="0"/>
              <a:buChar char="l"/>
            </a:pPr>
            <a:r>
              <a:rPr lang="zh-CN" altLang="en-US" noProof="1" dirty="0">
                <a:latin typeface="Times New Roman" panose="02020603050405020304" pitchFamily="18" charset="0"/>
                <a:ea typeface="华文新魏" panose="02010800040101010101" pitchFamily="2" charset="-122"/>
                <a:cs typeface="+mn-ea"/>
              </a:rPr>
              <a:t> 进程p-1负责读入和分发矩阵数据。具体过程为：最后一个进程打开文件，读取进程0所需要的数据，并把这这些数据发送到进程0。该进程对其他进程也重复这样的操作，最后读取自己所需要的数据。</a:t>
            </a:r>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marL="285750" indent="-285750" eaLnBrk="0" hangingPunct="0">
              <a:buFont typeface="Wingdings" panose="05000000000000000000" charset="0"/>
              <a:buChar char="l"/>
            </a:pPr>
            <a:r>
              <a:rPr lang="zh-CN" altLang="en-US" noProof="1" dirty="0">
                <a:latin typeface="Times New Roman" panose="02020603050405020304" pitchFamily="18" charset="0"/>
                <a:ea typeface="华文新魏" panose="02010800040101010101" pitchFamily="2" charset="-122"/>
                <a:cs typeface="+mn-ea"/>
              </a:rPr>
              <a:t> 所有进程依次将数据写入数据文件。进程</a:t>
            </a:r>
            <a:r>
              <a:rPr lang="en-US" altLang="zh-CN" noProof="1" dirty="0">
                <a:latin typeface="Times New Roman" panose="02020603050405020304" pitchFamily="18" charset="0"/>
                <a:ea typeface="华文新魏" panose="02010800040101010101" pitchFamily="2" charset="-122"/>
                <a:cs typeface="+mn-ea"/>
              </a:rPr>
              <a:t>0</a:t>
            </a:r>
            <a:r>
              <a:rPr lang="zh-CN" altLang="en-US" noProof="1" dirty="0">
                <a:latin typeface="Times New Roman" panose="02020603050405020304" pitchFamily="18" charset="0"/>
                <a:ea typeface="华文新魏" panose="02010800040101010101" pitchFamily="2" charset="-122"/>
                <a:cs typeface="+mn-ea"/>
              </a:rPr>
              <a:t>先写，进程</a:t>
            </a:r>
            <a:r>
              <a:rPr lang="en-US" altLang="zh-CN" noProof="1" dirty="0">
                <a:latin typeface="Times New Roman" panose="02020603050405020304" pitchFamily="18" charset="0"/>
                <a:ea typeface="华文新魏" panose="02010800040101010101" pitchFamily="2" charset="-122"/>
                <a:cs typeface="+mn-ea"/>
              </a:rPr>
              <a:t>1</a:t>
            </a:r>
            <a:r>
              <a:rPr lang="zh-CN" altLang="en-US" noProof="1" dirty="0">
                <a:latin typeface="Times New Roman" panose="02020603050405020304" pitchFamily="18" charset="0"/>
                <a:ea typeface="华文新魏" panose="02010800040101010101" pitchFamily="2" charset="-122"/>
                <a:cs typeface="+mn-ea"/>
              </a:rPr>
              <a:t>再写，进程</a:t>
            </a:r>
            <a:r>
              <a:rPr lang="en-US" altLang="zh-CN" noProof="1" dirty="0">
                <a:latin typeface="Times New Roman" panose="02020603050405020304" pitchFamily="18" charset="0"/>
                <a:ea typeface="华文新魏" panose="02010800040101010101" pitchFamily="2" charset="-122"/>
                <a:cs typeface="+mn-ea"/>
              </a:rPr>
              <a:t>p-1</a:t>
            </a:r>
            <a:r>
              <a:rPr lang="zh-CN" altLang="en-US" noProof="1" dirty="0">
                <a:latin typeface="Times New Roman" panose="02020603050405020304" pitchFamily="18" charset="0"/>
                <a:ea typeface="华文新魏" panose="02010800040101010101" pitchFamily="2" charset="-122"/>
                <a:cs typeface="+mn-ea"/>
              </a:rPr>
              <a:t>最后写，最终完成结果输出。</a:t>
            </a:r>
            <a:endParaRPr lang="zh-CN" altLang="en-US" noProof="1" dirty="0">
              <a:latin typeface="Times New Roman" panose="02020603050405020304" pitchFamily="18" charset="0"/>
              <a:ea typeface="华文新魏" panose="02010800040101010101" pitchFamily="2" charset="-122"/>
              <a:cs typeface="+mn-ea"/>
            </a:endParaRPr>
          </a:p>
          <a:p>
            <a:pPr eaLnBrk="0" hangingPunct="0"/>
            <a:endParaRPr lang="zh-CN" altLang="en-US" noProof="1" dirty="0">
              <a:latin typeface="Times New Roman" panose="02020603050405020304" pitchFamily="18" charset="0"/>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p:txBody>
          <a:bodyPr wrap="square" anchor="b">
            <a:normAutofit fontScale="90000"/>
          </a:bodyPr>
          <a:p>
            <a:pPr eaLnBrk="1" hangingPunct="1"/>
            <a:r>
              <a:rPr lang="zh-CN" altLang="en-US"/>
              <a:t>并行算法的实现</a:t>
            </a:r>
            <a:endParaRPr lang="zh-CN" altLang="en-US"/>
          </a:p>
        </p:txBody>
      </p:sp>
      <p:sp>
        <p:nvSpPr>
          <p:cNvPr id="10243"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2291" name="文本框 10243"/>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2292" name="文本框 10244"/>
          <p:cNvSpPr txBox="1"/>
          <p:nvPr/>
        </p:nvSpPr>
        <p:spPr>
          <a:xfrm>
            <a:off x="611188" y="2060575"/>
            <a:ext cx="7847012"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10245" name="文本框 10245"/>
          <p:cNvSpPr txBox="1"/>
          <p:nvPr/>
        </p:nvSpPr>
        <p:spPr>
          <a:xfrm>
            <a:off x="749300" y="1917700"/>
            <a:ext cx="7652385" cy="3969385"/>
          </a:xfrm>
          <a:prstGeom prst="rect">
            <a:avLst/>
          </a:prstGeom>
          <a:noFill/>
          <a:ln w="9525">
            <a:noFill/>
            <a:miter/>
          </a:ln>
        </p:spPr>
        <p:txBody>
          <a:bodyPr wrap="square" anchor="t">
            <a:spAutoFit/>
          </a:bodyPr>
          <a:p>
            <a:pPr eaLnBrk="0" hangingPunct="0"/>
            <a:r>
              <a:rPr lang="en-US" altLang="zh-CN" noProof="1" dirty="0">
                <a:latin typeface="Times New Roman" panose="02020603050405020304" pitchFamily="18" charset="0"/>
                <a:ea typeface="华文新魏" panose="02010800040101010101" pitchFamily="2" charset="-122"/>
                <a:cs typeface="+mn-ea"/>
              </a:rPr>
              <a:t>       </a:t>
            </a:r>
            <a:endParaRPr lang="zh-CN" altLang="en-US" noProof="1" dirty="0">
              <a:latin typeface="Times New Roman" panose="02020603050405020304" pitchFamily="18" charset="0"/>
              <a:ea typeface="华文新魏" panose="02010800040101010101" pitchFamily="2" charset="-122"/>
            </a:endParaRPr>
          </a:p>
          <a:p>
            <a:pPr eaLnBrk="0" hangingPunct="0"/>
            <a:r>
              <a:rPr lang="zh-CN" altLang="en-US" noProof="1" dirty="0">
                <a:latin typeface="Times New Roman" panose="02020603050405020304" pitchFamily="18" charset="0"/>
                <a:ea typeface="华文新魏" panose="02010800040101010101" pitchFamily="2" charset="-122"/>
                <a:cs typeface="+mn-ea"/>
                <a:sym typeface="+mn-ea"/>
              </a:rPr>
              <a:t>      实现</a:t>
            </a:r>
            <a:r>
              <a:rPr lang="en-US" altLang="zh-CN" noProof="1" dirty="0">
                <a:latin typeface="Times New Roman" panose="02020603050405020304" pitchFamily="18" charset="0"/>
                <a:ea typeface="华文新魏" panose="02010800040101010101" pitchFamily="2" charset="-122"/>
                <a:cs typeface="+mn-ea"/>
                <a:sym typeface="+mn-ea"/>
              </a:rPr>
              <a:t>Floyd</a:t>
            </a:r>
            <a:r>
              <a:rPr lang="zh-CN" altLang="en-US" noProof="1" dirty="0">
                <a:latin typeface="Times New Roman" panose="02020603050405020304" pitchFamily="18" charset="0"/>
                <a:ea typeface="华文新魏" panose="02010800040101010101" pitchFamily="2" charset="-122"/>
                <a:cs typeface="+mn-ea"/>
                <a:sym typeface="+mn-ea"/>
              </a:rPr>
              <a:t>并行程序的</a:t>
            </a:r>
            <a:r>
              <a:rPr lang="en-US" altLang="zh-CN" noProof="1" dirty="0">
                <a:latin typeface="Times New Roman" panose="02020603050405020304" pitchFamily="18" charset="0"/>
                <a:ea typeface="华文新魏" panose="02010800040101010101" pitchFamily="2" charset="-122"/>
                <a:cs typeface="+mn-ea"/>
                <a:sym typeface="+mn-ea"/>
              </a:rPr>
              <a:t>3</a:t>
            </a:r>
            <a:r>
              <a:rPr lang="zh-CN" altLang="en-US" noProof="1" dirty="0">
                <a:latin typeface="Times New Roman" panose="02020603050405020304" pitchFamily="18" charset="0"/>
                <a:ea typeface="华文新魏" panose="02010800040101010101" pitchFamily="2" charset="-122"/>
                <a:cs typeface="+mn-ea"/>
                <a:sym typeface="+mn-ea"/>
              </a:rPr>
              <a:t>个主要函数。</a:t>
            </a:r>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a:p>
            <a:pPr marL="342900" indent="-342900" eaLnBrk="0" hangingPunct="0">
              <a:buFont typeface="+mj-ea"/>
              <a:buAutoNum type="circleNumDbPlain"/>
            </a:pPr>
            <a:r>
              <a:rPr lang="zh-CN" altLang="en-US" noProof="1" dirty="0">
                <a:latin typeface="Times New Roman" panose="02020603050405020304" pitchFamily="18" charset="0"/>
                <a:ea typeface="华文新魏" panose="02010800040101010101" pitchFamily="2" charset="-122"/>
                <a:cs typeface="+mn-ea"/>
              </a:rPr>
              <a:t>函数                                                   从文件中读取矩阵并将矩阵元素分配到一组进程中去。</a:t>
            </a:r>
            <a:endParaRPr lang="zh-CN" altLang="en-US" noProof="1" dirty="0">
              <a:latin typeface="Times New Roman" panose="02020603050405020304" pitchFamily="18" charset="0"/>
              <a:ea typeface="华文新魏" panose="02010800040101010101" pitchFamily="2" charset="-122"/>
            </a:endParaRPr>
          </a:p>
          <a:p>
            <a:pPr marL="342900" indent="-342900" eaLnBrk="0" hangingPunct="0">
              <a:buFont typeface="+mj-ea"/>
              <a:buAutoNum type="circleNumDbPlain"/>
            </a:pPr>
            <a:endParaRPr lang="zh-CN" altLang="en-US" noProof="1" dirty="0">
              <a:latin typeface="Times New Roman" panose="02020603050405020304" pitchFamily="18" charset="0"/>
              <a:ea typeface="华文新魏" panose="02010800040101010101" pitchFamily="2" charset="-122"/>
            </a:endParaRPr>
          </a:p>
          <a:p>
            <a:pPr marL="342900" indent="-342900" eaLnBrk="0" hangingPunct="0">
              <a:buFont typeface="+mj-ea"/>
              <a:buAutoNum type="circleNumDbPlain"/>
            </a:pPr>
            <a:r>
              <a:rPr lang="zh-CN" altLang="en-US" noProof="1" dirty="0">
                <a:latin typeface="Times New Roman" panose="02020603050405020304" pitchFamily="18" charset="0"/>
                <a:ea typeface="华文新魏" panose="02010800040101010101" pitchFamily="2" charset="-122"/>
                <a:cs typeface="+mn-ea"/>
              </a:rPr>
              <a:t> 函数                                                 实现并行计算。</a:t>
            </a:r>
            <a:endParaRPr lang="zh-CN" altLang="en-US" noProof="1" dirty="0">
              <a:latin typeface="Times New Roman" panose="02020603050405020304" pitchFamily="18" charset="0"/>
              <a:ea typeface="华文新魏" panose="02010800040101010101" pitchFamily="2" charset="-122"/>
            </a:endParaRPr>
          </a:p>
          <a:p>
            <a:pPr marL="342900" indent="-342900" eaLnBrk="0" hangingPunct="0">
              <a:buFont typeface="+mj-ea"/>
              <a:buAutoNum type="circleNumDbPlain"/>
            </a:pPr>
            <a:endParaRPr lang="zh-CN" altLang="en-US" noProof="1" dirty="0">
              <a:latin typeface="Times New Roman" panose="02020603050405020304" pitchFamily="18" charset="0"/>
              <a:ea typeface="华文新魏" panose="02010800040101010101" pitchFamily="2" charset="-122"/>
            </a:endParaRPr>
          </a:p>
          <a:p>
            <a:pPr marL="342900" indent="-342900" eaLnBrk="0" hangingPunct="0">
              <a:buFont typeface="+mj-ea"/>
              <a:buAutoNum type="circleNumDbPlain"/>
            </a:pPr>
            <a:r>
              <a:rPr lang="zh-CN" altLang="en-US" noProof="1" dirty="0">
                <a:latin typeface="Times New Roman" panose="02020603050405020304" pitchFamily="18" charset="0"/>
                <a:ea typeface="华文新魏" panose="02010800040101010101" pitchFamily="2" charset="-122"/>
                <a:cs typeface="+mn-ea"/>
              </a:rPr>
              <a:t> 函数                                                  将在一组进程上分布的矩阵元素打印出来。</a:t>
            </a:r>
            <a:endParaRPr lang="zh-CN" altLang="en-US" noProof="1" dirty="0">
              <a:latin typeface="Times New Roman" panose="02020603050405020304" pitchFamily="18" charset="0"/>
              <a:ea typeface="华文新魏" panose="02010800040101010101" pitchFamily="2" charset="-122"/>
            </a:endParaRPr>
          </a:p>
          <a:p>
            <a:pPr eaLnBrk="0" hangingPunct="0">
              <a:buFont typeface="+mj-ea"/>
            </a:pPr>
            <a:endParaRPr lang="zh-CN" altLang="en-US" noProof="1" dirty="0">
              <a:latin typeface="Times New Roman" panose="02020603050405020304" pitchFamily="18" charset="0"/>
              <a:ea typeface="华文新魏" panose="02010800040101010101" pitchFamily="2" charset="-122"/>
            </a:endParaRPr>
          </a:p>
          <a:p>
            <a:pPr eaLnBrk="0" hangingPunct="0"/>
            <a:r>
              <a:rPr lang="zh-CN" altLang="en-US" noProof="1" dirty="0">
                <a:latin typeface="Times New Roman" panose="02020603050405020304" pitchFamily="18" charset="0"/>
                <a:ea typeface="华文新魏" panose="02010800040101010101" pitchFamily="2" charset="-122"/>
                <a:cs typeface="+mn-ea"/>
              </a:rPr>
              <a:t>         </a:t>
            </a:r>
            <a:endParaRPr lang="zh-CN" altLang="en-US" noProof="1" dirty="0">
              <a:latin typeface="Times New Roman" panose="02020603050405020304" pitchFamily="18" charset="0"/>
              <a:ea typeface="华文新魏" panose="02010800040101010101" pitchFamily="2" charset="-122"/>
            </a:endParaRPr>
          </a:p>
          <a:p>
            <a:pPr eaLnBrk="0" hangingPunct="0"/>
            <a:r>
              <a:rPr lang="zh-CN" altLang="en-US" noProof="1" dirty="0">
                <a:latin typeface="Times New Roman" panose="02020603050405020304" pitchFamily="18" charset="0"/>
                <a:ea typeface="华文新魏" panose="02010800040101010101" pitchFamily="2" charset="-122"/>
                <a:cs typeface="+mn-ea"/>
              </a:rPr>
              <a:t>         </a:t>
            </a:r>
            <a:endParaRPr lang="zh-CN" altLang="en-US" noProof="1" dirty="0">
              <a:latin typeface="Times New Roman" panose="02020603050405020304" pitchFamily="18" charset="0"/>
              <a:ea typeface="华文新魏" panose="02010800040101010101" pitchFamily="2" charset="-122"/>
            </a:endParaRPr>
          </a:p>
          <a:p>
            <a:pPr eaLnBrk="0" hangingPunct="0"/>
            <a:endParaRPr lang="zh-CN" altLang="en-US" noProof="1" dirty="0">
              <a:latin typeface="Times New Roman" panose="02020603050405020304" pitchFamily="18" charset="0"/>
              <a:ea typeface="华文新魏" panose="02010800040101010101" pitchFamily="2" charset="-122"/>
            </a:endParaRPr>
          </a:p>
        </p:txBody>
      </p:sp>
      <p:grpSp>
        <p:nvGrpSpPr>
          <p:cNvPr id="12294" name="组合 10"/>
          <p:cNvGrpSpPr/>
          <p:nvPr/>
        </p:nvGrpSpPr>
        <p:grpSpPr>
          <a:xfrm>
            <a:off x="1619250" y="2808288"/>
            <a:ext cx="2790825" cy="1682750"/>
            <a:chOff x="2665" y="3585"/>
            <a:chExt cx="4009" cy="2650"/>
          </a:xfrm>
        </p:grpSpPr>
        <p:graphicFrame>
          <p:nvGraphicFramePr>
            <p:cNvPr id="12295" name="对象 10246">
              <a:hlinkClick r:id="" action="ppaction://ole?verb="/>
            </p:cNvPr>
            <p:cNvGraphicFramePr>
              <a:graphicFrameLocks noChangeAspect="1"/>
            </p:cNvGraphicFramePr>
            <p:nvPr/>
          </p:nvGraphicFramePr>
          <p:xfrm>
            <a:off x="2777" y="3585"/>
            <a:ext cx="3897" cy="490"/>
          </p:xfrm>
          <a:graphic>
            <a:graphicData uri="http://schemas.openxmlformats.org/presentationml/2006/ole">
              <mc:AlternateContent xmlns:mc="http://schemas.openxmlformats.org/markup-compatibility/2006">
                <mc:Choice xmlns:v="urn:schemas-microsoft-com:vml" Requires="v">
                  <p:oleObj spid="_x0000_s3105" name="" r:id="rId1" imgW="1803400" imgH="203200" progId="Equation.KSEE3">
                    <p:embed/>
                  </p:oleObj>
                </mc:Choice>
                <mc:Fallback>
                  <p:oleObj name="" r:id="rId1" imgW="1803400" imgH="203200" progId="Equation.KSEE3">
                    <p:embed/>
                    <p:pic>
                      <p:nvPicPr>
                        <p:cNvPr id="0" name="图片 3104"/>
                        <p:cNvPicPr/>
                        <p:nvPr/>
                      </p:nvPicPr>
                      <p:blipFill>
                        <a:blip r:embed="rId2"/>
                        <a:stretch>
                          <a:fillRect/>
                        </a:stretch>
                      </p:blipFill>
                      <p:spPr>
                        <a:xfrm>
                          <a:off x="2777" y="3585"/>
                          <a:ext cx="3897" cy="490"/>
                        </a:xfrm>
                        <a:prstGeom prst="rect">
                          <a:avLst/>
                        </a:prstGeom>
                        <a:noFill/>
                        <a:ln w="38100">
                          <a:noFill/>
                          <a:miter/>
                        </a:ln>
                      </p:spPr>
                    </p:pic>
                  </p:oleObj>
                </mc:Fallback>
              </mc:AlternateContent>
            </a:graphicData>
          </a:graphic>
        </p:graphicFrame>
        <p:graphicFrame>
          <p:nvGraphicFramePr>
            <p:cNvPr id="12296" name="对象 10247">
              <a:hlinkClick r:id="" action="ppaction://ole?verb="/>
            </p:cNvPr>
            <p:cNvGraphicFramePr>
              <a:graphicFrameLocks noChangeAspect="1"/>
            </p:cNvGraphicFramePr>
            <p:nvPr/>
          </p:nvGraphicFramePr>
          <p:xfrm>
            <a:off x="2665" y="5782"/>
            <a:ext cx="3950" cy="452"/>
          </p:xfrm>
          <a:graphic>
            <a:graphicData uri="http://schemas.openxmlformats.org/presentationml/2006/ole">
              <mc:AlternateContent xmlns:mc="http://schemas.openxmlformats.org/markup-compatibility/2006">
                <mc:Choice xmlns:v="urn:schemas-microsoft-com:vml" Requires="v">
                  <p:oleObj spid="_x0000_s3106" name="" r:id="rId3" imgW="1828800" imgH="203200" progId="Equation.3">
                    <p:embed/>
                  </p:oleObj>
                </mc:Choice>
                <mc:Fallback>
                  <p:oleObj name="" r:id="rId3" imgW="1828800" imgH="203200" progId="Equation.3">
                    <p:embed/>
                    <p:pic>
                      <p:nvPicPr>
                        <p:cNvPr id="0" name="图片 3105"/>
                        <p:cNvPicPr/>
                        <p:nvPr/>
                      </p:nvPicPr>
                      <p:blipFill>
                        <a:blip r:embed="rId4"/>
                        <a:stretch>
                          <a:fillRect/>
                        </a:stretch>
                      </p:blipFill>
                      <p:spPr>
                        <a:xfrm>
                          <a:off x="2665" y="5782"/>
                          <a:ext cx="3950" cy="452"/>
                        </a:xfrm>
                        <a:prstGeom prst="rect">
                          <a:avLst/>
                        </a:prstGeom>
                        <a:noFill/>
                        <a:ln w="38100">
                          <a:noFill/>
                          <a:miter/>
                        </a:ln>
                      </p:spPr>
                    </p:pic>
                  </p:oleObj>
                </mc:Fallback>
              </mc:AlternateContent>
            </a:graphicData>
          </a:graphic>
        </p:graphicFrame>
        <p:graphicFrame>
          <p:nvGraphicFramePr>
            <p:cNvPr id="12297" name="对象 10248">
              <a:hlinkClick r:id="" action="ppaction://ole?verb="/>
            </p:cNvPr>
            <p:cNvGraphicFramePr>
              <a:graphicFrameLocks noChangeAspect="1"/>
            </p:cNvGraphicFramePr>
            <p:nvPr/>
          </p:nvGraphicFramePr>
          <p:xfrm>
            <a:off x="2777" y="4903"/>
            <a:ext cx="3757" cy="452"/>
          </p:xfrm>
          <a:graphic>
            <a:graphicData uri="http://schemas.openxmlformats.org/presentationml/2006/ole">
              <mc:AlternateContent xmlns:mc="http://schemas.openxmlformats.org/markup-compatibility/2006">
                <mc:Choice xmlns:v="urn:schemas-microsoft-com:vml" Requires="v">
                  <p:oleObj spid="_x0000_s3104" name="" r:id="rId5" imgW="1663700" imgH="203200" progId="Equation.KSEE3">
                    <p:embed/>
                  </p:oleObj>
                </mc:Choice>
                <mc:Fallback>
                  <p:oleObj name="" r:id="rId5" imgW="1663700" imgH="203200" progId="Equation.KSEE3">
                    <p:embed/>
                    <p:pic>
                      <p:nvPicPr>
                        <p:cNvPr id="0" name="图片 3103"/>
                        <p:cNvPicPr/>
                        <p:nvPr/>
                      </p:nvPicPr>
                      <p:blipFill>
                        <a:blip r:embed="rId6"/>
                        <a:stretch>
                          <a:fillRect/>
                        </a:stretch>
                      </p:blipFill>
                      <p:spPr>
                        <a:xfrm>
                          <a:off x="2777" y="4903"/>
                          <a:ext cx="3757" cy="452"/>
                        </a:xfrm>
                        <a:prstGeom prst="rect">
                          <a:avLst/>
                        </a:prstGeom>
                        <a:noFill/>
                        <a:ln w="38100">
                          <a:noFill/>
                          <a:miter/>
                        </a:ln>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wrap="square" anchor="b">
            <a:normAutofit fontScale="90000"/>
          </a:bodyPr>
          <a:p>
            <a:pPr eaLnBrk="1" hangingPunct="1"/>
            <a:r>
              <a:rPr lang="zh-CN" altLang="en-US"/>
              <a:t>并行算法的实现</a:t>
            </a:r>
            <a:endParaRPr lang="zh-CN" altLang="en-US"/>
          </a:p>
        </p:txBody>
      </p:sp>
      <p:sp>
        <p:nvSpPr>
          <p:cNvPr id="12291" name="Rectangle 3"/>
          <p:cNvSpPr>
            <a:spLocks noGrp="1"/>
          </p:cNvSpPr>
          <p:nvPr>
            <p:ph idx="1"/>
          </p:nvPr>
        </p:nvSpPr>
        <p:spPr>
          <a:ln>
            <a:miter/>
          </a:ln>
        </p:spPr>
        <p:txBody>
          <a:bodyPr vert="horz" wrap="square" anchor="t"/>
          <a:p>
            <a:pPr marL="1905" lvl="0" indent="-471805" eaLnBrk="1" fontAlgn="base" hangingPunct="1">
              <a:buNone/>
            </a:pPr>
            <a:endParaRPr lang="zh-CN" altLang="en-US" strike="noStrike" noProof="1"/>
          </a:p>
          <a:p>
            <a:pPr marL="1905" lvl="0" indent="-1905" eaLnBrk="1" fontAlgn="base" hangingPunct="1"/>
            <a:endParaRPr lang="en-US" altLang="zh-CN" strike="noStrike" noProof="1"/>
          </a:p>
        </p:txBody>
      </p:sp>
      <p:sp>
        <p:nvSpPr>
          <p:cNvPr id="13315" name="文本框 2"/>
          <p:cNvSpPr txBox="1"/>
          <p:nvPr/>
        </p:nvSpPr>
        <p:spPr>
          <a:xfrm>
            <a:off x="711835" y="1485900"/>
            <a:ext cx="7915275" cy="3353435"/>
          </a:xfrm>
          <a:prstGeom prst="rect">
            <a:avLst/>
          </a:prstGeom>
          <a:noFill/>
          <a:ln w="9525">
            <a:noFill/>
          </a:ln>
        </p:spPr>
        <p:txBody>
          <a:bodyPr wrap="square" anchor="t">
            <a:spAutoFit/>
          </a:bodyPr>
          <a:p>
            <a:pPr eaLnBrk="0" hangingPunct="0"/>
            <a:r>
              <a:rPr lang="zh-CN" altLang="en-US">
                <a:latin typeface="Times New Roman" panose="02020603050405020304" pitchFamily="18" charset="0"/>
                <a:ea typeface="华文新魏" panose="02010800040101010101" pitchFamily="2" charset="-122"/>
              </a:rPr>
              <a:t>void read_row_striped_matrix(char*s, void***subs, void**storage, MPI_Datatype dtype, int*m, int*n, MPI_Comm comm)</a:t>
            </a:r>
            <a:endParaRPr lang="zh-CN" altLang="en-US">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if (id == (p - 1)){</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for (i = 0; i &lt; p - 1; i++){</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x = fread(*storage, datum_size, BLOCK_SIZE(i, p, *m)**n, infileptr);</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MPI_Send(*storage, BLOCK_SIZE(i, p, *m)**n, dtype, i, DATA_MSG, </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comm); }</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else{</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MPI_Recv(*storage, local_rows**n, dtype, p - 1, DATA_MSG, comm, &amp;status);</a:t>
            </a:r>
            <a:endParaRPr lang="zh-CN" altLang="en-US"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p:txBody>
      </p:sp>
      <p:sp>
        <p:nvSpPr>
          <p:cNvPr id="2" name="文本框 1"/>
          <p:cNvSpPr txBox="1"/>
          <p:nvPr/>
        </p:nvSpPr>
        <p:spPr>
          <a:xfrm>
            <a:off x="2660015" y="4839335"/>
            <a:ext cx="6269355" cy="1168400"/>
          </a:xfrm>
          <a:prstGeom prst="rect">
            <a:avLst/>
          </a:prstGeom>
          <a:noFill/>
        </p:spPr>
        <p:txBody>
          <a:bodyPr wrap="square" rtlCol="0" anchor="t">
            <a:spAutoFit/>
          </a:bodyPr>
          <a:p>
            <a:r>
              <a:rPr lang="zh-CN" altLang="en-US" sz="1400"/>
              <a:t>size_t   fread(   void   *buffer,   size_t   size,   size_t   count,   FILE   *stream   ) </a:t>
            </a:r>
            <a:endParaRPr lang="zh-CN" altLang="en-US" sz="1400"/>
          </a:p>
          <a:p>
            <a:r>
              <a:rPr lang="zh-CN" altLang="en-US" sz="1400"/>
              <a:t>  buffer   是读取的数据存放的内存的指针</a:t>
            </a:r>
            <a:endParaRPr lang="zh-CN" altLang="en-US" sz="1400"/>
          </a:p>
          <a:p>
            <a:r>
              <a:rPr lang="zh-CN" altLang="en-US" sz="1400"/>
              <a:t>  size       是每次读取的字节数   </a:t>
            </a:r>
            <a:endParaRPr lang="zh-CN" altLang="en-US" sz="1400"/>
          </a:p>
          <a:p>
            <a:r>
              <a:rPr lang="zh-CN" altLang="en-US" sz="1400"/>
              <a:t>  count     是读取次数   </a:t>
            </a:r>
            <a:endParaRPr lang="zh-CN" altLang="en-US" sz="1400"/>
          </a:p>
          <a:p>
            <a:r>
              <a:rPr lang="zh-CN" altLang="en-US" sz="1400"/>
              <a:t>  strea</a:t>
            </a:r>
            <a:r>
              <a:rPr lang="en-US" altLang="zh-CN" sz="1400"/>
              <a:t>m</a:t>
            </a:r>
            <a:r>
              <a:rPr lang="zh-CN" altLang="en-US" sz="1400"/>
              <a:t>  是要读取的文件的指针   </a:t>
            </a:r>
            <a:endParaRPr lang="zh-CN"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wrap="square" anchor="b">
            <a:normAutofit fontScale="90000"/>
          </a:bodyPr>
          <a:p>
            <a:pPr eaLnBrk="1" hangingPunct="1"/>
            <a:r>
              <a:rPr lang="zh-CN" altLang="en-US"/>
              <a:t>并行算法的实现</a:t>
            </a:r>
            <a:endParaRPr lang="zh-CN" altLang="en-US"/>
          </a:p>
        </p:txBody>
      </p:sp>
      <p:sp>
        <p:nvSpPr>
          <p:cNvPr id="12291"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4339" name="文本框 12291"/>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4340" name="文本框 12292"/>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14341" name="文本框 1"/>
          <p:cNvSpPr txBox="1"/>
          <p:nvPr/>
        </p:nvSpPr>
        <p:spPr>
          <a:xfrm>
            <a:off x="684213" y="1700213"/>
            <a:ext cx="8029575" cy="4861560"/>
          </a:xfrm>
          <a:prstGeom prst="rect">
            <a:avLst/>
          </a:prstGeom>
          <a:noFill/>
          <a:ln w="9525">
            <a:noFill/>
          </a:ln>
        </p:spPr>
        <p:txBody>
          <a:bodyPr wrap="square" anchor="t">
            <a:spAutoFit/>
          </a:bodyPr>
          <a:p>
            <a:pPr eaLnBrk="0" hangingPunct="0"/>
            <a:r>
              <a:rPr lang="zh-CN" altLang="en-US">
                <a:latin typeface="Times New Roman" panose="02020603050405020304" pitchFamily="18" charset="0"/>
                <a:ea typeface="华文新魏" panose="02010800040101010101" pitchFamily="2" charset="-122"/>
              </a:rPr>
              <a:t>void print_row_striped_matrix(void**a, MPI_Datatype dtype, int m, in</a:t>
            </a:r>
            <a:r>
              <a:rPr lang="en-US" altLang="zh-CN">
                <a:latin typeface="Times New Roman" panose="02020603050405020304" pitchFamily="18" charset="0"/>
                <a:ea typeface="华文新魏" panose="02010800040101010101" pitchFamily="2" charset="-122"/>
              </a:rPr>
              <a:t>t n</a:t>
            </a:r>
            <a:r>
              <a:rPr lang="zh-CN" altLang="en-US">
                <a:latin typeface="Times New Roman" panose="02020603050405020304" pitchFamily="18" charset="0"/>
                <a:ea typeface="华文新魏" panose="02010800040101010101" pitchFamily="2" charset="-122"/>
              </a:rPr>
              <a:t>，MPI_Comm comm)</a:t>
            </a:r>
            <a:r>
              <a:rPr lang="en-US" altLang="zh-CN">
                <a:latin typeface="Times New Roman" panose="02020603050405020304" pitchFamily="18" charset="0"/>
                <a:ea typeface="华文新魏" panose="02010800040101010101" pitchFamily="2" charset="-122"/>
              </a:rPr>
              <a:t>{</a:t>
            </a:r>
            <a:endParaRPr lang="en-US" altLang="zh-CN">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if (id==0){   print_submatrix(a, dtype, local_rows, n);</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if(p&gt;1){</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for (i = 1; i &lt; p; i++){</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MPI_Send(&amp;prompt, 1, MPI_INT, i, PROMPT_MSG, MPI_COMM_WORLD);</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MPI_Recv(&amp;prompt, 1, dtype, i,PROMPT_MSG , MPI_COMM_WORLD, &amp;status);</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r>
              <a:rPr lang="en-US" altLang="zh-CN" sz="1600">
                <a:latin typeface="Times New Roman" panose="02020603050405020304" pitchFamily="18" charset="0"/>
                <a:ea typeface="华文新魏" panose="02010800040101010101" pitchFamily="2" charset="-122"/>
              </a:rPr>
              <a:t>//</a:t>
            </a:r>
            <a:r>
              <a:rPr lang="zh-CN" altLang="en-US" sz="1600">
                <a:latin typeface="Times New Roman" panose="02020603050405020304" pitchFamily="18" charset="0"/>
                <a:ea typeface="华文新魏" panose="02010800040101010101" pitchFamily="2" charset="-122"/>
                <a:sym typeface="Arial" panose="020B0604020202020204" pitchFamily="34" charset="0"/>
              </a:rPr>
              <a:t> if(p&gt;1)</a:t>
            </a:r>
            <a:endParaRPr lang="en-US" altLang="zh-CN"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r>
              <a:rPr lang="en-US" altLang="zh-CN" sz="1600">
                <a:latin typeface="Times New Roman" panose="02020603050405020304" pitchFamily="18" charset="0"/>
                <a:ea typeface="华文新魏" panose="02010800040101010101" pitchFamily="2" charset="-122"/>
              </a:rPr>
              <a:t>//if(id==0)</a:t>
            </a:r>
            <a:endParaRPr lang="en-US" altLang="zh-CN"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else{</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MPI_Recv(&amp;prompt, 1, dtype, 0,PROMPT_MSG , MPI_COMM_WORLD, &amp;status);</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print_submatrix(a, dtype, local_rows, n);</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MPI_Send(&amp;prompt, 1, MPI_INT, 0, PROMPT_MSG, MPI_COMM_WORLD);</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endParaRPr lang="zh-CN" altLang="en-US"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endParaRPr lang="zh-CN" altLang="en-US">
              <a:latin typeface="Times New Roman" panose="02020603050405020304" pitchFamily="18" charset="0"/>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191510" y="2360930"/>
            <a:ext cx="2932430" cy="1885315"/>
          </a:xfrm>
        </p:spPr>
        <p:txBody>
          <a:bodyPr/>
          <a:p>
            <a:r>
              <a:rPr lang="en-US" altLang="zh-CN"/>
              <a:t>π</a:t>
            </a:r>
            <a:r>
              <a:rPr lang="zh-CN" altLang="en-US"/>
              <a:t>的计算</a:t>
            </a:r>
            <a:endParaRPr lang="en-US" altLang="zh-CN"/>
          </a:p>
          <a:p>
            <a:r>
              <a:rPr lang="en-US" altLang="zh-CN"/>
              <a:t>N</a:t>
            </a:r>
            <a:r>
              <a:rPr lang="zh-CN" altLang="en-US"/>
              <a:t>皇后问题</a:t>
            </a:r>
            <a:endParaRPr lang="zh-CN" altLang="en-US"/>
          </a:p>
          <a:p>
            <a:r>
              <a:rPr lang="en-US" altLang="zh-CN"/>
              <a:t>Floyd</a:t>
            </a:r>
            <a:r>
              <a:rPr lang="zh-CN" altLang="en-US"/>
              <a:t>算法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wrap="square" anchor="b">
            <a:normAutofit fontScale="90000"/>
          </a:bodyPr>
          <a:p>
            <a:pPr eaLnBrk="1" hangingPunct="1"/>
            <a:r>
              <a:rPr lang="zh-CN" altLang="en-US"/>
              <a:t>并行算法的实现</a:t>
            </a:r>
            <a:endParaRPr lang="zh-CN" altLang="en-US"/>
          </a:p>
        </p:txBody>
      </p:sp>
      <p:sp>
        <p:nvSpPr>
          <p:cNvPr id="12291"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15363" name="文本框 12291"/>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15364" name="文本框 12292"/>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15365" name="文本框 1"/>
          <p:cNvSpPr txBox="1"/>
          <p:nvPr/>
        </p:nvSpPr>
        <p:spPr>
          <a:xfrm>
            <a:off x="655638" y="1895475"/>
            <a:ext cx="8020050" cy="4307840"/>
          </a:xfrm>
          <a:prstGeom prst="rect">
            <a:avLst/>
          </a:prstGeom>
          <a:noFill/>
          <a:ln w="9525">
            <a:noFill/>
          </a:ln>
        </p:spPr>
        <p:txBody>
          <a:bodyPr wrap="square" anchor="t">
            <a:spAutoFit/>
          </a:bodyPr>
          <a:p>
            <a:pPr eaLnBrk="0" hangingPunct="0"/>
            <a:r>
              <a:rPr lang="zh-CN" altLang="en-US">
                <a:latin typeface="Times New Roman" panose="02020603050405020304" pitchFamily="18" charset="0"/>
                <a:ea typeface="华文新魏" panose="02010800040101010101" pitchFamily="2" charset="-122"/>
              </a:rPr>
              <a:t>void compute_shortest_paths(int id, int p, dtype**a, int n)</a:t>
            </a:r>
            <a:r>
              <a:rPr lang="en-US" altLang="zh-CN">
                <a:latin typeface="Times New Roman" panose="02020603050405020304" pitchFamily="18" charset="0"/>
                <a:ea typeface="华文新魏" panose="02010800040101010101" pitchFamily="2" charset="-122"/>
              </a:rPr>
              <a:t>{</a:t>
            </a:r>
            <a:endParaRPr lang="en-US" altLang="zh-CN">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for (k = 0; k &lt; n; k++){</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root = BLOCK_OWNER(k, p, n);</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if (root == id){</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offset = k - BLOCK_LOW(id, p, n);</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for (j = 0; j &lt; n; j++){</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tmp[j] = a[offset][j];</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	</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MPI_Bcast(tmp, n, MPI_TYPE, root, MPI_COMM_WORLD);</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for (i = 0; i &lt; BLOCK_SIZE(id, p, n); i++)</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for (j = 0; j &lt; n; j++)</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a[i][j] = MIN(a[i][j], a[i][k] + tmp[j]);</a:t>
            </a:r>
            <a:endParaRPr lang="zh-CN" altLang="en-US" sz="1600">
              <a:latin typeface="Times New Roman" panose="02020603050405020304" pitchFamily="18" charset="0"/>
              <a:ea typeface="华文新魏" panose="02010800040101010101" pitchFamily="2" charset="-122"/>
            </a:endParaRPr>
          </a:p>
          <a:p>
            <a:pPr eaLnBrk="0" hangingPunct="0"/>
            <a:r>
              <a:rPr lang="zh-CN" altLang="en-US" sz="1600">
                <a:latin typeface="Times New Roman" panose="02020603050405020304" pitchFamily="18" charset="0"/>
                <a:ea typeface="华文新魏" panose="02010800040101010101" pitchFamily="2" charset="-122"/>
              </a:rPr>
              <a:t>  }</a:t>
            </a:r>
            <a:endParaRPr lang="zh-CN" altLang="en-US"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a:p>
            <a:pPr eaLnBrk="0" hangingPunct="0"/>
            <a:r>
              <a:rPr lang="en-US" altLang="zh-CN" sz="1600">
                <a:latin typeface="Times New Roman" panose="02020603050405020304" pitchFamily="18" charset="0"/>
                <a:ea typeface="华文新魏" panose="02010800040101010101" pitchFamily="2" charset="-122"/>
              </a:rPr>
              <a:t>}</a:t>
            </a:r>
            <a:endParaRPr lang="en-US" altLang="zh-CN" sz="1600">
              <a:latin typeface="Times New Roman" panose="02020603050405020304" pitchFamily="18" charset="0"/>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22630" y="1210945"/>
            <a:ext cx="7699375" cy="48152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π</a:t>
            </a:r>
            <a:r>
              <a:rPr lang="zh-CN" altLang="en-US"/>
              <a:t>的计算</a:t>
            </a:r>
            <a:endParaRPr lang="zh-CN" altLang="en-US"/>
          </a:p>
        </p:txBody>
      </p:sp>
      <p:sp>
        <p:nvSpPr>
          <p:cNvPr id="3" name="内容占位符 2"/>
          <p:cNvSpPr>
            <a:spLocks noGrp="1"/>
          </p:cNvSpPr>
          <p:nvPr>
            <p:ph idx="1"/>
          </p:nvPr>
        </p:nvSpPr>
        <p:spPr>
          <a:xfrm>
            <a:off x="515272" y="1222677"/>
            <a:ext cx="8715436" cy="5000660"/>
          </a:xfrm>
        </p:spPr>
        <p:txBody>
          <a:bodyPr>
            <a:noAutofit/>
          </a:bodyPr>
          <a:p>
            <a:pPr marL="0" indent="0">
              <a:buNone/>
            </a:pPr>
            <a:r>
              <a:rPr lang="zh-CN" altLang="en-US" sz="1000"/>
              <a:t>#include "mpi.h"</a:t>
            </a:r>
            <a:endParaRPr lang="zh-CN" altLang="en-US" sz="1000"/>
          </a:p>
          <a:p>
            <a:pPr marL="0" indent="0">
              <a:buNone/>
            </a:pPr>
            <a:r>
              <a:rPr lang="zh-CN" altLang="en-US" sz="1000"/>
              <a:t>#include &lt;stdio.h&gt;</a:t>
            </a:r>
            <a:endParaRPr lang="zh-CN" altLang="en-US" sz="1000"/>
          </a:p>
          <a:p>
            <a:pPr marL="0" indent="0">
              <a:buNone/>
            </a:pPr>
            <a:r>
              <a:rPr lang="zh-CN" altLang="en-US" sz="1000"/>
              <a:t>#include &lt;math.h&gt;</a:t>
            </a:r>
            <a:endParaRPr lang="zh-CN" altLang="en-US" sz="1000"/>
          </a:p>
          <a:p>
            <a:pPr marL="0" indent="0">
              <a:buNone/>
            </a:pPr>
            <a:endParaRPr lang="zh-CN" altLang="en-US" sz="1000"/>
          </a:p>
          <a:p>
            <a:pPr marL="0" indent="0">
              <a:buNone/>
            </a:pPr>
            <a:r>
              <a:rPr lang="zh-CN" altLang="en-US" sz="1000"/>
              <a:t>double f(double);</a:t>
            </a:r>
            <a:endParaRPr lang="zh-CN" altLang="en-US" sz="1000"/>
          </a:p>
          <a:p>
            <a:pPr marL="0" indent="0">
              <a:buNone/>
            </a:pPr>
            <a:r>
              <a:rPr lang="zh-CN" altLang="en-US" sz="1000"/>
              <a:t>double f(double a)</a:t>
            </a:r>
            <a:endParaRPr lang="zh-CN" altLang="en-US" sz="1000"/>
          </a:p>
          <a:p>
            <a:pPr marL="0" indent="0">
              <a:buNone/>
            </a:pPr>
            <a:r>
              <a:rPr lang="zh-CN" altLang="en-US" sz="1000"/>
              <a:t>{</a:t>
            </a:r>
            <a:endParaRPr lang="zh-CN" altLang="en-US" sz="1000"/>
          </a:p>
          <a:p>
            <a:pPr marL="0" indent="0">
              <a:buNone/>
            </a:pPr>
            <a:r>
              <a:rPr lang="zh-CN" altLang="en-US" sz="1000"/>
              <a:t>    return (4.0/(1.0 + a*a));</a:t>
            </a:r>
            <a:endParaRPr lang="zh-CN" altLang="en-US" sz="1000"/>
          </a:p>
          <a:p>
            <a:pPr marL="0" indent="0">
              <a:buNone/>
            </a:pPr>
            <a:r>
              <a:rPr lang="zh-CN" altLang="en-US" sz="1000"/>
              <a:t>} </a:t>
            </a:r>
            <a:endParaRPr lang="zh-CN" altLang="en-US" sz="1000"/>
          </a:p>
          <a:p>
            <a:pPr marL="0" indent="0">
              <a:buNone/>
            </a:pPr>
            <a:endParaRPr lang="zh-CN" altLang="en-US" sz="1000"/>
          </a:p>
          <a:p>
            <a:pPr marL="0" indent="0">
              <a:buNone/>
            </a:pPr>
            <a:r>
              <a:rPr lang="zh-CN" altLang="en-US" sz="1000"/>
              <a:t>int main(int argc, char *argv[])</a:t>
            </a:r>
            <a:endParaRPr lang="zh-CN" altLang="en-US" sz="1000"/>
          </a:p>
          <a:p>
            <a:pPr marL="0" indent="0">
              <a:buNone/>
            </a:pPr>
            <a:r>
              <a:rPr lang="zh-CN" altLang="en-US" sz="1000"/>
              <a:t>{</a:t>
            </a:r>
            <a:endParaRPr lang="zh-CN" altLang="en-US" sz="1000"/>
          </a:p>
          <a:p>
            <a:pPr marL="0" indent="0">
              <a:buNone/>
            </a:pPr>
            <a:r>
              <a:rPr lang="zh-CN" altLang="en-US" sz="1000"/>
              <a:t>    int  n</a:t>
            </a:r>
            <a:r>
              <a:rPr lang="en-US" altLang="zh-CN" sz="1000"/>
              <a:t>=100</a:t>
            </a:r>
            <a:r>
              <a:rPr lang="zh-CN" altLang="en-US" sz="1000"/>
              <a:t>, myid, numprocs, i;</a:t>
            </a:r>
            <a:endParaRPr lang="zh-CN" altLang="en-US" sz="1000"/>
          </a:p>
          <a:p>
            <a:pPr marL="0" indent="0">
              <a:buNone/>
            </a:pPr>
            <a:r>
              <a:rPr lang="zh-CN" altLang="en-US" sz="1000"/>
              <a:t>    double PI25DT = 3.141592653589793238462643;</a:t>
            </a:r>
            <a:endParaRPr lang="zh-CN" altLang="en-US" sz="1000"/>
          </a:p>
          <a:p>
            <a:pPr marL="0" indent="0">
              <a:buNone/>
            </a:pPr>
            <a:r>
              <a:rPr lang="zh-CN" altLang="en-US" sz="1000"/>
              <a:t>    double mypi, pi, h, sum, x;</a:t>
            </a:r>
            <a:endParaRPr lang="zh-CN" altLang="en-US" sz="1000"/>
          </a:p>
          <a:p>
            <a:pPr marL="0" indent="0">
              <a:buNone/>
            </a:pPr>
            <a:r>
              <a:rPr lang="zh-CN" altLang="en-US" sz="1000"/>
              <a:t>    double startwtime = 0.0, endwtime;</a:t>
            </a:r>
            <a:endParaRPr lang="zh-CN" altLang="en-US" sz="1000"/>
          </a:p>
          <a:p>
            <a:pPr marL="0" indent="0">
              <a:buNone/>
            </a:pPr>
            <a:r>
              <a:rPr lang="zh-CN" altLang="en-US" sz="1000"/>
              <a:t>    int namelen;</a:t>
            </a:r>
            <a:endParaRPr lang="zh-CN" altLang="en-US" sz="1000"/>
          </a:p>
          <a:p>
            <a:pPr marL="0" indent="0">
              <a:buNone/>
            </a:pPr>
            <a:r>
              <a:rPr lang="zh-CN" altLang="en-US" sz="1000"/>
              <a:t>    char processor_name[MPI_MAX_PROCESSOR_NAME];</a:t>
            </a:r>
            <a:endParaRPr lang="zh-CN" altLang="en-US" sz="1000"/>
          </a:p>
          <a:p>
            <a:pPr marL="0" indent="0">
              <a:buNone/>
            </a:pPr>
            <a:endParaRPr lang="zh-CN" altLang="en-US" sz="1000"/>
          </a:p>
          <a:p>
            <a:pPr marL="0" indent="0">
              <a:buNone/>
            </a:pPr>
            <a:r>
              <a:rPr lang="zh-CN" altLang="en-US" sz="1000"/>
              <a:t>    MPI_Init(&amp;argc, &amp;argv);  //mpi的初始化</a:t>
            </a:r>
            <a:endParaRPr lang="zh-CN" altLang="en-US" sz="1000"/>
          </a:p>
          <a:p>
            <a:pPr marL="0" indent="0">
              <a:buNone/>
            </a:pPr>
            <a:r>
              <a:rPr lang="zh-CN" altLang="en-US" sz="1000"/>
              <a:t>    MPI_Comm_size(MPI_COMM_WORLD, &amp;numprocs);  //获取线程数</a:t>
            </a:r>
            <a:endParaRPr lang="zh-CN" altLang="en-US" sz="1000"/>
          </a:p>
          <a:p>
            <a:pPr marL="0" indent="0">
              <a:buNone/>
            </a:pPr>
            <a:r>
              <a:rPr lang="zh-CN" altLang="en-US" sz="1000"/>
              <a:t>    MPI_Comm_rank(MPI_COMM_WORLD, &amp;myid);  //获取线程id值</a:t>
            </a:r>
            <a:endParaRPr lang="zh-CN" altLang="en-US" sz="1000"/>
          </a:p>
          <a:p>
            <a:pPr marL="0" indent="0">
              <a:buNone/>
            </a:pPr>
            <a:r>
              <a:rPr lang="zh-CN" altLang="en-US" sz="1000"/>
              <a:t>    MPI_Get_processor_name(processor_name, &amp;namelen);  //获取处理器名称</a:t>
            </a:r>
            <a:endParaRPr lang="zh-CN" altLang="en-US" sz="1000"/>
          </a:p>
          <a:p>
            <a:pPr marL="0" indent="0">
              <a:buNone/>
            </a:pPr>
            <a:endParaRPr lang="zh-CN" altLang="en-US" sz="1000"/>
          </a:p>
          <a:p>
            <a:pPr marL="0" indent="0">
              <a:buNone/>
            </a:pPr>
            <a:r>
              <a:rPr lang="zh-CN" altLang="en-US" sz="1000"/>
              <a:t>    fprintf(stderr, "Process %d on %s\n", myid, processor_name);</a:t>
            </a:r>
            <a:endParaRPr lang="zh-CN" altLang="en-US" sz="1000"/>
          </a:p>
        </p:txBody>
      </p:sp>
      <p:grpSp>
        <p:nvGrpSpPr>
          <p:cNvPr id="38917" name="Group 4"/>
          <p:cNvGrpSpPr>
            <a:grpSpLocks noChangeAspect="1"/>
          </p:cNvGrpSpPr>
          <p:nvPr/>
        </p:nvGrpSpPr>
        <p:grpSpPr>
          <a:xfrm>
            <a:off x="5853430" y="712470"/>
            <a:ext cx="2786380" cy="2415540"/>
            <a:chOff x="2520" y="1830"/>
            <a:chExt cx="4860" cy="4212"/>
          </a:xfrm>
        </p:grpSpPr>
        <p:sp>
          <p:nvSpPr>
            <p:cNvPr id="38918" name="AutoShape 5"/>
            <p:cNvSpPr>
              <a:spLocks noChangeAspect="1"/>
            </p:cNvSpPr>
            <p:nvPr/>
          </p:nvSpPr>
          <p:spPr>
            <a:xfrm>
              <a:off x="2520" y="1830"/>
              <a:ext cx="4860" cy="4212"/>
            </a:xfrm>
            <a:prstGeom prst="rect">
              <a:avLst/>
            </a:prstGeom>
            <a:noFill/>
            <a:ln w="9525">
              <a:noFill/>
            </a:ln>
          </p:spPr>
          <p:txBody>
            <a:bodyPr/>
            <a:p>
              <a:endParaRPr lang="zh-CN" altLang="en-US" dirty="0">
                <a:latin typeface="Arial" panose="020B0604020202020204" pitchFamily="34" charset="0"/>
              </a:endParaRPr>
            </a:p>
          </p:txBody>
        </p:sp>
        <p:sp>
          <p:nvSpPr>
            <p:cNvPr id="38919" name="Oval 6"/>
            <p:cNvSpPr/>
            <p:nvPr/>
          </p:nvSpPr>
          <p:spPr>
            <a:xfrm>
              <a:off x="3780" y="3078"/>
              <a:ext cx="2160" cy="2184"/>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38920" name="Line 7"/>
            <p:cNvSpPr/>
            <p:nvPr/>
          </p:nvSpPr>
          <p:spPr>
            <a:xfrm>
              <a:off x="2880" y="4170"/>
              <a:ext cx="3960" cy="0"/>
            </a:xfrm>
            <a:prstGeom prst="line">
              <a:avLst/>
            </a:prstGeom>
            <a:ln w="9525" cap="flat" cmpd="sng">
              <a:solidFill>
                <a:srgbClr val="000000"/>
              </a:solidFill>
              <a:prstDash val="solid"/>
              <a:headEnd type="none" w="med" len="med"/>
              <a:tailEnd type="triangle" w="med" len="med"/>
            </a:ln>
          </p:spPr>
        </p:sp>
        <p:sp>
          <p:nvSpPr>
            <p:cNvPr id="38921" name="Line 8"/>
            <p:cNvSpPr/>
            <p:nvPr/>
          </p:nvSpPr>
          <p:spPr>
            <a:xfrm flipV="1">
              <a:off x="4860" y="2298"/>
              <a:ext cx="0" cy="3433"/>
            </a:xfrm>
            <a:prstGeom prst="line">
              <a:avLst/>
            </a:prstGeom>
            <a:ln w="9525" cap="flat" cmpd="sng">
              <a:solidFill>
                <a:srgbClr val="000000"/>
              </a:solidFill>
              <a:prstDash val="solid"/>
              <a:headEnd type="none" w="med" len="med"/>
              <a:tailEnd type="triangle" w="med" len="med"/>
            </a:ln>
          </p:spPr>
        </p:sp>
        <p:sp>
          <p:nvSpPr>
            <p:cNvPr id="38922" name="Text Box 9"/>
            <p:cNvSpPr txBox="1"/>
            <p:nvPr/>
          </p:nvSpPr>
          <p:spPr>
            <a:xfrm>
              <a:off x="4860" y="4170"/>
              <a:ext cx="360" cy="468"/>
            </a:xfrm>
            <a:prstGeom prst="rect">
              <a:avLst/>
            </a:prstGeom>
            <a:noFill/>
            <a:ln w="9525">
              <a:noFill/>
            </a:ln>
          </p:spPr>
          <p:txBody>
            <a:bodyPr/>
            <a:p>
              <a:pPr algn="just" eaLnBrk="0" hangingPunct="0"/>
              <a:r>
                <a:rPr lang="en-US" altLang="zh-CN" sz="1200" dirty="0">
                  <a:solidFill>
                    <a:schemeClr val="bg2"/>
                  </a:solidFill>
                  <a:latin typeface="Times New Roman" panose="02020603050405020304" pitchFamily="18" charset="0"/>
                </a:rPr>
                <a:t>0</a:t>
              </a:r>
              <a:endParaRPr lang="en-US" altLang="zh-CN" sz="1200" dirty="0">
                <a:solidFill>
                  <a:schemeClr val="bg2"/>
                </a:solidFill>
                <a:latin typeface="Times New Roman" panose="02020603050405020304" pitchFamily="18" charset="0"/>
              </a:endParaRPr>
            </a:p>
          </p:txBody>
        </p:sp>
        <p:sp>
          <p:nvSpPr>
            <p:cNvPr id="38923" name="Text Box 10"/>
            <p:cNvSpPr txBox="1"/>
            <p:nvPr/>
          </p:nvSpPr>
          <p:spPr>
            <a:xfrm>
              <a:off x="5940" y="4170"/>
              <a:ext cx="360" cy="468"/>
            </a:xfrm>
            <a:prstGeom prst="rect">
              <a:avLst/>
            </a:prstGeom>
            <a:noFill/>
            <a:ln w="9525">
              <a:noFill/>
            </a:ln>
          </p:spPr>
          <p:txBody>
            <a:bodyPr/>
            <a:p>
              <a:pPr algn="just" eaLnBrk="0" hangingPunct="0"/>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38924" name="Text Box 11"/>
            <p:cNvSpPr txBox="1"/>
            <p:nvPr/>
          </p:nvSpPr>
          <p:spPr>
            <a:xfrm>
              <a:off x="4860" y="5262"/>
              <a:ext cx="600" cy="468"/>
            </a:xfrm>
            <a:prstGeom prst="rect">
              <a:avLst/>
            </a:prstGeom>
            <a:noFill/>
            <a:ln w="9525">
              <a:noFill/>
            </a:ln>
          </p:spPr>
          <p:txBody>
            <a:bodyPr/>
            <a:p>
              <a:pPr algn="just" eaLnBrk="0" hangingPunct="0"/>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38925" name="Text Box 12"/>
            <p:cNvSpPr txBox="1"/>
            <p:nvPr/>
          </p:nvSpPr>
          <p:spPr>
            <a:xfrm>
              <a:off x="3240" y="4170"/>
              <a:ext cx="600" cy="468"/>
            </a:xfrm>
            <a:prstGeom prst="rect">
              <a:avLst/>
            </a:prstGeom>
            <a:noFill/>
            <a:ln w="9525">
              <a:noFill/>
            </a:ln>
          </p:spPr>
          <p:txBody>
            <a:bodyPr/>
            <a:p>
              <a:pPr algn="just" eaLnBrk="0" hangingPunct="0"/>
              <a:r>
                <a:rPr lang="en-US" altLang="zh-CN" sz="1200" dirty="0">
                  <a:latin typeface="Times New Roman" panose="02020603050405020304" pitchFamily="18" charset="0"/>
                </a:rPr>
                <a:t>-1</a:t>
              </a:r>
              <a:endParaRPr lang="en-US" altLang="zh-CN" sz="2000" b="1" dirty="0">
                <a:latin typeface="Arial" panose="020B0604020202020204" pitchFamily="34" charset="0"/>
              </a:endParaRPr>
            </a:p>
          </p:txBody>
        </p:sp>
        <p:sp>
          <p:nvSpPr>
            <p:cNvPr id="38926" name="Text Box 13"/>
            <p:cNvSpPr txBox="1"/>
            <p:nvPr/>
          </p:nvSpPr>
          <p:spPr>
            <a:xfrm>
              <a:off x="4860" y="2610"/>
              <a:ext cx="360" cy="468"/>
            </a:xfrm>
            <a:prstGeom prst="rect">
              <a:avLst/>
            </a:prstGeom>
            <a:noFill/>
            <a:ln w="9525">
              <a:noFill/>
            </a:ln>
          </p:spPr>
          <p:txBody>
            <a:bodyPr/>
            <a:p>
              <a:pPr algn="just" eaLnBrk="0" hangingPunct="0"/>
              <a:r>
                <a:rPr lang="en-US" altLang="zh-CN" sz="1200" dirty="0">
                  <a:latin typeface="Times New Roman" panose="02020603050405020304" pitchFamily="18" charset="0"/>
                </a:rPr>
                <a:t>1</a:t>
              </a:r>
              <a:endParaRPr lang="en-US" altLang="zh-CN" sz="1200" dirty="0">
                <a:latin typeface="Times New Roman" panose="02020603050405020304" pitchFamily="18" charset="0"/>
              </a:endParaRPr>
            </a:p>
          </p:txBody>
        </p:sp>
        <p:sp>
          <p:nvSpPr>
            <p:cNvPr id="38927" name="Rectangle 14"/>
            <p:cNvSpPr/>
            <p:nvPr/>
          </p:nvSpPr>
          <p:spPr>
            <a:xfrm>
              <a:off x="4860" y="3078"/>
              <a:ext cx="180" cy="1092"/>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8928" name="Rectangle 15"/>
            <p:cNvSpPr/>
            <p:nvPr/>
          </p:nvSpPr>
          <p:spPr>
            <a:xfrm>
              <a:off x="5040" y="3078"/>
              <a:ext cx="180" cy="1092"/>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8929" name="Rectangle 16"/>
            <p:cNvSpPr/>
            <p:nvPr/>
          </p:nvSpPr>
          <p:spPr>
            <a:xfrm>
              <a:off x="5220" y="3234"/>
              <a:ext cx="180" cy="936"/>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8930" name="Rectangle 17"/>
            <p:cNvSpPr/>
            <p:nvPr/>
          </p:nvSpPr>
          <p:spPr>
            <a:xfrm>
              <a:off x="5400" y="3390"/>
              <a:ext cx="180" cy="78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8931" name="Rectangle 18"/>
            <p:cNvSpPr/>
            <p:nvPr/>
          </p:nvSpPr>
          <p:spPr>
            <a:xfrm>
              <a:off x="5580" y="3546"/>
              <a:ext cx="180" cy="624"/>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38932" name="Rectangle 19"/>
            <p:cNvSpPr/>
            <p:nvPr/>
          </p:nvSpPr>
          <p:spPr>
            <a:xfrm>
              <a:off x="5760" y="3858"/>
              <a:ext cx="180" cy="312"/>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zh-CN" altLang="en-US" dirty="0">
                <a:latin typeface="Arial" panose="020B0604020202020204" pitchFamily="34" charset="0"/>
              </a:endParaRPr>
            </a:p>
          </p:txBody>
        </p:sp>
      </p:grpSp>
      <p:sp>
        <p:nvSpPr>
          <p:cNvPr id="4" name="文本框 3"/>
          <p:cNvSpPr txBox="1"/>
          <p:nvPr/>
        </p:nvSpPr>
        <p:spPr>
          <a:xfrm>
            <a:off x="5146675" y="3128010"/>
            <a:ext cx="3782695" cy="368300"/>
          </a:xfrm>
          <a:prstGeom prst="rect">
            <a:avLst/>
          </a:prstGeom>
          <a:noFill/>
        </p:spPr>
        <p:txBody>
          <a:bodyPr wrap="none" rtlCol="0" anchor="t">
            <a:spAutoFit/>
          </a:bodyPr>
          <a:p>
            <a:pPr eaLnBrk="1" hangingPunct="1"/>
            <a:r>
              <a:rPr lang="zh-CN" altLang="en-US" dirty="0">
                <a:sym typeface="+mn-ea"/>
              </a:rPr>
              <a:t>矩形法则的数值积分方法估算</a:t>
            </a:r>
            <a:r>
              <a:rPr lang="en-US" altLang="zh-CN" dirty="0">
                <a:sym typeface="+mn-ea"/>
              </a:rPr>
              <a:t>Pi</a:t>
            </a:r>
            <a:r>
              <a:rPr lang="zh-CN" altLang="en-US" dirty="0">
                <a:sym typeface="+mn-ea"/>
              </a:rPr>
              <a:t>的值</a:t>
            </a:r>
            <a:endParaRPr lang="zh-CN" altLang="en-US"/>
          </a:p>
        </p:txBody>
      </p:sp>
      <p:pic>
        <p:nvPicPr>
          <p:cNvPr id="6" name="图片 5"/>
          <p:cNvPicPr>
            <a:picLocks noChangeAspect="1"/>
          </p:cNvPicPr>
          <p:nvPr/>
        </p:nvPicPr>
        <p:blipFill>
          <a:blip r:embed="rId1"/>
          <a:stretch>
            <a:fillRect/>
          </a:stretch>
        </p:blipFill>
        <p:spPr>
          <a:xfrm>
            <a:off x="4969510" y="3695700"/>
            <a:ext cx="4008755" cy="527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a:xfrm>
            <a:off x="467012" y="1157907"/>
            <a:ext cx="8715436" cy="5000660"/>
          </a:xfrm>
        </p:spPr>
        <p:txBody>
          <a:bodyPr>
            <a:normAutofit fontScale="60000"/>
          </a:bodyPr>
          <a:p>
            <a:pPr marL="0" indent="0" algn="l">
              <a:buNone/>
            </a:pPr>
            <a:r>
              <a:rPr lang="zh-CN" altLang="en-US" sz="1600">
                <a:sym typeface="+mn-ea"/>
              </a:rPr>
              <a:t> if(myid == 0)</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startwtime = MPI_Wtime();</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MPI_Bcast(&amp;n, 1, MPI_INT, 0, MPI_COMM_WORLD);  //进行广播传送消息</a:t>
            </a:r>
            <a:endParaRPr lang="zh-CN" altLang="en-US" sz="1600"/>
          </a:p>
          <a:p>
            <a:pPr marL="0" indent="0" algn="l">
              <a:buNone/>
            </a:pPr>
            <a:r>
              <a:rPr lang="zh-CN" altLang="en-US" sz="1600">
                <a:sym typeface="+mn-ea"/>
              </a:rPr>
              <a:t>        h = 1.0/(double)n;</a:t>
            </a:r>
            <a:endParaRPr lang="zh-CN" altLang="en-US" sz="1600"/>
          </a:p>
          <a:p>
            <a:pPr marL="0" indent="0" algn="l">
              <a:buNone/>
            </a:pPr>
            <a:r>
              <a:rPr lang="zh-CN" altLang="en-US" sz="1600">
                <a:sym typeface="+mn-ea"/>
              </a:rPr>
              <a:t>        sum = 0.0;</a:t>
            </a:r>
            <a:endParaRPr lang="zh-CN" altLang="en-US" sz="1600"/>
          </a:p>
          <a:p>
            <a:pPr marL="0" indent="0" algn="l">
              <a:buNone/>
            </a:pPr>
            <a:r>
              <a:rPr lang="zh-CN" altLang="en-US" sz="1600">
                <a:sym typeface="+mn-ea"/>
              </a:rPr>
              <a:t>            for(i=myid+1; i&lt;=n; i+=numprocs)  //各线程计算自己的面积</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x = h * ((double)i - 0.5);</a:t>
            </a:r>
            <a:endParaRPr lang="zh-CN" altLang="en-US" sz="1600"/>
          </a:p>
          <a:p>
            <a:pPr marL="0" indent="0" algn="l">
              <a:buNone/>
            </a:pPr>
            <a:r>
              <a:rPr lang="zh-CN" altLang="en-US" sz="1600">
                <a:sym typeface="+mn-ea"/>
              </a:rPr>
              <a:t>                sum += f(x);</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mypi = h * sum;</a:t>
            </a:r>
            <a:endParaRPr lang="zh-CN" altLang="en-US" sz="1600"/>
          </a:p>
          <a:p>
            <a:pPr marL="0" indent="0" algn="l">
              <a:buNone/>
            </a:pPr>
            <a:r>
              <a:rPr lang="zh-CN" altLang="en-US" sz="1600">
                <a:sym typeface="+mn-ea"/>
              </a:rPr>
              <a:t>            MPI_Reduce(&amp;mypi, &amp;pi, 1, MPI_DOUBLE, MPI_SUM, 0, MPI_COMM_WORLD);   //归约，mypi为发送方，pi为接收方</a:t>
            </a:r>
            <a:endParaRPr lang="zh-CN" altLang="en-US" sz="1600"/>
          </a:p>
          <a:p>
            <a:pPr marL="0" indent="0" algn="l">
              <a:buNone/>
            </a:pPr>
            <a:r>
              <a:rPr lang="zh-CN" altLang="en-US" sz="1600">
                <a:sym typeface="+mn-ea"/>
              </a:rPr>
              <a:t>            if(myid == 0)</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printf("pi is approximately %.16f,Error is %.16f\n",pi, fabs(pi-PI25DT));</a:t>
            </a:r>
            <a:endParaRPr lang="zh-CN" altLang="en-US" sz="1600"/>
          </a:p>
          <a:p>
            <a:pPr marL="0" indent="0" algn="l">
              <a:buNone/>
            </a:pPr>
            <a:r>
              <a:rPr lang="zh-CN" altLang="en-US" sz="1600">
                <a:sym typeface="+mn-ea"/>
              </a:rPr>
              <a:t>                endwtime = MPI_Wtime();</a:t>
            </a:r>
            <a:endParaRPr lang="zh-CN" altLang="en-US" sz="1600"/>
          </a:p>
          <a:p>
            <a:pPr marL="0" indent="0" algn="l">
              <a:buNone/>
            </a:pPr>
            <a:r>
              <a:rPr lang="zh-CN" altLang="en-US" sz="1600">
                <a:sym typeface="+mn-ea"/>
              </a:rPr>
              <a:t>                printf("wall clock time = %f\n", endwtime-startwtime);</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a:t>
            </a:r>
            <a:endParaRPr lang="zh-CN" altLang="en-US" sz="1600"/>
          </a:p>
          <a:p>
            <a:pPr marL="0" indent="0" algn="l">
              <a:buNone/>
            </a:pPr>
            <a:r>
              <a:rPr lang="zh-CN" altLang="en-US" sz="1600">
                <a:sym typeface="+mn-ea"/>
              </a:rPr>
              <a:t>    MPI_Finalize();   //mpi结束</a:t>
            </a:r>
            <a:endParaRPr lang="zh-CN" altLang="en-US" sz="1600">
              <a:sym typeface="+mn-ea"/>
            </a:endParaRPr>
          </a:p>
          <a:p>
            <a:pPr marL="0" indent="0" algn="l">
              <a:buNone/>
            </a:pPr>
            <a:r>
              <a:rPr lang="zh-CN" altLang="en-US" sz="1600">
                <a:sym typeface="+mn-ea"/>
              </a:rPr>
              <a:t>    return 0;</a:t>
            </a:r>
            <a:endParaRPr lang="zh-CN" altLang="en-US" sz="1600"/>
          </a:p>
          <a:p>
            <a:pPr marL="0" indent="0" algn="l">
              <a:buNone/>
            </a:pPr>
            <a:r>
              <a:rPr lang="zh-CN" altLang="en-US" sz="1600">
                <a:sym typeface="+mn-ea"/>
              </a:rPr>
              <a:t>}</a:t>
            </a:r>
            <a:endParaRPr lang="zh-CN" altLang="en-US" sz="1600"/>
          </a:p>
          <a:p>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N</a:t>
            </a:r>
            <a:r>
              <a:rPr lang="zh-CN" altLang="en-US"/>
              <a:t>皇后问题</a:t>
            </a:r>
            <a:endParaRPr lang="zh-CN" altLang="en-US"/>
          </a:p>
        </p:txBody>
      </p:sp>
      <p:graphicFrame>
        <p:nvGraphicFramePr>
          <p:cNvPr id="5" name="内容占位符 4"/>
          <p:cNvGraphicFramePr>
            <a:graphicFrameLocks noChangeAspect="1"/>
          </p:cNvGraphicFramePr>
          <p:nvPr>
            <p:ph idx="1"/>
          </p:nvPr>
        </p:nvGraphicFramePr>
        <p:xfrm>
          <a:off x="6114415" y="3897630"/>
          <a:ext cx="2652395" cy="2634615"/>
        </p:xfrm>
        <a:graphic>
          <a:graphicData uri="http://schemas.openxmlformats.org/presentationml/2006/ole">
            <mc:AlternateContent xmlns:mc="http://schemas.openxmlformats.org/markup-compatibility/2006">
              <mc:Choice xmlns:v="urn:schemas-microsoft-com:vml" Requires="v">
                <p:oleObj spid="_x0000_s6" name="" r:id="rId1" imgW="3676650" imgH="3651250" progId="Paint.Picture">
                  <p:embed/>
                </p:oleObj>
              </mc:Choice>
              <mc:Fallback>
                <p:oleObj name="" r:id="rId1" imgW="3676650" imgH="3651250" progId="Paint.Picture">
                  <p:embed/>
                  <p:pic>
                    <p:nvPicPr>
                      <p:cNvPr id="0" name="图片 5"/>
                      <p:cNvPicPr/>
                      <p:nvPr/>
                    </p:nvPicPr>
                    <p:blipFill>
                      <a:blip r:embed="rId2"/>
                      <a:stretch>
                        <a:fillRect/>
                      </a:stretch>
                    </p:blipFill>
                    <p:spPr>
                      <a:xfrm>
                        <a:off x="6114415" y="3897630"/>
                        <a:ext cx="2652395" cy="2634615"/>
                      </a:xfrm>
                      <a:prstGeom prst="rect">
                        <a:avLst/>
                      </a:prstGeom>
                    </p:spPr>
                  </p:pic>
                </p:oleObj>
              </mc:Fallback>
            </mc:AlternateContent>
          </a:graphicData>
        </a:graphic>
      </p:graphicFrame>
      <p:sp>
        <p:nvSpPr>
          <p:cNvPr id="8" name="文本框 7"/>
          <p:cNvSpPr txBox="1"/>
          <p:nvPr/>
        </p:nvSpPr>
        <p:spPr>
          <a:xfrm>
            <a:off x="501650" y="1221105"/>
            <a:ext cx="7918450" cy="2676525"/>
          </a:xfrm>
          <a:prstGeom prst="rect">
            <a:avLst/>
          </a:prstGeom>
          <a:noFill/>
        </p:spPr>
        <p:txBody>
          <a:bodyPr wrap="square" rtlCol="0" anchor="t">
            <a:spAutoFit/>
          </a:bodyPr>
          <a:p>
            <a:pPr algn="just">
              <a:lnSpc>
                <a:spcPct val="150000"/>
              </a:lnSpc>
            </a:pPr>
            <a:r>
              <a:rPr lang="en-US" altLang="zh-CN"/>
              <a:t>         </a:t>
            </a:r>
            <a:r>
              <a:rPr lang="zh-CN" altLang="en-US" sz="2800"/>
              <a:t>国际象棋棋手马克斯·贝瑟尔于1848年提出：在8×8格的国际象棋上摆放八个皇后，使其不能互相攻击，即任意两个皇后都不能处于同一行、同一列或同一斜线上，问有多少种摆法？   </a:t>
            </a:r>
            <a:endParaRPr lang="zh-C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p:txBody>
          <a:bodyPr/>
          <a:p>
            <a:r>
              <a:rPr lang="zh-CN" altLang="en-US">
                <a:sym typeface="+mn-ea"/>
              </a:rPr>
              <a:t>算法描述：</a:t>
            </a:r>
            <a:endParaRPr lang="zh-CN" altLang="en-US"/>
          </a:p>
        </p:txBody>
      </p:sp>
      <p:pic>
        <p:nvPicPr>
          <p:cNvPr id="4" name="图片 3"/>
          <p:cNvPicPr>
            <a:picLocks noChangeAspect="1"/>
          </p:cNvPicPr>
          <p:nvPr/>
        </p:nvPicPr>
        <p:blipFill>
          <a:blip r:embed="rId1"/>
          <a:stretch>
            <a:fillRect/>
          </a:stretch>
        </p:blipFill>
        <p:spPr>
          <a:xfrm>
            <a:off x="3192145" y="1214120"/>
            <a:ext cx="2547620" cy="2533650"/>
          </a:xfrm>
          <a:prstGeom prst="rect">
            <a:avLst/>
          </a:prstGeom>
        </p:spPr>
      </p:pic>
      <p:sp>
        <p:nvSpPr>
          <p:cNvPr id="5" name="文本框 4"/>
          <p:cNvSpPr txBox="1"/>
          <p:nvPr/>
        </p:nvSpPr>
        <p:spPr>
          <a:xfrm>
            <a:off x="418465" y="4049395"/>
            <a:ext cx="6458585" cy="368300"/>
          </a:xfrm>
          <a:prstGeom prst="rect">
            <a:avLst/>
          </a:prstGeom>
          <a:noFill/>
        </p:spPr>
        <p:txBody>
          <a:bodyPr wrap="square" rtlCol="0" anchor="t">
            <a:spAutoFit/>
          </a:bodyPr>
          <a:p>
            <a:r>
              <a:rPr lang="zh-CN" altLang="en-US"/>
              <a:t>上图这种棋盘布局采用下面的数组来描述：</a:t>
            </a:r>
            <a:endParaRPr lang="zh-CN" altLang="en-US"/>
          </a:p>
        </p:txBody>
      </p:sp>
      <p:pic>
        <p:nvPicPr>
          <p:cNvPr id="6" name="图片 5"/>
          <p:cNvPicPr>
            <a:picLocks noChangeAspect="1"/>
          </p:cNvPicPr>
          <p:nvPr/>
        </p:nvPicPr>
        <p:blipFill>
          <a:blip r:embed="rId2"/>
          <a:stretch>
            <a:fillRect/>
          </a:stretch>
        </p:blipFill>
        <p:spPr>
          <a:xfrm>
            <a:off x="833755" y="4556760"/>
            <a:ext cx="4208145" cy="1041400"/>
          </a:xfrm>
          <a:prstGeom prst="rect">
            <a:avLst/>
          </a:prstGeom>
        </p:spPr>
      </p:pic>
      <p:sp>
        <p:nvSpPr>
          <p:cNvPr id="7" name="文本框 6"/>
          <p:cNvSpPr txBox="1"/>
          <p:nvPr/>
        </p:nvSpPr>
        <p:spPr>
          <a:xfrm>
            <a:off x="5427980" y="4631690"/>
            <a:ext cx="3298190" cy="1198880"/>
          </a:xfrm>
          <a:prstGeom prst="rect">
            <a:avLst/>
          </a:prstGeom>
          <a:noFill/>
        </p:spPr>
        <p:txBody>
          <a:bodyPr wrap="square" rtlCol="0" anchor="t">
            <a:spAutoFit/>
          </a:bodyPr>
          <a:p>
            <a:r>
              <a:rPr lang="zh-CN" altLang="en-US"/>
              <a:t>表示第0行第0列有棋子，第1行第4列有棋子，第2行第7列有棋子…..这样，用一个一维数组完全可以表示整个棋盘。</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pic>
        <p:nvPicPr>
          <p:cNvPr id="4" name="内容占位符 3"/>
          <p:cNvPicPr>
            <a:picLocks noChangeAspect="1"/>
          </p:cNvPicPr>
          <p:nvPr>
            <p:ph idx="1"/>
          </p:nvPr>
        </p:nvPicPr>
        <p:blipFill>
          <a:blip r:embed="rId1"/>
          <a:stretch>
            <a:fillRect/>
          </a:stretch>
        </p:blipFill>
        <p:spPr>
          <a:xfrm>
            <a:off x="383540" y="1607185"/>
            <a:ext cx="2959100" cy="4102100"/>
          </a:xfrm>
          <a:prstGeom prst="rect">
            <a:avLst/>
          </a:prstGeom>
        </p:spPr>
      </p:pic>
      <p:sp>
        <p:nvSpPr>
          <p:cNvPr id="5" name="文本框 4"/>
          <p:cNvSpPr txBox="1"/>
          <p:nvPr/>
        </p:nvSpPr>
        <p:spPr>
          <a:xfrm>
            <a:off x="3662045" y="1259205"/>
            <a:ext cx="4970145" cy="5077460"/>
          </a:xfrm>
          <a:prstGeom prst="rect">
            <a:avLst/>
          </a:prstGeom>
          <a:noFill/>
        </p:spPr>
        <p:txBody>
          <a:bodyPr wrap="square" rtlCol="0" anchor="t">
            <a:spAutoFit/>
          </a:bodyPr>
          <a:p>
            <a:pPr algn="just">
              <a:lnSpc>
                <a:spcPct val="150000"/>
              </a:lnSpc>
            </a:pPr>
            <a:r>
              <a:rPr lang="zh-CN" altLang="en-US"/>
              <a:t>当要判断第七行，即数组下标是6的行元素与其对角线上的棋子是否有冲突，仅仅需要判断其试探棋子向前做加（或减）操作，获得的值是否与相应位置相同即可。当6中放的是3，向前加1为4，向前减1为2，而5中存放的是6，不等于4也不等于2，所以不冲突。现在已知2中存放的是7，当6中存放的3向前+1（5中元素比较）+1（4中元素比较）+1（3中元素比较）+1（2中元素比较）后刚好得7，明显与2中存放的数据冲突，所有6中不能存放3。通过上述的向前加一（或减一）的方式可以判断试探元素是否与其他已确定的元素在对角线上有冲突。</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endParaRPr lang="zh-CN" altLang="en-US"/>
          </a:p>
        </p:txBody>
      </p:sp>
      <p:sp>
        <p:nvSpPr>
          <p:cNvPr id="3" name="内容占位符 2"/>
          <p:cNvSpPr>
            <a:spLocks noGrp="1"/>
          </p:cNvSpPr>
          <p:nvPr>
            <p:ph idx="1"/>
          </p:nvPr>
        </p:nvSpPr>
        <p:spPr>
          <a:xfrm>
            <a:off x="214630" y="1000125"/>
            <a:ext cx="8715375" cy="2005965"/>
          </a:xfrm>
        </p:spPr>
        <p:txBody>
          <a:bodyPr/>
          <a:p>
            <a:pPr>
              <a:lnSpc>
                <a:spcPct val="150000"/>
              </a:lnSpc>
            </a:pPr>
            <a:r>
              <a:rPr lang="zh-CN" altLang="en-US" sz="2400"/>
              <a:t>先写一个求一维数组全排列的程序，这个程序是使用递归的试探的方式完成的，在试探的过程中，我们加入对对角线的判断，完成计算。</a:t>
            </a:r>
            <a:endParaRPr lang="zh-CN" altLang="en-US" sz="2400"/>
          </a:p>
        </p:txBody>
      </p:sp>
      <p:pic>
        <p:nvPicPr>
          <p:cNvPr id="4" name="图片 3"/>
          <p:cNvPicPr>
            <a:picLocks noChangeAspect="1"/>
          </p:cNvPicPr>
          <p:nvPr/>
        </p:nvPicPr>
        <p:blipFill>
          <a:blip r:embed="rId1"/>
          <a:stretch>
            <a:fillRect/>
          </a:stretch>
        </p:blipFill>
        <p:spPr>
          <a:xfrm>
            <a:off x="3217545" y="2503170"/>
            <a:ext cx="2929255" cy="1275080"/>
          </a:xfrm>
          <a:prstGeom prst="rect">
            <a:avLst/>
          </a:prstGeom>
        </p:spPr>
      </p:pic>
      <p:sp>
        <p:nvSpPr>
          <p:cNvPr id="5" name="文本框 4"/>
          <p:cNvSpPr txBox="1"/>
          <p:nvPr/>
        </p:nvSpPr>
        <p:spPr>
          <a:xfrm>
            <a:off x="622300" y="4511675"/>
            <a:ext cx="8176260" cy="922020"/>
          </a:xfrm>
          <a:prstGeom prst="rect">
            <a:avLst/>
          </a:prstGeom>
          <a:noFill/>
        </p:spPr>
        <p:txBody>
          <a:bodyPr wrap="square" rtlCol="0" anchor="t">
            <a:spAutoFit/>
          </a:bodyPr>
          <a:p>
            <a:pPr>
              <a:lnSpc>
                <a:spcPct val="150000"/>
              </a:lnSpc>
            </a:pPr>
            <a:r>
              <a:rPr lang="zh-CN" altLang="en-US"/>
              <a:t>在计算全排列的时候，增加一个flags数组，用来标记当前第n个元素是否被占用。上图所示，标示第一列元素未被使用，其他的元素都被使用过了。</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anchor="b">
            <a:normAutofit fontScale="90000"/>
          </a:bodyPr>
          <a:p>
            <a:pPr eaLnBrk="1" hangingPunct="1"/>
            <a:r>
              <a:rPr lang="en-US" altLang="zh-CN">
                <a:sym typeface="+mn-ea"/>
              </a:rPr>
              <a:t>Floyd</a:t>
            </a:r>
            <a:r>
              <a:rPr lang="zh-CN" altLang="en-US">
                <a:sym typeface="+mn-ea"/>
              </a:rPr>
              <a:t>算法</a:t>
            </a:r>
            <a:endParaRPr lang="zh-CN" altLang="en-US"/>
          </a:p>
        </p:txBody>
      </p:sp>
      <p:sp>
        <p:nvSpPr>
          <p:cNvPr id="5123" name="Rectangle 3"/>
          <p:cNvSpPr>
            <a:spLocks noGrp="1"/>
          </p:cNvSpPr>
          <p:nvPr>
            <p:ph idx="1"/>
          </p:nvPr>
        </p:nvSpPr>
        <p:spPr>
          <a:ln>
            <a:miter/>
          </a:ln>
        </p:spPr>
        <p:txBody>
          <a:bodyPr vert="horz" wrap="square" anchor="t"/>
          <a:p>
            <a:pPr marL="1905" lvl="0" indent="-471805" eaLnBrk="1" fontAlgn="base" hangingPunct="1">
              <a:buNone/>
            </a:pPr>
            <a:endParaRPr lang="en-US" altLang="zh-CN" strike="noStrike" noProof="1"/>
          </a:p>
          <a:p>
            <a:pPr marL="1905" lvl="0" indent="-1905" eaLnBrk="1" fontAlgn="base" hangingPunct="1"/>
            <a:endParaRPr lang="en-US" altLang="zh-CN" strike="noStrike" noProof="1"/>
          </a:p>
        </p:txBody>
      </p:sp>
      <p:sp>
        <p:nvSpPr>
          <p:cNvPr id="2" name="文本框 5123"/>
          <p:cNvSpPr txBox="1"/>
          <p:nvPr/>
        </p:nvSpPr>
        <p:spPr>
          <a:xfrm>
            <a:off x="684213" y="1917700"/>
            <a:ext cx="7704137"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sp>
        <p:nvSpPr>
          <p:cNvPr id="5124" name="文本框 5124"/>
          <p:cNvSpPr txBox="1"/>
          <p:nvPr/>
        </p:nvSpPr>
        <p:spPr>
          <a:xfrm>
            <a:off x="612775" y="1839913"/>
            <a:ext cx="7848600" cy="645160"/>
          </a:xfrm>
          <a:prstGeom prst="rect">
            <a:avLst/>
          </a:prstGeom>
          <a:noFill/>
          <a:ln w="9525">
            <a:noFill/>
          </a:ln>
        </p:spPr>
        <p:txBody>
          <a:bodyPr anchor="t">
            <a:spAutoFit/>
          </a:bodyPr>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p:txBody>
      </p:sp>
      <p:sp>
        <p:nvSpPr>
          <p:cNvPr id="5125" name="文本框 5125"/>
          <p:cNvSpPr txBox="1"/>
          <p:nvPr/>
        </p:nvSpPr>
        <p:spPr>
          <a:xfrm>
            <a:off x="684213" y="1773238"/>
            <a:ext cx="3527425" cy="368300"/>
          </a:xfrm>
          <a:prstGeom prst="rect">
            <a:avLst/>
          </a:prstGeom>
          <a:noFill/>
          <a:ln w="9525">
            <a:noFill/>
          </a:ln>
        </p:spPr>
        <p:txBody>
          <a:bodyPr wrap="square" anchor="t">
            <a:spAutoFit/>
          </a:bodyPr>
          <a:p>
            <a:pPr eaLnBrk="0" hangingPunct="0"/>
            <a:endParaRPr>
              <a:latin typeface="Times New Roman" panose="02020603050405020304" pitchFamily="18" charset="0"/>
              <a:ea typeface="华文新魏" panose="02010800040101010101" pitchFamily="2" charset="-122"/>
            </a:endParaRPr>
          </a:p>
        </p:txBody>
      </p:sp>
      <p:cxnSp>
        <p:nvCxnSpPr>
          <p:cNvPr id="14" name="直接连接符 13"/>
          <p:cNvCxnSpPr>
            <a:stCxn id="6" idx="2"/>
            <a:endCxn id="7" idx="6"/>
          </p:cNvCxnSpPr>
          <p:nvPr/>
        </p:nvCxnSpPr>
        <p:spPr>
          <a:xfrm flipH="1" flipV="1">
            <a:off x="1404620" y="5049520"/>
            <a:ext cx="1151890" cy="127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5"/>
            <a:endCxn id="4" idx="1"/>
          </p:cNvCxnSpPr>
          <p:nvPr/>
        </p:nvCxnSpPr>
        <p:spPr>
          <a:xfrm>
            <a:off x="1352233" y="3879850"/>
            <a:ext cx="501015" cy="40259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 idx="5"/>
          </p:cNvCxnSpPr>
          <p:nvPr/>
        </p:nvCxnSpPr>
        <p:spPr>
          <a:xfrm>
            <a:off x="2107565" y="4537075"/>
            <a:ext cx="484188" cy="41275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6"/>
            <a:endCxn id="5" idx="2"/>
          </p:cNvCxnSpPr>
          <p:nvPr/>
        </p:nvCxnSpPr>
        <p:spPr>
          <a:xfrm>
            <a:off x="1404620" y="3752850"/>
            <a:ext cx="115189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 idx="4"/>
            <a:endCxn id="7" idx="0"/>
          </p:cNvCxnSpPr>
          <p:nvPr/>
        </p:nvCxnSpPr>
        <p:spPr>
          <a:xfrm>
            <a:off x="1225233" y="3932873"/>
            <a:ext cx="0" cy="93662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131" name="组合 31"/>
          <p:cNvGrpSpPr/>
          <p:nvPr/>
        </p:nvGrpSpPr>
        <p:grpSpPr>
          <a:xfrm>
            <a:off x="684213" y="1916113"/>
            <a:ext cx="7793037" cy="3969070"/>
            <a:chOff x="1077" y="3018"/>
            <a:chExt cx="12272" cy="6250"/>
          </a:xfrm>
        </p:grpSpPr>
        <p:sp>
          <p:nvSpPr>
            <p:cNvPr id="5132" name="文本框 5126"/>
            <p:cNvSpPr txBox="1"/>
            <p:nvPr/>
          </p:nvSpPr>
          <p:spPr>
            <a:xfrm>
              <a:off x="1077" y="3018"/>
              <a:ext cx="12272" cy="6250"/>
            </a:xfrm>
            <a:prstGeom prst="rect">
              <a:avLst/>
            </a:prstGeom>
            <a:noFill/>
            <a:ln w="9525">
              <a:noFill/>
            </a:ln>
          </p:spPr>
          <p:txBody>
            <a:bodyPr wrap="square" anchor="t">
              <a:spAutoFit/>
            </a:bodyPr>
            <a:p>
              <a:pPr eaLnBrk="0" hangingPunct="0"/>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Floyd算法又称为插点法，是一种用于寻找给定的加权图中多源点之间最短路径的算法。</a:t>
              </a:r>
              <a:r>
                <a:rPr lang="zh-CN" altLang="en-US" dirty="0">
                  <a:latin typeface="Times New Roman" panose="02020603050405020304" pitchFamily="18" charset="0"/>
                  <a:ea typeface="华文新魏" panose="02010800040101010101" pitchFamily="2" charset="-122"/>
                  <a:sym typeface="Arial" panose="020B0604020202020204" pitchFamily="34" charset="0"/>
                </a:rPr>
                <a:t>Floyd算法选择的数据结构为邻接矩阵。</a:t>
              </a:r>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图</a:t>
              </a:r>
              <a:r>
                <a:rPr lang="en-US" altLang="zh-CN" dirty="0">
                  <a:latin typeface="Times New Roman" panose="02020603050405020304" pitchFamily="18" charset="0"/>
                  <a:ea typeface="华文新魏" panose="02010800040101010101" pitchFamily="2" charset="-122"/>
                </a:rPr>
                <a:t>(a) </a:t>
              </a:r>
              <a:r>
                <a:rPr lang="zh-CN" altLang="zh-CN" dirty="0">
                  <a:latin typeface="Times New Roman" panose="02020603050405020304" pitchFamily="18" charset="0"/>
                  <a:ea typeface="华文新魏" panose="02010800040101010101" pitchFamily="2" charset="-122"/>
                </a:rPr>
                <a:t>是一个无向有权图，图</a:t>
              </a:r>
              <a:r>
                <a:rPr lang="en-US" altLang="zh-CN" dirty="0">
                  <a:latin typeface="Times New Roman" panose="02020603050405020304" pitchFamily="18" charset="0"/>
                  <a:ea typeface="华文新魏" panose="02010800040101010101" pitchFamily="2" charset="-122"/>
                </a:rPr>
                <a:t>(b) </a:t>
              </a:r>
              <a:r>
                <a:rPr lang="zh-CN" altLang="en-US" dirty="0">
                  <a:latin typeface="Times New Roman" panose="02020603050405020304" pitchFamily="18" charset="0"/>
                  <a:ea typeface="华文新魏" panose="02010800040101010101" pitchFamily="2" charset="-122"/>
                </a:rPr>
                <a:t>为表示</a:t>
              </a:r>
              <a:r>
                <a:rPr lang="zh-CN" altLang="zh-CN" dirty="0">
                  <a:latin typeface="Times New Roman" panose="02020603050405020304" pitchFamily="18" charset="0"/>
                  <a:ea typeface="华文新魏" panose="02010800040101010101" pitchFamily="2" charset="-122"/>
                </a:rPr>
                <a:t>图</a:t>
              </a:r>
              <a:r>
                <a:rPr lang="en-US" altLang="zh-CN" dirty="0">
                  <a:latin typeface="Times New Roman" panose="02020603050405020304" pitchFamily="18" charset="0"/>
                  <a:ea typeface="华文新魏" panose="02010800040101010101" pitchFamily="2" charset="-122"/>
                  <a:sym typeface="Arial" panose="020B0604020202020204" pitchFamily="34" charset="0"/>
                </a:rPr>
                <a:t>(a)</a:t>
              </a:r>
              <a:r>
                <a:rPr lang="zh-CN" altLang="en-US" dirty="0">
                  <a:latin typeface="Times New Roman" panose="02020603050405020304" pitchFamily="18" charset="0"/>
                  <a:ea typeface="华文新魏" panose="02010800040101010101" pitchFamily="2" charset="-122"/>
                  <a:sym typeface="Arial" panose="020B0604020202020204" pitchFamily="34" charset="0"/>
                </a:rPr>
                <a:t>的邻接矩阵，图</a:t>
              </a:r>
              <a:r>
                <a:rPr lang="en-US" altLang="zh-CN" dirty="0">
                  <a:latin typeface="Times New Roman" panose="02020603050405020304" pitchFamily="18" charset="0"/>
                  <a:ea typeface="华文新魏" panose="02010800040101010101" pitchFamily="2" charset="-122"/>
                  <a:sym typeface="Arial" panose="020B0604020202020204" pitchFamily="34" charset="0"/>
                </a:rPr>
                <a:t> </a:t>
              </a:r>
              <a:r>
                <a:rPr lang="en-US" altLang="zh-CN" dirty="0">
                  <a:latin typeface="Times New Roman" panose="02020603050405020304" pitchFamily="18" charset="0"/>
                  <a:ea typeface="华文新魏" panose="02010800040101010101" pitchFamily="2" charset="-122"/>
                  <a:sym typeface="宋体" panose="02010600030101010101" pitchFamily="2" charset="-122"/>
                </a:rPr>
                <a:t>(c) </a:t>
              </a:r>
              <a:r>
                <a:rPr lang="zh-CN" altLang="en-US" dirty="0">
                  <a:latin typeface="Times New Roman" panose="02020603050405020304" pitchFamily="18" charset="0"/>
                  <a:ea typeface="华文新魏" panose="02010800040101010101" pitchFamily="2" charset="-122"/>
                  <a:sym typeface="宋体" panose="02010600030101010101" pitchFamily="2" charset="-122"/>
                </a:rPr>
                <a:t>给出了图</a:t>
              </a:r>
              <a:r>
                <a:rPr lang="en-US" altLang="zh-CN" dirty="0">
                  <a:latin typeface="Times New Roman" panose="02020603050405020304" pitchFamily="18" charset="0"/>
                  <a:ea typeface="华文新魏" panose="02010800040101010101" pitchFamily="2" charset="-122"/>
                  <a:sym typeface="Arial" panose="020B0604020202020204" pitchFamily="34" charset="0"/>
                </a:rPr>
                <a:t>(a) </a:t>
              </a:r>
              <a:r>
                <a:rPr lang="zh-CN" altLang="en-US" dirty="0">
                  <a:latin typeface="Times New Roman" panose="02020603050405020304" pitchFamily="18" charset="0"/>
                  <a:ea typeface="华文新魏" panose="02010800040101010101" pitchFamily="2" charset="-122"/>
                  <a:sym typeface="Arial" panose="020B0604020202020204" pitchFamily="34" charset="0"/>
                </a:rPr>
                <a:t>所表示的图的全点对最短路径问题的解。</a:t>
              </a:r>
              <a:endParaRPr lang="zh-CN" altLang="en-US" dirty="0">
                <a:latin typeface="Times New Roman" panose="02020603050405020304" pitchFamily="18" charset="0"/>
                <a:ea typeface="华文新魏" panose="02010800040101010101" pitchFamily="2" charset="-122"/>
                <a:sym typeface="Arial" panose="020B0604020202020204" pitchFamily="34" charset="0"/>
              </a:endParaRPr>
            </a:p>
            <a:p>
              <a:pPr eaLnBrk="0" hangingPunct="0"/>
              <a:endParaRPr lang="zh-CN" altLang="zh-CN"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r>
                <a:rPr lang="zh-CN" altLang="en-US" sz="1200" dirty="0">
                  <a:latin typeface="Times New Roman" panose="02020603050405020304" pitchFamily="18" charset="0"/>
                  <a:ea typeface="华文新魏" panose="02010800040101010101" pitchFamily="2" charset="-122"/>
                </a:rPr>
                <a:t> </a:t>
              </a:r>
              <a:endParaRPr lang="zh-CN" altLang="en-US" sz="1200" dirty="0">
                <a:latin typeface="Times New Roman" panose="02020603050405020304" pitchFamily="18" charset="0"/>
                <a:ea typeface="华文新魏" panose="02010800040101010101" pitchFamily="2" charset="-122"/>
              </a:endParaRPr>
            </a:p>
            <a:p>
              <a:pPr eaLnBrk="0" hangingPunct="0"/>
              <a:endParaRPr lang="zh-CN" altLang="en-US" dirty="0">
                <a:latin typeface="Times New Roman" panose="02020603050405020304" pitchFamily="18" charset="0"/>
                <a:ea typeface="华文新魏" panose="02010800040101010101" pitchFamily="2" charset="-122"/>
              </a:endParaRPr>
            </a:p>
            <a:p>
              <a:pPr eaLnBrk="0" hangingPunct="0"/>
              <a:r>
                <a:rPr lang="zh-CN" altLang="en-US" dirty="0">
                  <a:latin typeface="Times New Roman" panose="02020603050405020304" pitchFamily="18" charset="0"/>
                  <a:ea typeface="华文新魏" panose="02010800040101010101" pitchFamily="2" charset="-122"/>
                </a:rPr>
                <a:t>                  </a:t>
              </a:r>
              <a:r>
                <a:rPr lang="en-US" altLang="zh-CN" dirty="0">
                  <a:latin typeface="Times New Roman" panose="02020603050405020304" pitchFamily="18" charset="0"/>
                  <a:ea typeface="华文新魏" panose="02010800040101010101" pitchFamily="2" charset="-122"/>
                  <a:sym typeface="Arial" panose="020B0604020202020204" pitchFamily="34" charset="0"/>
                </a:rPr>
                <a:t>(a)                                         (b)                                           </a:t>
              </a:r>
              <a:r>
                <a:rPr lang="en-US" altLang="zh-CN" dirty="0">
                  <a:latin typeface="Times New Roman" panose="02020603050405020304" pitchFamily="18" charset="0"/>
                  <a:ea typeface="华文新魏" panose="02010800040101010101" pitchFamily="2" charset="-122"/>
                  <a:sym typeface="宋体" panose="02010600030101010101" pitchFamily="2" charset="-122"/>
                </a:rPr>
                <a:t>(c) </a:t>
              </a:r>
              <a:endParaRPr lang="zh-CN" altLang="en-US" dirty="0">
                <a:latin typeface="Times New Roman" panose="02020603050405020304" pitchFamily="18" charset="0"/>
                <a:ea typeface="华文新魏" panose="02010800040101010101" pitchFamily="2" charset="-122"/>
              </a:endParaRPr>
            </a:p>
          </p:txBody>
        </p:sp>
        <p:sp>
          <p:nvSpPr>
            <p:cNvPr id="6" name="椭圆 5"/>
            <p:cNvSpPr/>
            <p:nvPr/>
          </p:nvSpPr>
          <p:spPr>
            <a:xfrm>
              <a:off x="4025" y="7670"/>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5</a:t>
              </a:r>
              <a:endParaRPr lang="en-US" altLang="zh-CN" strike="noStrike" noProof="1"/>
            </a:p>
          </p:txBody>
        </p:sp>
        <p:grpSp>
          <p:nvGrpSpPr>
            <p:cNvPr id="5134" name="组合 26"/>
            <p:cNvGrpSpPr/>
            <p:nvPr/>
          </p:nvGrpSpPr>
          <p:grpSpPr>
            <a:xfrm>
              <a:off x="1530" y="5400"/>
              <a:ext cx="3727" cy="3070"/>
              <a:chOff x="1530" y="5400"/>
              <a:chExt cx="3727" cy="3070"/>
            </a:xfrm>
          </p:grpSpPr>
          <p:sp>
            <p:nvSpPr>
              <p:cNvPr id="3" name="椭圆 2"/>
              <p:cNvSpPr/>
              <p:nvPr/>
            </p:nvSpPr>
            <p:spPr>
              <a:xfrm>
                <a:off x="1644" y="5626"/>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1</a:t>
                </a:r>
                <a:endParaRPr lang="en-US" altLang="zh-CN" strike="noStrike" noProof="1"/>
              </a:p>
            </p:txBody>
          </p:sp>
          <p:sp>
            <p:nvSpPr>
              <p:cNvPr id="4" name="椭圆 3"/>
              <p:cNvSpPr/>
              <p:nvPr/>
            </p:nvSpPr>
            <p:spPr>
              <a:xfrm>
                <a:off x="2834" y="6661"/>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3</a:t>
                </a:r>
                <a:endParaRPr lang="en-US" altLang="zh-CN" strike="noStrike" noProof="1"/>
              </a:p>
            </p:txBody>
          </p:sp>
          <p:sp>
            <p:nvSpPr>
              <p:cNvPr id="5" name="椭圆 4"/>
              <p:cNvSpPr/>
              <p:nvPr/>
            </p:nvSpPr>
            <p:spPr>
              <a:xfrm>
                <a:off x="4025" y="5626"/>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2</a:t>
                </a:r>
                <a:endParaRPr lang="en-US" altLang="zh-CN" strike="noStrike" noProof="1"/>
              </a:p>
            </p:txBody>
          </p:sp>
          <p:sp>
            <p:nvSpPr>
              <p:cNvPr id="7" name="椭圆 6"/>
              <p:cNvSpPr/>
              <p:nvPr/>
            </p:nvSpPr>
            <p:spPr>
              <a:xfrm>
                <a:off x="1644" y="7668"/>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4</a:t>
                </a:r>
                <a:endParaRPr lang="en-US" altLang="zh-CN" strike="noStrike" noProof="1"/>
              </a:p>
            </p:txBody>
          </p:sp>
          <p:cxnSp>
            <p:nvCxnSpPr>
              <p:cNvPr id="15" name="直接连接符 14"/>
              <p:cNvCxnSpPr>
                <a:stCxn id="5" idx="4"/>
                <a:endCxn id="6" idx="0"/>
              </p:cNvCxnSpPr>
              <p:nvPr/>
            </p:nvCxnSpPr>
            <p:spPr>
              <a:xfrm>
                <a:off x="4309" y="6193"/>
                <a:ext cx="0" cy="1478"/>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5140" name="文本框 20"/>
              <p:cNvSpPr txBox="1"/>
              <p:nvPr/>
            </p:nvSpPr>
            <p:spPr>
              <a:xfrm>
                <a:off x="2778" y="5400"/>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8</a:t>
                </a:r>
                <a:endParaRPr lang="en-US" altLang="zh-CN">
                  <a:latin typeface="Times New Roman" panose="02020603050405020304" pitchFamily="18" charset="0"/>
                  <a:ea typeface="华文新魏" panose="02010800040101010101" pitchFamily="2" charset="-122"/>
                </a:endParaRPr>
              </a:p>
            </p:txBody>
          </p:sp>
          <p:sp>
            <p:nvSpPr>
              <p:cNvPr id="5141" name="文本框 21"/>
              <p:cNvSpPr txBox="1"/>
              <p:nvPr/>
            </p:nvSpPr>
            <p:spPr>
              <a:xfrm>
                <a:off x="2551" y="6080"/>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3</a:t>
                </a:r>
                <a:endParaRPr lang="en-US" altLang="zh-CN">
                  <a:latin typeface="Times New Roman" panose="02020603050405020304" pitchFamily="18" charset="0"/>
                  <a:ea typeface="华文新魏" panose="02010800040101010101" pitchFamily="2" charset="-122"/>
                </a:endParaRPr>
              </a:p>
            </p:txBody>
          </p:sp>
          <p:sp>
            <p:nvSpPr>
              <p:cNvPr id="5142" name="文本框 22"/>
              <p:cNvSpPr txBox="1"/>
              <p:nvPr/>
            </p:nvSpPr>
            <p:spPr>
              <a:xfrm>
                <a:off x="4365" y="6647"/>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2</a:t>
                </a:r>
                <a:endParaRPr lang="en-US" altLang="zh-CN">
                  <a:latin typeface="Times New Roman" panose="02020603050405020304" pitchFamily="18" charset="0"/>
                  <a:ea typeface="华文新魏" panose="02010800040101010101" pitchFamily="2" charset="-122"/>
                </a:endParaRPr>
              </a:p>
            </p:txBody>
          </p:sp>
          <p:sp>
            <p:nvSpPr>
              <p:cNvPr id="5143" name="文本框 23"/>
              <p:cNvSpPr txBox="1"/>
              <p:nvPr/>
            </p:nvSpPr>
            <p:spPr>
              <a:xfrm>
                <a:off x="2778" y="7894"/>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3</a:t>
                </a:r>
                <a:endParaRPr lang="en-US" altLang="zh-CN">
                  <a:latin typeface="Times New Roman" panose="02020603050405020304" pitchFamily="18" charset="0"/>
                  <a:ea typeface="华文新魏" panose="02010800040101010101" pitchFamily="2" charset="-122"/>
                </a:endParaRPr>
              </a:p>
            </p:txBody>
          </p:sp>
          <p:sp>
            <p:nvSpPr>
              <p:cNvPr id="5144" name="文本框 24"/>
              <p:cNvSpPr txBox="1"/>
              <p:nvPr/>
            </p:nvSpPr>
            <p:spPr>
              <a:xfrm>
                <a:off x="1530" y="6647"/>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1</a:t>
                </a:r>
                <a:endParaRPr lang="en-US" altLang="zh-CN">
                  <a:latin typeface="Times New Roman" panose="02020603050405020304" pitchFamily="18" charset="0"/>
                  <a:ea typeface="华文新魏" panose="02010800040101010101" pitchFamily="2" charset="-122"/>
                </a:endParaRPr>
              </a:p>
            </p:txBody>
          </p:sp>
          <p:sp>
            <p:nvSpPr>
              <p:cNvPr id="5145" name="文本框 25"/>
              <p:cNvSpPr txBox="1"/>
              <p:nvPr/>
            </p:nvSpPr>
            <p:spPr>
              <a:xfrm>
                <a:off x="3572" y="6987"/>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2</a:t>
                </a:r>
                <a:endParaRPr lang="en-US" altLang="zh-CN">
                  <a:latin typeface="Times New Roman" panose="02020603050405020304" pitchFamily="18" charset="0"/>
                  <a:ea typeface="华文新魏" panose="02010800040101010101" pitchFamily="2" charset="-122"/>
                </a:endParaRPr>
              </a:p>
            </p:txBody>
          </p:sp>
          <p:sp>
            <p:nvSpPr>
              <p:cNvPr id="35" name="椭圆 34"/>
              <p:cNvSpPr/>
              <p:nvPr/>
            </p:nvSpPr>
            <p:spPr>
              <a:xfrm>
                <a:off x="1644" y="5626"/>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1</a:t>
                </a:r>
                <a:endParaRPr lang="en-US" altLang="zh-CN" strike="noStrike" noProof="1"/>
              </a:p>
            </p:txBody>
          </p:sp>
          <p:sp>
            <p:nvSpPr>
              <p:cNvPr id="36" name="椭圆 35"/>
              <p:cNvSpPr/>
              <p:nvPr/>
            </p:nvSpPr>
            <p:spPr>
              <a:xfrm>
                <a:off x="2835" y="6661"/>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3</a:t>
                </a:r>
                <a:endParaRPr lang="en-US" altLang="zh-CN" strike="noStrike" noProof="1"/>
              </a:p>
            </p:txBody>
          </p:sp>
          <p:sp>
            <p:nvSpPr>
              <p:cNvPr id="37" name="椭圆 36"/>
              <p:cNvSpPr/>
              <p:nvPr/>
            </p:nvSpPr>
            <p:spPr>
              <a:xfrm>
                <a:off x="4025" y="5626"/>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2</a:t>
                </a:r>
                <a:endParaRPr lang="en-US" altLang="zh-CN" strike="noStrike" noProof="1"/>
              </a:p>
            </p:txBody>
          </p:sp>
          <p:sp>
            <p:nvSpPr>
              <p:cNvPr id="38" name="椭圆 37"/>
              <p:cNvSpPr/>
              <p:nvPr/>
            </p:nvSpPr>
            <p:spPr>
              <a:xfrm>
                <a:off x="1644" y="7668"/>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4</a:t>
                </a:r>
                <a:endParaRPr lang="en-US" altLang="zh-CN" strike="noStrike" noProof="1"/>
              </a:p>
            </p:txBody>
          </p:sp>
          <p:sp>
            <p:nvSpPr>
              <p:cNvPr id="5150" name="文本框 38"/>
              <p:cNvSpPr txBox="1"/>
              <p:nvPr/>
            </p:nvSpPr>
            <p:spPr>
              <a:xfrm>
                <a:off x="2778" y="5400"/>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8</a:t>
                </a:r>
                <a:endParaRPr lang="en-US" altLang="zh-CN">
                  <a:latin typeface="Times New Roman" panose="02020603050405020304" pitchFamily="18" charset="0"/>
                  <a:ea typeface="华文新魏" panose="02010800040101010101" pitchFamily="2" charset="-122"/>
                </a:endParaRPr>
              </a:p>
            </p:txBody>
          </p:sp>
          <p:sp>
            <p:nvSpPr>
              <p:cNvPr id="5151" name="文本框 39"/>
              <p:cNvSpPr txBox="1"/>
              <p:nvPr/>
            </p:nvSpPr>
            <p:spPr>
              <a:xfrm>
                <a:off x="2551" y="6080"/>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3</a:t>
                </a:r>
                <a:endParaRPr lang="en-US" altLang="zh-CN">
                  <a:latin typeface="Times New Roman" panose="02020603050405020304" pitchFamily="18" charset="0"/>
                  <a:ea typeface="华文新魏" panose="02010800040101010101" pitchFamily="2" charset="-122"/>
                </a:endParaRPr>
              </a:p>
            </p:txBody>
          </p:sp>
          <p:sp>
            <p:nvSpPr>
              <p:cNvPr id="5152" name="文本框 40"/>
              <p:cNvSpPr txBox="1"/>
              <p:nvPr/>
            </p:nvSpPr>
            <p:spPr>
              <a:xfrm>
                <a:off x="1530" y="6647"/>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1</a:t>
                </a:r>
                <a:endParaRPr lang="en-US" altLang="zh-CN">
                  <a:latin typeface="Times New Roman" panose="02020603050405020304" pitchFamily="18" charset="0"/>
                  <a:ea typeface="华文新魏" panose="02010800040101010101" pitchFamily="2" charset="-122"/>
                </a:endParaRPr>
              </a:p>
            </p:txBody>
          </p:sp>
          <p:sp>
            <p:nvSpPr>
              <p:cNvPr id="5153" name="文本框 41"/>
              <p:cNvSpPr txBox="1"/>
              <p:nvPr/>
            </p:nvSpPr>
            <p:spPr>
              <a:xfrm>
                <a:off x="3572" y="6987"/>
                <a:ext cx="892" cy="576"/>
              </a:xfrm>
              <a:prstGeom prst="rect">
                <a:avLst/>
              </a:prstGeom>
              <a:noFill/>
              <a:ln w="9525">
                <a:noFill/>
              </a:ln>
            </p:spPr>
            <p:txBody>
              <a:bodyPr wrap="square" anchor="t">
                <a:spAutoFit/>
              </a:bodyPr>
              <a:p>
                <a:r>
                  <a:rPr lang="en-US" altLang="zh-CN">
                    <a:latin typeface="Times New Roman" panose="02020603050405020304" pitchFamily="18" charset="0"/>
                    <a:ea typeface="华文新魏" panose="02010800040101010101" pitchFamily="2" charset="-122"/>
                  </a:rPr>
                  <a:t>2</a:t>
                </a:r>
                <a:endParaRPr lang="en-US" altLang="zh-CN">
                  <a:latin typeface="Times New Roman" panose="02020603050405020304" pitchFamily="18" charset="0"/>
                  <a:ea typeface="华文新魏" panose="02010800040101010101" pitchFamily="2" charset="-122"/>
                </a:endParaRPr>
              </a:p>
            </p:txBody>
          </p:sp>
        </p:grpSp>
        <p:sp>
          <p:nvSpPr>
            <p:cNvPr id="34" name="椭圆 33"/>
            <p:cNvSpPr/>
            <p:nvPr/>
          </p:nvSpPr>
          <p:spPr>
            <a:xfrm>
              <a:off x="4025" y="7671"/>
              <a:ext cx="567" cy="567"/>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fontAlgn="base"/>
              <a:r>
                <a:rPr lang="en-US" altLang="zh-CN" strike="noStrike" noProof="1"/>
                <a:t>5</a:t>
              </a:r>
              <a:endParaRPr lang="en-US" altLang="zh-CN" strike="noStrike" noProof="1"/>
            </a:p>
          </p:txBody>
        </p:sp>
      </p:grpSp>
      <p:graphicFrame>
        <p:nvGraphicFramePr>
          <p:cNvPr id="5155" name="对象 29"/>
          <p:cNvGraphicFramePr/>
          <p:nvPr/>
        </p:nvGraphicFramePr>
        <p:xfrm>
          <a:off x="3658870" y="3645535"/>
          <a:ext cx="1878965" cy="1652270"/>
        </p:xfrm>
        <a:graphic>
          <a:graphicData uri="http://schemas.openxmlformats.org/presentationml/2006/ole">
            <mc:AlternateContent xmlns:mc="http://schemas.openxmlformats.org/markup-compatibility/2006">
              <mc:Choice xmlns:v="urn:schemas-microsoft-com:vml" Requires="v">
                <p:oleObj spid="_x0000_s3076" name="" r:id="rId1" imgW="1320165" imgH="1143000" progId="Equation.DSMT4">
                  <p:embed/>
                </p:oleObj>
              </mc:Choice>
              <mc:Fallback>
                <p:oleObj name="" r:id="rId1" imgW="1320165" imgH="1143000" progId="Equation.DSMT4">
                  <p:embed/>
                  <p:pic>
                    <p:nvPicPr>
                      <p:cNvPr id="0" name="图片 3075"/>
                      <p:cNvPicPr/>
                      <p:nvPr/>
                    </p:nvPicPr>
                    <p:blipFill>
                      <a:blip r:embed="rId2"/>
                      <a:stretch>
                        <a:fillRect/>
                      </a:stretch>
                    </p:blipFill>
                    <p:spPr>
                      <a:xfrm>
                        <a:off x="3658870" y="3645535"/>
                        <a:ext cx="1878965" cy="1652270"/>
                      </a:xfrm>
                      <a:prstGeom prst="rect">
                        <a:avLst/>
                      </a:prstGeom>
                      <a:noFill/>
                      <a:ln w="38100">
                        <a:noFill/>
                        <a:miter/>
                      </a:ln>
                    </p:spPr>
                  </p:pic>
                </p:oleObj>
              </mc:Fallback>
            </mc:AlternateContent>
          </a:graphicData>
        </a:graphic>
      </p:graphicFrame>
      <p:graphicFrame>
        <p:nvGraphicFramePr>
          <p:cNvPr id="5156" name="对象 42"/>
          <p:cNvGraphicFramePr/>
          <p:nvPr/>
        </p:nvGraphicFramePr>
        <p:xfrm>
          <a:off x="6087746" y="3646964"/>
          <a:ext cx="2277110" cy="1648460"/>
        </p:xfrm>
        <a:graphic>
          <a:graphicData uri="http://schemas.openxmlformats.org/presentationml/2006/ole">
            <mc:AlternateContent xmlns:mc="http://schemas.openxmlformats.org/markup-compatibility/2006">
              <mc:Choice xmlns:v="urn:schemas-microsoft-com:vml" Requires="v">
                <p:oleObj spid="_x0000_s3077" name="" r:id="rId3" imgW="1143000" imgH="1143000" progId="Equation.DSMT4">
                  <p:embed/>
                </p:oleObj>
              </mc:Choice>
              <mc:Fallback>
                <p:oleObj name="" r:id="rId3" imgW="1143000" imgH="1143000" progId="Equation.DSMT4">
                  <p:embed/>
                  <p:pic>
                    <p:nvPicPr>
                      <p:cNvPr id="0" name="图片 3076"/>
                      <p:cNvPicPr/>
                      <p:nvPr/>
                    </p:nvPicPr>
                    <p:blipFill>
                      <a:blip r:embed="rId4"/>
                      <a:stretch>
                        <a:fillRect/>
                      </a:stretch>
                    </p:blipFill>
                    <p:spPr>
                      <a:xfrm>
                        <a:off x="6087746" y="3646964"/>
                        <a:ext cx="2277110" cy="1648460"/>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5809</Words>
  <Application>WPS 演示</Application>
  <PresentationFormat>全屏显示(4:3)</PresentationFormat>
  <Paragraphs>347</Paragraphs>
  <Slides>21</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32</vt:i4>
      </vt:variant>
      <vt:variant>
        <vt:lpstr>幻灯片标题</vt:lpstr>
      </vt:variant>
      <vt:variant>
        <vt:i4>21</vt:i4>
      </vt:variant>
    </vt:vector>
  </HeadingPairs>
  <TitlesOfParts>
    <vt:vector size="63" baseType="lpstr">
      <vt:lpstr>Arial</vt:lpstr>
      <vt:lpstr>宋体</vt:lpstr>
      <vt:lpstr>Wingdings</vt:lpstr>
      <vt:lpstr>Times New Roman</vt:lpstr>
      <vt:lpstr>华文新魏</vt:lpstr>
      <vt:lpstr>Calibri</vt:lpstr>
      <vt:lpstr>微软雅黑</vt:lpstr>
      <vt:lpstr>Arial Unicode MS</vt:lpstr>
      <vt:lpstr>Wingdings</vt:lpstr>
      <vt:lpstr>Office 主题</vt:lpstr>
      <vt:lpstr>Paint.Picture</vt:lpstr>
      <vt:lpstr>Equation.DSMT4</vt:lpstr>
      <vt:lpstr>Equation.DSMT4</vt:lpstr>
      <vt:lpstr>Equation.DSMT4</vt:lpstr>
      <vt:lpstr>Equation.DSMT4</vt:lpstr>
      <vt:lpstr>Equation.KSEE3</vt:lpstr>
      <vt:lpstr>Equation.KSEE3</vt:lpstr>
      <vt:lpstr>Equation.KSEE3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Equation.KSEE3</vt:lpstr>
      <vt:lpstr>Equation.DSMT4</vt:lpstr>
      <vt:lpstr>Equation.DSMT4</vt:lpstr>
      <vt:lpstr>Equation.DSMT4</vt:lpstr>
      <vt:lpstr>Equation.KSEE3</vt:lpstr>
      <vt:lpstr>Equation.3</vt:lpstr>
      <vt:lpstr>Equation.KSEE3</vt:lpstr>
      <vt:lpstr>Equation.DSMT4</vt:lpstr>
      <vt:lpstr>Equation.DSMT4</vt:lpstr>
      <vt:lpstr>Equation.DSMT4</vt:lpstr>
      <vt:lpstr>Equation.DSMT4</vt:lpstr>
      <vt:lpstr>Equation.DSMT4</vt:lpstr>
      <vt:lpstr>Equation.DSMT4</vt:lpstr>
      <vt:lpstr>PowerPoint 演示文稿</vt:lpstr>
      <vt:lpstr>PowerPoint 演示文稿</vt:lpstr>
      <vt:lpstr>π的计算</vt:lpstr>
      <vt:lpstr>PowerPoint 演示文稿</vt:lpstr>
      <vt:lpstr>N皇后问题</vt:lpstr>
      <vt:lpstr>PowerPoint 演示文稿</vt:lpstr>
      <vt:lpstr>PowerPoint 演示文稿</vt:lpstr>
      <vt:lpstr>PowerPoint 演示文稿</vt:lpstr>
      <vt:lpstr>Floyd算法</vt:lpstr>
      <vt:lpstr>简介</vt:lpstr>
      <vt:lpstr>简介</vt:lpstr>
      <vt:lpstr>划分</vt:lpstr>
      <vt:lpstr>通信</vt:lpstr>
      <vt:lpstr>聚集与映射</vt:lpstr>
      <vt:lpstr>聚集与映射</vt:lpstr>
      <vt:lpstr>矩阵的输入与输出</vt:lpstr>
      <vt:lpstr>并行算法的实现</vt:lpstr>
      <vt:lpstr>并行算法的实现</vt:lpstr>
      <vt:lpstr>并行算法的实现</vt:lpstr>
      <vt:lpstr>并行算法的实现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yunlan</cp:lastModifiedBy>
  <cp:revision>427</cp:revision>
  <dcterms:created xsi:type="dcterms:W3CDTF">2013-08-31T06:22:00Z</dcterms:created>
  <dcterms:modified xsi:type="dcterms:W3CDTF">2018-12-20T17:15:45Z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