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2"/>
  </p:handoutMasterIdLst>
  <p:sldIdLst>
    <p:sldId id="311" r:id="rId3"/>
    <p:sldId id="263" r:id="rId4"/>
    <p:sldId id="312" r:id="rId5"/>
    <p:sldId id="313" r:id="rId6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471" autoAdjust="0"/>
  </p:normalViewPr>
  <p:slideViewPr>
    <p:cSldViewPr>
      <p:cViewPr>
        <p:scale>
          <a:sx n="70" d="100"/>
          <a:sy n="70" d="100"/>
        </p:scale>
        <p:origin x="-217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84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929E-77A3-49F4-866C-9413E4EF6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B91D-42B1-43A4-9088-049692D8DE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424AE-C9C5-4D71-80A3-563DB4968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9D1B-E0E9-4E3B-886D-F1E8C25A67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9D1B-E0E9-4E3B-886D-F1E8C25A6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9D1B-E0E9-4E3B-886D-F1E8C25A6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9D1B-E0E9-4E3B-886D-F1E8C25A6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9D1B-E0E9-4E3B-886D-F1E8C25A6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西瓜大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7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5000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00066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buFont typeface="Arial" panose="020B0604020202020204" pitchFamily="34" charset="0"/>
              <a:buChar char="–"/>
              <a:defRPr/>
            </a:lvl2pPr>
            <a:lvl3pP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1071546"/>
            <a:ext cx="421481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238B-5A1F-47EA-BB34-BC51B67E19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7A2B-A034-4DC0-8020-4A062C2A5A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非串行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并行算法（</a:t>
            </a:r>
            <a:r>
              <a:rPr lang="en-US" altLang="zh-CN" dirty="0" smtClean="0">
                <a:solidFill>
                  <a:srgbClr val="FF0000"/>
                </a:solidFill>
              </a:rPr>
              <a:t>NSPA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1143008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 smtClean="0"/>
              <a:t>A2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a(7,0)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表示从结点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到结点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有一条长度为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的通路，</a:t>
            </a:r>
            <a:r>
              <a:rPr lang="en-US" altLang="zh-CN" sz="2400" dirty="0" smtClean="0"/>
              <a:t>a(9,2)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表示从结点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到结点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有两条长度为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的通路。</a:t>
            </a:r>
            <a:endParaRPr lang="en-US" altLang="zh-CN" sz="2400" dirty="0" smtClean="0"/>
          </a:p>
          <a:p>
            <a:r>
              <a:rPr lang="en-US" altLang="zh-CN" sz="2400" dirty="0" smtClean="0"/>
              <a:t>A2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度连通矩阵。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度</a:t>
            </a:r>
            <a:r>
              <a:rPr lang="zh-CN" altLang="en-US" sz="2400" dirty="0" smtClean="0">
                <a:sym typeface="+mn-ea"/>
              </a:rPr>
              <a:t>连</a:t>
            </a:r>
            <a:r>
              <a:rPr lang="zh-CN" altLang="en-US" sz="2400" dirty="0" smtClean="0"/>
              <a:t>通矩阵</a:t>
            </a:r>
            <a:endParaRPr lang="zh-CN" altLang="en-US" sz="2400" dirty="0"/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357158" y="2357430"/>
          <a:ext cx="5044714" cy="407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67970400" imgH="54864000" progId="Equation.3">
                  <p:embed/>
                </p:oleObj>
              </mc:Choice>
              <mc:Fallback>
                <p:oleObj name="Equation" r:id="rId1" imgW="67970400" imgH="548640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58" y="2357430"/>
                        <a:ext cx="5044714" cy="40719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928934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71472" y="2357430"/>
          <a:ext cx="4786346" cy="38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7665600" imgH="54864000" progId="Equation.3">
                  <p:embed/>
                </p:oleObj>
              </mc:Choice>
              <mc:Fallback>
                <p:oleObj name="Equation" r:id="rId1" imgW="67665600" imgH="54864000" progId="Equation.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472" y="2357430"/>
                        <a:ext cx="4786346" cy="38781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214282" y="1214422"/>
            <a:ext cx="871543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a(9,1)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表示从结点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到结点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有一条长度为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的通路。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786058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00034" y="1785926"/>
          <a:ext cx="5124067" cy="413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67970400" imgH="54864000" progId="Equation.3">
                  <p:embed/>
                </p:oleObj>
              </mc:Choice>
              <mc:Fallback>
                <p:oleObj name="Equation" r:id="rId1" imgW="67970400" imgH="54864000" progId="Equation.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034" y="1785926"/>
                        <a:ext cx="5124067" cy="4135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214282" y="1214422"/>
            <a:ext cx="871543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中所有元素都为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，表示没有长度为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的通路。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28564" y="5929330"/>
            <a:ext cx="8715436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通过计算邻接矩阵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的最高次幂非零矩阵来得知算法的深度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5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214554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6600CC"/>
                </a:solidFill>
              </a:rPr>
              <a:t>4. </a:t>
            </a:r>
            <a:r>
              <a:rPr lang="zh-CN" altLang="en-US" dirty="0" smtClean="0">
                <a:solidFill>
                  <a:srgbClr val="6600CC"/>
                </a:solidFill>
              </a:rPr>
              <a:t>辨别矩阵中的环</a:t>
            </a:r>
            <a:endParaRPr lang="zh-CN" altLang="en-US" dirty="0" smtClean="0">
              <a:solidFill>
                <a:srgbClr val="66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7500990" cy="8572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通过邻接矩阵判断算法中是否存在环路</a:t>
            </a:r>
            <a:endParaRPr lang="en-US" altLang="zh-CN" dirty="0" smtClean="0"/>
          </a:p>
          <a:p>
            <a:r>
              <a:rPr lang="en-US" altLang="zh-CN" dirty="0" smtClean="0"/>
              <a:t>3-7-5-8-3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00100" y="2214554"/>
          <a:ext cx="4071966" cy="379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58826400" imgH="54864000" progId="Equation.3">
                  <p:embed/>
                </p:oleObj>
              </mc:Choice>
              <mc:Fallback>
                <p:oleObj name="Equation" r:id="rId1" imgW="58826400" imgH="548640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00" y="2214554"/>
                        <a:ext cx="4071966" cy="3797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1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214554"/>
            <a:ext cx="2786082" cy="364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7150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次幂如下：</a:t>
            </a:r>
            <a:endParaRPr lang="zh-CN" altLang="en-US" dirty="0"/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571472" y="1857364"/>
          <a:ext cx="419735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0655200" imgH="54864000" progId="Equation.3">
                  <p:embed/>
                </p:oleObj>
              </mc:Choice>
              <mc:Fallback>
                <p:oleObj name="Equation" r:id="rId1" imgW="60655200" imgH="548640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472" y="1857364"/>
                        <a:ext cx="4197350" cy="3797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357298"/>
            <a:ext cx="2428892" cy="318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471488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b(3,3), b(5,5),b(7,7),b(8,8)</a:t>
            </a:r>
            <a:r>
              <a:rPr lang="zh-CN" altLang="en-US" sz="2400" dirty="0" smtClean="0"/>
              <a:t>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，说明在结点</a:t>
            </a:r>
            <a:r>
              <a:rPr lang="en-US" altLang="zh-CN" sz="2400" dirty="0" smtClean="0"/>
              <a:t>3,5,7,8</a:t>
            </a:r>
            <a:r>
              <a:rPr lang="zh-CN" altLang="en-US" sz="2400" dirty="0" smtClean="0"/>
              <a:t>之间存在一条长度为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的环路</a:t>
            </a:r>
            <a:endParaRPr lang="zh-CN" altLang="en-US" sz="24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214282" y="5786454"/>
            <a:ext cx="8715436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有环算法的性质，高阶矩阵不会是全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矩阵，而且这些矩阵会随着指数的增高呈现周期性变化。例如：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00826" y="6143644"/>
          <a:ext cx="208956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3774400" imgH="4876800" progId="Equation.3">
                  <p:embed/>
                </p:oleObj>
              </mc:Choice>
              <mc:Fallback>
                <p:oleObj name="Equation" r:id="rId4" imgW="23774400" imgH="4876800" progId="Equation.3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0826" y="6143644"/>
                        <a:ext cx="2089562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6600CC"/>
                </a:solidFill>
              </a:rPr>
              <a:t>5.</a:t>
            </a:r>
            <a:r>
              <a:rPr lang="zh-CN" altLang="en-US" dirty="0" smtClean="0">
                <a:solidFill>
                  <a:srgbClr val="6600CC"/>
                </a:solidFill>
              </a:rPr>
              <a:t>提取串行及并行算法的性能参数</a:t>
            </a:r>
            <a:endParaRPr lang="en-US" altLang="zh-CN" dirty="0" smtClean="0">
              <a:solidFill>
                <a:srgbClr val="66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0066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定义：</a:t>
            </a:r>
            <a:endParaRPr lang="en-US" altLang="zh-CN" sz="3600" b="1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zh-CN" altLang="en-US" b="1" dirty="0" smtClean="0">
                <a:latin typeface="+mj-lt"/>
                <a:ea typeface="+mj-ea"/>
                <a:cs typeface="+mj-cs"/>
              </a:rPr>
              <a:t>结点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n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的父结点：指向结点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n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的有向边的起始结点</a:t>
            </a:r>
            <a:endParaRPr lang="en-US" altLang="zh-CN" b="1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zh-CN" altLang="en-US" b="1" dirty="0" smtClean="0">
                <a:latin typeface="+mj-lt"/>
                <a:ea typeface="+mj-ea"/>
                <a:cs typeface="+mj-cs"/>
              </a:rPr>
              <a:t>结点序列：能够被处理器同时运行的结点集合</a:t>
            </a:r>
            <a:endParaRPr lang="en-US" altLang="zh-CN" b="1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zh-CN" altLang="en-US" b="1" dirty="0" smtClean="0">
                <a:latin typeface="+mj-lt"/>
                <a:ea typeface="+mj-ea"/>
                <a:cs typeface="+mj-cs"/>
              </a:rPr>
              <a:t>并行集合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Ts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：在序列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s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执行的所有操作</a:t>
            </a:r>
            <a:r>
              <a:rPr lang="zh-CN" altLang="en-US" sz="1800" b="1" dirty="0" smtClean="0">
                <a:latin typeface="+mj-lt"/>
                <a:ea typeface="+mj-ea"/>
                <a:cs typeface="+mj-cs"/>
              </a:rPr>
              <a:t>（结点）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的集合。</a:t>
            </a:r>
            <a:endParaRPr lang="en-US" altLang="zh-CN" b="1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zh-CN" altLang="en-US" b="1" dirty="0" smtClean="0">
                <a:latin typeface="+mj-lt"/>
                <a:ea typeface="+mj-ea"/>
                <a:cs typeface="+mj-cs"/>
              </a:rPr>
              <a:t>获取算法性能参数的过程：从结点序列值为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0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的结点开始。然后，当所有序列值为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0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的步骤完成后，结点序列为</a:t>
            </a:r>
            <a:r>
              <a:rPr lang="en-US" altLang="zh-CN" b="1" dirty="0" smtClean="0">
                <a:latin typeface="+mj-lt"/>
                <a:ea typeface="+mj-ea"/>
                <a:cs typeface="+mj-cs"/>
              </a:rPr>
              <a:t>1</a:t>
            </a:r>
            <a:r>
              <a:rPr lang="zh-CN" altLang="en-US" b="1" dirty="0" smtClean="0">
                <a:latin typeface="+mj-lt"/>
                <a:ea typeface="+mj-ea"/>
                <a:cs typeface="+mj-cs"/>
              </a:rPr>
              <a:t>的值将被处理。以此类推，最终完成所有的操作。</a:t>
            </a:r>
            <a:endParaRPr lang="en-US" altLang="zh-CN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082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1857364"/>
            <a:ext cx="34956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5500702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：算法的执行序列图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2143116"/>
            <a:ext cx="3214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分析：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算法任务数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算法深度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算法并行度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6600CC"/>
                </a:solidFill>
              </a:rPr>
              <a:t>6.</a:t>
            </a:r>
            <a:r>
              <a:rPr lang="zh-CN" altLang="en-US" dirty="0" smtClean="0">
                <a:solidFill>
                  <a:srgbClr val="6600CC"/>
                </a:solidFill>
              </a:rPr>
              <a:t>相关定理</a:t>
            </a:r>
            <a:endParaRPr lang="zh-CN" altLang="en-US" dirty="0" smtClean="0">
              <a:solidFill>
                <a:srgbClr val="66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0006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：一个含有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个结点的算法中不含有环，当且仅当       的对角线上的所有元素都为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的深度为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。当且仅当满足如下两个条件：</a:t>
            </a:r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：一个结点被分配了序列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，当且仅当它依赖于一个或多个被分配了</a:t>
            </a:r>
            <a:r>
              <a:rPr lang="en-US" altLang="zh-CN" dirty="0" smtClean="0"/>
              <a:t>(k-1)</a:t>
            </a:r>
            <a:r>
              <a:rPr lang="zh-CN" altLang="en-US" dirty="0" smtClean="0"/>
              <a:t>序列值的结点。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4546" y="1811904"/>
          <a:ext cx="500066" cy="54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4876800" imgH="4572000" progId="Equation.3">
                  <p:embed/>
                </p:oleObj>
              </mc:Choice>
              <mc:Fallback>
                <p:oleObj name="Equation" r:id="rId1" imgW="4876800" imgH="4572000" progId="Equation.3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546" y="1811904"/>
                        <a:ext cx="500066" cy="5455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91949" y="2428868"/>
          <a:ext cx="140834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4020800" imgH="4267200" progId="Equation.3">
                  <p:embed/>
                </p:oleObj>
              </mc:Choice>
              <mc:Fallback>
                <p:oleObj name="Equation" r:id="rId3" imgW="14020800" imgH="4267200" progId="Equation.3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949" y="2428868"/>
                        <a:ext cx="1408349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28925" y="3429000"/>
          <a:ext cx="396482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8404800" imgH="5486400" progId="Equation.3">
                  <p:embed/>
                </p:oleObj>
              </mc:Choice>
              <mc:Fallback>
                <p:oleObj name="Equation" r:id="rId5" imgW="38404800" imgH="5486400" progId="Equation.3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925" y="3429000"/>
                        <a:ext cx="3964823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：几个结点拥有相同的序列值，当且仅当他们之间是相互独立的并且可以同步执行。</a:t>
            </a:r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的深度为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，当且仅当所有拥有序列号</a:t>
            </a:r>
            <a:r>
              <a:rPr lang="en-US" altLang="zh-CN" dirty="0" smtClean="0"/>
              <a:t>S</a:t>
            </a:r>
            <a:r>
              <a:rPr lang="en-US" altLang="zh-CN" sz="1800" dirty="0" smtClean="0"/>
              <a:t>D</a:t>
            </a:r>
            <a:r>
              <a:rPr lang="zh-CN" altLang="en-US" dirty="0" smtClean="0"/>
              <a:t>的结点是输出结点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zh-CN" altLang="en-US" dirty="0" smtClean="0"/>
              <a:t>课程内容提纲</a:t>
            </a:r>
            <a:endParaRPr kumimoji="0" lang="zh-CN" altLang="en-US" dirty="0" smtClean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14480" y="1285860"/>
            <a:ext cx="7143800" cy="50006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/>
              <a:t>算法概述</a:t>
            </a:r>
            <a:endParaRPr lang="zh-CN" altLang="en-US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表示的</a:t>
            </a:r>
            <a:r>
              <a:rPr lang="en-US" altLang="zh-CN" sz="2800" dirty="0" smtClean="0"/>
              <a:t>NSPA</a:t>
            </a:r>
            <a:r>
              <a:rPr lang="zh-CN" altLang="en-US" sz="2800" dirty="0" smtClean="0"/>
              <a:t>算法</a:t>
            </a:r>
            <a:endParaRPr lang="zh-CN" altLang="en-US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分析</a:t>
            </a:r>
            <a:r>
              <a:rPr lang="en-US" altLang="zh-CN" sz="2800" dirty="0" smtClean="0"/>
              <a:t>NSPA</a:t>
            </a:r>
            <a:r>
              <a:rPr lang="zh-CN" altLang="en-US" sz="2800" dirty="0" smtClean="0"/>
              <a:t>的形式化方法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辨别算法中的环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提取串行及并行算法的性能参数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相关定理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738171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CC"/>
                </a:solidFill>
              </a:rPr>
              <a:t>1 </a:t>
            </a:r>
            <a:r>
              <a:rPr lang="zh-CN" altLang="en-US" b="1" dirty="0" smtClean="0">
                <a:solidFill>
                  <a:srgbClr val="6600CC"/>
                </a:solidFill>
              </a:rPr>
              <a:t>算法概述</a:t>
            </a:r>
            <a:endParaRPr lang="zh-CN" altLang="en-US" b="1" dirty="0" smtClean="0">
              <a:solidFill>
                <a:srgbClr val="6600C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15436" cy="464347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（</a:t>
            </a:r>
            <a:r>
              <a:rPr lang="en-US" altLang="zh-CN" sz="1400" dirty="0" smtClean="0"/>
              <a:t>IEEE</a:t>
            </a:r>
            <a:r>
              <a:rPr lang="zh-CN" altLang="en-US" sz="1400" dirty="0" smtClean="0"/>
              <a:t>的电子工程名词标准词典</a:t>
            </a:r>
            <a:r>
              <a:rPr lang="zh-CN" altLang="en-US" sz="2800" dirty="0" smtClean="0"/>
              <a:t>）为了描述在有限步骤内解决某一个问题而定义的过程或者规则。任何算法都是由并行和非并行两部分组成的。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一个算法的基本组成部分如下：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不同的子任务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子任务之间的依赖关系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算法的初始输入集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算法的最终输出集</a:t>
            </a:r>
            <a:endParaRPr lang="en-US" altLang="zh-CN" sz="2400" dirty="0" smtClean="0"/>
          </a:p>
          <a:p>
            <a:pPr eaLnBrk="1" hangingPunct="1"/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3786214"/>
          </a:xfrm>
        </p:spPr>
        <p:txBody>
          <a:bodyPr/>
          <a:lstStyle/>
          <a:p>
            <a:r>
              <a:rPr lang="zh-CN" altLang="en-US" dirty="0" smtClean="0"/>
              <a:t>根据子任务的依赖关系可以将算法分为如下几类：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并行算法（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非串行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并行算法（</a:t>
            </a:r>
            <a:r>
              <a:rPr lang="en-US" altLang="zh-CN" dirty="0" smtClean="0"/>
              <a:t>NSPA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正则迭代算法（</a:t>
            </a:r>
            <a:r>
              <a:rPr lang="en-US" altLang="zh-CN" dirty="0" smtClean="0"/>
              <a:t>RIA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5072074"/>
            <a:ext cx="299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29322" y="54292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（有向无环图）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628652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DCG</a:t>
            </a:r>
            <a:r>
              <a:rPr lang="zh-CN" altLang="en-US" dirty="0" smtClean="0"/>
              <a:t>（有向有环图）</a:t>
            </a:r>
            <a:endParaRPr lang="zh-CN" alt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071678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6600CC"/>
                </a:solidFill>
              </a:rPr>
              <a:t>2. </a:t>
            </a:r>
            <a:r>
              <a:rPr lang="zh-CN" altLang="en-US" dirty="0" smtClean="0">
                <a:solidFill>
                  <a:srgbClr val="6600CC"/>
                </a:solidFill>
              </a:rPr>
              <a:t>用</a:t>
            </a:r>
            <a:r>
              <a:rPr lang="en-US" altLang="zh-CN" dirty="0" smtClean="0">
                <a:solidFill>
                  <a:srgbClr val="6600CC"/>
                </a:solidFill>
              </a:rPr>
              <a:t>DAG</a:t>
            </a:r>
            <a:r>
              <a:rPr lang="zh-CN" altLang="en-US" dirty="0" smtClean="0">
                <a:solidFill>
                  <a:srgbClr val="6600CC"/>
                </a:solidFill>
              </a:rPr>
              <a:t>表示的</a:t>
            </a:r>
            <a:r>
              <a:rPr lang="en-US" altLang="zh-CN" dirty="0" smtClean="0">
                <a:solidFill>
                  <a:srgbClr val="6600CC"/>
                </a:solidFill>
              </a:rPr>
              <a:t>NSPA</a:t>
            </a:r>
            <a:r>
              <a:rPr lang="zh-CN" altLang="en-US" dirty="0" smtClean="0">
                <a:solidFill>
                  <a:srgbClr val="6600CC"/>
                </a:solidFill>
              </a:rPr>
              <a:t>算法</a:t>
            </a:r>
            <a:endParaRPr lang="zh-CN" altLang="en-US" dirty="0" smtClean="0">
              <a:solidFill>
                <a:srgbClr val="66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5500726" cy="5000660"/>
          </a:xfrm>
        </p:spPr>
        <p:txBody>
          <a:bodyPr/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型算法：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图中有两种元素：结点，表示组成算法的所有任务；有向边，表示算法中数据的流向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Ti</a:t>
            </a:r>
            <a:r>
              <a:rPr lang="zh-CN" altLang="en-US" dirty="0" smtClean="0"/>
              <a:t>的结果作为</a:t>
            </a:r>
            <a:r>
              <a:rPr lang="en-US" altLang="zh-CN" dirty="0" err="1" smtClean="0"/>
              <a:t>Tj</a:t>
            </a:r>
            <a:r>
              <a:rPr lang="zh-CN" altLang="en-US" dirty="0" smtClean="0"/>
              <a:t>的输入时，称任务</a:t>
            </a:r>
            <a:r>
              <a:rPr lang="en-US" altLang="zh-CN" dirty="0" smtClean="0"/>
              <a:t>Tj</a:t>
            </a:r>
            <a:r>
              <a:rPr lang="zh-CN" altLang="en-US" dirty="0" smtClean="0"/>
              <a:t>依赖于</a:t>
            </a:r>
            <a:r>
              <a:rPr lang="en-US" altLang="zh-CN" dirty="0" err="1" smtClean="0"/>
              <a:t>T</a:t>
            </a:r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32358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29322" y="1714488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1857388"/>
          </a:xfrm>
        </p:spPr>
        <p:txBody>
          <a:bodyPr/>
          <a:lstStyle/>
          <a:p>
            <a:r>
              <a:rPr lang="zh-CN" altLang="en-US" dirty="0" smtClean="0"/>
              <a:t>例子：斐波那契序列：</a:t>
            </a:r>
            <a:r>
              <a:rPr lang="en-US" altLang="zh-CN" dirty="0" smtClean="0"/>
              <a:t>0,1,1,2,3,5,8,13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N</a:t>
            </a:r>
            <a:r>
              <a:rPr lang="en-US" altLang="zh-CN" sz="1600" dirty="0" err="1" smtClean="0"/>
              <a:t>n</a:t>
            </a:r>
            <a:r>
              <a:rPr lang="en-US" altLang="zh-CN" dirty="0" smtClean="0"/>
              <a:t>=N</a:t>
            </a:r>
            <a:r>
              <a:rPr lang="en-US" altLang="zh-CN" sz="1600" dirty="0" smtClean="0"/>
              <a:t>n-1</a:t>
            </a:r>
            <a:r>
              <a:rPr lang="en-US" altLang="zh-CN" dirty="0" smtClean="0"/>
              <a:t>+N</a:t>
            </a:r>
            <a:r>
              <a:rPr lang="en-US" altLang="zh-CN" sz="1600" dirty="0" smtClean="0"/>
              <a:t>n-2    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                         </a:t>
            </a:r>
            <a:r>
              <a:rPr lang="en-US" altLang="zh-CN" dirty="0" smtClean="0"/>
              <a:t>N</a:t>
            </a:r>
            <a:r>
              <a:rPr lang="en-US" altLang="zh-CN" sz="1600" dirty="0" smtClean="0"/>
              <a:t>0</a:t>
            </a:r>
            <a:r>
              <a:rPr lang="en-US" altLang="zh-CN" dirty="0" smtClean="0"/>
              <a:t>=0,N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=1                </a:t>
            </a:r>
            <a:endParaRPr lang="zh-CN" altLang="en-US" sz="1600" dirty="0"/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3000372"/>
            <a:ext cx="6057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407194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任务间关系：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=Tn-1+Tn-2 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214282" y="4500570"/>
            <a:ext cx="8715436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FF"/>
                </a:solidFill>
              </a:rPr>
              <a:t>算法的三个重要属性：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算法所需的任务数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算法深度</a:t>
            </a:r>
            <a:r>
              <a:rPr lang="en-US" altLang="zh-CN" sz="3200" dirty="0" smtClean="0"/>
              <a:t>D</a:t>
            </a:r>
            <a:r>
              <a:rPr lang="zh-CN" altLang="en-US" sz="1400" dirty="0" smtClean="0"/>
              <a:t>（关键路径长度或者跨度，表示任意一对输入输出结点之间的最长距离）</a:t>
            </a:r>
            <a:endParaRPr lang="en-US" altLang="zh-CN" sz="1400" dirty="0" smtClean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并行度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，算法等并行执行的程度</a:t>
            </a:r>
            <a:r>
              <a:rPr lang="en-US" altLang="zh-CN" sz="3200" dirty="0" smtClean="0"/>
              <a:t>               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6600CC"/>
                </a:solidFill>
              </a:rPr>
              <a:t>3.</a:t>
            </a:r>
            <a:r>
              <a:rPr lang="zh-CN" altLang="en-US" dirty="0" smtClean="0">
                <a:solidFill>
                  <a:srgbClr val="6600CC"/>
                </a:solidFill>
              </a:rPr>
              <a:t>分析</a:t>
            </a:r>
            <a:r>
              <a:rPr lang="en-US" altLang="zh-CN" dirty="0" smtClean="0">
                <a:solidFill>
                  <a:srgbClr val="6600CC"/>
                </a:solidFill>
              </a:rPr>
              <a:t>NSPA</a:t>
            </a:r>
            <a:r>
              <a:rPr lang="zh-CN" altLang="en-US" dirty="0" smtClean="0">
                <a:solidFill>
                  <a:srgbClr val="6600CC"/>
                </a:solidFill>
              </a:rPr>
              <a:t>的形式化方法</a:t>
            </a:r>
            <a:endParaRPr lang="zh-CN" altLang="en-US" dirty="0" smtClean="0">
              <a:solidFill>
                <a:srgbClr val="66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2571768"/>
          </a:xfrm>
        </p:spPr>
        <p:txBody>
          <a:bodyPr/>
          <a:lstStyle/>
          <a:p>
            <a:r>
              <a:rPr lang="zh-CN" altLang="en-US" dirty="0" smtClean="0"/>
              <a:t>假设总共有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个结点，我们用</a:t>
            </a:r>
            <a:r>
              <a:rPr lang="en-US" altLang="zh-CN" dirty="0" smtClean="0"/>
              <a:t>W</a:t>
            </a:r>
            <a:r>
              <a:rPr lang="en-US" altLang="zh-CN" sz="2000" dirty="0" smtClean="0"/>
              <a:t>X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邻接矩阵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DAG</a:t>
            </a:r>
            <a:r>
              <a:rPr lang="zh-CN" altLang="en-US" dirty="0" smtClean="0"/>
              <a:t>。矩阵中的元素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)=1</a:t>
            </a:r>
            <a:r>
              <a:rPr lang="zh-CN" altLang="en-US" dirty="0" smtClean="0"/>
              <a:t>表示结点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依赖于结点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。源结点是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，目的结点是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。任务不可能依赖于自己，对于所有的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≤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&lt;W, a(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)=0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71670" y="3357561"/>
          <a:ext cx="3143272" cy="327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52730400" imgH="54864000" progId="Equation.3">
                  <p:embed/>
                </p:oleObj>
              </mc:Choice>
              <mc:Fallback>
                <p:oleObj name="Equation" r:id="rId1" imgW="52730400" imgH="548640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1670" y="3357561"/>
                        <a:ext cx="3143272" cy="32704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429132"/>
            <a:ext cx="1357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右图的邻接矩阵 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A=</a:t>
            </a:r>
            <a:endParaRPr lang="zh-CN" altLang="en-US" sz="3200" dirty="0"/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357562"/>
            <a:ext cx="2390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的性质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输入结点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输出结点</a:t>
            </a:r>
            <a:r>
              <a:rPr lang="en-US" altLang="zh-CN" dirty="0" smtClean="0"/>
              <a:t>j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4612" y="1857364"/>
          <a:ext cx="2214578" cy="1297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4079200" imgH="10668000" progId="Equation.3">
                  <p:embed/>
                </p:oleObj>
              </mc:Choice>
              <mc:Fallback>
                <p:oleObj name="Equation" r:id="rId1" imgW="24079200" imgH="106680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12" y="1857364"/>
                        <a:ext cx="2214578" cy="12975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14612" y="3000372"/>
          <a:ext cx="2286016" cy="122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4079200" imgH="10363200" progId="Equation.3">
                  <p:embed/>
                </p:oleObj>
              </mc:Choice>
              <mc:Fallback>
                <p:oleObj name="Equation" r:id="rId3" imgW="24079200" imgH="103632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12" y="3000372"/>
                        <a:ext cx="2286016" cy="12236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642942"/>
          </a:xfrm>
        </p:spPr>
        <p:txBody>
          <a:bodyPr/>
          <a:lstStyle/>
          <a:p>
            <a:r>
              <a:rPr lang="zh-CN" altLang="en-US" dirty="0" smtClean="0"/>
              <a:t>邻接矩阵的幂的意义：矩阵的连通性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2379674" y="2571744"/>
          <a:ext cx="4264028" cy="397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58826400" imgH="54864000" progId="Equation.3">
                  <p:embed/>
                </p:oleObj>
              </mc:Choice>
              <mc:Fallback>
                <p:oleObj name="Equation" r:id="rId1" imgW="58826400" imgH="548640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9674" y="2571744"/>
                        <a:ext cx="4264028" cy="3976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5720" y="1928802"/>
            <a:ext cx="6858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斐波那契数列第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项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的邻接矩阵如下：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43200" imgH="5181600" progId="Equation.3">
                  <p:embed/>
                </p:oleObj>
              </mc:Choice>
              <mc:Fallback>
                <p:oleObj name="Equation" r:id="rId3" imgW="2743200" imgH="51816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演示</Application>
  <PresentationFormat>全屏显示(4:3)</PresentationFormat>
  <Paragraphs>113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课程内容提纲</vt:lpstr>
      <vt:lpstr>1 算法概述</vt:lpstr>
      <vt:lpstr>PowerPoint 演示文稿</vt:lpstr>
      <vt:lpstr>2. 用DAG表示的NSPA算法</vt:lpstr>
      <vt:lpstr>PowerPoint 演示文稿</vt:lpstr>
      <vt:lpstr>3.分析NSPA的形式化方法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辨别矩阵中的环</vt:lpstr>
      <vt:lpstr>PowerPoint 演示文稿</vt:lpstr>
      <vt:lpstr>5.提取串行及并行算法的性能参数</vt:lpstr>
      <vt:lpstr>PowerPoint 演示文稿</vt:lpstr>
      <vt:lpstr>6.相关定理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zth</dc:creator>
  <cp:lastModifiedBy>yunlan</cp:lastModifiedBy>
  <cp:revision>423</cp:revision>
  <dcterms:created xsi:type="dcterms:W3CDTF">2013-08-31T06:22:00Z</dcterms:created>
  <dcterms:modified xsi:type="dcterms:W3CDTF">2018-12-20T17:47:30Z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