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3"/>
  </p:notesMasterIdLst>
  <p:handoutMasterIdLst>
    <p:handoutMasterId r:id="rId124"/>
  </p:handoutMasterIdLst>
  <p:sldIdLst>
    <p:sldId id="311" r:id="rId2"/>
    <p:sldId id="506" r:id="rId3"/>
    <p:sldId id="264" r:id="rId4"/>
    <p:sldId id="343" r:id="rId5"/>
    <p:sldId id="344" r:id="rId6"/>
    <p:sldId id="336" r:id="rId7"/>
    <p:sldId id="337" r:id="rId8"/>
    <p:sldId id="339" r:id="rId9"/>
    <p:sldId id="338" r:id="rId10"/>
    <p:sldId id="342" r:id="rId11"/>
    <p:sldId id="341" r:id="rId12"/>
    <p:sldId id="346" r:id="rId13"/>
    <p:sldId id="347" r:id="rId14"/>
    <p:sldId id="348" r:id="rId15"/>
    <p:sldId id="350" r:id="rId16"/>
    <p:sldId id="351" r:id="rId17"/>
    <p:sldId id="352" r:id="rId18"/>
    <p:sldId id="353" r:id="rId19"/>
    <p:sldId id="354" r:id="rId20"/>
    <p:sldId id="355" r:id="rId21"/>
    <p:sldId id="356" r:id="rId22"/>
    <p:sldId id="357" r:id="rId23"/>
    <p:sldId id="358" r:id="rId24"/>
    <p:sldId id="359" r:id="rId25"/>
    <p:sldId id="361" r:id="rId26"/>
    <p:sldId id="406"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6" r:id="rId41"/>
    <p:sldId id="375" r:id="rId42"/>
    <p:sldId id="377" r:id="rId43"/>
    <p:sldId id="378" r:id="rId44"/>
    <p:sldId id="379" r:id="rId45"/>
    <p:sldId id="381" r:id="rId46"/>
    <p:sldId id="398" r:id="rId47"/>
    <p:sldId id="399" r:id="rId48"/>
    <p:sldId id="400"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402" r:id="rId65"/>
    <p:sldId id="403" r:id="rId66"/>
    <p:sldId id="404" r:id="rId67"/>
    <p:sldId id="405" r:id="rId68"/>
    <p:sldId id="407" r:id="rId69"/>
    <p:sldId id="408" r:id="rId70"/>
    <p:sldId id="409" r:id="rId71"/>
    <p:sldId id="410" r:id="rId72"/>
    <p:sldId id="411" r:id="rId73"/>
    <p:sldId id="412" r:id="rId74"/>
    <p:sldId id="413" r:id="rId75"/>
    <p:sldId id="414" r:id="rId76"/>
    <p:sldId id="415" r:id="rId77"/>
    <p:sldId id="417" r:id="rId78"/>
    <p:sldId id="418" r:id="rId79"/>
    <p:sldId id="419" r:id="rId80"/>
    <p:sldId id="420" r:id="rId81"/>
    <p:sldId id="421" r:id="rId82"/>
    <p:sldId id="422" r:id="rId83"/>
    <p:sldId id="441" r:id="rId84"/>
    <p:sldId id="442" r:id="rId85"/>
    <p:sldId id="443" r:id="rId86"/>
    <p:sldId id="423" r:id="rId87"/>
    <p:sldId id="424" r:id="rId88"/>
    <p:sldId id="425" r:id="rId89"/>
    <p:sldId id="426" r:id="rId90"/>
    <p:sldId id="427" r:id="rId91"/>
    <p:sldId id="428" r:id="rId92"/>
    <p:sldId id="429" r:id="rId93"/>
    <p:sldId id="444" r:id="rId94"/>
    <p:sldId id="430" r:id="rId95"/>
    <p:sldId id="431" r:id="rId96"/>
    <p:sldId id="445" r:id="rId97"/>
    <p:sldId id="433" r:id="rId98"/>
    <p:sldId id="432" r:id="rId99"/>
    <p:sldId id="435" r:id="rId100"/>
    <p:sldId id="434" r:id="rId101"/>
    <p:sldId id="436" r:id="rId102"/>
    <p:sldId id="437" r:id="rId103"/>
    <p:sldId id="438" r:id="rId104"/>
    <p:sldId id="485" r:id="rId105"/>
    <p:sldId id="486" r:id="rId106"/>
    <p:sldId id="487" r:id="rId107"/>
    <p:sldId id="488" r:id="rId108"/>
    <p:sldId id="489" r:id="rId109"/>
    <p:sldId id="490" r:id="rId110"/>
    <p:sldId id="491" r:id="rId111"/>
    <p:sldId id="492" r:id="rId112"/>
    <p:sldId id="493" r:id="rId113"/>
    <p:sldId id="629" r:id="rId114"/>
    <p:sldId id="498" r:id="rId115"/>
    <p:sldId id="499" r:id="rId116"/>
    <p:sldId id="500" r:id="rId117"/>
    <p:sldId id="501" r:id="rId118"/>
    <p:sldId id="502" r:id="rId119"/>
    <p:sldId id="503" r:id="rId120"/>
    <p:sldId id="504" r:id="rId121"/>
    <p:sldId id="505" r:id="rId1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900">
          <p15:clr>
            <a:srgbClr val="A4A3A4"/>
          </p15:clr>
        </p15:guide>
      </p15:sldGuideLst>
    </p:ext>
    <p:ext uri="{2D200454-40CA-4A62-9FC3-DE9A4176ACB9}">
      <p15:notesGuideLst xmlns:p15="http://schemas.microsoft.com/office/powerpoint/2012/main">
        <p15:guide id="1" orient="horz" pos="2944">
          <p15:clr>
            <a:srgbClr val="A4A3A4"/>
          </p15:clr>
        </p15:guide>
        <p15:guide id="2" pos="217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96" autoAdjust="0"/>
  </p:normalViewPr>
  <p:slideViewPr>
    <p:cSldViewPr>
      <p:cViewPr varScale="1">
        <p:scale>
          <a:sx n="82" d="100"/>
          <a:sy n="82" d="100"/>
        </p:scale>
        <p:origin x="1056" y="90"/>
      </p:cViewPr>
      <p:guideLst>
        <p:guide orient="horz" pos="2208"/>
        <p:guide pos="2900"/>
      </p:guideLst>
    </p:cSldViewPr>
  </p:slideViewPr>
  <p:notesTextViewPr>
    <p:cViewPr>
      <p:scale>
        <a:sx n="100" d="100"/>
        <a:sy n="100" d="100"/>
      </p:scale>
      <p:origin x="0" y="0"/>
    </p:cViewPr>
  </p:notesTextViewPr>
  <p:notesViewPr>
    <p:cSldViewPr>
      <p:cViewPr varScale="1">
        <p:scale>
          <a:sx n="65" d="100"/>
          <a:sy n="65" d="100"/>
        </p:scale>
        <p:origin x="-2844" y="-114"/>
      </p:cViewPr>
      <p:guideLst>
        <p:guide orient="horz" pos="2944"/>
        <p:guide pos="217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10929E-77A3-49F4-866C-9413E4EF603C}" type="datetimeFigureOut">
              <a:rPr lang="zh-CN" altLang="en-US" smtClean="0"/>
              <a:t>2019/2/15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2B91D-42B1-43A4-9088-049692D8DED7}"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424AE-C9C5-4D71-80A3-563DB4968F51}" type="datetimeFigureOut">
              <a:rPr lang="zh-CN" altLang="en-US" smtClean="0"/>
              <a:t>2019/2/15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29D1B-E0E9-4E3B-886D-F1E8C25A678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http://www.easyhpc.org/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9D4D23C-0C9E-46C2-8F20-FF23E0897BAF}" type="slidenum">
              <a:rPr lang="en-US" altLang="zh-CN"/>
              <a:t>18</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9743082-1CB1-477A-BDC9-E21CAF563505}" type="slidenum">
              <a:rPr lang="en-US" altLang="zh-CN"/>
              <a:t>19</a:t>
            </a:fld>
            <a:endParaRPr lang="en-US" altLang="zh-CN"/>
          </a:p>
        </p:txBody>
      </p:sp>
      <p:sp>
        <p:nvSpPr>
          <p:cNvPr id="2027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02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AC3A2F-399F-45BF-9E54-AFAA879E74B9}" type="slidenum">
              <a:rPr lang="en-US" altLang="zh-CN"/>
              <a:t>46</a:t>
            </a:fld>
            <a:endParaRPr lang="en-US" altLang="zh-CN"/>
          </a:p>
        </p:txBody>
      </p:sp>
      <p:sp>
        <p:nvSpPr>
          <p:cNvPr id="262146" name="Rectangle 2"/>
          <p:cNvSpPr>
            <a:spLocks noGrp="1" noRot="1" noChangeAspect="1" noChangeArrowheads="1" noTextEdit="1"/>
          </p:cNvSpPr>
          <p:nvPr>
            <p:ph type="sldImg"/>
          </p:nvPr>
        </p:nvSpPr>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C78FCD-2573-4C24-84F4-E75212D48235}" type="slidenum">
              <a:rPr lang="en-US" altLang="zh-CN"/>
              <a:t>47</a:t>
            </a:fld>
            <a:endParaRPr lang="en-US" altLang="zh-CN"/>
          </a:p>
        </p:txBody>
      </p:sp>
      <p:sp>
        <p:nvSpPr>
          <p:cNvPr id="263170" name="Rectangle 2"/>
          <p:cNvSpPr>
            <a:spLocks noGrp="1" noRot="1" noChangeAspect="1" noChangeArrowheads="1" noTextEdit="1"/>
          </p:cNvSpPr>
          <p:nvPr>
            <p:ph type="sldImg"/>
          </p:nvPr>
        </p:nvSpPr>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D315781-8EFB-46B0-96F4-7D82944E1EAF}" type="slidenum">
              <a:rPr lang="en-US" altLang="zh-CN"/>
              <a:t>48</a:t>
            </a:fld>
            <a:endParaRPr lang="en-US" altLang="zh-CN"/>
          </a:p>
        </p:txBody>
      </p:sp>
      <p:sp>
        <p:nvSpPr>
          <p:cNvPr id="2375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37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83CB233-3954-42D5-8F19-53284F7C597D}" type="slidenum">
              <a:rPr lang="en-US" altLang="zh-CN"/>
              <a:t>64</a:t>
            </a:fld>
            <a:endParaRPr lang="en-US" altLang="zh-CN"/>
          </a:p>
        </p:txBody>
      </p:sp>
      <p:sp>
        <p:nvSpPr>
          <p:cNvPr id="24166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41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B787361-EF52-4A19-A6BF-BE1D6520F6C2}" type="slidenum">
              <a:rPr lang="en-US" altLang="zh-CN"/>
              <a:t>65</a:t>
            </a:fld>
            <a:endParaRPr lang="en-US" altLang="zh-CN"/>
          </a:p>
        </p:txBody>
      </p:sp>
      <p:sp>
        <p:nvSpPr>
          <p:cNvPr id="243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43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BCFAA3-90E7-4252-B968-52ECFB5D9B52}" type="slidenum">
              <a:rPr lang="en-US" altLang="zh-CN"/>
              <a:t>66</a:t>
            </a:fld>
            <a:endParaRPr lang="en-US" altLang="zh-CN"/>
          </a:p>
        </p:txBody>
      </p:sp>
      <p:sp>
        <p:nvSpPr>
          <p:cNvPr id="2457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45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C01653-CA47-4F1B-BFD3-7369B95B0493}" type="slidenum">
              <a:rPr lang="en-US" altLang="zh-CN"/>
              <a:t>67</a:t>
            </a:fld>
            <a:endParaRPr lang="en-US" altLang="zh-CN"/>
          </a:p>
        </p:txBody>
      </p:sp>
      <p:sp>
        <p:nvSpPr>
          <p:cNvPr id="2478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47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41DE2C-7636-462C-9C7A-D406D98EAC88}" type="slidenum">
              <a:rPr lang="en-US" altLang="zh-CN"/>
              <a:t>4</a:t>
            </a:fld>
            <a:endParaRPr lang="en-US" altLang="zh-CN"/>
          </a:p>
        </p:txBody>
      </p:sp>
      <p:sp>
        <p:nvSpPr>
          <p:cNvPr id="1689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1689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r>
              <a:rPr lang="zh-CN" altLang="en-US"/>
              <a:t>消息传递都适用</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#include "mpi.h"</a:t>
            </a:r>
          </a:p>
          <a:p>
            <a:r>
              <a:rPr lang="zh-CN" altLang="en-US" dirty="0"/>
              <a:t>#include  &lt;iostream&gt;</a:t>
            </a:r>
          </a:p>
          <a:p>
            <a:r>
              <a:rPr lang="zh-CN" altLang="en-US" dirty="0"/>
              <a:t>using namespace std;</a:t>
            </a:r>
          </a:p>
          <a:p>
            <a:r>
              <a:rPr lang="zh-CN" altLang="en-US" dirty="0"/>
              <a:t>int main(int argc, char *argv[])</a:t>
            </a:r>
          </a:p>
          <a:p>
            <a:r>
              <a:rPr lang="zh-CN" altLang="en-US" dirty="0"/>
              <a:t>{int rank, size; </a:t>
            </a:r>
          </a:p>
          <a:p>
            <a:r>
              <a:rPr lang="zh-CN" altLang="en-US" dirty="0"/>
              <a:t>MPI_Init(&amp;argc,&amp;argv);</a:t>
            </a:r>
          </a:p>
          <a:p>
            <a:r>
              <a:rPr lang="zh-CN" altLang="en-US" dirty="0"/>
              <a:t>MPI_Comm_size(MPI_COMM_WORLD, &amp;size);</a:t>
            </a:r>
          </a:p>
          <a:p>
            <a:r>
              <a:rPr lang="zh-CN" altLang="en-US" dirty="0"/>
              <a:t>MPI_Comm_rank(MPI_COMM_WORLD, &amp;rank);</a:t>
            </a:r>
          </a:p>
          <a:p>
            <a:r>
              <a:rPr lang="zh-CN" altLang="en-US" dirty="0"/>
              <a:t>int sendcount = 1;</a:t>
            </a:r>
          </a:p>
          <a:p>
            <a:r>
              <a:rPr lang="zh-CN" altLang="en-US" dirty="0"/>
              <a:t>int recvcount = sendcount;</a:t>
            </a:r>
          </a:p>
          <a:p>
            <a:r>
              <a:rPr lang="zh-CN" altLang="en-US" dirty="0"/>
              <a:t>int len = sendcount*size;</a:t>
            </a:r>
          </a:p>
          <a:p>
            <a:r>
              <a:rPr lang="zh-CN" altLang="en-US" dirty="0"/>
              <a:t>int *sendbuf = new int[len];</a:t>
            </a:r>
          </a:p>
          <a:p>
            <a:r>
              <a:rPr lang="zh-CN" altLang="en-US" dirty="0"/>
              <a:t>int *recvbuf = new int[len];</a:t>
            </a:r>
          </a:p>
          <a:p>
            <a:r>
              <a:rPr lang="zh-CN" altLang="en-US" dirty="0"/>
              <a:t>for(int i =0; i&lt; len ; i ++) </a:t>
            </a:r>
          </a:p>
          <a:p>
            <a:r>
              <a:rPr lang="zh-CN" altLang="en-US" dirty="0"/>
              <a:t>sendbuf[i] = i+size*rank;</a:t>
            </a:r>
          </a:p>
          <a:p>
            <a:r>
              <a:rPr lang="zh-CN" altLang="en-US" dirty="0"/>
              <a:t>MPI_Alltoall(sendbuf, sendcount, MPI_INT, recvbuf, recvcount, MPI_INT, MPI_COMM_WORLD);</a:t>
            </a:r>
          </a:p>
          <a:p>
            <a:r>
              <a:rPr lang="zh-CN" altLang="en-US" dirty="0"/>
              <a:t>for(int i=0;i&lt;size;i++)</a:t>
            </a:r>
          </a:p>
          <a:p>
            <a:r>
              <a:rPr lang="zh-CN" altLang="en-US" dirty="0"/>
              <a:t>{</a:t>
            </a:r>
          </a:p>
          <a:p>
            <a:r>
              <a:rPr lang="zh-CN" altLang="en-US" dirty="0"/>
              <a:t>if(i==rank)</a:t>
            </a:r>
          </a:p>
          <a:p>
            <a:r>
              <a:rPr lang="zh-CN" altLang="en-US" dirty="0"/>
              <a:t>{</a:t>
            </a:r>
          </a:p>
          <a:p>
            <a:r>
              <a:rPr lang="zh-CN" altLang="en-US" dirty="0"/>
              <a:t>//out&lt;&lt;"Sendbuf on process "&lt;&lt;rank&lt;&lt;" holds " &lt;&lt;len&lt;&lt;" data :"&lt;&lt;endl;</a:t>
            </a:r>
          </a:p>
          <a:p>
            <a:r>
              <a:rPr lang="zh-CN" altLang="en-US" dirty="0"/>
              <a:t>for(int j=0;j&lt;len;j++)</a:t>
            </a:r>
          </a:p>
          <a:p>
            <a:r>
              <a:rPr lang="zh-CN" altLang="en-US" dirty="0"/>
              <a:t>cout&lt;&lt;sendbuf[j]&lt;&lt;" ";</a:t>
            </a:r>
          </a:p>
          <a:p>
            <a:r>
              <a:rPr lang="zh-CN" altLang="en-US" dirty="0"/>
              <a:t>cout&lt;&lt;endl; }</a:t>
            </a:r>
          </a:p>
          <a:p>
            <a:r>
              <a:rPr lang="zh-CN" altLang="en-US" dirty="0"/>
              <a:t>MPI_Barrier(MPI_COMM_WORLD);     }	</a:t>
            </a:r>
          </a:p>
          <a:p>
            <a:r>
              <a:rPr lang="zh-CN" altLang="en-US" dirty="0"/>
              <a:t>     if(rank==0) cout&lt;&lt;endl;</a:t>
            </a:r>
          </a:p>
          <a:p>
            <a:r>
              <a:rPr lang="zh-CN" altLang="en-US" dirty="0"/>
              <a:t>     MPI_Barrier(MPI_COMM_WORLD);</a:t>
            </a:r>
          </a:p>
          <a:p>
            <a:r>
              <a:rPr lang="zh-CN" altLang="en-US" dirty="0"/>
              <a:t>    for(int i=0;i&lt;size;i++) </a:t>
            </a:r>
          </a:p>
          <a:p>
            <a:r>
              <a:rPr lang="zh-CN" altLang="en-US" dirty="0"/>
              <a:t>    {if(i==rank)</a:t>
            </a:r>
          </a:p>
          <a:p>
            <a:r>
              <a:rPr lang="zh-CN" altLang="en-US" dirty="0"/>
              <a:t>	  {cout&lt;&lt;"Recvbuf on process "&lt;&lt;rank&lt;&lt;" holds " &lt;&lt;len&lt;&lt;" data :"&lt;&lt;endl;</a:t>
            </a:r>
          </a:p>
          <a:p>
            <a:r>
              <a:rPr lang="zh-CN" altLang="en-US" dirty="0"/>
              <a:t>	  for(int j=0;j&lt;len;j++)</a:t>
            </a:r>
          </a:p>
          <a:p>
            <a:r>
              <a:rPr lang="zh-CN" altLang="en-US" dirty="0"/>
              <a:t>	  cout&lt;&lt;recvbuf[j]&lt;&lt;" ";</a:t>
            </a:r>
          </a:p>
          <a:p>
            <a:r>
              <a:rPr lang="zh-CN" altLang="en-US" dirty="0"/>
              <a:t>	  cout&lt;&lt;endl;}</a:t>
            </a:r>
          </a:p>
          <a:p>
            <a:r>
              <a:rPr lang="zh-CN" altLang="en-US" dirty="0"/>
              <a:t>	  MPI_Barrier(MPI_COMM_WORLD); }</a:t>
            </a:r>
          </a:p>
          <a:p>
            <a:r>
              <a:rPr lang="zh-CN" altLang="en-US" dirty="0"/>
              <a:t>      delete [] sendbuf;</a:t>
            </a:r>
          </a:p>
          <a:p>
            <a:r>
              <a:rPr lang="zh-CN" altLang="en-US" dirty="0"/>
              <a:t>      delete [] recvbuf;</a:t>
            </a:r>
          </a:p>
          <a:p>
            <a:r>
              <a:rPr lang="zh-CN" altLang="en-US" dirty="0"/>
              <a:t>      MPI_Finalize();</a:t>
            </a:r>
          </a:p>
          <a:p>
            <a:r>
              <a:rPr lang="zh-CN" altLang="en-US" dirty="0"/>
              <a:t>    return 0;</a:t>
            </a:r>
          </a:p>
          <a:p>
            <a:r>
              <a:rPr lang="zh-CN" altLang="en-US" dirty="0"/>
              <a:t>}</a:t>
            </a:r>
          </a:p>
        </p:txBody>
      </p:sp>
      <p:sp>
        <p:nvSpPr>
          <p:cNvPr id="4" name="灯片编号占位符 3"/>
          <p:cNvSpPr>
            <a:spLocks noGrp="1"/>
          </p:cNvSpPr>
          <p:nvPr>
            <p:ph type="sldNum" sz="quarter" idx="10"/>
          </p:nvPr>
        </p:nvSpPr>
        <p:spPr/>
        <p:txBody>
          <a:bodyPr/>
          <a:lstStyle/>
          <a:p>
            <a:fld id="{0AA29D1B-E0E9-4E3B-886D-F1E8C25A6781}" type="slidenum">
              <a:rPr lang="zh-CN" altLang="en-US" smtClean="0"/>
              <a:t>99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A29D1B-E0E9-4E3B-886D-F1E8C25A6781}" type="slidenum">
              <a:rPr lang="zh-CN" altLang="en-US" smtClean="0"/>
              <a:t>100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7BBC18-4F24-4AF5-B534-89ED1458B706}" type="slidenum">
              <a:rPr lang="en-US" altLang="zh-CN"/>
              <a:t>5</a:t>
            </a:fld>
            <a:endParaRPr lang="en-US" altLang="zh-CN"/>
          </a:p>
        </p:txBody>
      </p:sp>
      <p:sp>
        <p:nvSpPr>
          <p:cNvPr id="169986" name="Rectangle 2"/>
          <p:cNvSpPr>
            <a:spLocks noGrp="1" noRot="1" noChangeAspect="1" noChangeArrowheads="1" noTextEdit="1"/>
          </p:cNvSpPr>
          <p:nvPr>
            <p:ph type="sldImg"/>
          </p:nvPr>
        </p:nvSpPr>
        <p:spPr/>
      </p:sp>
      <p:sp>
        <p:nvSpPr>
          <p:cNvPr id="169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0353A-5746-46C0-8908-C9EEFD744FB1}" type="slidenum">
              <a:rPr lang="en-US" altLang="zh-CN"/>
              <a:t>12</a:t>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264E16-C8BF-4E40-B64D-8336B9703848}" type="slidenum">
              <a:rPr lang="en-US" altLang="zh-CN"/>
              <a:t>13</a:t>
            </a:fld>
            <a:endParaRPr lang="en-US" altLang="zh-CN"/>
          </a:p>
        </p:txBody>
      </p:sp>
      <p:sp>
        <p:nvSpPr>
          <p:cNvPr id="2519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51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70FCDF-83FC-4337-BC63-9D00E97A3AED}" type="slidenum">
              <a:rPr lang="en-US" altLang="zh-CN"/>
              <a:t>14</a:t>
            </a:fld>
            <a:endParaRPr lang="en-US" altLang="zh-CN"/>
          </a:p>
        </p:txBody>
      </p:sp>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C83DD8-95AE-44D5-A2E9-BC5259AECD6C}" type="slidenum">
              <a:rPr lang="en-US" altLang="zh-CN"/>
              <a:t>15</a:t>
            </a:fld>
            <a:endParaRPr lang="en-US" altLang="zh-CN"/>
          </a:p>
        </p:txBody>
      </p:sp>
      <p:sp>
        <p:nvSpPr>
          <p:cNvPr id="1966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196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941A6C-3A33-4294-A34A-FF5370D1A8B4}" type="slidenum">
              <a:rPr lang="en-US" altLang="zh-CN"/>
              <a:t>16</a:t>
            </a:fld>
            <a:endParaRPr lang="en-US" altLang="zh-CN"/>
          </a:p>
        </p:txBody>
      </p:sp>
      <p:sp>
        <p:nvSpPr>
          <p:cNvPr id="1986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198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A6131B-7884-4504-8111-5584CC43F20F}" type="slidenum">
              <a:rPr lang="en-US" altLang="zh-CN"/>
              <a:t>17</a:t>
            </a:fld>
            <a:endParaRPr lang="en-US" altLang="zh-CN"/>
          </a:p>
        </p:txBody>
      </p:sp>
      <p:sp>
        <p:nvSpPr>
          <p:cNvPr id="2007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007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descr="西瓜大.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2B824D2-8E7C-44C6-A57E-E1A8A8F71422}" type="datetime1">
              <a:rPr lang="zh-CN" altLang="en-US" smtClean="0"/>
              <a:t>2019/2/15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F6BB37-209B-4FB2-9E27-8F35CB5683B4}" type="datetime1">
              <a:rPr lang="zh-CN" altLang="en-US" smtClean="0"/>
              <a:t>2019/2/15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4D8B762-98F0-49C9-8055-CFC7D56A2715}" type="datetime1">
              <a:rPr lang="zh-CN" altLang="en-US" smtClean="0"/>
              <a:t>2019/2/15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17-1.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title"/>
          </p:nvPr>
        </p:nvSpPr>
        <p:spPr>
          <a:xfrm>
            <a:off x="214282" y="500042"/>
            <a:ext cx="8715436" cy="500066"/>
          </a:xfrm>
        </p:spPr>
        <p:txBody>
          <a:bodyPr>
            <a:normAutofit/>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a:xfrm>
            <a:off x="214282" y="1214422"/>
            <a:ext cx="8715436" cy="5000660"/>
          </a:xfrm>
        </p:spPr>
        <p:txBody>
          <a:bodyPr/>
          <a:lstStyle>
            <a:lvl1pPr>
              <a:defRPr>
                <a:solidFill>
                  <a:srgbClr val="0000FF"/>
                </a:solidFill>
              </a:defRPr>
            </a:lvl1pPr>
            <a:lvl2pPr>
              <a:buFont typeface="Arial" panose="020B0604020202020204" pitchFamily="34" charset="0"/>
              <a:buChar char="–"/>
              <a:defRPr/>
            </a:lvl2pPr>
            <a:lvl3pPr>
              <a:buFont typeface="Arial" panose="020B0604020202020204" pitchFamily="34" charset="0"/>
              <a:buChar char="–"/>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B1AD6BB-7EBD-4E7B-80C3-9AFECE24A098}" type="datetime1">
              <a:rPr lang="zh-CN" altLang="en-US" smtClean="0"/>
              <a:t>2019/2/15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t>‹#›</a:t>
            </a:fld>
            <a:endParaRPr lang="zh-CN" altLang="en-US"/>
          </a:p>
        </p:txBody>
      </p:sp>
      <p:cxnSp>
        <p:nvCxnSpPr>
          <p:cNvPr id="9" name="直接连接符 8"/>
          <p:cNvCxnSpPr/>
          <p:nvPr userDrawn="1"/>
        </p:nvCxnSpPr>
        <p:spPr>
          <a:xfrm>
            <a:off x="0" y="1000108"/>
            <a:ext cx="9144000" cy="15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1071546"/>
            <a:ext cx="4214810" cy="1588"/>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1A90EF9-9029-486D-B8FD-F350C294044C}" type="datetime1">
              <a:rPr lang="zh-CN" altLang="en-US" smtClean="0"/>
              <a:t>2019/2/15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0F754AF-2B67-461B-9358-4A7CC94D32F8}" type="datetime1">
              <a:rPr lang="zh-CN" altLang="en-US" smtClean="0"/>
              <a:t>2019/2/15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F6320-F549-498C-8C89-A48A4C6DADC3}" type="datetime1">
              <a:rPr lang="zh-CN" altLang="en-US" smtClean="0"/>
              <a:t>2019/2/15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97A2B-A034-4DC0-8020-4A062C2A5A7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1FEACD-1EE4-4F6E-8CB0-EA75B98DDC59}" type="datetime1">
              <a:rPr lang="zh-CN" altLang="en-US" smtClean="0"/>
              <a:t>2019/2/15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97A2B-A034-4DC0-8020-4A062C2A5A7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ADE896-FDCB-45E2-92D7-F56EBB45D6D8}" type="datetime1">
              <a:rPr lang="zh-CN" altLang="en-US" smtClean="0"/>
              <a:t>2019/2/15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97A2B-A034-4DC0-8020-4A062C2A5A7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8A6450-E771-47B0-8ED2-6BB63FE99C61}" type="datetime1">
              <a:rPr lang="zh-CN" altLang="en-US" smtClean="0"/>
              <a:t>2019/2/15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029EC2-DB6A-4A1E-99E0-919A223B088E}" type="datetime1">
              <a:rPr lang="zh-CN" altLang="en-US" smtClean="0"/>
              <a:t>2019/2/15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3E5CC-EF87-41B5-8893-EC8A35184190}" type="datetime1">
              <a:rPr lang="zh-CN" altLang="en-US" smtClean="0"/>
              <a:t>2019/2/15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7A2B-A034-4DC0-8020-4A062C2A5A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0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wmf"/><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8.wmf"/><Relationship Id="rId4" Type="http://schemas.openxmlformats.org/officeDocument/2006/relationships/oleObject" Target="../embeddings/oleObject3.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8.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32.wmf"/><Relationship Id="rId4" Type="http://schemas.openxmlformats.org/officeDocument/2006/relationships/oleObject" Target="../embeddings/oleObject5.bin"/><Relationship Id="rId9" Type="http://schemas.openxmlformats.org/officeDocument/2006/relationships/image" Target="../media/image34.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open-mpi.org/" TargetMode="External"/><Relationship Id="rId2" Type="http://schemas.openxmlformats.org/officeDocument/2006/relationships/hyperlink" Target="http://mvapich.cse.ohio-state.edu/"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a:normAutofit/>
          </a:bodyPr>
          <a:lstStyle/>
          <a:p>
            <a:r>
              <a:rPr lang="en-US" altLang="zh-CN" dirty="0">
                <a:solidFill>
                  <a:srgbClr val="FF0000"/>
                </a:solidFill>
                <a:latin typeface="黑体" panose="02010609060101010101" pitchFamily="49" charset="-122"/>
                <a:ea typeface="黑体" panose="02010609060101010101" pitchFamily="49" charset="-122"/>
              </a:rPr>
              <a:t>MPI</a:t>
            </a:r>
            <a:r>
              <a:rPr lang="zh-CN" altLang="en-US" dirty="0">
                <a:solidFill>
                  <a:srgbClr val="FF0000"/>
                </a:solidFill>
                <a:latin typeface="黑体" panose="02010609060101010101" pitchFamily="49" charset="-122"/>
                <a:ea typeface="黑体" panose="02010609060101010101" pitchFamily="49" charset="-122"/>
              </a:rPr>
              <a:t>并行编程</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7197A2B-A034-4DC0-8020-4A062C2A5A72}"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en-US" altLang="zh-CN" dirty="0"/>
              <a:t>MPI</a:t>
            </a:r>
            <a:r>
              <a:rPr lang="zh-CN" altLang="en-US" dirty="0"/>
              <a:t>基础</a:t>
            </a:r>
            <a:br>
              <a:rPr lang="en-US" altLang="zh-CN" dirty="0"/>
            </a:br>
            <a:endParaRPr kumimoji="0" lang="zh-CN" altLang="en-US" cap="none" dirty="0"/>
          </a:p>
        </p:txBody>
      </p:sp>
      <p:sp>
        <p:nvSpPr>
          <p:cNvPr id="15362" name="文本占位符 2"/>
          <p:cNvSpPr>
            <a:spLocks noGrp="1"/>
          </p:cNvSpPr>
          <p:nvPr>
            <p:ph type="body" idx="1"/>
          </p:nvPr>
        </p:nvSpPr>
        <p:spPr/>
        <p:txBody>
          <a:bodyPr/>
          <a:lstStyle/>
          <a:p>
            <a:endParaRPr kumimoji="0"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10</a:t>
            </a:fld>
            <a:endParaRPr lang="zh-CN" alt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归约</a:t>
            </a:r>
          </a:p>
        </p:txBody>
      </p:sp>
      <p:pic>
        <p:nvPicPr>
          <p:cNvPr id="183298" name="Picture 2"/>
          <p:cNvPicPr>
            <a:picLocks noGrp="1" noChangeAspect="1" noChangeArrowheads="1"/>
          </p:cNvPicPr>
          <p:nvPr>
            <p:ph idx="1"/>
          </p:nvPr>
        </p:nvPicPr>
        <p:blipFill>
          <a:blip r:embed="rId3"/>
          <a:srcRect/>
          <a:stretch>
            <a:fillRect/>
          </a:stretch>
        </p:blipFill>
        <p:spPr bwMode="auto">
          <a:xfrm>
            <a:off x="142844" y="1285860"/>
            <a:ext cx="8667750" cy="3562350"/>
          </a:xfrm>
          <a:prstGeom prst="rect">
            <a:avLst/>
          </a:prstGeom>
          <a:noFill/>
          <a:ln w="9525">
            <a:noFill/>
            <a:miter lim="800000"/>
            <a:headEnd/>
            <a:tailEnd/>
          </a:ln>
          <a:effectLst/>
        </p:spPr>
      </p:pic>
      <p:pic>
        <p:nvPicPr>
          <p:cNvPr id="183300" name="Picture 4"/>
          <p:cNvPicPr>
            <a:picLocks noChangeAspect="1" noChangeArrowheads="1"/>
          </p:cNvPicPr>
          <p:nvPr/>
        </p:nvPicPr>
        <p:blipFill>
          <a:blip r:embed="rId4"/>
          <a:srcRect/>
          <a:stretch>
            <a:fillRect/>
          </a:stretch>
        </p:blipFill>
        <p:spPr bwMode="auto">
          <a:xfrm>
            <a:off x="1500166" y="5000636"/>
            <a:ext cx="5781675" cy="1323975"/>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100</a:t>
            </a:fld>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归约</a:t>
            </a:r>
            <a:r>
              <a:rPr lang="en-US" altLang="zh-CN" dirty="0"/>
              <a:t>(</a:t>
            </a:r>
            <a:r>
              <a:rPr lang="en-US" altLang="zh-CN" dirty="0" err="1"/>
              <a:t>MPI_Reduce</a:t>
            </a:r>
            <a:r>
              <a:rPr lang="en-US" altLang="zh-CN" dirty="0"/>
              <a:t>)</a:t>
            </a:r>
            <a:endParaRPr lang="zh-CN" altLang="en-US" dirty="0"/>
          </a:p>
        </p:txBody>
      </p:sp>
      <p:sp>
        <p:nvSpPr>
          <p:cNvPr id="3" name="内容占位符 2"/>
          <p:cNvSpPr>
            <a:spLocks noGrp="1"/>
          </p:cNvSpPr>
          <p:nvPr>
            <p:ph idx="1"/>
          </p:nvPr>
        </p:nvSpPr>
        <p:spPr>
          <a:xfrm>
            <a:off x="214282" y="3286124"/>
            <a:ext cx="8715436" cy="1714512"/>
          </a:xfrm>
        </p:spPr>
        <p:txBody>
          <a:bodyPr/>
          <a:lstStyle/>
          <a:p>
            <a:pPr>
              <a:lnSpc>
                <a:spcPct val="150000"/>
              </a:lnSpc>
            </a:pPr>
            <a:r>
              <a:rPr lang="zh-CN" altLang="en-US" dirty="0"/>
              <a:t>各进程提供数据</a:t>
            </a:r>
            <a:r>
              <a:rPr lang="en-US" altLang="zh-CN" dirty="0"/>
              <a:t>(</a:t>
            </a:r>
            <a:r>
              <a:rPr lang="en-US" altLang="zh-CN" dirty="0" err="1"/>
              <a:t>sendbuf,count,datatype</a:t>
            </a:r>
            <a:r>
              <a:rPr lang="en-US" altLang="zh-CN" dirty="0"/>
              <a:t>)</a:t>
            </a:r>
          </a:p>
          <a:p>
            <a:pPr>
              <a:lnSpc>
                <a:spcPct val="150000"/>
              </a:lnSpc>
            </a:pPr>
            <a:r>
              <a:rPr lang="zh-CN" altLang="en-US" dirty="0"/>
              <a:t>归约结果存放在</a:t>
            </a:r>
            <a:r>
              <a:rPr lang="en-US" altLang="zh-CN" dirty="0"/>
              <a:t>root</a:t>
            </a:r>
            <a:r>
              <a:rPr lang="zh-CN" altLang="en-US" dirty="0"/>
              <a:t>进程的缓冲区</a:t>
            </a:r>
            <a:r>
              <a:rPr lang="en-US" altLang="zh-CN" dirty="0" err="1"/>
              <a:t>recvbuf</a:t>
            </a:r>
            <a:endParaRPr lang="en-US" altLang="zh-CN" dirty="0"/>
          </a:p>
          <a:p>
            <a:endParaRPr lang="zh-CN" altLang="en-US" dirty="0"/>
          </a:p>
        </p:txBody>
      </p:sp>
      <p:pic>
        <p:nvPicPr>
          <p:cNvPr id="184322" name="Picture 2"/>
          <p:cNvPicPr>
            <a:picLocks noChangeAspect="1" noChangeArrowheads="1"/>
          </p:cNvPicPr>
          <p:nvPr/>
        </p:nvPicPr>
        <p:blipFill>
          <a:blip r:embed="rId2"/>
          <a:srcRect/>
          <a:stretch>
            <a:fillRect/>
          </a:stretch>
        </p:blipFill>
        <p:spPr bwMode="auto">
          <a:xfrm>
            <a:off x="500034" y="1285860"/>
            <a:ext cx="7286676" cy="1714512"/>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101</a:t>
            </a:fld>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归约</a:t>
            </a:r>
          </a:p>
        </p:txBody>
      </p:sp>
      <p:pic>
        <p:nvPicPr>
          <p:cNvPr id="185346" name="Picture 2"/>
          <p:cNvPicPr>
            <a:picLocks noGrp="1" noChangeAspect="1" noChangeArrowheads="1"/>
          </p:cNvPicPr>
          <p:nvPr>
            <p:ph idx="1"/>
          </p:nvPr>
        </p:nvPicPr>
        <p:blipFill>
          <a:blip r:embed="rId2"/>
          <a:srcRect/>
          <a:stretch>
            <a:fillRect/>
          </a:stretch>
        </p:blipFill>
        <p:spPr bwMode="auto">
          <a:xfrm>
            <a:off x="928662" y="1285876"/>
            <a:ext cx="7220711" cy="5214958"/>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77197A2B-A034-4DC0-8020-4A062C2A5A72}" type="slidenum">
              <a:rPr lang="zh-CN" altLang="en-US" smtClean="0"/>
              <a:t>102</a:t>
            </a:fld>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55000" lnSpcReduction="20000"/>
          </a:bodyPr>
          <a:lstStyle/>
          <a:p>
            <a:pPr>
              <a:buNone/>
            </a:pPr>
            <a:r>
              <a:rPr lang="en-US" altLang="zh-CN" dirty="0">
                <a:solidFill>
                  <a:schemeClr val="tx1"/>
                </a:solidFill>
              </a:rPr>
              <a:t>#include &lt;</a:t>
            </a:r>
            <a:r>
              <a:rPr lang="en-US" altLang="zh-CN" dirty="0" err="1">
                <a:solidFill>
                  <a:schemeClr val="tx1"/>
                </a:solidFill>
              </a:rPr>
              <a:t>mpi.h</a:t>
            </a:r>
            <a:r>
              <a:rPr lang="en-US" altLang="zh-CN" dirty="0">
                <a:solidFill>
                  <a:schemeClr val="tx1"/>
                </a:solidFill>
              </a:rPr>
              <a:t>&gt;</a:t>
            </a:r>
          </a:p>
          <a:p>
            <a:pPr>
              <a:buNone/>
            </a:pPr>
            <a:r>
              <a:rPr lang="en-US" altLang="zh-CN" dirty="0">
                <a:solidFill>
                  <a:schemeClr val="tx1"/>
                </a:solidFill>
              </a:rPr>
              <a:t>/* Run with 16 processes */</a:t>
            </a:r>
          </a:p>
          <a:p>
            <a:pPr>
              <a:buNone/>
            </a:pPr>
            <a:r>
              <a:rPr lang="en-US" altLang="zh-CN" dirty="0" err="1">
                <a:solidFill>
                  <a:schemeClr val="tx1"/>
                </a:solidFill>
              </a:rPr>
              <a:t>int</a:t>
            </a:r>
            <a:r>
              <a:rPr lang="en-US" altLang="zh-CN" dirty="0">
                <a:solidFill>
                  <a:schemeClr val="tx1"/>
                </a:solidFill>
              </a:rPr>
              <a:t> main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argc</a:t>
            </a:r>
            <a:r>
              <a:rPr lang="en-US" altLang="zh-CN" dirty="0">
                <a:solidFill>
                  <a:schemeClr val="tx1"/>
                </a:solidFill>
              </a:rPr>
              <a:t>, char *</a:t>
            </a:r>
            <a:r>
              <a:rPr lang="en-US" altLang="zh-CN" dirty="0" err="1">
                <a:solidFill>
                  <a:schemeClr val="tx1"/>
                </a:solidFill>
              </a:rPr>
              <a:t>argv</a:t>
            </a:r>
            <a:r>
              <a:rPr lang="en-US" altLang="zh-CN" dirty="0">
                <a:solidFill>
                  <a:schemeClr val="tx1"/>
                </a:solidFill>
              </a:rPr>
              <a:t>[]) {</a:t>
            </a:r>
          </a:p>
          <a:p>
            <a:pPr>
              <a:buNone/>
            </a:pPr>
            <a:r>
              <a:rPr lang="en-US" altLang="zh-CN" dirty="0">
                <a:solidFill>
                  <a:schemeClr val="tx1"/>
                </a:solidFill>
              </a:rPr>
              <a:t>	</a:t>
            </a:r>
            <a:r>
              <a:rPr lang="en-US" altLang="zh-CN" dirty="0" err="1">
                <a:solidFill>
                  <a:schemeClr val="tx1"/>
                </a:solidFill>
              </a:rPr>
              <a:t>int</a:t>
            </a:r>
            <a:r>
              <a:rPr lang="en-US" altLang="zh-CN" dirty="0">
                <a:solidFill>
                  <a:schemeClr val="tx1"/>
                </a:solidFill>
              </a:rPr>
              <a:t> rank, root=7;</a:t>
            </a:r>
          </a:p>
          <a:p>
            <a:pPr>
              <a:buNone/>
            </a:pPr>
            <a:r>
              <a:rPr lang="en-US" altLang="zh-CN" dirty="0">
                <a:solidFill>
                  <a:schemeClr val="tx1"/>
                </a:solidFill>
              </a:rPr>
              <a:t>	</a:t>
            </a:r>
            <a:r>
              <a:rPr lang="en-US" altLang="zh-CN" dirty="0" err="1">
                <a:solidFill>
                  <a:schemeClr val="tx1"/>
                </a:solidFill>
              </a:rPr>
              <a:t>struct</a:t>
            </a:r>
            <a:r>
              <a:rPr lang="en-US" altLang="zh-CN" dirty="0">
                <a:solidFill>
                  <a:schemeClr val="tx1"/>
                </a:solidFill>
              </a:rPr>
              <a:t>{double </a:t>
            </a:r>
            <a:r>
              <a:rPr lang="en-US" altLang="zh-CN" dirty="0" err="1">
                <a:solidFill>
                  <a:schemeClr val="tx1"/>
                </a:solidFill>
              </a:rPr>
              <a:t>value;int</a:t>
            </a:r>
            <a:r>
              <a:rPr lang="en-US" altLang="zh-CN" dirty="0">
                <a:solidFill>
                  <a:schemeClr val="tx1"/>
                </a:solidFill>
              </a:rPr>
              <a:t> rank;}in, out;</a:t>
            </a:r>
          </a:p>
          <a:p>
            <a:pPr>
              <a:buNone/>
            </a:pPr>
            <a:r>
              <a:rPr lang="en-US" altLang="zh-CN" dirty="0">
                <a:solidFill>
                  <a:schemeClr val="tx1"/>
                </a:solidFill>
              </a:rPr>
              <a:t>	</a:t>
            </a:r>
            <a:r>
              <a:rPr lang="en-US" altLang="zh-CN" dirty="0" err="1">
                <a:solidFill>
                  <a:schemeClr val="tx1"/>
                </a:solidFill>
              </a:rPr>
              <a:t>MPI_Init</a:t>
            </a:r>
            <a:r>
              <a:rPr lang="en-US" altLang="zh-CN" dirty="0">
                <a:solidFill>
                  <a:schemeClr val="tx1"/>
                </a:solidFill>
              </a:rPr>
              <a:t>(&amp;</a:t>
            </a:r>
            <a:r>
              <a:rPr lang="en-US" altLang="zh-CN" dirty="0" err="1">
                <a:solidFill>
                  <a:schemeClr val="tx1"/>
                </a:solidFill>
              </a:rPr>
              <a:t>argc</a:t>
            </a:r>
            <a:r>
              <a:rPr lang="en-US" altLang="zh-CN" dirty="0">
                <a:solidFill>
                  <a:schemeClr val="tx1"/>
                </a:solidFill>
              </a:rPr>
              <a:t>, &amp;</a:t>
            </a:r>
            <a:r>
              <a:rPr lang="en-US" altLang="zh-CN" dirty="0" err="1">
                <a:solidFill>
                  <a:schemeClr val="tx1"/>
                </a:solidFill>
              </a:rPr>
              <a:t>argv</a:t>
            </a:r>
            <a:r>
              <a:rPr lang="en-US" altLang="zh-CN" dirty="0">
                <a:solidFill>
                  <a:schemeClr val="tx1"/>
                </a:solidFill>
              </a:rPr>
              <a:t>);</a:t>
            </a:r>
          </a:p>
          <a:p>
            <a:pPr>
              <a:buNone/>
            </a:pPr>
            <a:r>
              <a:rPr lang="en-US" altLang="zh-CN" dirty="0">
                <a:solidFill>
                  <a:schemeClr val="tx1"/>
                </a:solidFill>
              </a:rPr>
              <a:t>	</a:t>
            </a:r>
            <a:r>
              <a:rPr lang="en-US" altLang="zh-CN" dirty="0" err="1">
                <a:solidFill>
                  <a:schemeClr val="tx1"/>
                </a:solidFill>
              </a:rPr>
              <a:t>MPI_Comm_rank</a:t>
            </a:r>
            <a:r>
              <a:rPr lang="en-US" altLang="zh-CN" dirty="0">
                <a:solidFill>
                  <a:schemeClr val="tx1"/>
                </a:solidFill>
              </a:rPr>
              <a:t>(</a:t>
            </a:r>
            <a:r>
              <a:rPr lang="en-US" altLang="zh-CN" dirty="0" err="1">
                <a:solidFill>
                  <a:schemeClr val="tx1"/>
                </a:solidFill>
              </a:rPr>
              <a:t>MPI_COMM_WORLD,&amp;rank</a:t>
            </a:r>
            <a:r>
              <a:rPr lang="en-US" altLang="zh-CN" dirty="0">
                <a:solidFill>
                  <a:schemeClr val="tx1"/>
                </a:solidFill>
              </a:rPr>
              <a:t>);</a:t>
            </a:r>
          </a:p>
          <a:p>
            <a:pPr>
              <a:buNone/>
            </a:pPr>
            <a:r>
              <a:rPr lang="en-US" altLang="zh-CN" dirty="0">
                <a:solidFill>
                  <a:schemeClr val="tx1"/>
                </a:solidFill>
              </a:rPr>
              <a:t>	</a:t>
            </a:r>
            <a:r>
              <a:rPr lang="en-US" altLang="zh-CN" dirty="0" err="1">
                <a:solidFill>
                  <a:schemeClr val="tx1"/>
                </a:solidFill>
              </a:rPr>
              <a:t>in.value</a:t>
            </a:r>
            <a:r>
              <a:rPr lang="en-US" altLang="zh-CN" dirty="0">
                <a:solidFill>
                  <a:schemeClr val="tx1"/>
                </a:solidFill>
              </a:rPr>
              <a:t>=rank+1;</a:t>
            </a:r>
          </a:p>
          <a:p>
            <a:pPr>
              <a:buNone/>
            </a:pPr>
            <a:r>
              <a:rPr lang="en-US" altLang="zh-CN" dirty="0">
                <a:solidFill>
                  <a:schemeClr val="tx1"/>
                </a:solidFill>
              </a:rPr>
              <a:t>	</a:t>
            </a:r>
            <a:r>
              <a:rPr lang="en-US" altLang="zh-CN" dirty="0" err="1">
                <a:solidFill>
                  <a:schemeClr val="tx1"/>
                </a:solidFill>
              </a:rPr>
              <a:t>in.rank</a:t>
            </a:r>
            <a:r>
              <a:rPr lang="en-US" altLang="zh-CN" dirty="0">
                <a:solidFill>
                  <a:schemeClr val="tx1"/>
                </a:solidFill>
              </a:rPr>
              <a:t>=rank;</a:t>
            </a:r>
          </a:p>
          <a:p>
            <a:pPr>
              <a:buNone/>
            </a:pPr>
            <a:r>
              <a:rPr lang="en-US" altLang="zh-CN" dirty="0">
                <a:solidFill>
                  <a:schemeClr val="tx1"/>
                </a:solidFill>
              </a:rPr>
              <a:t>	</a:t>
            </a:r>
            <a:r>
              <a:rPr lang="en-US" altLang="zh-CN" dirty="0" err="1">
                <a:solidFill>
                  <a:srgbClr val="FF0000"/>
                </a:solidFill>
              </a:rPr>
              <a:t>MPI_Reduce</a:t>
            </a:r>
            <a:r>
              <a:rPr lang="en-US" altLang="zh-CN" dirty="0">
                <a:solidFill>
                  <a:srgbClr val="FF0000"/>
                </a:solidFill>
              </a:rPr>
              <a:t>(&amp;in,&amp;out,1,MPI_DOUBLE_INT,MPI_MAXLOC,root,MPI_COMM_WORLD);</a:t>
            </a:r>
          </a:p>
          <a:p>
            <a:pPr>
              <a:buNone/>
            </a:pPr>
            <a:r>
              <a:rPr lang="en-US" altLang="zh-CN" dirty="0">
                <a:solidFill>
                  <a:schemeClr val="tx1"/>
                </a:solidFill>
              </a:rPr>
              <a:t>	if(rank==root) </a:t>
            </a:r>
          </a:p>
          <a:p>
            <a:pPr>
              <a:buNone/>
            </a:pPr>
            <a:r>
              <a:rPr lang="en-US" altLang="zh-CN" dirty="0">
                <a:solidFill>
                  <a:schemeClr val="tx1"/>
                </a:solidFill>
              </a:rPr>
              <a:t>	</a:t>
            </a:r>
            <a:r>
              <a:rPr lang="en-US" altLang="zh-CN" dirty="0" err="1">
                <a:solidFill>
                  <a:schemeClr val="tx1"/>
                </a:solidFill>
              </a:rPr>
              <a:t>printf</a:t>
            </a:r>
            <a:r>
              <a:rPr lang="en-US" altLang="zh-CN" dirty="0">
                <a:solidFill>
                  <a:schemeClr val="tx1"/>
                </a:solidFill>
              </a:rPr>
              <a:t>("P:%d max=%lf at rank %d\</a:t>
            </a:r>
            <a:r>
              <a:rPr lang="en-US" altLang="zh-CN" dirty="0" err="1">
                <a:solidFill>
                  <a:schemeClr val="tx1"/>
                </a:solidFill>
              </a:rPr>
              <a:t>n",rank,out.value,out.rank</a:t>
            </a:r>
            <a:r>
              <a:rPr lang="en-US" altLang="zh-CN" dirty="0">
                <a:solidFill>
                  <a:schemeClr val="tx1"/>
                </a:solidFill>
              </a:rPr>
              <a:t>);</a:t>
            </a:r>
          </a:p>
          <a:p>
            <a:pPr>
              <a:buNone/>
            </a:pPr>
            <a:r>
              <a:rPr lang="en-US" altLang="zh-CN" dirty="0">
                <a:solidFill>
                  <a:schemeClr val="tx1"/>
                </a:solidFill>
              </a:rPr>
              <a:t>	</a:t>
            </a:r>
            <a:r>
              <a:rPr lang="en-US" altLang="zh-CN" dirty="0" err="1">
                <a:solidFill>
                  <a:srgbClr val="FF0000"/>
                </a:solidFill>
              </a:rPr>
              <a:t>MPI_Reduce</a:t>
            </a:r>
            <a:r>
              <a:rPr lang="en-US" altLang="zh-CN" dirty="0">
                <a:solidFill>
                  <a:srgbClr val="FF0000"/>
                </a:solidFill>
              </a:rPr>
              <a:t>(&amp;in,&amp;out,1,MPI_DOUBLE_INT,MPI_MINLOC,root,MPI_COMM_WORLD);</a:t>
            </a:r>
          </a:p>
          <a:p>
            <a:pPr>
              <a:buNone/>
            </a:pPr>
            <a:r>
              <a:rPr lang="en-US" altLang="zh-CN" dirty="0">
                <a:solidFill>
                  <a:schemeClr val="tx1"/>
                </a:solidFill>
              </a:rPr>
              <a:t>	if(rank==root) </a:t>
            </a:r>
          </a:p>
          <a:p>
            <a:pPr>
              <a:buNone/>
            </a:pPr>
            <a:r>
              <a:rPr lang="en-US" altLang="zh-CN" dirty="0">
                <a:solidFill>
                  <a:schemeClr val="tx1"/>
                </a:solidFill>
              </a:rPr>
              <a:t>	</a:t>
            </a:r>
            <a:r>
              <a:rPr lang="en-US" altLang="zh-CN" dirty="0" err="1">
                <a:solidFill>
                  <a:schemeClr val="tx1"/>
                </a:solidFill>
              </a:rPr>
              <a:t>printf</a:t>
            </a:r>
            <a:r>
              <a:rPr lang="en-US" altLang="zh-CN" dirty="0">
                <a:solidFill>
                  <a:schemeClr val="tx1"/>
                </a:solidFill>
              </a:rPr>
              <a:t>("P:%d min=%lf at rank %d\</a:t>
            </a:r>
            <a:r>
              <a:rPr lang="en-US" altLang="zh-CN" dirty="0" err="1">
                <a:solidFill>
                  <a:schemeClr val="tx1"/>
                </a:solidFill>
              </a:rPr>
              <a:t>n",rank,out.value,out.rank</a:t>
            </a:r>
            <a:r>
              <a:rPr lang="en-US" altLang="zh-CN" dirty="0">
                <a:solidFill>
                  <a:schemeClr val="tx1"/>
                </a:solidFill>
              </a:rPr>
              <a:t>);</a:t>
            </a:r>
            <a:r>
              <a:rPr lang="en-US" altLang="zh-CN" dirty="0" err="1">
                <a:solidFill>
                  <a:schemeClr val="tx1"/>
                </a:solidFill>
              </a:rPr>
              <a:t>MPI_Finalize</a:t>
            </a:r>
            <a:r>
              <a:rPr lang="en-US" altLang="zh-CN" dirty="0">
                <a:solidFill>
                  <a:schemeClr val="tx1"/>
                </a:solidFill>
              </a:rPr>
              <a:t>();</a:t>
            </a:r>
          </a:p>
          <a:p>
            <a:pPr>
              <a:buNone/>
            </a:pPr>
            <a:r>
              <a:rPr lang="en-US" altLang="zh-CN" dirty="0">
                <a:solidFill>
                  <a:schemeClr val="tx1"/>
                </a:solidFill>
              </a:rPr>
              <a:t>}</a:t>
            </a:r>
            <a:endParaRPr lang="zh-CN" altLang="en-US" dirty="0">
              <a:solidFill>
                <a:schemeClr val="tx1"/>
              </a:solidFill>
            </a:endParaRPr>
          </a:p>
        </p:txBody>
      </p:sp>
      <p:sp>
        <p:nvSpPr>
          <p:cNvPr id="4" name="圆角矩形 3"/>
          <p:cNvSpPr/>
          <p:nvPr/>
        </p:nvSpPr>
        <p:spPr>
          <a:xfrm>
            <a:off x="5643570" y="1643050"/>
            <a:ext cx="2571768"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en-US" sz="2400" dirty="0"/>
              <a:t>数对的归约操作</a:t>
            </a:r>
          </a:p>
        </p:txBody>
      </p:sp>
      <p:sp>
        <p:nvSpPr>
          <p:cNvPr id="5" name="TextBox 4"/>
          <p:cNvSpPr txBox="1"/>
          <p:nvPr/>
        </p:nvSpPr>
        <p:spPr>
          <a:xfrm>
            <a:off x="2714612" y="3286124"/>
            <a:ext cx="4354077"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b="1" dirty="0"/>
              <a:t>(1.000000,0) (2.000000,1)…(16.000000,15)</a:t>
            </a:r>
            <a:endParaRPr lang="zh-CN" altLang="en-US" dirty="0"/>
          </a:p>
        </p:txBody>
      </p:sp>
      <p:sp>
        <p:nvSpPr>
          <p:cNvPr id="6" name="圆角矩形 5"/>
          <p:cNvSpPr/>
          <p:nvPr/>
        </p:nvSpPr>
        <p:spPr>
          <a:xfrm>
            <a:off x="4786314" y="5000636"/>
            <a:ext cx="4214842" cy="1771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Program Output</a:t>
            </a:r>
          </a:p>
          <a:p>
            <a:r>
              <a:rPr lang="en-US" altLang="zh-CN" dirty="0"/>
              <a:t>P:7 max = 16.000000 at rank 15</a:t>
            </a:r>
          </a:p>
          <a:p>
            <a:r>
              <a:rPr lang="en-US" altLang="zh-CN" dirty="0"/>
              <a:t>P:7 min = 1.000000 at rank 0</a:t>
            </a:r>
          </a:p>
        </p:txBody>
      </p:sp>
      <p:sp>
        <p:nvSpPr>
          <p:cNvPr id="7" name="灯片编号占位符 6"/>
          <p:cNvSpPr>
            <a:spLocks noGrp="1"/>
          </p:cNvSpPr>
          <p:nvPr>
            <p:ph type="sldNum" sz="quarter" idx="12"/>
          </p:nvPr>
        </p:nvSpPr>
        <p:spPr/>
        <p:txBody>
          <a:bodyPr/>
          <a:lstStyle/>
          <a:p>
            <a:fld id="{77197A2B-A034-4DC0-8020-4A062C2A5A72}" type="slidenum">
              <a:rPr lang="zh-CN" altLang="en-US" smtClean="0"/>
              <a:t>103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55320" y="902970"/>
            <a:ext cx="8305800" cy="1295400"/>
          </a:xfrm>
          <a:prstGeom prst="rect">
            <a:avLst/>
          </a:prstGeom>
          <a:noFill/>
          <a:ln w="9525">
            <a:noFill/>
            <a:miter lim="800000"/>
          </a:ln>
          <a:effectLst/>
        </p:spPr>
        <p:txBody>
          <a:bodyPr lIns="92075" tIns="46038" rIns="92075" bIns="46038" anchor="ct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48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MPI</a:t>
            </a:r>
            <a:r>
              <a:rPr kumimoji="0" lang="zh-CN" altLang="en-US" sz="48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并行程序的两种基本模式</a:t>
            </a:r>
          </a:p>
        </p:txBody>
      </p:sp>
      <p:sp>
        <p:nvSpPr>
          <p:cNvPr id="38915" name="Rectangle 3"/>
          <p:cNvSpPr>
            <a:spLocks noChangeArrowheads="1"/>
          </p:cNvSpPr>
          <p:nvPr/>
        </p:nvSpPr>
        <p:spPr bwMode="auto">
          <a:xfrm>
            <a:off x="2073910" y="2954020"/>
            <a:ext cx="5047615" cy="1849755"/>
          </a:xfrm>
          <a:prstGeom prst="rect">
            <a:avLst/>
          </a:prstGeom>
          <a:noFill/>
          <a:ln w="9525">
            <a:noFill/>
            <a:miter lim="800000"/>
          </a:ln>
          <a:effectLst/>
        </p:spPr>
        <p:txBody>
          <a:bodyPr/>
          <a:lstStyle/>
          <a:p>
            <a:pPr marL="285750" marR="0" lvl="0" indent="-285750" algn="l" defTabSz="914400" rtl="0" eaLnBrk="0" fontAlgn="base" latinLnBrk="0" hangingPunct="0">
              <a:lnSpc>
                <a:spcPct val="95000"/>
              </a:lnSpc>
              <a:spcBef>
                <a:spcPct val="30000"/>
              </a:spcBef>
              <a:spcAft>
                <a:spcPct val="0"/>
              </a:spcAft>
              <a:buClr>
                <a:schemeClr val="tx2"/>
              </a:buClr>
              <a:buSzTx/>
              <a:buFont typeface="Wingdings" panose="05000000000000000000" pitchFamily="2" charset="2"/>
              <a:buChar char=""/>
              <a:defRPr/>
            </a:pPr>
            <a:r>
              <a:rPr kumimoji="0" lang="zh-CN" altLang="en-US"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对等模式的</a:t>
            </a:r>
            <a:r>
              <a:rPr kumimoji="0" lang="en-US" altLang="zh-CN"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MPI</a:t>
            </a:r>
            <a:r>
              <a:rPr kumimoji="0" lang="zh-CN" altLang="en-US"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程序设计</a:t>
            </a:r>
          </a:p>
          <a:p>
            <a:pPr marL="285750" marR="0" lvl="0" indent="-285750" algn="l" defTabSz="914400" rtl="0" eaLnBrk="0" fontAlgn="base" latinLnBrk="0" hangingPunct="0">
              <a:lnSpc>
                <a:spcPct val="95000"/>
              </a:lnSpc>
              <a:spcBef>
                <a:spcPct val="30000"/>
              </a:spcBef>
              <a:spcAft>
                <a:spcPct val="0"/>
              </a:spcAft>
              <a:buClr>
                <a:schemeClr val="tx2"/>
              </a:buClr>
              <a:buSzTx/>
              <a:buFont typeface="Wingdings" panose="05000000000000000000" pitchFamily="2" charset="2"/>
              <a:buChar char=""/>
              <a:defRPr/>
            </a:pPr>
            <a:r>
              <a:rPr kumimoji="0" lang="zh-CN" altLang="en-US"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主从模式的</a:t>
            </a:r>
            <a:r>
              <a:rPr kumimoji="0" lang="en-US" altLang="zh-CN"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MPI</a:t>
            </a:r>
            <a:r>
              <a:rPr kumimoji="0" lang="zh-CN" altLang="en-US"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程序设计</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28625" y="285750"/>
            <a:ext cx="8382000" cy="757238"/>
          </a:xfrm>
          <a:prstGeom prst="rect">
            <a:avLst/>
          </a:prstGeom>
          <a:noFill/>
          <a:ln w="9525">
            <a:noFill/>
            <a:miter lim="800000"/>
          </a:ln>
          <a:effectLst/>
        </p:spPr>
        <p:txBody>
          <a:bodyPr lIns="92075" tIns="46038" rIns="92075" bIns="46038" anchor="ct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一. 对等模式的</a:t>
            </a:r>
            <a:r>
              <a:rPr kumimoji="0" lang="en-US" altLang="zh-CN" sz="4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MPI</a:t>
            </a:r>
            <a:r>
              <a:rPr kumimoji="0" lang="zh-CN" altLang="en-US" sz="4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程序设计</a:t>
            </a:r>
          </a:p>
        </p:txBody>
      </p:sp>
      <p:sp>
        <p:nvSpPr>
          <p:cNvPr id="39939" name="Rectangle 3"/>
          <p:cNvSpPr>
            <a:spLocks noChangeArrowheads="1"/>
          </p:cNvSpPr>
          <p:nvPr/>
        </p:nvSpPr>
        <p:spPr bwMode="auto">
          <a:xfrm>
            <a:off x="357188" y="1357313"/>
            <a:ext cx="8458200" cy="4929188"/>
          </a:xfrm>
          <a:prstGeom prst="rect">
            <a:avLst/>
          </a:prstGeom>
          <a:noFill/>
          <a:ln w="9525">
            <a:noFill/>
            <a:miter lim="800000"/>
          </a:ln>
          <a:effectLst/>
        </p:spPr>
        <p:txBody>
          <a:bodyPr/>
          <a:lstStyle/>
          <a:p>
            <a:pPr marL="285750" marR="0" lvl="0" indent="-285750" algn="l" defTabSz="914400" rtl="0" eaLnBrk="0" fontAlgn="base" latinLnBrk="0" hangingPunct="0">
              <a:lnSpc>
                <a:spcPct val="95000"/>
              </a:lnSpc>
              <a:spcBef>
                <a:spcPct val="30000"/>
              </a:spcBef>
              <a:spcAft>
                <a:spcPct val="0"/>
              </a:spcAft>
              <a:buClr>
                <a:schemeClr val="tx2"/>
              </a:buClr>
              <a:buSzTx/>
              <a:buFont typeface="Wingdings" panose="05000000000000000000" pitchFamily="2" charset="2"/>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1.问题描述——</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Jacobi</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迭代</a:t>
            </a:r>
          </a:p>
          <a:p>
            <a:pPr marL="285750" marR="0" lvl="0" indent="-285750" algn="just" defTabSz="914400" rtl="0" eaLnBrk="0" fontAlgn="base" latinLnBrk="0" hangingPunct="0">
              <a:lnSpc>
                <a:spcPct val="100000"/>
              </a:lnSpc>
              <a:spcBef>
                <a:spcPct val="30000"/>
              </a:spcBef>
              <a:spcAft>
                <a:spcPct val="0"/>
              </a:spcAft>
              <a:buClr>
                <a:schemeClr val="tx2"/>
              </a:buClr>
              <a:buSzTx/>
              <a:buFont typeface="Wingdings" panose="05000000000000000000" pitchFamily="2" charset="2"/>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en-US" altLang="zh-CN" sz="3200" b="0" i="0" u="none" strike="noStrike" kern="1200" cap="none" spc="0" normalizeH="0" baseline="0" noProof="0" dirty="0">
                <a:ln>
                  <a:noFill/>
                </a:ln>
                <a:solidFill>
                  <a:schemeClr val="tx1"/>
                </a:solidFill>
                <a:effectLst/>
                <a:uLnTx/>
                <a:uFillTx/>
                <a:latin typeface="+mn-ea"/>
                <a:ea typeface="+mn-ea"/>
                <a:cs typeface="+mn-cs"/>
              </a:rPr>
              <a:t>Jacobi</a:t>
            </a:r>
            <a:r>
              <a:rPr kumimoji="0" lang="zh-CN" altLang="en-US" sz="3200" b="0" i="0" u="none" strike="noStrike" kern="1200" cap="none" spc="0" normalizeH="0" baseline="0" noProof="0" dirty="0">
                <a:ln>
                  <a:noFill/>
                </a:ln>
                <a:solidFill>
                  <a:schemeClr val="tx1"/>
                </a:solidFill>
                <a:effectLst/>
                <a:uLnTx/>
                <a:uFillTx/>
                <a:latin typeface="+mn-ea"/>
                <a:ea typeface="+mn-ea"/>
                <a:cs typeface="+mn-cs"/>
              </a:rPr>
              <a:t>迭代是一种比较常见的迭代方法，其核心部分可以用程序1来表示。简单的说，</a:t>
            </a:r>
            <a:r>
              <a:rPr kumimoji="0" lang="en-US" altLang="zh-CN" sz="3200" b="0" i="0" u="none" strike="noStrike" kern="1200" cap="none" spc="0" normalizeH="0" baseline="0" noProof="0" dirty="0">
                <a:ln>
                  <a:noFill/>
                </a:ln>
                <a:solidFill>
                  <a:schemeClr val="tx1"/>
                </a:solidFill>
                <a:effectLst/>
                <a:uLnTx/>
                <a:uFillTx/>
                <a:latin typeface="+mn-ea"/>
                <a:ea typeface="+mn-ea"/>
                <a:cs typeface="+mn-cs"/>
              </a:rPr>
              <a:t>Jacobi</a:t>
            </a:r>
            <a:r>
              <a:rPr kumimoji="0" lang="zh-CN" altLang="en-US" sz="3200" b="0" i="0" u="none" strike="noStrike" kern="1200" cap="none" spc="0" normalizeH="0" baseline="0" noProof="0" dirty="0">
                <a:ln>
                  <a:noFill/>
                </a:ln>
                <a:solidFill>
                  <a:schemeClr val="tx1"/>
                </a:solidFill>
                <a:effectLst/>
                <a:uLnTx/>
                <a:uFillTx/>
                <a:latin typeface="+mn-ea"/>
                <a:ea typeface="+mn-ea"/>
                <a:cs typeface="+mn-cs"/>
              </a:rPr>
              <a:t>迭代得到的新值是原来旧值点相邻数值点的平均。</a:t>
            </a:r>
          </a:p>
          <a:p>
            <a:pPr marL="285750" marR="0" lvl="0" indent="-285750" algn="just" defTabSz="914400" rtl="0" eaLnBrk="0" fontAlgn="base" latinLnBrk="0" hangingPunct="0">
              <a:lnSpc>
                <a:spcPct val="100000"/>
              </a:lnSpc>
              <a:spcBef>
                <a:spcPct val="30000"/>
              </a:spcBef>
              <a:spcAft>
                <a:spcPct val="0"/>
              </a:spcAft>
              <a:buClr>
                <a:schemeClr val="tx2"/>
              </a:buClr>
              <a:buSzTx/>
              <a:buFont typeface="Wingdings" panose="05000000000000000000" pitchFamily="2" charset="2"/>
              <a:buNone/>
              <a:defRPr/>
            </a:pPr>
            <a:r>
              <a:rPr kumimoji="0" lang="zh-CN" altLang="en-US" sz="32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3200" b="0" i="0" u="none" strike="noStrike" kern="1200" cap="none" spc="0" normalizeH="0" baseline="0" noProof="0" dirty="0">
                <a:ln>
                  <a:noFill/>
                </a:ln>
                <a:solidFill>
                  <a:schemeClr val="tx1"/>
                </a:solidFill>
                <a:effectLst/>
                <a:uLnTx/>
                <a:uFillTx/>
                <a:latin typeface="+mn-ea"/>
                <a:ea typeface="+mn-ea"/>
                <a:cs typeface="+mn-cs"/>
              </a:rPr>
              <a:t>Jacobi</a:t>
            </a:r>
            <a:r>
              <a:rPr kumimoji="0" lang="zh-CN" altLang="en-US" sz="3200" b="0" i="0" u="none" strike="noStrike" kern="1200" cap="none" spc="0" normalizeH="0" baseline="0" noProof="0" dirty="0">
                <a:ln>
                  <a:noFill/>
                </a:ln>
                <a:solidFill>
                  <a:schemeClr val="tx1"/>
                </a:solidFill>
                <a:effectLst/>
                <a:uLnTx/>
                <a:uFillTx/>
                <a:latin typeface="+mn-ea"/>
                <a:ea typeface="+mn-ea"/>
                <a:cs typeface="+mn-cs"/>
              </a:rPr>
              <a:t>迭代的局部性很好，可以取得很高的并行性。将参加迭代的数据按块分割后，各块之间除了相邻的元素需要通信外，在各块的内部可以完全独立的并行计算。</a:t>
            </a:r>
          </a:p>
          <a:p>
            <a:pPr marL="285750" marR="0" lvl="0" indent="-285750" algn="l" defTabSz="914400" rtl="0" eaLnBrk="0" fontAlgn="base" latinLnBrk="0" hangingPunct="0">
              <a:lnSpc>
                <a:spcPct val="95000"/>
              </a:lnSpc>
              <a:spcBef>
                <a:spcPct val="30000"/>
              </a:spcBef>
              <a:spcAft>
                <a:spcPct val="0"/>
              </a:spcAft>
              <a:buClr>
                <a:schemeClr val="tx2"/>
              </a:buClr>
              <a:buSzTx/>
              <a:buFont typeface="Wingdings" panose="05000000000000000000" pitchFamily="2" charset="2"/>
              <a:buNone/>
              <a:defRPr/>
            </a:pPr>
            <a:endParaRPr kumimoji="0" lang="zh-CN" altLang="en-US" sz="32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285750" marR="0" lvl="0" indent="-285750" algn="l" defTabSz="914400" rtl="0" eaLnBrk="0" fontAlgn="base" latinLnBrk="0" hangingPunct="0">
              <a:lnSpc>
                <a:spcPct val="95000"/>
              </a:lnSpc>
              <a:spcBef>
                <a:spcPct val="30000"/>
              </a:spcBef>
              <a:spcAft>
                <a:spcPct val="0"/>
              </a:spcAft>
              <a:buClr>
                <a:schemeClr val="tx2"/>
              </a:buClr>
              <a:buSzTx/>
              <a:buFont typeface="Wingdings" panose="05000000000000000000" pitchFamily="2" charset="2"/>
              <a:buNone/>
              <a:defRPr/>
            </a:pPr>
            <a:endParaRPr kumimoji="0" lang="zh-CN" altLang="en-US" sz="32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462915" y="305435"/>
            <a:ext cx="8218488" cy="914400"/>
          </a:xfrm>
        </p:spPr>
        <p:txBody>
          <a:bodyPr vert="horz" wrap="square" lIns="91440" tIns="45720" rIns="91440" bIns="45720" anchor="ctr"/>
          <a:lstStyle/>
          <a:p>
            <a:pPr eaLnBrk="1" hangingPunct="1"/>
            <a:r>
              <a:rPr lang="zh-CN" altLang="en-US" sz="3000" dirty="0"/>
              <a:t>       程序</a:t>
            </a:r>
            <a:r>
              <a:rPr lang="en-US" altLang="zh-CN" sz="3000" dirty="0"/>
              <a:t>1  </a:t>
            </a:r>
            <a:r>
              <a:rPr lang="zh-CN" altLang="en-US" sz="3000" dirty="0"/>
              <a:t>串行表示的</a:t>
            </a:r>
            <a:r>
              <a:rPr lang="en-US" altLang="zh-CN" sz="3000" dirty="0">
                <a:latin typeface="宋体" panose="02010600030101010101" pitchFamily="2" charset="-122"/>
              </a:rPr>
              <a:t>Jacobi</a:t>
            </a:r>
            <a:r>
              <a:rPr lang="zh-CN" altLang="en-US" sz="3000" dirty="0"/>
              <a:t>迭代</a:t>
            </a:r>
          </a:p>
        </p:txBody>
      </p:sp>
      <p:sp>
        <p:nvSpPr>
          <p:cNvPr id="49155" name="Rectangle 3"/>
          <p:cNvSpPr>
            <a:spLocks noGrp="1"/>
          </p:cNvSpPr>
          <p:nvPr>
            <p:ph idx="1"/>
          </p:nvPr>
        </p:nvSpPr>
        <p:spPr>
          <a:xfrm>
            <a:off x="838200" y="1478915"/>
            <a:ext cx="7467600" cy="4882515"/>
          </a:xfrm>
        </p:spPr>
        <p:txBody>
          <a:bodyPr vert="horz" wrap="square" lIns="91440" tIns="45720" rIns="91440" bIns="45720" anchor="t"/>
          <a:lstStyle/>
          <a:p>
            <a:pPr eaLnBrk="1" hangingPunct="1">
              <a:lnSpc>
                <a:spcPct val="85000"/>
              </a:lnSpc>
              <a:buNone/>
            </a:pPr>
            <a:r>
              <a:rPr lang="zh-CN" altLang="en-US" sz="2000" dirty="0"/>
              <a:t>……</a:t>
            </a:r>
          </a:p>
          <a:p>
            <a:pPr eaLnBrk="1" hangingPunct="1">
              <a:lnSpc>
                <a:spcPct val="85000"/>
              </a:lnSpc>
              <a:buNone/>
            </a:pPr>
            <a:r>
              <a:rPr lang="en-US" altLang="zh-CN" sz="2000" dirty="0"/>
              <a:t>REAL  A(N+1,N+1),B(N+1,N+1)</a:t>
            </a:r>
          </a:p>
          <a:p>
            <a:pPr eaLnBrk="1" hangingPunct="1">
              <a:lnSpc>
                <a:spcPct val="85000"/>
              </a:lnSpc>
              <a:buNone/>
            </a:pPr>
            <a:r>
              <a:rPr lang="en-US" altLang="zh-CN" sz="2000" dirty="0"/>
              <a:t>……</a:t>
            </a:r>
          </a:p>
          <a:p>
            <a:pPr eaLnBrk="1" hangingPunct="1">
              <a:lnSpc>
                <a:spcPct val="85000"/>
              </a:lnSpc>
              <a:buNone/>
            </a:pPr>
            <a:r>
              <a:rPr lang="en-US" altLang="zh-CN" sz="2000" dirty="0"/>
              <a:t>DO K=1,STEP</a:t>
            </a:r>
          </a:p>
          <a:p>
            <a:pPr eaLnBrk="1" hangingPunct="1">
              <a:lnSpc>
                <a:spcPct val="85000"/>
              </a:lnSpc>
              <a:buNone/>
            </a:pPr>
            <a:r>
              <a:rPr lang="en-US" altLang="zh-CN" sz="2000" dirty="0"/>
              <a:t>     DO J=1,N</a:t>
            </a:r>
          </a:p>
          <a:p>
            <a:pPr eaLnBrk="1" hangingPunct="1">
              <a:lnSpc>
                <a:spcPct val="85000"/>
              </a:lnSpc>
              <a:buNone/>
            </a:pPr>
            <a:r>
              <a:rPr lang="en-US" altLang="zh-CN" sz="2000" dirty="0"/>
              <a:t>          DO I=1,N</a:t>
            </a:r>
          </a:p>
          <a:p>
            <a:pPr eaLnBrk="1" hangingPunct="1">
              <a:lnSpc>
                <a:spcPct val="85000"/>
              </a:lnSpc>
              <a:buNone/>
            </a:pPr>
            <a:r>
              <a:rPr lang="en-US" altLang="zh-CN" sz="2000" dirty="0"/>
              <a:t>            B(I,J)=0.25*(A(I-1,J)+A(I+1,J)+A(I,J+1)+A(I,J-1))</a:t>
            </a:r>
          </a:p>
          <a:p>
            <a:pPr eaLnBrk="1" hangingPunct="1">
              <a:lnSpc>
                <a:spcPct val="85000"/>
              </a:lnSpc>
              <a:buNone/>
            </a:pPr>
            <a:r>
              <a:rPr lang="en-US" altLang="zh-CN" sz="2000" dirty="0"/>
              <a:t>          END DO</a:t>
            </a:r>
          </a:p>
          <a:p>
            <a:pPr eaLnBrk="1" hangingPunct="1">
              <a:lnSpc>
                <a:spcPct val="85000"/>
              </a:lnSpc>
              <a:buNone/>
            </a:pPr>
            <a:r>
              <a:rPr lang="en-US" altLang="zh-CN" sz="2000" dirty="0"/>
              <a:t>      END DO</a:t>
            </a:r>
          </a:p>
          <a:p>
            <a:pPr eaLnBrk="1" hangingPunct="1">
              <a:lnSpc>
                <a:spcPct val="85000"/>
              </a:lnSpc>
              <a:buNone/>
            </a:pPr>
            <a:r>
              <a:rPr lang="en-US" altLang="zh-CN" sz="2000" dirty="0"/>
              <a:t>      DO J=1,N</a:t>
            </a:r>
          </a:p>
          <a:p>
            <a:pPr eaLnBrk="1" hangingPunct="1">
              <a:lnSpc>
                <a:spcPct val="85000"/>
              </a:lnSpc>
              <a:buNone/>
            </a:pPr>
            <a:r>
              <a:rPr lang="en-US" altLang="zh-CN" sz="2000" dirty="0"/>
              <a:t>           DO I=1,N</a:t>
            </a:r>
          </a:p>
          <a:p>
            <a:pPr eaLnBrk="1" hangingPunct="1">
              <a:lnSpc>
                <a:spcPct val="85000"/>
              </a:lnSpc>
              <a:buNone/>
            </a:pPr>
            <a:r>
              <a:rPr lang="en-US" altLang="zh-CN" sz="2000" dirty="0"/>
              <a:t>              A(I,J)=B(I,J)</a:t>
            </a:r>
          </a:p>
          <a:p>
            <a:pPr eaLnBrk="1" hangingPunct="1">
              <a:lnSpc>
                <a:spcPct val="85000"/>
              </a:lnSpc>
              <a:buNone/>
            </a:pPr>
            <a:r>
              <a:rPr lang="en-US" altLang="zh-CN" sz="2000" dirty="0"/>
              <a:t>           END DO</a:t>
            </a:r>
          </a:p>
          <a:p>
            <a:pPr eaLnBrk="1" hangingPunct="1">
              <a:lnSpc>
                <a:spcPct val="85000"/>
              </a:lnSpc>
              <a:buNone/>
            </a:pPr>
            <a:r>
              <a:rPr lang="en-US" altLang="zh-CN" sz="2000" dirty="0"/>
              <a:t>      END DO</a:t>
            </a:r>
          </a:p>
          <a:p>
            <a:pPr eaLnBrk="1" hangingPunct="1">
              <a:lnSpc>
                <a:spcPct val="85000"/>
              </a:lnSpc>
              <a:buNone/>
            </a:pPr>
            <a:r>
              <a:rPr lang="en-US" altLang="zh-CN" sz="2000" dirty="0"/>
              <a:t>END DO</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p:nvPr>
        </p:nvSpPr>
        <p:spPr>
          <a:xfrm>
            <a:off x="190500" y="339090"/>
            <a:ext cx="8763000" cy="812165"/>
          </a:xfrm>
        </p:spPr>
        <p:txBody>
          <a:bodyPr vert="horz" wrap="square" lIns="91440" tIns="45720" rIns="91440" bIns="45720" anchor="ctr"/>
          <a:lstStyle/>
          <a:p>
            <a:pPr eaLnBrk="1" hangingPunct="1"/>
            <a:r>
              <a:rPr lang="zh-CN" altLang="en-US" sz="2500" b="1" dirty="0"/>
              <a:t> </a:t>
            </a:r>
            <a:r>
              <a:rPr lang="zh-CN" altLang="en-US" b="1" dirty="0"/>
              <a:t>2.用</a:t>
            </a:r>
            <a:r>
              <a:rPr lang="en-US" altLang="zh-CN" b="1" dirty="0">
                <a:latin typeface="宋体" panose="02010600030101010101" pitchFamily="2" charset="-122"/>
              </a:rPr>
              <a:t>MPI</a:t>
            </a:r>
            <a:r>
              <a:rPr lang="zh-CN" altLang="en-US" b="1" dirty="0">
                <a:latin typeface="宋体" panose="02010600030101010101" pitchFamily="2" charset="-122"/>
              </a:rPr>
              <a:t>程序实现</a:t>
            </a:r>
            <a:r>
              <a:rPr lang="en-US" altLang="zh-CN" b="1" dirty="0">
                <a:latin typeface="宋体" panose="02010600030101010101" pitchFamily="2" charset="-122"/>
              </a:rPr>
              <a:t>Jacobi</a:t>
            </a:r>
            <a:r>
              <a:rPr lang="zh-CN" altLang="en-US" b="1" dirty="0">
                <a:latin typeface="宋体" panose="02010600030101010101" pitchFamily="2" charset="-122"/>
              </a:rPr>
              <a:t>迭</a:t>
            </a:r>
            <a:r>
              <a:rPr lang="zh-CN" altLang="en-US" b="1" dirty="0"/>
              <a:t>代</a:t>
            </a:r>
            <a:endParaRPr lang="zh-CN" altLang="en-US" sz="2500" b="1" dirty="0"/>
          </a:p>
        </p:txBody>
      </p:sp>
      <p:sp>
        <p:nvSpPr>
          <p:cNvPr id="3076" name="Rectangle 3"/>
          <p:cNvSpPr>
            <a:spLocks noGrp="1"/>
          </p:cNvSpPr>
          <p:nvPr>
            <p:ph idx="1"/>
          </p:nvPr>
        </p:nvSpPr>
        <p:spPr>
          <a:xfrm>
            <a:off x="381000" y="1371600"/>
            <a:ext cx="8532813" cy="4800600"/>
          </a:xfrm>
        </p:spPr>
        <p:txBody>
          <a:bodyPr vert="horz" wrap="square" lIns="91440" tIns="45720" rIns="91440" bIns="45720" anchor="t"/>
          <a:lstStyle/>
          <a:p>
            <a:pPr algn="just" eaLnBrk="1" hangingPunct="1">
              <a:buClr>
                <a:schemeClr val="accent2"/>
              </a:buClr>
              <a:buNone/>
            </a:pPr>
            <a:r>
              <a:rPr lang="zh-CN" altLang="en-US" b="1" dirty="0">
                <a:latin typeface="Times New Roman" panose="02020603050405020304" pitchFamily="18" charset="0"/>
              </a:rPr>
              <a:t>   </a:t>
            </a:r>
            <a:r>
              <a:rPr lang="zh-CN" altLang="en-US" sz="2400" dirty="0">
                <a:latin typeface="Times New Roman" panose="02020603050405020304" pitchFamily="18" charset="0"/>
              </a:rPr>
              <a:t>为了并行求解，这里将参加迭代的数据按列进行分割，假设有4个进程同时并行计算，数据的分割结果如图：</a:t>
            </a:r>
            <a:endParaRPr lang="zh-CN" altLang="en-US" dirty="0"/>
          </a:p>
        </p:txBody>
      </p:sp>
      <p:graphicFrame>
        <p:nvGraphicFramePr>
          <p:cNvPr id="3074" name="Object 4"/>
          <p:cNvGraphicFramePr/>
          <p:nvPr/>
        </p:nvGraphicFramePr>
        <p:xfrm>
          <a:off x="1447800" y="2362200"/>
          <a:ext cx="5974080" cy="3642995"/>
        </p:xfrm>
        <a:graphic>
          <a:graphicData uri="http://schemas.openxmlformats.org/presentationml/2006/ole">
            <mc:AlternateContent xmlns:mc="http://schemas.openxmlformats.org/markup-compatibility/2006">
              <mc:Choice xmlns:v="urn:schemas-microsoft-com:vml" Requires="v">
                <p:oleObj spid="_x0000_s4102" r:id="rId3" imgW="3409950" imgH="2914650" progId="Paint.Picture">
                  <p:embed/>
                </p:oleObj>
              </mc:Choice>
              <mc:Fallback>
                <p:oleObj r:id="rId3" imgW="3409950" imgH="2914650" progId="Paint.Picture">
                  <p:embed/>
                  <p:pic>
                    <p:nvPicPr>
                      <p:cNvPr id="0" name="图片 3076"/>
                      <p:cNvPicPr/>
                      <p:nvPr/>
                    </p:nvPicPr>
                    <p:blipFill>
                      <a:blip r:embed="rId4"/>
                      <a:stretch>
                        <a:fillRect/>
                      </a:stretch>
                    </p:blipFill>
                    <p:spPr>
                      <a:xfrm>
                        <a:off x="1447800" y="2362200"/>
                        <a:ext cx="5974080" cy="3642995"/>
                      </a:xfrm>
                      <a:prstGeom prst="rect">
                        <a:avLst/>
                      </a:prstGeom>
                      <a:noFill/>
                      <a:ln w="38100">
                        <a:noFill/>
                        <a:miter/>
                      </a:ln>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idx="1"/>
          </p:nvPr>
        </p:nvSpPr>
        <p:spPr>
          <a:xfrm>
            <a:off x="374015" y="1215390"/>
            <a:ext cx="8172450" cy="5148580"/>
          </a:xfrm>
        </p:spPr>
        <p:txBody>
          <a:bodyPr vert="horz" wrap="square" lIns="91440" tIns="45720" rIns="91440" bIns="45720" anchor="t">
            <a:normAutofit fontScale="90000"/>
          </a:bodyPr>
          <a:lstStyle/>
          <a:p>
            <a:pPr marL="0" indent="-558800" algn="just" fontAlgn="auto">
              <a:lnSpc>
                <a:spcPct val="150000"/>
              </a:lnSpc>
              <a:spcBef>
                <a:spcPts val="0"/>
              </a:spcBef>
              <a:buNone/>
              <a:extLst>
                <a:ext uri="{35155182-B16C-46BC-9424-99874614C6A1}">
                  <wpsdc:indentchars xmlns:wpsdc="http://www.wps.cn/officeDocument/2017/drawingmlCustomData" xmlns="" val="-200" checksum="1083924436"/>
                </a:ext>
              </a:extLst>
            </a:pPr>
            <a:r>
              <a:rPr lang="zh-CN" altLang="en-US" sz="2400" dirty="0"/>
              <a:t>       </a:t>
            </a:r>
            <a:r>
              <a:rPr lang="zh-CN" altLang="en-US" sz="2000" dirty="0"/>
              <a:t>假设需要迭代的数据是</a:t>
            </a:r>
            <a:r>
              <a:rPr lang="en-US" altLang="zh-CN" sz="2000" dirty="0"/>
              <a:t>M*M</a:t>
            </a:r>
            <a:r>
              <a:rPr lang="zh-CN" altLang="en-US" sz="2000" dirty="0"/>
              <a:t>的二维数组</a:t>
            </a:r>
            <a:r>
              <a:rPr lang="en-US" altLang="zh-CN" sz="2000" dirty="0"/>
              <a:t>A(M,M),</a:t>
            </a:r>
            <a:r>
              <a:rPr lang="zh-CN" altLang="en-US" sz="2000" dirty="0"/>
              <a:t>令</a:t>
            </a:r>
            <a:r>
              <a:rPr lang="en-US" altLang="zh-CN" sz="2000" dirty="0"/>
              <a:t>M=4*N,</a:t>
            </a:r>
            <a:r>
              <a:rPr lang="zh-CN" altLang="en-US" sz="2000" dirty="0"/>
              <a:t>按上图进行数据划分，则分布在4个不同进程上的数据分别是：   </a:t>
            </a:r>
          </a:p>
          <a:p>
            <a:pPr marL="0" indent="-457200" algn="just" fontAlgn="auto">
              <a:lnSpc>
                <a:spcPct val="150000"/>
              </a:lnSpc>
              <a:spcBef>
                <a:spcPts val="0"/>
              </a:spcBef>
              <a:buNone/>
              <a:extLst>
                <a:ext uri="{35155182-B16C-46BC-9424-99874614C6A1}">
                  <wpsdc:indentchars xmlns:wpsdc="http://www.wps.cn/officeDocument/2017/drawingmlCustomData" xmlns="" val="-200" checksum="932098519"/>
                </a:ext>
              </a:extLst>
            </a:pPr>
            <a:r>
              <a:rPr lang="zh-CN" altLang="en-US" sz="2000" dirty="0"/>
              <a:t>         进程0：</a:t>
            </a:r>
            <a:r>
              <a:rPr lang="en-US" altLang="zh-CN" sz="2000" dirty="0"/>
              <a:t>A(M,1:N);</a:t>
            </a:r>
          </a:p>
          <a:p>
            <a:pPr marL="0" indent="-457200" algn="just" fontAlgn="auto">
              <a:lnSpc>
                <a:spcPct val="150000"/>
              </a:lnSpc>
              <a:spcBef>
                <a:spcPts val="0"/>
              </a:spcBef>
              <a:buNone/>
              <a:extLst>
                <a:ext uri="{35155182-B16C-46BC-9424-99874614C6A1}">
                  <wpsdc:indentchars xmlns:wpsdc="http://www.wps.cn/officeDocument/2017/drawingmlCustomData" xmlns="" val="-200" checksum="932098519"/>
                </a:ext>
              </a:extLst>
            </a:pPr>
            <a:r>
              <a:rPr lang="en-US" altLang="zh-CN" sz="2000" dirty="0"/>
              <a:t>         </a:t>
            </a:r>
            <a:r>
              <a:rPr lang="zh-CN" altLang="en-US" sz="2000" dirty="0"/>
              <a:t>进程1：</a:t>
            </a:r>
            <a:r>
              <a:rPr lang="en-US" altLang="zh-CN" sz="2000" dirty="0"/>
              <a:t>A(M,N+1:2*N);</a:t>
            </a:r>
          </a:p>
          <a:p>
            <a:pPr marL="0" indent="-457200" algn="just" fontAlgn="auto">
              <a:lnSpc>
                <a:spcPct val="150000"/>
              </a:lnSpc>
              <a:spcBef>
                <a:spcPts val="0"/>
              </a:spcBef>
              <a:buNone/>
              <a:extLst>
                <a:ext uri="{35155182-B16C-46BC-9424-99874614C6A1}">
                  <wpsdc:indentchars xmlns:wpsdc="http://www.wps.cn/officeDocument/2017/drawingmlCustomData" xmlns="" val="-200" checksum="932098519"/>
                </a:ext>
              </a:extLst>
            </a:pPr>
            <a:r>
              <a:rPr lang="en-US" altLang="zh-CN" sz="2000" dirty="0"/>
              <a:t>         </a:t>
            </a:r>
            <a:r>
              <a:rPr lang="zh-CN" altLang="en-US" sz="2000" dirty="0"/>
              <a:t>进程2：</a:t>
            </a:r>
            <a:r>
              <a:rPr lang="en-US" altLang="zh-CN" sz="2000" dirty="0"/>
              <a:t>A(M,2*N+1:3*N);</a:t>
            </a:r>
          </a:p>
          <a:p>
            <a:pPr marL="0" indent="-457200" algn="just" fontAlgn="auto">
              <a:lnSpc>
                <a:spcPct val="150000"/>
              </a:lnSpc>
              <a:spcBef>
                <a:spcPts val="0"/>
              </a:spcBef>
              <a:buNone/>
              <a:extLst>
                <a:ext uri="{35155182-B16C-46BC-9424-99874614C6A1}">
                  <wpsdc:indentchars xmlns:wpsdc="http://www.wps.cn/officeDocument/2017/drawingmlCustomData" xmlns="" val="-200" checksum="932098519"/>
                </a:ext>
              </a:extLst>
            </a:pPr>
            <a:r>
              <a:rPr lang="en-US" altLang="zh-CN" sz="2000" dirty="0"/>
              <a:t>         </a:t>
            </a:r>
            <a:r>
              <a:rPr lang="zh-CN" altLang="en-US" sz="2000" dirty="0"/>
              <a:t>进程3：</a:t>
            </a:r>
            <a:r>
              <a:rPr lang="en-US" altLang="zh-CN" sz="2000" dirty="0"/>
              <a:t>A(M,3*N+1:4*N).</a:t>
            </a:r>
          </a:p>
          <a:p>
            <a:pPr marL="0" indent="-457200" algn="just" fontAlgn="auto">
              <a:lnSpc>
                <a:spcPct val="150000"/>
              </a:lnSpc>
              <a:spcBef>
                <a:spcPts val="0"/>
              </a:spcBef>
              <a:buNone/>
              <a:extLst>
                <a:ext uri="{35155182-B16C-46BC-9424-99874614C6A1}">
                  <wpsdc:indentchars xmlns:wpsdc="http://www.wps.cn/officeDocument/2017/drawingmlCustomData" xmlns="" val="-200" checksum="932098519"/>
                </a:ext>
              </a:extLst>
            </a:pPr>
            <a:r>
              <a:rPr lang="en-US" altLang="zh-CN" sz="2000" dirty="0"/>
              <a:t>       </a:t>
            </a:r>
            <a:r>
              <a:rPr lang="zh-CN" altLang="en-US" sz="2000" dirty="0"/>
              <a:t>由于在迭代过程中，边界点新值的计算需要相邻边界其他块的数据，因此在每一个数据块的两侧各增加1列的数据空间，用于存放从相邻数据块通信得到的数据。每个数据块的大小就从</a:t>
            </a:r>
            <a:r>
              <a:rPr lang="en-US" altLang="zh-CN" sz="2000" dirty="0"/>
              <a:t>M*N</a:t>
            </a:r>
            <a:r>
              <a:rPr lang="zh-CN" altLang="en-US" sz="2000" dirty="0"/>
              <a:t>扩大到</a:t>
            </a:r>
            <a:r>
              <a:rPr lang="en-US" altLang="zh-CN" sz="2000" dirty="0"/>
              <a:t>M*(N+2)。</a:t>
            </a:r>
          </a:p>
          <a:p>
            <a:pPr marL="0" indent="-457200" algn="just" fontAlgn="auto">
              <a:lnSpc>
                <a:spcPct val="150000"/>
              </a:lnSpc>
              <a:spcBef>
                <a:spcPts val="0"/>
              </a:spcBef>
              <a:buNone/>
              <a:extLst>
                <a:ext uri="{35155182-B16C-46BC-9424-99874614C6A1}">
                  <wpsdc:indentchars xmlns:wpsdc="http://www.wps.cn/officeDocument/2017/drawingmlCustomData" xmlns="" val="-200" checksum="932098519"/>
                </a:ext>
              </a:extLst>
            </a:pPr>
            <a:r>
              <a:rPr lang="zh-CN" altLang="en-US" sz="2000" dirty="0"/>
              <a:t>      计算和通信过程是这样的：首先对数组赋初值，边界赋为8，内部为0。然后开始迭代，迭代之前，每个进程都需要从相邻的进程得到数据块，同时也向相邻的进程提供数据块(</a:t>
            </a:r>
            <a:r>
              <a:rPr lang="en-US" altLang="zh-CN" sz="2000" dirty="0"/>
              <a:t>FORTRAN</a:t>
            </a:r>
            <a:r>
              <a:rPr lang="zh-CN" altLang="en-US" sz="2000" dirty="0"/>
              <a:t>数组在内存中是按列优先排列的)。</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p:nvPr/>
        </p:nvSpPr>
        <p:spPr>
          <a:xfrm>
            <a:off x="1219200" y="2209800"/>
            <a:ext cx="4572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03" name="Rectangle 4"/>
          <p:cNvSpPr/>
          <p:nvPr/>
        </p:nvSpPr>
        <p:spPr>
          <a:xfrm>
            <a:off x="1676400" y="2208213"/>
            <a:ext cx="150813"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04" name="Rectangle 5"/>
          <p:cNvSpPr/>
          <p:nvPr/>
        </p:nvSpPr>
        <p:spPr>
          <a:xfrm>
            <a:off x="18288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05" name="Rectangle 6"/>
          <p:cNvSpPr/>
          <p:nvPr/>
        </p:nvSpPr>
        <p:spPr>
          <a:xfrm>
            <a:off x="10668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06" name="Rectangle 7"/>
          <p:cNvSpPr/>
          <p:nvPr/>
        </p:nvSpPr>
        <p:spPr>
          <a:xfrm>
            <a:off x="914400" y="2209800"/>
            <a:ext cx="150813"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07" name="Rectangle 10"/>
          <p:cNvSpPr/>
          <p:nvPr/>
        </p:nvSpPr>
        <p:spPr>
          <a:xfrm>
            <a:off x="3124200" y="2209800"/>
            <a:ext cx="4572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08" name="Rectangle 11"/>
          <p:cNvSpPr/>
          <p:nvPr/>
        </p:nvSpPr>
        <p:spPr>
          <a:xfrm>
            <a:off x="5105400" y="2209800"/>
            <a:ext cx="4572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09" name="Rectangle 12"/>
          <p:cNvSpPr/>
          <p:nvPr/>
        </p:nvSpPr>
        <p:spPr>
          <a:xfrm>
            <a:off x="7162800" y="2209800"/>
            <a:ext cx="4572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10" name="Rectangle 13"/>
          <p:cNvSpPr/>
          <p:nvPr/>
        </p:nvSpPr>
        <p:spPr>
          <a:xfrm>
            <a:off x="29718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11" name="Rectangle 14"/>
          <p:cNvSpPr/>
          <p:nvPr/>
        </p:nvSpPr>
        <p:spPr>
          <a:xfrm>
            <a:off x="28194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12" name="Rectangle 15"/>
          <p:cNvSpPr/>
          <p:nvPr/>
        </p:nvSpPr>
        <p:spPr>
          <a:xfrm>
            <a:off x="37338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13" name="Rectangle 16"/>
          <p:cNvSpPr/>
          <p:nvPr/>
        </p:nvSpPr>
        <p:spPr>
          <a:xfrm>
            <a:off x="35814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14" name="Rectangle 17"/>
          <p:cNvSpPr/>
          <p:nvPr/>
        </p:nvSpPr>
        <p:spPr>
          <a:xfrm>
            <a:off x="49530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15" name="Rectangle 18"/>
          <p:cNvSpPr/>
          <p:nvPr/>
        </p:nvSpPr>
        <p:spPr>
          <a:xfrm>
            <a:off x="48006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16" name="Rectangle 19"/>
          <p:cNvSpPr/>
          <p:nvPr/>
        </p:nvSpPr>
        <p:spPr>
          <a:xfrm>
            <a:off x="57150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17" name="Rectangle 20"/>
          <p:cNvSpPr/>
          <p:nvPr/>
        </p:nvSpPr>
        <p:spPr>
          <a:xfrm>
            <a:off x="55626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18" name="Rectangle 21"/>
          <p:cNvSpPr/>
          <p:nvPr/>
        </p:nvSpPr>
        <p:spPr>
          <a:xfrm>
            <a:off x="70104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19" name="Rectangle 22"/>
          <p:cNvSpPr/>
          <p:nvPr/>
        </p:nvSpPr>
        <p:spPr>
          <a:xfrm>
            <a:off x="68580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20" name="Rectangle 23"/>
          <p:cNvSpPr/>
          <p:nvPr/>
        </p:nvSpPr>
        <p:spPr>
          <a:xfrm>
            <a:off x="77724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21" name="Rectangle 24"/>
          <p:cNvSpPr/>
          <p:nvPr/>
        </p:nvSpPr>
        <p:spPr>
          <a:xfrm>
            <a:off x="7620000" y="2209800"/>
            <a:ext cx="152400" cy="22098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solidFill>
                <a:schemeClr val="tx1"/>
              </a:solidFill>
              <a:latin typeface="Arial" panose="020B0604020202020204" pitchFamily="34" charset="0"/>
            </a:endParaRPr>
          </a:p>
        </p:txBody>
      </p:sp>
      <p:sp>
        <p:nvSpPr>
          <p:cNvPr id="51222" name="Line 26"/>
          <p:cNvSpPr/>
          <p:nvPr/>
        </p:nvSpPr>
        <p:spPr>
          <a:xfrm flipV="1">
            <a:off x="1752600" y="1828800"/>
            <a:ext cx="0" cy="381000"/>
          </a:xfrm>
          <a:prstGeom prst="line">
            <a:avLst/>
          </a:prstGeom>
          <a:ln w="12700" cap="flat" cmpd="sng">
            <a:solidFill>
              <a:schemeClr val="tx1"/>
            </a:solidFill>
            <a:prstDash val="solid"/>
            <a:headEnd type="none" w="sm" len="sm"/>
            <a:tailEnd type="stealth" w="lg" len="lg"/>
          </a:ln>
        </p:spPr>
      </p:sp>
      <p:sp>
        <p:nvSpPr>
          <p:cNvPr id="51223" name="Line 27"/>
          <p:cNvSpPr/>
          <p:nvPr/>
        </p:nvSpPr>
        <p:spPr>
          <a:xfrm flipV="1">
            <a:off x="3657600" y="1828800"/>
            <a:ext cx="0" cy="381000"/>
          </a:xfrm>
          <a:prstGeom prst="line">
            <a:avLst/>
          </a:prstGeom>
          <a:ln w="12700" cap="flat" cmpd="sng">
            <a:solidFill>
              <a:schemeClr val="tx1"/>
            </a:solidFill>
            <a:prstDash val="solid"/>
            <a:headEnd type="none" w="sm" len="sm"/>
            <a:tailEnd type="stealth" w="lg" len="lg"/>
          </a:ln>
        </p:spPr>
      </p:sp>
      <p:sp>
        <p:nvSpPr>
          <p:cNvPr id="51224" name="Line 28"/>
          <p:cNvSpPr/>
          <p:nvPr/>
        </p:nvSpPr>
        <p:spPr>
          <a:xfrm flipV="1">
            <a:off x="5638800" y="1828800"/>
            <a:ext cx="0" cy="381000"/>
          </a:xfrm>
          <a:prstGeom prst="line">
            <a:avLst/>
          </a:prstGeom>
          <a:ln w="12700" cap="flat" cmpd="sng">
            <a:solidFill>
              <a:schemeClr val="tx1"/>
            </a:solidFill>
            <a:prstDash val="solid"/>
            <a:headEnd type="none" w="sm" len="sm"/>
            <a:tailEnd type="stealth" w="lg" len="lg"/>
          </a:ln>
        </p:spPr>
      </p:sp>
      <p:sp>
        <p:nvSpPr>
          <p:cNvPr id="51225" name="Line 29"/>
          <p:cNvSpPr/>
          <p:nvPr/>
        </p:nvSpPr>
        <p:spPr>
          <a:xfrm flipV="1">
            <a:off x="1905000" y="4419600"/>
            <a:ext cx="0" cy="381000"/>
          </a:xfrm>
          <a:prstGeom prst="line">
            <a:avLst/>
          </a:prstGeom>
          <a:ln w="12700" cap="flat" cmpd="sng">
            <a:solidFill>
              <a:schemeClr val="tx1"/>
            </a:solidFill>
            <a:prstDash val="solid"/>
            <a:headEnd type="none" w="sm" len="sm"/>
            <a:tailEnd type="stealth" w="lg" len="lg"/>
          </a:ln>
        </p:spPr>
      </p:sp>
      <p:sp>
        <p:nvSpPr>
          <p:cNvPr id="51226" name="Line 31"/>
          <p:cNvSpPr/>
          <p:nvPr/>
        </p:nvSpPr>
        <p:spPr>
          <a:xfrm flipV="1">
            <a:off x="5791200" y="4419600"/>
            <a:ext cx="0" cy="381000"/>
          </a:xfrm>
          <a:prstGeom prst="line">
            <a:avLst/>
          </a:prstGeom>
          <a:ln w="12700" cap="flat" cmpd="sng">
            <a:solidFill>
              <a:schemeClr val="tx1"/>
            </a:solidFill>
            <a:prstDash val="solid"/>
            <a:headEnd type="none" w="sm" len="sm"/>
            <a:tailEnd type="stealth" w="lg" len="lg"/>
          </a:ln>
        </p:spPr>
      </p:sp>
      <p:sp>
        <p:nvSpPr>
          <p:cNvPr id="51227" name="Line 32"/>
          <p:cNvSpPr/>
          <p:nvPr/>
        </p:nvSpPr>
        <p:spPr>
          <a:xfrm flipV="1">
            <a:off x="3810000" y="4419600"/>
            <a:ext cx="0" cy="381000"/>
          </a:xfrm>
          <a:prstGeom prst="line">
            <a:avLst/>
          </a:prstGeom>
          <a:ln w="12700" cap="flat" cmpd="sng">
            <a:solidFill>
              <a:schemeClr val="tx1"/>
            </a:solidFill>
            <a:prstDash val="solid"/>
            <a:headEnd type="none" w="sm" len="sm"/>
            <a:tailEnd type="stealth" w="lg" len="lg"/>
          </a:ln>
        </p:spPr>
      </p:sp>
      <p:sp>
        <p:nvSpPr>
          <p:cNvPr id="51228" name="Line 33"/>
          <p:cNvSpPr/>
          <p:nvPr/>
        </p:nvSpPr>
        <p:spPr>
          <a:xfrm>
            <a:off x="2895600" y="1828800"/>
            <a:ext cx="0" cy="381000"/>
          </a:xfrm>
          <a:prstGeom prst="line">
            <a:avLst/>
          </a:prstGeom>
          <a:ln w="12700" cap="flat" cmpd="sng">
            <a:solidFill>
              <a:schemeClr val="tx1"/>
            </a:solidFill>
            <a:prstDash val="solid"/>
            <a:headEnd type="none" w="sm" len="sm"/>
            <a:tailEnd type="stealth" w="lg" len="lg"/>
          </a:ln>
        </p:spPr>
      </p:sp>
      <p:sp>
        <p:nvSpPr>
          <p:cNvPr id="51229" name="Line 34"/>
          <p:cNvSpPr/>
          <p:nvPr/>
        </p:nvSpPr>
        <p:spPr>
          <a:xfrm>
            <a:off x="4876800" y="1828800"/>
            <a:ext cx="0" cy="381000"/>
          </a:xfrm>
          <a:prstGeom prst="line">
            <a:avLst/>
          </a:prstGeom>
          <a:ln w="12700" cap="flat" cmpd="sng">
            <a:solidFill>
              <a:schemeClr val="tx1"/>
            </a:solidFill>
            <a:prstDash val="solid"/>
            <a:headEnd type="none" w="sm" len="sm"/>
            <a:tailEnd type="stealth" w="lg" len="lg"/>
          </a:ln>
        </p:spPr>
      </p:sp>
      <p:sp>
        <p:nvSpPr>
          <p:cNvPr id="51230" name="Line 35"/>
          <p:cNvSpPr/>
          <p:nvPr/>
        </p:nvSpPr>
        <p:spPr>
          <a:xfrm>
            <a:off x="6934200" y="1828800"/>
            <a:ext cx="0" cy="381000"/>
          </a:xfrm>
          <a:prstGeom prst="line">
            <a:avLst/>
          </a:prstGeom>
          <a:ln w="12700" cap="flat" cmpd="sng">
            <a:solidFill>
              <a:schemeClr val="tx1"/>
            </a:solidFill>
            <a:prstDash val="solid"/>
            <a:headEnd type="none" w="sm" len="sm"/>
            <a:tailEnd type="stealth" w="lg" len="lg"/>
          </a:ln>
        </p:spPr>
      </p:sp>
      <p:sp>
        <p:nvSpPr>
          <p:cNvPr id="51231" name="Line 36"/>
          <p:cNvSpPr/>
          <p:nvPr/>
        </p:nvSpPr>
        <p:spPr>
          <a:xfrm>
            <a:off x="3048000" y="4419600"/>
            <a:ext cx="0" cy="381000"/>
          </a:xfrm>
          <a:prstGeom prst="line">
            <a:avLst/>
          </a:prstGeom>
          <a:ln w="12700" cap="flat" cmpd="sng">
            <a:solidFill>
              <a:schemeClr val="tx1"/>
            </a:solidFill>
            <a:prstDash val="solid"/>
            <a:headEnd type="none" w="sm" len="sm"/>
            <a:tailEnd type="stealth" w="lg" len="lg"/>
          </a:ln>
        </p:spPr>
      </p:sp>
      <p:sp>
        <p:nvSpPr>
          <p:cNvPr id="51232" name="Line 37"/>
          <p:cNvSpPr/>
          <p:nvPr/>
        </p:nvSpPr>
        <p:spPr>
          <a:xfrm>
            <a:off x="5029200" y="4419600"/>
            <a:ext cx="0" cy="381000"/>
          </a:xfrm>
          <a:prstGeom prst="line">
            <a:avLst/>
          </a:prstGeom>
          <a:ln w="12700" cap="flat" cmpd="sng">
            <a:solidFill>
              <a:schemeClr val="tx1"/>
            </a:solidFill>
            <a:prstDash val="solid"/>
            <a:headEnd type="none" w="sm" len="sm"/>
            <a:tailEnd type="stealth" w="lg" len="lg"/>
          </a:ln>
        </p:spPr>
      </p:sp>
      <p:sp>
        <p:nvSpPr>
          <p:cNvPr id="51233" name="Line 38"/>
          <p:cNvSpPr/>
          <p:nvPr/>
        </p:nvSpPr>
        <p:spPr>
          <a:xfrm>
            <a:off x="7086600" y="4419600"/>
            <a:ext cx="0" cy="381000"/>
          </a:xfrm>
          <a:prstGeom prst="line">
            <a:avLst/>
          </a:prstGeom>
          <a:ln w="12700" cap="flat" cmpd="sng">
            <a:solidFill>
              <a:schemeClr val="tx1"/>
            </a:solidFill>
            <a:prstDash val="solid"/>
            <a:headEnd type="none" w="sm" len="sm"/>
            <a:tailEnd type="stealth" w="lg" len="lg"/>
          </a:ln>
        </p:spPr>
      </p:sp>
      <p:sp>
        <p:nvSpPr>
          <p:cNvPr id="51234" name="Line 39"/>
          <p:cNvSpPr/>
          <p:nvPr/>
        </p:nvSpPr>
        <p:spPr>
          <a:xfrm>
            <a:off x="1752600" y="1828800"/>
            <a:ext cx="1143000" cy="0"/>
          </a:xfrm>
          <a:prstGeom prst="line">
            <a:avLst/>
          </a:prstGeom>
          <a:ln w="12700" cap="flat" cmpd="sng">
            <a:solidFill>
              <a:schemeClr val="tx1"/>
            </a:solidFill>
            <a:prstDash val="solid"/>
            <a:headEnd type="none" w="sm" len="sm"/>
            <a:tailEnd type="none" w="sm" len="sm"/>
          </a:ln>
        </p:spPr>
      </p:sp>
      <p:sp>
        <p:nvSpPr>
          <p:cNvPr id="51235" name="Line 40"/>
          <p:cNvSpPr/>
          <p:nvPr/>
        </p:nvSpPr>
        <p:spPr>
          <a:xfrm>
            <a:off x="3657600" y="1828800"/>
            <a:ext cx="1219200" cy="0"/>
          </a:xfrm>
          <a:prstGeom prst="line">
            <a:avLst/>
          </a:prstGeom>
          <a:ln w="12700" cap="flat" cmpd="sng">
            <a:solidFill>
              <a:schemeClr val="tx1"/>
            </a:solidFill>
            <a:prstDash val="solid"/>
            <a:headEnd type="none" w="sm" len="sm"/>
            <a:tailEnd type="none" w="sm" len="sm"/>
          </a:ln>
        </p:spPr>
      </p:sp>
      <p:sp>
        <p:nvSpPr>
          <p:cNvPr id="51236" name="Line 41"/>
          <p:cNvSpPr/>
          <p:nvPr/>
        </p:nvSpPr>
        <p:spPr>
          <a:xfrm>
            <a:off x="5638800" y="1828800"/>
            <a:ext cx="1295400" cy="0"/>
          </a:xfrm>
          <a:prstGeom prst="line">
            <a:avLst/>
          </a:prstGeom>
          <a:ln w="12700" cap="flat" cmpd="sng">
            <a:solidFill>
              <a:schemeClr val="tx1"/>
            </a:solidFill>
            <a:prstDash val="solid"/>
            <a:headEnd type="none" w="sm" len="sm"/>
            <a:tailEnd type="none" w="sm" len="sm"/>
          </a:ln>
        </p:spPr>
      </p:sp>
      <p:sp>
        <p:nvSpPr>
          <p:cNvPr id="51237" name="Line 42"/>
          <p:cNvSpPr/>
          <p:nvPr/>
        </p:nvSpPr>
        <p:spPr>
          <a:xfrm>
            <a:off x="1905000" y="4800600"/>
            <a:ext cx="1143000" cy="0"/>
          </a:xfrm>
          <a:prstGeom prst="line">
            <a:avLst/>
          </a:prstGeom>
          <a:ln w="12700" cap="flat" cmpd="sng">
            <a:solidFill>
              <a:schemeClr val="tx1"/>
            </a:solidFill>
            <a:prstDash val="solid"/>
            <a:headEnd type="none" w="sm" len="sm"/>
            <a:tailEnd type="none" w="sm" len="sm"/>
          </a:ln>
        </p:spPr>
      </p:sp>
      <p:sp>
        <p:nvSpPr>
          <p:cNvPr id="51238" name="Line 43"/>
          <p:cNvSpPr/>
          <p:nvPr/>
        </p:nvSpPr>
        <p:spPr>
          <a:xfrm>
            <a:off x="3810000" y="4800600"/>
            <a:ext cx="1219200" cy="0"/>
          </a:xfrm>
          <a:prstGeom prst="line">
            <a:avLst/>
          </a:prstGeom>
          <a:ln w="12700" cap="flat" cmpd="sng">
            <a:solidFill>
              <a:schemeClr val="tx1"/>
            </a:solidFill>
            <a:prstDash val="solid"/>
            <a:headEnd type="none" w="sm" len="sm"/>
            <a:tailEnd type="none" w="sm" len="sm"/>
          </a:ln>
        </p:spPr>
      </p:sp>
      <p:sp>
        <p:nvSpPr>
          <p:cNvPr id="51239" name="Line 44"/>
          <p:cNvSpPr/>
          <p:nvPr/>
        </p:nvSpPr>
        <p:spPr>
          <a:xfrm>
            <a:off x="5791200" y="4800600"/>
            <a:ext cx="1295400" cy="0"/>
          </a:xfrm>
          <a:prstGeom prst="line">
            <a:avLst/>
          </a:prstGeom>
          <a:ln w="12700" cap="flat" cmpd="sng">
            <a:solidFill>
              <a:schemeClr val="tx1"/>
            </a:solidFill>
            <a:prstDash val="solid"/>
            <a:headEnd type="none" w="sm" len="sm"/>
            <a:tailEnd type="none" w="sm" len="sm"/>
          </a:ln>
        </p:spPr>
      </p:sp>
      <p:sp>
        <p:nvSpPr>
          <p:cNvPr id="51240" name="Text Box 45"/>
          <p:cNvSpPr txBox="1"/>
          <p:nvPr/>
        </p:nvSpPr>
        <p:spPr>
          <a:xfrm>
            <a:off x="914400" y="5715000"/>
            <a:ext cx="930275" cy="396875"/>
          </a:xfrm>
          <a:prstGeom prst="rect">
            <a:avLst/>
          </a:prstGeom>
          <a:noFill/>
          <a:ln w="12700">
            <a:noFill/>
          </a:ln>
        </p:spPr>
        <p:txBody>
          <a:bodyPr>
            <a:spAutoFit/>
          </a:bodyPr>
          <a:lstStyle/>
          <a:p>
            <a:pPr algn="ctr" eaLnBrk="0" hangingPunct="0"/>
            <a:r>
              <a:rPr lang="zh-CN" altLang="en-US" sz="2000" b="1" dirty="0">
                <a:solidFill>
                  <a:schemeClr val="tx1"/>
                </a:solidFill>
                <a:latin typeface="Arial" panose="020B0604020202020204" pitchFamily="34" charset="0"/>
              </a:rPr>
              <a:t>进程0</a:t>
            </a:r>
          </a:p>
        </p:txBody>
      </p:sp>
      <p:sp>
        <p:nvSpPr>
          <p:cNvPr id="51241" name="Rectangle 46"/>
          <p:cNvSpPr/>
          <p:nvPr/>
        </p:nvSpPr>
        <p:spPr>
          <a:xfrm>
            <a:off x="2971800" y="5715000"/>
            <a:ext cx="836613"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进程1</a:t>
            </a:r>
          </a:p>
        </p:txBody>
      </p:sp>
      <p:sp>
        <p:nvSpPr>
          <p:cNvPr id="51242" name="Rectangle 47"/>
          <p:cNvSpPr/>
          <p:nvPr/>
        </p:nvSpPr>
        <p:spPr>
          <a:xfrm>
            <a:off x="4953000" y="5715000"/>
            <a:ext cx="836613"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进程2</a:t>
            </a:r>
          </a:p>
        </p:txBody>
      </p:sp>
      <p:sp>
        <p:nvSpPr>
          <p:cNvPr id="51243" name="Rectangle 48"/>
          <p:cNvSpPr/>
          <p:nvPr/>
        </p:nvSpPr>
        <p:spPr>
          <a:xfrm>
            <a:off x="7092950" y="5746750"/>
            <a:ext cx="836613" cy="396875"/>
          </a:xfrm>
          <a:prstGeom prst="rect">
            <a:avLst/>
          </a:prstGeom>
          <a:noFill/>
          <a:ln w="12700">
            <a:solidFill>
              <a:schemeClr val="tx1"/>
            </a:solidFill>
          </a:ln>
        </p:spPr>
        <p:txBody>
          <a:bodyPr>
            <a:spAutoFit/>
          </a:bodyPr>
          <a:lstStyle/>
          <a:p>
            <a:pPr algn="ctr" eaLnBrk="0" hangingPunct="0"/>
            <a:r>
              <a:rPr lang="zh-CN" altLang="en-US" sz="2000" b="1" dirty="0">
                <a:solidFill>
                  <a:schemeClr val="tx1"/>
                </a:solidFill>
                <a:latin typeface="Arial" panose="020B0604020202020204" pitchFamily="34" charset="0"/>
              </a:rPr>
              <a:t>进程3</a:t>
            </a:r>
          </a:p>
        </p:txBody>
      </p:sp>
      <p:sp>
        <p:nvSpPr>
          <p:cNvPr id="51244" name="Rectangle 49"/>
          <p:cNvSpPr/>
          <p:nvPr/>
        </p:nvSpPr>
        <p:spPr>
          <a:xfrm>
            <a:off x="1447800" y="13716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发送</a:t>
            </a:r>
          </a:p>
        </p:txBody>
      </p:sp>
      <p:sp>
        <p:nvSpPr>
          <p:cNvPr id="51245" name="Rectangle 50"/>
          <p:cNvSpPr/>
          <p:nvPr/>
        </p:nvSpPr>
        <p:spPr>
          <a:xfrm>
            <a:off x="3276600" y="13716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发送</a:t>
            </a:r>
          </a:p>
        </p:txBody>
      </p:sp>
      <p:sp>
        <p:nvSpPr>
          <p:cNvPr id="51246" name="Rectangle 51"/>
          <p:cNvSpPr/>
          <p:nvPr/>
        </p:nvSpPr>
        <p:spPr>
          <a:xfrm>
            <a:off x="5257800" y="13716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发送</a:t>
            </a:r>
          </a:p>
        </p:txBody>
      </p:sp>
      <p:sp>
        <p:nvSpPr>
          <p:cNvPr id="51247" name="Rectangle 52"/>
          <p:cNvSpPr/>
          <p:nvPr/>
        </p:nvSpPr>
        <p:spPr>
          <a:xfrm>
            <a:off x="2743200" y="48768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发送</a:t>
            </a:r>
          </a:p>
        </p:txBody>
      </p:sp>
      <p:sp>
        <p:nvSpPr>
          <p:cNvPr id="51248" name="Rectangle 53"/>
          <p:cNvSpPr/>
          <p:nvPr/>
        </p:nvSpPr>
        <p:spPr>
          <a:xfrm>
            <a:off x="4648200" y="48768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发送</a:t>
            </a:r>
          </a:p>
        </p:txBody>
      </p:sp>
      <p:sp>
        <p:nvSpPr>
          <p:cNvPr id="51249" name="Rectangle 54"/>
          <p:cNvSpPr/>
          <p:nvPr/>
        </p:nvSpPr>
        <p:spPr>
          <a:xfrm>
            <a:off x="6705600" y="48768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发送</a:t>
            </a:r>
          </a:p>
        </p:txBody>
      </p:sp>
      <p:sp>
        <p:nvSpPr>
          <p:cNvPr id="51250" name="Rectangle 55"/>
          <p:cNvSpPr/>
          <p:nvPr/>
        </p:nvSpPr>
        <p:spPr>
          <a:xfrm>
            <a:off x="1600200" y="4876800"/>
            <a:ext cx="728663" cy="396875"/>
          </a:xfrm>
          <a:prstGeom prst="rect">
            <a:avLst/>
          </a:prstGeom>
          <a:noFill/>
          <a:ln w="12700">
            <a:solidFill>
              <a:schemeClr val="tx1"/>
            </a:solidFill>
          </a:ln>
        </p:spPr>
        <p:txBody>
          <a:bodyPr>
            <a:spAutoFit/>
          </a:bodyPr>
          <a:lstStyle/>
          <a:p>
            <a:pPr algn="ctr" eaLnBrk="0" hangingPunct="0"/>
            <a:r>
              <a:rPr lang="zh-CN" altLang="en-US" sz="2000" b="1" dirty="0">
                <a:solidFill>
                  <a:schemeClr val="tx1"/>
                </a:solidFill>
                <a:latin typeface="Arial" panose="020B0604020202020204" pitchFamily="34" charset="0"/>
              </a:rPr>
              <a:t>接收</a:t>
            </a:r>
          </a:p>
        </p:txBody>
      </p:sp>
      <p:sp>
        <p:nvSpPr>
          <p:cNvPr id="51251" name="Rectangle 56"/>
          <p:cNvSpPr/>
          <p:nvPr/>
        </p:nvSpPr>
        <p:spPr>
          <a:xfrm>
            <a:off x="3657600" y="48768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接收</a:t>
            </a:r>
          </a:p>
        </p:txBody>
      </p:sp>
      <p:sp>
        <p:nvSpPr>
          <p:cNvPr id="51252" name="Rectangle 57"/>
          <p:cNvSpPr/>
          <p:nvPr/>
        </p:nvSpPr>
        <p:spPr>
          <a:xfrm>
            <a:off x="5562600" y="48768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接收</a:t>
            </a:r>
          </a:p>
        </p:txBody>
      </p:sp>
      <p:sp>
        <p:nvSpPr>
          <p:cNvPr id="51253" name="Rectangle 58"/>
          <p:cNvSpPr/>
          <p:nvPr/>
        </p:nvSpPr>
        <p:spPr>
          <a:xfrm>
            <a:off x="6553200" y="13716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接收</a:t>
            </a:r>
          </a:p>
        </p:txBody>
      </p:sp>
      <p:sp>
        <p:nvSpPr>
          <p:cNvPr id="51254" name="Rectangle 59"/>
          <p:cNvSpPr/>
          <p:nvPr/>
        </p:nvSpPr>
        <p:spPr>
          <a:xfrm>
            <a:off x="4495800" y="13716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接收</a:t>
            </a:r>
          </a:p>
        </p:txBody>
      </p:sp>
      <p:sp>
        <p:nvSpPr>
          <p:cNvPr id="51255" name="Rectangle 60"/>
          <p:cNvSpPr/>
          <p:nvPr/>
        </p:nvSpPr>
        <p:spPr>
          <a:xfrm>
            <a:off x="2514600" y="1371600"/>
            <a:ext cx="695325" cy="396875"/>
          </a:xfrm>
          <a:prstGeom prst="rect">
            <a:avLst/>
          </a:prstGeom>
          <a:noFill/>
          <a:ln w="12700">
            <a:solidFill>
              <a:schemeClr val="tx1"/>
            </a:solidFill>
          </a:ln>
        </p:spPr>
        <p:txBody>
          <a:bodyPr wrap="none">
            <a:spAutoFit/>
          </a:bodyPr>
          <a:lstStyle/>
          <a:p>
            <a:pPr algn="ctr" eaLnBrk="0" hangingPunct="0"/>
            <a:r>
              <a:rPr lang="zh-CN" altLang="en-US" sz="2000" b="1" dirty="0">
                <a:solidFill>
                  <a:schemeClr val="tx1"/>
                </a:solidFill>
                <a:latin typeface="Arial" panose="020B0604020202020204" pitchFamily="34" charset="0"/>
              </a:rPr>
              <a:t>接收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从简单</a:t>
            </a:r>
            <a:r>
              <a:rPr lang="en-US" altLang="zh-CN" dirty="0"/>
              <a:t>MPI</a:t>
            </a:r>
            <a:r>
              <a:rPr lang="zh-CN" altLang="en-US" dirty="0"/>
              <a:t>例子</a:t>
            </a:r>
            <a:r>
              <a:rPr lang="en-US" altLang="zh-CN" dirty="0"/>
              <a:t>Hello world</a:t>
            </a:r>
            <a:r>
              <a:rPr lang="zh-CN" altLang="en-US" dirty="0"/>
              <a:t>入手</a:t>
            </a:r>
          </a:p>
        </p:txBody>
      </p:sp>
      <p:sp>
        <p:nvSpPr>
          <p:cNvPr id="3" name="内容占位符 2"/>
          <p:cNvSpPr>
            <a:spLocks noGrp="1"/>
          </p:cNvSpPr>
          <p:nvPr>
            <p:ph idx="1"/>
          </p:nvPr>
        </p:nvSpPr>
        <p:spPr/>
        <p:txBody>
          <a:bodyPr/>
          <a:lstStyle/>
          <a:p>
            <a:r>
              <a:rPr lang="zh-CN" altLang="en-US" dirty="0"/>
              <a:t>下面我们首先分别以</a:t>
            </a:r>
            <a:r>
              <a:rPr lang="en-US" altLang="zh-CN"/>
              <a:t>C</a:t>
            </a:r>
            <a:r>
              <a:rPr lang="zh-CN" altLang="en-US"/>
              <a:t>语言和</a:t>
            </a:r>
            <a:r>
              <a:rPr lang="en-US" altLang="zh-CN"/>
              <a:t>Fortran</a:t>
            </a:r>
            <a:r>
              <a:rPr lang="zh-CN" altLang="en-US"/>
              <a:t>语言的</a:t>
            </a:r>
            <a:r>
              <a:rPr lang="zh-CN" altLang="en-US" dirty="0"/>
              <a:t>形式给出一个最简单的</a:t>
            </a:r>
            <a:r>
              <a:rPr lang="en-US" altLang="zh-CN" dirty="0"/>
              <a:t>MPI</a:t>
            </a:r>
            <a:r>
              <a:rPr lang="zh-CN" altLang="en-US" dirty="0"/>
              <a:t>并行程序 </a:t>
            </a:r>
            <a:r>
              <a:rPr lang="en-US" altLang="zh-CN" dirty="0"/>
              <a:t>Hello </a:t>
            </a:r>
          </a:p>
          <a:p>
            <a:endParaRPr lang="en-US" altLang="zh-CN" dirty="0"/>
          </a:p>
          <a:p>
            <a:r>
              <a:rPr lang="zh-CN" altLang="en-US" dirty="0"/>
              <a:t>该程序在终端打印出</a:t>
            </a:r>
            <a:r>
              <a:rPr lang="en-US" altLang="zh-CN" dirty="0"/>
              <a:t>Hello World!</a:t>
            </a:r>
            <a:r>
              <a:rPr lang="zh-CN" altLang="en-US" dirty="0"/>
              <a:t>字样</a:t>
            </a:r>
            <a:r>
              <a:rPr lang="en-US" altLang="zh-CN" dirty="0"/>
              <a:t>.</a:t>
            </a:r>
          </a:p>
          <a:p>
            <a:pPr>
              <a:buNone/>
            </a:pPr>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11</a:t>
            </a:fld>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304800" y="892175"/>
            <a:ext cx="8599488" cy="1143000"/>
          </a:xfrm>
        </p:spPr>
        <p:txBody>
          <a:bodyPr vert="horz" wrap="square" lIns="91440" tIns="45720" rIns="91440" bIns="45720" anchor="ctr"/>
          <a:lstStyle/>
          <a:p>
            <a:pPr eaLnBrk="1" hangingPunct="1"/>
            <a:r>
              <a:rPr lang="zh-CN" altLang="en-US" sz="2500" dirty="0"/>
              <a:t>         </a:t>
            </a:r>
            <a:r>
              <a:rPr lang="zh-CN" altLang="en-US" sz="2500" b="1" dirty="0"/>
              <a:t>程序</a:t>
            </a:r>
            <a:r>
              <a:rPr lang="en-US" altLang="zh-CN" sz="2500" b="1" dirty="0"/>
              <a:t>11</a:t>
            </a:r>
            <a:r>
              <a:rPr lang="zh-CN" altLang="en-US" sz="2500" dirty="0"/>
              <a:t>、 </a:t>
            </a:r>
            <a:r>
              <a:rPr lang="zh-CN" altLang="en-US" sz="2500" dirty="0">
                <a:latin typeface="宋体" panose="02010600030101010101" pitchFamily="2" charset="-122"/>
              </a:rPr>
              <a:t>并行的</a:t>
            </a:r>
            <a:r>
              <a:rPr lang="en-US" altLang="zh-CN" sz="2500" dirty="0">
                <a:latin typeface="宋体" panose="02010600030101010101" pitchFamily="2" charset="-122"/>
              </a:rPr>
              <a:t>Jacobi</a:t>
            </a:r>
            <a:r>
              <a:rPr lang="zh-CN" altLang="en-US" sz="2500" dirty="0">
                <a:latin typeface="宋体" panose="02010600030101010101" pitchFamily="2" charset="-122"/>
              </a:rPr>
              <a:t>迭代</a:t>
            </a:r>
          </a:p>
        </p:txBody>
      </p:sp>
      <p:sp>
        <p:nvSpPr>
          <p:cNvPr id="52227" name="Rectangle 3"/>
          <p:cNvSpPr>
            <a:spLocks noGrp="1"/>
          </p:cNvSpPr>
          <p:nvPr>
            <p:ph idx="1"/>
          </p:nvPr>
        </p:nvSpPr>
        <p:spPr>
          <a:xfrm>
            <a:off x="641350" y="1838325"/>
            <a:ext cx="3147060" cy="4253230"/>
          </a:xfrm>
        </p:spPr>
        <p:txBody>
          <a:bodyPr vert="horz" wrap="square" lIns="91440" tIns="45720" rIns="91440" bIns="45720" anchor="t">
            <a:normAutofit fontScale="70000"/>
          </a:bodyPr>
          <a:lstStyle/>
          <a:p>
            <a:pPr eaLnBrk="1" hangingPunct="1">
              <a:buNone/>
            </a:pPr>
            <a:r>
              <a:rPr lang="en-US" altLang="zh-CN" sz="1800" dirty="0"/>
              <a:t>#include "mpi.h"</a:t>
            </a:r>
          </a:p>
          <a:p>
            <a:pPr eaLnBrk="1" hangingPunct="1">
              <a:buNone/>
            </a:pPr>
            <a:r>
              <a:rPr lang="en-US" altLang="zh-CN" sz="1800" dirty="0"/>
              <a:t>#include &lt;stdio.h&gt;</a:t>
            </a:r>
          </a:p>
          <a:p>
            <a:pPr eaLnBrk="1" hangingPunct="1">
              <a:buNone/>
            </a:pPr>
            <a:r>
              <a:rPr lang="en-US" altLang="zh-CN" sz="1800" dirty="0"/>
              <a:t>#include &lt;stdlib.h&gt;</a:t>
            </a:r>
          </a:p>
          <a:p>
            <a:pPr eaLnBrk="1" hangingPunct="1">
              <a:buNone/>
            </a:pPr>
            <a:endParaRPr lang="en-US" altLang="zh-CN" sz="1800" dirty="0"/>
          </a:p>
          <a:p>
            <a:pPr eaLnBrk="1" hangingPunct="1">
              <a:buNone/>
            </a:pPr>
            <a:r>
              <a:rPr lang="en-US" altLang="zh-CN" sz="1800" dirty="0"/>
              <a:t>#define N  8 </a:t>
            </a:r>
          </a:p>
          <a:p>
            <a:pPr eaLnBrk="1" hangingPunct="1">
              <a:buNone/>
            </a:pPr>
            <a:r>
              <a:rPr lang="en-US" altLang="zh-CN" sz="1800" dirty="0"/>
              <a:t>#define SIZE  N/4</a:t>
            </a:r>
          </a:p>
          <a:p>
            <a:pPr eaLnBrk="1" hangingPunct="1">
              <a:buNone/>
            </a:pPr>
            <a:r>
              <a:rPr lang="en-US" altLang="zh-CN" sz="1800" dirty="0"/>
              <a:t>#define T  2 </a:t>
            </a:r>
          </a:p>
          <a:p>
            <a:pPr eaLnBrk="1" hangingPunct="1">
              <a:buNone/>
            </a:pPr>
            <a:r>
              <a:rPr lang="en-US" altLang="zh-CN" sz="1800" dirty="0"/>
              <a:t>void print_myRows(int, float [][N]);</a:t>
            </a:r>
          </a:p>
          <a:p>
            <a:pPr eaLnBrk="1" hangingPunct="1">
              <a:buNone/>
            </a:pPr>
            <a:r>
              <a:rPr lang="en-US" altLang="zh-CN" sz="1800" dirty="0"/>
              <a:t>int main(int argc, char *argv[])</a:t>
            </a:r>
          </a:p>
          <a:p>
            <a:pPr eaLnBrk="1" hangingPunct="1">
              <a:buNone/>
            </a:pPr>
            <a:r>
              <a:rPr lang="en-US" altLang="zh-CN" sz="1800" dirty="0"/>
              <a:t>{</a:t>
            </a:r>
          </a:p>
          <a:p>
            <a:pPr eaLnBrk="1" hangingPunct="1">
              <a:buNone/>
            </a:pPr>
            <a:r>
              <a:rPr lang="en-US" altLang="zh-CN" sz="1800" dirty="0"/>
              <a:t>    float myRows[SIZE+2][N], myRows2[SIZE+2][N];</a:t>
            </a:r>
          </a:p>
          <a:p>
            <a:pPr eaLnBrk="1" hangingPunct="1">
              <a:buNone/>
            </a:pPr>
            <a:r>
              <a:rPr lang="en-US" altLang="zh-CN" sz="1800" dirty="0"/>
              <a:t>    int myid;</a:t>
            </a:r>
          </a:p>
          <a:p>
            <a:pPr eaLnBrk="1" hangingPunct="1">
              <a:buNone/>
            </a:pPr>
            <a:r>
              <a:rPr lang="en-US" altLang="zh-CN" sz="1800" dirty="0"/>
              <a:t>    MPI_Status status;</a:t>
            </a:r>
          </a:p>
          <a:p>
            <a:pPr eaLnBrk="1" hangingPunct="1">
              <a:buNone/>
            </a:pPr>
            <a:endParaRPr lang="en-US" altLang="zh-CN" sz="1800" dirty="0"/>
          </a:p>
          <a:p>
            <a:pPr eaLnBrk="1" hangingPunct="1">
              <a:buNone/>
            </a:pPr>
            <a:r>
              <a:rPr lang="en-US" altLang="zh-CN" sz="1800" dirty="0"/>
              <a:t>    MPI_Init(&amp;argc, &amp;argv);</a:t>
            </a:r>
          </a:p>
          <a:p>
            <a:pPr eaLnBrk="1" hangingPunct="1">
              <a:buNone/>
            </a:pPr>
            <a:r>
              <a:rPr lang="en-US" altLang="zh-CN" sz="1800" dirty="0"/>
              <a:t>    MPI_Comm_rank(MPI_COMM_WORLD, &amp;myid);   </a:t>
            </a:r>
          </a:p>
        </p:txBody>
      </p:sp>
      <p:sp>
        <p:nvSpPr>
          <p:cNvPr id="2" name="文本框 1"/>
          <p:cNvSpPr txBox="1"/>
          <p:nvPr/>
        </p:nvSpPr>
        <p:spPr>
          <a:xfrm>
            <a:off x="4795520" y="1739900"/>
            <a:ext cx="3675380" cy="4730115"/>
          </a:xfrm>
          <a:prstGeom prst="rect">
            <a:avLst/>
          </a:prstGeom>
          <a:noFill/>
        </p:spPr>
        <p:txBody>
          <a:bodyPr wrap="square" rtlCol="0">
            <a:spAutoFit/>
          </a:bodyPr>
          <a:lstStyle/>
          <a:p>
            <a:pPr marL="342900" indent="-342900" algn="l">
              <a:spcBef>
                <a:spcPct val="20000"/>
              </a:spcBef>
              <a:buFont typeface="Arial" panose="020B0604020202020204" pitchFamily="34" charset="0"/>
            </a:pPr>
            <a:r>
              <a:rPr lang="en-US" altLang="zh-CN" sz="1600" dirty="0">
                <a:solidFill>
                  <a:srgbClr val="0000FF"/>
                </a:solidFill>
                <a:sym typeface="+mn-ea"/>
              </a:rPr>
              <a:t> </a:t>
            </a:r>
            <a:r>
              <a:rPr lang="en-US" altLang="zh-CN" sz="1400" dirty="0">
                <a:solidFill>
                  <a:srgbClr val="0000FF"/>
                </a:solidFill>
                <a:sym typeface="+mn-ea"/>
              </a:rPr>
              <a:t>int i,j;</a:t>
            </a:r>
            <a:endParaRPr lang="en-US" altLang="zh-CN" sz="1400" dirty="0"/>
          </a:p>
          <a:p>
            <a:pPr marL="342900" indent="-342900" algn="l">
              <a:spcBef>
                <a:spcPct val="20000"/>
              </a:spcBef>
              <a:buFont typeface="Arial" panose="020B0604020202020204" pitchFamily="34" charset="0"/>
            </a:pPr>
            <a:r>
              <a:rPr lang="en-US" altLang="zh-CN" sz="1400" dirty="0">
                <a:solidFill>
                  <a:srgbClr val="0000FF"/>
                </a:solidFill>
                <a:sym typeface="+mn-ea"/>
              </a:rPr>
              <a:t>    for ( i = 0; i&lt;SIZE+2; i++)</a:t>
            </a:r>
            <a:endParaRPr lang="en-US" altLang="zh-CN" sz="1400" dirty="0"/>
          </a:p>
          <a:p>
            <a:pPr marL="342900" indent="-342900" algn="l">
              <a:spcBef>
                <a:spcPct val="20000"/>
              </a:spcBef>
              <a:buFont typeface="Arial" panose="020B0604020202020204" pitchFamily="34" charset="0"/>
            </a:pPr>
            <a:r>
              <a:rPr lang="en-US" altLang="zh-CN" sz="1400" dirty="0">
                <a:solidFill>
                  <a:srgbClr val="0000FF"/>
                </a:solidFill>
                <a:sym typeface="+mn-ea"/>
              </a:rPr>
              <a:t>    {</a:t>
            </a:r>
            <a:endParaRPr lang="en-US" altLang="zh-CN" sz="1400" dirty="0"/>
          </a:p>
          <a:p>
            <a:pPr marL="342900" indent="-342900" algn="l">
              <a:spcBef>
                <a:spcPct val="20000"/>
              </a:spcBef>
              <a:buFont typeface="Arial" panose="020B0604020202020204" pitchFamily="34" charset="0"/>
            </a:pPr>
            <a:r>
              <a:rPr lang="en-US" altLang="zh-CN" sz="1400" dirty="0">
                <a:solidFill>
                  <a:srgbClr val="0000FF"/>
                </a:solidFill>
                <a:sym typeface="+mn-ea"/>
              </a:rPr>
              <a:t>        for ( j = 0; j&lt;N; j++)</a:t>
            </a:r>
            <a:endParaRPr lang="en-US" altLang="zh-CN" sz="1400" dirty="0"/>
          </a:p>
          <a:p>
            <a:pPr marL="342900" indent="-342900" algn="l">
              <a:spcBef>
                <a:spcPct val="20000"/>
              </a:spcBef>
              <a:buFont typeface="Arial" panose="020B0604020202020204" pitchFamily="34" charset="0"/>
            </a:pPr>
            <a:r>
              <a:rPr lang="en-US" altLang="zh-CN" sz="1400" dirty="0">
                <a:solidFill>
                  <a:srgbClr val="0000FF"/>
                </a:solidFill>
                <a:sym typeface="+mn-ea"/>
              </a:rPr>
              <a:t>        {</a:t>
            </a:r>
            <a:endParaRPr lang="en-US" altLang="zh-CN" sz="1400" dirty="0"/>
          </a:p>
          <a:p>
            <a:pPr marL="342900" indent="-342900" algn="l">
              <a:spcBef>
                <a:spcPct val="20000"/>
              </a:spcBef>
              <a:buFont typeface="Arial" panose="020B0604020202020204" pitchFamily="34" charset="0"/>
            </a:pPr>
            <a:r>
              <a:rPr lang="en-US" altLang="zh-CN" sz="1400" dirty="0">
                <a:solidFill>
                  <a:srgbClr val="0000FF"/>
                </a:solidFill>
                <a:sym typeface="+mn-ea"/>
              </a:rPr>
              <a:t>            myRows[i][j] = myRows2[i][j] = 0;</a:t>
            </a:r>
            <a:endParaRPr lang="en-US" altLang="zh-CN" sz="1400" dirty="0"/>
          </a:p>
          <a:p>
            <a:pPr marL="342900" indent="-342900" algn="l">
              <a:spcBef>
                <a:spcPct val="20000"/>
              </a:spcBef>
              <a:buFont typeface="Arial" panose="020B0604020202020204" pitchFamily="34" charset="0"/>
            </a:pPr>
            <a:r>
              <a:rPr lang="en-US" altLang="zh-CN" sz="1400" dirty="0">
                <a:solidFill>
                  <a:srgbClr val="0000FF"/>
                </a:solidFill>
                <a:sym typeface="+mn-ea"/>
              </a:rPr>
              <a:t>        } </a:t>
            </a:r>
            <a:endParaRPr lang="en-US" altLang="zh-CN" sz="1400" dirty="0"/>
          </a:p>
          <a:p>
            <a:pPr marL="342900" indent="-342900" algn="l">
              <a:spcBef>
                <a:spcPct val="20000"/>
              </a:spcBef>
              <a:buFont typeface="Arial" panose="020B0604020202020204" pitchFamily="34" charset="0"/>
            </a:pPr>
            <a:r>
              <a:rPr lang="en-US" altLang="zh-CN" sz="1400" dirty="0">
                <a:solidFill>
                  <a:srgbClr val="0000FF"/>
                </a:solidFill>
                <a:sym typeface="+mn-ea"/>
              </a:rPr>
              <a:t>    }</a:t>
            </a:r>
          </a:p>
          <a:p>
            <a:pPr marL="342900" indent="-342900" algn="l">
              <a:spcBef>
                <a:spcPct val="20000"/>
              </a:spcBef>
              <a:buFont typeface="Arial" panose="020B0604020202020204" pitchFamily="34" charset="0"/>
            </a:pPr>
            <a:r>
              <a:rPr lang="zh-CN" altLang="en-US" sz="1400">
                <a:solidFill>
                  <a:srgbClr val="0000FF"/>
                </a:solidFill>
              </a:rPr>
              <a:t>if ( 0 == myid) {</a:t>
            </a:r>
          </a:p>
          <a:p>
            <a:pPr marL="342900" indent="-342900" algn="l">
              <a:spcBef>
                <a:spcPct val="20000"/>
              </a:spcBef>
              <a:buFont typeface="Arial" panose="020B0604020202020204" pitchFamily="34" charset="0"/>
            </a:pPr>
            <a:r>
              <a:rPr lang="zh-CN" altLang="en-US" sz="1400">
                <a:solidFill>
                  <a:srgbClr val="0000FF"/>
                </a:solidFill>
              </a:rPr>
              <a:t>        for ( j = 0; j&lt;N; j++)</a:t>
            </a:r>
          </a:p>
          <a:p>
            <a:pPr marL="342900" indent="-342900" algn="l">
              <a:spcBef>
                <a:spcPct val="20000"/>
              </a:spcBef>
              <a:buFont typeface="Arial" panose="020B0604020202020204" pitchFamily="34" charset="0"/>
            </a:pPr>
            <a:r>
              <a:rPr lang="zh-CN" altLang="en-US" sz="1400">
                <a:solidFill>
                  <a:srgbClr val="0000FF"/>
                </a:solidFill>
              </a:rPr>
              <a:t>            myRows[1][j] = 8.0;     }</a:t>
            </a:r>
          </a:p>
          <a:p>
            <a:pPr marL="342900" indent="-342900" algn="l">
              <a:spcBef>
                <a:spcPct val="20000"/>
              </a:spcBef>
              <a:buFont typeface="Arial" panose="020B0604020202020204" pitchFamily="34" charset="0"/>
            </a:pPr>
            <a:r>
              <a:rPr lang="zh-CN" altLang="en-US" sz="1400">
                <a:solidFill>
                  <a:srgbClr val="0000FF"/>
                </a:solidFill>
              </a:rPr>
              <a:t>    if (3 == myid) {</a:t>
            </a:r>
          </a:p>
          <a:p>
            <a:pPr marL="342900" indent="-342900" algn="l">
              <a:spcBef>
                <a:spcPct val="20000"/>
              </a:spcBef>
              <a:buFont typeface="Arial" panose="020B0604020202020204" pitchFamily="34" charset="0"/>
            </a:pPr>
            <a:r>
              <a:rPr lang="zh-CN" altLang="en-US" sz="1400">
                <a:solidFill>
                  <a:srgbClr val="0000FF"/>
                </a:solidFill>
              </a:rPr>
              <a:t>        for ( j=0; j&lt;N; j++)</a:t>
            </a:r>
          </a:p>
          <a:p>
            <a:pPr marL="342900" indent="-342900" algn="l">
              <a:spcBef>
                <a:spcPct val="20000"/>
              </a:spcBef>
              <a:buFont typeface="Arial" panose="020B0604020202020204" pitchFamily="34" charset="0"/>
            </a:pPr>
            <a:r>
              <a:rPr lang="zh-CN" altLang="en-US" sz="1400">
                <a:solidFill>
                  <a:srgbClr val="0000FF"/>
                </a:solidFill>
              </a:rPr>
              <a:t>            myRows[SIZE][j] = 8.0;    }</a:t>
            </a:r>
          </a:p>
          <a:p>
            <a:pPr marL="342900" indent="-342900" algn="l">
              <a:spcBef>
                <a:spcPct val="20000"/>
              </a:spcBef>
              <a:buFont typeface="Arial" panose="020B0604020202020204" pitchFamily="34" charset="0"/>
            </a:pPr>
            <a:r>
              <a:rPr lang="zh-CN" altLang="en-US" sz="1400">
                <a:solidFill>
                  <a:srgbClr val="0000FF"/>
                </a:solidFill>
              </a:rPr>
              <a:t>    for ( i = 1; i&lt;SIZE+1; i++)</a:t>
            </a:r>
          </a:p>
          <a:p>
            <a:pPr marL="342900" indent="-342900" algn="l">
              <a:spcBef>
                <a:spcPct val="20000"/>
              </a:spcBef>
              <a:buFont typeface="Arial" panose="020B0604020202020204" pitchFamily="34" charset="0"/>
            </a:pPr>
            <a:r>
              <a:rPr lang="zh-CN" altLang="en-US" sz="1400">
                <a:solidFill>
                  <a:srgbClr val="0000FF"/>
                </a:solidFill>
              </a:rPr>
              <a:t>    {</a:t>
            </a:r>
          </a:p>
          <a:p>
            <a:pPr marL="342900" indent="-342900" algn="l">
              <a:spcBef>
                <a:spcPct val="20000"/>
              </a:spcBef>
              <a:buFont typeface="Arial" panose="020B0604020202020204" pitchFamily="34" charset="0"/>
            </a:pPr>
            <a:r>
              <a:rPr lang="zh-CN" altLang="en-US" sz="1400">
                <a:solidFill>
                  <a:srgbClr val="0000FF"/>
                </a:solidFill>
              </a:rPr>
              <a:t>        myRows[i][0] = 8.0;</a:t>
            </a:r>
          </a:p>
          <a:p>
            <a:pPr marL="342900" indent="-342900" algn="l">
              <a:spcBef>
                <a:spcPct val="20000"/>
              </a:spcBef>
              <a:buFont typeface="Arial" panose="020B0604020202020204" pitchFamily="34" charset="0"/>
            </a:pPr>
            <a:r>
              <a:rPr lang="zh-CN" altLang="en-US" sz="1400">
                <a:solidFill>
                  <a:srgbClr val="0000FF"/>
                </a:solidFill>
              </a:rPr>
              <a:t>        myRows[i][N-1] = 8.0;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idx="1"/>
          </p:nvPr>
        </p:nvSpPr>
        <p:spPr>
          <a:xfrm>
            <a:off x="187960" y="1285875"/>
            <a:ext cx="8904605" cy="5299710"/>
          </a:xfrm>
        </p:spPr>
        <p:txBody>
          <a:bodyPr vert="horz" wrap="square" lIns="91440" tIns="45720" rIns="91440" bIns="45720" anchor="t">
            <a:normAutofit fontScale="60000"/>
          </a:bodyPr>
          <a:lstStyle/>
          <a:p>
            <a:pPr eaLnBrk="1" hangingPunct="1">
              <a:buNone/>
            </a:pPr>
            <a:r>
              <a:rPr lang="zh-CN" altLang="en-US" sz="2800" dirty="0"/>
              <a:t>int step;</a:t>
            </a:r>
          </a:p>
          <a:p>
            <a:pPr eaLnBrk="1" hangingPunct="1">
              <a:buNone/>
            </a:pPr>
            <a:r>
              <a:rPr lang="zh-CN" altLang="en-US" sz="2800" dirty="0"/>
              <a:t>    for ( step = 0; step &lt; T; step++ )</a:t>
            </a:r>
          </a:p>
          <a:p>
            <a:pPr eaLnBrk="1" hangingPunct="1">
              <a:buNone/>
            </a:pPr>
            <a:r>
              <a:rPr lang="zh-CN" altLang="en-US" sz="2800" dirty="0"/>
              <a:t>    {</a:t>
            </a:r>
          </a:p>
          <a:p>
            <a:pPr eaLnBrk="1" hangingPunct="1">
              <a:buNone/>
            </a:pPr>
            <a:r>
              <a:rPr lang="zh-CN" altLang="en-US" sz="2800" dirty="0"/>
              <a:t>        if (myid&lt;3) {</a:t>
            </a:r>
          </a:p>
          <a:p>
            <a:pPr eaLnBrk="1" hangingPunct="1">
              <a:buNone/>
            </a:pPr>
            <a:r>
              <a:rPr lang="zh-CN" altLang="en-US" sz="2800" dirty="0"/>
              <a:t>            MPI_Recv(&amp;myRows[SIZE+1][0], N, MPI_FLOAT, myid+1, 0, MPI_COMM_WORLD, &amp;status);</a:t>
            </a:r>
          </a:p>
          <a:p>
            <a:pPr eaLnBrk="1" hangingPunct="1">
              <a:buNone/>
            </a:pPr>
            <a:r>
              <a:rPr lang="zh-CN" altLang="en-US" sz="2800" dirty="0"/>
              <a:t>        }</a:t>
            </a:r>
          </a:p>
          <a:p>
            <a:pPr eaLnBrk="1" hangingPunct="1">
              <a:buNone/>
            </a:pPr>
            <a:r>
              <a:rPr lang="zh-CN" altLang="en-US" sz="2800" dirty="0"/>
              <a:t>        if (myid&gt;0) {</a:t>
            </a:r>
          </a:p>
          <a:p>
            <a:pPr eaLnBrk="1" hangingPunct="1">
              <a:buNone/>
            </a:pPr>
            <a:r>
              <a:rPr lang="zh-CN" altLang="en-US" sz="2800" dirty="0"/>
              <a:t>            MPI_Send(&amp;myRows[1][0], N, MPI_FLOAT, myid-1, 0, MPI_COMM_WORLD);</a:t>
            </a:r>
          </a:p>
          <a:p>
            <a:pPr eaLnBrk="1" hangingPunct="1">
              <a:buNone/>
            </a:pPr>
            <a:r>
              <a:rPr lang="zh-CN" altLang="en-US" sz="2800" dirty="0"/>
              <a:t>        }</a:t>
            </a:r>
          </a:p>
          <a:p>
            <a:pPr eaLnBrk="1" hangingPunct="1">
              <a:buNone/>
            </a:pPr>
            <a:r>
              <a:rPr lang="zh-CN" altLang="en-US" sz="2800" dirty="0"/>
              <a:t>        if (myid&lt;3) {</a:t>
            </a:r>
          </a:p>
          <a:p>
            <a:pPr eaLnBrk="1" hangingPunct="1">
              <a:buNone/>
            </a:pPr>
            <a:r>
              <a:rPr lang="zh-CN" altLang="en-US" sz="2800" dirty="0"/>
              <a:t>            MPI_Send(&amp;myRows[SIZE][0], N, MPI_FLOAT, myid+1, 0, MPI_COMM_WORLD);</a:t>
            </a:r>
          </a:p>
          <a:p>
            <a:pPr eaLnBrk="1" hangingPunct="1">
              <a:buNone/>
            </a:pPr>
            <a:r>
              <a:rPr lang="zh-CN" altLang="en-US" sz="2800" dirty="0"/>
              <a:t>        }</a:t>
            </a:r>
          </a:p>
          <a:p>
            <a:pPr eaLnBrk="1" hangingPunct="1">
              <a:buNone/>
            </a:pPr>
            <a:r>
              <a:rPr lang="zh-CN" altLang="en-US" sz="2800" dirty="0"/>
              <a:t>        if (myid&gt;0) {</a:t>
            </a:r>
          </a:p>
          <a:p>
            <a:pPr eaLnBrk="1" hangingPunct="1">
              <a:buNone/>
            </a:pPr>
            <a:r>
              <a:rPr lang="zh-CN" altLang="en-US" sz="2800" dirty="0"/>
              <a:t>            MPI_Recv(&amp;myRows[0][0], N, MPI_FLOAT, myid-1, 0, MPI_COMM_WORLD, &amp;status);</a:t>
            </a:r>
          </a:p>
          <a:p>
            <a:pPr eaLnBrk="1" hangingPunct="1">
              <a:buNone/>
            </a:pPr>
            <a:r>
              <a:rPr lang="zh-CN" altLang="en-US" sz="2800" dirty="0"/>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idx="1"/>
          </p:nvPr>
        </p:nvSpPr>
        <p:spPr>
          <a:xfrm>
            <a:off x="1339215" y="1276350"/>
            <a:ext cx="6845935" cy="4809490"/>
          </a:xfrm>
        </p:spPr>
        <p:txBody>
          <a:bodyPr vert="horz" wrap="square" lIns="91440" tIns="45720" rIns="91440" bIns="45720" anchor="t">
            <a:normAutofit fontScale="60000"/>
          </a:bodyPr>
          <a:lstStyle/>
          <a:p>
            <a:pPr eaLnBrk="1" hangingPunct="1">
              <a:lnSpc>
                <a:spcPct val="85000"/>
              </a:lnSpc>
              <a:buNone/>
            </a:pPr>
            <a:endParaRPr lang="en-US" altLang="zh-CN" sz="2000" dirty="0"/>
          </a:p>
          <a:p>
            <a:pPr eaLnBrk="1" hangingPunct="1">
              <a:lnSpc>
                <a:spcPct val="85000"/>
              </a:lnSpc>
              <a:buNone/>
            </a:pPr>
            <a:endParaRPr lang="en-US" altLang="zh-CN" sz="2000" dirty="0"/>
          </a:p>
          <a:p>
            <a:pPr eaLnBrk="1" hangingPunct="1">
              <a:buNone/>
            </a:pPr>
            <a:r>
              <a:rPr lang="zh-CN" altLang="en-US" sz="2000" dirty="0">
                <a:sym typeface="+mn-ea"/>
              </a:rPr>
              <a:t>        int r_begin, r_end;</a:t>
            </a:r>
            <a:endParaRPr lang="zh-CN" altLang="en-US" sz="2000" dirty="0"/>
          </a:p>
          <a:p>
            <a:pPr eaLnBrk="1" hangingPunct="1">
              <a:buNone/>
            </a:pPr>
            <a:r>
              <a:rPr lang="zh-CN" altLang="en-US" sz="2000" dirty="0">
                <a:sym typeface="+mn-ea"/>
              </a:rPr>
              <a:t>        r_begin = (0==myid) ? 2 : 1;</a:t>
            </a:r>
            <a:endParaRPr lang="zh-CN" altLang="en-US" sz="2000" dirty="0"/>
          </a:p>
          <a:p>
            <a:pPr eaLnBrk="1" hangingPunct="1">
              <a:buNone/>
            </a:pPr>
            <a:r>
              <a:rPr lang="zh-CN" altLang="en-US" sz="2000" dirty="0">
                <a:sym typeface="+mn-ea"/>
              </a:rPr>
              <a:t>        r_end = (3==myid) ? SIZE-1 : SIZE;</a:t>
            </a:r>
            <a:endParaRPr lang="zh-CN" altLang="en-US" sz="2000" dirty="0"/>
          </a:p>
          <a:p>
            <a:pPr eaLnBrk="1" hangingPunct="1">
              <a:buNone/>
            </a:pPr>
            <a:r>
              <a:rPr lang="zh-CN" altLang="en-US" sz="2000" dirty="0">
                <a:sym typeface="+mn-ea"/>
              </a:rPr>
              <a:t>        for ( i = r_begin; i&lt;=r_end; i++)</a:t>
            </a:r>
            <a:endParaRPr lang="zh-CN" altLang="en-US" sz="2000" dirty="0"/>
          </a:p>
          <a:p>
            <a:pPr eaLnBrk="1" hangingPunct="1">
              <a:buNone/>
            </a:pPr>
            <a:r>
              <a:rPr lang="zh-CN" altLang="en-US" sz="2000" dirty="0">
                <a:sym typeface="+mn-ea"/>
              </a:rPr>
              <a:t>        {</a:t>
            </a:r>
            <a:endParaRPr lang="zh-CN" altLang="en-US" sz="2000" dirty="0"/>
          </a:p>
          <a:p>
            <a:pPr eaLnBrk="1" hangingPunct="1">
              <a:buNone/>
            </a:pPr>
            <a:r>
              <a:rPr lang="zh-CN" altLang="en-US" sz="2000" dirty="0">
                <a:sym typeface="+mn-ea"/>
              </a:rPr>
              <a:t>            for ( j = 1; j&lt;N-1; j++)</a:t>
            </a:r>
            <a:endParaRPr lang="zh-CN" altLang="en-US" sz="2000" dirty="0"/>
          </a:p>
          <a:p>
            <a:pPr eaLnBrk="1" hangingPunct="1">
              <a:buNone/>
            </a:pPr>
            <a:r>
              <a:rPr lang="zh-CN" altLang="en-US" sz="2000" dirty="0">
                <a:sym typeface="+mn-ea"/>
              </a:rPr>
              <a:t>                myRows2[i][j] = 0.25*(myRows[i][j-1]+myRows[i][j+1]+myRows[i-1][j]+myRows[i+1][j]);</a:t>
            </a:r>
            <a:endParaRPr lang="zh-CN" altLang="en-US" sz="2000" dirty="0"/>
          </a:p>
          <a:p>
            <a:pPr eaLnBrk="1" hangingPunct="1">
              <a:buNone/>
            </a:pPr>
            <a:r>
              <a:rPr lang="zh-CN" altLang="en-US" sz="2000" dirty="0">
                <a:sym typeface="+mn-ea"/>
              </a:rPr>
              <a:t>        }</a:t>
            </a:r>
            <a:endParaRPr lang="zh-CN" altLang="en-US" sz="2000" dirty="0"/>
          </a:p>
          <a:p>
            <a:pPr eaLnBrk="1" hangingPunct="1">
              <a:buNone/>
            </a:pPr>
            <a:r>
              <a:rPr lang="zh-CN" altLang="en-US" sz="2000" dirty="0">
                <a:sym typeface="+mn-ea"/>
              </a:rPr>
              <a:t>        for ( i = r_begin; i&lt;=r_end; i++)</a:t>
            </a:r>
            <a:endParaRPr lang="zh-CN" altLang="en-US" sz="2000" dirty="0"/>
          </a:p>
          <a:p>
            <a:pPr eaLnBrk="1" hangingPunct="1">
              <a:buNone/>
            </a:pPr>
            <a:r>
              <a:rPr lang="zh-CN" altLang="en-US" sz="2000" dirty="0">
                <a:sym typeface="+mn-ea"/>
              </a:rPr>
              <a:t>        {</a:t>
            </a:r>
            <a:endParaRPr lang="zh-CN" altLang="en-US" sz="2000" dirty="0"/>
          </a:p>
          <a:p>
            <a:pPr eaLnBrk="1" hangingPunct="1">
              <a:buNone/>
            </a:pPr>
            <a:r>
              <a:rPr lang="zh-CN" altLang="en-US" sz="2000" dirty="0">
                <a:sym typeface="+mn-ea"/>
              </a:rPr>
              <a:t>            for (j = 1; j&lt;N-1; j++)</a:t>
            </a:r>
            <a:endParaRPr lang="zh-CN" altLang="en-US" sz="2000" dirty="0"/>
          </a:p>
          <a:p>
            <a:pPr eaLnBrk="1" hangingPunct="1">
              <a:buNone/>
            </a:pPr>
            <a:r>
              <a:rPr lang="zh-CN" altLang="en-US" sz="2000" dirty="0">
                <a:sym typeface="+mn-ea"/>
              </a:rPr>
              <a:t>                myRows[i][j] = myRows2[i][j];</a:t>
            </a:r>
            <a:endParaRPr lang="zh-CN" altLang="en-US" sz="2000" dirty="0"/>
          </a:p>
          <a:p>
            <a:pPr eaLnBrk="1" hangingPunct="1">
              <a:buNone/>
            </a:pPr>
            <a:r>
              <a:rPr lang="zh-CN" altLang="en-US" sz="2000" dirty="0">
                <a:sym typeface="+mn-ea"/>
              </a:rPr>
              <a:t>        }</a:t>
            </a:r>
            <a:endParaRPr lang="zh-CN" altLang="en-US" sz="2000" dirty="0"/>
          </a:p>
          <a:p>
            <a:pPr eaLnBrk="1" hangingPunct="1">
              <a:buNone/>
            </a:pPr>
            <a:r>
              <a:rPr lang="zh-CN" altLang="en-US" sz="2000" dirty="0">
                <a:sym typeface="+mn-ea"/>
              </a:rPr>
              <a:t>    }</a:t>
            </a:r>
            <a:endParaRPr lang="zh-CN" altLang="en-US" sz="2000" dirty="0"/>
          </a:p>
          <a:p>
            <a:pPr eaLnBrk="1" hangingPunct="1">
              <a:buNone/>
            </a:pPr>
            <a:r>
              <a:rPr lang="zh-CN" altLang="en-US" sz="2000" dirty="0">
                <a:sym typeface="+mn-ea"/>
              </a:rPr>
              <a:t>   // MPI_Barrier(MPI_COMM_WORLD);</a:t>
            </a:r>
            <a:endParaRPr lang="zh-CN" altLang="en-US" sz="2000" dirty="0"/>
          </a:p>
          <a:p>
            <a:pPr eaLnBrk="1" hangingPunct="1">
              <a:buNone/>
            </a:pPr>
            <a:r>
              <a:rPr lang="zh-CN" altLang="en-US" sz="2000" dirty="0">
                <a:sym typeface="+mn-ea"/>
              </a:rPr>
              <a:t>    print_myRows(myid, myRows);</a:t>
            </a:r>
            <a:endParaRPr lang="zh-CN" altLang="en-US" sz="2000" dirty="0"/>
          </a:p>
          <a:p>
            <a:pPr eaLnBrk="1" hangingPunct="1">
              <a:buNone/>
            </a:pPr>
            <a:r>
              <a:rPr lang="zh-CN" altLang="en-US" sz="2000" dirty="0">
                <a:sym typeface="+mn-ea"/>
              </a:rPr>
              <a:t>    MPI_Finalize();</a:t>
            </a:r>
            <a:endParaRPr lang="zh-CN" altLang="en-US" sz="2000" dirty="0"/>
          </a:p>
          <a:p>
            <a:pPr eaLnBrk="1" hangingPunct="1">
              <a:buNone/>
            </a:pPr>
            <a:r>
              <a:rPr lang="zh-CN" altLang="en-US" sz="2000" dirty="0">
                <a:sym typeface="+mn-ea"/>
              </a:rPr>
              <a:t>}</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30835" y="1240155"/>
            <a:ext cx="8715375" cy="5214620"/>
          </a:xfrm>
        </p:spPr>
        <p:txBody>
          <a:bodyPr>
            <a:normAutofit fontScale="40000"/>
          </a:bodyPr>
          <a:lstStyle/>
          <a:p>
            <a:pPr marL="0" indent="0">
              <a:buNone/>
            </a:pPr>
            <a:r>
              <a:rPr lang="zh-CN" altLang="en-US"/>
              <a:t>void print_myRows(int myid, float myRows[][N])</a:t>
            </a:r>
          </a:p>
          <a:p>
            <a:pPr marL="0" indent="0">
              <a:buNone/>
            </a:pPr>
            <a:r>
              <a:rPr lang="zh-CN" altLang="en-US"/>
              <a:t>{</a:t>
            </a:r>
          </a:p>
          <a:p>
            <a:pPr marL="0" indent="0">
              <a:buNone/>
            </a:pPr>
            <a:r>
              <a:rPr lang="zh-CN" altLang="en-US"/>
              <a:t>    int i,j;</a:t>
            </a:r>
          </a:p>
          <a:p>
            <a:pPr marL="0" indent="0">
              <a:buNone/>
            </a:pPr>
            <a:r>
              <a:rPr lang="zh-CN" altLang="en-US"/>
              <a:t>    int buf[1];</a:t>
            </a:r>
          </a:p>
          <a:p>
            <a:pPr marL="0" indent="0">
              <a:buNone/>
            </a:pPr>
            <a:r>
              <a:rPr lang="zh-CN" altLang="en-US"/>
              <a:t>    MPI_Status status;</a:t>
            </a:r>
          </a:p>
          <a:p>
            <a:pPr marL="0" indent="0">
              <a:buNone/>
            </a:pPr>
            <a:r>
              <a:rPr lang="zh-CN" altLang="en-US"/>
              <a:t>    buf[0] = 1;</a:t>
            </a:r>
          </a:p>
          <a:p>
            <a:pPr marL="0" indent="0">
              <a:buNone/>
            </a:pPr>
            <a:r>
              <a:rPr lang="zh-CN" altLang="en-US"/>
              <a:t>    if ( myid&gt;0 ) {</a:t>
            </a:r>
          </a:p>
          <a:p>
            <a:pPr marL="0" indent="0">
              <a:buNone/>
            </a:pPr>
            <a:r>
              <a:rPr lang="zh-CN" altLang="en-US"/>
              <a:t>        MPI_Recv(buf, 1, MPI_INT, myid-1, 0, MPI_COMM_WORLD, &amp;status);</a:t>
            </a:r>
          </a:p>
          <a:p>
            <a:pPr marL="0" indent="0">
              <a:buNone/>
            </a:pPr>
            <a:r>
              <a:rPr lang="zh-CN" altLang="en-US"/>
              <a:t>    }</a:t>
            </a:r>
          </a:p>
          <a:p>
            <a:pPr marL="0" indent="0">
              <a:buNone/>
            </a:pPr>
            <a:r>
              <a:rPr lang="zh-CN" altLang="en-US"/>
              <a:t>    printf("Result in process %d:\n", myid);</a:t>
            </a:r>
          </a:p>
          <a:p>
            <a:pPr marL="0" indent="0">
              <a:buNone/>
            </a:pPr>
            <a:r>
              <a:rPr lang="zh-CN" altLang="en-US"/>
              <a:t>    for ( i = 0; i&lt;SIZE+2; i++)</a:t>
            </a:r>
          </a:p>
          <a:p>
            <a:pPr marL="0" indent="0">
              <a:buNone/>
            </a:pPr>
            <a:r>
              <a:rPr lang="zh-CN" altLang="en-US"/>
              <a:t>    {</a:t>
            </a:r>
          </a:p>
          <a:p>
            <a:pPr marL="0" indent="0">
              <a:buNone/>
            </a:pPr>
            <a:r>
              <a:rPr lang="zh-CN" altLang="en-US"/>
              <a:t>        for ( j = 0; j&lt;N; j++)</a:t>
            </a:r>
          </a:p>
          <a:p>
            <a:pPr marL="0" indent="0">
              <a:buNone/>
            </a:pPr>
            <a:r>
              <a:rPr lang="zh-CN" altLang="en-US"/>
              <a:t>            printf("%1.3f\t", myRows[i][j]);</a:t>
            </a:r>
          </a:p>
          <a:p>
            <a:pPr marL="0" indent="0">
              <a:buNone/>
            </a:pPr>
            <a:r>
              <a:rPr lang="zh-CN" altLang="en-US"/>
              <a:t>        printf("\n");</a:t>
            </a:r>
          </a:p>
          <a:p>
            <a:pPr marL="0" indent="0">
              <a:buNone/>
            </a:pPr>
            <a:r>
              <a:rPr lang="zh-CN" altLang="en-US"/>
              <a:t>    }</a:t>
            </a:r>
          </a:p>
          <a:p>
            <a:pPr marL="0" indent="0">
              <a:buNone/>
            </a:pPr>
            <a:r>
              <a:rPr lang="zh-CN" altLang="en-US"/>
              <a:t>    if ( myid&lt;3 ) {</a:t>
            </a:r>
          </a:p>
          <a:p>
            <a:pPr marL="0" indent="0">
              <a:buNone/>
            </a:pPr>
            <a:r>
              <a:rPr lang="zh-CN" altLang="en-US"/>
              <a:t>        MPI_Send(buf, 1, MPI_INT, myid+1, 0, MPI_COMM_WORLD);</a:t>
            </a:r>
          </a:p>
          <a:p>
            <a:pPr marL="0" indent="0">
              <a:buNone/>
            </a:pPr>
            <a:r>
              <a:rPr lang="zh-CN" altLang="en-US"/>
              <a:t>    }</a:t>
            </a:r>
          </a:p>
          <a:p>
            <a:pPr marL="0" indent="0">
              <a:buNone/>
            </a:pPr>
            <a:r>
              <a:rPr lang="zh-CN" altLang="en-US"/>
              <a:t>    MPI_Barrier(MPI_COMM_WORLD);</a:t>
            </a:r>
          </a:p>
          <a:p>
            <a:pPr marL="0" indent="0">
              <a:buNone/>
            </a:pPr>
            <a:r>
              <a:rPr lang="zh-CN" altLang="en-US"/>
              <a:t>}</a:t>
            </a:r>
          </a:p>
        </p:txBody>
      </p:sp>
      <p:sp>
        <p:nvSpPr>
          <p:cNvPr id="4" name="灯片编号占位符 3"/>
          <p:cNvSpPr>
            <a:spLocks noGrp="1"/>
          </p:cNvSpPr>
          <p:nvPr>
            <p:ph type="sldNum" sz="quarter" idx="12"/>
          </p:nvPr>
        </p:nvSpPr>
        <p:spPr/>
        <p:txBody>
          <a:bodyPr/>
          <a:lstStyle/>
          <a:p>
            <a:fld id="{77197A2B-A034-4DC0-8020-4A062C2A5A72}" type="slidenum">
              <a:rPr lang="zh-CN" altLang="en-US" smtClean="0"/>
              <a:t>113</a:t>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vert="horz" wrap="square" lIns="91440" tIns="45720" rIns="91440" bIns="45720" anchor="ctr"/>
          <a:lstStyle/>
          <a:p>
            <a:pPr eaLnBrk="1" hangingPunct="1"/>
            <a:r>
              <a:rPr lang="zh-CN" altLang="en-US" dirty="0"/>
              <a:t>二.主从模式的</a:t>
            </a:r>
            <a:r>
              <a:rPr lang="en-US" altLang="zh-CN" dirty="0">
                <a:latin typeface="宋体" panose="02010600030101010101" pitchFamily="2" charset="-122"/>
              </a:rPr>
              <a:t>MPI</a:t>
            </a:r>
            <a:r>
              <a:rPr lang="zh-CN" altLang="en-US" dirty="0"/>
              <a:t>程序设计</a:t>
            </a:r>
          </a:p>
        </p:txBody>
      </p:sp>
      <p:sp>
        <p:nvSpPr>
          <p:cNvPr id="59395" name="Rectangle 3"/>
          <p:cNvSpPr>
            <a:spLocks noGrp="1"/>
          </p:cNvSpPr>
          <p:nvPr>
            <p:ph idx="1"/>
          </p:nvPr>
        </p:nvSpPr>
        <p:spPr>
          <a:xfrm>
            <a:off x="357188" y="1571625"/>
            <a:ext cx="8534400" cy="4648200"/>
          </a:xfrm>
        </p:spPr>
        <p:txBody>
          <a:bodyPr vert="horz" wrap="square" lIns="91440" tIns="45720" rIns="91440" bIns="45720" anchor="t"/>
          <a:lstStyle/>
          <a:p>
            <a:pPr eaLnBrk="1" hangingPunct="1">
              <a:buNone/>
            </a:pPr>
            <a:r>
              <a:rPr lang="zh-CN" altLang="en-US" dirty="0"/>
              <a:t>1.问题描述——矩阵向量乘</a:t>
            </a:r>
          </a:p>
          <a:p>
            <a:pPr algn="just" eaLnBrk="1" hangingPunct="1">
              <a:lnSpc>
                <a:spcPct val="150000"/>
              </a:lnSpc>
              <a:buNone/>
            </a:pPr>
            <a:r>
              <a:rPr lang="zh-CN" altLang="en-US" dirty="0"/>
              <a:t>   </a:t>
            </a:r>
            <a:r>
              <a:rPr lang="zh-CN" altLang="en-US" sz="2400" dirty="0"/>
              <a:t>实现矩阵</a:t>
            </a:r>
            <a:r>
              <a:rPr lang="en-US" altLang="zh-CN" sz="2400" dirty="0"/>
              <a:t>C=A x B 。</a:t>
            </a:r>
            <a:r>
              <a:rPr lang="zh-CN" altLang="en-US" sz="2400" dirty="0"/>
              <a:t>具体实现方法是：主进程将向量</a:t>
            </a:r>
            <a:r>
              <a:rPr lang="en-US" altLang="zh-CN" sz="2400" dirty="0"/>
              <a:t>B</a:t>
            </a:r>
            <a:r>
              <a:rPr lang="zh-CN" altLang="en-US" sz="2400" dirty="0"/>
              <a:t>广播给所有的从进程，然后将矩阵</a:t>
            </a:r>
            <a:r>
              <a:rPr lang="en-US" altLang="zh-CN" sz="2400" dirty="0"/>
              <a:t>A</a:t>
            </a:r>
            <a:r>
              <a:rPr lang="zh-CN" altLang="en-US" sz="2400" dirty="0"/>
              <a:t>的各行依次发送给从进程，从进程计算一行和</a:t>
            </a:r>
            <a:r>
              <a:rPr lang="en-US" altLang="zh-CN" sz="2400" dirty="0"/>
              <a:t>B</a:t>
            </a:r>
            <a:r>
              <a:rPr lang="zh-CN" altLang="en-US" sz="2400" dirty="0"/>
              <a:t>相乘的结果，然后将结果发送给主进程。主进程循环向各个从进程发送一行数据，直到将</a:t>
            </a:r>
            <a:r>
              <a:rPr lang="en-US" altLang="zh-CN" sz="2400" dirty="0"/>
              <a:t>A</a:t>
            </a:r>
            <a:r>
              <a:rPr lang="zh-CN" altLang="en-US" sz="2400" dirty="0"/>
              <a:t>各行的数据发送完毕。一旦主进程将</a:t>
            </a:r>
            <a:r>
              <a:rPr lang="en-US" altLang="zh-CN" sz="2400" dirty="0"/>
              <a:t>A</a:t>
            </a:r>
            <a:r>
              <a:rPr lang="zh-CN" altLang="en-US" sz="2400" dirty="0"/>
              <a:t>的各行发送完毕，则每收到一个结果，就向相应的从进程发送结束标志，从进程接收到结束标志后退出执行。主进程收集完所有的结果后也结束。</a:t>
            </a:r>
            <a:r>
              <a:rPr lang="zh-CN" altLang="en-US" sz="2800" dirty="0"/>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p:nvPr/>
        </p:nvSpPr>
        <p:spPr>
          <a:xfrm>
            <a:off x="2590800" y="1306830"/>
            <a:ext cx="3657600" cy="1295400"/>
          </a:xfrm>
          <a:prstGeom prst="rect">
            <a:avLst/>
          </a:prstGeom>
          <a:solidFill>
            <a:schemeClr val="accent1"/>
          </a:solidFill>
          <a:ln w="12700" cap="flat" cmpd="sng">
            <a:solidFill>
              <a:schemeClr val="bg2"/>
            </a:solidFill>
            <a:prstDash val="solid"/>
            <a:miter/>
            <a:headEnd type="none" w="sm" len="sm"/>
            <a:tailEnd type="none" w="sm" len="sm"/>
          </a:ln>
        </p:spPr>
        <p:txBody>
          <a:bodyPr wrap="none" anchor="ctr"/>
          <a:lstStyle/>
          <a:p>
            <a:pPr algn="ctr" eaLnBrk="0" hangingPunct="0"/>
            <a:r>
              <a:rPr lang="zh-CN" altLang="en-US" sz="2400" b="1" dirty="0">
                <a:solidFill>
                  <a:schemeClr val="tx2"/>
                </a:solidFill>
                <a:latin typeface="Arial" panose="020B0604020202020204" pitchFamily="34" charset="0"/>
              </a:rPr>
              <a:t>发送矩阵</a:t>
            </a:r>
            <a:r>
              <a:rPr lang="en-US" altLang="zh-CN" sz="2400" b="1" dirty="0">
                <a:solidFill>
                  <a:schemeClr val="tx2"/>
                </a:solidFill>
                <a:latin typeface="Arial" panose="020B0604020202020204" pitchFamily="34" charset="0"/>
              </a:rPr>
              <a:t>A</a:t>
            </a:r>
            <a:r>
              <a:rPr lang="zh-CN" altLang="en-US" sz="2400" b="1" dirty="0">
                <a:solidFill>
                  <a:schemeClr val="tx2"/>
                </a:solidFill>
                <a:latin typeface="Arial" panose="020B0604020202020204" pitchFamily="34" charset="0"/>
              </a:rPr>
              <a:t>的各行数据</a:t>
            </a:r>
          </a:p>
          <a:p>
            <a:pPr algn="ctr" eaLnBrk="0" hangingPunct="0"/>
            <a:r>
              <a:rPr lang="zh-CN" altLang="en-US" sz="2400" b="1" dirty="0">
                <a:solidFill>
                  <a:schemeClr val="tx2"/>
                </a:solidFill>
                <a:latin typeface="Arial" panose="020B0604020202020204" pitchFamily="34" charset="0"/>
              </a:rPr>
              <a:t>回收各行与</a:t>
            </a:r>
            <a:r>
              <a:rPr lang="en-US" altLang="zh-CN" sz="2400" b="1" dirty="0">
                <a:solidFill>
                  <a:schemeClr val="tx2"/>
                </a:solidFill>
                <a:latin typeface="Arial" panose="020B0604020202020204" pitchFamily="34" charset="0"/>
              </a:rPr>
              <a:t>B</a:t>
            </a:r>
            <a:r>
              <a:rPr lang="zh-CN" altLang="en-US" sz="2400" b="1" dirty="0">
                <a:solidFill>
                  <a:schemeClr val="tx2"/>
                </a:solidFill>
                <a:latin typeface="Arial" panose="020B0604020202020204" pitchFamily="34" charset="0"/>
              </a:rPr>
              <a:t>相乘的结果</a:t>
            </a:r>
          </a:p>
        </p:txBody>
      </p:sp>
      <p:sp>
        <p:nvSpPr>
          <p:cNvPr id="60419" name="Line 3"/>
          <p:cNvSpPr/>
          <p:nvPr/>
        </p:nvSpPr>
        <p:spPr>
          <a:xfrm>
            <a:off x="3276600" y="2640330"/>
            <a:ext cx="0" cy="990600"/>
          </a:xfrm>
          <a:prstGeom prst="line">
            <a:avLst/>
          </a:prstGeom>
          <a:ln w="12700" cap="flat" cmpd="sng">
            <a:solidFill>
              <a:srgbClr val="0000FF"/>
            </a:solidFill>
            <a:prstDash val="solid"/>
            <a:headEnd type="none" w="sm" len="sm"/>
            <a:tailEnd type="stealth" w="lg" len="lg"/>
          </a:ln>
        </p:spPr>
      </p:sp>
      <p:sp>
        <p:nvSpPr>
          <p:cNvPr id="60420" name="Line 4"/>
          <p:cNvSpPr/>
          <p:nvPr/>
        </p:nvSpPr>
        <p:spPr>
          <a:xfrm>
            <a:off x="4038600" y="2640330"/>
            <a:ext cx="0" cy="990600"/>
          </a:xfrm>
          <a:prstGeom prst="line">
            <a:avLst/>
          </a:prstGeom>
          <a:ln w="12700" cap="flat" cmpd="sng">
            <a:solidFill>
              <a:srgbClr val="0000FF"/>
            </a:solidFill>
            <a:prstDash val="solid"/>
            <a:headEnd type="none" w="sm" len="sm"/>
            <a:tailEnd type="stealth" w="lg" len="lg"/>
          </a:ln>
        </p:spPr>
      </p:sp>
      <p:sp>
        <p:nvSpPr>
          <p:cNvPr id="60421" name="Line 5"/>
          <p:cNvSpPr/>
          <p:nvPr/>
        </p:nvSpPr>
        <p:spPr>
          <a:xfrm>
            <a:off x="4800600" y="2640330"/>
            <a:ext cx="0" cy="990600"/>
          </a:xfrm>
          <a:prstGeom prst="line">
            <a:avLst/>
          </a:prstGeom>
          <a:ln w="12700" cap="flat" cmpd="sng">
            <a:solidFill>
              <a:srgbClr val="0000FF"/>
            </a:solidFill>
            <a:prstDash val="solid"/>
            <a:headEnd type="none" w="sm" len="sm"/>
            <a:tailEnd type="stealth" w="lg" len="lg"/>
          </a:ln>
        </p:spPr>
      </p:sp>
      <p:sp>
        <p:nvSpPr>
          <p:cNvPr id="60422" name="Line 6"/>
          <p:cNvSpPr/>
          <p:nvPr/>
        </p:nvSpPr>
        <p:spPr>
          <a:xfrm>
            <a:off x="5562600" y="2640330"/>
            <a:ext cx="0" cy="990600"/>
          </a:xfrm>
          <a:prstGeom prst="line">
            <a:avLst/>
          </a:prstGeom>
          <a:ln w="12700" cap="flat" cmpd="sng">
            <a:solidFill>
              <a:srgbClr val="0000FF"/>
            </a:solidFill>
            <a:prstDash val="solid"/>
            <a:headEnd type="none" w="sm" len="sm"/>
            <a:tailEnd type="stealth" w="lg" len="lg"/>
          </a:ln>
        </p:spPr>
      </p:sp>
      <p:sp>
        <p:nvSpPr>
          <p:cNvPr id="60423" name="Rectangle 7"/>
          <p:cNvSpPr/>
          <p:nvPr/>
        </p:nvSpPr>
        <p:spPr>
          <a:xfrm>
            <a:off x="3048000" y="3630930"/>
            <a:ext cx="457200" cy="1066800"/>
          </a:xfrm>
          <a:prstGeom prst="rect">
            <a:avLst/>
          </a:prstGeom>
          <a:solidFill>
            <a:schemeClr val="accent1"/>
          </a:solidFill>
          <a:ln w="12700" cap="flat" cmpd="sng">
            <a:solidFill>
              <a:srgbClr val="0000FF"/>
            </a:solidFill>
            <a:prstDash val="solid"/>
            <a:miter/>
            <a:headEnd type="none" w="sm" len="sm"/>
            <a:tailEnd type="none" w="sm" len="sm"/>
          </a:ln>
        </p:spPr>
        <p:txBody>
          <a:bodyPr wrap="none" anchor="ctr"/>
          <a:lstStyle/>
          <a:p>
            <a:pPr algn="ctr" eaLnBrk="0" hangingPunct="0"/>
            <a:r>
              <a:rPr lang="zh-CN" altLang="en-US" sz="2400" b="1" dirty="0">
                <a:solidFill>
                  <a:schemeClr val="tx2"/>
                </a:solidFill>
                <a:latin typeface="Arial" panose="020B0604020202020204" pitchFamily="34" charset="0"/>
              </a:rPr>
              <a:t>计</a:t>
            </a:r>
          </a:p>
          <a:p>
            <a:pPr algn="ctr" eaLnBrk="0" hangingPunct="0"/>
            <a:r>
              <a:rPr lang="zh-CN" altLang="en-US" sz="2400" b="1" dirty="0">
                <a:solidFill>
                  <a:schemeClr val="tx2"/>
                </a:solidFill>
                <a:latin typeface="Arial" panose="020B0604020202020204" pitchFamily="34" charset="0"/>
              </a:rPr>
              <a:t>算</a:t>
            </a:r>
          </a:p>
        </p:txBody>
      </p:sp>
      <p:sp>
        <p:nvSpPr>
          <p:cNvPr id="60424" name="Rectangle 10"/>
          <p:cNvSpPr/>
          <p:nvPr/>
        </p:nvSpPr>
        <p:spPr>
          <a:xfrm>
            <a:off x="3810000" y="3630930"/>
            <a:ext cx="457200" cy="1066800"/>
          </a:xfrm>
          <a:prstGeom prst="rect">
            <a:avLst/>
          </a:prstGeom>
          <a:solidFill>
            <a:schemeClr val="accent1"/>
          </a:solidFill>
          <a:ln w="12700" cap="flat" cmpd="sng">
            <a:solidFill>
              <a:srgbClr val="0000FF"/>
            </a:solidFill>
            <a:prstDash val="solid"/>
            <a:miter/>
            <a:headEnd type="none" w="sm" len="sm"/>
            <a:tailEnd type="none" w="sm" len="sm"/>
          </a:ln>
        </p:spPr>
        <p:txBody>
          <a:bodyPr wrap="none" anchor="ctr"/>
          <a:lstStyle/>
          <a:p>
            <a:pPr algn="ctr" eaLnBrk="0" hangingPunct="0"/>
            <a:r>
              <a:rPr lang="zh-CN" altLang="en-US" sz="2400" b="1" dirty="0">
                <a:solidFill>
                  <a:schemeClr val="tx2"/>
                </a:solidFill>
                <a:latin typeface="Arial" panose="020B0604020202020204" pitchFamily="34" charset="0"/>
              </a:rPr>
              <a:t>计</a:t>
            </a:r>
          </a:p>
          <a:p>
            <a:pPr algn="ctr" eaLnBrk="0" hangingPunct="0"/>
            <a:r>
              <a:rPr lang="zh-CN" altLang="en-US" sz="2400" b="1" dirty="0">
                <a:solidFill>
                  <a:schemeClr val="tx2"/>
                </a:solidFill>
                <a:latin typeface="Arial" panose="020B0604020202020204" pitchFamily="34" charset="0"/>
              </a:rPr>
              <a:t>算</a:t>
            </a:r>
          </a:p>
        </p:txBody>
      </p:sp>
      <p:sp>
        <p:nvSpPr>
          <p:cNvPr id="60425" name="Rectangle 11"/>
          <p:cNvSpPr/>
          <p:nvPr/>
        </p:nvSpPr>
        <p:spPr>
          <a:xfrm>
            <a:off x="4572000" y="3630930"/>
            <a:ext cx="457200" cy="1066800"/>
          </a:xfrm>
          <a:prstGeom prst="rect">
            <a:avLst/>
          </a:prstGeom>
          <a:solidFill>
            <a:schemeClr val="accent1"/>
          </a:solidFill>
          <a:ln w="12700" cap="flat" cmpd="sng">
            <a:solidFill>
              <a:srgbClr val="0000FF"/>
            </a:solidFill>
            <a:prstDash val="solid"/>
            <a:miter/>
            <a:headEnd type="none" w="sm" len="sm"/>
            <a:tailEnd type="none" w="sm" len="sm"/>
          </a:ln>
        </p:spPr>
        <p:txBody>
          <a:bodyPr wrap="none" anchor="ctr"/>
          <a:lstStyle/>
          <a:p>
            <a:pPr algn="ctr" eaLnBrk="0" hangingPunct="0"/>
            <a:r>
              <a:rPr lang="zh-CN" altLang="en-US" sz="2400" b="1" dirty="0">
                <a:solidFill>
                  <a:schemeClr val="tx2"/>
                </a:solidFill>
                <a:latin typeface="Arial" panose="020B0604020202020204" pitchFamily="34" charset="0"/>
              </a:rPr>
              <a:t>计</a:t>
            </a:r>
          </a:p>
          <a:p>
            <a:pPr algn="ctr" eaLnBrk="0" hangingPunct="0"/>
            <a:r>
              <a:rPr lang="zh-CN" altLang="en-US" sz="2400" b="1" dirty="0">
                <a:solidFill>
                  <a:schemeClr val="tx2"/>
                </a:solidFill>
                <a:latin typeface="Arial" panose="020B0604020202020204" pitchFamily="34" charset="0"/>
              </a:rPr>
              <a:t>算</a:t>
            </a:r>
          </a:p>
        </p:txBody>
      </p:sp>
      <p:sp>
        <p:nvSpPr>
          <p:cNvPr id="60426" name="Rectangle 12"/>
          <p:cNvSpPr/>
          <p:nvPr/>
        </p:nvSpPr>
        <p:spPr>
          <a:xfrm>
            <a:off x="5334000" y="3630930"/>
            <a:ext cx="457200" cy="1066800"/>
          </a:xfrm>
          <a:prstGeom prst="rect">
            <a:avLst/>
          </a:prstGeom>
          <a:solidFill>
            <a:schemeClr val="accent1"/>
          </a:solidFill>
          <a:ln w="12700" cap="flat" cmpd="sng">
            <a:solidFill>
              <a:srgbClr val="0000FF"/>
            </a:solidFill>
            <a:prstDash val="solid"/>
            <a:miter/>
            <a:headEnd type="none" w="sm" len="sm"/>
            <a:tailEnd type="none" w="sm" len="sm"/>
          </a:ln>
        </p:spPr>
        <p:txBody>
          <a:bodyPr wrap="none" anchor="ctr"/>
          <a:lstStyle/>
          <a:p>
            <a:pPr algn="ctr" eaLnBrk="0" hangingPunct="0"/>
            <a:r>
              <a:rPr lang="zh-CN" altLang="en-US" sz="2400" b="1" dirty="0">
                <a:solidFill>
                  <a:schemeClr val="tx2"/>
                </a:solidFill>
                <a:latin typeface="Arial" panose="020B0604020202020204" pitchFamily="34" charset="0"/>
              </a:rPr>
              <a:t>计</a:t>
            </a:r>
          </a:p>
          <a:p>
            <a:pPr algn="ctr" eaLnBrk="0" hangingPunct="0"/>
            <a:r>
              <a:rPr lang="zh-CN" altLang="en-US" sz="2400" b="1" dirty="0">
                <a:solidFill>
                  <a:schemeClr val="tx2"/>
                </a:solidFill>
                <a:latin typeface="Arial" panose="020B0604020202020204" pitchFamily="34" charset="0"/>
              </a:rPr>
              <a:t>算</a:t>
            </a:r>
          </a:p>
        </p:txBody>
      </p:sp>
      <p:sp>
        <p:nvSpPr>
          <p:cNvPr id="60427" name="Line 13"/>
          <p:cNvSpPr/>
          <p:nvPr/>
        </p:nvSpPr>
        <p:spPr>
          <a:xfrm>
            <a:off x="3276600" y="4697730"/>
            <a:ext cx="0" cy="381000"/>
          </a:xfrm>
          <a:prstGeom prst="line">
            <a:avLst/>
          </a:prstGeom>
          <a:ln w="12700" cap="flat" cmpd="sng">
            <a:solidFill>
              <a:srgbClr val="0000FF"/>
            </a:solidFill>
            <a:prstDash val="solid"/>
            <a:headEnd type="none" w="sm" len="sm"/>
            <a:tailEnd type="stealth" w="lg" len="lg"/>
          </a:ln>
        </p:spPr>
      </p:sp>
      <p:sp>
        <p:nvSpPr>
          <p:cNvPr id="60428" name="Line 14"/>
          <p:cNvSpPr/>
          <p:nvPr/>
        </p:nvSpPr>
        <p:spPr>
          <a:xfrm>
            <a:off x="4038600" y="4697730"/>
            <a:ext cx="0" cy="381000"/>
          </a:xfrm>
          <a:prstGeom prst="line">
            <a:avLst/>
          </a:prstGeom>
          <a:ln w="12700" cap="flat" cmpd="sng">
            <a:solidFill>
              <a:srgbClr val="0000FF"/>
            </a:solidFill>
            <a:prstDash val="solid"/>
            <a:headEnd type="none" w="sm" len="sm"/>
            <a:tailEnd type="stealth" w="lg" len="lg"/>
          </a:ln>
        </p:spPr>
      </p:sp>
      <p:sp>
        <p:nvSpPr>
          <p:cNvPr id="60429" name="Line 15"/>
          <p:cNvSpPr/>
          <p:nvPr/>
        </p:nvSpPr>
        <p:spPr>
          <a:xfrm>
            <a:off x="4800600" y="4697730"/>
            <a:ext cx="0" cy="381000"/>
          </a:xfrm>
          <a:prstGeom prst="line">
            <a:avLst/>
          </a:prstGeom>
          <a:ln w="12700" cap="flat" cmpd="sng">
            <a:solidFill>
              <a:srgbClr val="0000FF"/>
            </a:solidFill>
            <a:prstDash val="solid"/>
            <a:headEnd type="none" w="sm" len="sm"/>
            <a:tailEnd type="stealth" w="lg" len="lg"/>
          </a:ln>
        </p:spPr>
      </p:sp>
      <p:sp>
        <p:nvSpPr>
          <p:cNvPr id="60430" name="Line 16"/>
          <p:cNvSpPr/>
          <p:nvPr/>
        </p:nvSpPr>
        <p:spPr>
          <a:xfrm>
            <a:off x="5562600" y="4697730"/>
            <a:ext cx="0" cy="381000"/>
          </a:xfrm>
          <a:prstGeom prst="line">
            <a:avLst/>
          </a:prstGeom>
          <a:ln w="12700" cap="flat" cmpd="sng">
            <a:solidFill>
              <a:srgbClr val="0000FF"/>
            </a:solidFill>
            <a:prstDash val="solid"/>
            <a:headEnd type="none" w="sm" len="sm"/>
            <a:tailEnd type="stealth" w="lg" len="lg"/>
          </a:ln>
        </p:spPr>
      </p:sp>
      <p:sp>
        <p:nvSpPr>
          <p:cNvPr id="60431" name="Line 18"/>
          <p:cNvSpPr/>
          <p:nvPr/>
        </p:nvSpPr>
        <p:spPr>
          <a:xfrm flipH="1">
            <a:off x="6629400" y="1954530"/>
            <a:ext cx="914400" cy="0"/>
          </a:xfrm>
          <a:prstGeom prst="line">
            <a:avLst/>
          </a:prstGeom>
          <a:ln w="12700" cap="flat" cmpd="sng">
            <a:solidFill>
              <a:srgbClr val="0000FF"/>
            </a:solidFill>
            <a:prstDash val="solid"/>
            <a:headEnd type="none" w="sm" len="sm"/>
            <a:tailEnd type="stealth" w="lg" len="lg"/>
          </a:ln>
        </p:spPr>
      </p:sp>
      <p:sp>
        <p:nvSpPr>
          <p:cNvPr id="60432" name="Text Box 19"/>
          <p:cNvSpPr txBox="1"/>
          <p:nvPr/>
        </p:nvSpPr>
        <p:spPr>
          <a:xfrm>
            <a:off x="6705600" y="1573530"/>
            <a:ext cx="950913" cy="396875"/>
          </a:xfrm>
          <a:prstGeom prst="rect">
            <a:avLst/>
          </a:prstGeom>
          <a:noFill/>
          <a:ln w="12700">
            <a:noFill/>
          </a:ln>
        </p:spPr>
        <p:txBody>
          <a:bodyPr wrap="none">
            <a:spAutoFit/>
          </a:bodyPr>
          <a:lstStyle/>
          <a:p>
            <a:pPr algn="ctr" eaLnBrk="0" hangingPunct="0"/>
            <a:r>
              <a:rPr lang="zh-CN" altLang="en-US" sz="2000" b="1" dirty="0">
                <a:latin typeface="Arial" panose="020B0604020202020204" pitchFamily="34" charset="0"/>
              </a:rPr>
              <a:t>主进程</a:t>
            </a:r>
          </a:p>
        </p:txBody>
      </p:sp>
      <p:sp>
        <p:nvSpPr>
          <p:cNvPr id="60433" name="Rectangle 20"/>
          <p:cNvSpPr/>
          <p:nvPr/>
        </p:nvSpPr>
        <p:spPr>
          <a:xfrm>
            <a:off x="6866255" y="3767455"/>
            <a:ext cx="950913" cy="396875"/>
          </a:xfrm>
          <a:prstGeom prst="rect">
            <a:avLst/>
          </a:prstGeom>
          <a:noFill/>
          <a:ln w="12700">
            <a:noFill/>
          </a:ln>
        </p:spPr>
        <p:txBody>
          <a:bodyPr wrap="none">
            <a:spAutoFit/>
          </a:bodyPr>
          <a:lstStyle/>
          <a:p>
            <a:pPr algn="ctr" eaLnBrk="0" hangingPunct="0"/>
            <a:r>
              <a:rPr lang="zh-CN" altLang="en-US" sz="2000" b="1" dirty="0">
                <a:latin typeface="Arial" panose="020B0604020202020204" pitchFamily="34" charset="0"/>
              </a:rPr>
              <a:t>从进程</a:t>
            </a:r>
          </a:p>
        </p:txBody>
      </p:sp>
      <p:sp>
        <p:nvSpPr>
          <p:cNvPr id="60434" name="Line 21"/>
          <p:cNvSpPr/>
          <p:nvPr/>
        </p:nvSpPr>
        <p:spPr>
          <a:xfrm flipH="1">
            <a:off x="6781800" y="4164330"/>
            <a:ext cx="914400" cy="0"/>
          </a:xfrm>
          <a:prstGeom prst="line">
            <a:avLst/>
          </a:prstGeom>
          <a:ln w="12700" cap="flat" cmpd="sng">
            <a:solidFill>
              <a:srgbClr val="0000FF"/>
            </a:solidFill>
            <a:prstDash val="solid"/>
            <a:headEnd type="none" w="sm" len="sm"/>
            <a:tailEnd type="stealth" w="lg" len="lg"/>
          </a:ln>
        </p:spPr>
      </p:sp>
      <p:sp>
        <p:nvSpPr>
          <p:cNvPr id="60435" name="Line 22"/>
          <p:cNvSpPr/>
          <p:nvPr/>
        </p:nvSpPr>
        <p:spPr>
          <a:xfrm flipH="1">
            <a:off x="1447800" y="5078730"/>
            <a:ext cx="4114800" cy="0"/>
          </a:xfrm>
          <a:prstGeom prst="line">
            <a:avLst/>
          </a:prstGeom>
          <a:ln w="12700" cap="flat" cmpd="sng">
            <a:solidFill>
              <a:srgbClr val="0000FF"/>
            </a:solidFill>
            <a:prstDash val="solid"/>
            <a:headEnd type="none" w="sm" len="sm"/>
            <a:tailEnd type="none" w="sm" len="sm"/>
          </a:ln>
        </p:spPr>
      </p:sp>
      <p:sp>
        <p:nvSpPr>
          <p:cNvPr id="60436" name="Line 23"/>
          <p:cNvSpPr/>
          <p:nvPr/>
        </p:nvSpPr>
        <p:spPr>
          <a:xfrm flipV="1">
            <a:off x="1447800" y="2030730"/>
            <a:ext cx="0" cy="3048000"/>
          </a:xfrm>
          <a:prstGeom prst="line">
            <a:avLst/>
          </a:prstGeom>
          <a:ln w="12700" cap="flat" cmpd="sng">
            <a:solidFill>
              <a:srgbClr val="0000FF"/>
            </a:solidFill>
            <a:prstDash val="solid"/>
            <a:headEnd type="none" w="sm" len="sm"/>
            <a:tailEnd type="none" w="sm" len="sm"/>
          </a:ln>
        </p:spPr>
      </p:sp>
      <p:sp>
        <p:nvSpPr>
          <p:cNvPr id="60437" name="Line 24"/>
          <p:cNvSpPr/>
          <p:nvPr/>
        </p:nvSpPr>
        <p:spPr>
          <a:xfrm>
            <a:off x="1447800" y="2030730"/>
            <a:ext cx="1143000" cy="0"/>
          </a:xfrm>
          <a:prstGeom prst="line">
            <a:avLst/>
          </a:prstGeom>
          <a:ln w="12700" cap="flat" cmpd="sng">
            <a:solidFill>
              <a:srgbClr val="0000FF"/>
            </a:solidFill>
            <a:prstDash val="solid"/>
            <a:headEnd type="none" w="sm" len="sm"/>
            <a:tailEnd type="stealth" w="lg" len="lg"/>
          </a:ln>
        </p:spPr>
      </p:sp>
      <p:sp>
        <p:nvSpPr>
          <p:cNvPr id="60438" name="Text Box 25"/>
          <p:cNvSpPr txBox="1"/>
          <p:nvPr/>
        </p:nvSpPr>
        <p:spPr>
          <a:xfrm>
            <a:off x="1591310" y="2716530"/>
            <a:ext cx="488950" cy="1219200"/>
          </a:xfrm>
          <a:prstGeom prst="rect">
            <a:avLst/>
          </a:prstGeom>
          <a:noFill/>
          <a:ln w="12700">
            <a:solidFill>
              <a:srgbClr val="0000FF"/>
            </a:solidFill>
          </a:ln>
        </p:spPr>
        <p:txBody>
          <a:bodyPr vert="eaVert">
            <a:spAutoFit/>
          </a:bodyPr>
          <a:lstStyle/>
          <a:p>
            <a:pPr algn="ctr" eaLnBrk="0" hangingPunct="0">
              <a:spcBef>
                <a:spcPct val="50000"/>
              </a:spcBef>
            </a:pPr>
            <a:r>
              <a:rPr lang="zh-CN" altLang="en-US" sz="2000" b="1" dirty="0">
                <a:latin typeface="Arial" panose="020B0604020202020204" pitchFamily="34" charset="0"/>
              </a:rPr>
              <a:t>送回结果</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424180" y="1115060"/>
            <a:ext cx="8294688" cy="914400"/>
          </a:xfrm>
        </p:spPr>
        <p:txBody>
          <a:bodyPr vert="horz" wrap="square" lIns="91440" tIns="45720" rIns="91440" bIns="45720" anchor="ctr"/>
          <a:lstStyle/>
          <a:p>
            <a:pPr eaLnBrk="1" hangingPunct="1"/>
            <a:r>
              <a:rPr lang="zh-CN" altLang="en-US" sz="3000" dirty="0"/>
              <a:t>        程序1</a:t>
            </a:r>
            <a:r>
              <a:rPr lang="en-US" altLang="zh-CN" sz="3000" dirty="0"/>
              <a:t>2</a:t>
            </a:r>
            <a:r>
              <a:rPr lang="zh-CN" altLang="en-US" sz="3000" dirty="0"/>
              <a:t>、 矩阵向量乘</a:t>
            </a:r>
          </a:p>
        </p:txBody>
      </p:sp>
      <p:sp>
        <p:nvSpPr>
          <p:cNvPr id="61443" name="Rectangle 3"/>
          <p:cNvSpPr>
            <a:spLocks noGrp="1"/>
          </p:cNvSpPr>
          <p:nvPr>
            <p:ph idx="1"/>
          </p:nvPr>
        </p:nvSpPr>
        <p:spPr>
          <a:xfrm>
            <a:off x="714375" y="1928813"/>
            <a:ext cx="7858125" cy="4495800"/>
          </a:xfrm>
        </p:spPr>
        <p:txBody>
          <a:bodyPr vert="horz" wrap="square" lIns="91440" tIns="45720" rIns="91440" bIns="45720" anchor="t"/>
          <a:lstStyle/>
          <a:p>
            <a:pPr eaLnBrk="1" hangingPunct="1">
              <a:buNone/>
            </a:pPr>
            <a:r>
              <a:rPr lang="en-US" altLang="zh-CN" sz="2000" dirty="0"/>
              <a:t>program main</a:t>
            </a:r>
          </a:p>
          <a:p>
            <a:pPr eaLnBrk="1" hangingPunct="1">
              <a:buNone/>
            </a:pPr>
            <a:r>
              <a:rPr lang="en-US" altLang="zh-CN" sz="2000" dirty="0"/>
              <a:t>include “mpif.h”</a:t>
            </a:r>
          </a:p>
          <a:p>
            <a:pPr eaLnBrk="1" hangingPunct="1">
              <a:buNone/>
            </a:pPr>
            <a:r>
              <a:rPr lang="en-US" altLang="zh-CN" sz="2000" dirty="0"/>
              <a:t>integer MAX_ROWS,MAX_COLS,rows,cols</a:t>
            </a:r>
          </a:p>
          <a:p>
            <a:pPr eaLnBrk="1" hangingPunct="1">
              <a:buNone/>
            </a:pPr>
            <a:r>
              <a:rPr lang="en-US" altLang="zh-CN" sz="2000" dirty="0"/>
              <a:t>parameter (MAX_ROWS=1000,MAX_COLS=1000)</a:t>
            </a:r>
          </a:p>
          <a:p>
            <a:pPr eaLnBrk="1" hangingPunct="1">
              <a:buNone/>
            </a:pPr>
            <a:r>
              <a:rPr lang="en-US" altLang="zh-CN" sz="2000" dirty="0"/>
              <a:t>double precision a(MAX_ROWS,MAX_COLS),b(MAX_COLS),c(MAX_COLS)</a:t>
            </a:r>
          </a:p>
          <a:p>
            <a:pPr eaLnBrk="1" hangingPunct="1">
              <a:buNone/>
            </a:pPr>
            <a:r>
              <a:rPr lang="en-US" altLang="zh-CN" sz="2000" dirty="0"/>
              <a:t>double presicion buffer(MAX_COLS),ans</a:t>
            </a:r>
          </a:p>
          <a:p>
            <a:pPr eaLnBrk="1" hangingPunct="1">
              <a:buNone/>
            </a:pPr>
            <a:endParaRPr lang="en-US" altLang="zh-CN" sz="2000" dirty="0"/>
          </a:p>
          <a:p>
            <a:pPr eaLnBrk="1" hangingPunct="1">
              <a:buNone/>
            </a:pPr>
            <a:r>
              <a:rPr lang="en-US" altLang="zh-CN" sz="2000" dirty="0"/>
              <a:t>integer myid,master,numprocs,ierr,status(MPI_STATUS_SIZE)</a:t>
            </a:r>
          </a:p>
          <a:p>
            <a:pPr eaLnBrk="1" hangingPunct="1">
              <a:buNone/>
            </a:pPr>
            <a:r>
              <a:rPr lang="en-US" altLang="zh-CN" sz="2000" dirty="0"/>
              <a:t>integer i,j,numsent,numrcvd,sender</a:t>
            </a:r>
          </a:p>
          <a:p>
            <a:pPr eaLnBrk="1" hangingPunct="1">
              <a:buNone/>
            </a:pPr>
            <a:r>
              <a:rPr lang="en-US" altLang="zh-CN" sz="2000" dirty="0"/>
              <a:t>integer anstype,row</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idx="1"/>
          </p:nvPr>
        </p:nvSpPr>
        <p:spPr>
          <a:xfrm>
            <a:off x="685800" y="1253490"/>
            <a:ext cx="7893050" cy="5281930"/>
          </a:xfrm>
        </p:spPr>
        <p:txBody>
          <a:bodyPr vert="horz" wrap="square" lIns="91440" tIns="45720" rIns="91440" bIns="45720" anchor="t">
            <a:normAutofit lnSpcReduction="10000"/>
          </a:bodyPr>
          <a:lstStyle/>
          <a:p>
            <a:pPr eaLnBrk="1" hangingPunct="1">
              <a:buNone/>
            </a:pPr>
            <a:r>
              <a:rPr lang="en-US" altLang="zh-CN" sz="2000" dirty="0"/>
              <a:t>call MPI_INIT(ierr)</a:t>
            </a:r>
          </a:p>
          <a:p>
            <a:pPr eaLnBrk="1" hangingPunct="1">
              <a:buNone/>
            </a:pPr>
            <a:r>
              <a:rPr lang="en-US" altLang="zh-CN" sz="2000" dirty="0"/>
              <a:t>call MPI_COMM_RANK(MPI_COMM_WORLD,myid,ierr)</a:t>
            </a:r>
          </a:p>
          <a:p>
            <a:pPr eaLnBrk="1" hangingPunct="1">
              <a:buNone/>
            </a:pPr>
            <a:r>
              <a:rPr lang="en-US" altLang="zh-CN" sz="2000" dirty="0"/>
              <a:t>call MPI_COMM_SIZE(MPI_COMM_WORLD,numprocs,ierr)</a:t>
            </a:r>
          </a:p>
          <a:p>
            <a:pPr eaLnBrk="1" hangingPunct="1">
              <a:buNone/>
            </a:pPr>
            <a:r>
              <a:rPr lang="en-US" altLang="zh-CN" sz="2000" dirty="0"/>
              <a:t>master=0</a:t>
            </a:r>
          </a:p>
          <a:p>
            <a:pPr eaLnBrk="1" hangingPunct="1">
              <a:buNone/>
            </a:pPr>
            <a:r>
              <a:rPr lang="en-US" altLang="zh-CN" sz="2000" dirty="0"/>
              <a:t>rows=100</a:t>
            </a:r>
          </a:p>
          <a:p>
            <a:pPr eaLnBrk="1" hangingPunct="1">
              <a:buNone/>
            </a:pPr>
            <a:r>
              <a:rPr lang="en-US" altLang="zh-CN" sz="2000" dirty="0"/>
              <a:t>cols=100</a:t>
            </a:r>
          </a:p>
          <a:p>
            <a:pPr eaLnBrk="1" hangingPunct="1">
              <a:buNone/>
            </a:pPr>
            <a:endParaRPr lang="en-US" altLang="zh-CN" sz="2000" dirty="0"/>
          </a:p>
          <a:p>
            <a:pPr eaLnBrk="1" hangingPunct="1">
              <a:buNone/>
            </a:pPr>
            <a:r>
              <a:rPr lang="en-US" altLang="zh-CN" sz="2000" dirty="0"/>
              <a:t>If (myid.eq.master) then</a:t>
            </a:r>
          </a:p>
          <a:p>
            <a:pPr eaLnBrk="1" hangingPunct="1">
              <a:buNone/>
            </a:pPr>
            <a:r>
              <a:rPr lang="en-US" altLang="zh-CN" sz="2000" dirty="0"/>
              <a:t>      (</a:t>
            </a:r>
            <a:r>
              <a:rPr lang="zh-CN" altLang="en-US" sz="2000" dirty="0"/>
              <a:t>主进程对矩阵</a:t>
            </a:r>
            <a:r>
              <a:rPr lang="en-US" altLang="zh-CN" sz="2000" dirty="0"/>
              <a:t>A</a:t>
            </a:r>
            <a:r>
              <a:rPr lang="zh-CN" altLang="en-US" sz="2000" dirty="0"/>
              <a:t>和</a:t>
            </a:r>
            <a:r>
              <a:rPr lang="en-US" altLang="zh-CN" sz="2000" dirty="0"/>
              <a:t>B</a:t>
            </a:r>
            <a:r>
              <a:rPr lang="zh-CN" altLang="en-US" sz="2000" dirty="0"/>
              <a:t>赋初值)</a:t>
            </a:r>
          </a:p>
          <a:p>
            <a:pPr eaLnBrk="1" hangingPunct="1">
              <a:buNone/>
            </a:pPr>
            <a:r>
              <a:rPr lang="en-US" altLang="zh-CN" sz="2000" dirty="0"/>
              <a:t>      do i=1,cols</a:t>
            </a:r>
          </a:p>
          <a:p>
            <a:pPr eaLnBrk="1" hangingPunct="1">
              <a:buNone/>
            </a:pPr>
            <a:r>
              <a:rPr lang="en-US" altLang="zh-CN" sz="2000" dirty="0"/>
              <a:t>           b(i)=1</a:t>
            </a:r>
          </a:p>
          <a:p>
            <a:pPr eaLnBrk="1" hangingPunct="1">
              <a:buNone/>
            </a:pPr>
            <a:r>
              <a:rPr lang="en-US" altLang="zh-CN" sz="2000" dirty="0"/>
              <a:t>           do j=1,rows</a:t>
            </a:r>
          </a:p>
          <a:p>
            <a:pPr eaLnBrk="1" hangingPunct="1">
              <a:buNone/>
            </a:pPr>
            <a:r>
              <a:rPr lang="en-US" altLang="zh-CN" sz="2000" dirty="0"/>
              <a:t>               a(I,j)=1</a:t>
            </a:r>
          </a:p>
          <a:p>
            <a:pPr eaLnBrk="1" hangingPunct="1">
              <a:buNone/>
            </a:pPr>
            <a:r>
              <a:rPr lang="en-US" altLang="zh-CN" sz="2000" dirty="0"/>
              <a:t>           end do</a:t>
            </a:r>
          </a:p>
          <a:p>
            <a:pPr eaLnBrk="1" hangingPunct="1">
              <a:buNone/>
            </a:pPr>
            <a:r>
              <a:rPr lang="en-US" altLang="zh-CN" sz="2000" dirty="0"/>
              <a:t>      end do</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idx="1"/>
          </p:nvPr>
        </p:nvSpPr>
        <p:spPr>
          <a:xfrm>
            <a:off x="304800" y="1311910"/>
            <a:ext cx="8685530" cy="5317490"/>
          </a:xfrm>
        </p:spPr>
        <p:txBody>
          <a:bodyPr vert="horz" wrap="square" lIns="91440" tIns="45720" rIns="91440" bIns="45720" anchor="t"/>
          <a:lstStyle/>
          <a:p>
            <a:pPr eaLnBrk="1" hangingPunct="1">
              <a:lnSpc>
                <a:spcPct val="85000"/>
              </a:lnSpc>
              <a:buNone/>
            </a:pPr>
            <a:r>
              <a:rPr lang="en-US" altLang="zh-CN" sz="1800" b="1" dirty="0"/>
              <a:t>      </a:t>
            </a:r>
            <a:r>
              <a:rPr lang="en-US" altLang="zh-CN" sz="1800" dirty="0"/>
              <a:t>numsent=0</a:t>
            </a:r>
          </a:p>
          <a:p>
            <a:pPr eaLnBrk="1" hangingPunct="1">
              <a:lnSpc>
                <a:spcPct val="85000"/>
              </a:lnSpc>
              <a:buNone/>
            </a:pPr>
            <a:r>
              <a:rPr lang="en-US" altLang="zh-CN" sz="1800" dirty="0"/>
              <a:t>      numrcvd=0</a:t>
            </a:r>
          </a:p>
          <a:p>
            <a:pPr eaLnBrk="1" hangingPunct="1">
              <a:lnSpc>
                <a:spcPct val="85000"/>
              </a:lnSpc>
              <a:buNone/>
            </a:pPr>
            <a:r>
              <a:rPr lang="en-US" altLang="zh-CN" sz="1800" dirty="0"/>
              <a:t>      (</a:t>
            </a:r>
            <a:r>
              <a:rPr lang="zh-CN" altLang="en-US" sz="1800" dirty="0"/>
              <a:t>将向量</a:t>
            </a:r>
            <a:r>
              <a:rPr lang="en-US" altLang="zh-CN" sz="1800" dirty="0"/>
              <a:t>B</a:t>
            </a:r>
            <a:r>
              <a:rPr lang="zh-CN" altLang="en-US" sz="1800" dirty="0"/>
              <a:t>发送给所有其他的从进程，通过下面的广播语句实现)</a:t>
            </a:r>
          </a:p>
          <a:p>
            <a:pPr eaLnBrk="1" hangingPunct="1">
              <a:lnSpc>
                <a:spcPct val="85000"/>
              </a:lnSpc>
              <a:buNone/>
            </a:pPr>
            <a:r>
              <a:rPr lang="en-US" altLang="zh-CN" sz="1800" dirty="0"/>
              <a:t>      call MPI_BCAST(b,cols,MPI_DOUBLE_PRECISION,master,*  MPI_COMM_WORLD,ierr)</a:t>
            </a:r>
          </a:p>
          <a:p>
            <a:pPr eaLnBrk="1" hangingPunct="1">
              <a:lnSpc>
                <a:spcPct val="85000"/>
              </a:lnSpc>
              <a:buNone/>
            </a:pPr>
            <a:endParaRPr lang="en-US" altLang="zh-CN" sz="1800" dirty="0"/>
          </a:p>
          <a:p>
            <a:pPr eaLnBrk="1" hangingPunct="1">
              <a:lnSpc>
                <a:spcPct val="85000"/>
              </a:lnSpc>
              <a:buNone/>
            </a:pPr>
            <a:r>
              <a:rPr lang="en-US" altLang="zh-CN" sz="1800" dirty="0"/>
              <a:t>       (</a:t>
            </a:r>
            <a:r>
              <a:rPr lang="zh-CN" altLang="en-US" sz="1800" dirty="0"/>
              <a:t>依次将矩阵</a:t>
            </a:r>
            <a:r>
              <a:rPr lang="en-US" altLang="zh-CN" sz="1800" dirty="0"/>
              <a:t>A</a:t>
            </a:r>
            <a:r>
              <a:rPr lang="zh-CN" altLang="en-US" sz="1800" dirty="0"/>
              <a:t>的各行发送给其他的</a:t>
            </a:r>
            <a:r>
              <a:rPr lang="en-US" altLang="zh-CN" sz="1800" dirty="0"/>
              <a:t>numprocs-1</a:t>
            </a:r>
            <a:r>
              <a:rPr lang="zh-CN" altLang="en-US" sz="1800" dirty="0"/>
              <a:t>个从进程)</a:t>
            </a:r>
          </a:p>
          <a:p>
            <a:pPr eaLnBrk="1" hangingPunct="1">
              <a:lnSpc>
                <a:spcPct val="85000"/>
              </a:lnSpc>
              <a:buNone/>
            </a:pPr>
            <a:r>
              <a:rPr lang="en-US" altLang="zh-CN" sz="1800" dirty="0"/>
              <a:t>      do i=1,min(numprocs-1,rows)</a:t>
            </a:r>
          </a:p>
          <a:p>
            <a:pPr eaLnBrk="1" hangingPunct="1">
              <a:lnSpc>
                <a:spcPct val="85000"/>
              </a:lnSpc>
              <a:buNone/>
            </a:pPr>
            <a:r>
              <a:rPr lang="en-US" altLang="zh-CN" sz="1800" dirty="0"/>
              <a:t>           do j=1,cols</a:t>
            </a:r>
          </a:p>
          <a:p>
            <a:pPr eaLnBrk="1" hangingPunct="1">
              <a:lnSpc>
                <a:spcPct val="85000"/>
              </a:lnSpc>
              <a:buNone/>
            </a:pPr>
            <a:r>
              <a:rPr lang="en-US" altLang="zh-CN" sz="1800" dirty="0"/>
              <a:t>               (</a:t>
            </a:r>
            <a:r>
              <a:rPr lang="zh-CN" altLang="en-US" sz="1800" dirty="0"/>
              <a:t>将一行的数据取出来依次放到缓冲区中)</a:t>
            </a:r>
          </a:p>
          <a:p>
            <a:pPr eaLnBrk="1" hangingPunct="1">
              <a:lnSpc>
                <a:spcPct val="85000"/>
              </a:lnSpc>
              <a:buNone/>
            </a:pPr>
            <a:r>
              <a:rPr lang="zh-CN" altLang="en-US" sz="1800" dirty="0"/>
              <a:t>               </a:t>
            </a:r>
            <a:r>
              <a:rPr lang="en-US" altLang="zh-CN" sz="1800" dirty="0"/>
              <a:t>buffer(j)=a(i,j)</a:t>
            </a:r>
          </a:p>
          <a:p>
            <a:pPr eaLnBrk="1" hangingPunct="1">
              <a:lnSpc>
                <a:spcPct val="85000"/>
              </a:lnSpc>
              <a:buNone/>
            </a:pPr>
            <a:r>
              <a:rPr lang="en-US" altLang="zh-CN" sz="1800" dirty="0"/>
              <a:t>          end do</a:t>
            </a:r>
          </a:p>
          <a:p>
            <a:pPr eaLnBrk="1" hangingPunct="1">
              <a:lnSpc>
                <a:spcPct val="85000"/>
              </a:lnSpc>
              <a:buNone/>
            </a:pPr>
            <a:r>
              <a:rPr lang="en-US" altLang="zh-CN" sz="1800" dirty="0"/>
              <a:t>          (</a:t>
            </a:r>
            <a:r>
              <a:rPr lang="zh-CN" altLang="en-US" sz="1800" dirty="0"/>
              <a:t>将准备好的一行数据发送出去)</a:t>
            </a:r>
          </a:p>
          <a:p>
            <a:pPr eaLnBrk="1" hangingPunct="1">
              <a:lnSpc>
                <a:spcPct val="85000"/>
              </a:lnSpc>
              <a:buNone/>
            </a:pPr>
            <a:r>
              <a:rPr lang="zh-CN" altLang="en-US" sz="1800" dirty="0"/>
              <a:t>          </a:t>
            </a:r>
            <a:r>
              <a:rPr lang="en-US" altLang="zh-CN" sz="1800" dirty="0"/>
              <a:t>call MPI_SEND(buffer,cols,MPI_DOUBLE_PRECISION,i,i,*                            MPI_COMM_WORLD,ierr)</a:t>
            </a:r>
          </a:p>
          <a:p>
            <a:pPr eaLnBrk="1" hangingPunct="1">
              <a:lnSpc>
                <a:spcPct val="85000"/>
              </a:lnSpc>
              <a:buNone/>
            </a:pPr>
            <a:r>
              <a:rPr lang="en-US" altLang="zh-CN" sz="1800" dirty="0"/>
              <a:t>          numsent=numsent+1</a:t>
            </a:r>
          </a:p>
          <a:p>
            <a:pPr eaLnBrk="1" hangingPunct="1">
              <a:lnSpc>
                <a:spcPct val="85000"/>
              </a:lnSpc>
              <a:buNone/>
            </a:pPr>
            <a:r>
              <a:rPr lang="en-US" altLang="zh-CN" sz="1800" dirty="0"/>
              <a:t>      end do   </a:t>
            </a:r>
          </a:p>
          <a:p>
            <a:pPr eaLnBrk="1" hangingPunct="1">
              <a:lnSpc>
                <a:spcPct val="85000"/>
              </a:lnSpc>
              <a:buNone/>
            </a:pPr>
            <a:endParaRPr lang="zh-CN" altLang="en-US" sz="28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idx="1"/>
          </p:nvPr>
        </p:nvSpPr>
        <p:spPr>
          <a:xfrm>
            <a:off x="268605" y="1290320"/>
            <a:ext cx="8839200" cy="5264785"/>
          </a:xfrm>
        </p:spPr>
        <p:txBody>
          <a:bodyPr vert="horz" wrap="square" lIns="91440" tIns="45720" rIns="91440" bIns="45720" anchor="t"/>
          <a:lstStyle/>
          <a:p>
            <a:pPr eaLnBrk="1" hangingPunct="1">
              <a:lnSpc>
                <a:spcPct val="85000"/>
              </a:lnSpc>
              <a:buNone/>
            </a:pPr>
            <a:r>
              <a:rPr lang="zh-CN" altLang="en-US" sz="1800" b="1" dirty="0"/>
              <a:t>      </a:t>
            </a:r>
            <a:r>
              <a:rPr lang="zh-CN" altLang="en-US" sz="1800" dirty="0"/>
              <a:t>(对所有的行，依次接收从进程对一行数据的计算结果)</a:t>
            </a:r>
          </a:p>
          <a:p>
            <a:pPr eaLnBrk="1" hangingPunct="1">
              <a:lnSpc>
                <a:spcPct val="85000"/>
              </a:lnSpc>
              <a:buNone/>
            </a:pPr>
            <a:r>
              <a:rPr lang="en-US" altLang="zh-CN" sz="1800" dirty="0"/>
              <a:t>      do i=1,row</a:t>
            </a:r>
          </a:p>
          <a:p>
            <a:pPr eaLnBrk="1" hangingPunct="1">
              <a:lnSpc>
                <a:spcPct val="85000"/>
              </a:lnSpc>
              <a:buNone/>
            </a:pPr>
            <a:r>
              <a:rPr lang="en-US" altLang="zh-CN" sz="1800" dirty="0"/>
              <a:t>          call MPI_RECV(ans,1,MPI_DOUBLE_PRECISION,</a:t>
            </a:r>
            <a:r>
              <a:rPr lang="en-US" altLang="zh-CN" sz="1800" dirty="0">
                <a:solidFill>
                  <a:srgbClr val="FF0000"/>
                </a:solidFill>
              </a:rPr>
              <a:t>MPI_ANY_SOURCE</a:t>
            </a:r>
            <a:r>
              <a:rPr lang="en-US" altLang="zh-CN" sz="1800" dirty="0"/>
              <a:t>,</a:t>
            </a:r>
          </a:p>
          <a:p>
            <a:pPr eaLnBrk="1" hangingPunct="1">
              <a:lnSpc>
                <a:spcPct val="85000"/>
              </a:lnSpc>
              <a:buNone/>
            </a:pPr>
            <a:r>
              <a:rPr lang="en-US" altLang="zh-CN" sz="1800" dirty="0"/>
              <a:t>*                              </a:t>
            </a:r>
            <a:r>
              <a:rPr lang="en-US" altLang="zh-CN" sz="1800" dirty="0">
                <a:solidFill>
                  <a:srgbClr val="FF0000"/>
                </a:solidFill>
              </a:rPr>
              <a:t>MPI_ANY_TAG</a:t>
            </a:r>
            <a:r>
              <a:rPr lang="en-US" altLang="zh-CN" sz="1800" dirty="0"/>
              <a:t>,MPI_COMM_WORLD,status,ierr)</a:t>
            </a:r>
          </a:p>
          <a:p>
            <a:pPr eaLnBrk="1" hangingPunct="1">
              <a:lnSpc>
                <a:spcPct val="85000"/>
              </a:lnSpc>
              <a:buNone/>
            </a:pPr>
            <a:r>
              <a:rPr lang="en-US" altLang="zh-CN" sz="1800" dirty="0"/>
              <a:t>          sender=status(MPI_SOURCE)</a:t>
            </a:r>
          </a:p>
          <a:p>
            <a:pPr eaLnBrk="1" hangingPunct="1">
              <a:lnSpc>
                <a:spcPct val="85000"/>
              </a:lnSpc>
              <a:buNone/>
            </a:pPr>
            <a:r>
              <a:rPr lang="zh-CN" altLang="en-US" sz="1800" dirty="0"/>
              <a:t>          </a:t>
            </a:r>
            <a:r>
              <a:rPr lang="en-US" altLang="zh-CN" sz="1800" dirty="0"/>
              <a:t>anstype=status(MPI_TAG)</a:t>
            </a:r>
          </a:p>
          <a:p>
            <a:pPr eaLnBrk="1" hangingPunct="1">
              <a:lnSpc>
                <a:spcPct val="85000"/>
              </a:lnSpc>
              <a:buNone/>
            </a:pPr>
            <a:r>
              <a:rPr lang="en-US" altLang="zh-CN" sz="1800" dirty="0"/>
              <a:t>          (</a:t>
            </a:r>
            <a:r>
              <a:rPr lang="zh-CN" altLang="en-US" sz="1800" dirty="0"/>
              <a:t>将该行数据赋给结果数组</a:t>
            </a:r>
            <a:r>
              <a:rPr lang="en-US" altLang="zh-CN" sz="1800" dirty="0"/>
              <a:t>C</a:t>
            </a:r>
            <a:r>
              <a:rPr lang="zh-CN" altLang="en-US" sz="1800" dirty="0"/>
              <a:t>的相应单元)</a:t>
            </a:r>
          </a:p>
          <a:p>
            <a:pPr eaLnBrk="1" hangingPunct="1">
              <a:lnSpc>
                <a:spcPct val="85000"/>
              </a:lnSpc>
              <a:buNone/>
            </a:pPr>
            <a:r>
              <a:rPr lang="zh-CN" altLang="en-US" sz="1800" dirty="0"/>
              <a:t>          </a:t>
            </a:r>
            <a:r>
              <a:rPr lang="en-US" altLang="zh-CN" sz="1800" dirty="0"/>
              <a:t>c(anstype)=ans</a:t>
            </a:r>
          </a:p>
          <a:p>
            <a:pPr eaLnBrk="1" hangingPunct="1">
              <a:lnSpc>
                <a:spcPct val="85000"/>
              </a:lnSpc>
              <a:buNone/>
            </a:pPr>
            <a:r>
              <a:rPr lang="en-US" altLang="zh-CN" sz="1800" dirty="0"/>
              <a:t>          (</a:t>
            </a:r>
            <a:r>
              <a:rPr lang="zh-CN" altLang="en-US" sz="1800" dirty="0"/>
              <a:t>如果还有其他的行没有被计算，则继续发送)</a:t>
            </a:r>
          </a:p>
          <a:p>
            <a:pPr eaLnBrk="1" hangingPunct="1">
              <a:lnSpc>
                <a:spcPct val="85000"/>
              </a:lnSpc>
              <a:buNone/>
            </a:pPr>
            <a:r>
              <a:rPr lang="zh-CN" altLang="en-US" sz="1800" dirty="0"/>
              <a:t>          </a:t>
            </a:r>
            <a:r>
              <a:rPr lang="en-US" altLang="zh-CN" sz="1800" dirty="0"/>
              <a:t>if (numsent.lt.rows) then</a:t>
            </a:r>
          </a:p>
          <a:p>
            <a:pPr eaLnBrk="1" hangingPunct="1">
              <a:lnSpc>
                <a:spcPct val="85000"/>
              </a:lnSpc>
              <a:buNone/>
            </a:pPr>
            <a:r>
              <a:rPr lang="en-US" altLang="zh-CN" sz="1800" dirty="0"/>
              <a:t>              do j=1,cols</a:t>
            </a:r>
          </a:p>
          <a:p>
            <a:pPr eaLnBrk="1" hangingPunct="1">
              <a:lnSpc>
                <a:spcPct val="85000"/>
              </a:lnSpc>
              <a:buNone/>
            </a:pPr>
            <a:r>
              <a:rPr lang="en-US" altLang="zh-CN" sz="1800" dirty="0"/>
              <a:t>                   (</a:t>
            </a:r>
            <a:r>
              <a:rPr lang="zh-CN" altLang="en-US" sz="1800" dirty="0"/>
              <a:t>准备好新一行的数据)</a:t>
            </a:r>
          </a:p>
          <a:p>
            <a:pPr eaLnBrk="1" hangingPunct="1">
              <a:lnSpc>
                <a:spcPct val="85000"/>
              </a:lnSpc>
              <a:buNone/>
            </a:pPr>
            <a:r>
              <a:rPr lang="zh-CN" altLang="en-US" sz="1800" dirty="0"/>
              <a:t>                   </a:t>
            </a:r>
            <a:r>
              <a:rPr lang="en-US" altLang="zh-CN" sz="1800" dirty="0"/>
              <a:t>buffer(j)=a(numsent+1,j)</a:t>
            </a:r>
          </a:p>
          <a:p>
            <a:pPr eaLnBrk="1" hangingPunct="1">
              <a:lnSpc>
                <a:spcPct val="85000"/>
              </a:lnSpc>
              <a:buNone/>
            </a:pPr>
            <a:r>
              <a:rPr lang="en-US" altLang="zh-CN" sz="1800" dirty="0"/>
              <a:t>              end do</a:t>
            </a:r>
          </a:p>
          <a:p>
            <a:pPr eaLnBrk="1" hangingPunct="1">
              <a:lnSpc>
                <a:spcPct val="85000"/>
              </a:lnSpc>
              <a:buNone/>
            </a:pPr>
            <a:r>
              <a:rPr lang="en-US" altLang="zh-CN" sz="1800" dirty="0"/>
              <a:t>              (</a:t>
            </a:r>
            <a:r>
              <a:rPr lang="zh-CN" altLang="en-US" sz="1800" dirty="0"/>
              <a:t>将该行数据发送出去)</a:t>
            </a:r>
          </a:p>
          <a:p>
            <a:pPr eaLnBrk="1" hangingPunct="1">
              <a:lnSpc>
                <a:spcPct val="85000"/>
              </a:lnSpc>
              <a:buNone/>
            </a:pPr>
            <a:r>
              <a:rPr lang="zh-CN" altLang="en-US" sz="1800" dirty="0"/>
              <a:t>              </a:t>
            </a:r>
            <a:r>
              <a:rPr lang="en-US" altLang="zh-CN" sz="1800" dirty="0"/>
              <a:t>call MPI_SEND(buffer,cols,MPI_DOUBLE_PRECISION,sender,</a:t>
            </a:r>
          </a:p>
          <a:p>
            <a:pPr eaLnBrk="1" hangingPunct="1">
              <a:lnSpc>
                <a:spcPct val="85000"/>
              </a:lnSpc>
              <a:buNone/>
            </a:pPr>
            <a:r>
              <a:rPr lang="en-US" altLang="zh-CN" sz="1800" dirty="0"/>
              <a:t>*                                  numsent+1,MPI_COMM_WORLD,ierr)</a:t>
            </a:r>
          </a:p>
          <a:p>
            <a:pPr eaLnBrk="1" hangingPunct="1">
              <a:lnSpc>
                <a:spcPct val="85000"/>
              </a:lnSpc>
              <a:buNone/>
            </a:pPr>
            <a:r>
              <a:rPr lang="en-US" altLang="zh-CN" sz="1800" dirty="0"/>
              <a:t>              numsent=numsent+1</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ormAutofit fontScale="90000"/>
          </a:bodyPr>
          <a:lstStyle/>
          <a:p>
            <a:r>
              <a:rPr lang="en-US" altLang="zh-CN"/>
              <a:t>Hello (C</a:t>
            </a:r>
            <a:r>
              <a:rPr lang="zh-CN" altLang="en-US"/>
              <a:t>语言</a:t>
            </a:r>
            <a:r>
              <a:rPr lang="en-US" altLang="zh-CN"/>
              <a:t>)</a:t>
            </a:r>
          </a:p>
        </p:txBody>
      </p:sp>
      <p:sp>
        <p:nvSpPr>
          <p:cNvPr id="191493" name="Text Box 5"/>
          <p:cNvSpPr txBox="1">
            <a:spLocks noChangeArrowheads="1"/>
          </p:cNvSpPr>
          <p:nvPr/>
        </p:nvSpPr>
        <p:spPr bwMode="auto">
          <a:xfrm>
            <a:off x="1000100" y="1714488"/>
            <a:ext cx="6858000" cy="3999865"/>
          </a:xfrm>
          <a:prstGeom prst="rect">
            <a:avLst/>
          </a:prstGeom>
          <a:solidFill>
            <a:srgbClr val="99CCFF"/>
          </a:solidFill>
          <a:ln w="9525" algn="ctr">
            <a:solidFill>
              <a:schemeClr val="tx1"/>
            </a:solidFill>
            <a:miter lim="800000"/>
          </a:ln>
          <a:effectLst/>
        </p:spPr>
        <p:txBody>
          <a:bodyPr>
            <a:spAutoFit/>
          </a:bodyPr>
          <a:lstStyle/>
          <a:p>
            <a:pPr>
              <a:lnSpc>
                <a:spcPct val="60000"/>
              </a:lnSpc>
              <a:spcBef>
                <a:spcPct val="50000"/>
              </a:spcBef>
              <a:buFontTx/>
              <a:buNone/>
            </a:pPr>
            <a:endParaRPr kumimoji="0" lang="en-US" altLang="zh-CN" sz="2000" b="1" dirty="0">
              <a:effectLst/>
              <a:latin typeface="Courier New" panose="02070309020205020404" pitchFamily="49" charset="0"/>
            </a:endParaRPr>
          </a:p>
          <a:p>
            <a:pPr>
              <a:lnSpc>
                <a:spcPct val="60000"/>
              </a:lnSpc>
              <a:spcBef>
                <a:spcPct val="50000"/>
              </a:spcBef>
              <a:buFontTx/>
              <a:buNone/>
            </a:pPr>
            <a:r>
              <a:rPr kumimoji="0" lang="en-US" altLang="zh-CN" sz="2000" b="1" dirty="0">
                <a:effectLst/>
                <a:latin typeface="Courier New" panose="02070309020205020404" pitchFamily="49" charset="0"/>
              </a:rPr>
              <a:t>#include &lt;</a:t>
            </a:r>
            <a:r>
              <a:rPr kumimoji="0" lang="en-US" altLang="zh-CN" sz="2000" b="1" dirty="0" err="1">
                <a:effectLst/>
                <a:latin typeface="Courier New" panose="02070309020205020404" pitchFamily="49" charset="0"/>
              </a:rPr>
              <a:t>stdio.h</a:t>
            </a:r>
            <a:r>
              <a:rPr kumimoji="0" lang="en-US" altLang="zh-CN" sz="2000" b="1" dirty="0">
                <a:effectLst/>
                <a:latin typeface="Courier New" panose="02070309020205020404" pitchFamily="49" charset="0"/>
              </a:rPr>
              <a:t>&gt;</a:t>
            </a:r>
          </a:p>
          <a:p>
            <a:pPr>
              <a:lnSpc>
                <a:spcPct val="60000"/>
              </a:lnSpc>
              <a:spcBef>
                <a:spcPct val="50000"/>
              </a:spcBef>
              <a:buFontTx/>
              <a:buNone/>
            </a:pPr>
            <a:r>
              <a:rPr kumimoji="0" lang="en-US" altLang="zh-CN" sz="2000" b="1" dirty="0">
                <a:effectLst/>
                <a:latin typeface="Courier New" panose="02070309020205020404" pitchFamily="49" charset="0"/>
              </a:rPr>
              <a:t>#include “</a:t>
            </a:r>
            <a:r>
              <a:rPr kumimoji="0" lang="en-US" altLang="zh-CN" sz="2000" b="1" dirty="0" err="1">
                <a:effectLst/>
                <a:latin typeface="Courier New" panose="02070309020205020404" pitchFamily="49" charset="0"/>
              </a:rPr>
              <a:t>mpi.h</a:t>
            </a:r>
            <a:r>
              <a:rPr kumimoji="0" lang="en-US" altLang="zh-CN" sz="2000" b="1" dirty="0">
                <a:effectLst/>
                <a:latin typeface="Courier New" panose="02070309020205020404" pitchFamily="49" charset="0"/>
              </a:rPr>
              <a:t>“</a:t>
            </a:r>
          </a:p>
          <a:p>
            <a:pPr>
              <a:lnSpc>
                <a:spcPct val="60000"/>
              </a:lnSpc>
              <a:spcBef>
                <a:spcPct val="50000"/>
              </a:spcBef>
              <a:buFontTx/>
              <a:buNone/>
            </a:pPr>
            <a:endParaRPr kumimoji="0" lang="en-US" altLang="zh-CN" sz="2000" b="1" dirty="0">
              <a:effectLst/>
              <a:latin typeface="Courier New" panose="02070309020205020404" pitchFamily="49" charset="0"/>
            </a:endParaRPr>
          </a:p>
          <a:p>
            <a:pPr>
              <a:lnSpc>
                <a:spcPct val="60000"/>
              </a:lnSpc>
              <a:spcBef>
                <a:spcPct val="50000"/>
              </a:spcBef>
              <a:buFontTx/>
              <a:buNone/>
            </a:pPr>
            <a:r>
              <a:rPr kumimoji="0" lang="en-US" altLang="zh-CN" sz="2000" b="1" dirty="0">
                <a:effectLst/>
                <a:latin typeface="Courier New" panose="02070309020205020404" pitchFamily="49" charset="0"/>
              </a:rPr>
              <a:t>int main( </a:t>
            </a:r>
            <a:r>
              <a:rPr kumimoji="0" lang="en-US" altLang="zh-CN" sz="2000" b="1" dirty="0" err="1">
                <a:effectLst/>
                <a:latin typeface="Courier New" panose="02070309020205020404" pitchFamily="49" charset="0"/>
              </a:rPr>
              <a:t>int</a:t>
            </a: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argc</a:t>
            </a:r>
            <a:r>
              <a:rPr kumimoji="0" lang="en-US" altLang="zh-CN" sz="2000" b="1" dirty="0">
                <a:effectLst/>
                <a:latin typeface="Courier New" panose="02070309020205020404" pitchFamily="49" charset="0"/>
              </a:rPr>
              <a:t>, char *</a:t>
            </a:r>
            <a:r>
              <a:rPr kumimoji="0" lang="en-US" altLang="zh-CN" sz="2000" b="1" dirty="0" err="1">
                <a:effectLst/>
                <a:latin typeface="Courier New" panose="02070309020205020404" pitchFamily="49" charset="0"/>
              </a:rPr>
              <a:t>argv</a:t>
            </a:r>
            <a:r>
              <a:rPr kumimoji="0" lang="en-US" altLang="zh-CN" sz="2000" b="1" dirty="0">
                <a:effectLst/>
                <a:latin typeface="Courier New" panose="02070309020205020404" pitchFamily="49" charset="0"/>
              </a:rPr>
              <a:t>[] )</a:t>
            </a:r>
          </a:p>
          <a:p>
            <a:pPr>
              <a:lnSpc>
                <a:spcPct val="60000"/>
              </a:lnSpc>
              <a:spcBef>
                <a:spcPct val="50000"/>
              </a:spcBef>
              <a:buFontTx/>
              <a:buNone/>
            </a:pPr>
            <a:r>
              <a:rPr kumimoji="0" lang="en-US" altLang="zh-CN" sz="2000" b="1" dirty="0">
                <a:effectLst/>
                <a:latin typeface="Courier New" panose="02070309020205020404" pitchFamily="49" charset="0"/>
              </a:rPr>
              <a:t>{</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solidFill>
                  <a:srgbClr val="FF3300"/>
                </a:solidFill>
                <a:effectLst/>
                <a:latin typeface="Courier New" panose="02070309020205020404" pitchFamily="49" charset="0"/>
              </a:rPr>
              <a:t>MPI_Init</a:t>
            </a:r>
            <a:r>
              <a:rPr kumimoji="0" lang="en-US" altLang="zh-CN" sz="2000" b="1" dirty="0">
                <a:effectLst/>
                <a:latin typeface="Courier New" panose="02070309020205020404" pitchFamily="49" charset="0"/>
              </a:rPr>
              <a:t>( &amp;</a:t>
            </a:r>
            <a:r>
              <a:rPr kumimoji="0" lang="en-US" altLang="zh-CN" sz="2000" b="1" dirty="0" err="1">
                <a:effectLst/>
                <a:latin typeface="Courier New" panose="02070309020205020404" pitchFamily="49" charset="0"/>
              </a:rPr>
              <a:t>argc</a:t>
            </a:r>
            <a:r>
              <a:rPr kumimoji="0" lang="en-US" altLang="zh-CN" sz="2000" b="1" dirty="0">
                <a:effectLst/>
                <a:latin typeface="Courier New" panose="02070309020205020404" pitchFamily="49" charset="0"/>
              </a:rPr>
              <a:t>, &amp;</a:t>
            </a:r>
            <a:r>
              <a:rPr kumimoji="0" lang="en-US" altLang="zh-CN" sz="2000" b="1" dirty="0" err="1">
                <a:effectLst/>
                <a:latin typeface="Courier New" panose="02070309020205020404" pitchFamily="49" charset="0"/>
              </a:rPr>
              <a:t>argv</a:t>
            </a:r>
            <a:r>
              <a:rPr kumimoji="0" lang="en-US" altLang="zh-CN" sz="2000" b="1" dirty="0">
                <a:effectLst/>
                <a:latin typeface="Courier New" panose="02070309020205020404" pitchFamily="49" charset="0"/>
              </a:rPr>
              <a:t> );</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printf</a:t>
            </a:r>
            <a:r>
              <a:rPr kumimoji="0" lang="en-US" altLang="zh-CN" sz="2000" b="1" dirty="0">
                <a:effectLst/>
                <a:latin typeface="Courier New" panose="02070309020205020404" pitchFamily="49" charset="0"/>
              </a:rPr>
              <a:t>(“Hello World!\n");</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solidFill>
                  <a:srgbClr val="FF3300"/>
                </a:solidFill>
                <a:effectLst/>
                <a:latin typeface="Courier New" panose="02070309020205020404" pitchFamily="49" charset="0"/>
              </a:rPr>
              <a:t>MPI_Finalize</a:t>
            </a:r>
            <a:r>
              <a:rPr kumimoji="0" lang="en-US" altLang="zh-CN" sz="2000" b="1" dirty="0">
                <a:effectLst/>
                <a:latin typeface="Courier New" panose="02070309020205020404" pitchFamily="49" charset="0"/>
              </a:rPr>
              <a:t>();</a:t>
            </a:r>
          </a:p>
          <a:p>
            <a:pPr>
              <a:lnSpc>
                <a:spcPct val="60000"/>
              </a:lnSpc>
              <a:spcBef>
                <a:spcPct val="50000"/>
              </a:spcBef>
              <a:buFontTx/>
              <a:buNone/>
            </a:pPr>
            <a:r>
              <a:rPr kumimoji="0" lang="en-US" altLang="zh-CN" sz="2000" b="1" dirty="0">
                <a:effectLst/>
                <a:latin typeface="Courier New" panose="02070309020205020404" pitchFamily="49" charset="0"/>
              </a:rPr>
              <a:t>}</a:t>
            </a:r>
          </a:p>
          <a:p>
            <a:pPr>
              <a:lnSpc>
                <a:spcPct val="60000"/>
              </a:lnSpc>
              <a:spcBef>
                <a:spcPct val="50000"/>
              </a:spcBef>
              <a:buFontTx/>
              <a:buNone/>
            </a:pPr>
            <a:endParaRPr kumimoji="0" lang="en-US" altLang="zh-CN" sz="2000" b="1" dirty="0">
              <a:effectLst/>
              <a:latin typeface="Courier New" panose="02070309020205020404" pitchFamily="49" charset="0"/>
            </a:endParaRPr>
          </a:p>
          <a:p>
            <a:pPr>
              <a:lnSpc>
                <a:spcPct val="60000"/>
              </a:lnSpc>
              <a:spcBef>
                <a:spcPct val="50000"/>
              </a:spcBef>
              <a:buFontTx/>
              <a:buNone/>
            </a:pPr>
            <a:endParaRPr kumimoji="0" lang="en-US" altLang="zh-CN" sz="2000" b="1" dirty="0">
              <a:effectLst/>
              <a:latin typeface="Courier New" panose="02070309020205020404" pitchFamily="49" charset="0"/>
            </a:endParaRPr>
          </a:p>
        </p:txBody>
      </p:sp>
      <p:sp>
        <p:nvSpPr>
          <p:cNvPr id="4" name="灯片编号占位符 3"/>
          <p:cNvSpPr>
            <a:spLocks noGrp="1"/>
          </p:cNvSpPr>
          <p:nvPr>
            <p:ph type="sldNum" sz="quarter" idx="12"/>
          </p:nvPr>
        </p:nvSpPr>
        <p:spPr/>
        <p:txBody>
          <a:bodyPr/>
          <a:lstStyle/>
          <a:p>
            <a:fld id="{77197A2B-A034-4DC0-8020-4A062C2A5A72}" type="slidenum">
              <a:rPr lang="zh-CN" altLang="en-US" smtClean="0"/>
              <a:t>12</a:t>
            </a:fld>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idx="1"/>
          </p:nvPr>
        </p:nvSpPr>
        <p:spPr>
          <a:xfrm>
            <a:off x="0" y="1311275"/>
            <a:ext cx="8685530" cy="5045710"/>
          </a:xfrm>
        </p:spPr>
        <p:txBody>
          <a:bodyPr vert="horz" wrap="square" lIns="91440" tIns="45720" rIns="91440" bIns="45720" anchor="t">
            <a:normAutofit lnSpcReduction="20000"/>
          </a:bodyPr>
          <a:lstStyle/>
          <a:p>
            <a:pPr eaLnBrk="1" hangingPunct="1">
              <a:buNone/>
            </a:pPr>
            <a:r>
              <a:rPr lang="en-US" altLang="zh-CN" sz="2000" b="1" dirty="0"/>
              <a:t>          </a:t>
            </a:r>
            <a:r>
              <a:rPr lang="en-US" altLang="zh-CN" sz="2000" dirty="0"/>
              <a:t>else</a:t>
            </a:r>
          </a:p>
          <a:p>
            <a:pPr eaLnBrk="1" hangingPunct="1">
              <a:buNone/>
            </a:pPr>
            <a:r>
              <a:rPr lang="en-US" altLang="zh-CN" sz="2000" dirty="0"/>
              <a:t>              (</a:t>
            </a:r>
            <a:r>
              <a:rPr lang="zh-CN" altLang="en-US" sz="2000" dirty="0"/>
              <a:t>若所有行都已发送出去，则每接收一个消息则向相应的从进程发</a:t>
            </a:r>
          </a:p>
          <a:p>
            <a:pPr eaLnBrk="1" hangingPunct="1">
              <a:buNone/>
            </a:pPr>
            <a:r>
              <a:rPr lang="zh-CN" altLang="en-US" sz="2000" dirty="0"/>
              <a:t>               送一个标志为0的空消息，终止该从进程的执行)</a:t>
            </a:r>
          </a:p>
          <a:p>
            <a:pPr eaLnBrk="1" hangingPunct="1">
              <a:buNone/>
            </a:pPr>
            <a:r>
              <a:rPr lang="zh-CN" altLang="en-US" sz="2000" dirty="0"/>
              <a:t>              </a:t>
            </a:r>
            <a:r>
              <a:rPr lang="en-US" altLang="zh-CN" sz="2000" dirty="0"/>
              <a:t>call MPI_SEND(1.0,0,MPI_DOUBLE_PRECISION,sender,0,</a:t>
            </a:r>
          </a:p>
          <a:p>
            <a:pPr eaLnBrk="1" hangingPunct="1">
              <a:buNone/>
            </a:pPr>
            <a:r>
              <a:rPr lang="en-US" altLang="zh-CN" sz="2000" dirty="0"/>
              <a:t>*                               MPI_COMM_WORLD,ierr)</a:t>
            </a:r>
          </a:p>
          <a:p>
            <a:pPr eaLnBrk="1" hangingPunct="1">
              <a:buNone/>
            </a:pPr>
            <a:r>
              <a:rPr lang="en-US" altLang="zh-CN" sz="2000" dirty="0"/>
              <a:t>          end if</a:t>
            </a:r>
          </a:p>
          <a:p>
            <a:pPr eaLnBrk="1" hangingPunct="1">
              <a:buNone/>
            </a:pPr>
            <a:r>
              <a:rPr lang="en-US" altLang="zh-CN" sz="2000" dirty="0"/>
              <a:t>       end do</a:t>
            </a:r>
          </a:p>
          <a:p>
            <a:pPr eaLnBrk="1" hangingPunct="1">
              <a:buNone/>
            </a:pPr>
            <a:endParaRPr lang="en-US" altLang="zh-CN" sz="2000" dirty="0"/>
          </a:p>
          <a:p>
            <a:pPr eaLnBrk="1" hangingPunct="1">
              <a:buNone/>
            </a:pPr>
            <a:r>
              <a:rPr lang="en-US" altLang="zh-CN" sz="2000" dirty="0"/>
              <a:t>else</a:t>
            </a:r>
          </a:p>
          <a:p>
            <a:pPr eaLnBrk="1" hangingPunct="1">
              <a:buNone/>
            </a:pPr>
            <a:r>
              <a:rPr lang="en-US" altLang="zh-CN" sz="2000" dirty="0"/>
              <a:t>       (</a:t>
            </a:r>
            <a:r>
              <a:rPr lang="zh-CN" altLang="en-US" sz="2000" dirty="0"/>
              <a:t>下面为从进程的执行步骤，首先是接收数组</a:t>
            </a:r>
            <a:r>
              <a:rPr lang="en-US" altLang="zh-CN" sz="2000" dirty="0"/>
              <a:t>B)</a:t>
            </a:r>
          </a:p>
          <a:p>
            <a:pPr eaLnBrk="1" hangingPunct="1">
              <a:buNone/>
            </a:pPr>
            <a:r>
              <a:rPr lang="en-US" altLang="zh-CN" sz="2000" dirty="0"/>
              <a:t>       call MPI_BCAST(b,cols,MPI_DOUBLE_PRECISION,master,</a:t>
            </a:r>
          </a:p>
          <a:p>
            <a:pPr eaLnBrk="1" hangingPunct="1">
              <a:buNone/>
            </a:pPr>
            <a:r>
              <a:rPr lang="en-US" altLang="zh-CN" sz="2000" dirty="0"/>
              <a:t>*                                  MPI_COMM_WORLD,ierr)</a:t>
            </a:r>
          </a:p>
          <a:p>
            <a:pPr eaLnBrk="1" hangingPunct="1">
              <a:buNone/>
            </a:pPr>
            <a:r>
              <a:rPr lang="en-US" altLang="zh-CN" sz="2000" dirty="0"/>
              <a:t>       (</a:t>
            </a:r>
            <a:r>
              <a:rPr lang="zh-CN" altLang="en-US" sz="2000" dirty="0"/>
              <a:t>接收主进程发送过来的矩阵</a:t>
            </a:r>
            <a:r>
              <a:rPr lang="en-US" altLang="zh-CN" sz="2000" dirty="0"/>
              <a:t>A</a:t>
            </a:r>
            <a:r>
              <a:rPr lang="zh-CN" altLang="en-US" sz="2000" dirty="0"/>
              <a:t>一行的数据)</a:t>
            </a:r>
          </a:p>
          <a:p>
            <a:pPr eaLnBrk="1" hangingPunct="1">
              <a:buNone/>
            </a:pPr>
            <a:r>
              <a:rPr lang="zh-CN" altLang="en-US" sz="2000" dirty="0"/>
              <a:t>       </a:t>
            </a:r>
            <a:r>
              <a:rPr lang="en-US" altLang="zh-CN" sz="2000" dirty="0"/>
              <a:t>call MPI_RECV(buffer,cols,MPI_DOUBLE_PRECISION,master,</a:t>
            </a:r>
          </a:p>
          <a:p>
            <a:pPr eaLnBrk="1" hangingPunct="1">
              <a:buNone/>
            </a:pPr>
            <a:r>
              <a:rPr lang="en-US" altLang="zh-CN" sz="2000" dirty="0"/>
              <a:t>*                                MPI_ANY_TAG,MPI_COMM_WORLD,status,ierr)</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idx="1"/>
          </p:nvPr>
        </p:nvSpPr>
        <p:spPr>
          <a:xfrm>
            <a:off x="152400" y="1245235"/>
            <a:ext cx="8685530" cy="5228590"/>
          </a:xfrm>
        </p:spPr>
        <p:txBody>
          <a:bodyPr vert="horz" wrap="square" lIns="91440" tIns="45720" rIns="91440" bIns="45720" anchor="t">
            <a:normAutofit lnSpcReduction="10000"/>
          </a:bodyPr>
          <a:lstStyle/>
          <a:p>
            <a:pPr eaLnBrk="1" hangingPunct="1">
              <a:buNone/>
            </a:pPr>
            <a:r>
              <a:rPr lang="zh-CN" altLang="en-US" sz="2000" b="1" dirty="0"/>
              <a:t>      </a:t>
            </a:r>
            <a:r>
              <a:rPr lang="zh-CN" altLang="en-US" sz="2000" dirty="0"/>
              <a:t>(若接收到标志为0的消息，则退出执行)</a:t>
            </a:r>
          </a:p>
          <a:p>
            <a:pPr eaLnBrk="1" hangingPunct="1">
              <a:buNone/>
            </a:pPr>
            <a:r>
              <a:rPr lang="zh-CN" altLang="en-US" sz="2000" dirty="0"/>
              <a:t>      </a:t>
            </a:r>
            <a:r>
              <a:rPr lang="en-US" altLang="zh-CN" sz="2000" dirty="0"/>
              <a:t>if (status(MPI_TAG).ne.0) then</a:t>
            </a:r>
          </a:p>
          <a:p>
            <a:pPr eaLnBrk="1" hangingPunct="1">
              <a:buNone/>
            </a:pPr>
            <a:r>
              <a:rPr lang="en-US" altLang="zh-CN" sz="2000" dirty="0"/>
              <a:t>          row=status(MPI_TAG</a:t>
            </a:r>
            <a:r>
              <a:rPr lang="zh-CN" altLang="en-US" sz="2000" dirty="0"/>
              <a:t>)</a:t>
            </a:r>
          </a:p>
          <a:p>
            <a:pPr eaLnBrk="1" hangingPunct="1">
              <a:buNone/>
            </a:pPr>
            <a:r>
              <a:rPr lang="zh-CN" altLang="en-US" sz="2000" dirty="0"/>
              <a:t>          </a:t>
            </a:r>
            <a:r>
              <a:rPr lang="en-US" altLang="zh-CN" sz="2000" dirty="0"/>
              <a:t>ans=0.0</a:t>
            </a:r>
          </a:p>
          <a:p>
            <a:pPr eaLnBrk="1" hangingPunct="1">
              <a:buNone/>
            </a:pPr>
            <a:r>
              <a:rPr lang="en-US" altLang="zh-CN" sz="2000" dirty="0"/>
              <a:t>          do I=1,cols</a:t>
            </a:r>
          </a:p>
          <a:p>
            <a:pPr eaLnBrk="1" hangingPunct="1">
              <a:buNone/>
            </a:pPr>
            <a:r>
              <a:rPr lang="en-US" altLang="zh-CN" sz="2000" dirty="0"/>
              <a:t>               ans=ans+buffer(i)*b(j)</a:t>
            </a:r>
          </a:p>
          <a:p>
            <a:pPr eaLnBrk="1" hangingPunct="1">
              <a:buNone/>
            </a:pPr>
            <a:r>
              <a:rPr lang="en-US" altLang="zh-CN" sz="2000" dirty="0"/>
              <a:t>          end do</a:t>
            </a:r>
          </a:p>
          <a:p>
            <a:pPr eaLnBrk="1" hangingPunct="1">
              <a:buNone/>
            </a:pPr>
            <a:r>
              <a:rPr lang="en-US" altLang="zh-CN" sz="2000" dirty="0"/>
              <a:t>          (</a:t>
            </a:r>
            <a:r>
              <a:rPr lang="zh-CN" altLang="en-US" sz="2000" dirty="0"/>
              <a:t>计算一行的结果，并将结果发送给主进程)</a:t>
            </a:r>
          </a:p>
          <a:p>
            <a:pPr eaLnBrk="1" hangingPunct="1">
              <a:buNone/>
            </a:pPr>
            <a:r>
              <a:rPr lang="zh-CN" altLang="en-US" sz="2000" dirty="0"/>
              <a:t>          </a:t>
            </a:r>
            <a:r>
              <a:rPr lang="en-US" altLang="zh-CN" sz="2000" dirty="0"/>
              <a:t>call MPI_SEND(ans,1,MPI_DOUBLE_PRECISION,master,row,</a:t>
            </a:r>
          </a:p>
          <a:p>
            <a:pPr eaLnBrk="1" hangingPunct="1">
              <a:buNone/>
            </a:pPr>
            <a:r>
              <a:rPr lang="en-US" altLang="zh-CN" sz="2000" dirty="0"/>
              <a:t>                                MPI_COMM_WORLD,ierr)</a:t>
            </a:r>
          </a:p>
          <a:p>
            <a:pPr eaLnBrk="1" hangingPunct="1">
              <a:buNone/>
            </a:pPr>
            <a:r>
              <a:rPr lang="en-US" altLang="zh-CN" sz="2000" dirty="0"/>
              <a:t>          goto 90</a:t>
            </a:r>
          </a:p>
          <a:p>
            <a:pPr eaLnBrk="1" hangingPunct="1">
              <a:buNone/>
            </a:pPr>
            <a:r>
              <a:rPr lang="en-US" altLang="zh-CN" sz="2000" dirty="0"/>
              <a:t>      end if</a:t>
            </a:r>
          </a:p>
          <a:p>
            <a:pPr eaLnBrk="1" hangingPunct="1">
              <a:buNone/>
            </a:pPr>
            <a:r>
              <a:rPr lang="en-US" altLang="zh-CN" sz="2000" dirty="0"/>
              <a:t>end if </a:t>
            </a:r>
          </a:p>
          <a:p>
            <a:pPr eaLnBrk="1" hangingPunct="1">
              <a:buNone/>
            </a:pPr>
            <a:r>
              <a:rPr lang="en-US" altLang="zh-CN" sz="2000" dirty="0"/>
              <a:t>call MPI_FINALIZE(ierr)</a:t>
            </a:r>
          </a:p>
          <a:p>
            <a:pPr eaLnBrk="1" hangingPunct="1">
              <a:buNone/>
            </a:pPr>
            <a:r>
              <a:rPr lang="en-US" altLang="zh-CN" sz="2000" dirty="0"/>
              <a:t>end</a:t>
            </a:r>
          </a:p>
          <a:p>
            <a:pPr eaLnBrk="1" hangingPunct="1">
              <a:buNone/>
            </a:pP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r>
              <a:rPr lang="en-US" altLang="zh-CN"/>
              <a:t>Hello (Fortran</a:t>
            </a:r>
            <a:r>
              <a:rPr lang="zh-CN" altLang="en-US"/>
              <a:t>语言</a:t>
            </a:r>
            <a:r>
              <a:rPr lang="en-US" altLang="zh-CN"/>
              <a:t>)</a:t>
            </a:r>
          </a:p>
        </p:txBody>
      </p:sp>
      <p:sp>
        <p:nvSpPr>
          <p:cNvPr id="250883" name="Text Box 3"/>
          <p:cNvSpPr txBox="1">
            <a:spLocks noChangeArrowheads="1"/>
          </p:cNvSpPr>
          <p:nvPr/>
        </p:nvSpPr>
        <p:spPr bwMode="auto">
          <a:xfrm>
            <a:off x="1143000" y="2057400"/>
            <a:ext cx="6858000" cy="3633788"/>
          </a:xfrm>
          <a:prstGeom prst="rect">
            <a:avLst/>
          </a:prstGeom>
          <a:solidFill>
            <a:srgbClr val="99CCFF"/>
          </a:solidFill>
          <a:ln w="9525" algn="ctr">
            <a:solidFill>
              <a:schemeClr val="tx1"/>
            </a:solidFill>
            <a:miter lim="800000"/>
          </a:ln>
          <a:effectLst/>
        </p:spPr>
        <p:txBody>
          <a:bodyPr>
            <a:spAutoFit/>
          </a:bodyPr>
          <a:lstStyle/>
          <a:p>
            <a:pPr>
              <a:lnSpc>
                <a:spcPct val="60000"/>
              </a:lnSpc>
              <a:spcBef>
                <a:spcPct val="50000"/>
              </a:spcBef>
              <a:buFontTx/>
              <a:buNone/>
            </a:pPr>
            <a:endParaRPr kumimoji="0" lang="en-US" altLang="zh-CN" sz="2000" b="1" dirty="0">
              <a:effectLst/>
              <a:latin typeface="Courier New" panose="02070309020205020404" pitchFamily="49" charset="0"/>
            </a:endParaRPr>
          </a:p>
          <a:p>
            <a:pPr>
              <a:lnSpc>
                <a:spcPct val="60000"/>
              </a:lnSpc>
              <a:spcBef>
                <a:spcPct val="50000"/>
              </a:spcBef>
              <a:buFontTx/>
              <a:buNone/>
            </a:pPr>
            <a:r>
              <a:rPr kumimoji="0" lang="en-US" altLang="zh-CN" sz="2000" b="1" dirty="0">
                <a:effectLst/>
                <a:latin typeface="Courier New" panose="02070309020205020404" pitchFamily="49" charset="0"/>
              </a:rPr>
              <a:t>program main</a:t>
            </a:r>
          </a:p>
          <a:p>
            <a:pPr>
              <a:lnSpc>
                <a:spcPct val="60000"/>
              </a:lnSpc>
              <a:spcBef>
                <a:spcPct val="50000"/>
              </a:spcBef>
              <a:buFontTx/>
              <a:buNone/>
            </a:pPr>
            <a:r>
              <a:rPr kumimoji="0" lang="en-US" altLang="zh-CN" sz="2000" b="1" dirty="0">
                <a:effectLst/>
                <a:latin typeface="Courier New" panose="02070309020205020404" pitchFamily="49" charset="0"/>
              </a:rPr>
              <a:t>include ‘</a:t>
            </a:r>
            <a:r>
              <a:rPr kumimoji="0" lang="en-US" altLang="zh-CN" sz="2000" b="1" dirty="0" err="1">
                <a:effectLst/>
                <a:latin typeface="Courier New" panose="02070309020205020404" pitchFamily="49" charset="0"/>
              </a:rPr>
              <a:t>mpif.h</a:t>
            </a:r>
            <a:r>
              <a:rPr kumimoji="0" lang="en-US" altLang="zh-CN" sz="2000" b="1" dirty="0">
                <a:effectLst/>
                <a:latin typeface="Courier New" panose="02070309020205020404" pitchFamily="49" charset="0"/>
              </a:rPr>
              <a:t>’</a:t>
            </a:r>
          </a:p>
          <a:p>
            <a:pPr>
              <a:lnSpc>
                <a:spcPct val="60000"/>
              </a:lnSpc>
              <a:spcBef>
                <a:spcPct val="50000"/>
              </a:spcBef>
              <a:buFontTx/>
              <a:buNone/>
            </a:pPr>
            <a:r>
              <a:rPr kumimoji="0" lang="en-US" altLang="zh-CN" sz="2000" b="1" dirty="0">
                <a:effectLst/>
                <a:latin typeface="Courier New" panose="02070309020205020404" pitchFamily="49" charset="0"/>
              </a:rPr>
              <a:t>integer </a:t>
            </a:r>
            <a:r>
              <a:rPr kumimoji="0" lang="en-US" altLang="zh-CN" sz="2000" b="1" dirty="0" err="1">
                <a:effectLst/>
                <a:latin typeface="Courier New" panose="02070309020205020404" pitchFamily="49" charset="0"/>
              </a:rPr>
              <a:t>ierr</a:t>
            </a:r>
            <a:endParaRPr kumimoji="0" lang="en-US" altLang="zh-CN" sz="2000" b="1" dirty="0">
              <a:effectLst/>
              <a:latin typeface="Courier New" panose="02070309020205020404" pitchFamily="49" charset="0"/>
            </a:endParaRPr>
          </a:p>
          <a:p>
            <a:pPr>
              <a:lnSpc>
                <a:spcPct val="60000"/>
              </a:lnSpc>
              <a:spcBef>
                <a:spcPct val="50000"/>
              </a:spcBef>
              <a:buFontTx/>
              <a:buNone/>
            </a:pPr>
            <a:endParaRPr kumimoji="0" lang="en-US" altLang="zh-CN" sz="2000" b="1" dirty="0">
              <a:effectLst/>
              <a:latin typeface="Courier New" panose="02070309020205020404" pitchFamily="49" charset="0"/>
            </a:endParaRPr>
          </a:p>
          <a:p>
            <a:pPr>
              <a:lnSpc>
                <a:spcPct val="60000"/>
              </a:lnSpc>
              <a:spcBef>
                <a:spcPct val="50000"/>
              </a:spcBef>
              <a:buFontTx/>
              <a:buNone/>
            </a:pPr>
            <a:r>
              <a:rPr kumimoji="0" lang="en-US" altLang="zh-CN" sz="2000" b="1" dirty="0">
                <a:effectLst/>
                <a:latin typeface="Courier New" panose="02070309020205020404" pitchFamily="49" charset="0"/>
              </a:rPr>
              <a:t>call </a:t>
            </a:r>
            <a:r>
              <a:rPr kumimoji="0" lang="en-US" altLang="zh-CN" sz="2000" b="1" dirty="0">
                <a:solidFill>
                  <a:srgbClr val="FF3300"/>
                </a:solidFill>
                <a:effectLst/>
                <a:latin typeface="Courier New" panose="02070309020205020404" pitchFamily="49" charset="0"/>
              </a:rPr>
              <a:t>MPI_INIT</a:t>
            </a: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ierr</a:t>
            </a:r>
            <a:r>
              <a:rPr kumimoji="0" lang="en-US" altLang="zh-CN" sz="2000" b="1" dirty="0">
                <a:effectLst/>
                <a:latin typeface="Courier New" panose="02070309020205020404" pitchFamily="49" charset="0"/>
              </a:rPr>
              <a:t> )</a:t>
            </a:r>
          </a:p>
          <a:p>
            <a:pPr>
              <a:lnSpc>
                <a:spcPct val="60000"/>
              </a:lnSpc>
              <a:spcBef>
                <a:spcPct val="50000"/>
              </a:spcBef>
              <a:buFontTx/>
              <a:buNone/>
            </a:pPr>
            <a:r>
              <a:rPr kumimoji="0" lang="en-US" altLang="zh-CN" sz="2000" b="1" dirty="0">
                <a:effectLst/>
                <a:latin typeface="Courier New" panose="02070309020205020404" pitchFamily="49" charset="0"/>
              </a:rPr>
              <a:t>print *, 'Hello, world!'</a:t>
            </a:r>
          </a:p>
          <a:p>
            <a:pPr>
              <a:lnSpc>
                <a:spcPct val="60000"/>
              </a:lnSpc>
              <a:spcBef>
                <a:spcPct val="50000"/>
              </a:spcBef>
              <a:buFontTx/>
              <a:buNone/>
            </a:pPr>
            <a:r>
              <a:rPr kumimoji="0" lang="en-US" altLang="zh-CN" sz="2000" b="1" dirty="0">
                <a:effectLst/>
                <a:latin typeface="Courier New" panose="02070309020205020404" pitchFamily="49" charset="0"/>
              </a:rPr>
              <a:t>call </a:t>
            </a:r>
            <a:r>
              <a:rPr kumimoji="0" lang="en-US" altLang="zh-CN" sz="2000" b="1" dirty="0">
                <a:solidFill>
                  <a:srgbClr val="FF3300"/>
                </a:solidFill>
                <a:effectLst/>
                <a:latin typeface="Courier New" panose="02070309020205020404" pitchFamily="49" charset="0"/>
              </a:rPr>
              <a:t>MPI_FINALIZE</a:t>
            </a: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ierr</a:t>
            </a:r>
            <a:r>
              <a:rPr kumimoji="0" lang="en-US" altLang="zh-CN" sz="2000" b="1" dirty="0">
                <a:effectLst/>
                <a:latin typeface="Courier New" panose="02070309020205020404" pitchFamily="49" charset="0"/>
              </a:rPr>
              <a:t> )</a:t>
            </a:r>
          </a:p>
          <a:p>
            <a:pPr>
              <a:lnSpc>
                <a:spcPct val="60000"/>
              </a:lnSpc>
              <a:spcBef>
                <a:spcPct val="50000"/>
              </a:spcBef>
              <a:buFontTx/>
              <a:buNone/>
            </a:pPr>
            <a:r>
              <a:rPr kumimoji="0" lang="en-US" altLang="zh-CN" sz="2000" b="1" dirty="0">
                <a:effectLst/>
                <a:latin typeface="Courier New" panose="02070309020205020404" pitchFamily="49" charset="0"/>
              </a:rPr>
              <a:t>end</a:t>
            </a:r>
            <a:endParaRPr kumimoji="0" lang="en-US" altLang="zh-CN" sz="2000" dirty="0">
              <a:effectLst/>
              <a:latin typeface="Courier New" panose="02070309020205020404" pitchFamily="49" charset="0"/>
            </a:endParaRPr>
          </a:p>
          <a:p>
            <a:pPr>
              <a:lnSpc>
                <a:spcPct val="60000"/>
              </a:lnSpc>
              <a:spcBef>
                <a:spcPct val="50000"/>
              </a:spcBef>
              <a:buFontTx/>
              <a:buNone/>
            </a:pPr>
            <a:endParaRPr kumimoji="0" lang="en-US" altLang="zh-CN" sz="2000" b="1" dirty="0">
              <a:effectLst/>
              <a:latin typeface="Courier New" panose="02070309020205020404" pitchFamily="49" charset="0"/>
            </a:endParaRPr>
          </a:p>
          <a:p>
            <a:pPr>
              <a:lnSpc>
                <a:spcPct val="60000"/>
              </a:lnSpc>
              <a:spcBef>
                <a:spcPct val="50000"/>
              </a:spcBef>
              <a:buFontTx/>
              <a:buNone/>
            </a:pPr>
            <a:endParaRPr kumimoji="0" lang="en-US" altLang="zh-CN" sz="2000" b="1" dirty="0">
              <a:effectLst/>
              <a:latin typeface="Courier New" panose="02070309020205020404" pitchFamily="49" charset="0"/>
            </a:endParaRPr>
          </a:p>
        </p:txBody>
      </p:sp>
      <p:sp>
        <p:nvSpPr>
          <p:cNvPr id="4" name="灯片编号占位符 3"/>
          <p:cNvSpPr>
            <a:spLocks noGrp="1"/>
          </p:cNvSpPr>
          <p:nvPr>
            <p:ph type="sldNum" sz="quarter" idx="12"/>
          </p:nvPr>
        </p:nvSpPr>
        <p:spPr/>
        <p:txBody>
          <a:bodyPr/>
          <a:lstStyle/>
          <a:p>
            <a:fld id="{77197A2B-A034-4DC0-8020-4A062C2A5A72}"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noFill/>
        </p:spPr>
        <p:txBody>
          <a:bodyPr>
            <a:normAutofit fontScale="90000"/>
          </a:bodyPr>
          <a:lstStyle/>
          <a:p>
            <a:r>
              <a:rPr lang="en-US" altLang="zh-CN"/>
              <a:t>C</a:t>
            </a:r>
            <a:r>
              <a:rPr lang="zh-CN" altLang="en-US"/>
              <a:t>和</a:t>
            </a:r>
            <a:r>
              <a:rPr lang="en-US" altLang="zh-CN"/>
              <a:t>Fortran</a:t>
            </a:r>
            <a:r>
              <a:rPr lang="zh-CN" altLang="en-US"/>
              <a:t>中</a:t>
            </a:r>
            <a:r>
              <a:rPr lang="en-US" altLang="zh-CN"/>
              <a:t>MPI</a:t>
            </a:r>
            <a:r>
              <a:rPr lang="zh-CN" altLang="en-US"/>
              <a:t>函数约定</a:t>
            </a:r>
          </a:p>
        </p:txBody>
      </p:sp>
      <p:sp>
        <p:nvSpPr>
          <p:cNvPr id="188419" name="Rectangle 3"/>
          <p:cNvSpPr>
            <a:spLocks noGrp="1" noChangeArrowheads="1"/>
          </p:cNvSpPr>
          <p:nvPr>
            <p:ph type="body" idx="1"/>
          </p:nvPr>
        </p:nvSpPr>
        <p:spPr>
          <a:xfrm>
            <a:off x="214282" y="1214422"/>
            <a:ext cx="8715436" cy="5286412"/>
          </a:xfrm>
        </p:spPr>
        <p:txBody>
          <a:bodyPr>
            <a:noAutofit/>
          </a:bodyPr>
          <a:lstStyle/>
          <a:p>
            <a:pPr>
              <a:lnSpc>
                <a:spcPct val="120000"/>
              </a:lnSpc>
            </a:pPr>
            <a:r>
              <a:rPr lang="en-US" altLang="zh-CN" sz="2400" dirty="0"/>
              <a:t>C</a:t>
            </a:r>
          </a:p>
          <a:p>
            <a:pPr lvl="1">
              <a:lnSpc>
                <a:spcPct val="120000"/>
              </a:lnSpc>
            </a:pPr>
            <a:r>
              <a:rPr lang="zh-CN" altLang="en-US" sz="2400" dirty="0"/>
              <a:t>必须包含</a:t>
            </a:r>
            <a:r>
              <a:rPr lang="en-US" altLang="zh-CN" sz="2400" dirty="0" err="1"/>
              <a:t>mpi.h</a:t>
            </a:r>
            <a:endParaRPr lang="en-US" altLang="zh-CN" sz="2400" dirty="0"/>
          </a:p>
          <a:p>
            <a:pPr lvl="1">
              <a:lnSpc>
                <a:spcPct val="120000"/>
              </a:lnSpc>
            </a:pPr>
            <a:r>
              <a:rPr lang="en-US" altLang="zh-CN" sz="2400" dirty="0"/>
              <a:t>MPI </a:t>
            </a:r>
            <a:r>
              <a:rPr lang="zh-CN" altLang="en-US" sz="2400" dirty="0"/>
              <a:t>函数返回出错代码或成功代码</a:t>
            </a:r>
            <a:r>
              <a:rPr lang="en-US" altLang="zh-CN" sz="2400" dirty="0"/>
              <a:t>MPI_SUCCESS</a:t>
            </a:r>
          </a:p>
          <a:p>
            <a:pPr lvl="1">
              <a:lnSpc>
                <a:spcPct val="120000"/>
              </a:lnSpc>
            </a:pPr>
            <a:r>
              <a:rPr lang="en-US" altLang="zh-CN" sz="2400" dirty="0"/>
              <a:t>MPI-</a:t>
            </a:r>
            <a:r>
              <a:rPr lang="zh-CN" altLang="en-US" sz="2400" dirty="0"/>
              <a:t>前缀，且只有</a:t>
            </a:r>
            <a:r>
              <a:rPr lang="en-US" altLang="zh-CN" sz="2400" dirty="0"/>
              <a:t>MPI</a:t>
            </a:r>
            <a:r>
              <a:rPr lang="zh-CN" altLang="en-US" sz="2400" dirty="0"/>
              <a:t>以及</a:t>
            </a:r>
            <a:r>
              <a:rPr lang="en-US" altLang="zh-CN" sz="2400" dirty="0"/>
              <a:t>MPI_</a:t>
            </a:r>
            <a:r>
              <a:rPr lang="zh-CN" altLang="en-US" sz="2400" dirty="0"/>
              <a:t>标志后的第一个字母大写，其余小写，例：</a:t>
            </a:r>
            <a:r>
              <a:rPr lang="en-US" altLang="zh-CN" sz="2400" dirty="0" err="1"/>
              <a:t>MPI_Init</a:t>
            </a:r>
            <a:endParaRPr lang="en-US" altLang="zh-CN" sz="2400" dirty="0"/>
          </a:p>
          <a:p>
            <a:pPr>
              <a:lnSpc>
                <a:spcPct val="120000"/>
              </a:lnSpc>
            </a:pPr>
            <a:r>
              <a:rPr lang="en-US" altLang="zh-CN" sz="2400" dirty="0"/>
              <a:t>Fortran</a:t>
            </a:r>
          </a:p>
          <a:p>
            <a:pPr lvl="1">
              <a:lnSpc>
                <a:spcPct val="120000"/>
              </a:lnSpc>
            </a:pPr>
            <a:r>
              <a:rPr lang="zh-CN" altLang="en-US" sz="2400" dirty="0"/>
              <a:t>必须包含</a:t>
            </a:r>
            <a:r>
              <a:rPr lang="en-US" altLang="zh-CN" sz="2400" dirty="0" err="1"/>
              <a:t>mpif.h</a:t>
            </a:r>
            <a:endParaRPr lang="en-US" altLang="zh-CN" sz="2400" dirty="0"/>
          </a:p>
          <a:p>
            <a:pPr lvl="1">
              <a:lnSpc>
                <a:spcPct val="120000"/>
              </a:lnSpc>
            </a:pPr>
            <a:r>
              <a:rPr lang="zh-CN" altLang="en-US" sz="2400" dirty="0"/>
              <a:t>通过子函数形式调用</a:t>
            </a:r>
            <a:r>
              <a:rPr lang="en-US" altLang="zh-CN" sz="2400" dirty="0"/>
              <a:t>MPI</a:t>
            </a:r>
            <a:r>
              <a:rPr lang="zh-CN" altLang="en-US" sz="2400" dirty="0"/>
              <a:t>，函数最后一个值为返回值</a:t>
            </a:r>
          </a:p>
          <a:p>
            <a:pPr lvl="1">
              <a:lnSpc>
                <a:spcPct val="120000"/>
              </a:lnSpc>
            </a:pPr>
            <a:r>
              <a:rPr lang="en-US" altLang="zh-CN" sz="2400" dirty="0"/>
              <a:t>MPI-</a:t>
            </a:r>
            <a:r>
              <a:rPr lang="zh-CN" altLang="en-US" sz="2400" dirty="0"/>
              <a:t>前缀，且函数名全部大写，例：</a:t>
            </a:r>
            <a:r>
              <a:rPr lang="en-US" altLang="zh-CN" sz="2400" dirty="0"/>
              <a:t>MPI_INIT     </a:t>
            </a:r>
          </a:p>
        </p:txBody>
      </p:sp>
      <p:sp>
        <p:nvSpPr>
          <p:cNvPr id="4" name="灯片编号占位符 3"/>
          <p:cNvSpPr>
            <a:spLocks noGrp="1"/>
          </p:cNvSpPr>
          <p:nvPr>
            <p:ph type="sldNum" sz="quarter" idx="12"/>
          </p:nvPr>
        </p:nvSpPr>
        <p:spPr/>
        <p:txBody>
          <a:bodyPr/>
          <a:lstStyle/>
          <a:p>
            <a:fld id="{77197A2B-A034-4DC0-8020-4A062C2A5A72}"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ormAutofit fontScale="90000"/>
          </a:bodyPr>
          <a:lstStyle/>
          <a:p>
            <a:r>
              <a:rPr lang="en-US" altLang="zh-CN">
                <a:latin typeface="黑体" panose="02010609060101010101" pitchFamily="49" charset="-122"/>
              </a:rPr>
              <a:t>MPI</a:t>
            </a:r>
            <a:r>
              <a:rPr lang="zh-CN" altLang="en-US">
                <a:latin typeface="黑体" panose="02010609060101010101" pitchFamily="49" charset="-122"/>
              </a:rPr>
              <a:t>初始化</a:t>
            </a:r>
            <a:r>
              <a:rPr lang="en-US" altLang="zh-CN">
                <a:latin typeface="黑体" panose="02010609060101010101" pitchFamily="49" charset="-122"/>
              </a:rPr>
              <a:t>- MPI_INIT</a:t>
            </a:r>
          </a:p>
        </p:txBody>
      </p:sp>
      <p:sp>
        <p:nvSpPr>
          <p:cNvPr id="195587" name="Rectangle 3"/>
          <p:cNvSpPr>
            <a:spLocks noGrp="1" noChangeArrowheads="1"/>
          </p:cNvSpPr>
          <p:nvPr>
            <p:ph type="body" idx="1"/>
          </p:nvPr>
        </p:nvSpPr>
        <p:spPr>
          <a:xfrm>
            <a:off x="381000" y="1828800"/>
            <a:ext cx="8305800" cy="4648200"/>
          </a:xfrm>
        </p:spPr>
        <p:txBody>
          <a:bodyPr/>
          <a:lstStyle/>
          <a:p>
            <a:pPr>
              <a:lnSpc>
                <a:spcPct val="130000"/>
              </a:lnSpc>
            </a:pPr>
            <a:r>
              <a:rPr lang="en-US" altLang="zh-CN" sz="2400"/>
              <a:t>int MPI_Init(int *argc, char **argv)</a:t>
            </a:r>
          </a:p>
          <a:p>
            <a:pPr>
              <a:lnSpc>
                <a:spcPct val="130000"/>
              </a:lnSpc>
              <a:buFontTx/>
              <a:buNone/>
            </a:pPr>
            <a:r>
              <a:rPr lang="en-US" altLang="zh-CN" sz="2400"/>
              <a:t>   MPI_INIT(IERROR)</a:t>
            </a:r>
          </a:p>
          <a:p>
            <a:pPr lvl="1">
              <a:lnSpc>
                <a:spcPct val="130000"/>
              </a:lnSpc>
            </a:pPr>
            <a:r>
              <a:rPr lang="en-US" altLang="zh-CN" sz="2000"/>
              <a:t>MPI_INIT</a:t>
            </a:r>
            <a:r>
              <a:rPr lang="zh-CN" altLang="en-US" sz="2000"/>
              <a:t>是</a:t>
            </a:r>
            <a:r>
              <a:rPr lang="en-US" altLang="zh-CN" sz="2000"/>
              <a:t>MPI</a:t>
            </a:r>
            <a:r>
              <a:rPr lang="zh-CN" altLang="en-US" sz="2000"/>
              <a:t>程序的第一个调用，完成</a:t>
            </a:r>
            <a:r>
              <a:rPr lang="en-US" altLang="zh-CN" sz="2000"/>
              <a:t>MPI</a:t>
            </a:r>
            <a:r>
              <a:rPr lang="zh-CN" altLang="en-US" sz="2000"/>
              <a:t>程序的所有初始化工作。所有的</a:t>
            </a:r>
            <a:r>
              <a:rPr lang="en-US" altLang="zh-CN" sz="2000"/>
              <a:t>MPI</a:t>
            </a:r>
            <a:r>
              <a:rPr lang="zh-CN" altLang="en-US" sz="2000"/>
              <a:t>程序的第一条可执行语句都是这条语句</a:t>
            </a:r>
          </a:p>
          <a:p>
            <a:pPr lvl="1">
              <a:lnSpc>
                <a:spcPct val="130000"/>
              </a:lnSpc>
            </a:pPr>
            <a:r>
              <a:rPr lang="zh-CN" altLang="en-US" sz="2000"/>
              <a:t>启动</a:t>
            </a:r>
            <a:r>
              <a:rPr lang="en-US" altLang="zh-CN" sz="2000"/>
              <a:t>MPI</a:t>
            </a:r>
            <a:r>
              <a:rPr lang="zh-CN" altLang="en-US" sz="2000"/>
              <a:t>环境，标志并行代码的开始</a:t>
            </a:r>
          </a:p>
          <a:p>
            <a:pPr lvl="1">
              <a:lnSpc>
                <a:spcPct val="130000"/>
              </a:lnSpc>
            </a:pPr>
            <a:r>
              <a:rPr lang="zh-CN" altLang="en-US" sz="2000"/>
              <a:t>并行代码之前，第一个</a:t>
            </a:r>
            <a:r>
              <a:rPr lang="en-US" altLang="zh-CN" sz="2000"/>
              <a:t>mpi</a:t>
            </a:r>
            <a:r>
              <a:rPr lang="zh-CN" altLang="en-US" sz="2000"/>
              <a:t>函数</a:t>
            </a:r>
            <a:r>
              <a:rPr lang="en-US" altLang="zh-CN" sz="2000"/>
              <a:t>(</a:t>
            </a:r>
            <a:r>
              <a:rPr lang="zh-CN" altLang="en-US" sz="2000"/>
              <a:t>除</a:t>
            </a:r>
            <a:r>
              <a:rPr lang="en-US" altLang="zh-CN" sz="2000"/>
              <a:t>MPI_Initialize</a:t>
            </a:r>
            <a:r>
              <a:rPr lang="zh-CN" altLang="en-US" sz="2000"/>
              <a:t>外</a:t>
            </a:r>
            <a:r>
              <a:rPr lang="en-US" altLang="zh-CN" sz="2000"/>
              <a:t>)</a:t>
            </a:r>
          </a:p>
          <a:p>
            <a:pPr lvl="1">
              <a:lnSpc>
                <a:spcPct val="130000"/>
              </a:lnSpc>
            </a:pPr>
            <a:r>
              <a:rPr lang="zh-CN" altLang="en-US" sz="2000"/>
              <a:t>要求</a:t>
            </a:r>
            <a:r>
              <a:rPr lang="en-US" altLang="zh-CN" sz="2000"/>
              <a:t>main</a:t>
            </a:r>
            <a:r>
              <a:rPr lang="zh-CN" altLang="en-US" sz="2000"/>
              <a:t>必须带参数运行。否则出错   </a:t>
            </a:r>
          </a:p>
          <a:p>
            <a:pPr>
              <a:lnSpc>
                <a:spcPct val="130000"/>
              </a:lnSpc>
              <a:buFontTx/>
              <a:buNone/>
            </a:pPr>
            <a:r>
              <a:rPr lang="zh-CN" altLang="en-US" sz="2400"/>
              <a:t>     </a:t>
            </a:r>
          </a:p>
        </p:txBody>
      </p:sp>
      <p:sp>
        <p:nvSpPr>
          <p:cNvPr id="4" name="灯片编号占位符 3"/>
          <p:cNvSpPr>
            <a:spLocks noGrp="1"/>
          </p:cNvSpPr>
          <p:nvPr>
            <p:ph type="sldNum" sz="quarter" idx="12"/>
          </p:nvPr>
        </p:nvSpPr>
        <p:spPr/>
        <p:txBody>
          <a:bodyPr/>
          <a:lstStyle/>
          <a:p>
            <a:fld id="{77197A2B-A034-4DC0-8020-4A062C2A5A72}"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normAutofit fontScale="90000"/>
          </a:bodyPr>
          <a:lstStyle/>
          <a:p>
            <a:r>
              <a:rPr lang="en-US" altLang="zh-CN">
                <a:latin typeface="黑体" panose="02010609060101010101" pitchFamily="49" charset="-122"/>
              </a:rPr>
              <a:t>MPI</a:t>
            </a:r>
            <a:r>
              <a:rPr lang="zh-CN" altLang="en-US">
                <a:latin typeface="黑体" panose="02010609060101010101" pitchFamily="49" charset="-122"/>
              </a:rPr>
              <a:t>结束</a:t>
            </a:r>
            <a:r>
              <a:rPr lang="en-US" altLang="zh-CN">
                <a:latin typeface="黑体" panose="02010609060101010101" pitchFamily="49" charset="-122"/>
              </a:rPr>
              <a:t>- MPI_FINALIZE</a:t>
            </a:r>
          </a:p>
        </p:txBody>
      </p:sp>
      <p:sp>
        <p:nvSpPr>
          <p:cNvPr id="197635" name="Rectangle 3"/>
          <p:cNvSpPr>
            <a:spLocks noGrp="1" noChangeArrowheads="1"/>
          </p:cNvSpPr>
          <p:nvPr>
            <p:ph type="body" idx="1"/>
          </p:nvPr>
        </p:nvSpPr>
        <p:spPr/>
        <p:txBody>
          <a:bodyPr/>
          <a:lstStyle/>
          <a:p>
            <a:pPr>
              <a:lnSpc>
                <a:spcPct val="150000"/>
              </a:lnSpc>
            </a:pPr>
            <a:r>
              <a:rPr lang="en-US" altLang="zh-CN" sz="2400" dirty="0" err="1"/>
              <a:t>int</a:t>
            </a:r>
            <a:r>
              <a:rPr lang="en-US" altLang="zh-CN" sz="2400" dirty="0"/>
              <a:t> </a:t>
            </a:r>
            <a:r>
              <a:rPr lang="en-US" altLang="zh-CN" sz="2400" dirty="0" err="1"/>
              <a:t>MPI_Finalize</a:t>
            </a:r>
            <a:r>
              <a:rPr lang="en-US" altLang="zh-CN" sz="2400" dirty="0"/>
              <a:t>(void)</a:t>
            </a:r>
          </a:p>
          <a:p>
            <a:pPr>
              <a:lnSpc>
                <a:spcPct val="150000"/>
              </a:lnSpc>
              <a:buFontTx/>
              <a:buNone/>
            </a:pPr>
            <a:endParaRPr lang="en-US" altLang="zh-CN" sz="2400" dirty="0"/>
          </a:p>
          <a:p>
            <a:pPr lvl="1">
              <a:lnSpc>
                <a:spcPct val="150000"/>
              </a:lnSpc>
            </a:pPr>
            <a:r>
              <a:rPr lang="en-US" altLang="zh-CN" sz="2000" dirty="0"/>
              <a:t>MPI_INIT</a:t>
            </a:r>
            <a:r>
              <a:rPr lang="zh-CN" altLang="en-US" sz="2000" dirty="0"/>
              <a:t>是</a:t>
            </a:r>
            <a:r>
              <a:rPr lang="en-US" altLang="zh-CN" sz="2000" dirty="0"/>
              <a:t>MPI</a:t>
            </a:r>
            <a:r>
              <a:rPr lang="zh-CN" altLang="en-US" sz="2000" dirty="0"/>
              <a:t>程序的最后一个调用，它结束</a:t>
            </a:r>
            <a:r>
              <a:rPr lang="en-US" altLang="zh-CN" sz="2000" dirty="0"/>
              <a:t>MPI</a:t>
            </a:r>
            <a:r>
              <a:rPr lang="zh-CN" altLang="en-US" sz="2000" dirty="0"/>
              <a:t>程序的运行，它是</a:t>
            </a:r>
            <a:r>
              <a:rPr lang="en-US" altLang="zh-CN" sz="2000" dirty="0"/>
              <a:t>MPI</a:t>
            </a:r>
            <a:r>
              <a:rPr lang="zh-CN" altLang="en-US" sz="2000" dirty="0"/>
              <a:t>程序的最后一条可执行语句，否则程序的运行结果是不可预知的。</a:t>
            </a:r>
          </a:p>
          <a:p>
            <a:pPr lvl="1">
              <a:lnSpc>
                <a:spcPct val="150000"/>
              </a:lnSpc>
            </a:pPr>
            <a:r>
              <a:rPr lang="zh-CN" altLang="en-US" sz="2000" dirty="0"/>
              <a:t>标志并行代码的结束</a:t>
            </a:r>
            <a:r>
              <a:rPr lang="en-US" altLang="zh-CN" sz="2000" dirty="0"/>
              <a:t>,</a:t>
            </a:r>
            <a:r>
              <a:rPr lang="zh-CN" altLang="en-US" sz="2000" dirty="0"/>
              <a:t>结束除主进程外其它进程</a:t>
            </a:r>
          </a:p>
          <a:p>
            <a:pPr lvl="1">
              <a:lnSpc>
                <a:spcPct val="150000"/>
              </a:lnSpc>
            </a:pPr>
            <a:r>
              <a:rPr lang="zh-CN" altLang="en-US" sz="2000" dirty="0"/>
              <a:t>之后串行代码仍可在主进程</a:t>
            </a:r>
            <a:r>
              <a:rPr lang="en-US" altLang="zh-CN" sz="2000" dirty="0"/>
              <a:t>(rank = 0)</a:t>
            </a:r>
            <a:r>
              <a:rPr lang="zh-CN" altLang="en-US" sz="2000" dirty="0"/>
              <a:t>上运行</a:t>
            </a:r>
            <a:r>
              <a:rPr lang="en-US" altLang="zh-CN" sz="2000" dirty="0"/>
              <a:t>(</a:t>
            </a:r>
            <a:r>
              <a:rPr lang="zh-CN" altLang="en-US" sz="2000" dirty="0"/>
              <a:t>如果必须</a:t>
            </a:r>
            <a:r>
              <a:rPr lang="en-US" altLang="zh-CN" sz="2000" dirty="0"/>
              <a:t>)</a:t>
            </a:r>
            <a:endParaRPr lang="en-US" altLang="zh-CN"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normAutofit fontScale="90000"/>
          </a:bodyPr>
          <a:lstStyle/>
          <a:p>
            <a:r>
              <a:rPr lang="en-US" altLang="zh-CN">
                <a:latin typeface="黑体" panose="02010609060101010101" pitchFamily="49" charset="-122"/>
              </a:rPr>
              <a:t>MPI</a:t>
            </a:r>
            <a:r>
              <a:rPr lang="zh-CN" altLang="en-US">
                <a:latin typeface="黑体" panose="02010609060101010101" pitchFamily="49" charset="-122"/>
              </a:rPr>
              <a:t>程序的编译和运行</a:t>
            </a:r>
          </a:p>
        </p:txBody>
      </p:sp>
      <p:sp>
        <p:nvSpPr>
          <p:cNvPr id="199683" name="Rectangle 3"/>
          <p:cNvSpPr>
            <a:spLocks noGrp="1" noChangeArrowheads="1"/>
          </p:cNvSpPr>
          <p:nvPr>
            <p:ph type="body" idx="1"/>
          </p:nvPr>
        </p:nvSpPr>
        <p:spPr/>
        <p:txBody>
          <a:bodyPr/>
          <a:lstStyle/>
          <a:p>
            <a:pPr>
              <a:lnSpc>
                <a:spcPct val="150000"/>
              </a:lnSpc>
            </a:pPr>
            <a:r>
              <a:rPr lang="en-US" altLang="zh-CN" dirty="0"/>
              <a:t>mpif77 –o hello </a:t>
            </a:r>
            <a:r>
              <a:rPr lang="en-US" altLang="zh-CN" dirty="0" err="1"/>
              <a:t>hello.f</a:t>
            </a:r>
            <a:r>
              <a:rPr lang="en-US" altLang="zh-CN" sz="3200" dirty="0"/>
              <a:t> </a:t>
            </a:r>
            <a:r>
              <a:rPr lang="zh-CN" altLang="en-US" dirty="0"/>
              <a:t>或</a:t>
            </a:r>
          </a:p>
          <a:p>
            <a:pPr>
              <a:lnSpc>
                <a:spcPct val="150000"/>
              </a:lnSpc>
              <a:buFontTx/>
              <a:buNone/>
            </a:pPr>
            <a:r>
              <a:rPr lang="zh-CN" altLang="en-US" dirty="0"/>
              <a:t>   </a:t>
            </a:r>
            <a:r>
              <a:rPr lang="en-US" altLang="zh-CN" dirty="0" err="1"/>
              <a:t>mpicc</a:t>
            </a:r>
            <a:r>
              <a:rPr lang="en-US" altLang="zh-CN" dirty="0"/>
              <a:t> –o hello </a:t>
            </a:r>
            <a:r>
              <a:rPr lang="en-US" altLang="zh-CN" dirty="0" err="1"/>
              <a:t>hello.c</a:t>
            </a:r>
            <a:endParaRPr lang="en-US" altLang="zh-CN" dirty="0"/>
          </a:p>
          <a:p>
            <a:pPr lvl="1">
              <a:lnSpc>
                <a:spcPct val="150000"/>
              </a:lnSpc>
            </a:pPr>
            <a:r>
              <a:rPr lang="zh-CN" altLang="en-US" dirty="0"/>
              <a:t>生成</a:t>
            </a:r>
            <a:r>
              <a:rPr lang="en-US" altLang="zh-CN" dirty="0"/>
              <a:t>hello</a:t>
            </a:r>
            <a:r>
              <a:rPr lang="zh-CN" altLang="en-US" dirty="0"/>
              <a:t>的可执行代码</a:t>
            </a:r>
            <a:endParaRPr lang="zh-CN" altLang="en-US" sz="2800" dirty="0"/>
          </a:p>
          <a:p>
            <a:pPr>
              <a:lnSpc>
                <a:spcPct val="150000"/>
              </a:lnSpc>
            </a:pPr>
            <a:r>
              <a:rPr lang="en-US" altLang="zh-CN" dirty="0" err="1"/>
              <a:t>mpirun</a:t>
            </a:r>
            <a:r>
              <a:rPr lang="en-US" altLang="zh-CN" dirty="0"/>
              <a:t> –</a:t>
            </a:r>
            <a:r>
              <a:rPr lang="en-US" altLang="zh-CN" dirty="0" err="1"/>
              <a:t>np</a:t>
            </a:r>
            <a:r>
              <a:rPr lang="en-US" altLang="zh-CN" dirty="0"/>
              <a:t> 4 hello</a:t>
            </a:r>
          </a:p>
          <a:p>
            <a:pPr lvl="1">
              <a:lnSpc>
                <a:spcPct val="150000"/>
              </a:lnSpc>
            </a:pPr>
            <a:r>
              <a:rPr lang="en-US" altLang="zh-CN" dirty="0"/>
              <a:t>4</a:t>
            </a:r>
            <a:r>
              <a:rPr lang="zh-CN" altLang="en-US" dirty="0"/>
              <a:t>，指定</a:t>
            </a:r>
            <a:r>
              <a:rPr lang="en-US" altLang="zh-CN" dirty="0" err="1"/>
              <a:t>np</a:t>
            </a:r>
            <a:r>
              <a:rPr lang="zh-CN" altLang="en-US" dirty="0"/>
              <a:t>的值</a:t>
            </a:r>
            <a:r>
              <a:rPr lang="en-US" altLang="zh-CN" dirty="0"/>
              <a:t>,</a:t>
            </a:r>
            <a:r>
              <a:rPr lang="zh-CN" altLang="en-US" dirty="0"/>
              <a:t>表示进程数</a:t>
            </a:r>
            <a:r>
              <a:rPr lang="en-US" altLang="zh-CN" dirty="0"/>
              <a:t>,</a:t>
            </a:r>
            <a:r>
              <a:rPr lang="zh-CN" altLang="en-US" dirty="0"/>
              <a:t>由用户指定</a:t>
            </a:r>
            <a:endParaRPr lang="zh-CN" altLang="en-US" sz="2800" dirty="0"/>
          </a:p>
          <a:p>
            <a:pPr lvl="1">
              <a:lnSpc>
                <a:spcPct val="150000"/>
              </a:lnSpc>
            </a:pPr>
            <a:r>
              <a:rPr lang="en-US" altLang="zh-CN" dirty="0"/>
              <a:t>hello</a:t>
            </a:r>
            <a:r>
              <a:rPr lang="zh-CN" altLang="en-US" dirty="0"/>
              <a:t>，要运行的</a:t>
            </a:r>
            <a:r>
              <a:rPr lang="en-US" altLang="zh-CN" dirty="0"/>
              <a:t>MPI</a:t>
            </a:r>
            <a:r>
              <a:rPr lang="zh-CN" altLang="en-US" dirty="0"/>
              <a:t>并行程序</a:t>
            </a:r>
            <a:r>
              <a:rPr lang="zh-CN" altLang="en-US" sz="2800" dirty="0"/>
              <a:t>    </a:t>
            </a:r>
          </a:p>
        </p:txBody>
      </p:sp>
      <p:sp>
        <p:nvSpPr>
          <p:cNvPr id="4" name="灯片编号占位符 3"/>
          <p:cNvSpPr>
            <a:spLocks noGrp="1"/>
          </p:cNvSpPr>
          <p:nvPr>
            <p:ph type="sldNum" sz="quarter" idx="12"/>
          </p:nvPr>
        </p:nvSpPr>
        <p:spPr/>
        <p:txBody>
          <a:bodyPr/>
          <a:lstStyle/>
          <a:p>
            <a:fld id="{77197A2B-A034-4DC0-8020-4A062C2A5A72}"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normAutofit fontScale="90000"/>
          </a:bodyPr>
          <a:lstStyle/>
          <a:p>
            <a:r>
              <a:rPr lang="zh-CN" altLang="en-US" b="0">
                <a:effectLst/>
                <a:latin typeface="宋体" panose="02010600030101010101" pitchFamily="2" charset="-122"/>
                <a:ea typeface="宋体" panose="02010600030101010101" pitchFamily="2" charset="-122"/>
              </a:rPr>
              <a:t>运行</a:t>
            </a:r>
            <a:r>
              <a:rPr lang="en-US" altLang="zh-CN" b="0">
                <a:effectLst/>
                <a:latin typeface="Arial Black" panose="020B0A04020102020204" pitchFamily="34" charset="0"/>
                <a:ea typeface="宋体" panose="02010600030101010101" pitchFamily="2" charset="-122"/>
              </a:rPr>
              <a:t>MPI</a:t>
            </a:r>
            <a:r>
              <a:rPr lang="zh-CN" altLang="en-US" b="0">
                <a:effectLst/>
                <a:latin typeface="宋体" panose="02010600030101010101" pitchFamily="2" charset="-122"/>
                <a:ea typeface="宋体" panose="02010600030101010101" pitchFamily="2" charset="-122"/>
              </a:rPr>
              <a:t>程序</a:t>
            </a:r>
          </a:p>
        </p:txBody>
      </p:sp>
      <p:sp>
        <p:nvSpPr>
          <p:cNvPr id="252931" name="Rectangle 3"/>
          <p:cNvSpPr>
            <a:spLocks noGrp="1" noChangeArrowheads="1"/>
          </p:cNvSpPr>
          <p:nvPr>
            <p:ph type="body" idx="1"/>
          </p:nvPr>
        </p:nvSpPr>
        <p:spPr>
          <a:xfrm>
            <a:off x="214282" y="1214422"/>
            <a:ext cx="8715436" cy="5429288"/>
          </a:xfrm>
          <a:noFill/>
        </p:spPr>
        <p:txBody>
          <a:bodyPr>
            <a:noAutofit/>
          </a:bodyPr>
          <a:lstStyle/>
          <a:p>
            <a:pPr>
              <a:lnSpc>
                <a:spcPct val="150000"/>
              </a:lnSpc>
            </a:pPr>
            <a:r>
              <a:rPr lang="zh-CN" altLang="en-US" sz="2400" dirty="0"/>
              <a:t>编译：</a:t>
            </a:r>
            <a:r>
              <a:rPr lang="en-US" altLang="zh-CN" sz="2400" dirty="0" err="1">
                <a:solidFill>
                  <a:srgbClr val="FF33CC"/>
                </a:solidFill>
              </a:rPr>
              <a:t>mpicc</a:t>
            </a:r>
            <a:r>
              <a:rPr lang="en-US" altLang="zh-CN" sz="2400" dirty="0">
                <a:solidFill>
                  <a:srgbClr val="FF33CC"/>
                </a:solidFill>
              </a:rPr>
              <a:t> -o hello </a:t>
            </a:r>
            <a:r>
              <a:rPr lang="en-US" altLang="zh-CN" sz="2400" dirty="0" err="1">
                <a:solidFill>
                  <a:srgbClr val="FF33CC"/>
                </a:solidFill>
              </a:rPr>
              <a:t>hello.c</a:t>
            </a:r>
            <a:endParaRPr lang="en-US" altLang="zh-CN" sz="2400" dirty="0">
              <a:solidFill>
                <a:srgbClr val="FF33CC"/>
              </a:solidFill>
            </a:endParaRPr>
          </a:p>
          <a:p>
            <a:pPr>
              <a:lnSpc>
                <a:spcPct val="150000"/>
              </a:lnSpc>
            </a:pPr>
            <a:r>
              <a:rPr lang="zh-CN" altLang="en-US" sz="2400" dirty="0"/>
              <a:t>运行：</a:t>
            </a:r>
            <a:r>
              <a:rPr lang="en-US" altLang="zh-CN" sz="2400" dirty="0">
                <a:solidFill>
                  <a:srgbClr val="FF33CC"/>
                </a:solidFill>
              </a:rPr>
              <a:t>./hello</a:t>
            </a:r>
            <a:r>
              <a:rPr lang="en-US" altLang="zh-CN" sz="2400" dirty="0"/>
              <a:t> </a:t>
            </a:r>
          </a:p>
          <a:p>
            <a:pPr lvl="1">
              <a:lnSpc>
                <a:spcPct val="150000"/>
              </a:lnSpc>
              <a:buFontTx/>
              <a:buNone/>
            </a:pPr>
            <a:r>
              <a:rPr lang="en-US" altLang="zh-CN" sz="2400" dirty="0"/>
              <a:t>[0] Aborting program ! Could not create p4 </a:t>
            </a:r>
            <a:r>
              <a:rPr lang="en-US" altLang="zh-CN" sz="2400" dirty="0" err="1"/>
              <a:t>procgroup.Possible</a:t>
            </a:r>
            <a:r>
              <a:rPr lang="en-US" altLang="zh-CN" sz="2400" dirty="0"/>
              <a:t> missing </a:t>
            </a:r>
            <a:r>
              <a:rPr lang="en-US" altLang="zh-CN" sz="2400" dirty="0" err="1"/>
              <a:t>fileor</a:t>
            </a:r>
            <a:r>
              <a:rPr lang="en-US" altLang="zh-CN" sz="2400" dirty="0"/>
              <a:t> program started without </a:t>
            </a:r>
            <a:r>
              <a:rPr lang="en-US" altLang="zh-CN" sz="2400" dirty="0" err="1"/>
              <a:t>mpirun</a:t>
            </a:r>
            <a:r>
              <a:rPr lang="en-US" altLang="zh-CN" sz="2400" dirty="0"/>
              <a:t>.</a:t>
            </a:r>
          </a:p>
          <a:p>
            <a:pPr>
              <a:lnSpc>
                <a:spcPct val="150000"/>
              </a:lnSpc>
            </a:pPr>
            <a:r>
              <a:rPr lang="zh-CN" altLang="en-US" sz="2400" dirty="0"/>
              <a:t>运行：</a:t>
            </a:r>
            <a:r>
              <a:rPr lang="en-US" altLang="zh-CN" sz="2400" dirty="0" err="1">
                <a:solidFill>
                  <a:srgbClr val="FF33CC"/>
                </a:solidFill>
              </a:rPr>
              <a:t>mpirun</a:t>
            </a:r>
            <a:r>
              <a:rPr lang="en-US" altLang="zh-CN" sz="2400" dirty="0">
                <a:solidFill>
                  <a:srgbClr val="FF33CC"/>
                </a:solidFill>
              </a:rPr>
              <a:t> -</a:t>
            </a:r>
            <a:r>
              <a:rPr lang="en-US" altLang="zh-CN" sz="2400" dirty="0" err="1">
                <a:solidFill>
                  <a:srgbClr val="FF33CC"/>
                </a:solidFill>
              </a:rPr>
              <a:t>np</a:t>
            </a:r>
            <a:r>
              <a:rPr lang="en-US" altLang="zh-CN" sz="2400" dirty="0">
                <a:solidFill>
                  <a:srgbClr val="FF33CC"/>
                </a:solidFill>
              </a:rPr>
              <a:t> 4 hello</a:t>
            </a:r>
          </a:p>
          <a:p>
            <a:pPr lvl="1">
              <a:lnSpc>
                <a:spcPct val="150000"/>
              </a:lnSpc>
              <a:buFontTx/>
              <a:buNone/>
            </a:pPr>
            <a:r>
              <a:rPr lang="en-US" altLang="zh-CN" sz="2400" dirty="0"/>
              <a:t>Hello World!</a:t>
            </a:r>
          </a:p>
          <a:p>
            <a:pPr lvl="1">
              <a:lnSpc>
                <a:spcPct val="150000"/>
              </a:lnSpc>
              <a:buFontTx/>
              <a:buNone/>
            </a:pPr>
            <a:r>
              <a:rPr lang="en-US" altLang="zh-CN" sz="2400" dirty="0"/>
              <a:t>Hello World!</a:t>
            </a:r>
          </a:p>
          <a:p>
            <a:pPr lvl="1">
              <a:lnSpc>
                <a:spcPct val="150000"/>
              </a:lnSpc>
              <a:buFontTx/>
              <a:buNone/>
            </a:pPr>
            <a:r>
              <a:rPr lang="en-US" altLang="zh-CN" sz="2400" dirty="0"/>
              <a:t>Hello World!</a:t>
            </a:r>
          </a:p>
          <a:p>
            <a:pPr lvl="1">
              <a:lnSpc>
                <a:spcPct val="150000"/>
              </a:lnSpc>
              <a:buFontTx/>
              <a:buNone/>
            </a:pPr>
            <a:r>
              <a:rPr lang="en-US" altLang="zh-CN" sz="2400" dirty="0"/>
              <a:t>Hello World!</a:t>
            </a:r>
          </a:p>
        </p:txBody>
      </p:sp>
      <p:sp>
        <p:nvSpPr>
          <p:cNvPr id="4" name="灯片编号占位符 3"/>
          <p:cNvSpPr>
            <a:spLocks noGrp="1"/>
          </p:cNvSpPr>
          <p:nvPr>
            <p:ph type="sldNum" sz="quarter" idx="12"/>
          </p:nvPr>
        </p:nvSpPr>
        <p:spPr/>
        <p:txBody>
          <a:bodyPr/>
          <a:lstStyle/>
          <a:p>
            <a:fld id="{77197A2B-A034-4DC0-8020-4A062C2A5A72}"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fontScale="90000"/>
          </a:bodyPr>
          <a:lstStyle/>
          <a:p>
            <a:r>
              <a:rPr lang="en-US" altLang="zh-CN">
                <a:latin typeface="黑体" panose="02010609060101010101" pitchFamily="49" charset="-122"/>
              </a:rPr>
              <a:t>Hello</a:t>
            </a:r>
            <a:r>
              <a:rPr lang="zh-CN" altLang="en-US">
                <a:latin typeface="黑体" panose="02010609060101010101" pitchFamily="49" charset="-122"/>
              </a:rPr>
              <a:t>是如何被执行的？</a:t>
            </a:r>
          </a:p>
        </p:txBody>
      </p:sp>
      <p:sp>
        <p:nvSpPr>
          <p:cNvPr id="201731" name="Rectangle 3"/>
          <p:cNvSpPr>
            <a:spLocks noGrp="1" noChangeArrowheads="1"/>
          </p:cNvSpPr>
          <p:nvPr>
            <p:ph type="body" idx="1"/>
          </p:nvPr>
        </p:nvSpPr>
        <p:spPr>
          <a:xfrm>
            <a:off x="685800" y="1828800"/>
            <a:ext cx="7772400" cy="4114800"/>
          </a:xfrm>
        </p:spPr>
        <p:txBody>
          <a:bodyPr/>
          <a:lstStyle/>
          <a:p>
            <a:r>
              <a:rPr lang="en-US" altLang="zh-CN" sz="2400" dirty="0"/>
              <a:t>SPMD: Single Program </a:t>
            </a:r>
            <a:r>
              <a:rPr lang="en-US" altLang="zh-CN" sz="2400"/>
              <a:t>Multiple Data(SPMD</a:t>
            </a:r>
            <a:r>
              <a:rPr lang="en-US" altLang="zh-CN" sz="2400" dirty="0"/>
              <a:t>)</a:t>
            </a:r>
          </a:p>
        </p:txBody>
      </p:sp>
      <p:sp>
        <p:nvSpPr>
          <p:cNvPr id="201732" name="Text Box 4"/>
          <p:cNvSpPr txBox="1">
            <a:spLocks noChangeArrowheads="1"/>
          </p:cNvSpPr>
          <p:nvPr/>
        </p:nvSpPr>
        <p:spPr bwMode="auto">
          <a:xfrm>
            <a:off x="76200" y="2590800"/>
            <a:ext cx="2590800" cy="2428875"/>
          </a:xfrm>
          <a:prstGeom prst="rect">
            <a:avLst/>
          </a:prstGeom>
          <a:solidFill>
            <a:srgbClr val="99CCFF"/>
          </a:solidFill>
          <a:ln w="9525" algn="ctr">
            <a:solidFill>
              <a:schemeClr val="tx1"/>
            </a:solidFill>
            <a:miter lim="800000"/>
          </a:ln>
          <a:effectLst/>
        </p:spPr>
        <p:txBody>
          <a:bodyPr>
            <a:spAutoFit/>
          </a:bodyPr>
          <a:lstStyle/>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r>
              <a:rPr kumimoji="0" lang="en-US" altLang="zh-CN" sz="1200" b="1">
                <a:effectLst/>
                <a:latin typeface="Courier New" panose="02070309020205020404" pitchFamily="49" charset="0"/>
              </a:rPr>
              <a:t>#include &lt;stdio.h&gt;</a:t>
            </a:r>
          </a:p>
          <a:p>
            <a:pPr>
              <a:lnSpc>
                <a:spcPct val="60000"/>
              </a:lnSpc>
              <a:spcBef>
                <a:spcPct val="50000"/>
              </a:spcBef>
              <a:buFontTx/>
              <a:buNone/>
            </a:pPr>
            <a:r>
              <a:rPr kumimoji="0" lang="en-US" altLang="zh-CN" sz="1200" b="1">
                <a:effectLst/>
                <a:latin typeface="Courier New" panose="02070309020205020404" pitchFamily="49" charset="0"/>
              </a:rPr>
              <a:t>#include "mpi.h“</a:t>
            </a:r>
          </a:p>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r>
              <a:rPr kumimoji="0" lang="en-US" altLang="zh-CN" sz="1200" b="1">
                <a:effectLst/>
                <a:latin typeface="Courier New" panose="02070309020205020404" pitchFamily="49" charset="0"/>
              </a:rPr>
              <a:t>main(int argc,char *argv[])</a:t>
            </a:r>
          </a:p>
          <a:p>
            <a:pPr>
              <a:lnSpc>
                <a:spcPct val="60000"/>
              </a:lnSpc>
              <a:spcBef>
                <a:spcPct val="50000"/>
              </a:spcBef>
              <a:buFontTx/>
              <a:buNone/>
            </a:pPr>
            <a:r>
              <a:rPr kumimoji="0" lang="en-US" altLang="zh-CN" sz="1200" b="1">
                <a:effectLst/>
                <a:latin typeface="Courier New" panose="02070309020205020404" pitchFamily="49" charset="0"/>
              </a:rPr>
              <a:t>{</a:t>
            </a:r>
          </a:p>
          <a:p>
            <a:pPr>
              <a:lnSpc>
                <a:spcPct val="60000"/>
              </a:lnSpc>
              <a:spcBef>
                <a:spcPct val="50000"/>
              </a:spcBef>
              <a:buFontTx/>
              <a:buNone/>
            </a:pPr>
            <a:r>
              <a:rPr kumimoji="0" lang="en-US" altLang="zh-CN" sz="1200" b="1">
                <a:effectLst/>
                <a:latin typeface="Courier New" panose="02070309020205020404" pitchFamily="49" charset="0"/>
              </a:rPr>
              <a:t>  MPI_Init(&amp;argc, &amp;argv);</a:t>
            </a:r>
          </a:p>
          <a:p>
            <a:pPr>
              <a:lnSpc>
                <a:spcPct val="60000"/>
              </a:lnSpc>
              <a:spcBef>
                <a:spcPct val="50000"/>
              </a:spcBef>
              <a:buFontTx/>
              <a:buNone/>
            </a:pPr>
            <a:r>
              <a:rPr kumimoji="0" lang="en-US" altLang="zh-CN" sz="1200" b="1">
                <a:effectLst/>
                <a:latin typeface="Courier New" panose="02070309020205020404" pitchFamily="49" charset="0"/>
              </a:rPr>
              <a:t>  printf(“Hello World!\n");</a:t>
            </a:r>
          </a:p>
          <a:p>
            <a:pPr>
              <a:lnSpc>
                <a:spcPct val="60000"/>
              </a:lnSpc>
              <a:spcBef>
                <a:spcPct val="50000"/>
              </a:spcBef>
              <a:buFontTx/>
              <a:buNone/>
            </a:pPr>
            <a:r>
              <a:rPr kumimoji="0" lang="en-US" altLang="zh-CN" sz="1200" b="1">
                <a:effectLst/>
                <a:latin typeface="Courier New" panose="02070309020205020404" pitchFamily="49" charset="0"/>
              </a:rPr>
              <a:t>  MPI_Finalize();</a:t>
            </a:r>
          </a:p>
          <a:p>
            <a:pPr>
              <a:lnSpc>
                <a:spcPct val="60000"/>
              </a:lnSpc>
              <a:spcBef>
                <a:spcPct val="50000"/>
              </a:spcBef>
              <a:buFontTx/>
              <a:buNone/>
            </a:pPr>
            <a:r>
              <a:rPr kumimoji="0" lang="en-US" altLang="zh-CN" sz="1200" b="1">
                <a:effectLst/>
                <a:latin typeface="Courier New" panose="02070309020205020404" pitchFamily="49" charset="0"/>
              </a:rPr>
              <a:t>}</a:t>
            </a:r>
          </a:p>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endParaRPr kumimoji="0" lang="en-US" altLang="zh-CN" sz="1200" b="1">
              <a:effectLst/>
              <a:latin typeface="Courier New" panose="02070309020205020404" pitchFamily="49" charset="0"/>
            </a:endParaRPr>
          </a:p>
        </p:txBody>
      </p:sp>
      <p:sp>
        <p:nvSpPr>
          <p:cNvPr id="201735" name="Text Box 7"/>
          <p:cNvSpPr txBox="1">
            <a:spLocks noChangeArrowheads="1"/>
          </p:cNvSpPr>
          <p:nvPr/>
        </p:nvSpPr>
        <p:spPr bwMode="auto">
          <a:xfrm>
            <a:off x="3276600" y="2590800"/>
            <a:ext cx="2590800" cy="2428875"/>
          </a:xfrm>
          <a:prstGeom prst="rect">
            <a:avLst/>
          </a:prstGeom>
          <a:solidFill>
            <a:srgbClr val="99CCFF"/>
          </a:solidFill>
          <a:ln w="9525" algn="ctr">
            <a:solidFill>
              <a:schemeClr val="tx1"/>
            </a:solidFill>
            <a:miter lim="800000"/>
          </a:ln>
          <a:effectLst/>
        </p:spPr>
        <p:txBody>
          <a:bodyPr>
            <a:spAutoFit/>
          </a:bodyPr>
          <a:lstStyle/>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r>
              <a:rPr kumimoji="0" lang="en-US" altLang="zh-CN" sz="1200" b="1">
                <a:effectLst/>
                <a:latin typeface="Courier New" panose="02070309020205020404" pitchFamily="49" charset="0"/>
              </a:rPr>
              <a:t>#include &lt;stdio.h&gt;</a:t>
            </a:r>
          </a:p>
          <a:p>
            <a:pPr>
              <a:lnSpc>
                <a:spcPct val="60000"/>
              </a:lnSpc>
              <a:spcBef>
                <a:spcPct val="50000"/>
              </a:spcBef>
              <a:buFontTx/>
              <a:buNone/>
            </a:pPr>
            <a:r>
              <a:rPr kumimoji="0" lang="en-US" altLang="zh-CN" sz="1200" b="1">
                <a:effectLst/>
                <a:latin typeface="Courier New" panose="02070309020205020404" pitchFamily="49" charset="0"/>
              </a:rPr>
              <a:t>#include "mpi.h“</a:t>
            </a:r>
          </a:p>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r>
              <a:rPr kumimoji="0" lang="en-US" altLang="zh-CN" sz="1200" b="1">
                <a:effectLst/>
                <a:latin typeface="Courier New" panose="02070309020205020404" pitchFamily="49" charset="0"/>
              </a:rPr>
              <a:t>main(int argc,char *argv[])</a:t>
            </a:r>
          </a:p>
          <a:p>
            <a:pPr>
              <a:lnSpc>
                <a:spcPct val="60000"/>
              </a:lnSpc>
              <a:spcBef>
                <a:spcPct val="50000"/>
              </a:spcBef>
              <a:buFontTx/>
              <a:buNone/>
            </a:pPr>
            <a:r>
              <a:rPr kumimoji="0" lang="en-US" altLang="zh-CN" sz="1200" b="1">
                <a:effectLst/>
                <a:latin typeface="Courier New" panose="02070309020205020404" pitchFamily="49" charset="0"/>
              </a:rPr>
              <a:t>{</a:t>
            </a:r>
          </a:p>
          <a:p>
            <a:pPr>
              <a:lnSpc>
                <a:spcPct val="60000"/>
              </a:lnSpc>
              <a:spcBef>
                <a:spcPct val="50000"/>
              </a:spcBef>
              <a:buFontTx/>
              <a:buNone/>
            </a:pPr>
            <a:r>
              <a:rPr kumimoji="0" lang="en-US" altLang="zh-CN" sz="1200" b="1">
                <a:effectLst/>
                <a:latin typeface="Courier New" panose="02070309020205020404" pitchFamily="49" charset="0"/>
              </a:rPr>
              <a:t>  MPI_Init(&amp;argc, &amp;argv);</a:t>
            </a:r>
          </a:p>
          <a:p>
            <a:pPr>
              <a:lnSpc>
                <a:spcPct val="60000"/>
              </a:lnSpc>
              <a:spcBef>
                <a:spcPct val="50000"/>
              </a:spcBef>
              <a:buFontTx/>
              <a:buNone/>
            </a:pPr>
            <a:r>
              <a:rPr kumimoji="0" lang="en-US" altLang="zh-CN" sz="1200" b="1">
                <a:effectLst/>
                <a:latin typeface="Courier New" panose="02070309020205020404" pitchFamily="49" charset="0"/>
              </a:rPr>
              <a:t>  printf(“Hello World!\n");</a:t>
            </a:r>
          </a:p>
          <a:p>
            <a:pPr>
              <a:lnSpc>
                <a:spcPct val="60000"/>
              </a:lnSpc>
              <a:spcBef>
                <a:spcPct val="50000"/>
              </a:spcBef>
              <a:buFontTx/>
              <a:buNone/>
            </a:pPr>
            <a:r>
              <a:rPr kumimoji="0" lang="en-US" altLang="zh-CN" sz="1200" b="1">
                <a:effectLst/>
                <a:latin typeface="Courier New" panose="02070309020205020404" pitchFamily="49" charset="0"/>
              </a:rPr>
              <a:t>  MPI_Finalize();</a:t>
            </a:r>
          </a:p>
          <a:p>
            <a:pPr>
              <a:lnSpc>
                <a:spcPct val="60000"/>
              </a:lnSpc>
              <a:spcBef>
                <a:spcPct val="50000"/>
              </a:spcBef>
              <a:buFontTx/>
              <a:buNone/>
            </a:pPr>
            <a:r>
              <a:rPr kumimoji="0" lang="en-US" altLang="zh-CN" sz="1200" b="1">
                <a:effectLst/>
                <a:latin typeface="Courier New" panose="02070309020205020404" pitchFamily="49" charset="0"/>
              </a:rPr>
              <a:t>}</a:t>
            </a:r>
          </a:p>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endParaRPr kumimoji="0" lang="en-US" altLang="zh-CN" sz="1200" b="1">
              <a:effectLst/>
              <a:latin typeface="Courier New" panose="02070309020205020404" pitchFamily="49" charset="0"/>
            </a:endParaRPr>
          </a:p>
        </p:txBody>
      </p:sp>
      <p:sp>
        <p:nvSpPr>
          <p:cNvPr id="201736" name="Text Box 8"/>
          <p:cNvSpPr txBox="1">
            <a:spLocks noChangeArrowheads="1"/>
          </p:cNvSpPr>
          <p:nvPr/>
        </p:nvSpPr>
        <p:spPr bwMode="auto">
          <a:xfrm>
            <a:off x="3505200" y="2752725"/>
            <a:ext cx="2590800" cy="2428875"/>
          </a:xfrm>
          <a:prstGeom prst="rect">
            <a:avLst/>
          </a:prstGeom>
          <a:solidFill>
            <a:srgbClr val="99CCFF"/>
          </a:solidFill>
          <a:ln w="9525" algn="ctr">
            <a:solidFill>
              <a:schemeClr val="tx1"/>
            </a:solidFill>
            <a:miter lim="800000"/>
          </a:ln>
          <a:effectLst/>
        </p:spPr>
        <p:txBody>
          <a:bodyPr>
            <a:spAutoFit/>
          </a:bodyPr>
          <a:lstStyle/>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r>
              <a:rPr kumimoji="0" lang="en-US" altLang="zh-CN" sz="1200" b="1">
                <a:effectLst/>
                <a:latin typeface="Courier New" panose="02070309020205020404" pitchFamily="49" charset="0"/>
              </a:rPr>
              <a:t>#include &lt;stdio.h&gt;</a:t>
            </a:r>
          </a:p>
          <a:p>
            <a:pPr>
              <a:lnSpc>
                <a:spcPct val="60000"/>
              </a:lnSpc>
              <a:spcBef>
                <a:spcPct val="50000"/>
              </a:spcBef>
              <a:buFontTx/>
              <a:buNone/>
            </a:pPr>
            <a:r>
              <a:rPr kumimoji="0" lang="en-US" altLang="zh-CN" sz="1200" b="1">
                <a:effectLst/>
                <a:latin typeface="Courier New" panose="02070309020205020404" pitchFamily="49" charset="0"/>
              </a:rPr>
              <a:t>#include "mpi.h“</a:t>
            </a:r>
          </a:p>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r>
              <a:rPr kumimoji="0" lang="en-US" altLang="zh-CN" sz="1200" b="1">
                <a:effectLst/>
                <a:latin typeface="Courier New" panose="02070309020205020404" pitchFamily="49" charset="0"/>
              </a:rPr>
              <a:t>main(int argc,char *argv[])</a:t>
            </a:r>
          </a:p>
          <a:p>
            <a:pPr>
              <a:lnSpc>
                <a:spcPct val="60000"/>
              </a:lnSpc>
              <a:spcBef>
                <a:spcPct val="50000"/>
              </a:spcBef>
              <a:buFontTx/>
              <a:buNone/>
            </a:pPr>
            <a:r>
              <a:rPr kumimoji="0" lang="en-US" altLang="zh-CN" sz="1200" b="1">
                <a:effectLst/>
                <a:latin typeface="Courier New" panose="02070309020205020404" pitchFamily="49" charset="0"/>
              </a:rPr>
              <a:t>{</a:t>
            </a:r>
          </a:p>
          <a:p>
            <a:pPr>
              <a:lnSpc>
                <a:spcPct val="60000"/>
              </a:lnSpc>
              <a:spcBef>
                <a:spcPct val="50000"/>
              </a:spcBef>
              <a:buFontTx/>
              <a:buNone/>
            </a:pPr>
            <a:r>
              <a:rPr kumimoji="0" lang="en-US" altLang="zh-CN" sz="1200" b="1">
                <a:effectLst/>
                <a:latin typeface="Courier New" panose="02070309020205020404" pitchFamily="49" charset="0"/>
              </a:rPr>
              <a:t>  MPI_Init(&amp;argc, &amp;argv);</a:t>
            </a:r>
          </a:p>
          <a:p>
            <a:pPr>
              <a:lnSpc>
                <a:spcPct val="60000"/>
              </a:lnSpc>
              <a:spcBef>
                <a:spcPct val="50000"/>
              </a:spcBef>
              <a:buFontTx/>
              <a:buNone/>
            </a:pPr>
            <a:r>
              <a:rPr kumimoji="0" lang="en-US" altLang="zh-CN" sz="1200" b="1">
                <a:effectLst/>
                <a:latin typeface="Courier New" panose="02070309020205020404" pitchFamily="49" charset="0"/>
              </a:rPr>
              <a:t>  printf(“Hello World!\n");</a:t>
            </a:r>
          </a:p>
          <a:p>
            <a:pPr>
              <a:lnSpc>
                <a:spcPct val="60000"/>
              </a:lnSpc>
              <a:spcBef>
                <a:spcPct val="50000"/>
              </a:spcBef>
              <a:buFontTx/>
              <a:buNone/>
            </a:pPr>
            <a:r>
              <a:rPr kumimoji="0" lang="en-US" altLang="zh-CN" sz="1200" b="1">
                <a:effectLst/>
                <a:latin typeface="Courier New" panose="02070309020205020404" pitchFamily="49" charset="0"/>
              </a:rPr>
              <a:t>  MPI_Finalize();</a:t>
            </a:r>
          </a:p>
          <a:p>
            <a:pPr>
              <a:lnSpc>
                <a:spcPct val="60000"/>
              </a:lnSpc>
              <a:spcBef>
                <a:spcPct val="50000"/>
              </a:spcBef>
              <a:buFontTx/>
              <a:buNone/>
            </a:pPr>
            <a:r>
              <a:rPr kumimoji="0" lang="en-US" altLang="zh-CN" sz="1200" b="1">
                <a:effectLst/>
                <a:latin typeface="Courier New" panose="02070309020205020404" pitchFamily="49" charset="0"/>
              </a:rPr>
              <a:t>}</a:t>
            </a:r>
          </a:p>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endParaRPr kumimoji="0" lang="en-US" altLang="zh-CN" sz="1200" b="1">
              <a:effectLst/>
              <a:latin typeface="Courier New" panose="02070309020205020404" pitchFamily="49" charset="0"/>
            </a:endParaRPr>
          </a:p>
        </p:txBody>
      </p:sp>
      <p:sp>
        <p:nvSpPr>
          <p:cNvPr id="201737" name="Text Box 9"/>
          <p:cNvSpPr txBox="1">
            <a:spLocks noChangeArrowheads="1"/>
          </p:cNvSpPr>
          <p:nvPr/>
        </p:nvSpPr>
        <p:spPr bwMode="auto">
          <a:xfrm>
            <a:off x="3733800" y="2981325"/>
            <a:ext cx="2590800" cy="2428875"/>
          </a:xfrm>
          <a:prstGeom prst="rect">
            <a:avLst/>
          </a:prstGeom>
          <a:solidFill>
            <a:srgbClr val="99CCFF"/>
          </a:solidFill>
          <a:ln w="9525" algn="ctr">
            <a:solidFill>
              <a:schemeClr val="tx1"/>
            </a:solidFill>
            <a:miter lim="800000"/>
          </a:ln>
          <a:effectLst/>
        </p:spPr>
        <p:txBody>
          <a:bodyPr>
            <a:spAutoFit/>
          </a:bodyPr>
          <a:lstStyle/>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r>
              <a:rPr kumimoji="0" lang="en-US" altLang="zh-CN" sz="1200" b="1">
                <a:effectLst/>
                <a:latin typeface="Courier New" panose="02070309020205020404" pitchFamily="49" charset="0"/>
              </a:rPr>
              <a:t>#include &lt;stdio.h&gt;</a:t>
            </a:r>
          </a:p>
          <a:p>
            <a:pPr>
              <a:lnSpc>
                <a:spcPct val="60000"/>
              </a:lnSpc>
              <a:spcBef>
                <a:spcPct val="50000"/>
              </a:spcBef>
              <a:buFontTx/>
              <a:buNone/>
            </a:pPr>
            <a:r>
              <a:rPr kumimoji="0" lang="en-US" altLang="zh-CN" sz="1200" b="1">
                <a:effectLst/>
                <a:latin typeface="Courier New" panose="02070309020205020404" pitchFamily="49" charset="0"/>
              </a:rPr>
              <a:t>#include "mpi.h“</a:t>
            </a:r>
          </a:p>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r>
              <a:rPr kumimoji="0" lang="en-US" altLang="zh-CN" sz="1200" b="1">
                <a:effectLst/>
                <a:latin typeface="Courier New" panose="02070309020205020404" pitchFamily="49" charset="0"/>
              </a:rPr>
              <a:t>main(int argc,char *argv[])</a:t>
            </a:r>
          </a:p>
          <a:p>
            <a:pPr>
              <a:lnSpc>
                <a:spcPct val="60000"/>
              </a:lnSpc>
              <a:spcBef>
                <a:spcPct val="50000"/>
              </a:spcBef>
              <a:buFontTx/>
              <a:buNone/>
            </a:pPr>
            <a:r>
              <a:rPr kumimoji="0" lang="en-US" altLang="zh-CN" sz="1200" b="1">
                <a:effectLst/>
                <a:latin typeface="Courier New" panose="02070309020205020404" pitchFamily="49" charset="0"/>
              </a:rPr>
              <a:t>{</a:t>
            </a:r>
          </a:p>
          <a:p>
            <a:pPr>
              <a:lnSpc>
                <a:spcPct val="60000"/>
              </a:lnSpc>
              <a:spcBef>
                <a:spcPct val="50000"/>
              </a:spcBef>
              <a:buFontTx/>
              <a:buNone/>
            </a:pPr>
            <a:r>
              <a:rPr kumimoji="0" lang="en-US" altLang="zh-CN" sz="1200" b="1">
                <a:effectLst/>
                <a:latin typeface="Courier New" panose="02070309020205020404" pitchFamily="49" charset="0"/>
              </a:rPr>
              <a:t>  MPI_Init(&amp;argc, &amp;argv);</a:t>
            </a:r>
          </a:p>
          <a:p>
            <a:pPr>
              <a:lnSpc>
                <a:spcPct val="60000"/>
              </a:lnSpc>
              <a:spcBef>
                <a:spcPct val="50000"/>
              </a:spcBef>
              <a:buFontTx/>
              <a:buNone/>
            </a:pPr>
            <a:r>
              <a:rPr kumimoji="0" lang="en-US" altLang="zh-CN" sz="1200" b="1">
                <a:effectLst/>
                <a:latin typeface="Courier New" panose="02070309020205020404" pitchFamily="49" charset="0"/>
              </a:rPr>
              <a:t>  printf(“Hello World!\n");</a:t>
            </a:r>
          </a:p>
          <a:p>
            <a:pPr>
              <a:lnSpc>
                <a:spcPct val="60000"/>
              </a:lnSpc>
              <a:spcBef>
                <a:spcPct val="50000"/>
              </a:spcBef>
              <a:buFontTx/>
              <a:buNone/>
            </a:pPr>
            <a:r>
              <a:rPr kumimoji="0" lang="en-US" altLang="zh-CN" sz="1200" b="1">
                <a:effectLst/>
                <a:latin typeface="Courier New" panose="02070309020205020404" pitchFamily="49" charset="0"/>
              </a:rPr>
              <a:t>  MPI_Finalize();</a:t>
            </a:r>
          </a:p>
          <a:p>
            <a:pPr>
              <a:lnSpc>
                <a:spcPct val="60000"/>
              </a:lnSpc>
              <a:spcBef>
                <a:spcPct val="50000"/>
              </a:spcBef>
              <a:buFontTx/>
              <a:buNone/>
            </a:pPr>
            <a:r>
              <a:rPr kumimoji="0" lang="en-US" altLang="zh-CN" sz="1200" b="1">
                <a:effectLst/>
                <a:latin typeface="Courier New" panose="02070309020205020404" pitchFamily="49" charset="0"/>
              </a:rPr>
              <a:t>}</a:t>
            </a:r>
          </a:p>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endParaRPr kumimoji="0" lang="en-US" altLang="zh-CN" sz="1200" b="1">
              <a:effectLst/>
              <a:latin typeface="Courier New" panose="02070309020205020404" pitchFamily="49" charset="0"/>
            </a:endParaRPr>
          </a:p>
        </p:txBody>
      </p:sp>
      <p:sp>
        <p:nvSpPr>
          <p:cNvPr id="201738" name="Text Box 10"/>
          <p:cNvSpPr txBox="1">
            <a:spLocks noChangeArrowheads="1"/>
          </p:cNvSpPr>
          <p:nvPr/>
        </p:nvSpPr>
        <p:spPr bwMode="auto">
          <a:xfrm>
            <a:off x="3962400" y="3209925"/>
            <a:ext cx="2590800" cy="2428875"/>
          </a:xfrm>
          <a:prstGeom prst="rect">
            <a:avLst/>
          </a:prstGeom>
          <a:solidFill>
            <a:srgbClr val="99CCFF"/>
          </a:solidFill>
          <a:ln w="9525" algn="ctr">
            <a:solidFill>
              <a:schemeClr val="tx1"/>
            </a:solidFill>
            <a:miter lim="800000"/>
          </a:ln>
          <a:effectLst/>
        </p:spPr>
        <p:txBody>
          <a:bodyPr>
            <a:spAutoFit/>
          </a:bodyPr>
          <a:lstStyle/>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r>
              <a:rPr kumimoji="0" lang="en-US" altLang="zh-CN" sz="1200" b="1">
                <a:effectLst/>
                <a:latin typeface="Courier New" panose="02070309020205020404" pitchFamily="49" charset="0"/>
              </a:rPr>
              <a:t>#include &lt;stdio.h&gt;</a:t>
            </a:r>
          </a:p>
          <a:p>
            <a:pPr>
              <a:lnSpc>
                <a:spcPct val="60000"/>
              </a:lnSpc>
              <a:spcBef>
                <a:spcPct val="50000"/>
              </a:spcBef>
              <a:buFontTx/>
              <a:buNone/>
            </a:pPr>
            <a:r>
              <a:rPr kumimoji="0" lang="en-US" altLang="zh-CN" sz="1200" b="1">
                <a:effectLst/>
                <a:latin typeface="Courier New" panose="02070309020205020404" pitchFamily="49" charset="0"/>
              </a:rPr>
              <a:t>#include "mpi.h“</a:t>
            </a:r>
          </a:p>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r>
              <a:rPr kumimoji="0" lang="en-US" altLang="zh-CN" sz="1200" b="1">
                <a:effectLst/>
                <a:latin typeface="Courier New" panose="02070309020205020404" pitchFamily="49" charset="0"/>
              </a:rPr>
              <a:t>main(int argc,char *argv[])</a:t>
            </a:r>
          </a:p>
          <a:p>
            <a:pPr>
              <a:lnSpc>
                <a:spcPct val="60000"/>
              </a:lnSpc>
              <a:spcBef>
                <a:spcPct val="50000"/>
              </a:spcBef>
              <a:buFontTx/>
              <a:buNone/>
            </a:pPr>
            <a:r>
              <a:rPr kumimoji="0" lang="en-US" altLang="zh-CN" sz="1200" b="1">
                <a:effectLst/>
                <a:latin typeface="Courier New" panose="02070309020205020404" pitchFamily="49" charset="0"/>
              </a:rPr>
              <a:t>{</a:t>
            </a:r>
          </a:p>
          <a:p>
            <a:pPr>
              <a:lnSpc>
                <a:spcPct val="60000"/>
              </a:lnSpc>
              <a:spcBef>
                <a:spcPct val="50000"/>
              </a:spcBef>
              <a:buFontTx/>
              <a:buNone/>
            </a:pPr>
            <a:r>
              <a:rPr kumimoji="0" lang="en-US" altLang="zh-CN" sz="1200" b="1">
                <a:effectLst/>
                <a:latin typeface="Courier New" panose="02070309020205020404" pitchFamily="49" charset="0"/>
              </a:rPr>
              <a:t>  MPI_Init(&amp;argc, &amp;argv);</a:t>
            </a:r>
          </a:p>
          <a:p>
            <a:pPr>
              <a:lnSpc>
                <a:spcPct val="60000"/>
              </a:lnSpc>
              <a:spcBef>
                <a:spcPct val="50000"/>
              </a:spcBef>
              <a:buFontTx/>
              <a:buNone/>
            </a:pPr>
            <a:r>
              <a:rPr kumimoji="0" lang="en-US" altLang="zh-CN" sz="1200" b="1">
                <a:effectLst/>
                <a:latin typeface="Courier New" panose="02070309020205020404" pitchFamily="49" charset="0"/>
              </a:rPr>
              <a:t>  printf(“Hello World!\n");</a:t>
            </a:r>
          </a:p>
          <a:p>
            <a:pPr>
              <a:lnSpc>
                <a:spcPct val="60000"/>
              </a:lnSpc>
              <a:spcBef>
                <a:spcPct val="50000"/>
              </a:spcBef>
              <a:buFontTx/>
              <a:buNone/>
            </a:pPr>
            <a:r>
              <a:rPr kumimoji="0" lang="en-US" altLang="zh-CN" sz="1200" b="1">
                <a:effectLst/>
                <a:latin typeface="Courier New" panose="02070309020205020404" pitchFamily="49" charset="0"/>
              </a:rPr>
              <a:t>  MPI_Finalize();</a:t>
            </a:r>
          </a:p>
          <a:p>
            <a:pPr>
              <a:lnSpc>
                <a:spcPct val="60000"/>
              </a:lnSpc>
              <a:spcBef>
                <a:spcPct val="50000"/>
              </a:spcBef>
              <a:buFontTx/>
              <a:buNone/>
            </a:pPr>
            <a:r>
              <a:rPr kumimoji="0" lang="en-US" altLang="zh-CN" sz="1200" b="1">
                <a:effectLst/>
                <a:latin typeface="Courier New" panose="02070309020205020404" pitchFamily="49" charset="0"/>
              </a:rPr>
              <a:t>}</a:t>
            </a:r>
          </a:p>
          <a:p>
            <a:pPr>
              <a:lnSpc>
                <a:spcPct val="60000"/>
              </a:lnSpc>
              <a:spcBef>
                <a:spcPct val="50000"/>
              </a:spcBef>
              <a:buFontTx/>
              <a:buNone/>
            </a:pPr>
            <a:endParaRPr kumimoji="0" lang="en-US" altLang="zh-CN" sz="1200" b="1">
              <a:effectLst/>
              <a:latin typeface="Courier New" panose="02070309020205020404" pitchFamily="49" charset="0"/>
            </a:endParaRPr>
          </a:p>
          <a:p>
            <a:pPr>
              <a:lnSpc>
                <a:spcPct val="60000"/>
              </a:lnSpc>
              <a:spcBef>
                <a:spcPct val="50000"/>
              </a:spcBef>
              <a:buFontTx/>
              <a:buNone/>
            </a:pPr>
            <a:endParaRPr kumimoji="0" lang="en-US" altLang="zh-CN" sz="1200" b="1">
              <a:effectLst/>
              <a:latin typeface="Courier New" panose="02070309020205020404" pitchFamily="49" charset="0"/>
            </a:endParaRPr>
          </a:p>
        </p:txBody>
      </p:sp>
      <p:sp>
        <p:nvSpPr>
          <p:cNvPr id="201739" name="AutoShape 11"/>
          <p:cNvSpPr>
            <a:spLocks noChangeArrowheads="1"/>
          </p:cNvSpPr>
          <p:nvPr/>
        </p:nvSpPr>
        <p:spPr bwMode="auto">
          <a:xfrm>
            <a:off x="2743200" y="3505200"/>
            <a:ext cx="457200" cy="485775"/>
          </a:xfrm>
          <a:prstGeom prst="rightArrow">
            <a:avLst>
              <a:gd name="adj1" fmla="val 50000"/>
              <a:gd name="adj2" fmla="val 25000"/>
            </a:avLst>
          </a:prstGeom>
          <a:solidFill>
            <a:schemeClr val="accent1"/>
          </a:solidFill>
          <a:ln w="9525">
            <a:solidFill>
              <a:srgbClr val="FF3300"/>
            </a:solidFill>
            <a:miter lim="800000"/>
          </a:ln>
          <a:effectLst/>
        </p:spPr>
        <p:txBody>
          <a:bodyPr wrap="none" anchor="ctr"/>
          <a:lstStyle/>
          <a:p>
            <a:endParaRPr lang="zh-CN" altLang="en-US"/>
          </a:p>
        </p:txBody>
      </p:sp>
      <p:pic>
        <p:nvPicPr>
          <p:cNvPr id="201740" name="Picture 12" descr="BS00251_"/>
          <p:cNvPicPr>
            <a:picLocks noChangeAspect="1" noChangeArrowheads="1"/>
          </p:cNvPicPr>
          <p:nvPr/>
        </p:nvPicPr>
        <p:blipFill>
          <a:blip r:embed="rId3"/>
          <a:srcRect/>
          <a:stretch>
            <a:fillRect/>
          </a:stretch>
        </p:blipFill>
        <p:spPr bwMode="auto">
          <a:xfrm>
            <a:off x="6781800" y="3627438"/>
            <a:ext cx="455613" cy="563562"/>
          </a:xfrm>
          <a:prstGeom prst="rect">
            <a:avLst/>
          </a:prstGeom>
          <a:noFill/>
          <a:ln w="9525">
            <a:noFill/>
            <a:miter lim="800000"/>
            <a:headEnd/>
            <a:tailEnd/>
          </a:ln>
        </p:spPr>
      </p:pic>
      <p:pic>
        <p:nvPicPr>
          <p:cNvPr id="201741" name="Picture 13" descr="BS00251_"/>
          <p:cNvPicPr>
            <a:picLocks noChangeAspect="1" noChangeArrowheads="1"/>
          </p:cNvPicPr>
          <p:nvPr/>
        </p:nvPicPr>
        <p:blipFill>
          <a:blip r:embed="rId3"/>
          <a:srcRect/>
          <a:stretch>
            <a:fillRect/>
          </a:stretch>
        </p:blipFill>
        <p:spPr bwMode="auto">
          <a:xfrm>
            <a:off x="7361238" y="3627438"/>
            <a:ext cx="455612" cy="563562"/>
          </a:xfrm>
          <a:prstGeom prst="rect">
            <a:avLst/>
          </a:prstGeom>
          <a:noFill/>
          <a:ln w="9525">
            <a:noFill/>
            <a:miter lim="800000"/>
            <a:headEnd/>
            <a:tailEnd/>
          </a:ln>
        </p:spPr>
      </p:pic>
      <p:pic>
        <p:nvPicPr>
          <p:cNvPr id="201742" name="Picture 14" descr="BS00251_"/>
          <p:cNvPicPr>
            <a:picLocks noChangeAspect="1" noChangeArrowheads="1"/>
          </p:cNvPicPr>
          <p:nvPr/>
        </p:nvPicPr>
        <p:blipFill>
          <a:blip r:embed="rId3"/>
          <a:srcRect/>
          <a:stretch>
            <a:fillRect/>
          </a:stretch>
        </p:blipFill>
        <p:spPr bwMode="auto">
          <a:xfrm>
            <a:off x="7924800" y="3627438"/>
            <a:ext cx="455613" cy="563562"/>
          </a:xfrm>
          <a:prstGeom prst="rect">
            <a:avLst/>
          </a:prstGeom>
          <a:noFill/>
          <a:ln w="9525">
            <a:noFill/>
            <a:miter lim="800000"/>
            <a:headEnd/>
            <a:tailEnd/>
          </a:ln>
        </p:spPr>
      </p:pic>
      <p:pic>
        <p:nvPicPr>
          <p:cNvPr id="201743" name="Picture 15" descr="BS00251_"/>
          <p:cNvPicPr>
            <a:picLocks noChangeAspect="1" noChangeArrowheads="1"/>
          </p:cNvPicPr>
          <p:nvPr/>
        </p:nvPicPr>
        <p:blipFill>
          <a:blip r:embed="rId3"/>
          <a:srcRect/>
          <a:stretch>
            <a:fillRect/>
          </a:stretch>
        </p:blipFill>
        <p:spPr bwMode="auto">
          <a:xfrm>
            <a:off x="8535988" y="3627438"/>
            <a:ext cx="455612" cy="563562"/>
          </a:xfrm>
          <a:prstGeom prst="rect">
            <a:avLst/>
          </a:prstGeom>
          <a:noFill/>
          <a:ln w="9525">
            <a:noFill/>
            <a:miter lim="800000"/>
            <a:headEnd/>
            <a:tailEnd/>
          </a:ln>
        </p:spPr>
      </p:pic>
      <p:sp>
        <p:nvSpPr>
          <p:cNvPr id="201744" name="AutoShape 16"/>
          <p:cNvSpPr/>
          <p:nvPr/>
        </p:nvSpPr>
        <p:spPr bwMode="auto">
          <a:xfrm rot="5400000">
            <a:off x="7772400" y="3429000"/>
            <a:ext cx="228600" cy="1905000"/>
          </a:xfrm>
          <a:prstGeom prst="rightBrace">
            <a:avLst>
              <a:gd name="adj1" fmla="val 69444"/>
              <a:gd name="adj2" fmla="val 50000"/>
            </a:avLst>
          </a:prstGeom>
          <a:noFill/>
          <a:ln w="38100">
            <a:solidFill>
              <a:srgbClr val="FF3300"/>
            </a:solidFill>
            <a:round/>
          </a:ln>
          <a:effectLst/>
        </p:spPr>
        <p:txBody>
          <a:bodyPr wrap="none" anchor="ctr"/>
          <a:lstStyle/>
          <a:p>
            <a:endParaRPr lang="zh-CN" altLang="en-US"/>
          </a:p>
        </p:txBody>
      </p:sp>
      <p:sp>
        <p:nvSpPr>
          <p:cNvPr id="201745" name="Line 17"/>
          <p:cNvSpPr>
            <a:spLocks noChangeShapeType="1"/>
          </p:cNvSpPr>
          <p:nvPr/>
        </p:nvSpPr>
        <p:spPr bwMode="auto">
          <a:xfrm>
            <a:off x="6553200" y="3352800"/>
            <a:ext cx="304800" cy="228600"/>
          </a:xfrm>
          <a:prstGeom prst="line">
            <a:avLst/>
          </a:prstGeom>
          <a:noFill/>
          <a:ln w="28575">
            <a:solidFill>
              <a:srgbClr val="FF3300"/>
            </a:solidFill>
            <a:round/>
            <a:tailEnd type="triangle" w="med" len="med"/>
          </a:ln>
          <a:effectLst/>
        </p:spPr>
        <p:txBody>
          <a:bodyPr/>
          <a:lstStyle/>
          <a:p>
            <a:endParaRPr lang="zh-CN" altLang="en-US"/>
          </a:p>
        </p:txBody>
      </p:sp>
      <p:sp>
        <p:nvSpPr>
          <p:cNvPr id="201746" name="Line 18"/>
          <p:cNvSpPr>
            <a:spLocks noChangeShapeType="1"/>
          </p:cNvSpPr>
          <p:nvPr/>
        </p:nvSpPr>
        <p:spPr bwMode="auto">
          <a:xfrm>
            <a:off x="6324600" y="3048000"/>
            <a:ext cx="1066800" cy="609600"/>
          </a:xfrm>
          <a:prstGeom prst="line">
            <a:avLst/>
          </a:prstGeom>
          <a:noFill/>
          <a:ln w="28575">
            <a:solidFill>
              <a:srgbClr val="FF3300"/>
            </a:solidFill>
            <a:round/>
            <a:tailEnd type="triangle" w="med" len="med"/>
          </a:ln>
          <a:effectLst/>
        </p:spPr>
        <p:txBody>
          <a:bodyPr/>
          <a:lstStyle/>
          <a:p>
            <a:endParaRPr lang="zh-CN" altLang="en-US"/>
          </a:p>
        </p:txBody>
      </p:sp>
      <p:sp>
        <p:nvSpPr>
          <p:cNvPr id="201747" name="Line 19"/>
          <p:cNvSpPr>
            <a:spLocks noChangeShapeType="1"/>
          </p:cNvSpPr>
          <p:nvPr/>
        </p:nvSpPr>
        <p:spPr bwMode="auto">
          <a:xfrm>
            <a:off x="6096000" y="2819400"/>
            <a:ext cx="1905000" cy="838200"/>
          </a:xfrm>
          <a:prstGeom prst="line">
            <a:avLst/>
          </a:prstGeom>
          <a:noFill/>
          <a:ln w="28575">
            <a:solidFill>
              <a:srgbClr val="FF3300"/>
            </a:solidFill>
            <a:round/>
            <a:tailEnd type="triangle" w="med" len="med"/>
          </a:ln>
          <a:effectLst/>
        </p:spPr>
        <p:txBody>
          <a:bodyPr/>
          <a:lstStyle/>
          <a:p>
            <a:endParaRPr lang="zh-CN" altLang="en-US"/>
          </a:p>
        </p:txBody>
      </p:sp>
      <p:sp>
        <p:nvSpPr>
          <p:cNvPr id="201748" name="Line 20"/>
          <p:cNvSpPr>
            <a:spLocks noChangeShapeType="1"/>
          </p:cNvSpPr>
          <p:nvPr/>
        </p:nvSpPr>
        <p:spPr bwMode="auto">
          <a:xfrm>
            <a:off x="5867400" y="2590800"/>
            <a:ext cx="2743200" cy="990600"/>
          </a:xfrm>
          <a:prstGeom prst="line">
            <a:avLst/>
          </a:prstGeom>
          <a:noFill/>
          <a:ln w="28575">
            <a:solidFill>
              <a:srgbClr val="FF3300"/>
            </a:solidFill>
            <a:round/>
            <a:tailEnd type="triangle" w="med" len="med"/>
          </a:ln>
          <a:effectLst/>
        </p:spPr>
        <p:txBody>
          <a:bodyPr/>
          <a:lstStyle/>
          <a:p>
            <a:endParaRPr lang="zh-CN" altLang="en-US"/>
          </a:p>
        </p:txBody>
      </p:sp>
      <p:sp>
        <p:nvSpPr>
          <p:cNvPr id="201749" name="Text Box 21"/>
          <p:cNvSpPr txBox="1">
            <a:spLocks noChangeArrowheads="1"/>
          </p:cNvSpPr>
          <p:nvPr/>
        </p:nvSpPr>
        <p:spPr bwMode="auto">
          <a:xfrm>
            <a:off x="6934200" y="4605338"/>
            <a:ext cx="1905000" cy="1490662"/>
          </a:xfrm>
          <a:prstGeom prst="rect">
            <a:avLst/>
          </a:prstGeom>
          <a:noFill/>
          <a:ln w="38100" algn="ctr">
            <a:solidFill>
              <a:schemeClr val="tx1"/>
            </a:solidFill>
            <a:miter lim="800000"/>
          </a:ln>
          <a:effectLst/>
        </p:spPr>
        <p:txBody>
          <a:bodyPr>
            <a:spAutoFit/>
          </a:bodyPr>
          <a:lstStyle/>
          <a:p>
            <a:pPr>
              <a:lnSpc>
                <a:spcPct val="60000"/>
              </a:lnSpc>
              <a:spcBef>
                <a:spcPct val="50000"/>
              </a:spcBef>
              <a:buFontTx/>
              <a:buNone/>
            </a:pPr>
            <a:endParaRPr kumimoji="0" lang="en-US" altLang="zh-CN" sz="500" b="1">
              <a:effectLst/>
              <a:latin typeface="Courier New" panose="02070309020205020404" pitchFamily="49" charset="0"/>
            </a:endParaRPr>
          </a:p>
          <a:p>
            <a:pPr>
              <a:lnSpc>
                <a:spcPct val="60000"/>
              </a:lnSpc>
              <a:spcBef>
                <a:spcPct val="50000"/>
              </a:spcBef>
              <a:buFontTx/>
              <a:buNone/>
            </a:pPr>
            <a:r>
              <a:rPr kumimoji="0" lang="en-US" altLang="zh-CN" sz="1800" b="1">
                <a:effectLst/>
                <a:latin typeface="Courier New" panose="02070309020205020404" pitchFamily="49" charset="0"/>
              </a:rPr>
              <a:t>Hello World!</a:t>
            </a:r>
          </a:p>
          <a:p>
            <a:pPr>
              <a:lnSpc>
                <a:spcPct val="60000"/>
              </a:lnSpc>
              <a:spcBef>
                <a:spcPct val="50000"/>
              </a:spcBef>
              <a:buFontTx/>
              <a:buNone/>
            </a:pPr>
            <a:r>
              <a:rPr kumimoji="0" lang="en-US" altLang="zh-CN" sz="1800" b="1">
                <a:effectLst/>
                <a:latin typeface="Courier New" panose="02070309020205020404" pitchFamily="49" charset="0"/>
              </a:rPr>
              <a:t>Hello World!</a:t>
            </a:r>
          </a:p>
          <a:p>
            <a:pPr>
              <a:lnSpc>
                <a:spcPct val="60000"/>
              </a:lnSpc>
              <a:spcBef>
                <a:spcPct val="50000"/>
              </a:spcBef>
              <a:buFontTx/>
              <a:buNone/>
            </a:pPr>
            <a:r>
              <a:rPr kumimoji="0" lang="en-US" altLang="zh-CN" sz="1800" b="1">
                <a:effectLst/>
                <a:latin typeface="Courier New" panose="02070309020205020404" pitchFamily="49" charset="0"/>
              </a:rPr>
              <a:t>Hello World!</a:t>
            </a:r>
          </a:p>
          <a:p>
            <a:pPr>
              <a:lnSpc>
                <a:spcPct val="60000"/>
              </a:lnSpc>
              <a:spcBef>
                <a:spcPct val="50000"/>
              </a:spcBef>
              <a:buFontTx/>
              <a:buNone/>
            </a:pPr>
            <a:r>
              <a:rPr kumimoji="0" lang="en-US" altLang="zh-CN" sz="1800" b="1">
                <a:effectLst/>
                <a:latin typeface="Courier New" panose="02070309020205020404" pitchFamily="49" charset="0"/>
              </a:rPr>
              <a:t>Hello World!</a:t>
            </a:r>
          </a:p>
          <a:p>
            <a:pPr>
              <a:lnSpc>
                <a:spcPct val="60000"/>
              </a:lnSpc>
              <a:spcBef>
                <a:spcPct val="50000"/>
              </a:spcBef>
              <a:buFontTx/>
              <a:buNone/>
            </a:pPr>
            <a:endParaRPr kumimoji="0" lang="en-US" altLang="zh-CN" sz="600" b="1">
              <a:effectLst/>
              <a:latin typeface="Courier New" panose="02070309020205020404" pitchFamily="49" charset="0"/>
            </a:endParaRPr>
          </a:p>
        </p:txBody>
      </p:sp>
      <p:sp>
        <p:nvSpPr>
          <p:cNvPr id="20" name="灯片编号占位符 19"/>
          <p:cNvSpPr>
            <a:spLocks noGrp="1"/>
          </p:cNvSpPr>
          <p:nvPr>
            <p:ph type="sldNum" sz="quarter" idx="12"/>
          </p:nvPr>
        </p:nvSpPr>
        <p:spPr/>
        <p:txBody>
          <a:bodyPr/>
          <a:lstStyle/>
          <a:p>
            <a:fld id="{77197A2B-A034-4DC0-8020-4A062C2A5A72}"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课程内容</a:t>
            </a:r>
            <a:endParaRPr lang="zh-CN" altLang="en-US"/>
          </a:p>
        </p:txBody>
      </p:sp>
      <p:sp>
        <p:nvSpPr>
          <p:cNvPr id="3" name="内容占位符 2"/>
          <p:cNvSpPr>
            <a:spLocks noGrp="1"/>
          </p:cNvSpPr>
          <p:nvPr>
            <p:ph idx="1"/>
          </p:nvPr>
        </p:nvSpPr>
        <p:spPr>
          <a:xfrm>
            <a:off x="2362200" y="2033270"/>
            <a:ext cx="5156835" cy="3290570"/>
          </a:xfrm>
        </p:spPr>
        <p:txBody>
          <a:bodyPr/>
          <a:lstStyle/>
          <a:p>
            <a:pPr>
              <a:lnSpc>
                <a:spcPct val="200000"/>
              </a:lnSpc>
              <a:buFont typeface="Wingdings" panose="05000000000000000000" charset="0"/>
              <a:buChar char=""/>
            </a:pPr>
            <a:r>
              <a:rPr lang="zh-CN" altLang="en-US"/>
              <a:t>消息传递并行程序设计</a:t>
            </a:r>
          </a:p>
          <a:p>
            <a:pPr>
              <a:lnSpc>
                <a:spcPct val="200000"/>
              </a:lnSpc>
              <a:buFont typeface="Wingdings" panose="05000000000000000000" charset="0"/>
              <a:buChar char=""/>
            </a:pPr>
            <a:r>
              <a:rPr lang="zh-CN" altLang="en-US"/>
              <a:t>点对点通信</a:t>
            </a:r>
          </a:p>
          <a:p>
            <a:pPr>
              <a:lnSpc>
                <a:spcPct val="200000"/>
              </a:lnSpc>
              <a:buFont typeface="Wingdings" panose="05000000000000000000" charset="0"/>
              <a:buChar char=""/>
            </a:pPr>
            <a:r>
              <a:rPr lang="zh-CN" altLang="en-US"/>
              <a:t>集合通信</a:t>
            </a:r>
          </a:p>
        </p:txBody>
      </p:sp>
      <p:sp>
        <p:nvSpPr>
          <p:cNvPr id="4" name="灯片编号占位符 3"/>
          <p:cNvSpPr>
            <a:spLocks noGrp="1"/>
          </p:cNvSpPr>
          <p:nvPr>
            <p:ph type="sldNum" sz="quarter" idx="12"/>
          </p:nvPr>
        </p:nvSpPr>
        <p:spPr/>
        <p:txBody>
          <a:bodyPr/>
          <a:lstStyle/>
          <a:p>
            <a:fld id="{77197A2B-A034-4DC0-8020-4A062C2A5A72}"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基础知识</a:t>
            </a:r>
          </a:p>
        </p:txBody>
      </p:sp>
      <p:sp>
        <p:nvSpPr>
          <p:cNvPr id="3" name="内容占位符 2"/>
          <p:cNvSpPr>
            <a:spLocks noGrp="1"/>
          </p:cNvSpPr>
          <p:nvPr>
            <p:ph idx="1"/>
          </p:nvPr>
        </p:nvSpPr>
        <p:spPr/>
        <p:txBody>
          <a:bodyPr>
            <a:normAutofit/>
          </a:bodyPr>
          <a:lstStyle/>
          <a:p>
            <a:r>
              <a:rPr lang="zh-CN" altLang="en-US" dirty="0"/>
              <a:t>进程与消息传递</a:t>
            </a:r>
            <a:endParaRPr lang="en-US" altLang="zh-CN" dirty="0"/>
          </a:p>
          <a:p>
            <a:pPr lvl="1"/>
            <a:r>
              <a:rPr lang="zh-CN" altLang="en-US" sz="2400" dirty="0">
                <a:solidFill>
                  <a:srgbClr val="FF0000"/>
                </a:solidFill>
              </a:rPr>
              <a:t>进程与程序相联，程序一旦在操作系统中运行即成为进程。</a:t>
            </a:r>
            <a:r>
              <a:rPr lang="zh-CN" altLang="en-US" sz="2400" dirty="0"/>
              <a:t>进程拥有独立的执行环境（内存、寄存器、程序计数器等），是操作系统中独立存在的可执行的基本程序单位</a:t>
            </a:r>
          </a:p>
          <a:p>
            <a:pPr lvl="1"/>
            <a:r>
              <a:rPr lang="zh-CN" altLang="en-US" sz="2400" dirty="0"/>
              <a:t>串行应用程序编译形成的可执行代码，分为“指令”和“数据”两个部分，并在程序执行时</a:t>
            </a:r>
            <a:r>
              <a:rPr lang="zh-CN" altLang="en-US" sz="2400" b="1" dirty="0"/>
              <a:t>“独立地申请和占有”内存空间，且所有计算均局限于该内存空间。</a:t>
            </a:r>
          </a:p>
          <a:p>
            <a:pPr lvl="1"/>
            <a:endParaRPr lang="zh-CN" altLang="en-US" dirty="0"/>
          </a:p>
        </p:txBody>
      </p:sp>
      <p:pic>
        <p:nvPicPr>
          <p:cNvPr id="56322" name="Picture 2"/>
          <p:cNvPicPr>
            <a:picLocks noChangeAspect="1" noChangeArrowheads="1"/>
          </p:cNvPicPr>
          <p:nvPr/>
        </p:nvPicPr>
        <p:blipFill>
          <a:blip r:embed="rId2"/>
          <a:srcRect/>
          <a:stretch>
            <a:fillRect/>
          </a:stretch>
        </p:blipFill>
        <p:spPr bwMode="auto">
          <a:xfrm>
            <a:off x="1285852" y="4572008"/>
            <a:ext cx="7019925" cy="160020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单机内多个进程</a:t>
            </a:r>
          </a:p>
          <a:p>
            <a:pPr lvl="1"/>
            <a:r>
              <a:rPr lang="zh-CN" altLang="en-US" dirty="0">
                <a:solidFill>
                  <a:srgbClr val="FF0000"/>
                </a:solidFill>
              </a:rPr>
              <a:t>多个进程可同时存在于单机内同一操作系统</a:t>
            </a:r>
            <a:r>
              <a:rPr lang="zh-CN" altLang="en-US" dirty="0"/>
              <a:t>。操作系统负责调度分时共享处理机资源（</a:t>
            </a:r>
            <a:r>
              <a:rPr lang="en-US" altLang="zh-CN" dirty="0"/>
              <a:t>CPU</a:t>
            </a:r>
            <a:r>
              <a:rPr lang="zh-CN" altLang="en-US" dirty="0"/>
              <a:t>、内存、存储、外设等）</a:t>
            </a:r>
          </a:p>
          <a:p>
            <a:pPr lvl="1"/>
            <a:r>
              <a:rPr lang="zh-CN" altLang="en-US" dirty="0">
                <a:solidFill>
                  <a:srgbClr val="FF0000"/>
                </a:solidFill>
              </a:rPr>
              <a:t>进程间相互独立（内存空间不相交）</a:t>
            </a:r>
            <a:r>
              <a:rPr lang="zh-CN" altLang="en-US" dirty="0"/>
              <a:t>。在操作系统调度下各自独立地运行，例如多个串行应用程序在同一台计算机运行</a:t>
            </a:r>
          </a:p>
          <a:p>
            <a:pPr lvl="1"/>
            <a:r>
              <a:rPr lang="zh-CN" altLang="en-US" dirty="0">
                <a:solidFill>
                  <a:srgbClr val="FF0000"/>
                </a:solidFill>
              </a:rPr>
              <a:t>进程间可以相互交换信息</a:t>
            </a:r>
            <a:r>
              <a:rPr lang="zh-CN" altLang="en-US" dirty="0"/>
              <a:t>。例如数据交换、同步等待，消息是这些交换信息的基本单位，消息传递是指这些信息在进程间的相互交换，是实现进程间通信的唯一方式</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a:t>包含于通过网络联接的不同处理器的多个进程</a:t>
            </a:r>
          </a:p>
          <a:p>
            <a:pPr lvl="1"/>
            <a:r>
              <a:rPr lang="zh-CN" altLang="en-US" dirty="0"/>
              <a:t>进程独立存在，并位于不同的处理器，由各自独立的操作系统调度，享有独立的</a:t>
            </a:r>
            <a:r>
              <a:rPr lang="en-US" altLang="zh-CN" dirty="0"/>
              <a:t>CPU</a:t>
            </a:r>
            <a:r>
              <a:rPr lang="zh-CN" altLang="en-US" dirty="0"/>
              <a:t>和内存资源</a:t>
            </a:r>
          </a:p>
          <a:p>
            <a:pPr lvl="1"/>
            <a:r>
              <a:rPr lang="zh-CN" altLang="en-US" dirty="0"/>
              <a:t>进程间相互信息交换，可依靠消息传递</a:t>
            </a:r>
          </a:p>
          <a:p>
            <a:pPr lvl="1"/>
            <a:r>
              <a:rPr lang="zh-CN" altLang="en-US" dirty="0"/>
              <a:t>最基本的消息传递操作包括发送消息</a:t>
            </a:r>
            <a:r>
              <a:rPr lang="en-US" altLang="zh-CN" dirty="0"/>
              <a:t>send</a:t>
            </a:r>
            <a:r>
              <a:rPr lang="zh-CN" altLang="en-US" dirty="0"/>
              <a:t>、接受消息</a:t>
            </a:r>
            <a:r>
              <a:rPr lang="en-US" altLang="zh-CN" dirty="0"/>
              <a:t>receive</a:t>
            </a:r>
            <a:r>
              <a:rPr lang="zh-CN" altLang="en-US" dirty="0"/>
              <a:t>、进程同步</a:t>
            </a:r>
            <a:r>
              <a:rPr lang="en-US" altLang="zh-CN" dirty="0"/>
              <a:t>barrier</a:t>
            </a:r>
            <a:r>
              <a:rPr lang="zh-CN" altLang="en-US" dirty="0"/>
              <a:t>、归约</a:t>
            </a:r>
            <a:r>
              <a:rPr lang="en-US" altLang="zh-CN" dirty="0"/>
              <a:t>reduction</a:t>
            </a:r>
            <a:r>
              <a:rPr lang="zh-CN" altLang="en-US" dirty="0"/>
              <a:t>等</a:t>
            </a:r>
          </a:p>
          <a:p>
            <a:endParaRPr lang="zh-CN" altLang="en-US" dirty="0"/>
          </a:p>
        </p:txBody>
      </p:sp>
      <p:pic>
        <p:nvPicPr>
          <p:cNvPr id="57347" name="Picture 3"/>
          <p:cNvPicPr>
            <a:picLocks noChangeAspect="1" noChangeArrowheads="1"/>
          </p:cNvPicPr>
          <p:nvPr/>
        </p:nvPicPr>
        <p:blipFill>
          <a:blip r:embed="rId2"/>
          <a:srcRect/>
          <a:stretch>
            <a:fillRect/>
          </a:stretch>
        </p:blipFill>
        <p:spPr bwMode="auto">
          <a:xfrm>
            <a:off x="1928794" y="4286256"/>
            <a:ext cx="5362575" cy="2333625"/>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重要概念</a:t>
            </a:r>
          </a:p>
        </p:txBody>
      </p:sp>
      <p:sp>
        <p:nvSpPr>
          <p:cNvPr id="3" name="内容占位符 2"/>
          <p:cNvSpPr>
            <a:spLocks noGrp="1"/>
          </p:cNvSpPr>
          <p:nvPr>
            <p:ph idx="1"/>
          </p:nvPr>
        </p:nvSpPr>
        <p:spPr>
          <a:xfrm>
            <a:off x="214282" y="1214422"/>
            <a:ext cx="8715436" cy="5214974"/>
          </a:xfrm>
        </p:spPr>
        <p:txBody>
          <a:bodyPr>
            <a:normAutofit fontScale="92500" lnSpcReduction="10000"/>
          </a:bodyPr>
          <a:lstStyle/>
          <a:p>
            <a:r>
              <a:rPr lang="zh-CN" altLang="en-US" dirty="0">
                <a:solidFill>
                  <a:srgbClr val="FF0000"/>
                </a:solidFill>
              </a:rPr>
              <a:t>进程组（</a:t>
            </a:r>
            <a:r>
              <a:rPr lang="en-US" altLang="zh-CN" b="1" dirty="0">
                <a:solidFill>
                  <a:srgbClr val="FF0000"/>
                </a:solidFill>
              </a:rPr>
              <a:t>process group</a:t>
            </a:r>
            <a:r>
              <a:rPr lang="zh-CN" altLang="en-US" b="1" dirty="0"/>
              <a:t>）</a:t>
            </a:r>
            <a:r>
              <a:rPr lang="zh-CN" altLang="en-US" dirty="0"/>
              <a:t>指</a:t>
            </a:r>
            <a:r>
              <a:rPr lang="en-US" altLang="zh-CN" dirty="0"/>
              <a:t>MPI </a:t>
            </a:r>
            <a:r>
              <a:rPr lang="zh-CN" altLang="en-US" dirty="0"/>
              <a:t>程序的全部进程集合的一个有序子集且进程组中每个进程被赋于一个在该组中唯一的序号</a:t>
            </a:r>
            <a:r>
              <a:rPr lang="en-US" altLang="zh-CN" dirty="0"/>
              <a:t>(rank)</a:t>
            </a:r>
            <a:r>
              <a:rPr lang="zh-CN" altLang="en-US" dirty="0"/>
              <a:t>，用于在该组中标识该进程。序号的取值范围是</a:t>
            </a:r>
            <a:r>
              <a:rPr lang="en-US" altLang="zh-CN" dirty="0"/>
              <a:t>[0,</a:t>
            </a:r>
            <a:r>
              <a:rPr lang="zh-CN" altLang="en-US" dirty="0"/>
              <a:t>进程数</a:t>
            </a:r>
            <a:r>
              <a:rPr lang="en-US" altLang="zh-CN" dirty="0"/>
              <a:t>-1]</a:t>
            </a:r>
          </a:p>
          <a:p>
            <a:r>
              <a:rPr lang="zh-CN" altLang="en-US" dirty="0">
                <a:solidFill>
                  <a:srgbClr val="FF0000"/>
                </a:solidFill>
              </a:rPr>
              <a:t>通信器（</a:t>
            </a:r>
            <a:r>
              <a:rPr lang="en-US" altLang="zh-CN" b="1" dirty="0">
                <a:solidFill>
                  <a:srgbClr val="FF0000"/>
                </a:solidFill>
              </a:rPr>
              <a:t>communicator</a:t>
            </a:r>
            <a:r>
              <a:rPr lang="zh-CN" altLang="en-US" b="1" dirty="0">
                <a:solidFill>
                  <a:srgbClr val="FF0000"/>
                </a:solidFill>
              </a:rPr>
              <a:t>）</a:t>
            </a:r>
          </a:p>
          <a:p>
            <a:pPr lvl="1" algn="just"/>
            <a:r>
              <a:rPr lang="zh-CN" altLang="en-US" dirty="0"/>
              <a:t>理解为一类进程的集合即一个进程组，且在该进程组，进程间可以相互通信</a:t>
            </a:r>
          </a:p>
          <a:p>
            <a:pPr lvl="1" algn="just"/>
            <a:r>
              <a:rPr lang="zh-CN" altLang="en-US" dirty="0"/>
              <a:t>任何</a:t>
            </a:r>
            <a:r>
              <a:rPr lang="en-US" altLang="zh-CN" b="1" dirty="0"/>
              <a:t>MPI</a:t>
            </a:r>
            <a:r>
              <a:rPr lang="zh-CN" altLang="en-US" b="1" dirty="0"/>
              <a:t>通信函数均必须在某个通信器内发生</a:t>
            </a:r>
          </a:p>
          <a:p>
            <a:pPr lvl="1" algn="just"/>
            <a:r>
              <a:rPr lang="en-US" altLang="zh-CN" dirty="0"/>
              <a:t>MPI</a:t>
            </a:r>
            <a:r>
              <a:rPr lang="zh-CN" altLang="en-US" dirty="0"/>
              <a:t>系统提供省缺的通信器</a:t>
            </a:r>
            <a:r>
              <a:rPr lang="en-US" altLang="zh-CN" dirty="0"/>
              <a:t>MPI_COMM_WORLD</a:t>
            </a:r>
            <a:r>
              <a:rPr lang="zh-CN" altLang="en-US" dirty="0"/>
              <a:t>，所有启动的</a:t>
            </a:r>
            <a:r>
              <a:rPr lang="en-US" altLang="zh-CN" dirty="0"/>
              <a:t>MPI</a:t>
            </a:r>
            <a:r>
              <a:rPr lang="zh-CN" altLang="en-US" dirty="0"/>
              <a:t>进程通过调用函数</a:t>
            </a:r>
            <a:r>
              <a:rPr lang="en-US" altLang="zh-CN" dirty="0" err="1"/>
              <a:t>MPI_Init</a:t>
            </a:r>
            <a:r>
              <a:rPr lang="en-US" altLang="zh-CN" dirty="0"/>
              <a:t>()</a:t>
            </a:r>
            <a:r>
              <a:rPr lang="zh-CN" altLang="en-US" dirty="0"/>
              <a:t>包含在该通信器内；各进程通过函数</a:t>
            </a:r>
            <a:r>
              <a:rPr lang="en-US" altLang="zh-CN" dirty="0" err="1"/>
              <a:t>MPI_Comm_size</a:t>
            </a:r>
            <a:r>
              <a:rPr lang="en-US" altLang="zh-CN" dirty="0"/>
              <a:t>()</a:t>
            </a:r>
            <a:r>
              <a:rPr lang="zh-CN" altLang="en-US" dirty="0"/>
              <a:t>获取通信器包含的</a:t>
            </a:r>
            <a:r>
              <a:rPr lang="en-US" altLang="zh-CN" dirty="0"/>
              <a:t>(</a:t>
            </a:r>
            <a:r>
              <a:rPr lang="zh-CN" altLang="en-US" dirty="0"/>
              <a:t>初始启动</a:t>
            </a:r>
            <a:r>
              <a:rPr lang="en-US" altLang="zh-CN" dirty="0"/>
              <a:t>)</a:t>
            </a:r>
            <a:r>
              <a:rPr lang="zh-CN" altLang="en-US" dirty="0"/>
              <a:t>的</a:t>
            </a:r>
            <a:r>
              <a:rPr lang="en-US" altLang="zh-CN" dirty="0"/>
              <a:t>MPI</a:t>
            </a:r>
            <a:r>
              <a:rPr lang="zh-CN" altLang="en-US" dirty="0"/>
              <a:t>进程个数</a:t>
            </a:r>
          </a:p>
        </p:txBody>
      </p:sp>
      <p:sp>
        <p:nvSpPr>
          <p:cNvPr id="4" name="灯片编号占位符 3"/>
          <p:cNvSpPr>
            <a:spLocks noGrp="1"/>
          </p:cNvSpPr>
          <p:nvPr>
            <p:ph type="sldNum" sz="quarter" idx="12"/>
          </p:nvPr>
        </p:nvSpPr>
        <p:spPr/>
        <p:txBody>
          <a:bodyPr/>
          <a:lstStyle/>
          <a:p>
            <a:fld id="{77197A2B-A034-4DC0-8020-4A062C2A5A72}"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重要概念</a:t>
            </a:r>
          </a:p>
        </p:txBody>
      </p:sp>
      <p:sp>
        <p:nvSpPr>
          <p:cNvPr id="3" name="内容占位符 2"/>
          <p:cNvSpPr>
            <a:spLocks noGrp="1"/>
          </p:cNvSpPr>
          <p:nvPr>
            <p:ph idx="1"/>
          </p:nvPr>
        </p:nvSpPr>
        <p:spPr>
          <a:xfrm>
            <a:off x="213995" y="1214120"/>
            <a:ext cx="8715375" cy="5000625"/>
          </a:xfrm>
        </p:spPr>
        <p:txBody>
          <a:bodyPr>
            <a:normAutofit fontScale="92500" lnSpcReduction="10000"/>
          </a:bodyPr>
          <a:lstStyle/>
          <a:p>
            <a:r>
              <a:rPr lang="zh-CN" altLang="en-US" dirty="0"/>
              <a:t>进程序号（</a:t>
            </a:r>
            <a:r>
              <a:rPr lang="en-US" altLang="zh-CN" b="1" dirty="0"/>
              <a:t>rank</a:t>
            </a:r>
            <a:r>
              <a:rPr lang="zh-CN" altLang="en-US" b="1" dirty="0"/>
              <a:t>）用来在一个进程组或通信器中标识一个进程</a:t>
            </a:r>
          </a:p>
          <a:p>
            <a:pPr lvl="1"/>
            <a:r>
              <a:rPr lang="en-US" altLang="zh-CN" b="1" dirty="0"/>
              <a:t>MPI </a:t>
            </a:r>
            <a:r>
              <a:rPr lang="zh-CN" altLang="en-US" b="1" dirty="0"/>
              <a:t>程序中的进程由进程组或通信器序号唯一确定，序号相对于进程组或通信器而言（假设</a:t>
            </a:r>
            <a:r>
              <a:rPr lang="en-US" altLang="zh-CN" b="1" dirty="0" err="1"/>
              <a:t>np</a:t>
            </a:r>
            <a:r>
              <a:rPr lang="zh-CN" altLang="en-US" b="1" dirty="0"/>
              <a:t>个处理器，标号</a:t>
            </a:r>
            <a:r>
              <a:rPr lang="en-US" altLang="zh-CN" b="1" dirty="0"/>
              <a:t>0…np-1</a:t>
            </a:r>
            <a:r>
              <a:rPr lang="zh-CN" altLang="en-US" b="1" dirty="0"/>
              <a:t>）</a:t>
            </a:r>
          </a:p>
          <a:p>
            <a:pPr lvl="1"/>
            <a:r>
              <a:rPr lang="zh-CN" altLang="en-US" dirty="0"/>
              <a:t>同一个进程在不同的进程组或通信器中可以有不同的序号，进程的序号是在进程组或通信器被创建时赋予的</a:t>
            </a:r>
          </a:p>
          <a:p>
            <a:r>
              <a:rPr lang="zh-CN" altLang="en-US" dirty="0"/>
              <a:t>消息（</a:t>
            </a:r>
            <a:r>
              <a:rPr lang="en-US" altLang="zh-CN" b="1" dirty="0"/>
              <a:t>message</a:t>
            </a:r>
            <a:r>
              <a:rPr lang="zh-CN" altLang="en-US" b="1" dirty="0"/>
              <a:t>）</a:t>
            </a:r>
          </a:p>
          <a:p>
            <a:pPr lvl="1"/>
            <a:r>
              <a:rPr lang="zh-CN" altLang="en-US" dirty="0"/>
              <a:t>分为数据（</a:t>
            </a:r>
            <a:r>
              <a:rPr lang="en-US" altLang="zh-CN" b="1" dirty="0"/>
              <a:t>data</a:t>
            </a:r>
            <a:r>
              <a:rPr lang="zh-CN" altLang="en-US" b="1" dirty="0"/>
              <a:t>）和包装（</a:t>
            </a:r>
            <a:r>
              <a:rPr lang="en-US" altLang="zh-CN" b="1" dirty="0"/>
              <a:t>envelope</a:t>
            </a:r>
            <a:r>
              <a:rPr lang="zh-CN" altLang="en-US" b="1" dirty="0"/>
              <a:t>）两个部分</a:t>
            </a:r>
          </a:p>
          <a:p>
            <a:pPr lvl="1"/>
            <a:r>
              <a:rPr lang="zh-CN" altLang="en-US" dirty="0"/>
              <a:t>包装由接收进程序号</a:t>
            </a:r>
            <a:r>
              <a:rPr lang="en-US" altLang="zh-CN" dirty="0"/>
              <a:t>/</a:t>
            </a:r>
            <a:r>
              <a:rPr lang="zh-CN" altLang="en-US" dirty="0"/>
              <a:t>发送进程序号、消息标号和通信器三部分组成；数据包含用户将要传递的内容</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原始数据类型</a:t>
            </a:r>
          </a:p>
        </p:txBody>
      </p:sp>
      <p:pic>
        <p:nvPicPr>
          <p:cNvPr id="58370" name="Picture 2"/>
          <p:cNvPicPr>
            <a:picLocks noChangeAspect="1" noChangeArrowheads="1"/>
          </p:cNvPicPr>
          <p:nvPr/>
        </p:nvPicPr>
        <p:blipFill>
          <a:blip r:embed="rId2"/>
          <a:srcRect/>
          <a:stretch>
            <a:fillRect/>
          </a:stretch>
        </p:blipFill>
        <p:spPr bwMode="auto">
          <a:xfrm>
            <a:off x="357158" y="1243033"/>
            <a:ext cx="8467725" cy="5114925"/>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77197A2B-A034-4DC0-8020-4A062C2A5A72}"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原始数据类型</a:t>
            </a:r>
          </a:p>
        </p:txBody>
      </p:sp>
      <p:pic>
        <p:nvPicPr>
          <p:cNvPr id="178178" name="Picture 2"/>
          <p:cNvPicPr>
            <a:picLocks noChangeAspect="1" noChangeArrowheads="1"/>
          </p:cNvPicPr>
          <p:nvPr/>
        </p:nvPicPr>
        <p:blipFill>
          <a:blip r:embed="rId2"/>
          <a:srcRect/>
          <a:stretch>
            <a:fillRect/>
          </a:stretch>
        </p:blipFill>
        <p:spPr bwMode="auto">
          <a:xfrm>
            <a:off x="1785918" y="1304946"/>
            <a:ext cx="5657850" cy="5124450"/>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77197A2B-A034-4DC0-8020-4A062C2A5A72}"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程序基本结构</a:t>
            </a:r>
          </a:p>
        </p:txBody>
      </p:sp>
      <p:pic>
        <p:nvPicPr>
          <p:cNvPr id="59394" name="Picture 2"/>
          <p:cNvPicPr>
            <a:picLocks noChangeAspect="1" noChangeArrowheads="1"/>
          </p:cNvPicPr>
          <p:nvPr/>
        </p:nvPicPr>
        <p:blipFill>
          <a:blip r:embed="rId2"/>
          <a:srcRect/>
          <a:stretch>
            <a:fillRect/>
          </a:stretch>
        </p:blipFill>
        <p:spPr bwMode="auto">
          <a:xfrm>
            <a:off x="214282" y="1214422"/>
            <a:ext cx="8696325" cy="5200650"/>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77197A2B-A034-4DC0-8020-4A062C2A5A72}"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几个基本函数</a:t>
            </a:r>
          </a:p>
        </p:txBody>
      </p:sp>
      <p:sp>
        <p:nvSpPr>
          <p:cNvPr id="3" name="内容占位符 2"/>
          <p:cNvSpPr>
            <a:spLocks noGrp="1"/>
          </p:cNvSpPr>
          <p:nvPr>
            <p:ph idx="1"/>
          </p:nvPr>
        </p:nvSpPr>
        <p:spPr/>
        <p:txBody>
          <a:bodyPr>
            <a:normAutofit lnSpcReduction="10000"/>
          </a:bodyPr>
          <a:lstStyle/>
          <a:p>
            <a:r>
              <a:rPr lang="en-US" altLang="zh-CN" b="1" dirty="0" err="1"/>
              <a:t>--MPI_Init</a:t>
            </a:r>
            <a:endParaRPr lang="en-US" altLang="zh-CN" b="1" dirty="0"/>
          </a:p>
          <a:p>
            <a:r>
              <a:rPr lang="en-US" altLang="zh-CN" dirty="0"/>
              <a:t>–</a:t>
            </a:r>
            <a:r>
              <a:rPr lang="en-US" altLang="zh-CN" b="1" dirty="0" err="1">
                <a:solidFill>
                  <a:srgbClr val="00B0F0"/>
                </a:solidFill>
              </a:rPr>
              <a:t>MPI_Initialized</a:t>
            </a:r>
            <a:endParaRPr lang="en-US" altLang="zh-CN" b="1" dirty="0">
              <a:solidFill>
                <a:srgbClr val="00B0F0"/>
              </a:solidFill>
            </a:endParaRPr>
          </a:p>
          <a:p>
            <a:r>
              <a:rPr lang="en-US" altLang="zh-CN" dirty="0"/>
              <a:t>–</a:t>
            </a:r>
            <a:r>
              <a:rPr lang="en-US" altLang="zh-CN" b="1" dirty="0" err="1"/>
              <a:t>MPI_Comm_size</a:t>
            </a:r>
            <a:endParaRPr lang="en-US" altLang="zh-CN" b="1" dirty="0"/>
          </a:p>
          <a:p>
            <a:r>
              <a:rPr lang="en-US" altLang="zh-CN" dirty="0"/>
              <a:t>–</a:t>
            </a:r>
            <a:r>
              <a:rPr lang="en-US" altLang="zh-CN" b="1" dirty="0" err="1"/>
              <a:t>MPI_Comm_rank</a:t>
            </a:r>
            <a:endParaRPr lang="en-US" altLang="zh-CN" b="1" dirty="0"/>
          </a:p>
          <a:p>
            <a:r>
              <a:rPr lang="en-US" altLang="zh-CN" dirty="0"/>
              <a:t>–</a:t>
            </a:r>
            <a:r>
              <a:rPr lang="en-US" altLang="zh-CN" b="1" dirty="0" err="1"/>
              <a:t>MPI_Finalize</a:t>
            </a:r>
            <a:endParaRPr lang="en-US" altLang="zh-CN" b="1" dirty="0"/>
          </a:p>
          <a:p>
            <a:r>
              <a:rPr lang="en-US" altLang="zh-CN" dirty="0"/>
              <a:t>–</a:t>
            </a:r>
            <a:r>
              <a:rPr lang="en-US" altLang="zh-CN" b="1" dirty="0" err="1">
                <a:solidFill>
                  <a:srgbClr val="00B0F0"/>
                </a:solidFill>
              </a:rPr>
              <a:t>MPI_Abort</a:t>
            </a:r>
            <a:endParaRPr lang="en-US" altLang="zh-CN" b="1" dirty="0">
              <a:solidFill>
                <a:srgbClr val="00B0F0"/>
              </a:solidFill>
            </a:endParaRPr>
          </a:p>
          <a:p>
            <a:r>
              <a:rPr lang="en-US" altLang="zh-CN" dirty="0">
                <a:solidFill>
                  <a:srgbClr val="00B0F0"/>
                </a:solidFill>
              </a:rPr>
              <a:t>–</a:t>
            </a:r>
            <a:r>
              <a:rPr lang="en-US" altLang="zh-CN" b="1" dirty="0" err="1">
                <a:solidFill>
                  <a:srgbClr val="00B0F0"/>
                </a:solidFill>
              </a:rPr>
              <a:t>MPI_Get_processor_name</a:t>
            </a:r>
            <a:endParaRPr lang="en-US" altLang="zh-CN" b="1" dirty="0">
              <a:solidFill>
                <a:srgbClr val="00B0F0"/>
              </a:solidFill>
            </a:endParaRPr>
          </a:p>
          <a:p>
            <a:r>
              <a:rPr lang="en-US" altLang="zh-CN" dirty="0">
                <a:solidFill>
                  <a:srgbClr val="00B0F0"/>
                </a:solidFill>
              </a:rPr>
              <a:t>–</a:t>
            </a:r>
            <a:r>
              <a:rPr lang="en-US" altLang="zh-CN" b="1" dirty="0" err="1">
                <a:solidFill>
                  <a:srgbClr val="00B0F0"/>
                </a:solidFill>
              </a:rPr>
              <a:t>MPI_Get_version</a:t>
            </a:r>
            <a:endParaRPr lang="en-US" altLang="zh-CN" b="1" dirty="0">
              <a:solidFill>
                <a:srgbClr val="00B0F0"/>
              </a:solidFill>
            </a:endParaRPr>
          </a:p>
          <a:p>
            <a:r>
              <a:rPr lang="en-US" altLang="zh-CN" dirty="0">
                <a:solidFill>
                  <a:srgbClr val="00B0F0"/>
                </a:solidFill>
              </a:rPr>
              <a:t>–</a:t>
            </a:r>
            <a:r>
              <a:rPr lang="en-US" altLang="zh-CN" b="1" dirty="0" err="1">
                <a:solidFill>
                  <a:srgbClr val="00B0F0"/>
                </a:solidFill>
              </a:rPr>
              <a:t>MPI_Wtime</a:t>
            </a:r>
            <a:endParaRPr lang="en-US" altLang="zh-CN" b="1" dirty="0">
              <a:solidFill>
                <a:srgbClr val="00B0F0"/>
              </a:solidFill>
            </a:endParaRP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几个基本函数</a:t>
            </a:r>
          </a:p>
        </p:txBody>
      </p:sp>
      <p:sp>
        <p:nvSpPr>
          <p:cNvPr id="3" name="内容占位符 2"/>
          <p:cNvSpPr>
            <a:spLocks noGrp="1"/>
          </p:cNvSpPr>
          <p:nvPr>
            <p:ph idx="1"/>
          </p:nvPr>
        </p:nvSpPr>
        <p:spPr/>
        <p:txBody>
          <a:bodyPr>
            <a:normAutofit fontScale="85000" lnSpcReduction="20000"/>
          </a:bodyPr>
          <a:lstStyle/>
          <a:p>
            <a:r>
              <a:rPr lang="zh-CN" altLang="en-US" dirty="0"/>
              <a:t>初始化</a:t>
            </a:r>
            <a:r>
              <a:rPr lang="en-US" altLang="zh-CN" b="1" dirty="0"/>
              <a:t>MPI </a:t>
            </a:r>
            <a:r>
              <a:rPr lang="zh-CN" altLang="en-US" b="1" dirty="0"/>
              <a:t>系统</a:t>
            </a:r>
          </a:p>
          <a:p>
            <a:endParaRPr lang="zh-CN" altLang="en-US" dirty="0"/>
          </a:p>
          <a:p>
            <a:r>
              <a:rPr lang="en-US" altLang="zh-CN" b="1" dirty="0"/>
              <a:t>C:</a:t>
            </a:r>
          </a:p>
          <a:p>
            <a:pPr lvl="1"/>
            <a:r>
              <a:rPr lang="en-US" altLang="zh-CN" b="1" dirty="0" err="1"/>
              <a:t>intMPI_Init</a:t>
            </a:r>
            <a:r>
              <a:rPr lang="en-US" altLang="zh-CN" b="1" dirty="0"/>
              <a:t>(</a:t>
            </a:r>
            <a:r>
              <a:rPr lang="en-US" altLang="zh-CN" b="1" dirty="0" err="1"/>
              <a:t>int</a:t>
            </a:r>
            <a:r>
              <a:rPr lang="en-US" altLang="zh-CN" b="1" dirty="0"/>
              <a:t>*</a:t>
            </a:r>
            <a:r>
              <a:rPr lang="en-US" altLang="zh-CN" b="1" dirty="0" err="1"/>
              <a:t>argc</a:t>
            </a:r>
            <a:r>
              <a:rPr lang="en-US" altLang="zh-CN" b="1" dirty="0"/>
              <a:t>, char *</a:t>
            </a:r>
            <a:r>
              <a:rPr lang="en-US" altLang="zh-CN" b="1" dirty="0" err="1"/>
              <a:t>argv</a:t>
            </a:r>
            <a:r>
              <a:rPr lang="en-US" altLang="zh-CN" b="1" dirty="0"/>
              <a:t>[])</a:t>
            </a:r>
          </a:p>
          <a:p>
            <a:pPr lvl="1"/>
            <a:endParaRPr lang="en-US" altLang="zh-CN" b="1" dirty="0"/>
          </a:p>
          <a:p>
            <a:r>
              <a:rPr lang="en-US" altLang="zh-CN" b="1" dirty="0"/>
              <a:t>Fortran 77:</a:t>
            </a:r>
          </a:p>
          <a:p>
            <a:pPr lvl="1"/>
            <a:r>
              <a:rPr lang="en-US" altLang="zh-CN" b="1" dirty="0"/>
              <a:t>MPI_INIT(IERROR)</a:t>
            </a:r>
          </a:p>
          <a:p>
            <a:pPr lvl="1"/>
            <a:r>
              <a:rPr lang="en-US" altLang="zh-CN" b="1" dirty="0"/>
              <a:t>INTEGER IERROR</a:t>
            </a:r>
          </a:p>
          <a:p>
            <a:pPr lvl="1"/>
            <a:endParaRPr lang="en-US" altLang="zh-CN" b="1" dirty="0"/>
          </a:p>
          <a:p>
            <a:r>
              <a:rPr lang="zh-CN" altLang="en-US" dirty="0"/>
              <a:t>通常为第一个调用的</a:t>
            </a:r>
            <a:r>
              <a:rPr lang="en-US" altLang="zh-CN" dirty="0"/>
              <a:t>MPI</a:t>
            </a:r>
            <a:r>
              <a:rPr lang="zh-CN" altLang="en-US" dirty="0"/>
              <a:t>函数，除</a:t>
            </a:r>
            <a:r>
              <a:rPr lang="en-US" altLang="zh-CN" dirty="0" err="1"/>
              <a:t>MPI_Initialized</a:t>
            </a:r>
            <a:r>
              <a:rPr lang="zh-CN" altLang="en-US" dirty="0"/>
              <a:t>外</a:t>
            </a:r>
          </a:p>
          <a:p>
            <a:r>
              <a:rPr lang="zh-CN" altLang="en-US" dirty="0"/>
              <a:t>在</a:t>
            </a:r>
            <a:r>
              <a:rPr lang="en-US" altLang="zh-CN" dirty="0"/>
              <a:t>C</a:t>
            </a:r>
            <a:r>
              <a:rPr lang="zh-CN" altLang="en-US" dirty="0"/>
              <a:t>接口中，</a:t>
            </a:r>
            <a:r>
              <a:rPr lang="en-US" altLang="zh-CN" dirty="0"/>
              <a:t>MPI</a:t>
            </a:r>
            <a:r>
              <a:rPr lang="zh-CN" altLang="en-US" dirty="0"/>
              <a:t>系统通过</a:t>
            </a:r>
            <a:r>
              <a:rPr lang="en-US" altLang="zh-CN" dirty="0" err="1"/>
              <a:t>argc</a:t>
            </a:r>
            <a:r>
              <a:rPr lang="zh-CN" altLang="en-US" dirty="0"/>
              <a:t>和</a:t>
            </a:r>
            <a:r>
              <a:rPr lang="en-US" altLang="zh-CN" dirty="0" err="1"/>
              <a:t>argv</a:t>
            </a:r>
            <a:r>
              <a:rPr lang="zh-CN" altLang="en-US" dirty="0"/>
              <a:t>得到命令行参数，并且会把</a:t>
            </a:r>
            <a:r>
              <a:rPr lang="en-US" altLang="zh-CN" dirty="0"/>
              <a:t>MPI</a:t>
            </a:r>
            <a:r>
              <a:rPr lang="zh-CN" altLang="en-US" dirty="0"/>
              <a:t>系统专用的参数删除，留下用户的解释参数</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601028" y="4328795"/>
            <a:ext cx="7772400" cy="1362075"/>
          </a:xfrm>
        </p:spPr>
        <p:txBody>
          <a:bodyPr>
            <a:normAutofit/>
          </a:bodyPr>
          <a:lstStyle/>
          <a:p>
            <a:pPr algn="ctr"/>
            <a:r>
              <a:rPr lang="zh-CN" altLang="en-US" dirty="0"/>
              <a:t>消息传递并行程序设计</a:t>
            </a:r>
            <a:br>
              <a:rPr lang="en-US" altLang="zh-CN" dirty="0"/>
            </a:br>
            <a:endParaRPr kumimoji="0" lang="zh-CN" altLang="en-US" cap="none"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3</a:t>
            </a:fld>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几个基本函数</a:t>
            </a:r>
          </a:p>
        </p:txBody>
      </p:sp>
      <p:sp>
        <p:nvSpPr>
          <p:cNvPr id="3" name="内容占位符 2"/>
          <p:cNvSpPr>
            <a:spLocks noGrp="1"/>
          </p:cNvSpPr>
          <p:nvPr>
            <p:ph idx="1"/>
          </p:nvPr>
        </p:nvSpPr>
        <p:spPr/>
        <p:txBody>
          <a:bodyPr>
            <a:normAutofit fontScale="85000" lnSpcReduction="20000"/>
          </a:bodyPr>
          <a:lstStyle/>
          <a:p>
            <a:r>
              <a:rPr lang="zh-CN" altLang="en-US" dirty="0"/>
              <a:t>检测</a:t>
            </a:r>
            <a:r>
              <a:rPr lang="en-US" altLang="zh-CN" b="1" dirty="0"/>
              <a:t>MPI </a:t>
            </a:r>
            <a:r>
              <a:rPr lang="zh-CN" altLang="en-US" b="1" dirty="0"/>
              <a:t>系统是否已经初始化</a:t>
            </a:r>
          </a:p>
          <a:p>
            <a:endParaRPr lang="zh-CN" altLang="en-US" dirty="0"/>
          </a:p>
          <a:p>
            <a:r>
              <a:rPr lang="en-US" altLang="zh-CN" b="1" dirty="0"/>
              <a:t>C:</a:t>
            </a:r>
          </a:p>
          <a:p>
            <a:pPr lvl="1"/>
            <a:r>
              <a:rPr lang="en-US" altLang="zh-CN" b="1" dirty="0" err="1"/>
              <a:t>Int</a:t>
            </a:r>
            <a:r>
              <a:rPr lang="en-US" altLang="zh-CN" b="1" dirty="0"/>
              <a:t> </a:t>
            </a:r>
            <a:r>
              <a:rPr lang="en-US" altLang="zh-CN" b="1" dirty="0" err="1"/>
              <a:t>MPI_Initialized</a:t>
            </a:r>
            <a:r>
              <a:rPr lang="en-US" altLang="zh-CN" b="1" dirty="0"/>
              <a:t>(</a:t>
            </a:r>
            <a:r>
              <a:rPr lang="en-US" altLang="zh-CN" b="1" dirty="0" err="1"/>
              <a:t>int</a:t>
            </a:r>
            <a:r>
              <a:rPr lang="en-US" altLang="zh-CN" b="1" dirty="0"/>
              <a:t>* flag)</a:t>
            </a:r>
          </a:p>
          <a:p>
            <a:pPr lvl="1"/>
            <a:endParaRPr lang="en-US" altLang="zh-CN" b="1" dirty="0"/>
          </a:p>
          <a:p>
            <a:r>
              <a:rPr lang="en-US" altLang="zh-CN" b="1" dirty="0"/>
              <a:t>Fortran 77:</a:t>
            </a:r>
          </a:p>
          <a:p>
            <a:pPr lvl="1"/>
            <a:r>
              <a:rPr lang="en-US" altLang="zh-CN" b="1" dirty="0"/>
              <a:t>MPI_INIT(FLAG,IERROR)</a:t>
            </a:r>
          </a:p>
          <a:p>
            <a:pPr lvl="1"/>
            <a:r>
              <a:rPr lang="en-US" altLang="zh-CN" b="1" dirty="0"/>
              <a:t>LOGICAL FLAG</a:t>
            </a:r>
          </a:p>
          <a:p>
            <a:pPr lvl="1"/>
            <a:r>
              <a:rPr lang="en-US" altLang="zh-CN" b="1" dirty="0"/>
              <a:t>INTEGER IERROR</a:t>
            </a:r>
          </a:p>
          <a:p>
            <a:pPr lvl="1"/>
            <a:endParaRPr lang="en-US" altLang="zh-CN" b="1" dirty="0"/>
          </a:p>
          <a:p>
            <a:r>
              <a:rPr lang="zh-CN" altLang="en-US" dirty="0"/>
              <a:t>唯一可在</a:t>
            </a:r>
            <a:r>
              <a:rPr lang="en-US" altLang="zh-CN" dirty="0" err="1"/>
              <a:t>MPI_Init</a:t>
            </a:r>
            <a:r>
              <a:rPr lang="zh-CN" altLang="en-US" dirty="0"/>
              <a:t>前使用的函数</a:t>
            </a:r>
          </a:p>
          <a:p>
            <a:r>
              <a:rPr lang="zh-CN" altLang="en-US" dirty="0"/>
              <a:t>已经调用</a:t>
            </a:r>
            <a:r>
              <a:rPr lang="en-US" altLang="zh-CN" dirty="0" err="1"/>
              <a:t>MPI_Init</a:t>
            </a:r>
            <a:r>
              <a:rPr lang="zh-CN" altLang="en-US" dirty="0"/>
              <a:t>，返回</a:t>
            </a:r>
            <a:r>
              <a:rPr lang="en-US" altLang="zh-CN" dirty="0"/>
              <a:t>flag</a:t>
            </a:r>
            <a:r>
              <a:rPr lang="zh-CN" altLang="en-US" dirty="0"/>
              <a:t>＝</a:t>
            </a:r>
            <a:r>
              <a:rPr lang="en-US" altLang="zh-CN" dirty="0"/>
              <a:t>true</a:t>
            </a:r>
            <a:r>
              <a:rPr lang="zh-CN" altLang="en-US" dirty="0"/>
              <a:t>，否则</a:t>
            </a:r>
            <a:r>
              <a:rPr lang="en-US" altLang="zh-CN" dirty="0"/>
              <a:t>flag</a:t>
            </a:r>
            <a:r>
              <a:rPr lang="zh-CN" altLang="en-US" dirty="0"/>
              <a:t>＝</a:t>
            </a:r>
            <a:r>
              <a:rPr lang="en-US" altLang="zh-CN" dirty="0"/>
              <a:t>false</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几个基本函数</a:t>
            </a:r>
          </a:p>
        </p:txBody>
      </p:sp>
      <p:sp>
        <p:nvSpPr>
          <p:cNvPr id="3" name="内容占位符 2"/>
          <p:cNvSpPr>
            <a:spLocks noGrp="1"/>
          </p:cNvSpPr>
          <p:nvPr>
            <p:ph idx="1"/>
          </p:nvPr>
        </p:nvSpPr>
        <p:spPr/>
        <p:txBody>
          <a:bodyPr>
            <a:normAutofit fontScale="92500" lnSpcReduction="20000"/>
          </a:bodyPr>
          <a:lstStyle/>
          <a:p>
            <a:r>
              <a:rPr lang="zh-CN" altLang="en-US" dirty="0"/>
              <a:t>得到通信器的进程数和进程在通信器中的标号</a:t>
            </a:r>
          </a:p>
          <a:p>
            <a:endParaRPr lang="zh-CN" altLang="en-US" dirty="0"/>
          </a:p>
          <a:p>
            <a:r>
              <a:rPr lang="en-US" altLang="zh-CN" b="1" dirty="0"/>
              <a:t>C:</a:t>
            </a:r>
          </a:p>
          <a:p>
            <a:pPr lvl="1"/>
            <a:r>
              <a:rPr lang="en-US" altLang="zh-CN" b="1" dirty="0" err="1"/>
              <a:t>int</a:t>
            </a:r>
            <a:r>
              <a:rPr lang="en-US" altLang="zh-CN" b="1" dirty="0"/>
              <a:t> </a:t>
            </a:r>
            <a:r>
              <a:rPr lang="en-US" altLang="zh-CN" b="1" dirty="0" err="1"/>
              <a:t>MPI_Comm_size</a:t>
            </a:r>
            <a:r>
              <a:rPr lang="en-US" altLang="zh-CN" b="1" dirty="0"/>
              <a:t>(</a:t>
            </a:r>
            <a:r>
              <a:rPr lang="en-US" altLang="zh-CN" b="1" dirty="0" err="1"/>
              <a:t>MPI_Comm</a:t>
            </a:r>
            <a:r>
              <a:rPr lang="en-US" altLang="zh-CN" b="1" dirty="0"/>
              <a:t> </a:t>
            </a:r>
            <a:r>
              <a:rPr lang="en-US" altLang="zh-CN" b="1" dirty="0" err="1"/>
              <a:t>comm</a:t>
            </a:r>
            <a:r>
              <a:rPr lang="en-US" altLang="zh-CN" b="1" dirty="0"/>
              <a:t>, </a:t>
            </a:r>
            <a:r>
              <a:rPr lang="en-US" altLang="zh-CN" b="1" dirty="0" err="1"/>
              <a:t>int</a:t>
            </a:r>
            <a:r>
              <a:rPr lang="en-US" altLang="zh-CN" b="1" dirty="0"/>
              <a:t>* size)</a:t>
            </a:r>
          </a:p>
          <a:p>
            <a:pPr lvl="1"/>
            <a:r>
              <a:rPr lang="en-US" altLang="zh-CN" b="1" dirty="0" err="1"/>
              <a:t>int</a:t>
            </a:r>
            <a:r>
              <a:rPr lang="en-US" altLang="zh-CN" b="1" dirty="0"/>
              <a:t> </a:t>
            </a:r>
            <a:r>
              <a:rPr lang="en-US" altLang="zh-CN" b="1" dirty="0" err="1"/>
              <a:t>MPI_Comm_rank</a:t>
            </a:r>
            <a:r>
              <a:rPr lang="en-US" altLang="zh-CN" b="1" dirty="0"/>
              <a:t>(</a:t>
            </a:r>
            <a:r>
              <a:rPr lang="en-US" altLang="zh-CN" b="1" dirty="0" err="1"/>
              <a:t>MPI_Comm</a:t>
            </a:r>
            <a:r>
              <a:rPr lang="en-US" altLang="zh-CN" b="1" dirty="0"/>
              <a:t> </a:t>
            </a:r>
            <a:r>
              <a:rPr lang="en-US" altLang="zh-CN" b="1" dirty="0" err="1"/>
              <a:t>comm</a:t>
            </a:r>
            <a:r>
              <a:rPr lang="en-US" altLang="zh-CN" b="1" dirty="0"/>
              <a:t>, </a:t>
            </a:r>
            <a:r>
              <a:rPr lang="en-US" altLang="zh-CN" b="1" dirty="0" err="1"/>
              <a:t>int</a:t>
            </a:r>
            <a:r>
              <a:rPr lang="en-US" altLang="zh-CN" b="1" dirty="0"/>
              <a:t>* rank)</a:t>
            </a:r>
          </a:p>
          <a:p>
            <a:pPr lvl="1"/>
            <a:endParaRPr lang="en-US" altLang="zh-CN" b="1" dirty="0"/>
          </a:p>
          <a:p>
            <a:r>
              <a:rPr lang="en-US" altLang="zh-CN" b="1" dirty="0"/>
              <a:t>Fortran 77:</a:t>
            </a:r>
          </a:p>
          <a:p>
            <a:pPr lvl="1"/>
            <a:r>
              <a:rPr lang="en-US" altLang="zh-CN" b="1" dirty="0"/>
              <a:t>MPI_COMM_SIZE(COMM, SIZE, IERROR)</a:t>
            </a:r>
          </a:p>
          <a:p>
            <a:pPr lvl="1"/>
            <a:r>
              <a:rPr lang="en-US" altLang="zh-CN" b="1" dirty="0"/>
              <a:t>INTEGER COMM, SIZE, IERROR</a:t>
            </a:r>
          </a:p>
          <a:p>
            <a:pPr lvl="1"/>
            <a:r>
              <a:rPr lang="en-US" altLang="zh-CN" b="1" dirty="0"/>
              <a:t>MPI_COMM_RANK(COMM, RANK, IERROR)</a:t>
            </a:r>
          </a:p>
          <a:p>
            <a:pPr lvl="1"/>
            <a:r>
              <a:rPr lang="en-US" altLang="zh-CN" b="1" dirty="0"/>
              <a:t>INTEGER COMM, RANK, IERROR</a:t>
            </a:r>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a:t>退出</a:t>
            </a:r>
            <a:r>
              <a:rPr lang="en-US" altLang="zh-CN" b="1" dirty="0"/>
              <a:t>MPI </a:t>
            </a:r>
            <a:r>
              <a:rPr lang="zh-CN" altLang="en-US" b="1" dirty="0"/>
              <a:t>系统</a:t>
            </a:r>
          </a:p>
          <a:p>
            <a:endParaRPr lang="zh-CN" altLang="en-US" dirty="0"/>
          </a:p>
          <a:p>
            <a:r>
              <a:rPr lang="en-US" altLang="zh-CN" b="1" dirty="0"/>
              <a:t>C:</a:t>
            </a:r>
          </a:p>
          <a:p>
            <a:pPr lvl="1"/>
            <a:r>
              <a:rPr lang="en-US" altLang="zh-CN" b="1" dirty="0" err="1"/>
              <a:t>int</a:t>
            </a:r>
            <a:r>
              <a:rPr lang="en-US" altLang="zh-CN" b="1" dirty="0"/>
              <a:t> </a:t>
            </a:r>
            <a:r>
              <a:rPr lang="en-US" altLang="zh-CN" b="1" dirty="0" err="1"/>
              <a:t>MPI_Finalize</a:t>
            </a:r>
            <a:r>
              <a:rPr lang="en-US" altLang="zh-CN" b="1" dirty="0"/>
              <a:t>(void)</a:t>
            </a:r>
          </a:p>
          <a:p>
            <a:pPr lvl="1"/>
            <a:endParaRPr lang="en-US" altLang="zh-CN" b="1" dirty="0"/>
          </a:p>
          <a:p>
            <a:r>
              <a:rPr lang="en-US" altLang="zh-CN" b="1" dirty="0"/>
              <a:t>Fortran 77:</a:t>
            </a:r>
          </a:p>
          <a:p>
            <a:pPr lvl="1"/>
            <a:r>
              <a:rPr lang="en-US" altLang="zh-CN" b="1" dirty="0"/>
              <a:t>MPI_FINALIZE(IERROR)</a:t>
            </a:r>
          </a:p>
          <a:p>
            <a:pPr lvl="1"/>
            <a:endParaRPr lang="en-US" altLang="zh-CN" b="1" dirty="0"/>
          </a:p>
          <a:p>
            <a:r>
              <a:rPr lang="zh-CN" altLang="en-US" dirty="0"/>
              <a:t>每个进程都必须调用，使用后不准许调用任何</a:t>
            </a:r>
            <a:r>
              <a:rPr lang="en-US" altLang="zh-CN" dirty="0"/>
              <a:t>MPI</a:t>
            </a:r>
            <a:r>
              <a:rPr lang="zh-CN" altLang="en-US" dirty="0"/>
              <a:t>函数</a:t>
            </a:r>
          </a:p>
          <a:p>
            <a:r>
              <a:rPr lang="zh-CN" altLang="en-US" dirty="0"/>
              <a:t>若不执行</a:t>
            </a:r>
            <a:r>
              <a:rPr lang="en-US" altLang="zh-CN" dirty="0"/>
              <a:t>MPI</a:t>
            </a:r>
            <a:r>
              <a:rPr lang="zh-CN" altLang="en-US" dirty="0"/>
              <a:t>退出函数，进程可能被悬挂</a:t>
            </a:r>
          </a:p>
          <a:p>
            <a:r>
              <a:rPr lang="zh-CN" altLang="en-US" dirty="0"/>
              <a:t>用户在调用该函数前，应确保非阻塞通讯结束</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异常终止</a:t>
            </a:r>
            <a:r>
              <a:rPr lang="en-US" altLang="zh-CN" b="1" dirty="0"/>
              <a:t>MPI</a:t>
            </a:r>
            <a:r>
              <a:rPr lang="zh-CN" altLang="en-US" b="1" dirty="0"/>
              <a:t>程序</a:t>
            </a:r>
          </a:p>
          <a:p>
            <a:endParaRPr lang="zh-CN" altLang="en-US" dirty="0"/>
          </a:p>
          <a:p>
            <a:r>
              <a:rPr lang="en-US" altLang="zh-CN" b="1" dirty="0"/>
              <a:t>C:</a:t>
            </a:r>
          </a:p>
          <a:p>
            <a:pPr lvl="1"/>
            <a:r>
              <a:rPr lang="en-US" altLang="zh-CN" b="1" dirty="0" err="1"/>
              <a:t>int</a:t>
            </a:r>
            <a:r>
              <a:rPr lang="en-US" altLang="zh-CN" b="1" dirty="0"/>
              <a:t> </a:t>
            </a:r>
            <a:r>
              <a:rPr lang="en-US" altLang="zh-CN" b="1" dirty="0" err="1"/>
              <a:t>MPI_Abort</a:t>
            </a:r>
            <a:r>
              <a:rPr lang="en-US" altLang="zh-CN" b="1" dirty="0"/>
              <a:t>(</a:t>
            </a:r>
            <a:r>
              <a:rPr lang="en-US" altLang="zh-CN" b="1" dirty="0" err="1"/>
              <a:t>MPI_Comm</a:t>
            </a:r>
            <a:r>
              <a:rPr lang="en-US" altLang="zh-CN" b="1" dirty="0"/>
              <a:t> </a:t>
            </a:r>
            <a:r>
              <a:rPr lang="en-US" altLang="zh-CN" b="1" dirty="0" err="1"/>
              <a:t>comm</a:t>
            </a:r>
            <a:r>
              <a:rPr lang="en-US" altLang="zh-CN" b="1" dirty="0"/>
              <a:t>, </a:t>
            </a:r>
            <a:r>
              <a:rPr lang="en-US" altLang="zh-CN" b="1" dirty="0" err="1"/>
              <a:t>int</a:t>
            </a:r>
            <a:r>
              <a:rPr lang="en-US" altLang="zh-CN" b="1" dirty="0"/>
              <a:t> </a:t>
            </a:r>
            <a:r>
              <a:rPr lang="en-US" altLang="zh-CN" b="1" dirty="0" err="1"/>
              <a:t>errorcode</a:t>
            </a:r>
            <a:r>
              <a:rPr lang="en-US" altLang="zh-CN" b="1" dirty="0"/>
              <a:t>)</a:t>
            </a:r>
          </a:p>
          <a:p>
            <a:pPr lvl="1"/>
            <a:endParaRPr lang="en-US" altLang="zh-CN" b="1" dirty="0"/>
          </a:p>
          <a:p>
            <a:r>
              <a:rPr lang="en-US" altLang="zh-CN" b="1" dirty="0"/>
              <a:t>Fortran 77:</a:t>
            </a:r>
          </a:p>
          <a:p>
            <a:pPr lvl="1"/>
            <a:r>
              <a:rPr lang="en-US" altLang="zh-CN" b="1" dirty="0"/>
              <a:t>MPI_ABORT(COMM, ERRORCODE, IERROR)</a:t>
            </a:r>
          </a:p>
          <a:p>
            <a:pPr lvl="1"/>
            <a:r>
              <a:rPr lang="en-US" altLang="zh-CN" b="1" dirty="0"/>
              <a:t>INTEGER COMM, ERRORCODE, IERROR</a:t>
            </a:r>
          </a:p>
          <a:p>
            <a:pPr lvl="1"/>
            <a:endParaRPr lang="en-US" altLang="zh-CN" b="1" dirty="0"/>
          </a:p>
          <a:p>
            <a:r>
              <a:rPr lang="zh-CN" altLang="en-US" dirty="0"/>
              <a:t>在出现了致命错误而希望异常终止</a:t>
            </a:r>
            <a:r>
              <a:rPr lang="en-US" altLang="zh-CN" dirty="0"/>
              <a:t>MPI</a:t>
            </a:r>
            <a:r>
              <a:rPr lang="zh-CN" altLang="en-US" dirty="0"/>
              <a:t>程序时执行</a:t>
            </a:r>
          </a:p>
          <a:p>
            <a:r>
              <a:rPr lang="en-US" altLang="zh-CN" dirty="0"/>
              <a:t>MPI</a:t>
            </a:r>
            <a:r>
              <a:rPr lang="zh-CN" altLang="en-US" dirty="0"/>
              <a:t>系统会设法终止</a:t>
            </a:r>
            <a:r>
              <a:rPr lang="en-US" altLang="zh-CN" dirty="0" err="1"/>
              <a:t>comm</a:t>
            </a:r>
            <a:r>
              <a:rPr lang="zh-CN" altLang="en-US" dirty="0"/>
              <a:t>通信器中所有进程</a:t>
            </a:r>
          </a:p>
          <a:p>
            <a:r>
              <a:rPr lang="zh-CN" altLang="en-US" dirty="0"/>
              <a:t>输入整型参数</a:t>
            </a:r>
            <a:r>
              <a:rPr lang="en-US" altLang="zh-CN" dirty="0" err="1"/>
              <a:t>errorcode</a:t>
            </a:r>
            <a:r>
              <a:rPr lang="zh-CN" altLang="en-US" dirty="0"/>
              <a:t>，将被作为进程的退出码返回给系统</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获取处理器的名称</a:t>
            </a:r>
          </a:p>
          <a:p>
            <a:endParaRPr lang="zh-CN" altLang="en-US" dirty="0"/>
          </a:p>
          <a:p>
            <a:r>
              <a:rPr lang="en-US" altLang="zh-CN" b="1" dirty="0"/>
              <a:t>C:</a:t>
            </a:r>
          </a:p>
          <a:p>
            <a:pPr lvl="1"/>
            <a:r>
              <a:rPr lang="en-US" altLang="zh-CN" b="1" dirty="0" err="1"/>
              <a:t>Int</a:t>
            </a:r>
            <a:r>
              <a:rPr lang="en-US" altLang="zh-CN" b="1" dirty="0"/>
              <a:t> </a:t>
            </a:r>
            <a:r>
              <a:rPr lang="en-US" altLang="zh-CN" b="1" dirty="0" err="1"/>
              <a:t>MPI_Get_processor_name</a:t>
            </a:r>
            <a:r>
              <a:rPr lang="en-US" altLang="zh-CN" b="1" dirty="0"/>
              <a:t>(char* name, </a:t>
            </a:r>
            <a:r>
              <a:rPr lang="en-US" altLang="zh-CN" b="1" dirty="0" err="1"/>
              <a:t>int</a:t>
            </a:r>
            <a:r>
              <a:rPr lang="en-US" altLang="zh-CN" b="1" dirty="0"/>
              <a:t>* </a:t>
            </a:r>
            <a:r>
              <a:rPr lang="en-US" altLang="zh-CN" b="1" dirty="0" err="1"/>
              <a:t>resultlen</a:t>
            </a:r>
            <a:r>
              <a:rPr lang="en-US" altLang="zh-CN" b="1" dirty="0"/>
              <a:t>)</a:t>
            </a:r>
          </a:p>
          <a:p>
            <a:pPr lvl="1"/>
            <a:endParaRPr lang="en-US" altLang="zh-CN" b="1" dirty="0"/>
          </a:p>
          <a:p>
            <a:r>
              <a:rPr lang="en-US" altLang="zh-CN" b="1" dirty="0"/>
              <a:t>Fortran 77:</a:t>
            </a:r>
          </a:p>
          <a:p>
            <a:pPr lvl="1"/>
            <a:r>
              <a:rPr lang="en-US" altLang="zh-CN" b="1" dirty="0"/>
              <a:t>MPI_GET_PROCESSOR_NAME(NAME, RESULTLEN, IERR)</a:t>
            </a:r>
          </a:p>
          <a:p>
            <a:pPr lvl="1"/>
            <a:r>
              <a:rPr lang="en-US" altLang="zh-CN" b="1" dirty="0"/>
              <a:t>CHARACTER *(*) NAME</a:t>
            </a:r>
          </a:p>
          <a:p>
            <a:pPr lvl="1"/>
            <a:r>
              <a:rPr lang="en-US" altLang="zh-CN" b="1" dirty="0"/>
              <a:t>INTEGER RESULTLEN, IERROR</a:t>
            </a:r>
          </a:p>
          <a:p>
            <a:pPr lvl="1"/>
            <a:endParaRPr lang="en-US" altLang="zh-CN" b="1" dirty="0"/>
          </a:p>
          <a:p>
            <a:r>
              <a:rPr lang="zh-CN" altLang="en-US" dirty="0"/>
              <a:t>在返回的</a:t>
            </a:r>
            <a:r>
              <a:rPr lang="en-US" altLang="zh-CN" dirty="0"/>
              <a:t>name</a:t>
            </a:r>
            <a:r>
              <a:rPr lang="zh-CN" altLang="en-US" dirty="0"/>
              <a:t>中存储所在处理器的名称</a:t>
            </a:r>
          </a:p>
          <a:p>
            <a:r>
              <a:rPr lang="en-US" altLang="zh-CN" dirty="0" err="1"/>
              <a:t>resultlen</a:t>
            </a:r>
            <a:r>
              <a:rPr lang="zh-CN" altLang="en-US" dirty="0"/>
              <a:t>存放返回名字所占字节</a:t>
            </a:r>
          </a:p>
          <a:p>
            <a:r>
              <a:rPr lang="zh-CN" altLang="en-US" dirty="0"/>
              <a:t>应提供参数</a:t>
            </a:r>
            <a:r>
              <a:rPr lang="en-US" altLang="zh-CN" dirty="0"/>
              <a:t>name</a:t>
            </a:r>
            <a:r>
              <a:rPr lang="zh-CN" altLang="en-US" dirty="0"/>
              <a:t>不少于</a:t>
            </a:r>
            <a:r>
              <a:rPr lang="en-US" altLang="zh-CN" dirty="0"/>
              <a:t>MPI_MAX_PRCESSOR_NAME</a:t>
            </a:r>
            <a:r>
              <a:rPr lang="zh-CN" altLang="en-US" dirty="0"/>
              <a:t>个字节的存储空间</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获取</a:t>
            </a:r>
            <a:r>
              <a:rPr lang="en-US" altLang="zh-CN" b="1" dirty="0"/>
              <a:t>MPI </a:t>
            </a:r>
            <a:r>
              <a:rPr lang="zh-CN" altLang="en-US" b="1" dirty="0"/>
              <a:t>版本号</a:t>
            </a:r>
          </a:p>
          <a:p>
            <a:endParaRPr lang="zh-CN" altLang="en-US" dirty="0"/>
          </a:p>
          <a:p>
            <a:r>
              <a:rPr lang="en-US" altLang="zh-CN" b="1" dirty="0"/>
              <a:t>C:</a:t>
            </a:r>
          </a:p>
          <a:p>
            <a:pPr lvl="1"/>
            <a:r>
              <a:rPr lang="en-US" altLang="zh-CN" b="1" dirty="0" err="1"/>
              <a:t>int</a:t>
            </a:r>
            <a:r>
              <a:rPr lang="en-US" altLang="zh-CN" b="1" dirty="0"/>
              <a:t> </a:t>
            </a:r>
            <a:r>
              <a:rPr lang="en-US" altLang="zh-CN" b="1" dirty="0" err="1"/>
              <a:t>MPI_Get_version</a:t>
            </a:r>
            <a:r>
              <a:rPr lang="en-US" altLang="zh-CN" b="1" dirty="0"/>
              <a:t>(</a:t>
            </a:r>
            <a:r>
              <a:rPr lang="en-US" altLang="zh-CN" b="1" dirty="0" err="1"/>
              <a:t>int</a:t>
            </a:r>
            <a:r>
              <a:rPr lang="en-US" altLang="zh-CN" b="1" dirty="0"/>
              <a:t>* version, </a:t>
            </a:r>
            <a:r>
              <a:rPr lang="en-US" altLang="zh-CN" b="1" dirty="0" err="1"/>
              <a:t>int</a:t>
            </a:r>
            <a:r>
              <a:rPr lang="en-US" altLang="zh-CN" b="1" dirty="0"/>
              <a:t>* subversion)</a:t>
            </a:r>
          </a:p>
          <a:p>
            <a:pPr lvl="1"/>
            <a:endParaRPr lang="en-US" altLang="zh-CN" b="1" dirty="0"/>
          </a:p>
          <a:p>
            <a:r>
              <a:rPr lang="en-US" altLang="zh-CN" b="1" dirty="0"/>
              <a:t>Fortran 77:</a:t>
            </a:r>
          </a:p>
          <a:p>
            <a:pPr lvl="1"/>
            <a:r>
              <a:rPr lang="en-US" altLang="zh-CN" b="1" dirty="0"/>
              <a:t>MPI_GET_VERSION(VERSION,SUBVERSION,IERR)</a:t>
            </a:r>
          </a:p>
          <a:p>
            <a:pPr lvl="1"/>
            <a:r>
              <a:rPr lang="en-US" altLang="zh-CN" b="1" dirty="0"/>
              <a:t>INTEGER VERSION, SUBVERSION, IERROR</a:t>
            </a:r>
          </a:p>
          <a:p>
            <a:pPr lvl="1"/>
            <a:endParaRPr lang="en-US" altLang="zh-CN" b="1" dirty="0"/>
          </a:p>
          <a:p>
            <a:r>
              <a:rPr lang="zh-CN" altLang="en-US" dirty="0"/>
              <a:t>若</a:t>
            </a:r>
            <a:r>
              <a:rPr lang="en-US" altLang="zh-CN" dirty="0" err="1"/>
              <a:t>mpi</a:t>
            </a:r>
            <a:r>
              <a:rPr lang="zh-CN" altLang="en-US" dirty="0"/>
              <a:t>版本号为</a:t>
            </a:r>
            <a:r>
              <a:rPr lang="en-US" altLang="zh-CN" dirty="0"/>
              <a:t>2.0</a:t>
            </a:r>
            <a:r>
              <a:rPr lang="zh-CN" altLang="en-US" dirty="0"/>
              <a:t>，则返回的</a:t>
            </a:r>
            <a:r>
              <a:rPr lang="en-US" altLang="zh-CN" dirty="0"/>
              <a:t>version=2</a:t>
            </a:r>
            <a:r>
              <a:rPr lang="zh-CN" altLang="en-US" dirty="0"/>
              <a:t>，</a:t>
            </a:r>
            <a:r>
              <a:rPr lang="en-US" altLang="zh-CN" dirty="0"/>
              <a:t>subversion=0</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t>获取墙上时间</a:t>
            </a:r>
          </a:p>
          <a:p>
            <a:endParaRPr lang="zh-CN" altLang="en-US" dirty="0"/>
          </a:p>
          <a:p>
            <a:r>
              <a:rPr lang="en-US" altLang="zh-CN" b="1" dirty="0"/>
              <a:t>C:</a:t>
            </a:r>
          </a:p>
          <a:p>
            <a:pPr lvl="1"/>
            <a:r>
              <a:rPr lang="en-US" altLang="zh-CN" b="1" dirty="0"/>
              <a:t>double </a:t>
            </a:r>
            <a:r>
              <a:rPr lang="en-US" altLang="zh-CN" b="1" dirty="0" err="1"/>
              <a:t>MPI_Wtime</a:t>
            </a:r>
            <a:r>
              <a:rPr lang="en-US" altLang="zh-CN" b="1" dirty="0"/>
              <a:t>(void)</a:t>
            </a:r>
          </a:p>
          <a:p>
            <a:pPr lvl="1"/>
            <a:endParaRPr lang="en-US" altLang="zh-CN" b="1" dirty="0"/>
          </a:p>
          <a:p>
            <a:r>
              <a:rPr lang="en-US" altLang="zh-CN" b="1" dirty="0"/>
              <a:t>Fortran 77:</a:t>
            </a:r>
          </a:p>
          <a:p>
            <a:pPr lvl="1"/>
            <a:r>
              <a:rPr lang="en-US" altLang="zh-CN" b="1" dirty="0"/>
              <a:t>DOUBLE PRECISION MPI_WTIME()</a:t>
            </a:r>
          </a:p>
          <a:p>
            <a:pPr lvl="1"/>
            <a:endParaRPr lang="en-US" altLang="zh-CN" b="1" dirty="0"/>
          </a:p>
          <a:p>
            <a:r>
              <a:rPr lang="zh-CN" altLang="en-US" dirty="0"/>
              <a:t>返回调用时刻的墙上时间，用浮点数表示秒数</a:t>
            </a:r>
          </a:p>
          <a:p>
            <a:r>
              <a:rPr lang="zh-CN" altLang="en-US" dirty="0"/>
              <a:t>经常用来计算程序运行时间</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扩展</a:t>
            </a:r>
            <a:r>
              <a:rPr lang="en-US" altLang="zh-CN" dirty="0"/>
              <a:t>Sample :Hello World -C</a:t>
            </a:r>
            <a:endParaRPr lang="zh-CN" altLang="en-US" dirty="0"/>
          </a:p>
        </p:txBody>
      </p:sp>
      <p:pic>
        <p:nvPicPr>
          <p:cNvPr id="60418" name="Picture 2"/>
          <p:cNvPicPr>
            <a:picLocks noChangeAspect="1" noChangeArrowheads="1"/>
          </p:cNvPicPr>
          <p:nvPr/>
        </p:nvPicPr>
        <p:blipFill>
          <a:blip r:embed="rId3"/>
          <a:srcRect/>
          <a:stretch>
            <a:fillRect/>
          </a:stretch>
        </p:blipFill>
        <p:spPr bwMode="auto">
          <a:xfrm>
            <a:off x="440690" y="1195705"/>
            <a:ext cx="8261350" cy="5257800"/>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77197A2B-A034-4DC0-8020-4A062C2A5A72}"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61442" name="Picture 2"/>
          <p:cNvPicPr>
            <a:picLocks noChangeAspect="1" noChangeArrowheads="1"/>
          </p:cNvPicPr>
          <p:nvPr/>
        </p:nvPicPr>
        <p:blipFill>
          <a:blip r:embed="rId2"/>
          <a:srcRect/>
          <a:stretch>
            <a:fillRect/>
          </a:stretch>
        </p:blipFill>
        <p:spPr bwMode="auto">
          <a:xfrm>
            <a:off x="1071538" y="1285860"/>
            <a:ext cx="6915150" cy="4876800"/>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77197A2B-A034-4DC0-8020-4A062C2A5A72}"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62466" name="Picture 2"/>
          <p:cNvPicPr>
            <a:picLocks noChangeAspect="1" noChangeArrowheads="1"/>
          </p:cNvPicPr>
          <p:nvPr/>
        </p:nvPicPr>
        <p:blipFill>
          <a:blip r:embed="rId2"/>
          <a:srcRect/>
          <a:stretch>
            <a:fillRect/>
          </a:stretch>
        </p:blipFill>
        <p:spPr bwMode="auto">
          <a:xfrm>
            <a:off x="928662" y="1142984"/>
            <a:ext cx="7296150" cy="5476875"/>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77197A2B-A034-4DC0-8020-4A062C2A5A72}"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ormAutofit fontScale="90000"/>
          </a:bodyPr>
          <a:lstStyle/>
          <a:p>
            <a:r>
              <a:rPr lang="zh-CN" altLang="en-US"/>
              <a:t>两种内存模型</a:t>
            </a:r>
          </a:p>
        </p:txBody>
      </p:sp>
      <p:sp>
        <p:nvSpPr>
          <p:cNvPr id="167939" name="Rectangle 3"/>
          <p:cNvSpPr>
            <a:spLocks noGrp="1" noChangeArrowheads="1"/>
          </p:cNvSpPr>
          <p:nvPr>
            <p:ph type="body" idx="1"/>
          </p:nvPr>
        </p:nvSpPr>
        <p:spPr/>
        <p:txBody>
          <a:bodyPr/>
          <a:lstStyle/>
          <a:p>
            <a:r>
              <a:rPr lang="zh-CN" altLang="en-US"/>
              <a:t>共享存储</a:t>
            </a:r>
          </a:p>
          <a:p>
            <a:endParaRPr lang="zh-CN" altLang="en-US"/>
          </a:p>
          <a:p>
            <a:endParaRPr lang="zh-CN" altLang="en-US"/>
          </a:p>
          <a:p>
            <a:endParaRPr lang="zh-CN" altLang="en-US"/>
          </a:p>
          <a:p>
            <a:r>
              <a:rPr lang="zh-CN" altLang="en-US"/>
              <a:t>分布式存储</a:t>
            </a:r>
          </a:p>
        </p:txBody>
      </p:sp>
      <p:sp>
        <p:nvSpPr>
          <p:cNvPr id="167940" name="Rectangle 4"/>
          <p:cNvSpPr>
            <a:spLocks noChangeArrowheads="1"/>
          </p:cNvSpPr>
          <p:nvPr/>
        </p:nvSpPr>
        <p:spPr bwMode="auto">
          <a:xfrm>
            <a:off x="2819400" y="2976554"/>
            <a:ext cx="3429000" cy="457200"/>
          </a:xfrm>
          <a:prstGeom prst="rect">
            <a:avLst/>
          </a:prstGeom>
          <a:solidFill>
            <a:srgbClr val="993366"/>
          </a:solidFill>
          <a:ln w="9525">
            <a:solidFill>
              <a:srgbClr val="3399FF"/>
            </a:solidFill>
            <a:miter lim="800000"/>
          </a:ln>
          <a:effectLst/>
        </p:spPr>
        <p:txBody>
          <a:bodyPr wrap="none" anchor="ctr"/>
          <a:lstStyle/>
          <a:p>
            <a:pPr algn="ctr">
              <a:buFontTx/>
              <a:buNone/>
            </a:pPr>
            <a:r>
              <a:rPr lang="zh-CN" altLang="en-US" sz="2400" b="1">
                <a:solidFill>
                  <a:srgbClr val="FFFF99"/>
                </a:solidFill>
                <a:effectLst/>
                <a:latin typeface="黑体" panose="02010609060101010101" pitchFamily="49" charset="-122"/>
                <a:ea typeface="黑体" panose="02010609060101010101" pitchFamily="49" charset="-122"/>
              </a:rPr>
              <a:t>内     存</a:t>
            </a:r>
          </a:p>
        </p:txBody>
      </p:sp>
      <p:sp>
        <p:nvSpPr>
          <p:cNvPr id="167941" name="Rectangle 5"/>
          <p:cNvSpPr>
            <a:spLocks noChangeArrowheads="1"/>
          </p:cNvSpPr>
          <p:nvPr/>
        </p:nvSpPr>
        <p:spPr bwMode="auto">
          <a:xfrm>
            <a:off x="2819400" y="2214554"/>
            <a:ext cx="838200" cy="457200"/>
          </a:xfrm>
          <a:prstGeom prst="rect">
            <a:avLst/>
          </a:prstGeom>
          <a:solidFill>
            <a:schemeClr val="accent2"/>
          </a:solidFill>
          <a:ln w="9525">
            <a:solidFill>
              <a:srgbClr val="FFFF99"/>
            </a:solidFill>
            <a:miter lim="800000"/>
          </a:ln>
          <a:effectLst/>
        </p:spPr>
        <p:txBody>
          <a:bodyPr wrap="none" anchor="ctr"/>
          <a:lstStyle/>
          <a:p>
            <a:pPr algn="ctr">
              <a:buFontTx/>
              <a:buNone/>
            </a:pPr>
            <a:r>
              <a:rPr lang="en-US" altLang="zh-CN" sz="2000">
                <a:solidFill>
                  <a:srgbClr val="FFFF99"/>
                </a:solidFill>
                <a:effectLst/>
                <a:latin typeface="Arial Black" panose="020B0A04020102020204" pitchFamily="34" charset="0"/>
              </a:rPr>
              <a:t>CPU</a:t>
            </a:r>
          </a:p>
        </p:txBody>
      </p:sp>
      <p:sp>
        <p:nvSpPr>
          <p:cNvPr id="167942" name="Rectangle 6"/>
          <p:cNvSpPr>
            <a:spLocks noChangeArrowheads="1"/>
          </p:cNvSpPr>
          <p:nvPr/>
        </p:nvSpPr>
        <p:spPr bwMode="auto">
          <a:xfrm>
            <a:off x="4114800" y="2214554"/>
            <a:ext cx="838200" cy="457200"/>
          </a:xfrm>
          <a:prstGeom prst="rect">
            <a:avLst/>
          </a:prstGeom>
          <a:solidFill>
            <a:schemeClr val="accent2"/>
          </a:solidFill>
          <a:ln w="9525">
            <a:solidFill>
              <a:srgbClr val="FFFF99"/>
            </a:solidFill>
            <a:miter lim="800000"/>
          </a:ln>
          <a:effectLst/>
        </p:spPr>
        <p:txBody>
          <a:bodyPr wrap="none" anchor="ctr"/>
          <a:lstStyle/>
          <a:p>
            <a:pPr algn="ctr">
              <a:buFontTx/>
              <a:buNone/>
            </a:pPr>
            <a:r>
              <a:rPr lang="en-US" altLang="zh-CN" sz="2000">
                <a:solidFill>
                  <a:srgbClr val="FFFF99"/>
                </a:solidFill>
                <a:effectLst/>
                <a:latin typeface="Arial Black" panose="020B0A04020102020204" pitchFamily="34" charset="0"/>
              </a:rPr>
              <a:t>CPU</a:t>
            </a:r>
          </a:p>
        </p:txBody>
      </p:sp>
      <p:sp>
        <p:nvSpPr>
          <p:cNvPr id="167943" name="Rectangle 7"/>
          <p:cNvSpPr>
            <a:spLocks noChangeArrowheads="1"/>
          </p:cNvSpPr>
          <p:nvPr/>
        </p:nvSpPr>
        <p:spPr bwMode="auto">
          <a:xfrm>
            <a:off x="5334000" y="2214554"/>
            <a:ext cx="838200" cy="457200"/>
          </a:xfrm>
          <a:prstGeom prst="rect">
            <a:avLst/>
          </a:prstGeom>
          <a:solidFill>
            <a:schemeClr val="accent2"/>
          </a:solidFill>
          <a:ln w="9525">
            <a:solidFill>
              <a:srgbClr val="FFFF99"/>
            </a:solidFill>
            <a:miter lim="800000"/>
          </a:ln>
          <a:effectLst/>
        </p:spPr>
        <p:txBody>
          <a:bodyPr wrap="none" anchor="ctr"/>
          <a:lstStyle/>
          <a:p>
            <a:pPr algn="ctr">
              <a:buFontTx/>
              <a:buNone/>
            </a:pPr>
            <a:r>
              <a:rPr lang="en-US" altLang="zh-CN" sz="2000">
                <a:solidFill>
                  <a:srgbClr val="FFFF99"/>
                </a:solidFill>
                <a:effectLst/>
                <a:latin typeface="Arial Black" panose="020B0A04020102020204" pitchFamily="34" charset="0"/>
              </a:rPr>
              <a:t>CPU</a:t>
            </a:r>
          </a:p>
        </p:txBody>
      </p:sp>
      <p:sp>
        <p:nvSpPr>
          <p:cNvPr id="167944" name="Rectangle 8"/>
          <p:cNvSpPr>
            <a:spLocks noChangeArrowheads="1"/>
          </p:cNvSpPr>
          <p:nvPr/>
        </p:nvSpPr>
        <p:spPr bwMode="auto">
          <a:xfrm>
            <a:off x="6553200" y="2214554"/>
            <a:ext cx="838200" cy="457200"/>
          </a:xfrm>
          <a:prstGeom prst="rect">
            <a:avLst/>
          </a:prstGeom>
          <a:solidFill>
            <a:schemeClr val="accent2"/>
          </a:solidFill>
          <a:ln w="9525">
            <a:solidFill>
              <a:srgbClr val="FFFF99"/>
            </a:solidFill>
            <a:miter lim="800000"/>
          </a:ln>
          <a:effectLst/>
        </p:spPr>
        <p:txBody>
          <a:bodyPr wrap="none" anchor="ctr"/>
          <a:lstStyle/>
          <a:p>
            <a:pPr algn="ctr">
              <a:buFontTx/>
              <a:buNone/>
            </a:pPr>
            <a:r>
              <a:rPr lang="en-US" altLang="zh-CN" sz="2000">
                <a:solidFill>
                  <a:srgbClr val="FFFF99"/>
                </a:solidFill>
                <a:effectLst/>
                <a:latin typeface="Arial Black" panose="020B0A04020102020204" pitchFamily="34" charset="0"/>
              </a:rPr>
              <a:t>CPU</a:t>
            </a:r>
          </a:p>
        </p:txBody>
      </p:sp>
      <p:sp>
        <p:nvSpPr>
          <p:cNvPr id="167945" name="Rectangle 9"/>
          <p:cNvSpPr>
            <a:spLocks noChangeArrowheads="1"/>
          </p:cNvSpPr>
          <p:nvPr/>
        </p:nvSpPr>
        <p:spPr bwMode="auto">
          <a:xfrm>
            <a:off x="1524000" y="2214554"/>
            <a:ext cx="838200" cy="457200"/>
          </a:xfrm>
          <a:prstGeom prst="rect">
            <a:avLst/>
          </a:prstGeom>
          <a:solidFill>
            <a:schemeClr val="accent2"/>
          </a:solidFill>
          <a:ln w="9525">
            <a:solidFill>
              <a:srgbClr val="FFFF99"/>
            </a:solidFill>
            <a:miter lim="800000"/>
          </a:ln>
          <a:effectLst/>
        </p:spPr>
        <p:txBody>
          <a:bodyPr wrap="none" anchor="ctr"/>
          <a:lstStyle/>
          <a:p>
            <a:pPr algn="ctr">
              <a:buFontTx/>
              <a:buNone/>
            </a:pPr>
            <a:r>
              <a:rPr lang="en-US" altLang="zh-CN" sz="2000">
                <a:solidFill>
                  <a:srgbClr val="FFFF99"/>
                </a:solidFill>
                <a:effectLst/>
                <a:latin typeface="Arial Black" panose="020B0A04020102020204" pitchFamily="34" charset="0"/>
              </a:rPr>
              <a:t>CPU</a:t>
            </a:r>
          </a:p>
        </p:txBody>
      </p:sp>
      <p:sp>
        <p:nvSpPr>
          <p:cNvPr id="167946" name="Line 10"/>
          <p:cNvSpPr>
            <a:spLocks noChangeShapeType="1"/>
          </p:cNvSpPr>
          <p:nvPr/>
        </p:nvSpPr>
        <p:spPr bwMode="auto">
          <a:xfrm>
            <a:off x="1905000" y="2671754"/>
            <a:ext cx="1752600" cy="304800"/>
          </a:xfrm>
          <a:prstGeom prst="line">
            <a:avLst/>
          </a:prstGeom>
          <a:noFill/>
          <a:ln w="28575">
            <a:solidFill>
              <a:srgbClr val="3399FF"/>
            </a:solidFill>
            <a:round/>
          </a:ln>
          <a:effectLst/>
        </p:spPr>
        <p:txBody>
          <a:bodyPr/>
          <a:lstStyle/>
          <a:p>
            <a:endParaRPr lang="zh-CN" altLang="en-US"/>
          </a:p>
        </p:txBody>
      </p:sp>
      <p:sp>
        <p:nvSpPr>
          <p:cNvPr id="167947" name="Line 11"/>
          <p:cNvSpPr>
            <a:spLocks noChangeShapeType="1"/>
          </p:cNvSpPr>
          <p:nvPr/>
        </p:nvSpPr>
        <p:spPr bwMode="auto">
          <a:xfrm>
            <a:off x="3352800" y="2671754"/>
            <a:ext cx="762000" cy="304800"/>
          </a:xfrm>
          <a:prstGeom prst="line">
            <a:avLst/>
          </a:prstGeom>
          <a:noFill/>
          <a:ln w="28575">
            <a:solidFill>
              <a:srgbClr val="3399FF"/>
            </a:solidFill>
            <a:round/>
          </a:ln>
          <a:effectLst/>
        </p:spPr>
        <p:txBody>
          <a:bodyPr/>
          <a:lstStyle/>
          <a:p>
            <a:endParaRPr lang="zh-CN" altLang="en-US"/>
          </a:p>
        </p:txBody>
      </p:sp>
      <p:sp>
        <p:nvSpPr>
          <p:cNvPr id="167948" name="Line 12"/>
          <p:cNvSpPr>
            <a:spLocks noChangeShapeType="1"/>
          </p:cNvSpPr>
          <p:nvPr/>
        </p:nvSpPr>
        <p:spPr bwMode="auto">
          <a:xfrm>
            <a:off x="4572000" y="2671754"/>
            <a:ext cx="0" cy="304800"/>
          </a:xfrm>
          <a:prstGeom prst="line">
            <a:avLst/>
          </a:prstGeom>
          <a:noFill/>
          <a:ln w="28575">
            <a:solidFill>
              <a:srgbClr val="3399FF"/>
            </a:solidFill>
            <a:round/>
          </a:ln>
          <a:effectLst/>
        </p:spPr>
        <p:txBody>
          <a:bodyPr/>
          <a:lstStyle/>
          <a:p>
            <a:endParaRPr lang="zh-CN" altLang="en-US"/>
          </a:p>
        </p:txBody>
      </p:sp>
      <p:sp>
        <p:nvSpPr>
          <p:cNvPr id="167949" name="Line 13"/>
          <p:cNvSpPr>
            <a:spLocks noChangeShapeType="1"/>
          </p:cNvSpPr>
          <p:nvPr/>
        </p:nvSpPr>
        <p:spPr bwMode="auto">
          <a:xfrm flipH="1">
            <a:off x="5029200" y="2671754"/>
            <a:ext cx="762000" cy="304800"/>
          </a:xfrm>
          <a:prstGeom prst="line">
            <a:avLst/>
          </a:prstGeom>
          <a:noFill/>
          <a:ln w="28575">
            <a:solidFill>
              <a:srgbClr val="3399FF"/>
            </a:solidFill>
            <a:round/>
          </a:ln>
          <a:effectLst/>
        </p:spPr>
        <p:txBody>
          <a:bodyPr/>
          <a:lstStyle/>
          <a:p>
            <a:endParaRPr lang="zh-CN" altLang="en-US"/>
          </a:p>
        </p:txBody>
      </p:sp>
      <p:sp>
        <p:nvSpPr>
          <p:cNvPr id="167950" name="Line 14"/>
          <p:cNvSpPr>
            <a:spLocks noChangeShapeType="1"/>
          </p:cNvSpPr>
          <p:nvPr/>
        </p:nvSpPr>
        <p:spPr bwMode="auto">
          <a:xfrm flipV="1">
            <a:off x="5638800" y="2671754"/>
            <a:ext cx="1371600" cy="304800"/>
          </a:xfrm>
          <a:prstGeom prst="line">
            <a:avLst/>
          </a:prstGeom>
          <a:noFill/>
          <a:ln w="28575">
            <a:solidFill>
              <a:srgbClr val="3399FF"/>
            </a:solidFill>
            <a:round/>
          </a:ln>
          <a:effectLst/>
        </p:spPr>
        <p:txBody>
          <a:bodyPr/>
          <a:lstStyle/>
          <a:p>
            <a:endParaRPr lang="zh-CN" altLang="en-US"/>
          </a:p>
        </p:txBody>
      </p:sp>
      <p:grpSp>
        <p:nvGrpSpPr>
          <p:cNvPr id="2" name="Group 15"/>
          <p:cNvGrpSpPr/>
          <p:nvPr/>
        </p:nvGrpSpPr>
        <p:grpSpPr bwMode="auto">
          <a:xfrm>
            <a:off x="1600200" y="4429132"/>
            <a:ext cx="5943600" cy="1524000"/>
            <a:chOff x="1008" y="3072"/>
            <a:chExt cx="3744" cy="960"/>
          </a:xfrm>
        </p:grpSpPr>
        <p:sp>
          <p:nvSpPr>
            <p:cNvPr id="167952" name="Rectangle 16"/>
            <p:cNvSpPr>
              <a:spLocks noChangeArrowheads="1"/>
            </p:cNvSpPr>
            <p:nvPr/>
          </p:nvSpPr>
          <p:spPr bwMode="auto">
            <a:xfrm>
              <a:off x="2688" y="3744"/>
              <a:ext cx="528" cy="288"/>
            </a:xfrm>
            <a:prstGeom prst="rect">
              <a:avLst/>
            </a:prstGeom>
            <a:solidFill>
              <a:srgbClr val="993366"/>
            </a:solidFill>
            <a:ln w="9525">
              <a:solidFill>
                <a:srgbClr val="3399FF"/>
              </a:solidFill>
              <a:miter lim="800000"/>
            </a:ln>
            <a:effectLst/>
          </p:spPr>
          <p:txBody>
            <a:bodyPr wrap="none" anchor="ctr"/>
            <a:lstStyle/>
            <a:p>
              <a:pPr algn="ctr">
                <a:buFontTx/>
                <a:buNone/>
              </a:pPr>
              <a:r>
                <a:rPr lang="zh-CN" altLang="en-US" sz="2400" b="1">
                  <a:solidFill>
                    <a:srgbClr val="FFFF99"/>
                  </a:solidFill>
                  <a:effectLst/>
                  <a:latin typeface="黑体" panose="02010609060101010101" pitchFamily="49" charset="-122"/>
                  <a:ea typeface="黑体" panose="02010609060101010101" pitchFamily="49" charset="-122"/>
                </a:rPr>
                <a:t>内存</a:t>
              </a:r>
            </a:p>
          </p:txBody>
        </p:sp>
        <p:sp>
          <p:nvSpPr>
            <p:cNvPr id="167953" name="Rectangle 17"/>
            <p:cNvSpPr>
              <a:spLocks noChangeArrowheads="1"/>
            </p:cNvSpPr>
            <p:nvPr/>
          </p:nvSpPr>
          <p:spPr bwMode="auto">
            <a:xfrm>
              <a:off x="1872" y="3264"/>
              <a:ext cx="528" cy="288"/>
            </a:xfrm>
            <a:prstGeom prst="rect">
              <a:avLst/>
            </a:prstGeom>
            <a:solidFill>
              <a:schemeClr val="accent2"/>
            </a:solidFill>
            <a:ln w="9525">
              <a:solidFill>
                <a:srgbClr val="FFFF99"/>
              </a:solidFill>
              <a:miter lim="800000"/>
            </a:ln>
            <a:effectLst/>
          </p:spPr>
          <p:txBody>
            <a:bodyPr wrap="none" anchor="ctr"/>
            <a:lstStyle/>
            <a:p>
              <a:pPr algn="ctr">
                <a:buFontTx/>
                <a:buNone/>
              </a:pPr>
              <a:r>
                <a:rPr lang="en-US" altLang="zh-CN" sz="2000">
                  <a:solidFill>
                    <a:srgbClr val="FFFF99"/>
                  </a:solidFill>
                  <a:effectLst/>
                  <a:latin typeface="Arial Black" panose="020B0A04020102020204" pitchFamily="34" charset="0"/>
                </a:rPr>
                <a:t>CPU</a:t>
              </a:r>
            </a:p>
          </p:txBody>
        </p:sp>
        <p:sp>
          <p:nvSpPr>
            <p:cNvPr id="167954" name="Rectangle 18"/>
            <p:cNvSpPr>
              <a:spLocks noChangeArrowheads="1"/>
            </p:cNvSpPr>
            <p:nvPr/>
          </p:nvSpPr>
          <p:spPr bwMode="auto">
            <a:xfrm>
              <a:off x="2688" y="3264"/>
              <a:ext cx="528" cy="288"/>
            </a:xfrm>
            <a:prstGeom prst="rect">
              <a:avLst/>
            </a:prstGeom>
            <a:solidFill>
              <a:schemeClr val="accent2"/>
            </a:solidFill>
            <a:ln w="9525">
              <a:solidFill>
                <a:srgbClr val="FFFF99"/>
              </a:solidFill>
              <a:miter lim="800000"/>
            </a:ln>
            <a:effectLst/>
          </p:spPr>
          <p:txBody>
            <a:bodyPr wrap="none" anchor="ctr"/>
            <a:lstStyle/>
            <a:p>
              <a:pPr algn="ctr">
                <a:buFontTx/>
                <a:buNone/>
              </a:pPr>
              <a:r>
                <a:rPr lang="en-US" altLang="zh-CN" sz="2000">
                  <a:solidFill>
                    <a:srgbClr val="FFFF99"/>
                  </a:solidFill>
                  <a:effectLst/>
                  <a:latin typeface="Arial Black" panose="020B0A04020102020204" pitchFamily="34" charset="0"/>
                </a:rPr>
                <a:t>CPU</a:t>
              </a:r>
            </a:p>
          </p:txBody>
        </p:sp>
        <p:sp>
          <p:nvSpPr>
            <p:cNvPr id="167955" name="Rectangle 19"/>
            <p:cNvSpPr>
              <a:spLocks noChangeArrowheads="1"/>
            </p:cNvSpPr>
            <p:nvPr/>
          </p:nvSpPr>
          <p:spPr bwMode="auto">
            <a:xfrm>
              <a:off x="3456" y="3264"/>
              <a:ext cx="528" cy="288"/>
            </a:xfrm>
            <a:prstGeom prst="rect">
              <a:avLst/>
            </a:prstGeom>
            <a:solidFill>
              <a:schemeClr val="accent2"/>
            </a:solidFill>
            <a:ln w="9525">
              <a:solidFill>
                <a:srgbClr val="FFFF99"/>
              </a:solidFill>
              <a:miter lim="800000"/>
            </a:ln>
            <a:effectLst/>
          </p:spPr>
          <p:txBody>
            <a:bodyPr wrap="none" anchor="ctr"/>
            <a:lstStyle/>
            <a:p>
              <a:pPr algn="ctr">
                <a:buFontTx/>
                <a:buNone/>
              </a:pPr>
              <a:r>
                <a:rPr lang="en-US" altLang="zh-CN" sz="2000">
                  <a:solidFill>
                    <a:srgbClr val="FFFF99"/>
                  </a:solidFill>
                  <a:effectLst/>
                  <a:latin typeface="Arial Black" panose="020B0A04020102020204" pitchFamily="34" charset="0"/>
                </a:rPr>
                <a:t>CPU</a:t>
              </a:r>
            </a:p>
          </p:txBody>
        </p:sp>
        <p:sp>
          <p:nvSpPr>
            <p:cNvPr id="167956" name="Rectangle 20"/>
            <p:cNvSpPr>
              <a:spLocks noChangeArrowheads="1"/>
            </p:cNvSpPr>
            <p:nvPr/>
          </p:nvSpPr>
          <p:spPr bwMode="auto">
            <a:xfrm>
              <a:off x="4224" y="3264"/>
              <a:ext cx="528" cy="288"/>
            </a:xfrm>
            <a:prstGeom prst="rect">
              <a:avLst/>
            </a:prstGeom>
            <a:solidFill>
              <a:schemeClr val="accent2"/>
            </a:solidFill>
            <a:ln w="9525">
              <a:solidFill>
                <a:srgbClr val="FFFF99"/>
              </a:solidFill>
              <a:miter lim="800000"/>
            </a:ln>
            <a:effectLst/>
          </p:spPr>
          <p:txBody>
            <a:bodyPr wrap="none" anchor="ctr"/>
            <a:lstStyle/>
            <a:p>
              <a:pPr algn="ctr">
                <a:buFontTx/>
                <a:buNone/>
              </a:pPr>
              <a:r>
                <a:rPr lang="en-US" altLang="zh-CN" sz="2000">
                  <a:solidFill>
                    <a:srgbClr val="FFFF99"/>
                  </a:solidFill>
                  <a:effectLst/>
                  <a:latin typeface="Arial Black" panose="020B0A04020102020204" pitchFamily="34" charset="0"/>
                </a:rPr>
                <a:t>CPU</a:t>
              </a:r>
            </a:p>
          </p:txBody>
        </p:sp>
        <p:sp>
          <p:nvSpPr>
            <p:cNvPr id="167957" name="Rectangle 21"/>
            <p:cNvSpPr>
              <a:spLocks noChangeArrowheads="1"/>
            </p:cNvSpPr>
            <p:nvPr/>
          </p:nvSpPr>
          <p:spPr bwMode="auto">
            <a:xfrm>
              <a:off x="1056" y="3264"/>
              <a:ext cx="528" cy="288"/>
            </a:xfrm>
            <a:prstGeom prst="rect">
              <a:avLst/>
            </a:prstGeom>
            <a:solidFill>
              <a:schemeClr val="accent2"/>
            </a:solidFill>
            <a:ln w="9525">
              <a:solidFill>
                <a:srgbClr val="FFFF99"/>
              </a:solidFill>
              <a:miter lim="800000"/>
            </a:ln>
            <a:effectLst/>
          </p:spPr>
          <p:txBody>
            <a:bodyPr wrap="none" anchor="ctr"/>
            <a:lstStyle/>
            <a:p>
              <a:pPr algn="ctr">
                <a:buFontTx/>
                <a:buNone/>
              </a:pPr>
              <a:r>
                <a:rPr lang="en-US" altLang="zh-CN" sz="2000">
                  <a:solidFill>
                    <a:srgbClr val="FFFF99"/>
                  </a:solidFill>
                  <a:effectLst/>
                  <a:latin typeface="Arial Black" panose="020B0A04020102020204" pitchFamily="34" charset="0"/>
                </a:rPr>
                <a:t>CPU</a:t>
              </a:r>
            </a:p>
          </p:txBody>
        </p:sp>
        <p:sp>
          <p:nvSpPr>
            <p:cNvPr id="167958" name="Line 22"/>
            <p:cNvSpPr>
              <a:spLocks noChangeShapeType="1"/>
            </p:cNvSpPr>
            <p:nvPr/>
          </p:nvSpPr>
          <p:spPr bwMode="auto">
            <a:xfrm>
              <a:off x="2976" y="3552"/>
              <a:ext cx="0" cy="192"/>
            </a:xfrm>
            <a:prstGeom prst="line">
              <a:avLst/>
            </a:prstGeom>
            <a:noFill/>
            <a:ln w="28575">
              <a:solidFill>
                <a:srgbClr val="3399FF"/>
              </a:solidFill>
              <a:round/>
            </a:ln>
            <a:effectLst/>
          </p:spPr>
          <p:txBody>
            <a:bodyPr/>
            <a:lstStyle/>
            <a:p>
              <a:endParaRPr lang="zh-CN" altLang="en-US"/>
            </a:p>
          </p:txBody>
        </p:sp>
        <p:sp>
          <p:nvSpPr>
            <p:cNvPr id="167959" name="Rectangle 23"/>
            <p:cNvSpPr>
              <a:spLocks noChangeArrowheads="1"/>
            </p:cNvSpPr>
            <p:nvPr/>
          </p:nvSpPr>
          <p:spPr bwMode="auto">
            <a:xfrm>
              <a:off x="3456" y="3744"/>
              <a:ext cx="528" cy="288"/>
            </a:xfrm>
            <a:prstGeom prst="rect">
              <a:avLst/>
            </a:prstGeom>
            <a:solidFill>
              <a:srgbClr val="993366"/>
            </a:solidFill>
            <a:ln w="9525">
              <a:solidFill>
                <a:srgbClr val="3399FF"/>
              </a:solidFill>
              <a:miter lim="800000"/>
            </a:ln>
            <a:effectLst/>
          </p:spPr>
          <p:txBody>
            <a:bodyPr wrap="none" anchor="ctr"/>
            <a:lstStyle/>
            <a:p>
              <a:pPr algn="ctr">
                <a:buFontTx/>
                <a:buNone/>
              </a:pPr>
              <a:r>
                <a:rPr lang="zh-CN" altLang="en-US" sz="2400" b="1">
                  <a:solidFill>
                    <a:srgbClr val="FFFF99"/>
                  </a:solidFill>
                  <a:effectLst/>
                  <a:latin typeface="黑体" panose="02010609060101010101" pitchFamily="49" charset="-122"/>
                  <a:ea typeface="黑体" panose="02010609060101010101" pitchFamily="49" charset="-122"/>
                </a:rPr>
                <a:t>内存</a:t>
              </a:r>
            </a:p>
          </p:txBody>
        </p:sp>
        <p:sp>
          <p:nvSpPr>
            <p:cNvPr id="167960" name="Line 24"/>
            <p:cNvSpPr>
              <a:spLocks noChangeShapeType="1"/>
            </p:cNvSpPr>
            <p:nvPr/>
          </p:nvSpPr>
          <p:spPr bwMode="auto">
            <a:xfrm>
              <a:off x="3744" y="3552"/>
              <a:ext cx="0" cy="192"/>
            </a:xfrm>
            <a:prstGeom prst="line">
              <a:avLst/>
            </a:prstGeom>
            <a:noFill/>
            <a:ln w="28575">
              <a:solidFill>
                <a:srgbClr val="3399FF"/>
              </a:solidFill>
              <a:round/>
            </a:ln>
            <a:effectLst/>
          </p:spPr>
          <p:txBody>
            <a:bodyPr/>
            <a:lstStyle/>
            <a:p>
              <a:endParaRPr lang="zh-CN" altLang="en-US"/>
            </a:p>
          </p:txBody>
        </p:sp>
        <p:sp>
          <p:nvSpPr>
            <p:cNvPr id="167961" name="Rectangle 25"/>
            <p:cNvSpPr>
              <a:spLocks noChangeArrowheads="1"/>
            </p:cNvSpPr>
            <p:nvPr/>
          </p:nvSpPr>
          <p:spPr bwMode="auto">
            <a:xfrm>
              <a:off x="4224" y="3744"/>
              <a:ext cx="528" cy="288"/>
            </a:xfrm>
            <a:prstGeom prst="rect">
              <a:avLst/>
            </a:prstGeom>
            <a:solidFill>
              <a:srgbClr val="993366"/>
            </a:solidFill>
            <a:ln w="9525">
              <a:solidFill>
                <a:srgbClr val="3399FF"/>
              </a:solidFill>
              <a:miter lim="800000"/>
            </a:ln>
            <a:effectLst/>
          </p:spPr>
          <p:txBody>
            <a:bodyPr wrap="none" anchor="ctr"/>
            <a:lstStyle/>
            <a:p>
              <a:pPr algn="ctr">
                <a:buFontTx/>
                <a:buNone/>
              </a:pPr>
              <a:r>
                <a:rPr lang="zh-CN" altLang="en-US" sz="2400" b="1">
                  <a:solidFill>
                    <a:srgbClr val="FFFF99"/>
                  </a:solidFill>
                  <a:effectLst/>
                  <a:latin typeface="黑体" panose="02010609060101010101" pitchFamily="49" charset="-122"/>
                  <a:ea typeface="黑体" panose="02010609060101010101" pitchFamily="49" charset="-122"/>
                </a:rPr>
                <a:t>内存</a:t>
              </a:r>
            </a:p>
          </p:txBody>
        </p:sp>
        <p:sp>
          <p:nvSpPr>
            <p:cNvPr id="167962" name="Line 26"/>
            <p:cNvSpPr>
              <a:spLocks noChangeShapeType="1"/>
            </p:cNvSpPr>
            <p:nvPr/>
          </p:nvSpPr>
          <p:spPr bwMode="auto">
            <a:xfrm>
              <a:off x="4512" y="3552"/>
              <a:ext cx="0" cy="192"/>
            </a:xfrm>
            <a:prstGeom prst="line">
              <a:avLst/>
            </a:prstGeom>
            <a:noFill/>
            <a:ln w="28575">
              <a:solidFill>
                <a:srgbClr val="3399FF"/>
              </a:solidFill>
              <a:round/>
            </a:ln>
            <a:effectLst/>
          </p:spPr>
          <p:txBody>
            <a:bodyPr/>
            <a:lstStyle/>
            <a:p>
              <a:endParaRPr lang="zh-CN" altLang="en-US"/>
            </a:p>
          </p:txBody>
        </p:sp>
        <p:sp>
          <p:nvSpPr>
            <p:cNvPr id="167963" name="Rectangle 27"/>
            <p:cNvSpPr>
              <a:spLocks noChangeArrowheads="1"/>
            </p:cNvSpPr>
            <p:nvPr/>
          </p:nvSpPr>
          <p:spPr bwMode="auto">
            <a:xfrm>
              <a:off x="1872" y="3744"/>
              <a:ext cx="528" cy="288"/>
            </a:xfrm>
            <a:prstGeom prst="rect">
              <a:avLst/>
            </a:prstGeom>
            <a:solidFill>
              <a:srgbClr val="993366"/>
            </a:solidFill>
            <a:ln w="9525">
              <a:solidFill>
                <a:srgbClr val="3399FF"/>
              </a:solidFill>
              <a:miter lim="800000"/>
            </a:ln>
            <a:effectLst/>
          </p:spPr>
          <p:txBody>
            <a:bodyPr wrap="none" anchor="ctr"/>
            <a:lstStyle/>
            <a:p>
              <a:pPr algn="ctr">
                <a:buFontTx/>
                <a:buNone/>
              </a:pPr>
              <a:r>
                <a:rPr lang="zh-CN" altLang="en-US" sz="2400" b="1">
                  <a:solidFill>
                    <a:srgbClr val="FFFF99"/>
                  </a:solidFill>
                  <a:effectLst/>
                  <a:latin typeface="黑体" panose="02010609060101010101" pitchFamily="49" charset="-122"/>
                  <a:ea typeface="黑体" panose="02010609060101010101" pitchFamily="49" charset="-122"/>
                </a:rPr>
                <a:t>内存</a:t>
              </a:r>
            </a:p>
          </p:txBody>
        </p:sp>
        <p:sp>
          <p:nvSpPr>
            <p:cNvPr id="167964" name="Line 28"/>
            <p:cNvSpPr>
              <a:spLocks noChangeShapeType="1"/>
            </p:cNvSpPr>
            <p:nvPr/>
          </p:nvSpPr>
          <p:spPr bwMode="auto">
            <a:xfrm>
              <a:off x="2160" y="3552"/>
              <a:ext cx="0" cy="192"/>
            </a:xfrm>
            <a:prstGeom prst="line">
              <a:avLst/>
            </a:prstGeom>
            <a:noFill/>
            <a:ln w="28575">
              <a:solidFill>
                <a:srgbClr val="3399FF"/>
              </a:solidFill>
              <a:round/>
            </a:ln>
            <a:effectLst/>
          </p:spPr>
          <p:txBody>
            <a:bodyPr/>
            <a:lstStyle/>
            <a:p>
              <a:endParaRPr lang="zh-CN" altLang="en-US"/>
            </a:p>
          </p:txBody>
        </p:sp>
        <p:sp>
          <p:nvSpPr>
            <p:cNvPr id="167965" name="Rectangle 29"/>
            <p:cNvSpPr>
              <a:spLocks noChangeArrowheads="1"/>
            </p:cNvSpPr>
            <p:nvPr/>
          </p:nvSpPr>
          <p:spPr bwMode="auto">
            <a:xfrm>
              <a:off x="1008" y="3744"/>
              <a:ext cx="528" cy="288"/>
            </a:xfrm>
            <a:prstGeom prst="rect">
              <a:avLst/>
            </a:prstGeom>
            <a:solidFill>
              <a:srgbClr val="993366"/>
            </a:solidFill>
            <a:ln w="9525">
              <a:solidFill>
                <a:srgbClr val="3399FF"/>
              </a:solidFill>
              <a:miter lim="800000"/>
            </a:ln>
            <a:effectLst/>
          </p:spPr>
          <p:txBody>
            <a:bodyPr wrap="none" anchor="ctr"/>
            <a:lstStyle/>
            <a:p>
              <a:pPr algn="ctr">
                <a:buFontTx/>
                <a:buNone/>
              </a:pPr>
              <a:r>
                <a:rPr lang="zh-CN" altLang="en-US" sz="2400" b="1">
                  <a:solidFill>
                    <a:srgbClr val="FFFF99"/>
                  </a:solidFill>
                  <a:effectLst/>
                  <a:latin typeface="黑体" panose="02010609060101010101" pitchFamily="49" charset="-122"/>
                  <a:ea typeface="黑体" panose="02010609060101010101" pitchFamily="49" charset="-122"/>
                </a:rPr>
                <a:t>内存</a:t>
              </a:r>
            </a:p>
          </p:txBody>
        </p:sp>
        <p:sp>
          <p:nvSpPr>
            <p:cNvPr id="167966" name="Line 30"/>
            <p:cNvSpPr>
              <a:spLocks noChangeShapeType="1"/>
            </p:cNvSpPr>
            <p:nvPr/>
          </p:nvSpPr>
          <p:spPr bwMode="auto">
            <a:xfrm>
              <a:off x="1296" y="3552"/>
              <a:ext cx="0" cy="192"/>
            </a:xfrm>
            <a:prstGeom prst="line">
              <a:avLst/>
            </a:prstGeom>
            <a:noFill/>
            <a:ln w="28575">
              <a:solidFill>
                <a:srgbClr val="3399FF"/>
              </a:solidFill>
              <a:round/>
            </a:ln>
            <a:effectLst/>
          </p:spPr>
          <p:txBody>
            <a:bodyPr/>
            <a:lstStyle/>
            <a:p>
              <a:endParaRPr lang="zh-CN" altLang="en-US"/>
            </a:p>
          </p:txBody>
        </p:sp>
        <p:sp>
          <p:nvSpPr>
            <p:cNvPr id="167967" name="Line 31"/>
            <p:cNvSpPr>
              <a:spLocks noChangeShapeType="1"/>
            </p:cNvSpPr>
            <p:nvPr/>
          </p:nvSpPr>
          <p:spPr bwMode="auto">
            <a:xfrm>
              <a:off x="1296" y="3072"/>
              <a:ext cx="0" cy="192"/>
            </a:xfrm>
            <a:prstGeom prst="line">
              <a:avLst/>
            </a:prstGeom>
            <a:noFill/>
            <a:ln w="28575">
              <a:solidFill>
                <a:srgbClr val="3399FF"/>
              </a:solidFill>
              <a:round/>
            </a:ln>
            <a:effectLst/>
          </p:spPr>
          <p:txBody>
            <a:bodyPr/>
            <a:lstStyle/>
            <a:p>
              <a:endParaRPr lang="zh-CN" altLang="en-US"/>
            </a:p>
          </p:txBody>
        </p:sp>
        <p:sp>
          <p:nvSpPr>
            <p:cNvPr id="167968" name="Line 32"/>
            <p:cNvSpPr>
              <a:spLocks noChangeShapeType="1"/>
            </p:cNvSpPr>
            <p:nvPr/>
          </p:nvSpPr>
          <p:spPr bwMode="auto">
            <a:xfrm>
              <a:off x="2160" y="3072"/>
              <a:ext cx="0" cy="192"/>
            </a:xfrm>
            <a:prstGeom prst="line">
              <a:avLst/>
            </a:prstGeom>
            <a:noFill/>
            <a:ln w="28575">
              <a:solidFill>
                <a:srgbClr val="3399FF"/>
              </a:solidFill>
              <a:round/>
            </a:ln>
            <a:effectLst/>
          </p:spPr>
          <p:txBody>
            <a:bodyPr/>
            <a:lstStyle/>
            <a:p>
              <a:endParaRPr lang="zh-CN" altLang="en-US"/>
            </a:p>
          </p:txBody>
        </p:sp>
        <p:sp>
          <p:nvSpPr>
            <p:cNvPr id="167969" name="Line 33"/>
            <p:cNvSpPr>
              <a:spLocks noChangeShapeType="1"/>
            </p:cNvSpPr>
            <p:nvPr/>
          </p:nvSpPr>
          <p:spPr bwMode="auto">
            <a:xfrm>
              <a:off x="2976" y="3072"/>
              <a:ext cx="0" cy="192"/>
            </a:xfrm>
            <a:prstGeom prst="line">
              <a:avLst/>
            </a:prstGeom>
            <a:noFill/>
            <a:ln w="28575">
              <a:solidFill>
                <a:srgbClr val="3399FF"/>
              </a:solidFill>
              <a:round/>
            </a:ln>
            <a:effectLst/>
          </p:spPr>
          <p:txBody>
            <a:bodyPr/>
            <a:lstStyle/>
            <a:p>
              <a:endParaRPr lang="zh-CN" altLang="en-US"/>
            </a:p>
          </p:txBody>
        </p:sp>
        <p:sp>
          <p:nvSpPr>
            <p:cNvPr id="167970" name="Line 34"/>
            <p:cNvSpPr>
              <a:spLocks noChangeShapeType="1"/>
            </p:cNvSpPr>
            <p:nvPr/>
          </p:nvSpPr>
          <p:spPr bwMode="auto">
            <a:xfrm>
              <a:off x="3744" y="3072"/>
              <a:ext cx="0" cy="192"/>
            </a:xfrm>
            <a:prstGeom prst="line">
              <a:avLst/>
            </a:prstGeom>
            <a:noFill/>
            <a:ln w="28575">
              <a:solidFill>
                <a:srgbClr val="3399FF"/>
              </a:solidFill>
              <a:round/>
            </a:ln>
            <a:effectLst/>
          </p:spPr>
          <p:txBody>
            <a:bodyPr/>
            <a:lstStyle/>
            <a:p>
              <a:endParaRPr lang="zh-CN" altLang="en-US"/>
            </a:p>
          </p:txBody>
        </p:sp>
        <p:sp>
          <p:nvSpPr>
            <p:cNvPr id="167971" name="Line 35"/>
            <p:cNvSpPr>
              <a:spLocks noChangeShapeType="1"/>
            </p:cNvSpPr>
            <p:nvPr/>
          </p:nvSpPr>
          <p:spPr bwMode="auto">
            <a:xfrm>
              <a:off x="4512" y="3072"/>
              <a:ext cx="0" cy="192"/>
            </a:xfrm>
            <a:prstGeom prst="line">
              <a:avLst/>
            </a:prstGeom>
            <a:noFill/>
            <a:ln w="28575">
              <a:solidFill>
                <a:srgbClr val="3399FF"/>
              </a:solidFill>
              <a:round/>
            </a:ln>
            <a:effectLst/>
          </p:spPr>
          <p:txBody>
            <a:bodyPr/>
            <a:lstStyle/>
            <a:p>
              <a:endParaRPr lang="zh-CN" altLang="en-US"/>
            </a:p>
          </p:txBody>
        </p:sp>
        <p:sp>
          <p:nvSpPr>
            <p:cNvPr id="167972" name="Line 36"/>
            <p:cNvSpPr>
              <a:spLocks noChangeShapeType="1"/>
            </p:cNvSpPr>
            <p:nvPr/>
          </p:nvSpPr>
          <p:spPr bwMode="auto">
            <a:xfrm>
              <a:off x="1296" y="3072"/>
              <a:ext cx="3216" cy="0"/>
            </a:xfrm>
            <a:prstGeom prst="line">
              <a:avLst/>
            </a:prstGeom>
            <a:noFill/>
            <a:ln w="28575">
              <a:solidFill>
                <a:srgbClr val="3399FF"/>
              </a:solidFill>
              <a:round/>
            </a:ln>
            <a:effectLst/>
          </p:spPr>
          <p:txBody>
            <a:bodyPr/>
            <a:lstStyle/>
            <a:p>
              <a:endParaRPr lang="zh-CN" altLang="en-US"/>
            </a:p>
          </p:txBody>
        </p:sp>
      </p:grpSp>
      <p:sp>
        <p:nvSpPr>
          <p:cNvPr id="37" name="灯片编号占位符 36"/>
          <p:cNvSpPr>
            <a:spLocks noGrp="1"/>
          </p:cNvSpPr>
          <p:nvPr>
            <p:ph type="sldNum" sz="quarter" idx="12"/>
          </p:nvPr>
        </p:nvSpPr>
        <p:spPr/>
        <p:txBody>
          <a:bodyPr/>
          <a:lstStyle/>
          <a:p>
            <a:fld id="{77197A2B-A034-4DC0-8020-4A062C2A5A72}"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zh-CN" altLang="en-US" dirty="0"/>
              <a:t>点对点通信</a:t>
            </a:r>
            <a:br>
              <a:rPr lang="en-US" altLang="zh-CN" dirty="0"/>
            </a:br>
            <a:endParaRPr kumimoji="0" lang="zh-CN" altLang="en-US" cap="none" dirty="0"/>
          </a:p>
        </p:txBody>
      </p:sp>
      <p:sp>
        <p:nvSpPr>
          <p:cNvPr id="15362" name="文本占位符 2"/>
          <p:cNvSpPr>
            <a:spLocks noGrp="1"/>
          </p:cNvSpPr>
          <p:nvPr>
            <p:ph type="body" idx="1"/>
          </p:nvPr>
        </p:nvSpPr>
        <p:spPr/>
        <p:txBody>
          <a:bodyPr/>
          <a:lstStyle/>
          <a:p>
            <a:endParaRPr kumimoji="0"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40</a:t>
            </a:fld>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1928794" y="1857364"/>
            <a:ext cx="5143536" cy="4214842"/>
          </a:xfrm>
        </p:spPr>
        <p:txBody>
          <a:bodyPr/>
          <a:lstStyle/>
          <a:p>
            <a:r>
              <a:rPr lang="zh-CN" altLang="en-US" dirty="0"/>
              <a:t>定义</a:t>
            </a:r>
            <a:endParaRPr lang="en-US" altLang="zh-CN" dirty="0"/>
          </a:p>
          <a:p>
            <a:r>
              <a:rPr lang="zh-CN" altLang="en-US" dirty="0"/>
              <a:t>阻塞式点对点通信</a:t>
            </a:r>
            <a:endParaRPr lang="en-US" altLang="zh-CN" dirty="0"/>
          </a:p>
          <a:p>
            <a:r>
              <a:rPr lang="zh-CN" altLang="en-US" dirty="0"/>
              <a:t>非阻塞式点对点通信</a:t>
            </a:r>
            <a:endParaRPr lang="en-US" altLang="zh-CN" dirty="0"/>
          </a:p>
          <a:p>
            <a:pPr>
              <a:buNone/>
            </a:pPr>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定义</a:t>
            </a:r>
          </a:p>
        </p:txBody>
      </p:sp>
      <p:sp>
        <p:nvSpPr>
          <p:cNvPr id="3" name="内容占位符 2"/>
          <p:cNvSpPr>
            <a:spLocks noGrp="1"/>
          </p:cNvSpPr>
          <p:nvPr>
            <p:ph idx="1"/>
          </p:nvPr>
        </p:nvSpPr>
        <p:spPr/>
        <p:txBody>
          <a:bodyPr/>
          <a:lstStyle/>
          <a:p>
            <a:r>
              <a:rPr lang="zh-CN" altLang="en-US" dirty="0"/>
              <a:t>两个进程之间的通信</a:t>
            </a:r>
            <a:endParaRPr lang="en-US" altLang="zh-CN" dirty="0"/>
          </a:p>
          <a:p>
            <a:r>
              <a:rPr lang="zh-CN" altLang="en-US" dirty="0"/>
              <a:t>源进程发送消息到目标进程</a:t>
            </a:r>
            <a:endParaRPr lang="en-US" altLang="zh-CN" dirty="0"/>
          </a:p>
          <a:p>
            <a:r>
              <a:rPr lang="zh-CN" altLang="en-US" dirty="0"/>
              <a:t>目标进程接受消息</a:t>
            </a:r>
            <a:endParaRPr lang="en-US" altLang="zh-CN" dirty="0"/>
          </a:p>
          <a:p>
            <a:r>
              <a:rPr lang="zh-CN" altLang="en-US" dirty="0"/>
              <a:t>通信发生在同一个通信器内</a:t>
            </a:r>
            <a:endParaRPr lang="en-US" altLang="zh-CN" dirty="0"/>
          </a:p>
          <a:p>
            <a:r>
              <a:rPr lang="zh-CN" altLang="en-US" dirty="0"/>
              <a:t>进程通过其在通信器内的标号表示</a:t>
            </a:r>
          </a:p>
          <a:p>
            <a:endParaRPr lang="zh-CN" altLang="en-US" dirty="0"/>
          </a:p>
        </p:txBody>
      </p:sp>
      <p:pic>
        <p:nvPicPr>
          <p:cNvPr id="63490" name="Picture 2"/>
          <p:cNvPicPr>
            <a:picLocks noChangeAspect="1" noChangeArrowheads="1"/>
          </p:cNvPicPr>
          <p:nvPr/>
        </p:nvPicPr>
        <p:blipFill>
          <a:blip r:embed="rId2"/>
          <a:srcRect/>
          <a:stretch>
            <a:fillRect/>
          </a:stretch>
        </p:blipFill>
        <p:spPr bwMode="auto">
          <a:xfrm>
            <a:off x="2071670" y="4000504"/>
            <a:ext cx="5048250" cy="2409825"/>
          </a:xfrm>
          <a:prstGeom prst="rect">
            <a:avLst/>
          </a:prstGeom>
          <a:noFill/>
          <a:ln w="9525">
            <a:noFill/>
            <a:miter lim="800000"/>
            <a:headEnd/>
            <a:tailEnd/>
          </a:ln>
          <a:effectLst/>
        </p:spPr>
      </p:pic>
      <p:sp>
        <p:nvSpPr>
          <p:cNvPr id="5" name="TextBox 4"/>
          <p:cNvSpPr txBox="1"/>
          <p:nvPr/>
        </p:nvSpPr>
        <p:spPr>
          <a:xfrm>
            <a:off x="1071538" y="6211669"/>
            <a:ext cx="6268063" cy="461665"/>
          </a:xfrm>
          <a:prstGeom prst="rect">
            <a:avLst/>
          </a:prstGeom>
          <a:noFill/>
        </p:spPr>
        <p:txBody>
          <a:bodyPr wrap="none" rtlCol="0">
            <a:spAutoFit/>
          </a:bodyPr>
          <a:lstStyle/>
          <a:p>
            <a:r>
              <a:rPr lang="en-US" altLang="zh-CN" sz="2400" b="1" dirty="0">
                <a:solidFill>
                  <a:srgbClr val="FF0000"/>
                </a:solidFill>
              </a:rPr>
              <a:t>MPI</a:t>
            </a:r>
            <a:r>
              <a:rPr lang="zh-CN" altLang="en-US" sz="2400" b="1" dirty="0">
                <a:solidFill>
                  <a:srgbClr val="FF0000"/>
                </a:solidFill>
              </a:rPr>
              <a:t>系统的通信方式都建立在点对点通信之上</a:t>
            </a:r>
            <a:endParaRPr lang="zh-CN" altLang="en-US" sz="2400" dirty="0">
              <a:solidFill>
                <a:srgbClr val="FF0000"/>
              </a:solidFill>
            </a:endParaRPr>
          </a:p>
        </p:txBody>
      </p:sp>
      <p:sp>
        <p:nvSpPr>
          <p:cNvPr id="6" name="灯片编号占位符 5"/>
          <p:cNvSpPr>
            <a:spLocks noGrp="1"/>
          </p:cNvSpPr>
          <p:nvPr>
            <p:ph type="sldNum" sz="quarter" idx="12"/>
          </p:nvPr>
        </p:nvSpPr>
        <p:spPr/>
        <p:txBody>
          <a:bodyPr/>
          <a:lstStyle/>
          <a:p>
            <a:fld id="{77197A2B-A034-4DC0-8020-4A062C2A5A72}" type="slidenum">
              <a:rPr lang="zh-CN" altLang="en-US" smtClean="0"/>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阻塞式点对点通信</a:t>
            </a:r>
          </a:p>
        </p:txBody>
      </p:sp>
      <p:sp>
        <p:nvSpPr>
          <p:cNvPr id="3" name="内容占位符 2"/>
          <p:cNvSpPr>
            <a:spLocks noGrp="1"/>
          </p:cNvSpPr>
          <p:nvPr>
            <p:ph idx="1"/>
          </p:nvPr>
        </p:nvSpPr>
        <p:spPr/>
        <p:txBody>
          <a:bodyPr/>
          <a:lstStyle/>
          <a:p>
            <a:r>
              <a:rPr lang="en-US" altLang="zh-CN" dirty="0"/>
              <a:t>–</a:t>
            </a:r>
            <a:r>
              <a:rPr lang="en-US" altLang="zh-CN" b="1" dirty="0" err="1"/>
              <a:t>MPI_Send</a:t>
            </a:r>
            <a:endParaRPr lang="en-US" altLang="zh-CN" b="1" dirty="0"/>
          </a:p>
          <a:p>
            <a:r>
              <a:rPr lang="en-US" altLang="zh-CN" dirty="0"/>
              <a:t>–</a:t>
            </a:r>
            <a:r>
              <a:rPr lang="en-US" altLang="zh-CN" b="1" dirty="0" err="1"/>
              <a:t>MPI_Recv</a:t>
            </a:r>
            <a:endParaRPr lang="en-US" altLang="zh-CN" b="1" dirty="0"/>
          </a:p>
          <a:p>
            <a:r>
              <a:rPr lang="en-US" altLang="zh-CN" dirty="0"/>
              <a:t>–</a:t>
            </a:r>
            <a:r>
              <a:rPr lang="en-US" altLang="zh-CN" b="1" dirty="0" err="1"/>
              <a:t>MPI_Get_count</a:t>
            </a:r>
            <a:endParaRPr lang="en-US" altLang="zh-CN" b="1" dirty="0"/>
          </a:p>
          <a:p>
            <a:r>
              <a:rPr lang="en-US" altLang="zh-CN" dirty="0"/>
              <a:t>–</a:t>
            </a:r>
            <a:r>
              <a:rPr lang="en-US" altLang="zh-CN" b="1" dirty="0" err="1"/>
              <a:t>MPI_Sendrecv</a:t>
            </a:r>
            <a:endParaRPr lang="en-US" altLang="zh-CN" b="1" dirty="0"/>
          </a:p>
          <a:p>
            <a:pPr>
              <a:buNone/>
            </a:pPr>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阻塞式点对点通信（</a:t>
            </a:r>
            <a:r>
              <a:rPr lang="en-US" altLang="zh-CN" dirty="0"/>
              <a:t> </a:t>
            </a:r>
            <a:r>
              <a:rPr lang="en-US" altLang="zh-CN" dirty="0" err="1"/>
              <a:t>MPI_Send</a:t>
            </a:r>
            <a:r>
              <a:rPr lang="en-US" altLang="zh-CN" dirty="0"/>
              <a:t> </a:t>
            </a:r>
            <a:r>
              <a:rPr lang="zh-CN" altLang="en-US" dirty="0"/>
              <a:t>）</a:t>
            </a:r>
          </a:p>
        </p:txBody>
      </p:sp>
      <p:sp>
        <p:nvSpPr>
          <p:cNvPr id="3" name="内容占位符 2"/>
          <p:cNvSpPr>
            <a:spLocks noGrp="1"/>
          </p:cNvSpPr>
          <p:nvPr>
            <p:ph idx="1"/>
          </p:nvPr>
        </p:nvSpPr>
        <p:spPr>
          <a:xfrm>
            <a:off x="214282" y="1285860"/>
            <a:ext cx="8715436" cy="5143536"/>
          </a:xfrm>
        </p:spPr>
        <p:txBody>
          <a:bodyPr>
            <a:normAutofit fontScale="62500" lnSpcReduction="20000"/>
          </a:bodyPr>
          <a:lstStyle/>
          <a:p>
            <a:r>
              <a:rPr lang="zh-CN" altLang="en-US" sz="3800" b="1" dirty="0"/>
              <a:t>阻塞式消息发送</a:t>
            </a:r>
          </a:p>
          <a:p>
            <a:endParaRPr lang="zh-CN" altLang="en-US" dirty="0"/>
          </a:p>
          <a:p>
            <a:r>
              <a:rPr lang="en-US" altLang="zh-CN" b="1" dirty="0"/>
              <a:t>C:</a:t>
            </a:r>
          </a:p>
          <a:p>
            <a:pPr lvl="1"/>
            <a:r>
              <a:rPr lang="en-US" altLang="zh-CN" b="1" dirty="0" err="1"/>
              <a:t>int</a:t>
            </a:r>
            <a:r>
              <a:rPr lang="en-US" altLang="zh-CN" b="1" dirty="0"/>
              <a:t> </a:t>
            </a:r>
            <a:r>
              <a:rPr lang="en-US" altLang="zh-CN" b="1" dirty="0" err="1"/>
              <a:t>MPI_Send</a:t>
            </a:r>
            <a:r>
              <a:rPr lang="en-US" altLang="zh-CN" b="1" dirty="0"/>
              <a:t>(void *</a:t>
            </a:r>
            <a:r>
              <a:rPr lang="en-US" altLang="zh-CN" b="1" dirty="0" err="1"/>
              <a:t>buf</a:t>
            </a:r>
            <a:r>
              <a:rPr lang="en-US" altLang="zh-CN" b="1" dirty="0"/>
              <a:t>, </a:t>
            </a:r>
            <a:r>
              <a:rPr lang="en-US" altLang="zh-CN" b="1" dirty="0" err="1"/>
              <a:t>int</a:t>
            </a:r>
            <a:r>
              <a:rPr lang="en-US" altLang="zh-CN" b="1" dirty="0"/>
              <a:t> count, </a:t>
            </a:r>
            <a:r>
              <a:rPr lang="en-US" altLang="zh-CN" b="1" dirty="0" err="1"/>
              <a:t>MPI_Datatype</a:t>
            </a:r>
            <a:r>
              <a:rPr lang="en-US" altLang="zh-CN" b="1" dirty="0"/>
              <a:t> </a:t>
            </a:r>
            <a:r>
              <a:rPr lang="en-US" altLang="zh-CN" b="1" dirty="0" err="1"/>
              <a:t>datatype</a:t>
            </a:r>
            <a:r>
              <a:rPr lang="en-US" altLang="zh-CN" b="1" dirty="0"/>
              <a:t>, </a:t>
            </a:r>
            <a:r>
              <a:rPr lang="en-US" altLang="zh-CN" b="1" dirty="0" err="1"/>
              <a:t>int</a:t>
            </a:r>
            <a:r>
              <a:rPr lang="en-US" altLang="zh-CN" b="1" dirty="0"/>
              <a:t> </a:t>
            </a:r>
            <a:r>
              <a:rPr lang="en-US" altLang="zh-CN" b="1" dirty="0" err="1"/>
              <a:t>dest</a:t>
            </a:r>
            <a:r>
              <a:rPr lang="en-US" altLang="zh-CN" b="1" dirty="0"/>
              <a:t>, </a:t>
            </a:r>
            <a:r>
              <a:rPr lang="en-US" altLang="zh-CN" b="1" dirty="0" err="1"/>
              <a:t>int</a:t>
            </a:r>
            <a:r>
              <a:rPr lang="en-US" altLang="zh-CN" b="1" dirty="0"/>
              <a:t> tag, </a:t>
            </a:r>
            <a:r>
              <a:rPr lang="en-US" altLang="zh-CN" b="1" dirty="0" err="1"/>
              <a:t>MPI_Comm</a:t>
            </a:r>
            <a:r>
              <a:rPr lang="en-US" altLang="zh-CN" b="1" dirty="0"/>
              <a:t> </a:t>
            </a:r>
            <a:r>
              <a:rPr lang="en-US" altLang="zh-CN" b="1" dirty="0" err="1"/>
              <a:t>comm</a:t>
            </a:r>
            <a:r>
              <a:rPr lang="en-US" altLang="zh-CN" b="1" dirty="0"/>
              <a:t>)</a:t>
            </a:r>
          </a:p>
          <a:p>
            <a:pPr lvl="1"/>
            <a:endParaRPr lang="en-US" altLang="zh-CN" b="1" dirty="0"/>
          </a:p>
          <a:p>
            <a:r>
              <a:rPr lang="en-US" altLang="zh-CN" b="1" dirty="0"/>
              <a:t>Fortran 77:</a:t>
            </a:r>
          </a:p>
          <a:p>
            <a:pPr lvl="1"/>
            <a:r>
              <a:rPr lang="en-US" altLang="zh-CN" b="1" dirty="0"/>
              <a:t>MPI_SEND(BUF, COUNT, DATATYPE, DEST, TAG, COMM, IERROR)</a:t>
            </a:r>
          </a:p>
          <a:p>
            <a:pPr lvl="1"/>
            <a:r>
              <a:rPr lang="en-US" altLang="zh-CN" b="1" dirty="0"/>
              <a:t>&lt;type&gt; BUF(*)</a:t>
            </a:r>
          </a:p>
          <a:p>
            <a:pPr lvl="1"/>
            <a:r>
              <a:rPr lang="sv-SE" altLang="zh-CN" b="1" dirty="0"/>
              <a:t>INTEGER COUNT, DATATYPE, DEST, TAG, COMM, IERROR</a:t>
            </a:r>
          </a:p>
          <a:p>
            <a:pPr lvl="1"/>
            <a:endParaRPr lang="sv-SE" altLang="zh-CN" b="1" dirty="0"/>
          </a:p>
          <a:p>
            <a:r>
              <a:rPr lang="en-US" altLang="zh-CN" sz="3800" dirty="0"/>
              <a:t>count </a:t>
            </a:r>
            <a:r>
              <a:rPr lang="zh-CN" altLang="en-US" sz="3800" dirty="0"/>
              <a:t>不是字节数，而是指定数据类型的个数</a:t>
            </a:r>
          </a:p>
          <a:p>
            <a:r>
              <a:rPr lang="en-US" altLang="zh-CN" sz="3800" dirty="0" err="1"/>
              <a:t>datatype</a:t>
            </a:r>
            <a:r>
              <a:rPr lang="zh-CN" altLang="en-US" sz="3800" dirty="0"/>
              <a:t>可是原始数据类型，或为用户自定义类型</a:t>
            </a:r>
          </a:p>
          <a:p>
            <a:r>
              <a:rPr lang="en-US" altLang="zh-CN" sz="3800" dirty="0" err="1"/>
              <a:t>dest</a:t>
            </a:r>
            <a:r>
              <a:rPr lang="zh-CN" altLang="en-US" sz="3800" dirty="0"/>
              <a:t>取值范围是</a:t>
            </a:r>
            <a:r>
              <a:rPr lang="en-US" altLang="zh-CN" sz="3800" dirty="0"/>
              <a:t>0</a:t>
            </a:r>
            <a:r>
              <a:rPr lang="zh-CN" altLang="en-US" sz="3800" dirty="0"/>
              <a:t>～</a:t>
            </a:r>
            <a:r>
              <a:rPr lang="en-US" altLang="zh-CN" sz="3800" dirty="0" err="1"/>
              <a:t>np</a:t>
            </a:r>
            <a:r>
              <a:rPr lang="zh-CN" altLang="en-US" sz="3800" dirty="0"/>
              <a:t>－</a:t>
            </a:r>
            <a:r>
              <a:rPr lang="en-US" altLang="zh-CN" sz="3800" dirty="0"/>
              <a:t>1</a:t>
            </a:r>
            <a:r>
              <a:rPr lang="zh-CN" altLang="en-US" sz="3800" dirty="0"/>
              <a:t>，或</a:t>
            </a:r>
            <a:r>
              <a:rPr lang="en-US" altLang="zh-CN" sz="3800" dirty="0"/>
              <a:t>MPI_PROC_NULL</a:t>
            </a:r>
            <a:r>
              <a:rPr lang="zh-CN" altLang="en-US" sz="3800" dirty="0"/>
              <a:t>（</a:t>
            </a:r>
            <a:r>
              <a:rPr lang="en-US" altLang="zh-CN" sz="3800" dirty="0" err="1"/>
              <a:t>np</a:t>
            </a:r>
            <a:r>
              <a:rPr lang="zh-CN" altLang="en-US" sz="3800" dirty="0"/>
              <a:t>是</a:t>
            </a:r>
            <a:r>
              <a:rPr lang="en-US" altLang="zh-CN" sz="3800" dirty="0" err="1"/>
              <a:t>comm</a:t>
            </a:r>
            <a:r>
              <a:rPr lang="zh-CN" altLang="en-US" sz="3800" dirty="0"/>
              <a:t>中的进程总数）</a:t>
            </a:r>
          </a:p>
          <a:p>
            <a:r>
              <a:rPr lang="en-US" altLang="zh-CN" sz="3800" dirty="0"/>
              <a:t>tag </a:t>
            </a:r>
            <a:r>
              <a:rPr lang="zh-CN" altLang="en-US" sz="3800" dirty="0"/>
              <a:t>取值范围是</a:t>
            </a:r>
            <a:r>
              <a:rPr lang="en-US" altLang="zh-CN" sz="3800" dirty="0"/>
              <a:t>0</a:t>
            </a:r>
            <a:r>
              <a:rPr lang="zh-CN" altLang="en-US" sz="3800" dirty="0"/>
              <a:t>～</a:t>
            </a:r>
            <a:r>
              <a:rPr lang="en-US" altLang="zh-CN" sz="3800" dirty="0"/>
              <a:t>MPI_TAG_UB</a:t>
            </a:r>
            <a:r>
              <a:rPr lang="zh-CN" altLang="en-US" sz="3800" dirty="0"/>
              <a:t>，用来区分消息</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消息</a:t>
            </a:r>
          </a:p>
        </p:txBody>
      </p:sp>
      <p:sp>
        <p:nvSpPr>
          <p:cNvPr id="3" name="内容占位符 2"/>
          <p:cNvSpPr>
            <a:spLocks noGrp="1"/>
          </p:cNvSpPr>
          <p:nvPr>
            <p:ph idx="1"/>
          </p:nvPr>
        </p:nvSpPr>
        <p:spPr/>
        <p:txBody>
          <a:bodyPr/>
          <a:lstStyle/>
          <a:p>
            <a:r>
              <a:rPr lang="zh-CN" altLang="en-US" dirty="0"/>
              <a:t>消息（</a:t>
            </a:r>
            <a:r>
              <a:rPr lang="en-US" altLang="zh-CN" b="1" dirty="0"/>
              <a:t>message</a:t>
            </a:r>
            <a:r>
              <a:rPr lang="zh-CN" altLang="en-US" b="1" dirty="0"/>
              <a:t>）</a:t>
            </a:r>
          </a:p>
          <a:p>
            <a:endParaRPr lang="zh-CN" altLang="en-US" dirty="0"/>
          </a:p>
        </p:txBody>
      </p:sp>
      <p:pic>
        <p:nvPicPr>
          <p:cNvPr id="64515" name="Picture 3"/>
          <p:cNvPicPr>
            <a:picLocks noChangeAspect="1" noChangeArrowheads="1"/>
          </p:cNvPicPr>
          <p:nvPr/>
        </p:nvPicPr>
        <p:blipFill>
          <a:blip r:embed="rId2"/>
          <a:srcRect/>
          <a:stretch>
            <a:fillRect/>
          </a:stretch>
        </p:blipFill>
        <p:spPr bwMode="auto">
          <a:xfrm>
            <a:off x="1785918" y="1928802"/>
            <a:ext cx="5289108" cy="857256"/>
          </a:xfrm>
          <a:prstGeom prst="rect">
            <a:avLst/>
          </a:prstGeom>
          <a:noFill/>
          <a:ln w="9525">
            <a:noFill/>
            <a:miter lim="800000"/>
            <a:headEnd/>
            <a:tailEnd/>
          </a:ln>
          <a:effectLst/>
        </p:spPr>
      </p:pic>
      <p:pic>
        <p:nvPicPr>
          <p:cNvPr id="64516" name="Picture 4"/>
          <p:cNvPicPr>
            <a:picLocks noChangeAspect="1" noChangeArrowheads="1"/>
          </p:cNvPicPr>
          <p:nvPr/>
        </p:nvPicPr>
        <p:blipFill>
          <a:blip r:embed="rId3"/>
          <a:srcRect/>
          <a:stretch>
            <a:fillRect/>
          </a:stretch>
        </p:blipFill>
        <p:spPr bwMode="auto">
          <a:xfrm>
            <a:off x="1214414" y="2928934"/>
            <a:ext cx="6382116" cy="1571636"/>
          </a:xfrm>
          <a:prstGeom prst="rect">
            <a:avLst/>
          </a:prstGeom>
          <a:noFill/>
          <a:ln w="9525">
            <a:noFill/>
            <a:miter lim="800000"/>
            <a:headEnd/>
            <a:tailEnd/>
          </a:ln>
          <a:effectLst/>
        </p:spPr>
      </p:pic>
      <p:pic>
        <p:nvPicPr>
          <p:cNvPr id="64517" name="Picture 5"/>
          <p:cNvPicPr>
            <a:picLocks noChangeAspect="1" noChangeArrowheads="1"/>
          </p:cNvPicPr>
          <p:nvPr/>
        </p:nvPicPr>
        <p:blipFill>
          <a:blip r:embed="rId4"/>
          <a:srcRect/>
          <a:stretch>
            <a:fillRect/>
          </a:stretch>
        </p:blipFill>
        <p:spPr bwMode="auto">
          <a:xfrm>
            <a:off x="1214414" y="4714884"/>
            <a:ext cx="6565326" cy="1714512"/>
          </a:xfrm>
          <a:prstGeom prst="rect">
            <a:avLst/>
          </a:prstGeom>
          <a:noFill/>
          <a:ln w="9525">
            <a:noFill/>
            <a:miter lim="800000"/>
            <a:headEnd/>
            <a:tailEnd/>
          </a:ln>
          <a:effectLst/>
        </p:spPr>
      </p:pic>
      <p:sp>
        <p:nvSpPr>
          <p:cNvPr id="7" name="灯片编号占位符 6"/>
          <p:cNvSpPr>
            <a:spLocks noGrp="1"/>
          </p:cNvSpPr>
          <p:nvPr>
            <p:ph type="sldNum" sz="quarter" idx="12"/>
          </p:nvPr>
        </p:nvSpPr>
        <p:spPr/>
        <p:txBody>
          <a:bodyPr/>
          <a:lstStyle/>
          <a:p>
            <a:fld id="{77197A2B-A034-4DC0-8020-4A062C2A5A72}" type="slidenum">
              <a:rPr lang="zh-CN" altLang="en-US" smtClean="0"/>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normAutofit fontScale="90000"/>
          </a:bodyPr>
          <a:lstStyle/>
          <a:p>
            <a:r>
              <a:rPr lang="zh-CN" altLang="en-US"/>
              <a:t>为什么使用消息标签</a:t>
            </a:r>
            <a:r>
              <a:rPr lang="en-US" altLang="zh-CN"/>
              <a:t>(Tag)</a:t>
            </a:r>
            <a:r>
              <a:rPr lang="zh-CN" altLang="en-US"/>
              <a:t>？</a:t>
            </a:r>
          </a:p>
        </p:txBody>
      </p:sp>
      <p:graphicFrame>
        <p:nvGraphicFramePr>
          <p:cNvPr id="260100" name="Object 4"/>
          <p:cNvGraphicFramePr>
            <a:graphicFrameLocks noChangeAspect="1"/>
          </p:cNvGraphicFramePr>
          <p:nvPr/>
        </p:nvGraphicFramePr>
        <p:xfrm>
          <a:off x="4267200" y="2590800"/>
          <a:ext cx="4430713" cy="1082675"/>
        </p:xfrm>
        <a:graphic>
          <a:graphicData uri="http://schemas.openxmlformats.org/presentationml/2006/ole">
            <mc:AlternateContent xmlns:mc="http://schemas.openxmlformats.org/markup-compatibility/2006">
              <mc:Choice xmlns:v="urn:schemas-microsoft-com:vml" Requires="v">
                <p:oleObj spid="_x0000_s1035" name="Document" r:id="rId4" imgW="16611600" imgH="4076700" progId="Word.Document.8">
                  <p:embed/>
                </p:oleObj>
              </mc:Choice>
              <mc:Fallback>
                <p:oleObj name="Document" r:id="rId4" imgW="16611600" imgH="4076700" progId="Word.Document.8">
                  <p:embed/>
                  <p:pic>
                    <p:nvPicPr>
                      <p:cNvPr id="0" name="图片 1024" descr="image16"/>
                      <p:cNvPicPr>
                        <a:picLocks noChangeAspect="1"/>
                      </p:cNvPicPr>
                      <p:nvPr/>
                    </p:nvPicPr>
                    <p:blipFill>
                      <a:blip r:embed="rId5"/>
                      <a:stretch>
                        <a:fillRect/>
                      </a:stretch>
                    </p:blipFill>
                    <p:spPr>
                      <a:xfrm>
                        <a:off x="4267200" y="2590800"/>
                        <a:ext cx="4430713" cy="1082675"/>
                      </a:xfrm>
                      <a:prstGeom prst="rect">
                        <a:avLst/>
                      </a:prstGeom>
                      <a:solidFill>
                        <a:srgbClr val="B5BBD1"/>
                      </a:solidFill>
                      <a:ln w="9525" cap="flat" cmpd="sng">
                        <a:solidFill>
                          <a:srgbClr val="C0504D"/>
                        </a:solidFill>
                        <a:prstDash val="solid"/>
                        <a:miter/>
                        <a:headEnd type="none" w="med" len="med"/>
                        <a:tailEnd type="none" w="med" len="med"/>
                      </a:ln>
                    </p:spPr>
                  </p:pic>
                </p:oleObj>
              </mc:Fallback>
            </mc:AlternateContent>
          </a:graphicData>
        </a:graphic>
      </p:graphicFrame>
      <p:sp>
        <p:nvSpPr>
          <p:cNvPr id="260101" name="Text Box 5"/>
          <p:cNvSpPr txBox="1">
            <a:spLocks noChangeArrowheads="1"/>
          </p:cNvSpPr>
          <p:nvPr/>
        </p:nvSpPr>
        <p:spPr bwMode="auto">
          <a:xfrm>
            <a:off x="7224713" y="2133600"/>
            <a:ext cx="1463675" cy="406400"/>
          </a:xfrm>
          <a:prstGeom prst="rect">
            <a:avLst/>
          </a:prstGeom>
          <a:solidFill>
            <a:srgbClr val="B5BBD1"/>
          </a:solidFill>
          <a:ln w="9525">
            <a:solidFill>
              <a:schemeClr val="accent2"/>
            </a:solidFill>
            <a:miter lim="800000"/>
          </a:ln>
          <a:effectLst/>
        </p:spPr>
        <p:txBody>
          <a:bodyPr wrap="none">
            <a:spAutoFit/>
          </a:bodyPr>
          <a:lstStyle/>
          <a:p>
            <a:pPr>
              <a:spcBef>
                <a:spcPct val="0"/>
              </a:spcBef>
              <a:buFontTx/>
              <a:buNone/>
            </a:pPr>
            <a:r>
              <a:rPr lang="zh-CN" altLang="en-US" sz="2000">
                <a:solidFill>
                  <a:srgbClr val="FFFF00"/>
                </a:solidFill>
                <a:effectLst/>
                <a:latin typeface="Times New Roman" panose="02020603050405020304" pitchFamily="18" charset="0"/>
              </a:rPr>
              <a:t>未使用标签</a:t>
            </a:r>
            <a:endParaRPr lang="zh-CN" altLang="en-US" sz="2000">
              <a:effectLst/>
              <a:latin typeface="Times New Roman" panose="02020603050405020304" pitchFamily="18" charset="0"/>
            </a:endParaRPr>
          </a:p>
        </p:txBody>
      </p:sp>
      <p:grpSp>
        <p:nvGrpSpPr>
          <p:cNvPr id="2" name="Group 6"/>
          <p:cNvGrpSpPr/>
          <p:nvPr/>
        </p:nvGrpSpPr>
        <p:grpSpPr bwMode="auto">
          <a:xfrm>
            <a:off x="4341813" y="3886200"/>
            <a:ext cx="4344987" cy="1670050"/>
            <a:chOff x="2793" y="2832"/>
            <a:chExt cx="2737" cy="1052"/>
          </a:xfrm>
        </p:grpSpPr>
        <p:graphicFrame>
          <p:nvGraphicFramePr>
            <p:cNvPr id="260103" name="Object 7"/>
            <p:cNvGraphicFramePr>
              <a:graphicFrameLocks noChangeAspect="1"/>
            </p:cNvGraphicFramePr>
            <p:nvPr/>
          </p:nvGraphicFramePr>
          <p:xfrm>
            <a:off x="2793" y="3120"/>
            <a:ext cx="2727" cy="764"/>
          </p:xfrm>
          <a:graphic>
            <a:graphicData uri="http://schemas.openxmlformats.org/presentationml/2006/ole">
              <mc:AlternateContent xmlns:mc="http://schemas.openxmlformats.org/markup-compatibility/2006">
                <mc:Choice xmlns:v="urn:schemas-microsoft-com:vml" Requires="v">
                  <p:oleObj spid="_x0000_s1036" name="Document" r:id="rId6" imgW="17325975" imgH="4838700" progId="Word.Document.8">
                    <p:embed/>
                  </p:oleObj>
                </mc:Choice>
                <mc:Fallback>
                  <p:oleObj name="Document" r:id="rId6" imgW="17325975" imgH="4838700" progId="Word.Document.8">
                    <p:embed/>
                    <p:pic>
                      <p:nvPicPr>
                        <p:cNvPr id="0" name="图片 1025" descr="image17"/>
                        <p:cNvPicPr>
                          <a:picLocks noChangeAspect="1"/>
                        </p:cNvPicPr>
                        <p:nvPr/>
                      </p:nvPicPr>
                      <p:blipFill>
                        <a:blip r:embed="rId7"/>
                        <a:stretch>
                          <a:fillRect/>
                        </a:stretch>
                      </p:blipFill>
                      <p:spPr>
                        <a:xfrm>
                          <a:off x="2793" y="3120"/>
                          <a:ext cx="2727" cy="764"/>
                        </a:xfrm>
                        <a:prstGeom prst="rect">
                          <a:avLst/>
                        </a:prstGeom>
                        <a:solidFill>
                          <a:srgbClr val="CCFFCC"/>
                        </a:solidFill>
                        <a:ln w="9525" cap="flat" cmpd="sng">
                          <a:solidFill>
                            <a:srgbClr val="1F497D"/>
                          </a:solidFill>
                          <a:prstDash val="solid"/>
                          <a:miter/>
                          <a:headEnd type="none" w="med" len="med"/>
                          <a:tailEnd type="none" w="med" len="med"/>
                        </a:ln>
                      </p:spPr>
                    </p:pic>
                  </p:oleObj>
                </mc:Fallback>
              </mc:AlternateContent>
            </a:graphicData>
          </a:graphic>
        </p:graphicFrame>
        <p:sp>
          <p:nvSpPr>
            <p:cNvPr id="260104" name="Text Box 8"/>
            <p:cNvSpPr txBox="1">
              <a:spLocks noChangeArrowheads="1"/>
            </p:cNvSpPr>
            <p:nvPr/>
          </p:nvSpPr>
          <p:spPr bwMode="auto">
            <a:xfrm>
              <a:off x="4608" y="2832"/>
              <a:ext cx="922" cy="256"/>
            </a:xfrm>
            <a:prstGeom prst="rect">
              <a:avLst/>
            </a:prstGeom>
            <a:solidFill>
              <a:srgbClr val="B5BBD1"/>
            </a:solidFill>
            <a:ln w="9525">
              <a:solidFill>
                <a:schemeClr val="accent2"/>
              </a:solidFill>
              <a:miter lim="800000"/>
            </a:ln>
            <a:effectLst/>
          </p:spPr>
          <p:txBody>
            <a:bodyPr wrap="none">
              <a:spAutoFit/>
            </a:bodyPr>
            <a:lstStyle/>
            <a:p>
              <a:pPr>
                <a:spcBef>
                  <a:spcPct val="0"/>
                </a:spcBef>
                <a:buFontTx/>
                <a:buNone/>
              </a:pPr>
              <a:r>
                <a:rPr lang="zh-CN" altLang="en-US" sz="2000">
                  <a:solidFill>
                    <a:srgbClr val="FFFF00"/>
                  </a:solidFill>
                  <a:effectLst/>
                  <a:latin typeface="Times New Roman" panose="02020603050405020304" pitchFamily="18" charset="0"/>
                </a:rPr>
                <a:t>使用了标签</a:t>
              </a:r>
              <a:endParaRPr lang="zh-CN" altLang="en-US" sz="2000">
                <a:effectLst/>
                <a:latin typeface="Times New Roman" panose="02020603050405020304" pitchFamily="18" charset="0"/>
              </a:endParaRPr>
            </a:p>
          </p:txBody>
        </p:sp>
      </p:grpSp>
      <p:sp>
        <p:nvSpPr>
          <p:cNvPr id="260105" name="Rectangle 9"/>
          <p:cNvSpPr>
            <a:spLocks noChangeArrowheads="1"/>
          </p:cNvSpPr>
          <p:nvPr/>
        </p:nvSpPr>
        <p:spPr bwMode="auto">
          <a:xfrm>
            <a:off x="304800" y="2209800"/>
            <a:ext cx="3733800" cy="3169285"/>
          </a:xfrm>
          <a:prstGeom prst="rect">
            <a:avLst/>
          </a:prstGeom>
          <a:noFill/>
          <a:ln w="9525">
            <a:noFill/>
            <a:miter lim="800000"/>
          </a:ln>
          <a:effectLst/>
        </p:spPr>
        <p:txBody>
          <a:bodyPr>
            <a:spAutoFit/>
          </a:bodyPr>
          <a:lstStyle/>
          <a:p>
            <a:pPr>
              <a:spcBef>
                <a:spcPct val="0"/>
              </a:spcBef>
              <a:buFontTx/>
              <a:buNone/>
            </a:pPr>
            <a:r>
              <a:rPr lang="zh-CN" altLang="en-US" sz="2000" b="1" dirty="0">
                <a:effectLst/>
                <a:latin typeface="Times New Roman" panose="02020603050405020304" pitchFamily="18" charset="0"/>
                <a:ea typeface="黑体" panose="02010609060101010101" pitchFamily="49" charset="-122"/>
              </a:rPr>
              <a:t>为了说明为什么要用标签</a:t>
            </a:r>
            <a:r>
              <a:rPr lang="en-US" altLang="zh-CN" sz="2000" b="1" dirty="0">
                <a:effectLst/>
                <a:latin typeface="Times New Roman" panose="02020603050405020304" pitchFamily="18" charset="0"/>
                <a:ea typeface="黑体" panose="02010609060101010101" pitchFamily="49" charset="-122"/>
              </a:rPr>
              <a:t>, </a:t>
            </a:r>
            <a:r>
              <a:rPr lang="zh-CN" altLang="en-US" sz="2000" b="1" dirty="0">
                <a:effectLst/>
                <a:latin typeface="Times New Roman" panose="02020603050405020304" pitchFamily="18" charset="0"/>
                <a:ea typeface="黑体" panose="02010609060101010101" pitchFamily="49" charset="-122"/>
              </a:rPr>
              <a:t>我们先来看右面一段没有使用标签的代码</a:t>
            </a:r>
            <a:r>
              <a:rPr lang="en-US" altLang="zh-CN" sz="2000" b="1" dirty="0">
                <a:effectLst/>
                <a:latin typeface="Times New Roman" panose="02020603050405020304" pitchFamily="18" charset="0"/>
                <a:ea typeface="黑体" panose="02010609060101010101" pitchFamily="49" charset="-122"/>
              </a:rPr>
              <a:t>:</a:t>
            </a:r>
          </a:p>
          <a:p>
            <a:pPr algn="dist">
              <a:spcBef>
                <a:spcPct val="0"/>
              </a:spcBef>
              <a:buFontTx/>
              <a:buNone/>
            </a:pPr>
            <a:r>
              <a:rPr lang="en-US" altLang="zh-CN" sz="2000" b="1" dirty="0">
                <a:effectLst/>
                <a:latin typeface="Times New Roman" panose="02020603050405020304" pitchFamily="18" charset="0"/>
                <a:ea typeface="黑体" panose="02010609060101010101" pitchFamily="49" charset="-122"/>
              </a:rPr>
              <a:t> </a:t>
            </a:r>
            <a:r>
              <a:rPr lang="zh-CN" altLang="en-US" sz="2000" b="1" dirty="0">
                <a:effectLst/>
                <a:latin typeface="Times New Roman" panose="02020603050405020304" pitchFamily="18" charset="0"/>
                <a:ea typeface="黑体" panose="02010609060101010101" pitchFamily="49" charset="-122"/>
              </a:rPr>
              <a:t>这段代码打算传送</a:t>
            </a:r>
            <a:r>
              <a:rPr lang="en-US" altLang="zh-CN" sz="2000" b="1" dirty="0">
                <a:effectLst/>
                <a:latin typeface="Times New Roman" panose="02020603050405020304" pitchFamily="18" charset="0"/>
                <a:ea typeface="黑体" panose="02010609060101010101" pitchFamily="49" charset="-122"/>
              </a:rPr>
              <a:t>A</a:t>
            </a:r>
            <a:r>
              <a:rPr lang="zh-CN" altLang="en-US" sz="2000" b="1" dirty="0">
                <a:effectLst/>
                <a:latin typeface="Times New Roman" panose="02020603050405020304" pitchFamily="18" charset="0"/>
                <a:ea typeface="黑体" panose="02010609060101010101" pitchFamily="49" charset="-122"/>
              </a:rPr>
              <a:t>的前</a:t>
            </a:r>
            <a:r>
              <a:rPr lang="en-US" altLang="zh-CN" sz="2000" b="1" dirty="0">
                <a:effectLst/>
                <a:latin typeface="Times New Roman" panose="02020603050405020304" pitchFamily="18" charset="0"/>
                <a:ea typeface="黑体" panose="02010609060101010101" pitchFamily="49" charset="-122"/>
              </a:rPr>
              <a:t>32</a:t>
            </a:r>
            <a:r>
              <a:rPr lang="zh-CN" altLang="en-US" sz="2000" b="1" dirty="0">
                <a:effectLst/>
                <a:latin typeface="Times New Roman" panose="02020603050405020304" pitchFamily="18" charset="0"/>
                <a:ea typeface="黑体" panose="02010609060101010101" pitchFamily="49" charset="-122"/>
              </a:rPr>
              <a:t>个字节进入</a:t>
            </a:r>
            <a:r>
              <a:rPr lang="en-US" altLang="zh-CN" sz="2000" b="1" dirty="0">
                <a:effectLst/>
                <a:latin typeface="Times New Roman" panose="02020603050405020304" pitchFamily="18" charset="0"/>
                <a:ea typeface="黑体" panose="02010609060101010101" pitchFamily="49" charset="-122"/>
              </a:rPr>
              <a:t>X, </a:t>
            </a:r>
            <a:r>
              <a:rPr lang="zh-CN" altLang="en-US" sz="2000" b="1" dirty="0">
                <a:effectLst/>
                <a:latin typeface="Times New Roman" panose="02020603050405020304" pitchFamily="18" charset="0"/>
                <a:ea typeface="黑体" panose="02010609060101010101" pitchFamily="49" charset="-122"/>
              </a:rPr>
              <a:t>传送</a:t>
            </a:r>
            <a:r>
              <a:rPr lang="en-US" altLang="zh-CN" sz="2000" b="1" dirty="0">
                <a:effectLst/>
                <a:latin typeface="Times New Roman" panose="02020603050405020304" pitchFamily="18" charset="0"/>
                <a:ea typeface="黑体" panose="02010609060101010101" pitchFamily="49" charset="-122"/>
              </a:rPr>
              <a:t>B</a:t>
            </a:r>
            <a:r>
              <a:rPr lang="zh-CN" altLang="en-US" sz="2000" b="1" dirty="0">
                <a:effectLst/>
                <a:latin typeface="Times New Roman" panose="02020603050405020304" pitchFamily="18" charset="0"/>
                <a:ea typeface="黑体" panose="02010609060101010101" pitchFamily="49" charset="-122"/>
              </a:rPr>
              <a:t>的前</a:t>
            </a:r>
            <a:r>
              <a:rPr lang="en-US" altLang="zh-CN" sz="2000" b="1" dirty="0">
                <a:effectLst/>
                <a:latin typeface="Times New Roman" panose="02020603050405020304" pitchFamily="18" charset="0"/>
                <a:ea typeface="黑体" panose="02010609060101010101" pitchFamily="49" charset="-122"/>
              </a:rPr>
              <a:t>16</a:t>
            </a:r>
            <a:r>
              <a:rPr lang="zh-CN" altLang="en-US" sz="2000" b="1" dirty="0">
                <a:effectLst/>
                <a:latin typeface="Times New Roman" panose="02020603050405020304" pitchFamily="18" charset="0"/>
                <a:ea typeface="黑体" panose="02010609060101010101" pitchFamily="49" charset="-122"/>
              </a:rPr>
              <a:t>个字节进入</a:t>
            </a:r>
            <a:r>
              <a:rPr lang="en-US" altLang="zh-CN" sz="2000" b="1" dirty="0">
                <a:effectLst/>
                <a:latin typeface="Times New Roman" panose="02020603050405020304" pitchFamily="18" charset="0"/>
                <a:ea typeface="黑体" panose="02010609060101010101" pitchFamily="49" charset="-122"/>
              </a:rPr>
              <a:t>Y. </a:t>
            </a:r>
            <a:r>
              <a:rPr lang="zh-CN" altLang="en-US" sz="2000" b="1" dirty="0">
                <a:effectLst/>
                <a:latin typeface="Times New Roman" panose="02020603050405020304" pitchFamily="18" charset="0"/>
                <a:ea typeface="黑体" panose="02010609060101010101" pitchFamily="49" charset="-122"/>
              </a:rPr>
              <a:t>但是</a:t>
            </a:r>
            <a:r>
              <a:rPr lang="en-US" altLang="zh-CN" sz="2000" b="1" dirty="0">
                <a:effectLst/>
                <a:latin typeface="Times New Roman" panose="02020603050405020304" pitchFamily="18" charset="0"/>
                <a:ea typeface="黑体" panose="02010609060101010101" pitchFamily="49" charset="-122"/>
              </a:rPr>
              <a:t>, </a:t>
            </a:r>
            <a:r>
              <a:rPr lang="zh-CN" altLang="en-US" sz="2000" b="1" dirty="0">
                <a:effectLst/>
                <a:latin typeface="Times New Roman" panose="02020603050405020304" pitchFamily="18" charset="0"/>
                <a:ea typeface="黑体" panose="02010609060101010101" pitchFamily="49" charset="-122"/>
              </a:rPr>
              <a:t>如果消息</a:t>
            </a:r>
            <a:r>
              <a:rPr lang="en-US" altLang="zh-CN" sz="2000" b="1" dirty="0">
                <a:effectLst/>
                <a:latin typeface="Times New Roman" panose="02020603050405020304" pitchFamily="18" charset="0"/>
                <a:ea typeface="黑体" panose="02010609060101010101" pitchFamily="49" charset="-122"/>
              </a:rPr>
              <a:t>B</a:t>
            </a:r>
            <a:r>
              <a:rPr lang="zh-CN" altLang="en-US" sz="2000" b="1" dirty="0">
                <a:effectLst/>
                <a:latin typeface="Times New Roman" panose="02020603050405020304" pitchFamily="18" charset="0"/>
                <a:ea typeface="黑体" panose="02010609060101010101" pitchFamily="49" charset="-122"/>
              </a:rPr>
              <a:t>尽管后发送但先到达进程</a:t>
            </a:r>
            <a:r>
              <a:rPr lang="en-US" altLang="zh-CN" sz="2000" b="1" dirty="0">
                <a:effectLst/>
                <a:latin typeface="Times New Roman" panose="02020603050405020304" pitchFamily="18" charset="0"/>
                <a:ea typeface="黑体" panose="02010609060101010101" pitchFamily="49" charset="-122"/>
              </a:rPr>
              <a:t>Q,</a:t>
            </a:r>
            <a:r>
              <a:rPr lang="zh-CN" altLang="en-US" sz="2000" b="1" dirty="0">
                <a:effectLst/>
                <a:latin typeface="Times New Roman" panose="02020603050405020304" pitchFamily="18" charset="0"/>
                <a:ea typeface="黑体" panose="02010609060101010101" pitchFamily="49" charset="-122"/>
              </a:rPr>
              <a:t>就会被第一个</a:t>
            </a:r>
            <a:r>
              <a:rPr lang="en-US" altLang="zh-CN" sz="2000" b="1" dirty="0" err="1">
                <a:effectLst/>
                <a:latin typeface="Times New Roman" panose="02020603050405020304" pitchFamily="18" charset="0"/>
                <a:ea typeface="黑体" panose="02010609060101010101" pitchFamily="49" charset="-122"/>
              </a:rPr>
              <a:t>recv</a:t>
            </a:r>
            <a:r>
              <a:rPr lang="en-US" altLang="zh-CN" sz="2000" b="1" dirty="0">
                <a:effectLst/>
                <a:latin typeface="Times New Roman" panose="02020603050405020304" pitchFamily="18" charset="0"/>
                <a:ea typeface="黑体" panose="02010609060101010101" pitchFamily="49" charset="-122"/>
              </a:rPr>
              <a:t>()</a:t>
            </a:r>
            <a:r>
              <a:rPr lang="zh-CN" altLang="en-US" sz="2000" b="1" dirty="0">
                <a:effectLst/>
                <a:latin typeface="Times New Roman" panose="02020603050405020304" pitchFamily="18" charset="0"/>
                <a:ea typeface="黑体" panose="02010609060101010101" pitchFamily="49" charset="-122"/>
              </a:rPr>
              <a:t>接收在</a:t>
            </a:r>
            <a:r>
              <a:rPr lang="en-US" altLang="zh-CN" sz="2000" b="1" dirty="0">
                <a:effectLst/>
                <a:latin typeface="Times New Roman" panose="02020603050405020304" pitchFamily="18" charset="0"/>
                <a:ea typeface="黑体" panose="02010609060101010101" pitchFamily="49" charset="-122"/>
              </a:rPr>
              <a:t>X</a:t>
            </a:r>
            <a:r>
              <a:rPr lang="zh-CN" altLang="en-US" sz="2000" b="1" dirty="0">
                <a:effectLst/>
                <a:latin typeface="Times New Roman" panose="02020603050405020304" pitchFamily="18" charset="0"/>
                <a:ea typeface="黑体" panose="02010609060101010101" pitchFamily="49" charset="-122"/>
              </a:rPr>
              <a:t>中</a:t>
            </a:r>
            <a:r>
              <a:rPr lang="en-US" altLang="zh-CN" sz="2000" b="1" dirty="0">
                <a:effectLst/>
                <a:latin typeface="Times New Roman" panose="02020603050405020304" pitchFamily="18" charset="0"/>
                <a:ea typeface="黑体" panose="02010609060101010101" pitchFamily="49" charset="-122"/>
              </a:rPr>
              <a:t>.</a:t>
            </a:r>
          </a:p>
          <a:p>
            <a:pPr algn="dist">
              <a:spcBef>
                <a:spcPct val="0"/>
              </a:spcBef>
              <a:buFontTx/>
              <a:buNone/>
            </a:pPr>
            <a:endParaRPr lang="en-US" altLang="zh-CN" sz="2000" b="1" dirty="0">
              <a:effectLst/>
              <a:latin typeface="Times New Roman" panose="02020603050405020304" pitchFamily="18" charset="0"/>
              <a:ea typeface="黑体" panose="02010609060101010101" pitchFamily="49" charset="-122"/>
            </a:endParaRPr>
          </a:p>
          <a:p>
            <a:pPr>
              <a:spcBef>
                <a:spcPct val="0"/>
              </a:spcBef>
              <a:buFontTx/>
              <a:buNone/>
            </a:pPr>
            <a:r>
              <a:rPr lang="zh-CN" altLang="en-US" sz="2000" b="1" dirty="0">
                <a:effectLst/>
                <a:latin typeface="Times New Roman" panose="02020603050405020304" pitchFamily="18" charset="0"/>
                <a:ea typeface="黑体" panose="02010609060101010101" pitchFamily="49" charset="-122"/>
              </a:rPr>
              <a:t>使用标签可以避免这个错误</a:t>
            </a:r>
            <a:r>
              <a:rPr lang="en-US" altLang="zh-CN" sz="2000" b="1" dirty="0">
                <a:effectLst/>
                <a:latin typeface="Times New Roman" panose="02020603050405020304" pitchFamily="18" charset="0"/>
                <a:ea typeface="黑体" panose="02010609060101010101" pitchFamily="49" charset="-122"/>
              </a:rPr>
              <a:t>. </a:t>
            </a:r>
          </a:p>
        </p:txBody>
      </p:sp>
      <p:sp>
        <p:nvSpPr>
          <p:cNvPr id="9" name="灯片编号占位符 8"/>
          <p:cNvSpPr>
            <a:spLocks noGrp="1"/>
          </p:cNvSpPr>
          <p:nvPr>
            <p:ph type="sldNum" sz="quarter" idx="12"/>
          </p:nvPr>
        </p:nvSpPr>
        <p:spPr/>
        <p:txBody>
          <a:bodyPr/>
          <a:lstStyle/>
          <a:p>
            <a:fld id="{77197A2B-A034-4DC0-8020-4A062C2A5A72}" type="slidenum">
              <a:rPr lang="zh-CN" altLang="en-US" smtClean="0"/>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452438"/>
            <a:ext cx="7772400" cy="619108"/>
          </a:xfrm>
        </p:spPr>
        <p:txBody>
          <a:bodyPr>
            <a:normAutofit fontScale="90000"/>
          </a:bodyPr>
          <a:lstStyle/>
          <a:p>
            <a:r>
              <a:rPr lang="zh-CN" altLang="en-US" dirty="0"/>
              <a:t>在消息传递中使用标签</a:t>
            </a:r>
          </a:p>
        </p:txBody>
      </p:sp>
      <p:sp>
        <p:nvSpPr>
          <p:cNvPr id="261124" name="Text Box 4"/>
          <p:cNvSpPr txBox="1">
            <a:spLocks noChangeArrowheads="1"/>
          </p:cNvSpPr>
          <p:nvPr/>
        </p:nvSpPr>
        <p:spPr bwMode="auto">
          <a:xfrm>
            <a:off x="5403850" y="1600200"/>
            <a:ext cx="3359150" cy="1920875"/>
          </a:xfrm>
          <a:prstGeom prst="rect">
            <a:avLst/>
          </a:prstGeom>
          <a:noFill/>
          <a:ln w="9525">
            <a:noFill/>
            <a:miter lim="800000"/>
          </a:ln>
          <a:effectLst/>
        </p:spPr>
        <p:txBody>
          <a:bodyPr>
            <a:spAutoFit/>
          </a:bodyPr>
          <a:lstStyle/>
          <a:p>
            <a:pPr>
              <a:spcBef>
                <a:spcPct val="0"/>
              </a:spcBef>
              <a:buFontTx/>
              <a:buNone/>
            </a:pPr>
            <a:r>
              <a:rPr lang="zh-CN" altLang="en-US" sz="2000" b="1" dirty="0">
                <a:effectLst/>
                <a:latin typeface="Times New Roman" panose="02020603050405020304" pitchFamily="18" charset="0"/>
                <a:ea typeface="黑体" panose="02010609060101010101" pitchFamily="49" charset="-122"/>
              </a:rPr>
              <a:t>使用标签的另一个原因是可以简化对下列情形的处理：</a:t>
            </a:r>
          </a:p>
          <a:p>
            <a:pPr>
              <a:spcBef>
                <a:spcPct val="0"/>
              </a:spcBef>
              <a:buFontTx/>
              <a:buNone/>
            </a:pPr>
            <a:endParaRPr lang="zh-CN" altLang="en-US" sz="2000" b="1" dirty="0">
              <a:effectLst/>
              <a:latin typeface="Times New Roman" panose="02020603050405020304" pitchFamily="18" charset="0"/>
              <a:ea typeface="黑体" panose="02010609060101010101" pitchFamily="49" charset="-122"/>
            </a:endParaRPr>
          </a:p>
          <a:p>
            <a:pPr>
              <a:spcBef>
                <a:spcPct val="0"/>
              </a:spcBef>
              <a:buFontTx/>
              <a:buNone/>
            </a:pPr>
            <a:r>
              <a:rPr lang="zh-CN" altLang="en-US" sz="2000" b="1" dirty="0">
                <a:effectLst/>
                <a:latin typeface="Times New Roman" panose="02020603050405020304" pitchFamily="18" charset="0"/>
                <a:ea typeface="黑体" panose="02010609060101010101" pitchFamily="49" charset="-122"/>
              </a:rPr>
              <a:t>假定有两个客户进程</a:t>
            </a:r>
            <a:r>
              <a:rPr lang="en-US" altLang="zh-CN" sz="2000" b="1" dirty="0">
                <a:effectLst/>
                <a:latin typeface="Times New Roman" panose="02020603050405020304" pitchFamily="18" charset="0"/>
                <a:ea typeface="黑体" panose="02010609060101010101" pitchFamily="49" charset="-122"/>
              </a:rPr>
              <a:t>P</a:t>
            </a:r>
            <a:r>
              <a:rPr lang="zh-CN" altLang="en-US" sz="2000" b="1" dirty="0">
                <a:effectLst/>
                <a:latin typeface="Times New Roman" panose="02020603050405020304" pitchFamily="18" charset="0"/>
                <a:ea typeface="黑体" panose="02010609060101010101" pitchFamily="49" charset="-122"/>
              </a:rPr>
              <a:t>和</a:t>
            </a:r>
            <a:r>
              <a:rPr lang="en-US" altLang="zh-CN" sz="2000" b="1" dirty="0">
                <a:effectLst/>
                <a:latin typeface="Times New Roman" panose="02020603050405020304" pitchFamily="18" charset="0"/>
                <a:ea typeface="黑体" panose="02010609060101010101" pitchFamily="49" charset="-122"/>
              </a:rPr>
              <a:t>R, </a:t>
            </a:r>
            <a:r>
              <a:rPr lang="zh-CN" altLang="en-US" sz="2000" b="1" dirty="0">
                <a:effectLst/>
                <a:latin typeface="Times New Roman" panose="02020603050405020304" pitchFamily="18" charset="0"/>
                <a:ea typeface="黑体" panose="02010609060101010101" pitchFamily="49" charset="-122"/>
              </a:rPr>
              <a:t>每个发送一个服务请求消息给服务进程</a:t>
            </a:r>
            <a:r>
              <a:rPr lang="en-US" altLang="zh-CN" sz="2000" b="1" dirty="0">
                <a:effectLst/>
                <a:latin typeface="Times New Roman" panose="02020603050405020304" pitchFamily="18" charset="0"/>
                <a:ea typeface="黑体" panose="02010609060101010101" pitchFamily="49" charset="-122"/>
              </a:rPr>
              <a:t>Q. </a:t>
            </a:r>
          </a:p>
        </p:txBody>
      </p:sp>
      <p:graphicFrame>
        <p:nvGraphicFramePr>
          <p:cNvPr id="261125" name="Object 5"/>
          <p:cNvGraphicFramePr>
            <a:graphicFrameLocks noChangeAspect="1"/>
          </p:cNvGraphicFramePr>
          <p:nvPr/>
        </p:nvGraphicFramePr>
        <p:xfrm>
          <a:off x="152400" y="1162072"/>
          <a:ext cx="5022850" cy="2525713"/>
        </p:xfrm>
        <a:graphic>
          <a:graphicData uri="http://schemas.openxmlformats.org/presentationml/2006/ole">
            <mc:AlternateContent xmlns:mc="http://schemas.openxmlformats.org/markup-compatibility/2006">
              <mc:Choice xmlns:v="urn:schemas-microsoft-com:vml" Requires="v">
                <p:oleObj spid="_x0000_s2059" name="Document" r:id="rId4" imgW="16802100" imgH="9629775" progId="Word.Document.8">
                  <p:embed/>
                </p:oleObj>
              </mc:Choice>
              <mc:Fallback>
                <p:oleObj name="Document" r:id="rId4" imgW="16802100" imgH="9629775" progId="Word.Document.8">
                  <p:embed/>
                  <p:pic>
                    <p:nvPicPr>
                      <p:cNvPr id="0" name="图片 2048" descr="image18"/>
                      <p:cNvPicPr>
                        <a:picLocks noChangeAspect="1"/>
                      </p:cNvPicPr>
                      <p:nvPr/>
                    </p:nvPicPr>
                    <p:blipFill>
                      <a:blip r:embed="rId5"/>
                      <a:stretch>
                        <a:fillRect/>
                      </a:stretch>
                    </p:blipFill>
                    <p:spPr>
                      <a:xfrm>
                        <a:off x="152400" y="1162072"/>
                        <a:ext cx="5022850" cy="2525713"/>
                      </a:xfrm>
                      <a:prstGeom prst="rect">
                        <a:avLst/>
                      </a:prstGeom>
                      <a:solidFill>
                        <a:srgbClr val="CCECFF"/>
                      </a:solidFill>
                      <a:ln w="9525" cap="flat" cmpd="sng">
                        <a:solidFill>
                          <a:srgbClr val="C0504D"/>
                        </a:solidFill>
                        <a:prstDash val="solid"/>
                        <a:miter/>
                        <a:headEnd type="none" w="med" len="med"/>
                        <a:tailEnd type="none" w="med" len="med"/>
                      </a:ln>
                    </p:spPr>
                  </p:pic>
                </p:oleObj>
              </mc:Fallback>
            </mc:AlternateContent>
          </a:graphicData>
        </a:graphic>
      </p:graphicFrame>
      <p:graphicFrame>
        <p:nvGraphicFramePr>
          <p:cNvPr id="261126" name="Object 6"/>
          <p:cNvGraphicFramePr>
            <a:graphicFrameLocks noChangeAspect="1"/>
          </p:cNvGraphicFramePr>
          <p:nvPr/>
        </p:nvGraphicFramePr>
        <p:xfrm>
          <a:off x="144463" y="3773510"/>
          <a:ext cx="6942137" cy="2798762"/>
        </p:xfrm>
        <a:graphic>
          <a:graphicData uri="http://schemas.openxmlformats.org/presentationml/2006/ole">
            <mc:AlternateContent xmlns:mc="http://schemas.openxmlformats.org/markup-compatibility/2006">
              <mc:Choice xmlns:v="urn:schemas-microsoft-com:vml" Requires="v">
                <p:oleObj spid="_x0000_s2060" name="Document" r:id="rId6" imgW="23593425" imgH="10506075" progId="Word.Document.8">
                  <p:embed/>
                </p:oleObj>
              </mc:Choice>
              <mc:Fallback>
                <p:oleObj name="Document" r:id="rId6" imgW="23593425" imgH="10506075" progId="Word.Document.8">
                  <p:embed/>
                  <p:pic>
                    <p:nvPicPr>
                      <p:cNvPr id="0" name="图片 2049" descr="image19"/>
                      <p:cNvPicPr>
                        <a:picLocks noChangeAspect="1"/>
                      </p:cNvPicPr>
                      <p:nvPr/>
                    </p:nvPicPr>
                    <p:blipFill>
                      <a:blip r:embed="rId7"/>
                      <a:stretch>
                        <a:fillRect/>
                      </a:stretch>
                    </p:blipFill>
                    <p:spPr>
                      <a:xfrm>
                        <a:off x="144463" y="3773510"/>
                        <a:ext cx="6942137" cy="2798762"/>
                      </a:xfrm>
                      <a:prstGeom prst="rect">
                        <a:avLst/>
                      </a:prstGeom>
                      <a:solidFill>
                        <a:srgbClr val="CCFFCC"/>
                      </a:solidFill>
                      <a:ln w="9525" cap="flat" cmpd="sng">
                        <a:solidFill>
                          <a:srgbClr val="C0504D"/>
                        </a:solidFill>
                        <a:prstDash val="solid"/>
                        <a:miter/>
                        <a:headEnd type="none" w="med" len="med"/>
                        <a:tailEnd type="none" w="med" len="med"/>
                      </a:ln>
                    </p:spPr>
                  </p:pic>
                </p:oleObj>
              </mc:Fallback>
            </mc:AlternateContent>
          </a:graphicData>
        </a:graphic>
      </p:graphicFrame>
      <p:sp>
        <p:nvSpPr>
          <p:cNvPr id="6" name="灯片编号占位符 5"/>
          <p:cNvSpPr>
            <a:spLocks noGrp="1"/>
          </p:cNvSpPr>
          <p:nvPr>
            <p:ph type="sldNum" sz="quarter" idx="12"/>
          </p:nvPr>
        </p:nvSpPr>
        <p:spPr/>
        <p:txBody>
          <a:bodyPr/>
          <a:lstStyle/>
          <a:p>
            <a:fld id="{77197A2B-A034-4DC0-8020-4A062C2A5A72}" type="slidenum">
              <a:rPr lang="zh-CN" altLang="en-US" smtClean="0"/>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857224" y="428604"/>
            <a:ext cx="7772400" cy="571504"/>
          </a:xfrm>
        </p:spPr>
        <p:txBody>
          <a:bodyPr>
            <a:normAutofit fontScale="90000"/>
          </a:bodyPr>
          <a:lstStyle/>
          <a:p>
            <a:r>
              <a:rPr lang="zh-CN" altLang="en-US" dirty="0">
                <a:latin typeface="黑体" panose="02010609060101010101" pitchFamily="49" charset="-122"/>
              </a:rPr>
              <a:t>消息匹配</a:t>
            </a:r>
          </a:p>
        </p:txBody>
      </p:sp>
      <p:sp>
        <p:nvSpPr>
          <p:cNvPr id="236547" name="Rectangle 3"/>
          <p:cNvSpPr>
            <a:spLocks noGrp="1" noChangeArrowheads="1"/>
          </p:cNvSpPr>
          <p:nvPr>
            <p:ph type="body" idx="1"/>
          </p:nvPr>
        </p:nvSpPr>
        <p:spPr>
          <a:xfrm>
            <a:off x="214282" y="1281130"/>
            <a:ext cx="8839200" cy="5362580"/>
          </a:xfrm>
        </p:spPr>
        <p:txBody>
          <a:bodyPr>
            <a:noAutofit/>
          </a:bodyPr>
          <a:lstStyle/>
          <a:p>
            <a:pPr>
              <a:lnSpc>
                <a:spcPct val="130000"/>
              </a:lnSpc>
            </a:pPr>
            <a:r>
              <a:rPr lang="zh-CN" altLang="en-US" sz="2400" b="1" dirty="0">
                <a:effectLst/>
                <a:latin typeface="黑体" panose="02010609060101010101" pitchFamily="49" charset="-122"/>
              </a:rPr>
              <a:t>接收</a:t>
            </a:r>
            <a:r>
              <a:rPr lang="en-US" altLang="zh-CN" sz="2400" b="1" dirty="0">
                <a:effectLst/>
              </a:rPr>
              <a:t>buffer</a:t>
            </a:r>
            <a:r>
              <a:rPr lang="zh-CN" altLang="en-US" sz="2400" b="1" dirty="0">
                <a:effectLst/>
                <a:latin typeface="黑体" panose="02010609060101010101" pitchFamily="49" charset="-122"/>
              </a:rPr>
              <a:t>必须至少可以容纳</a:t>
            </a:r>
            <a:r>
              <a:rPr lang="en-US" altLang="zh-CN" sz="2400" b="1" dirty="0">
                <a:effectLst/>
              </a:rPr>
              <a:t>count</a:t>
            </a:r>
            <a:r>
              <a:rPr lang="zh-CN" altLang="en-US" sz="2400" b="1" dirty="0">
                <a:effectLst/>
                <a:latin typeface="黑体" panose="02010609060101010101" pitchFamily="49" charset="-122"/>
              </a:rPr>
              <a:t>个由</a:t>
            </a:r>
            <a:r>
              <a:rPr lang="en-US" altLang="zh-CN" sz="2400" b="1" dirty="0" err="1">
                <a:effectLst/>
              </a:rPr>
              <a:t>datatype</a:t>
            </a:r>
            <a:r>
              <a:rPr lang="zh-CN" altLang="en-US" sz="2400" b="1" dirty="0">
                <a:effectLst/>
                <a:latin typeface="黑体" panose="02010609060101010101" pitchFamily="49" charset="-122"/>
              </a:rPr>
              <a:t>参数指明类型的数据</a:t>
            </a:r>
            <a:r>
              <a:rPr lang="en-US" altLang="zh-CN" sz="2400" b="1" dirty="0">
                <a:effectLst/>
                <a:latin typeface="黑体" panose="02010609060101010101" pitchFamily="49" charset="-122"/>
              </a:rPr>
              <a:t>. </a:t>
            </a:r>
            <a:r>
              <a:rPr lang="zh-CN" altLang="en-US" sz="2400" b="1" dirty="0">
                <a:effectLst/>
                <a:latin typeface="黑体" panose="02010609060101010101" pitchFamily="49" charset="-122"/>
              </a:rPr>
              <a:t>如果接收</a:t>
            </a:r>
            <a:r>
              <a:rPr lang="en-US" altLang="zh-CN" sz="2400" b="1" dirty="0" err="1">
                <a:effectLst/>
              </a:rPr>
              <a:t>buf</a:t>
            </a:r>
            <a:r>
              <a:rPr lang="zh-CN" altLang="en-US" sz="2400" b="1" dirty="0">
                <a:effectLst/>
                <a:latin typeface="黑体" panose="02010609060101010101" pitchFamily="49" charset="-122"/>
              </a:rPr>
              <a:t>太小</a:t>
            </a:r>
            <a:r>
              <a:rPr lang="en-US" altLang="zh-CN" sz="2400" b="1" dirty="0">
                <a:effectLst/>
                <a:latin typeface="黑体" panose="02010609060101010101" pitchFamily="49" charset="-122"/>
              </a:rPr>
              <a:t>, </a:t>
            </a:r>
            <a:r>
              <a:rPr lang="zh-CN" altLang="en-US" sz="2400" b="1" dirty="0">
                <a:effectLst/>
                <a:latin typeface="黑体" panose="02010609060101010101" pitchFamily="49" charset="-122"/>
              </a:rPr>
              <a:t>将导致溢出、出错</a:t>
            </a:r>
          </a:p>
          <a:p>
            <a:pPr>
              <a:lnSpc>
                <a:spcPct val="130000"/>
              </a:lnSpc>
            </a:pPr>
            <a:r>
              <a:rPr lang="zh-CN" altLang="en-US" sz="2400" b="1" dirty="0">
                <a:effectLst/>
                <a:latin typeface="黑体" panose="02010609060101010101" pitchFamily="49" charset="-122"/>
              </a:rPr>
              <a:t>消息匹配</a:t>
            </a:r>
          </a:p>
          <a:p>
            <a:pPr lvl="1">
              <a:lnSpc>
                <a:spcPct val="130000"/>
              </a:lnSpc>
            </a:pPr>
            <a:r>
              <a:rPr lang="zh-CN" altLang="en-US" sz="2400" dirty="0"/>
              <a:t>参数匹配</a:t>
            </a:r>
            <a:r>
              <a:rPr lang="en-US" altLang="zh-CN" sz="2400" dirty="0" err="1"/>
              <a:t>dest,tag,comm</a:t>
            </a:r>
            <a:r>
              <a:rPr lang="en-US" altLang="zh-CN" sz="2400" dirty="0"/>
              <a:t>/ </a:t>
            </a:r>
            <a:r>
              <a:rPr lang="en-US" altLang="zh-CN" sz="2400" dirty="0" err="1"/>
              <a:t>source,tag,comm</a:t>
            </a:r>
            <a:endParaRPr lang="en-US" altLang="zh-CN" sz="2400" dirty="0"/>
          </a:p>
          <a:p>
            <a:pPr lvl="1">
              <a:lnSpc>
                <a:spcPct val="130000"/>
              </a:lnSpc>
            </a:pPr>
            <a:r>
              <a:rPr lang="en-US" altLang="zh-CN" sz="2400" dirty="0"/>
              <a:t>Source == MPI_ANY_SOURCE</a:t>
            </a:r>
            <a:r>
              <a:rPr lang="zh-CN" altLang="en-US" sz="2400" dirty="0"/>
              <a:t>：接收任意处理器来的数据</a:t>
            </a:r>
            <a:r>
              <a:rPr lang="en-US" altLang="zh-CN" sz="2400" dirty="0"/>
              <a:t>(</a:t>
            </a:r>
            <a:r>
              <a:rPr lang="zh-CN" altLang="en-US" sz="2400" dirty="0"/>
              <a:t>任意消息来源</a:t>
            </a:r>
            <a:r>
              <a:rPr lang="en-US" altLang="zh-CN" sz="2400" dirty="0"/>
              <a:t>).</a:t>
            </a:r>
          </a:p>
          <a:p>
            <a:pPr lvl="1">
              <a:lnSpc>
                <a:spcPct val="130000"/>
              </a:lnSpc>
            </a:pPr>
            <a:r>
              <a:rPr lang="en-US" altLang="zh-CN" sz="2400" dirty="0"/>
              <a:t>Tag == MPI_ANY_TAG</a:t>
            </a:r>
            <a:r>
              <a:rPr lang="zh-CN" altLang="en-US" sz="2400" dirty="0"/>
              <a:t>：匹配任意</a:t>
            </a:r>
            <a:r>
              <a:rPr lang="en-US" altLang="zh-CN" sz="2400" dirty="0"/>
              <a:t>tag</a:t>
            </a:r>
            <a:r>
              <a:rPr lang="zh-CN" altLang="en-US" sz="2400" dirty="0"/>
              <a:t>值的消息</a:t>
            </a:r>
            <a:r>
              <a:rPr lang="en-US" altLang="zh-CN" sz="2400" dirty="0"/>
              <a:t>(</a:t>
            </a:r>
            <a:r>
              <a:rPr lang="zh-CN" altLang="en-US" sz="2400" dirty="0"/>
              <a:t>任意</a:t>
            </a:r>
            <a:r>
              <a:rPr lang="en-US" altLang="zh-CN" sz="2400" dirty="0"/>
              <a:t>tag</a:t>
            </a:r>
            <a:r>
              <a:rPr lang="zh-CN" altLang="en-US" sz="2400" dirty="0"/>
              <a:t>消息</a:t>
            </a:r>
            <a:r>
              <a:rPr lang="en-US" altLang="zh-CN" sz="2400" dirty="0"/>
              <a:t>)</a:t>
            </a:r>
          </a:p>
          <a:p>
            <a:pPr>
              <a:lnSpc>
                <a:spcPct val="130000"/>
              </a:lnSpc>
            </a:pPr>
            <a:r>
              <a:rPr lang="zh-CN" altLang="en-US" sz="2400" b="1" dirty="0">
                <a:effectLst/>
                <a:latin typeface="黑体" panose="02010609060101010101" pitchFamily="49" charset="-122"/>
              </a:rPr>
              <a:t>在阻塞式消息传送中不允许</a:t>
            </a:r>
            <a:r>
              <a:rPr lang="en-US" altLang="zh-CN" sz="2400" b="1" dirty="0">
                <a:effectLst/>
              </a:rPr>
              <a:t>Source==</a:t>
            </a:r>
            <a:r>
              <a:rPr lang="en-US" altLang="zh-CN" sz="2400" b="1" dirty="0" err="1">
                <a:effectLst/>
              </a:rPr>
              <a:t>Dest</a:t>
            </a:r>
            <a:r>
              <a:rPr lang="en-US" altLang="zh-CN" sz="2400" b="1" dirty="0">
                <a:effectLst/>
                <a:latin typeface="黑体" panose="02010609060101010101" pitchFamily="49" charset="-122"/>
              </a:rPr>
              <a:t>,</a:t>
            </a:r>
            <a:r>
              <a:rPr lang="zh-CN" altLang="en-US" sz="2400" b="1" dirty="0">
                <a:effectLst/>
                <a:latin typeface="黑体" panose="02010609060101010101" pitchFamily="49" charset="-122"/>
              </a:rPr>
              <a:t>否则会导致死锁</a:t>
            </a:r>
          </a:p>
          <a:p>
            <a:pPr>
              <a:lnSpc>
                <a:spcPct val="130000"/>
              </a:lnSpc>
            </a:pPr>
            <a:r>
              <a:rPr lang="zh-CN" altLang="en-US" sz="2400" b="1" dirty="0">
                <a:effectLst/>
                <a:latin typeface="黑体" panose="02010609060101010101" pitchFamily="49" charset="-122"/>
              </a:rPr>
              <a:t>消息传送被限制在同一个</a:t>
            </a:r>
            <a:r>
              <a:rPr lang="en-US" altLang="zh-CN" sz="2400" b="1" dirty="0">
                <a:effectLst/>
              </a:rPr>
              <a:t>communicator.</a:t>
            </a:r>
          </a:p>
          <a:p>
            <a:pPr>
              <a:lnSpc>
                <a:spcPct val="130000"/>
              </a:lnSpc>
            </a:pPr>
            <a:r>
              <a:rPr lang="zh-CN" altLang="en-US" sz="2400" b="1" dirty="0">
                <a:effectLst/>
                <a:latin typeface="黑体" panose="02010609060101010101" pitchFamily="49" charset="-122"/>
              </a:rPr>
              <a:t>在</a:t>
            </a:r>
            <a:r>
              <a:rPr lang="en-US" altLang="zh-CN" sz="2400" b="1" dirty="0">
                <a:effectLst/>
                <a:latin typeface="黑体" panose="02010609060101010101" pitchFamily="49" charset="-122"/>
              </a:rPr>
              <a:t>send</a:t>
            </a:r>
            <a:r>
              <a:rPr lang="zh-CN" altLang="en-US" sz="2400" b="1" dirty="0">
                <a:effectLst/>
                <a:latin typeface="黑体" panose="02010609060101010101" pitchFamily="49" charset="-122"/>
              </a:rPr>
              <a:t>函数中必须指定唯一的接收者</a:t>
            </a:r>
          </a:p>
        </p:txBody>
      </p:sp>
      <p:sp>
        <p:nvSpPr>
          <p:cNvPr id="4" name="灯片编号占位符 3"/>
          <p:cNvSpPr>
            <a:spLocks noGrp="1"/>
          </p:cNvSpPr>
          <p:nvPr>
            <p:ph type="sldNum" sz="quarter" idx="12"/>
          </p:nvPr>
        </p:nvSpPr>
        <p:spPr/>
        <p:txBody>
          <a:bodyPr/>
          <a:lstStyle/>
          <a:p>
            <a:fld id="{77197A2B-A034-4DC0-8020-4A062C2A5A72}" type="slidenum">
              <a:rPr lang="zh-CN" altLang="en-US" smtClean="0"/>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a:bodyPr>
          <a:lstStyle/>
          <a:p>
            <a:r>
              <a:rPr lang="zh-CN" altLang="en-US" dirty="0"/>
              <a:t>查询接受到的消息长度</a:t>
            </a:r>
          </a:p>
          <a:p>
            <a:r>
              <a:rPr lang="en-US" altLang="zh-CN" b="1" dirty="0"/>
              <a:t>C</a:t>
            </a:r>
            <a:r>
              <a:rPr lang="zh-CN" altLang="en-US" b="1" dirty="0"/>
              <a:t>：</a:t>
            </a:r>
          </a:p>
          <a:p>
            <a:pPr lvl="1"/>
            <a:r>
              <a:rPr lang="en-US" altLang="zh-CN" sz="2000" b="1" dirty="0" err="1"/>
              <a:t>Int</a:t>
            </a:r>
            <a:r>
              <a:rPr lang="en-US" altLang="zh-CN" sz="2000" b="1" dirty="0"/>
              <a:t> </a:t>
            </a:r>
            <a:r>
              <a:rPr lang="en-US" altLang="zh-CN" sz="2000" b="1" dirty="0" err="1"/>
              <a:t>MPI_Get_count</a:t>
            </a:r>
            <a:r>
              <a:rPr lang="en-US" altLang="zh-CN" sz="2000" b="1" dirty="0"/>
              <a:t>(</a:t>
            </a:r>
            <a:r>
              <a:rPr lang="en-US" altLang="zh-CN" sz="2000" b="1" dirty="0" err="1"/>
              <a:t>MPI_Status</a:t>
            </a:r>
            <a:r>
              <a:rPr lang="en-US" altLang="zh-CN" sz="2000" b="1" dirty="0"/>
              <a:t> status, </a:t>
            </a:r>
            <a:r>
              <a:rPr lang="en-US" altLang="zh-CN" sz="2000" b="1" dirty="0" err="1"/>
              <a:t>MPI_Datatype</a:t>
            </a:r>
            <a:r>
              <a:rPr lang="en-US" altLang="zh-CN" sz="2000" b="1" dirty="0"/>
              <a:t> </a:t>
            </a:r>
            <a:r>
              <a:rPr lang="en-US" altLang="zh-CN" sz="2000" b="1" dirty="0" err="1"/>
              <a:t>datatype</a:t>
            </a:r>
            <a:r>
              <a:rPr lang="en-US" altLang="zh-CN" sz="2000" b="1" dirty="0"/>
              <a:t>, </a:t>
            </a:r>
            <a:r>
              <a:rPr lang="en-US" altLang="zh-CN" sz="2000" b="1" dirty="0" err="1"/>
              <a:t>int</a:t>
            </a:r>
            <a:r>
              <a:rPr lang="en-US" altLang="zh-CN" sz="2000" b="1" dirty="0"/>
              <a:t>*count)</a:t>
            </a:r>
          </a:p>
          <a:p>
            <a:r>
              <a:rPr lang="zh-CN" altLang="en-US" dirty="0"/>
              <a:t>该函数在</a:t>
            </a:r>
            <a:r>
              <a:rPr lang="en-US" altLang="zh-CN" dirty="0"/>
              <a:t>count</a:t>
            </a:r>
            <a:r>
              <a:rPr lang="zh-CN" altLang="en-US" dirty="0"/>
              <a:t>中返回数据类型的个数，即消息的长度</a:t>
            </a:r>
          </a:p>
          <a:p>
            <a:r>
              <a:rPr lang="en-US" altLang="zh-CN" dirty="0"/>
              <a:t>count</a:t>
            </a:r>
            <a:r>
              <a:rPr lang="zh-CN" altLang="en-US" dirty="0"/>
              <a:t>属于</a:t>
            </a:r>
            <a:r>
              <a:rPr lang="en-US" altLang="zh-CN" dirty="0" err="1"/>
              <a:t>MPI_Status</a:t>
            </a:r>
            <a:r>
              <a:rPr lang="zh-CN" altLang="en-US" dirty="0"/>
              <a:t>结构的一个域，但不能被用户直接访问</a:t>
            </a:r>
          </a:p>
          <a:p>
            <a:endParaRPr lang="zh-CN" altLang="en-US" dirty="0"/>
          </a:p>
        </p:txBody>
      </p:sp>
      <p:pic>
        <p:nvPicPr>
          <p:cNvPr id="65539" name="Picture 3"/>
          <p:cNvPicPr>
            <a:picLocks noChangeAspect="1" noChangeArrowheads="1"/>
          </p:cNvPicPr>
          <p:nvPr/>
        </p:nvPicPr>
        <p:blipFill>
          <a:blip r:embed="rId2"/>
          <a:srcRect/>
          <a:stretch>
            <a:fillRect/>
          </a:stretch>
        </p:blipFill>
        <p:spPr bwMode="auto">
          <a:xfrm>
            <a:off x="3428992" y="4500570"/>
            <a:ext cx="2619375" cy="1876425"/>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noFill/>
        </p:spPr>
        <p:txBody>
          <a:bodyPr>
            <a:normAutofit fontScale="90000"/>
          </a:bodyPr>
          <a:lstStyle/>
          <a:p>
            <a:r>
              <a:rPr lang="zh-CN" altLang="en-US"/>
              <a:t>消息传递并行程序设计</a:t>
            </a:r>
          </a:p>
        </p:txBody>
      </p:sp>
      <p:sp>
        <p:nvSpPr>
          <p:cNvPr id="166915" name="Rectangle 3"/>
          <p:cNvSpPr>
            <a:spLocks noGrp="1" noChangeArrowheads="1"/>
          </p:cNvSpPr>
          <p:nvPr>
            <p:ph type="body" idx="1"/>
          </p:nvPr>
        </p:nvSpPr>
        <p:spPr>
          <a:xfrm>
            <a:off x="285720" y="1285860"/>
            <a:ext cx="8458200" cy="5000660"/>
          </a:xfrm>
          <a:noFill/>
        </p:spPr>
        <p:txBody>
          <a:bodyPr>
            <a:normAutofit fontScale="92500"/>
          </a:bodyPr>
          <a:lstStyle/>
          <a:p>
            <a:r>
              <a:rPr lang="zh-CN" altLang="en-US" dirty="0"/>
              <a:t>消息传递并行程序设计</a:t>
            </a:r>
          </a:p>
          <a:p>
            <a:pPr lvl="1"/>
            <a:r>
              <a:rPr lang="zh-CN" altLang="en-US" dirty="0"/>
              <a:t>用户必须通过显式地发送和接收消息来实现处理机间的数据交换</a:t>
            </a:r>
          </a:p>
          <a:p>
            <a:pPr lvl="1"/>
            <a:r>
              <a:rPr lang="zh-CN" altLang="en-US" dirty="0"/>
              <a:t>每个并行进程均有自己独立的地址空间，相互之间访问不能直接进行，必须通过显式的消息传递来实现</a:t>
            </a:r>
          </a:p>
          <a:p>
            <a:pPr lvl="1"/>
            <a:r>
              <a:rPr lang="zh-CN" altLang="en-US" dirty="0"/>
              <a:t>适用于大规模并行处理机（</a:t>
            </a:r>
            <a:r>
              <a:rPr lang="en-US" altLang="zh-CN" dirty="0"/>
              <a:t>MPP</a:t>
            </a:r>
            <a:r>
              <a:rPr lang="zh-CN" altLang="en-US" dirty="0"/>
              <a:t>）和机群（</a:t>
            </a:r>
            <a:r>
              <a:rPr lang="en-US" altLang="zh-CN" dirty="0"/>
              <a:t>Cluster</a:t>
            </a:r>
            <a:r>
              <a:rPr lang="zh-CN" altLang="en-US" dirty="0"/>
              <a:t>）</a:t>
            </a:r>
          </a:p>
          <a:p>
            <a:r>
              <a:rPr lang="zh-CN" altLang="en-US" dirty="0"/>
              <a:t>并行计算粒度大，适合大规模可扩展并行算法</a:t>
            </a:r>
          </a:p>
          <a:p>
            <a:pPr lvl="1"/>
            <a:r>
              <a:rPr lang="zh-CN" altLang="en-US" dirty="0"/>
              <a:t>消息传递程序设计要求用户很好地分解问题</a:t>
            </a:r>
            <a:r>
              <a:rPr lang="en-US" altLang="zh-CN" dirty="0"/>
              <a:t>,</a:t>
            </a:r>
            <a:r>
              <a:rPr lang="zh-CN" altLang="en-US" dirty="0"/>
              <a:t>组织不同进程间的数据交换</a:t>
            </a:r>
            <a:r>
              <a:rPr lang="en-US" altLang="zh-CN" dirty="0"/>
              <a:t>,</a:t>
            </a:r>
            <a:r>
              <a:rPr lang="zh-CN" altLang="en-US" dirty="0"/>
              <a:t>并行计算粒度大</a:t>
            </a:r>
            <a:r>
              <a:rPr lang="en-US" altLang="zh-CN" dirty="0"/>
              <a:t>,</a:t>
            </a:r>
            <a:r>
              <a:rPr lang="zh-CN" altLang="en-US" dirty="0"/>
              <a:t>特别适合于大规模可扩展并行算法</a:t>
            </a:r>
          </a:p>
        </p:txBody>
      </p:sp>
      <p:sp>
        <p:nvSpPr>
          <p:cNvPr id="4" name="灯片编号占位符 3"/>
          <p:cNvSpPr>
            <a:spLocks noGrp="1"/>
          </p:cNvSpPr>
          <p:nvPr>
            <p:ph type="sldNum" sz="quarter" idx="12"/>
          </p:nvPr>
        </p:nvSpPr>
        <p:spPr/>
        <p:txBody>
          <a:bodyPr/>
          <a:lstStyle/>
          <a:p>
            <a:fld id="{77197A2B-A034-4DC0-8020-4A062C2A5A72}" type="slidenum">
              <a:rPr lang="zh-CN" altLang="en-US" smtClean="0"/>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a:t>标准阻塞式通信</a:t>
            </a:r>
          </a:p>
          <a:p>
            <a:endParaRPr lang="zh-CN" altLang="en-US" dirty="0"/>
          </a:p>
        </p:txBody>
      </p:sp>
      <p:pic>
        <p:nvPicPr>
          <p:cNvPr id="66562" name="Picture 2"/>
          <p:cNvPicPr>
            <a:picLocks noChangeAspect="1" noChangeArrowheads="1"/>
          </p:cNvPicPr>
          <p:nvPr/>
        </p:nvPicPr>
        <p:blipFill>
          <a:blip r:embed="rId2"/>
          <a:srcRect/>
          <a:stretch>
            <a:fillRect/>
          </a:stretch>
        </p:blipFill>
        <p:spPr bwMode="auto">
          <a:xfrm>
            <a:off x="1500166" y="1785926"/>
            <a:ext cx="5572164" cy="3375139"/>
          </a:xfrm>
          <a:prstGeom prst="rect">
            <a:avLst/>
          </a:prstGeom>
          <a:noFill/>
          <a:ln w="9525">
            <a:noFill/>
            <a:miter lim="800000"/>
            <a:headEnd/>
            <a:tailEnd/>
          </a:ln>
          <a:effectLst/>
        </p:spPr>
      </p:pic>
      <p:sp>
        <p:nvSpPr>
          <p:cNvPr id="5" name="TextBox 4"/>
          <p:cNvSpPr txBox="1"/>
          <p:nvPr/>
        </p:nvSpPr>
        <p:spPr>
          <a:xfrm>
            <a:off x="357158" y="5286388"/>
            <a:ext cx="8429684" cy="1477328"/>
          </a:xfrm>
          <a:prstGeom prst="rect">
            <a:avLst/>
          </a:prstGeom>
          <a:noFill/>
        </p:spPr>
        <p:txBody>
          <a:bodyPr wrap="square" rtlCol="0">
            <a:spAutoFit/>
          </a:bodyPr>
          <a:lstStyle/>
          <a:p>
            <a:r>
              <a:rPr lang="en-US" altLang="zh-CN" sz="2400" dirty="0"/>
              <a:t>•</a:t>
            </a:r>
            <a:r>
              <a:rPr lang="zh-CN" altLang="en-US" sz="2400" dirty="0"/>
              <a:t>是否对发送数据进行缓存，由</a:t>
            </a:r>
            <a:r>
              <a:rPr lang="en-US" altLang="zh-CN" sz="2400" dirty="0"/>
              <a:t>MPI</a:t>
            </a:r>
            <a:r>
              <a:rPr lang="zh-CN" altLang="en-US" sz="2400" dirty="0"/>
              <a:t>系统决定，而非程序员</a:t>
            </a:r>
            <a:endParaRPr lang="en-US" altLang="zh-CN" sz="2400" dirty="0"/>
          </a:p>
          <a:p>
            <a:r>
              <a:rPr lang="en-US" altLang="zh-CN" sz="2400" dirty="0"/>
              <a:t>•</a:t>
            </a:r>
            <a:r>
              <a:rPr lang="zh-CN" altLang="en-US" sz="2400" dirty="0"/>
              <a:t>阻塞：发送成功，意味（</a:t>
            </a:r>
            <a:r>
              <a:rPr lang="en-US" altLang="zh-CN" sz="2400" dirty="0"/>
              <a:t>1</a:t>
            </a:r>
            <a:r>
              <a:rPr lang="zh-CN" altLang="en-US" sz="2400" dirty="0"/>
              <a:t>）消息成功发送；（</a:t>
            </a:r>
            <a:r>
              <a:rPr lang="en-US" altLang="zh-CN" sz="2400" dirty="0"/>
              <a:t>2</a:t>
            </a:r>
            <a:r>
              <a:rPr lang="zh-CN" altLang="en-US" sz="2400" dirty="0"/>
              <a:t>）或者消息被缓存接收成功，意味消息已被成功接收</a:t>
            </a:r>
          </a:p>
          <a:p>
            <a:endParaRPr lang="zh-CN" altLang="en-US" dirty="0"/>
          </a:p>
        </p:txBody>
      </p:sp>
      <p:sp>
        <p:nvSpPr>
          <p:cNvPr id="6" name="灯片编号占位符 5"/>
          <p:cNvSpPr>
            <a:spLocks noGrp="1"/>
          </p:cNvSpPr>
          <p:nvPr>
            <p:ph type="sldNum" sz="quarter" idx="12"/>
          </p:nvPr>
        </p:nvSpPr>
        <p:spPr/>
        <p:txBody>
          <a:bodyPr/>
          <a:lstStyle/>
          <a:p>
            <a:fld id="{77197A2B-A034-4DC0-8020-4A062C2A5A72}" type="slidenum">
              <a:rPr lang="zh-CN" altLang="en-US" smtClean="0"/>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a:t>消息传递成功</a:t>
            </a:r>
          </a:p>
          <a:p>
            <a:pPr lvl="1">
              <a:lnSpc>
                <a:spcPct val="150000"/>
              </a:lnSpc>
            </a:pPr>
            <a:r>
              <a:rPr lang="zh-CN" altLang="en-US" dirty="0"/>
              <a:t>发送进程需指定一个有效的目标接收进程</a:t>
            </a:r>
          </a:p>
          <a:p>
            <a:pPr lvl="1">
              <a:lnSpc>
                <a:spcPct val="150000"/>
              </a:lnSpc>
            </a:pPr>
            <a:r>
              <a:rPr lang="zh-CN" altLang="en-US" dirty="0"/>
              <a:t>接收进程需指定一个有效的源发送进程</a:t>
            </a:r>
          </a:p>
          <a:p>
            <a:pPr lvl="1">
              <a:lnSpc>
                <a:spcPct val="150000"/>
              </a:lnSpc>
            </a:pPr>
            <a:r>
              <a:rPr lang="zh-CN" altLang="en-US" dirty="0"/>
              <a:t>接收和发送消息的进程要在同一个通信器内</a:t>
            </a:r>
          </a:p>
          <a:p>
            <a:pPr lvl="1">
              <a:lnSpc>
                <a:spcPct val="150000"/>
              </a:lnSpc>
            </a:pPr>
            <a:r>
              <a:rPr lang="zh-CN" altLang="en-US" dirty="0"/>
              <a:t>接收和发送消息的</a:t>
            </a:r>
            <a:r>
              <a:rPr lang="en-US" altLang="zh-CN" b="1" dirty="0"/>
              <a:t>tag </a:t>
            </a:r>
            <a:r>
              <a:rPr lang="zh-CN" altLang="en-US" b="1" dirty="0"/>
              <a:t>要相同</a:t>
            </a:r>
          </a:p>
          <a:p>
            <a:pPr lvl="1">
              <a:lnSpc>
                <a:spcPct val="150000"/>
              </a:lnSpc>
            </a:pPr>
            <a:r>
              <a:rPr lang="zh-CN" altLang="en-US" dirty="0"/>
              <a:t>接收缓存区要足够大</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142844" y="1214422"/>
            <a:ext cx="8786874" cy="5000660"/>
          </a:xfrm>
        </p:spPr>
        <p:txBody>
          <a:bodyPr/>
          <a:lstStyle/>
          <a:p>
            <a:r>
              <a:rPr lang="zh-CN" altLang="en-US" dirty="0"/>
              <a:t>捆绑发送和接收</a:t>
            </a:r>
          </a:p>
          <a:p>
            <a:pPr lvl="1"/>
            <a:r>
              <a:rPr lang="zh-CN" altLang="en-US" sz="2400" dirty="0"/>
              <a:t>将一次发送调用和一次接收调用合并在一起，执行无先后</a:t>
            </a:r>
          </a:p>
          <a:p>
            <a:pPr lvl="1"/>
            <a:r>
              <a:rPr lang="zh-CN" altLang="en-US" sz="2400" dirty="0"/>
              <a:t>发送缓冲区和接收缓冲区须分开</a:t>
            </a:r>
          </a:p>
          <a:p>
            <a:pPr lvl="1"/>
            <a:r>
              <a:rPr lang="zh-CN" altLang="en-US" sz="2400" dirty="0"/>
              <a:t>发送与接收使用同一个通信域</a:t>
            </a:r>
          </a:p>
          <a:p>
            <a:pPr lvl="1"/>
            <a:r>
              <a:rPr lang="zh-CN" altLang="en-US" sz="2400" dirty="0"/>
              <a:t>由捆绑发送接收调用发出的消息可被普通接收操作接收；一个捆绑发送接收调用可以接受一个普通的发送操作所发送的消息</a:t>
            </a:r>
          </a:p>
          <a:p>
            <a:endParaRPr lang="zh-CN" altLang="en-US" dirty="0"/>
          </a:p>
        </p:txBody>
      </p:sp>
      <p:pic>
        <p:nvPicPr>
          <p:cNvPr id="67586" name="Picture 2"/>
          <p:cNvPicPr>
            <a:picLocks noChangeAspect="1" noChangeArrowheads="1"/>
          </p:cNvPicPr>
          <p:nvPr/>
        </p:nvPicPr>
        <p:blipFill>
          <a:blip r:embed="rId2"/>
          <a:srcRect/>
          <a:stretch>
            <a:fillRect/>
          </a:stretch>
        </p:blipFill>
        <p:spPr bwMode="auto">
          <a:xfrm>
            <a:off x="500034" y="4357694"/>
            <a:ext cx="8048625" cy="219075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阻塞式消息发送模式</a:t>
            </a:r>
          </a:p>
        </p:txBody>
      </p:sp>
      <p:sp>
        <p:nvSpPr>
          <p:cNvPr id="3" name="内容占位符 2"/>
          <p:cNvSpPr>
            <a:spLocks noGrp="1"/>
          </p:cNvSpPr>
          <p:nvPr>
            <p:ph idx="1"/>
          </p:nvPr>
        </p:nvSpPr>
        <p:spPr/>
        <p:txBody>
          <a:bodyPr/>
          <a:lstStyle/>
          <a:p>
            <a:r>
              <a:rPr lang="zh-CN" altLang="en-US" b="1" dirty="0"/>
              <a:t>按照发送方式和接收方状态要求的不同分类</a:t>
            </a:r>
          </a:p>
          <a:p>
            <a:endParaRPr lang="zh-CN" altLang="en-US" dirty="0"/>
          </a:p>
        </p:txBody>
      </p:sp>
      <p:pic>
        <p:nvPicPr>
          <p:cNvPr id="68611" name="Picture 3"/>
          <p:cNvPicPr>
            <a:picLocks noChangeAspect="1" noChangeArrowheads="1"/>
          </p:cNvPicPr>
          <p:nvPr/>
        </p:nvPicPr>
        <p:blipFill>
          <a:blip r:embed="rId2"/>
          <a:srcRect/>
          <a:stretch>
            <a:fillRect/>
          </a:stretch>
        </p:blipFill>
        <p:spPr bwMode="auto">
          <a:xfrm>
            <a:off x="1357290" y="1857364"/>
            <a:ext cx="6730618" cy="1714512"/>
          </a:xfrm>
          <a:prstGeom prst="rect">
            <a:avLst/>
          </a:prstGeom>
          <a:noFill/>
          <a:ln w="9525">
            <a:noFill/>
            <a:miter lim="800000"/>
            <a:headEnd/>
            <a:tailEnd/>
          </a:ln>
          <a:effectLst/>
        </p:spPr>
      </p:pic>
      <p:sp>
        <p:nvSpPr>
          <p:cNvPr id="6" name="TextBox 5"/>
          <p:cNvSpPr txBox="1"/>
          <p:nvPr/>
        </p:nvSpPr>
        <p:spPr>
          <a:xfrm>
            <a:off x="785786" y="4357694"/>
            <a:ext cx="6715172" cy="1661993"/>
          </a:xfrm>
          <a:prstGeom prst="rect">
            <a:avLst/>
          </a:prstGeom>
          <a:noFill/>
        </p:spPr>
        <p:txBody>
          <a:bodyPr wrap="square" rtlCol="0">
            <a:spAutoFit/>
          </a:bodyPr>
          <a:lstStyle/>
          <a:p>
            <a:pPr>
              <a:lnSpc>
                <a:spcPct val="150000"/>
              </a:lnSpc>
              <a:buFont typeface="Wingdings" panose="05000000000000000000" pitchFamily="2" charset="2"/>
              <a:buChar char="l"/>
            </a:pPr>
            <a:r>
              <a:rPr lang="zh-CN" altLang="en-US" sz="2800" dirty="0"/>
              <a:t>四个函数拥有完全一样的入口参数</a:t>
            </a:r>
            <a:endParaRPr lang="en-US" altLang="zh-CN" sz="2800" dirty="0"/>
          </a:p>
          <a:p>
            <a:pPr>
              <a:lnSpc>
                <a:spcPct val="150000"/>
              </a:lnSpc>
              <a:buFont typeface="Wingdings" panose="05000000000000000000" pitchFamily="2" charset="2"/>
              <a:buChar char="l"/>
            </a:pPr>
            <a:r>
              <a:rPr lang="zh-CN" altLang="en-US" sz="2800" dirty="0"/>
              <a:t>共用一个标准的消息接收函数</a:t>
            </a:r>
          </a:p>
          <a:p>
            <a:endParaRPr lang="zh-CN" altLang="en-US" dirty="0"/>
          </a:p>
        </p:txBody>
      </p:sp>
      <p:sp>
        <p:nvSpPr>
          <p:cNvPr id="7" name="灯片编号占位符 6"/>
          <p:cNvSpPr>
            <a:spLocks noGrp="1"/>
          </p:cNvSpPr>
          <p:nvPr>
            <p:ph type="sldNum" sz="quarter" idx="12"/>
          </p:nvPr>
        </p:nvSpPr>
        <p:spPr/>
        <p:txBody>
          <a:bodyPr/>
          <a:lstStyle/>
          <a:p>
            <a:fld id="{77197A2B-A034-4DC0-8020-4A062C2A5A72}" type="slidenum">
              <a:rPr lang="zh-CN" altLang="en-US" smtClean="0"/>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标准消息发送函数</a:t>
            </a:r>
            <a:r>
              <a:rPr lang="en-US" altLang="zh-CN" dirty="0"/>
              <a:t>(</a:t>
            </a:r>
            <a:r>
              <a:rPr lang="en-US" altLang="zh-CN" dirty="0" err="1"/>
              <a:t>MPI_Send</a:t>
            </a:r>
            <a:r>
              <a:rPr lang="en-US" altLang="zh-CN" dirty="0"/>
              <a:t>)</a:t>
            </a:r>
            <a:endParaRPr lang="zh-CN" altLang="en-US" dirty="0"/>
          </a:p>
        </p:txBody>
      </p:sp>
      <p:sp>
        <p:nvSpPr>
          <p:cNvPr id="3" name="内容占位符 2"/>
          <p:cNvSpPr>
            <a:spLocks noGrp="1"/>
          </p:cNvSpPr>
          <p:nvPr>
            <p:ph idx="1"/>
          </p:nvPr>
        </p:nvSpPr>
        <p:spPr>
          <a:xfrm>
            <a:off x="214282" y="4643446"/>
            <a:ext cx="8715436" cy="1928826"/>
          </a:xfrm>
        </p:spPr>
        <p:txBody>
          <a:bodyPr>
            <a:normAutofit fontScale="85000" lnSpcReduction="20000"/>
          </a:bodyPr>
          <a:lstStyle/>
          <a:p>
            <a:r>
              <a:rPr lang="zh-CN" altLang="en-US" dirty="0"/>
              <a:t>发送操作不管接收操作是否启动，都可以开始</a:t>
            </a:r>
          </a:p>
          <a:p>
            <a:r>
              <a:rPr lang="zh-CN" altLang="en-US" dirty="0"/>
              <a:t>发送返回的条件</a:t>
            </a:r>
          </a:p>
          <a:p>
            <a:pPr lvl="1"/>
            <a:r>
              <a:rPr lang="zh-CN" altLang="en-US" dirty="0"/>
              <a:t>发送数据被</a:t>
            </a:r>
            <a:r>
              <a:rPr lang="en-US" altLang="zh-CN" dirty="0"/>
              <a:t>MPI</a:t>
            </a:r>
            <a:r>
              <a:rPr lang="zh-CN" altLang="en-US" dirty="0"/>
              <a:t>系统存入系统缓存，此时不要求接收操作收到发送数据</a:t>
            </a:r>
          </a:p>
          <a:p>
            <a:pPr lvl="1"/>
            <a:r>
              <a:rPr lang="zh-CN" altLang="en-US" dirty="0"/>
              <a:t>不缓存，则数据被接收到接收缓冲区</a:t>
            </a:r>
          </a:p>
          <a:p>
            <a:endParaRPr lang="zh-CN" altLang="en-US" dirty="0"/>
          </a:p>
        </p:txBody>
      </p:sp>
      <p:pic>
        <p:nvPicPr>
          <p:cNvPr id="69634" name="Picture 2"/>
          <p:cNvPicPr>
            <a:picLocks noChangeAspect="1" noChangeArrowheads="1"/>
          </p:cNvPicPr>
          <p:nvPr/>
        </p:nvPicPr>
        <p:blipFill>
          <a:blip r:embed="rId2"/>
          <a:srcRect/>
          <a:stretch>
            <a:fillRect/>
          </a:stretch>
        </p:blipFill>
        <p:spPr bwMode="auto">
          <a:xfrm>
            <a:off x="1643042" y="1142984"/>
            <a:ext cx="5500726" cy="3331868"/>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缓存消息发送函数</a:t>
            </a:r>
            <a:r>
              <a:rPr lang="en-US" altLang="zh-CN" dirty="0"/>
              <a:t>(</a:t>
            </a:r>
            <a:r>
              <a:rPr lang="en-US" altLang="zh-CN" dirty="0" err="1"/>
              <a:t>MPI_Bsend</a:t>
            </a:r>
            <a:r>
              <a:rPr lang="en-US" altLang="zh-CN" dirty="0"/>
              <a:t>)</a:t>
            </a:r>
            <a:endParaRPr lang="zh-CN" altLang="en-US" dirty="0"/>
          </a:p>
        </p:txBody>
      </p:sp>
      <p:sp>
        <p:nvSpPr>
          <p:cNvPr id="3" name="内容占位符 2"/>
          <p:cNvSpPr>
            <a:spLocks noGrp="1"/>
          </p:cNvSpPr>
          <p:nvPr>
            <p:ph idx="1"/>
          </p:nvPr>
        </p:nvSpPr>
        <p:spPr>
          <a:xfrm>
            <a:off x="214917" y="3803970"/>
            <a:ext cx="8715436" cy="2714644"/>
          </a:xfrm>
        </p:spPr>
        <p:txBody>
          <a:bodyPr>
            <a:normAutofit fontScale="85000" lnSpcReduction="20000"/>
          </a:bodyPr>
          <a:lstStyle/>
          <a:p>
            <a:r>
              <a:rPr lang="zh-CN" altLang="en-US" dirty="0"/>
              <a:t>发送操作不管接收操作是否启动，都可以开始</a:t>
            </a:r>
          </a:p>
          <a:p>
            <a:r>
              <a:rPr lang="zh-CN" altLang="en-US" dirty="0"/>
              <a:t>直接对缓冲区进行控制，用户直接对通信缓冲区进行申请、使用、释放</a:t>
            </a:r>
          </a:p>
          <a:p>
            <a:pPr lvl="1"/>
            <a:r>
              <a:rPr lang="zh-CN" altLang="en-US" dirty="0"/>
              <a:t>发送消息前必须有足够的缓冲区可用，否则发送失败</a:t>
            </a:r>
          </a:p>
          <a:p>
            <a:pPr lvl="1"/>
            <a:r>
              <a:rPr lang="zh-CN" altLang="en-US" dirty="0"/>
              <a:t>缓存发送返回后，不意味申请的缓存区可自由使用，须等待消息发送出去方可使用</a:t>
            </a:r>
          </a:p>
          <a:p>
            <a:r>
              <a:rPr lang="zh-CN" altLang="en-US" dirty="0"/>
              <a:t>优势：发送操作在缓存了发送数据后，可以立刻返回</a:t>
            </a:r>
          </a:p>
          <a:p>
            <a:endParaRPr lang="zh-CN" altLang="en-US" dirty="0"/>
          </a:p>
        </p:txBody>
      </p:sp>
      <p:pic>
        <p:nvPicPr>
          <p:cNvPr id="70658" name="Picture 2"/>
          <p:cNvPicPr>
            <a:picLocks noChangeAspect="1" noChangeArrowheads="1"/>
          </p:cNvPicPr>
          <p:nvPr/>
        </p:nvPicPr>
        <p:blipFill>
          <a:blip r:embed="rId2"/>
          <a:srcRect/>
          <a:stretch>
            <a:fillRect/>
          </a:stretch>
        </p:blipFill>
        <p:spPr bwMode="auto">
          <a:xfrm>
            <a:off x="3357554" y="1142984"/>
            <a:ext cx="2286016" cy="2498121"/>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同步消息发送函数</a:t>
            </a:r>
            <a:r>
              <a:rPr lang="en-US" altLang="zh-CN" dirty="0"/>
              <a:t>(</a:t>
            </a:r>
            <a:r>
              <a:rPr lang="en-US" altLang="zh-CN" dirty="0" err="1"/>
              <a:t>MPI_Ssend</a:t>
            </a:r>
            <a:r>
              <a:rPr lang="en-US" altLang="zh-CN" dirty="0"/>
              <a:t>)</a:t>
            </a:r>
            <a:endParaRPr lang="zh-CN" altLang="en-US" dirty="0"/>
          </a:p>
        </p:txBody>
      </p:sp>
      <p:sp>
        <p:nvSpPr>
          <p:cNvPr id="3" name="内容占位符 2"/>
          <p:cNvSpPr>
            <a:spLocks noGrp="1"/>
          </p:cNvSpPr>
          <p:nvPr>
            <p:ph idx="1"/>
          </p:nvPr>
        </p:nvSpPr>
        <p:spPr>
          <a:xfrm>
            <a:off x="214282" y="4214818"/>
            <a:ext cx="8715436" cy="2214578"/>
          </a:xfrm>
        </p:spPr>
        <p:txBody>
          <a:bodyPr>
            <a:normAutofit fontScale="92500" lnSpcReduction="20000"/>
          </a:bodyPr>
          <a:lstStyle/>
          <a:p>
            <a:r>
              <a:rPr lang="zh-CN" altLang="en-US" dirty="0"/>
              <a:t>同步通信模式的开始不依赖于接收进程相应的接收操作是否已经启动</a:t>
            </a:r>
          </a:p>
          <a:p>
            <a:r>
              <a:rPr lang="zh-CN" altLang="en-US" dirty="0"/>
              <a:t>发送返回条件，需在标准模式上确认接收方已经开始接收数据</a:t>
            </a:r>
          </a:p>
          <a:p>
            <a:r>
              <a:rPr lang="zh-CN" altLang="en-US" dirty="0"/>
              <a:t>优势：这种模式发送和接收最为安全</a:t>
            </a:r>
          </a:p>
          <a:p>
            <a:endParaRPr lang="zh-CN" altLang="en-US" dirty="0"/>
          </a:p>
        </p:txBody>
      </p:sp>
      <p:pic>
        <p:nvPicPr>
          <p:cNvPr id="71682" name="Picture 2"/>
          <p:cNvPicPr>
            <a:picLocks noChangeAspect="1" noChangeArrowheads="1"/>
          </p:cNvPicPr>
          <p:nvPr/>
        </p:nvPicPr>
        <p:blipFill>
          <a:blip r:embed="rId2"/>
          <a:srcRect/>
          <a:stretch>
            <a:fillRect/>
          </a:stretch>
        </p:blipFill>
        <p:spPr bwMode="auto">
          <a:xfrm>
            <a:off x="2000232" y="1142984"/>
            <a:ext cx="5089005" cy="3071834"/>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500042"/>
            <a:ext cx="8715436" cy="500066"/>
          </a:xfrm>
        </p:spPr>
        <p:txBody>
          <a:bodyPr>
            <a:normAutofit fontScale="90000"/>
          </a:bodyPr>
          <a:lstStyle/>
          <a:p>
            <a:r>
              <a:rPr lang="zh-CN" altLang="en-US" dirty="0"/>
              <a:t>就绪消息发送函数</a:t>
            </a:r>
            <a:r>
              <a:rPr lang="en-US" altLang="zh-CN" dirty="0"/>
              <a:t>(</a:t>
            </a:r>
            <a:r>
              <a:rPr lang="en-US" altLang="zh-CN" dirty="0" err="1"/>
              <a:t>MPI_Rsend</a:t>
            </a:r>
            <a:r>
              <a:rPr lang="en-US" altLang="zh-CN" dirty="0"/>
              <a:t>)</a:t>
            </a:r>
            <a:endParaRPr lang="zh-CN" altLang="en-US" dirty="0"/>
          </a:p>
        </p:txBody>
      </p:sp>
      <p:sp>
        <p:nvSpPr>
          <p:cNvPr id="3" name="内容占位符 2"/>
          <p:cNvSpPr>
            <a:spLocks noGrp="1"/>
          </p:cNvSpPr>
          <p:nvPr>
            <p:ph idx="1"/>
          </p:nvPr>
        </p:nvSpPr>
        <p:spPr>
          <a:xfrm>
            <a:off x="214282" y="3571876"/>
            <a:ext cx="8715436" cy="2857520"/>
          </a:xfrm>
        </p:spPr>
        <p:txBody>
          <a:bodyPr>
            <a:normAutofit fontScale="92500" lnSpcReduction="20000"/>
          </a:bodyPr>
          <a:lstStyle/>
          <a:p>
            <a:r>
              <a:rPr lang="zh-CN" altLang="en-US" dirty="0"/>
              <a:t>发送操作必须要求接收操作启动，才可以开始</a:t>
            </a:r>
          </a:p>
          <a:p>
            <a:pPr lvl="1"/>
            <a:r>
              <a:rPr lang="zh-CN" altLang="en-US" dirty="0"/>
              <a:t>启动接受操作，意味着接收进程正等待接收发送的消息</a:t>
            </a:r>
          </a:p>
          <a:p>
            <a:pPr lvl="1"/>
            <a:r>
              <a:rPr lang="zh-CN" altLang="en-US" dirty="0"/>
              <a:t>若发送操作启动而相应接收操作没有启动，发送操作将出错</a:t>
            </a:r>
          </a:p>
          <a:p>
            <a:r>
              <a:rPr lang="zh-CN" altLang="en-US" dirty="0"/>
              <a:t>优势：减少消息发送时间开销，可能获得好的计算性能</a:t>
            </a:r>
          </a:p>
          <a:p>
            <a:endParaRPr lang="zh-CN" altLang="en-US" dirty="0"/>
          </a:p>
        </p:txBody>
      </p:sp>
      <p:pic>
        <p:nvPicPr>
          <p:cNvPr id="72706" name="Picture 2"/>
          <p:cNvPicPr>
            <a:picLocks noChangeAspect="1" noChangeArrowheads="1"/>
          </p:cNvPicPr>
          <p:nvPr/>
        </p:nvPicPr>
        <p:blipFill>
          <a:blip r:embed="rId2"/>
          <a:srcRect/>
          <a:stretch>
            <a:fillRect/>
          </a:stretch>
        </p:blipFill>
        <p:spPr bwMode="auto">
          <a:xfrm>
            <a:off x="2500298" y="1142984"/>
            <a:ext cx="4782964" cy="2357454"/>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非阻塞式点对点通信</a:t>
            </a:r>
          </a:p>
        </p:txBody>
      </p:sp>
      <p:sp>
        <p:nvSpPr>
          <p:cNvPr id="3" name="内容占位符 2"/>
          <p:cNvSpPr>
            <a:spLocks noGrp="1"/>
          </p:cNvSpPr>
          <p:nvPr>
            <p:ph idx="1"/>
          </p:nvPr>
        </p:nvSpPr>
        <p:spPr/>
        <p:txBody>
          <a:bodyPr/>
          <a:lstStyle/>
          <a:p>
            <a:r>
              <a:rPr lang="zh-CN" altLang="en-US" dirty="0"/>
              <a:t>阻塞式通信与非阻塞式通信</a:t>
            </a:r>
          </a:p>
          <a:p>
            <a:endParaRPr lang="zh-CN" altLang="en-US" dirty="0"/>
          </a:p>
        </p:txBody>
      </p:sp>
      <p:pic>
        <p:nvPicPr>
          <p:cNvPr id="73730" name="Picture 2"/>
          <p:cNvPicPr>
            <a:picLocks noChangeAspect="1" noChangeArrowheads="1"/>
          </p:cNvPicPr>
          <p:nvPr/>
        </p:nvPicPr>
        <p:blipFill>
          <a:blip r:embed="rId2"/>
          <a:srcRect/>
          <a:stretch>
            <a:fillRect/>
          </a:stretch>
        </p:blipFill>
        <p:spPr bwMode="auto">
          <a:xfrm>
            <a:off x="571472" y="1857364"/>
            <a:ext cx="7962900" cy="421005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非阻塞式点对点通信</a:t>
            </a:r>
          </a:p>
        </p:txBody>
      </p:sp>
      <p:pic>
        <p:nvPicPr>
          <p:cNvPr id="74754" name="Picture 2"/>
          <p:cNvPicPr>
            <a:picLocks noChangeAspect="1" noChangeArrowheads="1"/>
          </p:cNvPicPr>
          <p:nvPr/>
        </p:nvPicPr>
        <p:blipFill>
          <a:blip r:embed="rId2"/>
          <a:srcRect/>
          <a:stretch>
            <a:fillRect/>
          </a:stretch>
        </p:blipFill>
        <p:spPr bwMode="auto">
          <a:xfrm>
            <a:off x="1500166" y="1142984"/>
            <a:ext cx="6819922" cy="5429288"/>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77197A2B-A034-4DC0-8020-4A062C2A5A72}" type="slidenum">
              <a:rPr lang="zh-CN" altLang="en-US" smtClean="0"/>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什么是</a:t>
            </a:r>
            <a:r>
              <a:rPr lang="en-US" altLang="zh-CN" dirty="0"/>
              <a:t>MPI?</a:t>
            </a:r>
            <a:endParaRPr lang="zh-CN" altLang="en-US" dirty="0"/>
          </a:p>
        </p:txBody>
      </p:sp>
      <p:sp>
        <p:nvSpPr>
          <p:cNvPr id="3" name="内容占位符 2"/>
          <p:cNvSpPr>
            <a:spLocks noGrp="1"/>
          </p:cNvSpPr>
          <p:nvPr>
            <p:ph idx="1"/>
          </p:nvPr>
        </p:nvSpPr>
        <p:spPr/>
        <p:txBody>
          <a:bodyPr>
            <a:normAutofit/>
          </a:bodyPr>
          <a:lstStyle/>
          <a:p>
            <a:r>
              <a:rPr lang="en-US" altLang="zh-CN" dirty="0">
                <a:solidFill>
                  <a:srgbClr val="FF0000"/>
                </a:solidFill>
              </a:rPr>
              <a:t>M</a:t>
            </a:r>
            <a:r>
              <a:rPr lang="en-US" altLang="zh-CN" b="1" dirty="0"/>
              <a:t>assage </a:t>
            </a:r>
            <a:r>
              <a:rPr lang="en-US" altLang="zh-CN" b="1" dirty="0">
                <a:solidFill>
                  <a:srgbClr val="FF0000"/>
                </a:solidFill>
              </a:rPr>
              <a:t>P</a:t>
            </a:r>
            <a:r>
              <a:rPr lang="en-US" altLang="zh-CN" b="1" dirty="0"/>
              <a:t>assing </a:t>
            </a:r>
            <a:r>
              <a:rPr lang="en-US" altLang="zh-CN" b="1" dirty="0">
                <a:solidFill>
                  <a:srgbClr val="FF0000"/>
                </a:solidFill>
              </a:rPr>
              <a:t>I</a:t>
            </a:r>
            <a:r>
              <a:rPr lang="en-US" altLang="zh-CN" b="1" dirty="0"/>
              <a:t>nterface:</a:t>
            </a:r>
            <a:r>
              <a:rPr lang="zh-CN" altLang="en-US" b="1" dirty="0"/>
              <a:t>是消息传递函数库的标准规范，由</a:t>
            </a:r>
            <a:r>
              <a:rPr lang="en-US" altLang="zh-CN" b="1" dirty="0"/>
              <a:t>MPI</a:t>
            </a:r>
            <a:r>
              <a:rPr lang="zh-CN" altLang="en-US" b="1" dirty="0"/>
              <a:t>论坛开发，支持</a:t>
            </a:r>
            <a:r>
              <a:rPr lang="en-US" altLang="zh-CN" b="1" dirty="0"/>
              <a:t>Fortran</a:t>
            </a:r>
            <a:r>
              <a:rPr lang="zh-CN" altLang="en-US" b="1" dirty="0"/>
              <a:t>和</a:t>
            </a:r>
            <a:r>
              <a:rPr lang="en-US" altLang="zh-CN" b="1" dirty="0"/>
              <a:t>C</a:t>
            </a:r>
          </a:p>
          <a:p>
            <a:r>
              <a:rPr lang="zh-CN" altLang="en-US" dirty="0">
                <a:solidFill>
                  <a:schemeClr val="tx1"/>
                </a:solidFill>
              </a:rPr>
              <a:t>一种新的库描述，不是一种语言。共有上百个函数调用接口，在</a:t>
            </a:r>
            <a:r>
              <a:rPr lang="en-US" altLang="zh-CN" dirty="0">
                <a:solidFill>
                  <a:schemeClr val="tx1"/>
                </a:solidFill>
              </a:rPr>
              <a:t>Fortran</a:t>
            </a:r>
            <a:r>
              <a:rPr lang="zh-CN" altLang="en-US" dirty="0">
                <a:solidFill>
                  <a:schemeClr val="tx1"/>
                </a:solidFill>
              </a:rPr>
              <a:t>和</a:t>
            </a:r>
            <a:r>
              <a:rPr lang="en-US" altLang="zh-CN" dirty="0">
                <a:solidFill>
                  <a:schemeClr val="tx1"/>
                </a:solidFill>
              </a:rPr>
              <a:t>C</a:t>
            </a:r>
            <a:r>
              <a:rPr lang="zh-CN" altLang="en-US" dirty="0">
                <a:solidFill>
                  <a:schemeClr val="tx1"/>
                </a:solidFill>
              </a:rPr>
              <a:t>语言中可以直接对这些函数进行调用</a:t>
            </a:r>
          </a:p>
          <a:p>
            <a:r>
              <a:rPr lang="en-US" altLang="zh-CN" dirty="0">
                <a:solidFill>
                  <a:schemeClr val="tx1"/>
                </a:solidFill>
              </a:rPr>
              <a:t>MPI</a:t>
            </a:r>
            <a:r>
              <a:rPr lang="zh-CN" altLang="en-US" dirty="0">
                <a:solidFill>
                  <a:schemeClr val="tx1"/>
                </a:solidFill>
              </a:rPr>
              <a:t>是一种标准或规范的代表，而不是特指某一个对它的具体实现</a:t>
            </a:r>
          </a:p>
          <a:p>
            <a:r>
              <a:rPr lang="en-US" altLang="zh-CN" dirty="0">
                <a:solidFill>
                  <a:schemeClr val="tx1"/>
                </a:solidFill>
              </a:rPr>
              <a:t>MPI</a:t>
            </a:r>
            <a:r>
              <a:rPr lang="zh-CN" altLang="en-US" dirty="0">
                <a:solidFill>
                  <a:schemeClr val="tx1"/>
                </a:solidFill>
              </a:rPr>
              <a:t>是一种消息传递编程模型，并成为这种编程模型的代表和事实上的标准</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b="1" dirty="0" err="1"/>
              <a:t>MPI_Isend</a:t>
            </a:r>
            <a:r>
              <a:rPr lang="en-US" altLang="zh-CN" b="1" dirty="0"/>
              <a:t>/</a:t>
            </a:r>
            <a:r>
              <a:rPr lang="en-US" altLang="zh-CN" b="1" dirty="0" err="1"/>
              <a:t>MPI_Irecv</a:t>
            </a:r>
            <a:endParaRPr lang="en-US" altLang="zh-CN" b="1" dirty="0"/>
          </a:p>
          <a:p>
            <a:r>
              <a:rPr lang="en-US" altLang="zh-CN" b="1" dirty="0" err="1"/>
              <a:t>MPI_Wait</a:t>
            </a:r>
            <a:r>
              <a:rPr lang="en-US" altLang="zh-CN" b="1" dirty="0"/>
              <a:t>/</a:t>
            </a:r>
            <a:r>
              <a:rPr lang="en-US" altLang="zh-CN" b="1" dirty="0" err="1"/>
              <a:t>MPI_Waitany</a:t>
            </a:r>
            <a:r>
              <a:rPr lang="en-US" altLang="zh-CN" b="1" dirty="0"/>
              <a:t>/</a:t>
            </a:r>
            <a:r>
              <a:rPr lang="en-US" altLang="zh-CN" b="1" dirty="0" err="1"/>
              <a:t>MPI_Waitall</a:t>
            </a:r>
            <a:r>
              <a:rPr lang="en-US" altLang="zh-CN" b="1" dirty="0"/>
              <a:t>/</a:t>
            </a:r>
            <a:r>
              <a:rPr lang="en-US" altLang="zh-CN" b="1" dirty="0" err="1"/>
              <a:t>MPI_Waitsome</a:t>
            </a:r>
            <a:endParaRPr lang="en-US" altLang="zh-CN" b="1" dirty="0"/>
          </a:p>
          <a:p>
            <a:r>
              <a:rPr lang="en-US" altLang="zh-CN" b="1" dirty="0" err="1"/>
              <a:t>MPI_Test</a:t>
            </a:r>
            <a:r>
              <a:rPr lang="en-US" altLang="zh-CN" b="1" dirty="0"/>
              <a:t>/</a:t>
            </a:r>
            <a:r>
              <a:rPr lang="en-US" altLang="zh-CN" b="1" dirty="0" err="1"/>
              <a:t>MPI_Testany</a:t>
            </a:r>
            <a:r>
              <a:rPr lang="en-US" altLang="zh-CN" b="1" dirty="0"/>
              <a:t>/</a:t>
            </a:r>
            <a:r>
              <a:rPr lang="en-US" altLang="zh-CN" b="1" dirty="0" err="1"/>
              <a:t>MPI_Testall</a:t>
            </a:r>
            <a:r>
              <a:rPr lang="en-US" altLang="zh-CN" b="1" dirty="0"/>
              <a:t>/</a:t>
            </a:r>
            <a:r>
              <a:rPr lang="en-US" altLang="zh-CN" b="1" dirty="0" err="1"/>
              <a:t>MPI_Testsome</a:t>
            </a:r>
            <a:endParaRPr lang="en-US" altLang="zh-CN" b="1" dirty="0"/>
          </a:p>
          <a:p>
            <a:r>
              <a:rPr lang="en-US" altLang="zh-CN" dirty="0"/>
              <a:t>–</a:t>
            </a:r>
            <a:r>
              <a:rPr lang="en-US" altLang="zh-CN" b="1" dirty="0" err="1"/>
              <a:t>MPI_Request_free</a:t>
            </a:r>
            <a:endParaRPr lang="en-US" altLang="zh-CN" b="1" dirty="0"/>
          </a:p>
          <a:p>
            <a:r>
              <a:rPr lang="en-US" altLang="zh-CN" dirty="0"/>
              <a:t>–</a:t>
            </a:r>
            <a:r>
              <a:rPr lang="en-US" altLang="zh-CN" b="1" dirty="0" err="1"/>
              <a:t>MPI_Cancel</a:t>
            </a:r>
            <a:endParaRPr lang="en-US" altLang="zh-CN" b="1" dirty="0"/>
          </a:p>
          <a:p>
            <a:r>
              <a:rPr lang="en-US" altLang="zh-CN" dirty="0"/>
              <a:t>–</a:t>
            </a:r>
            <a:r>
              <a:rPr lang="en-US" altLang="zh-CN" b="1" dirty="0" err="1"/>
              <a:t>MPI_Test_cancelled</a:t>
            </a:r>
            <a:endParaRPr lang="en-US" altLang="zh-CN" b="1" dirty="0"/>
          </a:p>
          <a:p>
            <a:r>
              <a:rPr lang="en-US" altLang="zh-CN" dirty="0"/>
              <a:t>–</a:t>
            </a:r>
            <a:r>
              <a:rPr lang="en-US" altLang="zh-CN" b="1" dirty="0" err="1"/>
              <a:t>MPI_Probe</a:t>
            </a:r>
            <a:r>
              <a:rPr lang="en-US" altLang="zh-CN" b="1" dirty="0"/>
              <a:t>/</a:t>
            </a:r>
            <a:r>
              <a:rPr lang="en-US" altLang="zh-CN" b="1" dirty="0" err="1"/>
              <a:t>MPI_Iprobe</a:t>
            </a:r>
            <a:endParaRPr lang="en-US" altLang="zh-CN" b="1" dirty="0"/>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非阻塞式点对点通信</a:t>
            </a:r>
          </a:p>
        </p:txBody>
      </p:sp>
      <p:sp>
        <p:nvSpPr>
          <p:cNvPr id="3" name="内容占位符 2"/>
          <p:cNvSpPr>
            <a:spLocks noGrp="1"/>
          </p:cNvSpPr>
          <p:nvPr>
            <p:ph idx="1"/>
          </p:nvPr>
        </p:nvSpPr>
        <p:spPr/>
        <p:txBody>
          <a:bodyPr>
            <a:normAutofit fontScale="92500"/>
          </a:bodyPr>
          <a:lstStyle/>
          <a:p>
            <a:r>
              <a:rPr lang="zh-CN" altLang="en-US" dirty="0"/>
              <a:t>非阻塞式发送</a:t>
            </a:r>
            <a:endParaRPr lang="en-US" altLang="zh-CN" dirty="0"/>
          </a:p>
          <a:p>
            <a:endParaRPr lang="en-US" altLang="zh-CN" dirty="0"/>
          </a:p>
          <a:p>
            <a:endParaRPr lang="en-US" altLang="zh-CN" dirty="0"/>
          </a:p>
          <a:p>
            <a:endParaRPr lang="en-US" altLang="zh-CN" dirty="0"/>
          </a:p>
          <a:p>
            <a:r>
              <a:rPr lang="zh-CN" altLang="en-US" dirty="0"/>
              <a:t>该函数仅提交了一个消息发送请求，并立即返回</a:t>
            </a:r>
            <a:endParaRPr lang="en-US" altLang="zh-CN" dirty="0"/>
          </a:p>
          <a:p>
            <a:r>
              <a:rPr lang="en-US" altLang="zh-CN" dirty="0"/>
              <a:t>MPI</a:t>
            </a:r>
            <a:r>
              <a:rPr lang="zh-CN" altLang="en-US" dirty="0"/>
              <a:t>系统会在后台完成消息发送</a:t>
            </a:r>
            <a:endParaRPr lang="en-US" altLang="zh-CN" dirty="0"/>
          </a:p>
          <a:p>
            <a:r>
              <a:rPr lang="zh-CN" altLang="en-US" dirty="0"/>
              <a:t>函数为该发送操作创建了一个请求，通过</a:t>
            </a:r>
            <a:r>
              <a:rPr lang="en-US" altLang="zh-CN" dirty="0"/>
              <a:t>request</a:t>
            </a:r>
            <a:r>
              <a:rPr lang="zh-CN" altLang="en-US" dirty="0"/>
              <a:t>变量返回</a:t>
            </a:r>
            <a:endParaRPr lang="en-US" altLang="zh-CN" dirty="0"/>
          </a:p>
          <a:p>
            <a:r>
              <a:rPr lang="en-US" altLang="zh-CN" dirty="0"/>
              <a:t>request</a:t>
            </a:r>
            <a:r>
              <a:rPr lang="zh-CN" altLang="en-US" dirty="0"/>
              <a:t>可供之后（查询和等待）函数使用</a:t>
            </a:r>
          </a:p>
          <a:p>
            <a:endParaRPr lang="zh-CN" altLang="en-US" dirty="0"/>
          </a:p>
          <a:p>
            <a:endParaRPr lang="zh-CN" altLang="en-US" dirty="0"/>
          </a:p>
        </p:txBody>
      </p:sp>
      <p:pic>
        <p:nvPicPr>
          <p:cNvPr id="75779" name="Picture 3"/>
          <p:cNvPicPr>
            <a:picLocks noChangeAspect="1" noChangeArrowheads="1"/>
          </p:cNvPicPr>
          <p:nvPr/>
        </p:nvPicPr>
        <p:blipFill>
          <a:blip r:embed="rId2"/>
          <a:srcRect/>
          <a:stretch>
            <a:fillRect/>
          </a:stretch>
        </p:blipFill>
        <p:spPr bwMode="auto">
          <a:xfrm>
            <a:off x="571472" y="1857364"/>
            <a:ext cx="8008260" cy="142876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a:t>非阻塞式接收</a:t>
            </a:r>
            <a:endParaRPr lang="en-US" altLang="zh-CN" dirty="0"/>
          </a:p>
          <a:p>
            <a:endParaRPr lang="en-US" altLang="zh-CN" dirty="0"/>
          </a:p>
          <a:p>
            <a:endParaRPr lang="en-US" altLang="zh-CN" dirty="0"/>
          </a:p>
          <a:p>
            <a:endParaRPr lang="en-US" altLang="zh-CN" dirty="0"/>
          </a:p>
          <a:p>
            <a:r>
              <a:rPr lang="zh-CN" altLang="en-US" dirty="0"/>
              <a:t>该函数仅提交了一个消息接收请求，并立即返回</a:t>
            </a:r>
            <a:endParaRPr lang="en-US" altLang="zh-CN" dirty="0"/>
          </a:p>
          <a:p>
            <a:r>
              <a:rPr lang="en-US" altLang="zh-CN" dirty="0"/>
              <a:t>MPI</a:t>
            </a:r>
            <a:r>
              <a:rPr lang="zh-CN" altLang="en-US" dirty="0"/>
              <a:t>系统会在后台</a:t>
            </a:r>
            <a:r>
              <a:rPr lang="zh-CN" altLang="en-US"/>
              <a:t>完成消息接收</a:t>
            </a:r>
            <a:endParaRPr lang="en-US" altLang="zh-CN" dirty="0"/>
          </a:p>
          <a:p>
            <a:r>
              <a:rPr lang="zh-CN" altLang="en-US" dirty="0"/>
              <a:t>函数为该接收操作创建了一个请求，通过</a:t>
            </a:r>
            <a:r>
              <a:rPr lang="en-US" altLang="zh-CN" dirty="0"/>
              <a:t>request</a:t>
            </a:r>
            <a:r>
              <a:rPr lang="zh-CN" altLang="en-US" dirty="0"/>
              <a:t>变量返回</a:t>
            </a:r>
            <a:endParaRPr lang="en-US" altLang="zh-CN" dirty="0"/>
          </a:p>
          <a:p>
            <a:r>
              <a:rPr lang="en-US" altLang="zh-CN" dirty="0"/>
              <a:t>request</a:t>
            </a:r>
            <a:r>
              <a:rPr lang="zh-CN" altLang="en-US" dirty="0"/>
              <a:t>可供之后查询和等待函数使用</a:t>
            </a:r>
          </a:p>
          <a:p>
            <a:endParaRPr lang="zh-CN" altLang="en-US" dirty="0"/>
          </a:p>
          <a:p>
            <a:endParaRPr lang="zh-CN" altLang="en-US" dirty="0"/>
          </a:p>
        </p:txBody>
      </p:sp>
      <p:pic>
        <p:nvPicPr>
          <p:cNvPr id="76802" name="Picture 2"/>
          <p:cNvPicPr>
            <a:picLocks noChangeAspect="1" noChangeArrowheads="1"/>
          </p:cNvPicPr>
          <p:nvPr/>
        </p:nvPicPr>
        <p:blipFill>
          <a:blip r:embed="rId2"/>
          <a:srcRect/>
          <a:stretch>
            <a:fillRect/>
          </a:stretch>
        </p:blipFill>
        <p:spPr bwMode="auto">
          <a:xfrm>
            <a:off x="785786" y="1785926"/>
            <a:ext cx="7143800" cy="1542792"/>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等待、检测一个通信请求的完成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MPI_Wait</a:t>
            </a:r>
            <a:r>
              <a:rPr lang="zh-CN" altLang="en-US" dirty="0"/>
              <a:t>阻塞等待通信函数完成后返回；</a:t>
            </a:r>
            <a:endParaRPr lang="en-US" altLang="zh-CN" dirty="0"/>
          </a:p>
          <a:p>
            <a:r>
              <a:rPr lang="en-US" altLang="zh-CN" dirty="0" err="1"/>
              <a:t>MPI_Test</a:t>
            </a:r>
            <a:r>
              <a:rPr lang="zh-CN" altLang="en-US" dirty="0"/>
              <a:t>检测某通信，不论其是否完成，都立刻返回。如果通信完成，则</a:t>
            </a:r>
            <a:r>
              <a:rPr lang="en-US" altLang="zh-CN" dirty="0"/>
              <a:t>flag=true</a:t>
            </a:r>
          </a:p>
          <a:p>
            <a:r>
              <a:rPr lang="zh-CN" altLang="en-US" dirty="0"/>
              <a:t>当等待或检测的通信完成时，通信请求</a:t>
            </a:r>
            <a:r>
              <a:rPr lang="en-US" altLang="zh-CN" dirty="0"/>
              <a:t>request</a:t>
            </a:r>
            <a:r>
              <a:rPr lang="zh-CN" altLang="en-US" dirty="0"/>
              <a:t>被设置成</a:t>
            </a:r>
            <a:r>
              <a:rPr lang="en-US" altLang="zh-CN" dirty="0"/>
              <a:t>MPI_REQUEST_NULL</a:t>
            </a:r>
          </a:p>
          <a:p>
            <a:r>
              <a:rPr lang="zh-CN" altLang="en-US" dirty="0"/>
              <a:t>考察接收请求，</a:t>
            </a:r>
            <a:r>
              <a:rPr lang="en-US" altLang="zh-CN" dirty="0"/>
              <a:t>status</a:t>
            </a:r>
            <a:r>
              <a:rPr lang="zh-CN" altLang="en-US" dirty="0"/>
              <a:t>返回与</a:t>
            </a:r>
            <a:r>
              <a:rPr lang="en-US" altLang="zh-CN" dirty="0" err="1"/>
              <a:t>MPI_Recv</a:t>
            </a:r>
            <a:r>
              <a:rPr lang="zh-CN" altLang="en-US" dirty="0"/>
              <a:t>一样；发送请求，则不确定 </a:t>
            </a:r>
          </a:p>
          <a:p>
            <a:endParaRPr lang="zh-CN" altLang="en-US" dirty="0"/>
          </a:p>
          <a:p>
            <a:r>
              <a:rPr lang="en-US" altLang="zh-CN" dirty="0"/>
              <a:t> </a:t>
            </a:r>
            <a:r>
              <a:rPr lang="en-US" altLang="zh-CN" dirty="0" err="1"/>
              <a:t>MPI_Test</a:t>
            </a:r>
            <a:r>
              <a:rPr lang="zh-CN" altLang="en-US" dirty="0"/>
              <a:t>返回时，当</a:t>
            </a:r>
            <a:r>
              <a:rPr lang="en-US" altLang="zh-CN" dirty="0"/>
              <a:t>flag=false, status</a:t>
            </a:r>
            <a:r>
              <a:rPr lang="zh-CN" altLang="en-US" dirty="0"/>
              <a:t>不被赋值 </a:t>
            </a:r>
          </a:p>
          <a:p>
            <a:endParaRPr lang="zh-CN" altLang="en-US" dirty="0"/>
          </a:p>
        </p:txBody>
      </p:sp>
      <p:pic>
        <p:nvPicPr>
          <p:cNvPr id="77826" name="Picture 2"/>
          <p:cNvPicPr>
            <a:picLocks noChangeAspect="1" noChangeArrowheads="1"/>
          </p:cNvPicPr>
          <p:nvPr/>
        </p:nvPicPr>
        <p:blipFill>
          <a:blip r:embed="rId2"/>
          <a:srcRect/>
          <a:stretch>
            <a:fillRect/>
          </a:stretch>
        </p:blipFill>
        <p:spPr bwMode="auto">
          <a:xfrm>
            <a:off x="285720" y="1785926"/>
            <a:ext cx="8137235" cy="142876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fontScale="90000"/>
          </a:bodyPr>
          <a:lstStyle/>
          <a:p>
            <a:r>
              <a:rPr lang="zh-CN" altLang="en-US"/>
              <a:t>分析</a:t>
            </a:r>
            <a:r>
              <a:rPr lang="en-US" altLang="zh-CN"/>
              <a:t>greetings</a:t>
            </a:r>
          </a:p>
        </p:txBody>
      </p:sp>
      <p:sp>
        <p:nvSpPr>
          <p:cNvPr id="240643" name="Text Box 3"/>
          <p:cNvSpPr txBox="1">
            <a:spLocks noChangeArrowheads="1"/>
          </p:cNvSpPr>
          <p:nvPr/>
        </p:nvSpPr>
        <p:spPr bwMode="auto">
          <a:xfrm>
            <a:off x="0" y="1142984"/>
            <a:ext cx="9144000" cy="5321457"/>
          </a:xfrm>
          <a:prstGeom prst="rect">
            <a:avLst/>
          </a:prstGeom>
          <a:noFill/>
          <a:ln w="9525" algn="ctr">
            <a:solidFill>
              <a:schemeClr val="tx1"/>
            </a:solidFill>
            <a:miter lim="800000"/>
          </a:ln>
          <a:effectLst/>
        </p:spPr>
        <p:txBody>
          <a:bodyPr>
            <a:spAutoFit/>
          </a:bodyPr>
          <a:lstStyle/>
          <a:p>
            <a:pPr>
              <a:lnSpc>
                <a:spcPct val="60000"/>
              </a:lnSpc>
              <a:spcBef>
                <a:spcPct val="50000"/>
              </a:spcBef>
              <a:buFontTx/>
              <a:buNone/>
            </a:pPr>
            <a:endParaRPr kumimoji="0" lang="en-US" altLang="zh-CN" sz="2000" b="1" dirty="0">
              <a:effectLst/>
              <a:latin typeface="Courier New" panose="02070309020205020404" pitchFamily="49" charset="0"/>
            </a:endParaRPr>
          </a:p>
          <a:p>
            <a:pPr>
              <a:lnSpc>
                <a:spcPct val="60000"/>
              </a:lnSpc>
              <a:spcBef>
                <a:spcPct val="50000"/>
              </a:spcBef>
              <a:buFontTx/>
              <a:buNone/>
            </a:pPr>
            <a:r>
              <a:rPr kumimoji="0" lang="en-US" altLang="zh-CN" sz="2000" b="1" dirty="0">
                <a:effectLst/>
                <a:latin typeface="Courier New" panose="02070309020205020404" pitchFamily="49" charset="0"/>
              </a:rPr>
              <a:t>#include &lt;</a:t>
            </a:r>
            <a:r>
              <a:rPr kumimoji="0" lang="en-US" altLang="zh-CN" sz="2000" b="1" dirty="0" err="1">
                <a:effectLst/>
                <a:latin typeface="Courier New" panose="02070309020205020404" pitchFamily="49" charset="0"/>
              </a:rPr>
              <a:t>stdio.h</a:t>
            </a:r>
            <a:r>
              <a:rPr kumimoji="0" lang="en-US" altLang="zh-CN" sz="2000" b="1" dirty="0">
                <a:effectLst/>
                <a:latin typeface="Courier New" panose="02070309020205020404" pitchFamily="49" charset="0"/>
              </a:rPr>
              <a:t>&gt;</a:t>
            </a:r>
          </a:p>
          <a:p>
            <a:pPr>
              <a:lnSpc>
                <a:spcPct val="60000"/>
              </a:lnSpc>
              <a:spcBef>
                <a:spcPct val="50000"/>
              </a:spcBef>
              <a:buFontTx/>
              <a:buNone/>
            </a:pPr>
            <a:r>
              <a:rPr kumimoji="0" lang="en-US" altLang="zh-CN" sz="2000" b="1" dirty="0">
                <a:effectLst/>
                <a:latin typeface="Courier New" panose="02070309020205020404" pitchFamily="49" charset="0"/>
              </a:rPr>
              <a:t>#include "</a:t>
            </a:r>
            <a:r>
              <a:rPr kumimoji="0" lang="en-US" altLang="zh-CN" sz="2000" b="1" dirty="0" err="1">
                <a:effectLst/>
                <a:latin typeface="Courier New" panose="02070309020205020404" pitchFamily="49" charset="0"/>
              </a:rPr>
              <a:t>mpi.h</a:t>
            </a:r>
            <a:r>
              <a:rPr kumimoji="0" lang="en-US" altLang="zh-CN" sz="2000" b="1" dirty="0">
                <a:effectLst/>
                <a:latin typeface="Courier New" panose="02070309020205020404" pitchFamily="49" charset="0"/>
              </a:rPr>
              <a:t>”</a:t>
            </a:r>
          </a:p>
          <a:p>
            <a:pPr>
              <a:lnSpc>
                <a:spcPct val="60000"/>
              </a:lnSpc>
              <a:spcBef>
                <a:spcPct val="50000"/>
              </a:spcBef>
              <a:buFontTx/>
              <a:buNone/>
            </a:pPr>
            <a:r>
              <a:rPr kumimoji="0" lang="en-US" altLang="zh-CN" sz="2000" b="1" dirty="0">
                <a:effectLst/>
                <a:latin typeface="Courier New" panose="02070309020205020404" pitchFamily="49" charset="0"/>
              </a:rPr>
              <a:t>main( </a:t>
            </a:r>
            <a:r>
              <a:rPr kumimoji="0" lang="en-US" altLang="zh-CN" sz="2000" b="1" dirty="0" err="1">
                <a:effectLst/>
                <a:latin typeface="Courier New" panose="02070309020205020404" pitchFamily="49" charset="0"/>
              </a:rPr>
              <a:t>int</a:t>
            </a: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argc</a:t>
            </a:r>
            <a:r>
              <a:rPr kumimoji="0" lang="en-US" altLang="zh-CN" sz="2000" b="1" dirty="0">
                <a:effectLst/>
                <a:latin typeface="Courier New" panose="02070309020205020404" pitchFamily="49" charset="0"/>
              </a:rPr>
              <a:t>, char *</a:t>
            </a:r>
            <a:r>
              <a:rPr kumimoji="0" lang="en-US" altLang="zh-CN" sz="2000" b="1" dirty="0" err="1">
                <a:effectLst/>
                <a:latin typeface="Courier New" panose="02070309020205020404" pitchFamily="49" charset="0"/>
              </a:rPr>
              <a:t>argv</a:t>
            </a:r>
            <a:r>
              <a:rPr kumimoji="0" lang="en-US" altLang="zh-CN" sz="2000" b="1" dirty="0">
                <a:effectLst/>
                <a:latin typeface="Courier New" panose="02070309020205020404" pitchFamily="49" charset="0"/>
              </a:rPr>
              <a:t>[] )</a:t>
            </a:r>
          </a:p>
          <a:p>
            <a:pPr>
              <a:lnSpc>
                <a:spcPct val="60000"/>
              </a:lnSpc>
              <a:spcBef>
                <a:spcPct val="50000"/>
              </a:spcBef>
              <a:buFontTx/>
              <a:buNone/>
            </a:pPr>
            <a:r>
              <a:rPr kumimoji="0" lang="en-US" altLang="zh-CN" sz="2000" b="1" dirty="0">
                <a:effectLst/>
                <a:latin typeface="Courier New" panose="02070309020205020404" pitchFamily="49" charset="0"/>
              </a:rPr>
              <a:t>{</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int</a:t>
            </a: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numprocs</a:t>
            </a:r>
            <a:r>
              <a:rPr kumimoji="0" lang="en-US" altLang="zh-CN" sz="2000" b="1" dirty="0">
                <a:effectLst/>
                <a:latin typeface="Courier New" panose="02070309020205020404" pitchFamily="49" charset="0"/>
              </a:rPr>
              <a:t>;      </a:t>
            </a:r>
            <a:r>
              <a:rPr kumimoji="0" lang="en-US" altLang="zh-CN" dirty="0">
                <a:effectLst/>
              </a:rPr>
              <a:t>/*</a:t>
            </a:r>
            <a:r>
              <a:rPr kumimoji="0" lang="zh-CN" altLang="en-US" dirty="0">
                <a:effectLst/>
              </a:rPr>
              <a:t>进程数</a:t>
            </a:r>
            <a:r>
              <a:rPr kumimoji="0" lang="en-US" altLang="zh-CN" dirty="0">
                <a:effectLst/>
              </a:rPr>
              <a:t>,</a:t>
            </a:r>
            <a:r>
              <a:rPr kumimoji="0" lang="zh-CN" altLang="en-US" dirty="0">
                <a:effectLst/>
              </a:rPr>
              <a:t>该变量为各处理器中的同名变量*</a:t>
            </a:r>
            <a:r>
              <a:rPr kumimoji="0" lang="en-US" altLang="zh-CN" dirty="0">
                <a:effectLst/>
              </a:rPr>
              <a:t>/</a:t>
            </a:r>
          </a:p>
          <a:p>
            <a:pPr>
              <a:lnSpc>
                <a:spcPct val="60000"/>
              </a:lnSpc>
              <a:spcBef>
                <a:spcPct val="50000"/>
              </a:spcBef>
              <a:buFontTx/>
              <a:buNone/>
            </a:pPr>
            <a:r>
              <a:rPr kumimoji="0" lang="en-US" altLang="zh-CN" b="1" dirty="0">
                <a:effectLst/>
                <a:latin typeface="Courier New" panose="02070309020205020404" pitchFamily="49" charset="0"/>
              </a:rPr>
              <a:t>     </a:t>
            </a:r>
            <a:r>
              <a:rPr kumimoji="0" lang="en-US" altLang="zh-CN" sz="2000" b="1" dirty="0" err="1">
                <a:effectLst/>
                <a:latin typeface="Courier New" panose="02070309020205020404" pitchFamily="49" charset="0"/>
              </a:rPr>
              <a:t>int</a:t>
            </a: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myid</a:t>
            </a:r>
            <a:r>
              <a:rPr kumimoji="0" lang="en-US" altLang="zh-CN" sz="2000" b="1" dirty="0">
                <a:effectLst/>
                <a:latin typeface="Courier New" panose="02070309020205020404" pitchFamily="49" charset="0"/>
              </a:rPr>
              <a:t>;          </a:t>
            </a:r>
            <a:r>
              <a:rPr kumimoji="0" lang="en-US" altLang="zh-CN" dirty="0">
                <a:effectLst/>
              </a:rPr>
              <a:t>/*</a:t>
            </a:r>
            <a:r>
              <a:rPr kumimoji="0" lang="zh-CN" altLang="en-US" dirty="0">
                <a:effectLst/>
              </a:rPr>
              <a:t>进程</a:t>
            </a:r>
            <a:r>
              <a:rPr kumimoji="0" lang="en-US" altLang="zh-CN" dirty="0">
                <a:effectLst/>
              </a:rPr>
              <a:t>ID</a:t>
            </a:r>
            <a:r>
              <a:rPr kumimoji="0" lang="zh-CN" altLang="en-US" dirty="0">
                <a:effectLst/>
              </a:rPr>
              <a:t> *</a:t>
            </a:r>
            <a:r>
              <a:rPr kumimoji="0" lang="en-US" altLang="zh-CN" dirty="0">
                <a:effectLst/>
              </a:rPr>
              <a:t>/</a:t>
            </a:r>
            <a:endParaRPr kumimoji="0" lang="en-US" altLang="zh-CN" sz="2000" b="1" dirty="0">
              <a:effectLst/>
              <a:latin typeface="Courier New" panose="02070309020205020404" pitchFamily="49" charset="0"/>
            </a:endParaRP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MPI_Status</a:t>
            </a:r>
            <a:r>
              <a:rPr kumimoji="0" lang="en-US" altLang="zh-CN" sz="2000" b="1" dirty="0">
                <a:effectLst/>
                <a:latin typeface="Courier New" panose="02070309020205020404" pitchFamily="49" charset="0"/>
              </a:rPr>
              <a:t> status; </a:t>
            </a:r>
            <a:r>
              <a:rPr kumimoji="0" lang="en-US" altLang="zh-CN" dirty="0">
                <a:effectLst/>
              </a:rPr>
              <a:t>/*</a:t>
            </a:r>
            <a:r>
              <a:rPr kumimoji="0" lang="zh-CN" altLang="en-US" dirty="0">
                <a:effectLst/>
              </a:rPr>
              <a:t>消息接收状态变量*</a:t>
            </a:r>
            <a:r>
              <a:rPr kumimoji="0" lang="en-US" altLang="zh-CN" dirty="0">
                <a:effectLst/>
              </a:rPr>
              <a:t>/</a:t>
            </a:r>
          </a:p>
          <a:p>
            <a:pPr>
              <a:lnSpc>
                <a:spcPct val="60000"/>
              </a:lnSpc>
              <a:spcBef>
                <a:spcPct val="50000"/>
              </a:spcBef>
              <a:buFontTx/>
              <a:buNone/>
            </a:pPr>
            <a:r>
              <a:rPr kumimoji="0" lang="en-US" altLang="zh-CN" sz="2000" b="1" dirty="0">
                <a:effectLst/>
                <a:latin typeface="Courier New" panose="02070309020205020404" pitchFamily="49" charset="0"/>
              </a:rPr>
              <a:t>    char message[100]; </a:t>
            </a:r>
            <a:r>
              <a:rPr kumimoji="0" lang="en-US" altLang="zh-CN" dirty="0">
                <a:effectLst/>
              </a:rPr>
              <a:t>/*</a:t>
            </a:r>
            <a:r>
              <a:rPr kumimoji="0" lang="zh-CN" altLang="en-US" dirty="0">
                <a:effectLst/>
              </a:rPr>
              <a:t>消息</a:t>
            </a:r>
            <a:r>
              <a:rPr kumimoji="0" lang="en-US" altLang="zh-CN" dirty="0">
                <a:effectLst/>
              </a:rPr>
              <a:t>buffer</a:t>
            </a:r>
            <a:r>
              <a:rPr kumimoji="0" lang="zh-CN" altLang="en-US" dirty="0">
                <a:effectLst/>
              </a:rPr>
              <a:t>*</a:t>
            </a:r>
            <a:r>
              <a:rPr kumimoji="0" lang="en-US" altLang="zh-CN" dirty="0">
                <a:effectLst/>
              </a:rPr>
              <a:t>/</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dirty="0">
                <a:effectLst/>
              </a:rPr>
              <a:t>/*</a:t>
            </a:r>
            <a:r>
              <a:rPr kumimoji="0" lang="zh-CN" altLang="en-US" dirty="0">
                <a:effectLst/>
              </a:rPr>
              <a:t>初始化</a:t>
            </a:r>
            <a:r>
              <a:rPr kumimoji="0" lang="en-US" altLang="zh-CN" dirty="0">
                <a:effectLst/>
              </a:rPr>
              <a:t>MPI*/</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MPI_Init</a:t>
            </a:r>
            <a:r>
              <a:rPr kumimoji="0" lang="en-US" altLang="zh-CN" sz="2000" b="1" dirty="0">
                <a:effectLst/>
                <a:latin typeface="Courier New" panose="02070309020205020404" pitchFamily="49" charset="0"/>
              </a:rPr>
              <a:t>( &amp;</a:t>
            </a:r>
            <a:r>
              <a:rPr kumimoji="0" lang="en-US" altLang="zh-CN" sz="2000" b="1" dirty="0" err="1">
                <a:effectLst/>
                <a:latin typeface="Courier New" panose="02070309020205020404" pitchFamily="49" charset="0"/>
              </a:rPr>
              <a:t>argc</a:t>
            </a:r>
            <a:r>
              <a:rPr kumimoji="0" lang="en-US" altLang="zh-CN" sz="2000" b="1" dirty="0">
                <a:effectLst/>
                <a:latin typeface="Courier New" panose="02070309020205020404" pitchFamily="49" charset="0"/>
              </a:rPr>
              <a:t>, &amp;</a:t>
            </a:r>
            <a:r>
              <a:rPr kumimoji="0" lang="en-US" altLang="zh-CN" sz="2000" b="1" dirty="0" err="1">
                <a:effectLst/>
                <a:latin typeface="Courier New" panose="02070309020205020404" pitchFamily="49" charset="0"/>
              </a:rPr>
              <a:t>argv</a:t>
            </a:r>
            <a:r>
              <a:rPr kumimoji="0" lang="en-US" altLang="zh-CN" sz="2000" b="1" dirty="0">
                <a:effectLst/>
                <a:latin typeface="Courier New" panose="02070309020205020404" pitchFamily="49" charset="0"/>
              </a:rPr>
              <a:t> );</a:t>
            </a:r>
          </a:p>
          <a:p>
            <a:pPr>
              <a:lnSpc>
                <a:spcPct val="60000"/>
              </a:lnSpc>
              <a:spcBef>
                <a:spcPct val="50000"/>
              </a:spcBef>
              <a:buFontTx/>
              <a:buNone/>
            </a:pPr>
            <a:r>
              <a:rPr kumimoji="0" lang="en-US" altLang="zh-CN" sz="2000" b="1" dirty="0">
                <a:effectLst/>
                <a:latin typeface="Tahoma" panose="020B0604030504040204" pitchFamily="34" charset="0"/>
              </a:rPr>
              <a:t>        </a:t>
            </a:r>
            <a:r>
              <a:rPr kumimoji="0" lang="en-US" altLang="zh-CN" dirty="0">
                <a:effectLst/>
              </a:rPr>
              <a:t>/*</a:t>
            </a:r>
            <a:r>
              <a:rPr kumimoji="0" lang="zh-CN" altLang="en-US" dirty="0">
                <a:effectLst/>
              </a:rPr>
              <a:t>该函数被各进程各调用一次</a:t>
            </a:r>
            <a:r>
              <a:rPr kumimoji="0" lang="en-US" altLang="zh-CN" dirty="0">
                <a:effectLst/>
              </a:rPr>
              <a:t>,</a:t>
            </a:r>
            <a:r>
              <a:rPr kumimoji="0" lang="zh-CN" altLang="en-US" dirty="0">
                <a:effectLst/>
              </a:rPr>
              <a:t>得到自己的进程</a:t>
            </a:r>
            <a:r>
              <a:rPr kumimoji="0" lang="en-US" altLang="zh-CN" dirty="0">
                <a:effectLst/>
              </a:rPr>
              <a:t>rank</a:t>
            </a:r>
            <a:r>
              <a:rPr kumimoji="0" lang="zh-CN" altLang="en-US" dirty="0">
                <a:effectLst/>
              </a:rPr>
              <a:t>值*</a:t>
            </a:r>
            <a:r>
              <a:rPr kumimoji="0" lang="en-US" altLang="zh-CN" dirty="0">
                <a:effectLst/>
              </a:rPr>
              <a:t>/</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MPI_Common_rank</a:t>
            </a:r>
            <a:r>
              <a:rPr kumimoji="0" lang="en-US" altLang="zh-CN" sz="2000" b="1" dirty="0">
                <a:effectLst/>
                <a:latin typeface="Courier New" panose="02070309020205020404" pitchFamily="49" charset="0"/>
              </a:rPr>
              <a:t>(</a:t>
            </a:r>
            <a:r>
              <a:rPr kumimoji="0" lang="en-US" altLang="zh-CN" sz="2000" b="1" dirty="0" err="1">
                <a:effectLst/>
                <a:latin typeface="Courier New" panose="02070309020205020404" pitchFamily="49" charset="0"/>
              </a:rPr>
              <a:t>MPI_COMMON_WORLD,&amp;myid</a:t>
            </a:r>
            <a:r>
              <a:rPr kumimoji="0" lang="en-US" altLang="zh-CN" sz="2000" b="1" dirty="0">
                <a:effectLst/>
                <a:latin typeface="Courier New" panose="02070309020205020404" pitchFamily="49" charset="0"/>
              </a:rPr>
              <a:t>);</a:t>
            </a:r>
          </a:p>
          <a:p>
            <a:pPr>
              <a:lnSpc>
                <a:spcPct val="60000"/>
              </a:lnSpc>
              <a:spcBef>
                <a:spcPct val="50000"/>
              </a:spcBef>
              <a:buFontTx/>
              <a:buNone/>
            </a:pPr>
            <a:r>
              <a:rPr kumimoji="0" lang="en-US" altLang="zh-CN" dirty="0">
                <a:effectLst/>
              </a:rPr>
              <a:t>      /*</a:t>
            </a:r>
            <a:r>
              <a:rPr kumimoji="0" lang="zh-CN" altLang="en-US" dirty="0">
                <a:effectLst/>
              </a:rPr>
              <a:t>该函数被各进程各调用一次</a:t>
            </a:r>
            <a:r>
              <a:rPr kumimoji="0" lang="en-US" altLang="zh-CN" dirty="0">
                <a:effectLst/>
              </a:rPr>
              <a:t>,</a:t>
            </a:r>
            <a:r>
              <a:rPr kumimoji="0" lang="zh-CN" altLang="en-US" dirty="0">
                <a:effectLst/>
              </a:rPr>
              <a:t>得到进程数*</a:t>
            </a:r>
            <a:r>
              <a:rPr kumimoji="0" lang="en-US" altLang="zh-CN" dirty="0">
                <a:effectLst/>
              </a:rPr>
              <a:t>/</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MPI_Common_size</a:t>
            </a:r>
            <a:r>
              <a:rPr kumimoji="0" lang="en-US" altLang="zh-CN" sz="2000" b="1" dirty="0">
                <a:effectLst/>
                <a:latin typeface="Courier New" panose="02070309020205020404" pitchFamily="49" charset="0"/>
              </a:rPr>
              <a:t>(</a:t>
            </a:r>
            <a:r>
              <a:rPr kumimoji="0" lang="en-US" altLang="zh-CN" sz="2000" b="1" dirty="0" err="1">
                <a:effectLst/>
                <a:latin typeface="Courier New" panose="02070309020205020404" pitchFamily="49" charset="0"/>
              </a:rPr>
              <a:t>MPI_COMMON_WORLD,&amp;numprocs</a:t>
            </a:r>
            <a:r>
              <a:rPr kumimoji="0" lang="en-US" altLang="zh-CN" sz="2000" b="1" dirty="0">
                <a:effectLst/>
                <a:latin typeface="Courier New" panose="02070309020205020404" pitchFamily="49" charset="0"/>
              </a:rPr>
              <a:t>);</a:t>
            </a:r>
          </a:p>
          <a:p>
            <a:pPr>
              <a:lnSpc>
                <a:spcPct val="60000"/>
              </a:lnSpc>
              <a:spcBef>
                <a:spcPct val="50000"/>
              </a:spcBef>
              <a:buFontTx/>
              <a:buNone/>
            </a:pPr>
            <a:endParaRPr kumimoji="0" lang="en-US" altLang="zh-CN" sz="2000" b="1" dirty="0">
              <a:effectLst/>
              <a:latin typeface="Courier New" panose="02070309020205020404" pitchFamily="49" charset="0"/>
            </a:endParaRPr>
          </a:p>
        </p:txBody>
      </p:sp>
      <p:sp>
        <p:nvSpPr>
          <p:cNvPr id="4" name="灯片编号占位符 3"/>
          <p:cNvSpPr>
            <a:spLocks noGrp="1"/>
          </p:cNvSpPr>
          <p:nvPr>
            <p:ph type="sldNum" sz="quarter" idx="12"/>
          </p:nvPr>
        </p:nvSpPr>
        <p:spPr/>
        <p:txBody>
          <a:bodyPr/>
          <a:lstStyle/>
          <a:p>
            <a:fld id="{77197A2B-A034-4DC0-8020-4A062C2A5A72}" type="slidenum">
              <a:rPr lang="zh-CN" altLang="en-US" smtClean="0"/>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fontScale="90000"/>
          </a:bodyPr>
          <a:lstStyle/>
          <a:p>
            <a:r>
              <a:rPr lang="zh-CN" altLang="en-US"/>
              <a:t>分析</a:t>
            </a:r>
            <a:r>
              <a:rPr lang="en-US" altLang="zh-CN"/>
              <a:t>greetings</a:t>
            </a:r>
          </a:p>
        </p:txBody>
      </p:sp>
      <p:sp>
        <p:nvSpPr>
          <p:cNvPr id="242691" name="Text Box 3"/>
          <p:cNvSpPr txBox="1">
            <a:spLocks noChangeArrowheads="1"/>
          </p:cNvSpPr>
          <p:nvPr/>
        </p:nvSpPr>
        <p:spPr bwMode="auto">
          <a:xfrm>
            <a:off x="0" y="1142984"/>
            <a:ext cx="9144000" cy="5592300"/>
          </a:xfrm>
          <a:prstGeom prst="rect">
            <a:avLst/>
          </a:prstGeom>
          <a:noFill/>
          <a:ln w="9525" algn="ctr">
            <a:solidFill>
              <a:schemeClr val="tx1"/>
            </a:solidFill>
            <a:miter lim="800000"/>
          </a:ln>
          <a:effectLst/>
        </p:spPr>
        <p:txBody>
          <a:bodyPr>
            <a:spAutoFit/>
          </a:bodyPr>
          <a:lstStyle/>
          <a:p>
            <a:pPr>
              <a:lnSpc>
                <a:spcPct val="60000"/>
              </a:lnSpc>
              <a:spcBef>
                <a:spcPct val="50000"/>
              </a:spcBef>
              <a:buFontTx/>
              <a:buNone/>
            </a:pPr>
            <a:r>
              <a:rPr kumimoji="0" lang="en-US" altLang="zh-CN" sz="2000" b="1" dirty="0">
                <a:effectLst/>
                <a:latin typeface="Courier New" panose="02070309020205020404" pitchFamily="49" charset="0"/>
              </a:rPr>
              <a:t>  if (</a:t>
            </a:r>
            <a:r>
              <a:rPr kumimoji="0" lang="en-US" altLang="zh-CN" sz="2000" b="1" dirty="0" err="1">
                <a:effectLst/>
                <a:latin typeface="Courier New" panose="02070309020205020404" pitchFamily="49" charset="0"/>
              </a:rPr>
              <a:t>myid</a:t>
            </a:r>
            <a:r>
              <a:rPr kumimoji="0" lang="en-US" altLang="zh-CN" sz="2000" b="1" dirty="0">
                <a:effectLst/>
                <a:latin typeface="Courier New" panose="02070309020205020404" pitchFamily="49" charset="0"/>
              </a:rPr>
              <a:t> != 0) {</a:t>
            </a:r>
          </a:p>
          <a:p>
            <a:pPr>
              <a:lnSpc>
                <a:spcPct val="60000"/>
              </a:lnSpc>
              <a:spcBef>
                <a:spcPct val="50000"/>
              </a:spcBef>
              <a:buFontTx/>
              <a:buNone/>
            </a:pPr>
            <a:r>
              <a:rPr kumimoji="0" lang="en-US" altLang="zh-CN" dirty="0">
                <a:effectLst/>
              </a:rPr>
              <a:t>    /*</a:t>
            </a:r>
            <a:r>
              <a:rPr kumimoji="0" lang="zh-CN" altLang="en-US" dirty="0">
                <a:effectLst/>
              </a:rPr>
              <a:t>建立消息*</a:t>
            </a:r>
            <a:r>
              <a:rPr kumimoji="0" lang="en-US" altLang="zh-CN" dirty="0">
                <a:effectLst/>
              </a:rPr>
              <a:t>/</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sprintf</a:t>
            </a:r>
            <a:r>
              <a:rPr kumimoji="0" lang="en-US" altLang="zh-CN" sz="2000" b="1" dirty="0">
                <a:effectLst/>
                <a:latin typeface="Courier New" panose="02070309020205020404" pitchFamily="49" charset="0"/>
              </a:rPr>
              <a:t>(message, "Greetings from process %d!",</a:t>
            </a:r>
            <a:r>
              <a:rPr kumimoji="0" lang="en-US" altLang="zh-CN" sz="2000" b="1" dirty="0" err="1">
                <a:effectLst/>
                <a:latin typeface="Courier New" panose="02070309020205020404" pitchFamily="49" charset="0"/>
              </a:rPr>
              <a:t>myid</a:t>
            </a:r>
            <a:r>
              <a:rPr kumimoji="0" lang="en-US" altLang="zh-CN" sz="2000" b="1" dirty="0">
                <a:effectLst/>
                <a:latin typeface="Courier New" panose="02070309020205020404" pitchFamily="49" charset="0"/>
              </a:rPr>
              <a:t>);</a:t>
            </a:r>
          </a:p>
          <a:p>
            <a:pPr>
              <a:lnSpc>
                <a:spcPct val="60000"/>
              </a:lnSpc>
              <a:spcBef>
                <a:spcPct val="50000"/>
              </a:spcBef>
              <a:buFontTx/>
              <a:buNone/>
            </a:pPr>
            <a:r>
              <a:rPr kumimoji="0" lang="en-US" altLang="zh-CN" dirty="0">
                <a:effectLst/>
              </a:rPr>
              <a:t>    /* </a:t>
            </a:r>
            <a:r>
              <a:rPr kumimoji="0" lang="zh-CN" altLang="en-US" dirty="0">
                <a:effectLst/>
              </a:rPr>
              <a:t>发送长度取</a:t>
            </a:r>
            <a:r>
              <a:rPr kumimoji="0" lang="en-US" altLang="zh-CN" dirty="0" err="1">
                <a:effectLst/>
              </a:rPr>
              <a:t>strlen</a:t>
            </a:r>
            <a:r>
              <a:rPr kumimoji="0" lang="en-US" altLang="zh-CN" dirty="0">
                <a:effectLst/>
              </a:rPr>
              <a:t>(message) </a:t>
            </a:r>
            <a:r>
              <a:rPr kumimoji="0" lang="zh-CN" altLang="en-US" dirty="0">
                <a:effectLst/>
              </a:rPr>
              <a:t>*</a:t>
            </a:r>
            <a:r>
              <a:rPr kumimoji="0" lang="en-US" altLang="zh-CN" dirty="0">
                <a:effectLst/>
              </a:rPr>
              <a:t>/</a:t>
            </a:r>
          </a:p>
          <a:p>
            <a:pPr>
              <a:lnSpc>
                <a:spcPct val="60000"/>
              </a:lnSpc>
              <a:spcBef>
                <a:spcPct val="50000"/>
              </a:spcBef>
              <a:buFontTx/>
              <a:buNone/>
            </a:pPr>
            <a:r>
              <a:rPr kumimoji="0" lang="en-US" altLang="zh-CN" sz="2000" dirty="0">
                <a:effectLst/>
                <a:latin typeface="Tahoma" panose="020B0604030504040204" pitchFamily="34" charset="0"/>
              </a:rPr>
              <a:t>       </a:t>
            </a:r>
            <a:r>
              <a:rPr kumimoji="0" lang="en-US" altLang="zh-CN" sz="2000" b="1" dirty="0" err="1">
                <a:effectLst/>
                <a:latin typeface="Courier New" panose="02070309020205020404" pitchFamily="49" charset="0"/>
              </a:rPr>
              <a:t>MPI_Send</a:t>
            </a:r>
            <a:r>
              <a:rPr kumimoji="0" lang="en-US" altLang="zh-CN" sz="2000" b="1" dirty="0">
                <a:effectLst/>
                <a:latin typeface="Courier New" panose="02070309020205020404" pitchFamily="49" charset="0"/>
              </a:rPr>
              <a:t>(</a:t>
            </a:r>
            <a:r>
              <a:rPr kumimoji="0" lang="en-US" altLang="zh-CN" sz="2000" b="1" dirty="0" err="1">
                <a:effectLst/>
                <a:latin typeface="Courier New" panose="02070309020205020404" pitchFamily="49" charset="0"/>
              </a:rPr>
              <a:t>message,strlen</a:t>
            </a:r>
            <a:r>
              <a:rPr kumimoji="0" lang="en-US" altLang="zh-CN" sz="2000" b="1" dirty="0">
                <a:effectLst/>
                <a:latin typeface="Courier New" panose="02070309020205020404" pitchFamily="49" charset="0"/>
              </a:rPr>
              <a:t>(message),MPI_CHAR,</a:t>
            </a:r>
          </a:p>
          <a:p>
            <a:pPr>
              <a:lnSpc>
                <a:spcPct val="60000"/>
              </a:lnSpc>
              <a:spcBef>
                <a:spcPct val="50000"/>
              </a:spcBef>
              <a:buFontTx/>
              <a:buNone/>
            </a:pPr>
            <a:r>
              <a:rPr kumimoji="0" lang="en-US" altLang="zh-CN" sz="2000" b="1" dirty="0">
                <a:effectLst/>
                <a:latin typeface="Courier New" panose="02070309020205020404" pitchFamily="49" charset="0"/>
              </a:rPr>
              <a:t>             0,99,MPI_COMM_WORLD);</a:t>
            </a:r>
          </a:p>
          <a:p>
            <a:pPr>
              <a:lnSpc>
                <a:spcPct val="60000"/>
              </a:lnSpc>
              <a:spcBef>
                <a:spcPct val="50000"/>
              </a:spcBef>
              <a:buFontTx/>
              <a:buNone/>
            </a:pPr>
            <a:r>
              <a:rPr kumimoji="0" lang="en-US" altLang="zh-CN" sz="2000" b="1" dirty="0">
                <a:effectLst/>
                <a:latin typeface="Courier New" panose="02070309020205020404" pitchFamily="49" charset="0"/>
              </a:rPr>
              <a:t>  } else</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myrank</a:t>
            </a:r>
            <a:r>
              <a:rPr kumimoji="0" lang="en-US" altLang="zh-CN" sz="2000" b="1" dirty="0">
                <a:effectLst/>
                <a:latin typeface="Courier New" panose="02070309020205020404" pitchFamily="49" charset="0"/>
              </a:rPr>
              <a:t> == 0*/ </a:t>
            </a:r>
          </a:p>
          <a:p>
            <a:pPr>
              <a:lnSpc>
                <a:spcPct val="60000"/>
              </a:lnSpc>
              <a:spcBef>
                <a:spcPct val="50000"/>
              </a:spcBef>
              <a:buFontTx/>
              <a:buNone/>
            </a:pPr>
            <a:r>
              <a:rPr kumimoji="0" lang="en-US" altLang="zh-CN" sz="2000" b="1" dirty="0">
                <a:effectLst/>
                <a:latin typeface="Courier New" panose="02070309020205020404" pitchFamily="49" charset="0"/>
              </a:rPr>
              <a:t>  for (source = 1; source &lt; </a:t>
            </a:r>
            <a:r>
              <a:rPr kumimoji="0" lang="en-US" altLang="zh-CN" sz="2000" b="1" dirty="0" err="1">
                <a:effectLst/>
                <a:latin typeface="Courier New" panose="02070309020205020404" pitchFamily="49" charset="0"/>
              </a:rPr>
              <a:t>numprocs</a:t>
            </a:r>
            <a:r>
              <a:rPr kumimoji="0" lang="en-US" altLang="zh-CN" sz="2000" b="1" dirty="0">
                <a:effectLst/>
                <a:latin typeface="Courier New" panose="02070309020205020404" pitchFamily="49" charset="0"/>
              </a:rPr>
              <a:t>; source++) {</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MPI_Recv</a:t>
            </a:r>
            <a:r>
              <a:rPr kumimoji="0" lang="en-US" altLang="zh-CN" sz="2000" b="1" dirty="0">
                <a:effectLst/>
                <a:latin typeface="Courier New" panose="02070309020205020404" pitchFamily="49" charset="0"/>
              </a:rPr>
              <a:t>(message, 100, MPI_CHAR, source, 99,</a:t>
            </a:r>
          </a:p>
          <a:p>
            <a:pPr>
              <a:lnSpc>
                <a:spcPct val="60000"/>
              </a:lnSpc>
              <a:spcBef>
                <a:spcPct val="50000"/>
              </a:spcBef>
              <a:buFontTx/>
              <a:buNone/>
            </a:pPr>
            <a:r>
              <a:rPr kumimoji="0" lang="en-US" altLang="zh-CN" sz="2000" b="1" dirty="0">
                <a:effectLst/>
                <a:latin typeface="Courier New" panose="02070309020205020404" pitchFamily="49" charset="0"/>
              </a:rPr>
              <a:t>             MPI_COMM_WORLD, &amp;status);</a:t>
            </a: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printf</a:t>
            </a:r>
            <a:r>
              <a:rPr kumimoji="0" lang="en-US" altLang="zh-CN" sz="2000" b="1" dirty="0">
                <a:effectLst/>
                <a:latin typeface="Courier New" panose="02070309020205020404" pitchFamily="49" charset="0"/>
              </a:rPr>
              <a:t>("%s\n", message);</a:t>
            </a:r>
          </a:p>
          <a:p>
            <a:pPr>
              <a:lnSpc>
                <a:spcPct val="60000"/>
              </a:lnSpc>
              <a:spcBef>
                <a:spcPct val="50000"/>
              </a:spcBef>
              <a:buFontTx/>
              <a:buNone/>
            </a:pPr>
            <a:r>
              <a:rPr kumimoji="0" lang="en-US" altLang="zh-CN" sz="2000" b="1" dirty="0">
                <a:effectLst/>
                <a:latin typeface="Courier New" panose="02070309020205020404" pitchFamily="49" charset="0"/>
              </a:rPr>
              <a:t>    }</a:t>
            </a:r>
          </a:p>
          <a:p>
            <a:pPr>
              <a:lnSpc>
                <a:spcPct val="60000"/>
              </a:lnSpc>
              <a:spcBef>
                <a:spcPct val="50000"/>
              </a:spcBef>
              <a:buFontTx/>
              <a:buNone/>
            </a:pPr>
            <a:r>
              <a:rPr kumimoji="0" lang="en-US" altLang="zh-CN" sz="2000" b="1" dirty="0">
                <a:effectLst/>
                <a:latin typeface="Courier New" panose="02070309020205020404" pitchFamily="49" charset="0"/>
              </a:rPr>
              <a:t>  }</a:t>
            </a:r>
          </a:p>
          <a:p>
            <a:pPr>
              <a:lnSpc>
                <a:spcPct val="60000"/>
              </a:lnSpc>
              <a:spcBef>
                <a:spcPct val="50000"/>
              </a:spcBef>
              <a:buFontTx/>
              <a:buNone/>
            </a:pPr>
            <a:r>
              <a:rPr kumimoji="0" lang="en-US" altLang="zh-CN" dirty="0">
                <a:effectLst/>
              </a:rPr>
              <a:t>   /*</a:t>
            </a:r>
            <a:r>
              <a:rPr kumimoji="0" lang="zh-CN" altLang="en-US" dirty="0">
                <a:effectLst/>
              </a:rPr>
              <a:t>关闭</a:t>
            </a:r>
            <a:r>
              <a:rPr kumimoji="0" lang="en-US" altLang="zh-CN" dirty="0">
                <a:effectLst/>
              </a:rPr>
              <a:t>MPI,</a:t>
            </a:r>
            <a:r>
              <a:rPr kumimoji="0" lang="zh-CN" altLang="en-US" dirty="0">
                <a:effectLst/>
              </a:rPr>
              <a:t>标志并行代码段的结束*</a:t>
            </a:r>
            <a:r>
              <a:rPr kumimoji="0" lang="en-US" altLang="zh-CN" dirty="0">
                <a:effectLst/>
              </a:rPr>
              <a:t>/</a:t>
            </a:r>
            <a:endParaRPr kumimoji="0" lang="en-US" altLang="zh-CN" sz="2000" b="1" dirty="0">
              <a:effectLst/>
              <a:latin typeface="Courier New" panose="02070309020205020404" pitchFamily="49" charset="0"/>
            </a:endParaRPr>
          </a:p>
          <a:p>
            <a:pPr>
              <a:lnSpc>
                <a:spcPct val="60000"/>
              </a:lnSpc>
              <a:spcBef>
                <a:spcPct val="50000"/>
              </a:spcBef>
              <a:buFontTx/>
              <a:buNone/>
            </a:pPr>
            <a:r>
              <a:rPr kumimoji="0" lang="en-US" altLang="zh-CN" sz="2000" b="1" dirty="0">
                <a:effectLst/>
                <a:latin typeface="Courier New" panose="02070309020205020404" pitchFamily="49" charset="0"/>
              </a:rPr>
              <a:t>  </a:t>
            </a:r>
            <a:r>
              <a:rPr kumimoji="0" lang="en-US" altLang="zh-CN" sz="2000" b="1" dirty="0" err="1">
                <a:effectLst/>
                <a:latin typeface="Courier New" panose="02070309020205020404" pitchFamily="49" charset="0"/>
              </a:rPr>
              <a:t>MPI_Finalize</a:t>
            </a:r>
            <a:r>
              <a:rPr kumimoji="0" lang="en-US" altLang="zh-CN" sz="2000" b="1" dirty="0">
                <a:effectLst/>
                <a:latin typeface="Courier New" panose="02070309020205020404" pitchFamily="49" charset="0"/>
              </a:rPr>
              <a:t>();</a:t>
            </a:r>
          </a:p>
          <a:p>
            <a:pPr>
              <a:lnSpc>
                <a:spcPct val="60000"/>
              </a:lnSpc>
              <a:spcBef>
                <a:spcPct val="50000"/>
              </a:spcBef>
              <a:buFontTx/>
              <a:buNone/>
            </a:pPr>
            <a:r>
              <a:rPr kumimoji="0" lang="en-US" altLang="zh-CN" sz="2000" b="1" dirty="0">
                <a:effectLst/>
                <a:latin typeface="Courier New" panose="02070309020205020404" pitchFamily="49" charset="0"/>
              </a:rPr>
              <a:t> } /* end main */</a:t>
            </a:r>
          </a:p>
        </p:txBody>
      </p:sp>
      <p:sp>
        <p:nvSpPr>
          <p:cNvPr id="4" name="灯片编号占位符 3"/>
          <p:cNvSpPr>
            <a:spLocks noGrp="1"/>
          </p:cNvSpPr>
          <p:nvPr>
            <p:ph type="sldNum" sz="quarter" idx="12"/>
          </p:nvPr>
        </p:nvSpPr>
        <p:spPr/>
        <p:txBody>
          <a:bodyPr/>
          <a:lstStyle/>
          <a:p>
            <a:fld id="{77197A2B-A034-4DC0-8020-4A062C2A5A72}" type="slidenum">
              <a:rPr lang="zh-CN" altLang="en-US" smtClean="0"/>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857224" y="571480"/>
            <a:ext cx="7772400" cy="357190"/>
          </a:xfrm>
        </p:spPr>
        <p:txBody>
          <a:bodyPr>
            <a:normAutofit fontScale="90000"/>
          </a:bodyPr>
          <a:lstStyle/>
          <a:p>
            <a:r>
              <a:rPr lang="en-US" altLang="zh-CN" b="0" dirty="0">
                <a:effectLst/>
                <a:latin typeface="Arial Black" panose="020B0A04020102020204" pitchFamily="34" charset="0"/>
              </a:rPr>
              <a:t>Greetings</a:t>
            </a:r>
            <a:r>
              <a:rPr lang="zh-CN" altLang="en-US" b="0" dirty="0">
                <a:effectLst/>
                <a:latin typeface="Arial Black" panose="020B0A04020102020204" pitchFamily="34" charset="0"/>
              </a:rPr>
              <a:t>执行过程</a:t>
            </a:r>
          </a:p>
        </p:txBody>
      </p:sp>
      <p:graphicFrame>
        <p:nvGraphicFramePr>
          <p:cNvPr id="244740" name="Object 4"/>
          <p:cNvGraphicFramePr>
            <a:graphicFrameLocks noChangeAspect="1"/>
          </p:cNvGraphicFramePr>
          <p:nvPr/>
        </p:nvGraphicFramePr>
        <p:xfrm>
          <a:off x="2160588" y="2752725"/>
          <a:ext cx="1039812" cy="2047875"/>
        </p:xfrm>
        <a:graphic>
          <a:graphicData uri="http://schemas.openxmlformats.org/presentationml/2006/ole">
            <mc:AlternateContent xmlns:mc="http://schemas.openxmlformats.org/markup-compatibility/2006">
              <mc:Choice xmlns:v="urn:schemas-microsoft-com:vml" Requires="v">
                <p:oleObj spid="_x0000_s3086" name="Visio" r:id="rId4" imgW="10458450" imgH="20564475" progId="Visio.Drawing.11">
                  <p:embed/>
                </p:oleObj>
              </mc:Choice>
              <mc:Fallback>
                <p:oleObj name="Visio" r:id="rId4" imgW="10458450" imgH="20564475" progId="Visio.Drawing.11">
                  <p:embed/>
                  <p:pic>
                    <p:nvPicPr>
                      <p:cNvPr id="0" name="图片 3072" descr="image32"/>
                      <p:cNvPicPr>
                        <a:picLocks noChangeAspect="1"/>
                      </p:cNvPicPr>
                      <p:nvPr/>
                    </p:nvPicPr>
                    <p:blipFill>
                      <a:blip r:embed="rId5"/>
                      <a:stretch>
                        <a:fillRect/>
                      </a:stretch>
                    </p:blipFill>
                    <p:spPr>
                      <a:xfrm>
                        <a:off x="2160588" y="2752725"/>
                        <a:ext cx="1039812" cy="2047875"/>
                      </a:xfrm>
                      <a:prstGeom prst="rect">
                        <a:avLst/>
                      </a:prstGeom>
                      <a:noFill/>
                      <a:ln w="9525">
                        <a:noFill/>
                      </a:ln>
                    </p:spPr>
                  </p:pic>
                </p:oleObj>
              </mc:Fallback>
            </mc:AlternateContent>
          </a:graphicData>
        </a:graphic>
      </p:graphicFrame>
      <p:graphicFrame>
        <p:nvGraphicFramePr>
          <p:cNvPr id="244741" name="Object 5"/>
          <p:cNvGraphicFramePr>
            <a:graphicFrameLocks noChangeAspect="1"/>
          </p:cNvGraphicFramePr>
          <p:nvPr/>
        </p:nvGraphicFramePr>
        <p:xfrm>
          <a:off x="4370388" y="2752725"/>
          <a:ext cx="1039812" cy="2047875"/>
        </p:xfrm>
        <a:graphic>
          <a:graphicData uri="http://schemas.openxmlformats.org/presentationml/2006/ole">
            <mc:AlternateContent xmlns:mc="http://schemas.openxmlformats.org/markup-compatibility/2006">
              <mc:Choice xmlns:v="urn:schemas-microsoft-com:vml" Requires="v">
                <p:oleObj spid="_x0000_s3087" name="Visio" r:id="rId6" imgW="10458450" imgH="20564475" progId="Visio.Drawing.11">
                  <p:embed/>
                </p:oleObj>
              </mc:Choice>
              <mc:Fallback>
                <p:oleObj name="Visio" r:id="rId6" imgW="10458450" imgH="20564475" progId="Visio.Drawing.11">
                  <p:embed/>
                  <p:pic>
                    <p:nvPicPr>
                      <p:cNvPr id="0" name="图片 3073" descr="image33"/>
                      <p:cNvPicPr>
                        <a:picLocks noChangeAspect="1"/>
                      </p:cNvPicPr>
                      <p:nvPr/>
                    </p:nvPicPr>
                    <p:blipFill>
                      <a:blip r:embed="rId7"/>
                      <a:stretch>
                        <a:fillRect/>
                      </a:stretch>
                    </p:blipFill>
                    <p:spPr>
                      <a:xfrm>
                        <a:off x="4370388" y="2752725"/>
                        <a:ext cx="1039812" cy="2047875"/>
                      </a:xfrm>
                      <a:prstGeom prst="rect">
                        <a:avLst/>
                      </a:prstGeom>
                      <a:noFill/>
                      <a:ln w="9525">
                        <a:noFill/>
                      </a:ln>
                    </p:spPr>
                  </p:pic>
                </p:oleObj>
              </mc:Fallback>
            </mc:AlternateContent>
          </a:graphicData>
        </a:graphic>
      </p:graphicFrame>
      <p:graphicFrame>
        <p:nvGraphicFramePr>
          <p:cNvPr id="244742" name="Object 6"/>
          <p:cNvGraphicFramePr>
            <a:graphicFrameLocks noChangeAspect="1"/>
          </p:cNvGraphicFramePr>
          <p:nvPr/>
        </p:nvGraphicFramePr>
        <p:xfrm>
          <a:off x="5970588" y="2752725"/>
          <a:ext cx="1039812" cy="2047875"/>
        </p:xfrm>
        <a:graphic>
          <a:graphicData uri="http://schemas.openxmlformats.org/presentationml/2006/ole">
            <mc:AlternateContent xmlns:mc="http://schemas.openxmlformats.org/markup-compatibility/2006">
              <mc:Choice xmlns:v="urn:schemas-microsoft-com:vml" Requires="v">
                <p:oleObj spid="_x0000_s3088" name="Visio" r:id="rId8" imgW="10458450" imgH="20564475" progId="Visio.Drawing.11">
                  <p:embed/>
                </p:oleObj>
              </mc:Choice>
              <mc:Fallback>
                <p:oleObj name="Visio" r:id="rId8" imgW="10458450" imgH="20564475" progId="Visio.Drawing.11">
                  <p:embed/>
                  <p:pic>
                    <p:nvPicPr>
                      <p:cNvPr id="0" name="图片 3074" descr="image34"/>
                      <p:cNvPicPr>
                        <a:picLocks noChangeAspect="1"/>
                      </p:cNvPicPr>
                      <p:nvPr/>
                    </p:nvPicPr>
                    <p:blipFill>
                      <a:blip r:embed="rId9"/>
                      <a:stretch>
                        <a:fillRect/>
                      </a:stretch>
                    </p:blipFill>
                    <p:spPr>
                      <a:xfrm>
                        <a:off x="5970588" y="2752725"/>
                        <a:ext cx="1039812" cy="2047875"/>
                      </a:xfrm>
                      <a:prstGeom prst="rect">
                        <a:avLst/>
                      </a:prstGeom>
                      <a:noFill/>
                      <a:ln w="9525">
                        <a:noFill/>
                      </a:ln>
                    </p:spPr>
                  </p:pic>
                </p:oleObj>
              </mc:Fallback>
            </mc:AlternateContent>
          </a:graphicData>
        </a:graphic>
      </p:graphicFrame>
      <p:sp>
        <p:nvSpPr>
          <p:cNvPr id="244743" name="Rectangle 7"/>
          <p:cNvSpPr>
            <a:spLocks noChangeArrowheads="1"/>
          </p:cNvSpPr>
          <p:nvPr/>
        </p:nvSpPr>
        <p:spPr bwMode="auto">
          <a:xfrm>
            <a:off x="2133600" y="2066925"/>
            <a:ext cx="1143000" cy="685800"/>
          </a:xfrm>
          <a:prstGeom prst="rect">
            <a:avLst/>
          </a:prstGeom>
          <a:noFill/>
          <a:ln w="9525">
            <a:noFill/>
            <a:miter lim="800000"/>
          </a:ln>
          <a:effectLst/>
        </p:spPr>
        <p:txBody>
          <a:bodyPr anchor="ctr"/>
          <a:lstStyle/>
          <a:p>
            <a:pPr algn="ctr">
              <a:spcBef>
                <a:spcPct val="0"/>
              </a:spcBef>
              <a:buFontTx/>
              <a:buNone/>
            </a:pPr>
            <a:r>
              <a:rPr lang="zh-CN" altLang="en-US" sz="1800" b="1">
                <a:effectLst>
                  <a:outerShdw blurRad="38100" dist="38100" dir="2700000" algn="tl">
                    <a:srgbClr val="C0C0C0"/>
                  </a:outerShdw>
                </a:effectLst>
                <a:latin typeface="黑体" panose="02010609060101010101" pitchFamily="49" charset="-122"/>
                <a:ea typeface="黑体" panose="02010609060101010101" pitchFamily="49" charset="-122"/>
              </a:rPr>
              <a:t>进程 </a:t>
            </a:r>
            <a:r>
              <a:rPr lang="en-US" altLang="zh-CN" sz="1800" b="1">
                <a:effectLst>
                  <a:outerShdw blurRad="38100" dist="38100" dir="2700000" algn="tl">
                    <a:srgbClr val="C0C0C0"/>
                  </a:outerShdw>
                </a:effectLst>
                <a:latin typeface="黑体" panose="02010609060101010101" pitchFamily="49" charset="-122"/>
                <a:ea typeface="黑体" panose="02010609060101010101" pitchFamily="49" charset="-122"/>
              </a:rPr>
              <a:t>0</a:t>
            </a:r>
          </a:p>
          <a:p>
            <a:pPr algn="ctr">
              <a:spcBef>
                <a:spcPct val="0"/>
              </a:spcBef>
              <a:buFontTx/>
              <a:buNone/>
            </a:pPr>
            <a:r>
              <a:rPr lang="en-US" altLang="zh-CN" sz="1800" b="1">
                <a:effectLst>
                  <a:outerShdw blurRad="38100" dist="38100" dir="2700000" algn="tl">
                    <a:srgbClr val="C0C0C0"/>
                  </a:outerShdw>
                </a:effectLst>
                <a:latin typeface="黑体" panose="02010609060101010101" pitchFamily="49" charset="-122"/>
                <a:ea typeface="黑体" panose="02010609060101010101" pitchFamily="49" charset="-122"/>
              </a:rPr>
              <a:t>rank=0</a:t>
            </a:r>
          </a:p>
        </p:txBody>
      </p:sp>
      <p:sp>
        <p:nvSpPr>
          <p:cNvPr id="244744" name="Rectangle 8"/>
          <p:cNvSpPr>
            <a:spLocks noChangeArrowheads="1"/>
          </p:cNvSpPr>
          <p:nvPr/>
        </p:nvSpPr>
        <p:spPr bwMode="auto">
          <a:xfrm>
            <a:off x="4343400" y="2066925"/>
            <a:ext cx="1143000" cy="685800"/>
          </a:xfrm>
          <a:prstGeom prst="rect">
            <a:avLst/>
          </a:prstGeom>
          <a:noFill/>
          <a:ln w="9525">
            <a:noFill/>
            <a:miter lim="800000"/>
          </a:ln>
          <a:effectLst/>
        </p:spPr>
        <p:txBody>
          <a:bodyPr anchor="ctr"/>
          <a:lstStyle/>
          <a:p>
            <a:pPr algn="ctr">
              <a:spcBef>
                <a:spcPct val="0"/>
              </a:spcBef>
              <a:buFontTx/>
              <a:buNone/>
            </a:pPr>
            <a:r>
              <a:rPr lang="zh-CN" altLang="en-US" sz="1800" b="1">
                <a:effectLst>
                  <a:outerShdw blurRad="38100" dist="38100" dir="2700000" algn="tl">
                    <a:srgbClr val="C0C0C0"/>
                  </a:outerShdw>
                </a:effectLst>
                <a:latin typeface="黑体" panose="02010609060101010101" pitchFamily="49" charset="-122"/>
                <a:ea typeface="黑体" panose="02010609060101010101" pitchFamily="49" charset="-122"/>
              </a:rPr>
              <a:t>进程 </a:t>
            </a:r>
            <a:r>
              <a:rPr lang="en-US" altLang="zh-CN" sz="1800" b="1">
                <a:effectLst>
                  <a:outerShdw blurRad="38100" dist="38100" dir="2700000" algn="tl">
                    <a:srgbClr val="C0C0C0"/>
                  </a:outerShdw>
                </a:effectLst>
                <a:latin typeface="黑体" panose="02010609060101010101" pitchFamily="49" charset="-122"/>
                <a:ea typeface="黑体" panose="02010609060101010101" pitchFamily="49" charset="-122"/>
              </a:rPr>
              <a:t>1</a:t>
            </a:r>
          </a:p>
          <a:p>
            <a:pPr algn="ctr">
              <a:spcBef>
                <a:spcPct val="0"/>
              </a:spcBef>
              <a:buFontTx/>
              <a:buNone/>
            </a:pPr>
            <a:r>
              <a:rPr lang="en-US" altLang="zh-CN" sz="1800" b="1">
                <a:effectLst>
                  <a:outerShdw blurRad="38100" dist="38100" dir="2700000" algn="tl">
                    <a:srgbClr val="C0C0C0"/>
                  </a:outerShdw>
                </a:effectLst>
                <a:latin typeface="黑体" panose="02010609060101010101" pitchFamily="49" charset="-122"/>
                <a:ea typeface="黑体" panose="02010609060101010101" pitchFamily="49" charset="-122"/>
              </a:rPr>
              <a:t>rank=1</a:t>
            </a:r>
          </a:p>
        </p:txBody>
      </p:sp>
      <p:sp>
        <p:nvSpPr>
          <p:cNvPr id="244745" name="Rectangle 9"/>
          <p:cNvSpPr>
            <a:spLocks noChangeArrowheads="1"/>
          </p:cNvSpPr>
          <p:nvPr/>
        </p:nvSpPr>
        <p:spPr bwMode="auto">
          <a:xfrm>
            <a:off x="5943600" y="2057400"/>
            <a:ext cx="1143000" cy="685800"/>
          </a:xfrm>
          <a:prstGeom prst="rect">
            <a:avLst/>
          </a:prstGeom>
          <a:noFill/>
          <a:ln w="9525">
            <a:noFill/>
            <a:miter lim="800000"/>
          </a:ln>
          <a:effectLst/>
        </p:spPr>
        <p:txBody>
          <a:bodyPr anchor="ctr"/>
          <a:lstStyle/>
          <a:p>
            <a:pPr algn="ctr">
              <a:spcBef>
                <a:spcPct val="0"/>
              </a:spcBef>
              <a:buFontTx/>
              <a:buNone/>
            </a:pPr>
            <a:r>
              <a:rPr lang="zh-CN" altLang="en-US" sz="1800" b="1">
                <a:effectLst>
                  <a:outerShdw blurRad="38100" dist="38100" dir="2700000" algn="tl">
                    <a:srgbClr val="C0C0C0"/>
                  </a:outerShdw>
                </a:effectLst>
                <a:latin typeface="黑体" panose="02010609060101010101" pitchFamily="49" charset="-122"/>
                <a:ea typeface="黑体" panose="02010609060101010101" pitchFamily="49" charset="-122"/>
              </a:rPr>
              <a:t>进程 </a:t>
            </a:r>
            <a:r>
              <a:rPr lang="en-US" altLang="zh-CN" sz="1800" b="1">
                <a:effectLst>
                  <a:outerShdw blurRad="38100" dist="38100" dir="2700000" algn="tl">
                    <a:srgbClr val="C0C0C0"/>
                  </a:outerShdw>
                </a:effectLst>
                <a:latin typeface="黑体" panose="02010609060101010101" pitchFamily="49" charset="-122"/>
                <a:ea typeface="黑体" panose="02010609060101010101" pitchFamily="49" charset="-122"/>
              </a:rPr>
              <a:t>2</a:t>
            </a:r>
          </a:p>
          <a:p>
            <a:pPr algn="ctr">
              <a:spcBef>
                <a:spcPct val="0"/>
              </a:spcBef>
              <a:buFontTx/>
              <a:buNone/>
            </a:pPr>
            <a:r>
              <a:rPr lang="en-US" altLang="zh-CN" sz="1800" b="1">
                <a:effectLst>
                  <a:outerShdw blurRad="38100" dist="38100" dir="2700000" algn="tl">
                    <a:srgbClr val="C0C0C0"/>
                  </a:outerShdw>
                </a:effectLst>
                <a:latin typeface="黑体" panose="02010609060101010101" pitchFamily="49" charset="-122"/>
                <a:ea typeface="黑体" panose="02010609060101010101" pitchFamily="49" charset="-122"/>
              </a:rPr>
              <a:t>rank=2</a:t>
            </a:r>
          </a:p>
        </p:txBody>
      </p:sp>
      <p:sp>
        <p:nvSpPr>
          <p:cNvPr id="244746" name="Rectangle 10"/>
          <p:cNvSpPr>
            <a:spLocks noChangeArrowheads="1"/>
          </p:cNvSpPr>
          <p:nvPr/>
        </p:nvSpPr>
        <p:spPr bwMode="auto">
          <a:xfrm>
            <a:off x="457200" y="1447800"/>
            <a:ext cx="2971800" cy="685800"/>
          </a:xfrm>
          <a:prstGeom prst="rect">
            <a:avLst/>
          </a:prstGeom>
          <a:noFill/>
          <a:ln w="9525">
            <a:noFill/>
            <a:miter lim="800000"/>
          </a:ln>
          <a:effectLst/>
        </p:spPr>
        <p:txBody>
          <a:bodyPr anchor="ctr"/>
          <a:lstStyle/>
          <a:p>
            <a:pPr algn="ctr">
              <a:spcBef>
                <a:spcPct val="0"/>
              </a:spcBef>
              <a:buFontTx/>
              <a:buNone/>
            </a:pPr>
            <a:r>
              <a:rPr lang="zh-CN" altLang="en-US" sz="2000" b="1">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假设进程数为</a:t>
            </a:r>
            <a:r>
              <a:rPr lang="en-US" altLang="zh-CN" sz="2000" b="1">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3 </a:t>
            </a:r>
          </a:p>
        </p:txBody>
      </p:sp>
      <p:sp>
        <p:nvSpPr>
          <p:cNvPr id="244747" name="Freeform 11"/>
          <p:cNvSpPr/>
          <p:nvPr/>
        </p:nvSpPr>
        <p:spPr bwMode="auto">
          <a:xfrm>
            <a:off x="2895600" y="3962400"/>
            <a:ext cx="1981200" cy="228600"/>
          </a:xfrm>
          <a:custGeom>
            <a:avLst/>
            <a:gdLst/>
            <a:ahLst/>
            <a:cxnLst>
              <a:cxn ang="0">
                <a:pos x="912" y="48"/>
              </a:cxn>
              <a:cxn ang="0">
                <a:pos x="384" y="144"/>
              </a:cxn>
              <a:cxn ang="0">
                <a:pos x="0" y="0"/>
              </a:cxn>
            </a:cxnLst>
            <a:rect l="0" t="0" r="r" b="b"/>
            <a:pathLst>
              <a:path w="912" h="152">
                <a:moveTo>
                  <a:pt x="912" y="48"/>
                </a:moveTo>
                <a:cubicBezTo>
                  <a:pt x="724" y="100"/>
                  <a:pt x="536" y="152"/>
                  <a:pt x="384" y="144"/>
                </a:cubicBezTo>
                <a:cubicBezTo>
                  <a:pt x="232" y="136"/>
                  <a:pt x="64" y="24"/>
                  <a:pt x="0" y="0"/>
                </a:cubicBezTo>
              </a:path>
            </a:pathLst>
          </a:custGeom>
          <a:noFill/>
          <a:ln w="28575" cap="flat" cmpd="sng">
            <a:solidFill>
              <a:srgbClr val="FF33CC"/>
            </a:solidFill>
            <a:prstDash val="solid"/>
            <a:round/>
            <a:headEnd type="none" w="med" len="med"/>
            <a:tailEnd type="triangle" w="med" len="med"/>
          </a:ln>
          <a:effectLst/>
        </p:spPr>
        <p:txBody>
          <a:bodyPr/>
          <a:lstStyle/>
          <a:p>
            <a:endParaRPr lang="zh-CN" altLang="en-US"/>
          </a:p>
        </p:txBody>
      </p:sp>
      <p:sp>
        <p:nvSpPr>
          <p:cNvPr id="244748" name="Freeform 12"/>
          <p:cNvSpPr/>
          <p:nvPr/>
        </p:nvSpPr>
        <p:spPr bwMode="auto">
          <a:xfrm>
            <a:off x="2743200" y="4038600"/>
            <a:ext cx="3733800" cy="433388"/>
          </a:xfrm>
          <a:custGeom>
            <a:avLst/>
            <a:gdLst/>
            <a:ahLst/>
            <a:cxnLst>
              <a:cxn ang="0">
                <a:pos x="2016" y="0"/>
              </a:cxn>
              <a:cxn ang="0">
                <a:pos x="864" y="288"/>
              </a:cxn>
              <a:cxn ang="0">
                <a:pos x="0" y="0"/>
              </a:cxn>
            </a:cxnLst>
            <a:rect l="0" t="0" r="r" b="b"/>
            <a:pathLst>
              <a:path w="2016" h="288">
                <a:moveTo>
                  <a:pt x="2016" y="0"/>
                </a:moveTo>
                <a:cubicBezTo>
                  <a:pt x="1608" y="144"/>
                  <a:pt x="1200" y="288"/>
                  <a:pt x="864" y="288"/>
                </a:cubicBezTo>
                <a:cubicBezTo>
                  <a:pt x="528" y="288"/>
                  <a:pt x="264" y="144"/>
                  <a:pt x="0" y="0"/>
                </a:cubicBezTo>
              </a:path>
            </a:pathLst>
          </a:custGeom>
          <a:noFill/>
          <a:ln w="28575" cap="flat" cmpd="sng">
            <a:solidFill>
              <a:srgbClr val="FF33CC"/>
            </a:solidFill>
            <a:prstDash val="solid"/>
            <a:round/>
            <a:headEnd type="none" w="med" len="med"/>
            <a:tailEnd type="triangle" w="med" len="med"/>
          </a:ln>
          <a:effectLst/>
        </p:spPr>
        <p:txBody>
          <a:bodyPr/>
          <a:lstStyle/>
          <a:p>
            <a:endParaRPr lang="zh-CN" altLang="en-US"/>
          </a:p>
        </p:txBody>
      </p:sp>
      <p:sp>
        <p:nvSpPr>
          <p:cNvPr id="244749" name="Rectangle 13"/>
          <p:cNvSpPr>
            <a:spLocks noChangeArrowheads="1"/>
          </p:cNvSpPr>
          <p:nvPr/>
        </p:nvSpPr>
        <p:spPr bwMode="auto">
          <a:xfrm>
            <a:off x="3505200" y="3886200"/>
            <a:ext cx="533400" cy="762000"/>
          </a:xfrm>
          <a:prstGeom prst="rect">
            <a:avLst/>
          </a:prstGeom>
          <a:solidFill>
            <a:schemeClr val="bg1"/>
          </a:solidFill>
          <a:ln w="9525">
            <a:solidFill>
              <a:schemeClr val="tx1"/>
            </a:solidFill>
            <a:miter lim="800000"/>
          </a:ln>
          <a:effectLst/>
        </p:spPr>
        <p:txBody>
          <a:bodyPr anchor="ctr"/>
          <a:lstStyle/>
          <a:p>
            <a:pPr algn="ctr">
              <a:spcBef>
                <a:spcPct val="0"/>
              </a:spcBef>
              <a:buFontTx/>
              <a:buNone/>
            </a:pPr>
            <a:r>
              <a:rPr lang="en-US" altLang="zh-CN" sz="5400" b="1">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244750" name="Rectangle 14"/>
          <p:cNvSpPr>
            <a:spLocks noChangeArrowheads="1"/>
          </p:cNvSpPr>
          <p:nvPr/>
        </p:nvSpPr>
        <p:spPr bwMode="auto">
          <a:xfrm>
            <a:off x="1828800" y="5181600"/>
            <a:ext cx="5257800" cy="685800"/>
          </a:xfrm>
          <a:prstGeom prst="rect">
            <a:avLst/>
          </a:prstGeom>
          <a:noFill/>
          <a:ln w="9525">
            <a:solidFill>
              <a:schemeClr val="tx1"/>
            </a:solidFill>
            <a:miter lim="800000"/>
          </a:ln>
          <a:effectLst/>
        </p:spPr>
        <p:txBody>
          <a:bodyPr anchor="ctr"/>
          <a:lstStyle/>
          <a:p>
            <a:pPr algn="ctr">
              <a:spcBef>
                <a:spcPct val="0"/>
              </a:spcBef>
              <a:buFontTx/>
              <a:buNone/>
            </a:pPr>
            <a:r>
              <a:rPr lang="zh-CN" altLang="en-US" sz="2000" b="1">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问题：进程</a:t>
            </a:r>
            <a:r>
              <a:rPr lang="en-US" altLang="zh-CN" sz="2000" b="1">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1</a:t>
            </a:r>
            <a:r>
              <a:rPr lang="zh-CN" altLang="en-US" sz="2000" b="1">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和进程</a:t>
            </a:r>
            <a:r>
              <a:rPr lang="en-US" altLang="zh-CN" sz="2000" b="1">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2</a:t>
            </a:r>
            <a:r>
              <a:rPr lang="zh-CN" altLang="en-US" sz="2000" b="1">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谁先向进程</a:t>
            </a:r>
            <a:r>
              <a:rPr lang="en-US" altLang="zh-CN" sz="2000" b="1">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0</a:t>
            </a:r>
            <a:r>
              <a:rPr lang="zh-CN" altLang="en-US" sz="2000" b="1">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发送消息？</a:t>
            </a:r>
          </a:p>
        </p:txBody>
      </p:sp>
      <p:sp>
        <p:nvSpPr>
          <p:cNvPr id="14" name="灯片编号占位符 13"/>
          <p:cNvSpPr>
            <a:spLocks noGrp="1"/>
          </p:cNvSpPr>
          <p:nvPr>
            <p:ph type="sldNum" sz="quarter" idx="12"/>
          </p:nvPr>
        </p:nvSpPr>
        <p:spPr/>
        <p:txBody>
          <a:bodyPr/>
          <a:lstStyle/>
          <a:p>
            <a:fld id="{77197A2B-A034-4DC0-8020-4A062C2A5A72}" type="slidenum">
              <a:rPr lang="zh-CN" altLang="en-US" smtClean="0"/>
              <a:t>66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4749"/>
                                        </p:tgtEl>
                                        <p:attrNameLst>
                                          <p:attrName>style.visibility</p:attrName>
                                        </p:attrNameLst>
                                      </p:cBhvr>
                                      <p:to>
                                        <p:strVal val="visible"/>
                                      </p:to>
                                    </p:set>
                                    <p:animEffect transition="in" filter="blinds(horizontal)">
                                      <p:cBhvr>
                                        <p:cTn id="7" dur="500"/>
                                        <p:tgtEl>
                                          <p:spTgt spid="24474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44750"/>
                                        </p:tgtEl>
                                        <p:attrNameLst>
                                          <p:attrName>style.visibility</p:attrName>
                                        </p:attrNameLst>
                                      </p:cBhvr>
                                      <p:to>
                                        <p:strVal val="visible"/>
                                      </p:to>
                                    </p:set>
                                    <p:animEffect transition="in" filter="blinds(horizontal)">
                                      <p:cBhvr>
                                        <p:cTn id="11" dur="500"/>
                                        <p:tgtEl>
                                          <p:spTgt spid="244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9" grpId="0" animBg="1" autoUpdateAnimBg="0"/>
      <p:bldP spid="244750"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857224" y="428604"/>
            <a:ext cx="7772400" cy="571504"/>
          </a:xfrm>
        </p:spPr>
        <p:txBody>
          <a:bodyPr>
            <a:normAutofit fontScale="90000"/>
          </a:bodyPr>
          <a:lstStyle/>
          <a:p>
            <a:r>
              <a:rPr lang="zh-CN" altLang="en-US" b="0" dirty="0">
                <a:effectLst/>
                <a:latin typeface="Arial Black" panose="020B0A04020102020204" pitchFamily="34" charset="0"/>
              </a:rPr>
              <a:t>运行</a:t>
            </a:r>
            <a:r>
              <a:rPr lang="en-US" altLang="zh-CN" b="0" dirty="0">
                <a:effectLst/>
                <a:latin typeface="Arial Black" panose="020B0A04020102020204" pitchFamily="34" charset="0"/>
              </a:rPr>
              <a:t>Greetings</a:t>
            </a:r>
          </a:p>
        </p:txBody>
      </p:sp>
      <p:sp>
        <p:nvSpPr>
          <p:cNvPr id="246787" name="Rectangle 3"/>
          <p:cNvSpPr>
            <a:spLocks noGrp="1" noChangeArrowheads="1"/>
          </p:cNvSpPr>
          <p:nvPr>
            <p:ph type="body" idx="1"/>
          </p:nvPr>
        </p:nvSpPr>
        <p:spPr>
          <a:xfrm>
            <a:off x="685800" y="1447800"/>
            <a:ext cx="8153400" cy="4648200"/>
          </a:xfrm>
        </p:spPr>
        <p:txBody>
          <a:bodyPr/>
          <a:lstStyle/>
          <a:p>
            <a:r>
              <a:rPr lang="en-US" altLang="zh-CN" sz="2400" b="1">
                <a:effectLst/>
              </a:rPr>
              <a:t>mpirun -np 4 greeting</a:t>
            </a:r>
          </a:p>
          <a:p>
            <a:pPr>
              <a:buFontTx/>
              <a:buNone/>
            </a:pPr>
            <a:r>
              <a:rPr lang="en-US" altLang="zh-CN" sz="2400"/>
              <a:t>    </a:t>
            </a:r>
            <a:r>
              <a:rPr lang="zh-CN" altLang="en-US" sz="2400"/>
              <a:t>结果</a:t>
            </a:r>
            <a:r>
              <a:rPr lang="en-US" altLang="zh-CN" sz="2400"/>
              <a:t>:</a:t>
            </a:r>
          </a:p>
          <a:p>
            <a:pPr>
              <a:buFontTx/>
              <a:buNone/>
            </a:pPr>
            <a:r>
              <a:rPr lang="en-US" altLang="zh-CN" sz="2400"/>
              <a:t>   </a:t>
            </a:r>
            <a:r>
              <a:rPr lang="en-US" altLang="zh-CN" sz="2000">
                <a:solidFill>
                  <a:srgbClr val="0000CC"/>
                </a:solidFill>
              </a:rPr>
              <a:t>Greetings from process 1!</a:t>
            </a:r>
          </a:p>
          <a:p>
            <a:pPr>
              <a:buFontTx/>
              <a:buNone/>
            </a:pPr>
            <a:r>
              <a:rPr lang="en-US" altLang="zh-CN" sz="2000">
                <a:solidFill>
                  <a:srgbClr val="0000CC"/>
                </a:solidFill>
              </a:rPr>
              <a:t>    Greetings from process 2!</a:t>
            </a:r>
          </a:p>
          <a:p>
            <a:pPr>
              <a:buFontTx/>
              <a:buNone/>
            </a:pPr>
            <a:r>
              <a:rPr lang="en-US" altLang="zh-CN" sz="2000">
                <a:solidFill>
                  <a:srgbClr val="0000CC"/>
                </a:solidFill>
              </a:rPr>
              <a:t>    Greetings from process 3!</a:t>
            </a:r>
          </a:p>
          <a:p>
            <a:pPr>
              <a:buFontTx/>
              <a:buNone/>
            </a:pPr>
            <a:endParaRPr lang="en-US" altLang="zh-CN" sz="2400"/>
          </a:p>
        </p:txBody>
      </p:sp>
      <p:sp>
        <p:nvSpPr>
          <p:cNvPr id="4" name="灯片编号占位符 3"/>
          <p:cNvSpPr>
            <a:spLocks noGrp="1"/>
          </p:cNvSpPr>
          <p:nvPr>
            <p:ph type="sldNum" sz="quarter" idx="12"/>
          </p:nvPr>
        </p:nvSpPr>
        <p:spPr/>
        <p:txBody>
          <a:bodyPr/>
          <a:lstStyle/>
          <a:p>
            <a:fld id="{77197A2B-A034-4DC0-8020-4A062C2A5A72}" type="slidenum">
              <a:rPr lang="zh-CN" altLang="en-US" smtClean="0"/>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zh-CN" altLang="en-US" dirty="0"/>
              <a:t>聚合通信</a:t>
            </a:r>
            <a:br>
              <a:rPr lang="en-US" altLang="zh-CN" dirty="0"/>
            </a:br>
            <a:endParaRPr kumimoji="0" lang="zh-CN" altLang="en-US" cap="none" dirty="0"/>
          </a:p>
        </p:txBody>
      </p:sp>
      <p:sp>
        <p:nvSpPr>
          <p:cNvPr id="15362" name="文本占位符 2"/>
          <p:cNvSpPr>
            <a:spLocks noGrp="1"/>
          </p:cNvSpPr>
          <p:nvPr>
            <p:ph type="body" idx="1"/>
          </p:nvPr>
        </p:nvSpPr>
        <p:spPr/>
        <p:txBody>
          <a:bodyPr/>
          <a:lstStyle/>
          <a:p>
            <a:endParaRPr kumimoji="0"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68</a:t>
            </a:fld>
            <a:endParaRPr lang="zh-CN" alt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endParaRPr lang="zh-CN" altLang="en-US"/>
          </a:p>
        </p:txBody>
      </p:sp>
      <p:sp>
        <p:nvSpPr>
          <p:cNvPr id="5" name="内容占位符 4"/>
          <p:cNvSpPr>
            <a:spLocks noGrp="1"/>
          </p:cNvSpPr>
          <p:nvPr>
            <p:ph idx="1"/>
          </p:nvPr>
        </p:nvSpPr>
        <p:spPr/>
        <p:txBody>
          <a:bodyPr>
            <a:normAutofit lnSpcReduction="10000"/>
          </a:bodyPr>
          <a:lstStyle/>
          <a:p>
            <a:r>
              <a:rPr lang="zh-CN" altLang="en-US" dirty="0"/>
              <a:t>定义</a:t>
            </a:r>
            <a:endParaRPr lang="en-US" altLang="zh-CN" dirty="0"/>
          </a:p>
          <a:p>
            <a:r>
              <a:rPr lang="zh-CN" altLang="en-US" dirty="0"/>
              <a:t>三种通信方式</a:t>
            </a:r>
            <a:endParaRPr lang="en-US" altLang="zh-CN" dirty="0"/>
          </a:p>
          <a:p>
            <a:r>
              <a:rPr lang="zh-CN" altLang="en-US" dirty="0"/>
              <a:t>聚合函数列表</a:t>
            </a:r>
            <a:endParaRPr lang="en-US" altLang="zh-CN" dirty="0"/>
          </a:p>
          <a:p>
            <a:r>
              <a:rPr lang="zh-CN" altLang="en-US" dirty="0"/>
              <a:t>同步</a:t>
            </a:r>
            <a:endParaRPr lang="en-US" altLang="zh-CN" dirty="0"/>
          </a:p>
          <a:p>
            <a:r>
              <a:rPr lang="zh-CN" altLang="en-US" dirty="0"/>
              <a:t>广播</a:t>
            </a:r>
            <a:endParaRPr lang="en-US" altLang="zh-CN" dirty="0"/>
          </a:p>
          <a:p>
            <a:r>
              <a:rPr lang="zh-CN" altLang="en-US" dirty="0"/>
              <a:t>收集</a:t>
            </a:r>
            <a:endParaRPr lang="en-US" altLang="zh-CN" dirty="0"/>
          </a:p>
          <a:p>
            <a:r>
              <a:rPr lang="zh-CN" altLang="en-US" dirty="0"/>
              <a:t>散发</a:t>
            </a:r>
            <a:endParaRPr lang="en-US" altLang="zh-CN" dirty="0"/>
          </a:p>
          <a:p>
            <a:r>
              <a:rPr lang="zh-CN" altLang="en-US" dirty="0"/>
              <a:t>全散发收集</a:t>
            </a:r>
            <a:endParaRPr lang="en-US" altLang="zh-CN" dirty="0"/>
          </a:p>
          <a:p>
            <a:r>
              <a:rPr lang="zh-CN" altLang="en-US" dirty="0"/>
              <a:t>归约</a:t>
            </a:r>
          </a:p>
          <a:p>
            <a:endParaRPr lang="zh-CN" altLang="en-US" dirty="0"/>
          </a:p>
        </p:txBody>
      </p:sp>
      <p:sp>
        <p:nvSpPr>
          <p:cNvPr id="6" name="灯片编号占位符 5"/>
          <p:cNvSpPr>
            <a:spLocks noGrp="1"/>
          </p:cNvSpPr>
          <p:nvPr>
            <p:ph type="sldNum" sz="quarter" idx="12"/>
          </p:nvPr>
        </p:nvSpPr>
        <p:spPr/>
        <p:txBody>
          <a:bodyPr/>
          <a:lstStyle/>
          <a:p>
            <a:fld id="{77197A2B-A034-4DC0-8020-4A062C2A5A72}" type="slidenum">
              <a:rPr lang="zh-CN" altLang="en-US" smtClean="0"/>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宋体" panose="02010600030101010101" pitchFamily="2" charset="-122"/>
              </a:rPr>
              <a:t>MPI</a:t>
            </a:r>
            <a:r>
              <a:rPr lang="zh-CN" altLang="en-US" dirty="0"/>
              <a:t>的历史</a:t>
            </a:r>
          </a:p>
        </p:txBody>
      </p:sp>
      <p:sp>
        <p:nvSpPr>
          <p:cNvPr id="3" name="内容占位符 2"/>
          <p:cNvSpPr>
            <a:spLocks noGrp="1"/>
          </p:cNvSpPr>
          <p:nvPr>
            <p:ph idx="1"/>
          </p:nvPr>
        </p:nvSpPr>
        <p:spPr/>
        <p:txBody>
          <a:bodyPr/>
          <a:lstStyle/>
          <a:p>
            <a:r>
              <a:rPr lang="en-US" altLang="zh-CN" dirty="0">
                <a:latin typeface="宋体" panose="02010600030101010101" pitchFamily="2" charset="-122"/>
              </a:rPr>
              <a:t>MPI</a:t>
            </a:r>
            <a:r>
              <a:rPr lang="zh-CN" altLang="en-US" dirty="0">
                <a:latin typeface="宋体" panose="02010600030101010101" pitchFamily="2" charset="-122"/>
              </a:rPr>
              <a:t>初稿:美国并行计算中心工作会议（92年4月）</a:t>
            </a:r>
          </a:p>
          <a:p>
            <a:r>
              <a:rPr lang="en-US" altLang="zh-CN" dirty="0">
                <a:latin typeface="宋体" panose="02010600030101010101" pitchFamily="2" charset="-122"/>
              </a:rPr>
              <a:t>MPI-1</a:t>
            </a:r>
            <a:r>
              <a:rPr lang="zh-CN" altLang="en-US" dirty="0">
                <a:latin typeface="宋体" panose="02010600030101010101" pitchFamily="2" charset="-122"/>
              </a:rPr>
              <a:t>公布：第一届</a:t>
            </a:r>
            <a:r>
              <a:rPr lang="en-US" altLang="zh-CN" dirty="0">
                <a:latin typeface="宋体" panose="02010600030101010101" pitchFamily="2" charset="-122"/>
              </a:rPr>
              <a:t>MPI</a:t>
            </a:r>
            <a:r>
              <a:rPr lang="zh-CN" altLang="en-US" dirty="0">
                <a:latin typeface="宋体" panose="02010600030101010101" pitchFamily="2" charset="-122"/>
              </a:rPr>
              <a:t>大会（93年1月）；</a:t>
            </a:r>
          </a:p>
          <a:p>
            <a:r>
              <a:rPr lang="en-US" altLang="zh-CN" dirty="0">
                <a:latin typeface="宋体" panose="02010600030101010101" pitchFamily="2" charset="-122"/>
              </a:rPr>
              <a:t>MPI</a:t>
            </a:r>
            <a:r>
              <a:rPr lang="zh-CN" altLang="en-US" dirty="0">
                <a:latin typeface="宋体" panose="02010600030101010101" pitchFamily="2" charset="-122"/>
              </a:rPr>
              <a:t>标准正式发布：1994年5月；</a:t>
            </a:r>
          </a:p>
          <a:p>
            <a:r>
              <a:rPr lang="en-US" altLang="zh-CN" dirty="0">
                <a:latin typeface="宋体" panose="02010600030101010101" pitchFamily="2" charset="-122"/>
              </a:rPr>
              <a:t>MPI-2</a:t>
            </a:r>
            <a:r>
              <a:rPr lang="zh-CN" altLang="en-US" dirty="0">
                <a:latin typeface="宋体" panose="02010600030101010101" pitchFamily="2" charset="-122"/>
              </a:rPr>
              <a:t>发布：</a:t>
            </a:r>
            <a:r>
              <a:rPr lang="en-US" altLang="zh-CN" dirty="0">
                <a:latin typeface="宋体" panose="02010600030101010101" pitchFamily="2" charset="-122"/>
              </a:rPr>
              <a:t>MPI</a:t>
            </a:r>
            <a:r>
              <a:rPr lang="zh-CN" altLang="en-US" dirty="0">
                <a:latin typeface="宋体" panose="02010600030101010101" pitchFamily="2" charset="-122"/>
              </a:rPr>
              <a:t>论坛（97年）</a:t>
            </a:r>
            <a:r>
              <a:rPr lang="zh-CN" altLang="en-US" dirty="0">
                <a:latin typeface="宋体" panose="02010600030101010101" pitchFamily="2" charset="-122"/>
                <a:sym typeface="+mn-ea"/>
              </a:rPr>
              <a:t>；</a:t>
            </a:r>
            <a:endParaRPr lang="zh-CN" altLang="en-US" dirty="0">
              <a:latin typeface="宋体" panose="02010600030101010101" pitchFamily="2" charset="-122"/>
            </a:endParaRPr>
          </a:p>
          <a:p>
            <a:r>
              <a:rPr lang="en-US" altLang="zh-CN" dirty="0"/>
              <a:t>MPI-3</a:t>
            </a:r>
            <a:r>
              <a:rPr lang="zh-CN" altLang="en-US" dirty="0">
                <a:latin typeface="宋体" panose="02010600030101010101" pitchFamily="2" charset="-122"/>
              </a:rPr>
              <a:t>发布：</a:t>
            </a:r>
            <a:r>
              <a:rPr lang="en-US" altLang="zh-CN" dirty="0">
                <a:latin typeface="宋体" panose="02010600030101010101" pitchFamily="2" charset="-122"/>
              </a:rPr>
              <a:t>MPI</a:t>
            </a:r>
            <a:r>
              <a:rPr lang="zh-CN" altLang="en-US" dirty="0">
                <a:latin typeface="宋体" panose="02010600030101010101" pitchFamily="2" charset="-122"/>
              </a:rPr>
              <a:t>论坛（</a:t>
            </a:r>
            <a:r>
              <a:rPr lang="en-US" altLang="zh-CN" dirty="0">
                <a:latin typeface="宋体" panose="02010600030101010101" pitchFamily="2" charset="-122"/>
              </a:rPr>
              <a:t>2012</a:t>
            </a:r>
            <a:r>
              <a:rPr lang="zh-CN" altLang="en-US" dirty="0">
                <a:latin typeface="宋体" panose="02010600030101010101" pitchFamily="2" charset="-122"/>
              </a:rPr>
              <a:t>年）。</a:t>
            </a:r>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定义</a:t>
            </a:r>
          </a:p>
        </p:txBody>
      </p:sp>
      <p:sp>
        <p:nvSpPr>
          <p:cNvPr id="3" name="内容占位符 2"/>
          <p:cNvSpPr>
            <a:spLocks noGrp="1"/>
          </p:cNvSpPr>
          <p:nvPr>
            <p:ph idx="1"/>
          </p:nvPr>
        </p:nvSpPr>
        <p:spPr>
          <a:xfrm>
            <a:off x="214282" y="3286124"/>
            <a:ext cx="8715436" cy="2928958"/>
          </a:xfrm>
        </p:spPr>
        <p:txBody>
          <a:bodyPr>
            <a:normAutofit/>
          </a:bodyPr>
          <a:lstStyle/>
          <a:p>
            <a:r>
              <a:rPr lang="zh-CN" altLang="en-US" dirty="0">
                <a:solidFill>
                  <a:schemeClr val="tx1"/>
                </a:solidFill>
              </a:rPr>
              <a:t>一个通信器的所有进程参与</a:t>
            </a:r>
            <a:endParaRPr lang="en-US" altLang="zh-CN" dirty="0">
              <a:solidFill>
                <a:schemeClr val="tx1"/>
              </a:solidFill>
            </a:endParaRPr>
          </a:p>
          <a:p>
            <a:r>
              <a:rPr lang="zh-CN" altLang="en-US" dirty="0">
                <a:solidFill>
                  <a:schemeClr val="tx1"/>
                </a:solidFill>
              </a:rPr>
              <a:t>所有进程都调用聚合通信函数</a:t>
            </a:r>
            <a:endParaRPr lang="en-US" altLang="zh-CN" dirty="0">
              <a:solidFill>
                <a:schemeClr val="tx1"/>
              </a:solidFill>
            </a:endParaRPr>
          </a:p>
          <a:p>
            <a:r>
              <a:rPr lang="zh-CN" altLang="en-US" dirty="0">
                <a:solidFill>
                  <a:schemeClr val="tx1"/>
                </a:solidFill>
              </a:rPr>
              <a:t>聚合通信不需要消息标号</a:t>
            </a:r>
            <a:endParaRPr lang="en-US" altLang="zh-CN" dirty="0">
              <a:solidFill>
                <a:schemeClr val="tx1"/>
              </a:solidFill>
            </a:endParaRPr>
          </a:p>
          <a:p>
            <a:r>
              <a:rPr lang="zh-CN" altLang="en-US" dirty="0">
                <a:solidFill>
                  <a:schemeClr val="tx1"/>
                </a:solidFill>
              </a:rPr>
              <a:t>聚合通信函数都为阻塞式函数</a:t>
            </a:r>
            <a:endParaRPr lang="en-US" altLang="zh-CN" dirty="0">
              <a:solidFill>
                <a:schemeClr val="tx1"/>
              </a:solidFill>
            </a:endParaRPr>
          </a:p>
          <a:p>
            <a:r>
              <a:rPr lang="zh-CN" altLang="en-US" dirty="0">
                <a:solidFill>
                  <a:schemeClr val="tx1"/>
                </a:solidFill>
              </a:rPr>
              <a:t>聚合通信的功能：通信、同步、计算等</a:t>
            </a:r>
          </a:p>
          <a:p>
            <a:endParaRPr lang="zh-CN" altLang="en-US" dirty="0"/>
          </a:p>
        </p:txBody>
      </p:sp>
      <p:pic>
        <p:nvPicPr>
          <p:cNvPr id="176130" name="Picture 2"/>
          <p:cNvPicPr>
            <a:picLocks noChangeAspect="1" noChangeArrowheads="1"/>
          </p:cNvPicPr>
          <p:nvPr/>
        </p:nvPicPr>
        <p:blipFill>
          <a:blip r:embed="rId2"/>
          <a:srcRect/>
          <a:stretch>
            <a:fillRect/>
          </a:stretch>
        </p:blipFill>
        <p:spPr bwMode="auto">
          <a:xfrm>
            <a:off x="2143108" y="1214422"/>
            <a:ext cx="4419600" cy="2047875"/>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三种通信方式</a:t>
            </a:r>
          </a:p>
        </p:txBody>
      </p:sp>
      <p:grpSp>
        <p:nvGrpSpPr>
          <p:cNvPr id="7" name="组合 6"/>
          <p:cNvGrpSpPr/>
          <p:nvPr/>
        </p:nvGrpSpPr>
        <p:grpSpPr>
          <a:xfrm>
            <a:off x="428596" y="1857364"/>
            <a:ext cx="3876682" cy="1314450"/>
            <a:chOff x="428596" y="1857364"/>
            <a:chExt cx="3876682" cy="1314450"/>
          </a:xfrm>
        </p:grpSpPr>
        <p:pic>
          <p:nvPicPr>
            <p:cNvPr id="177154" name="Picture 2"/>
            <p:cNvPicPr>
              <a:picLocks noChangeAspect="1" noChangeArrowheads="1"/>
            </p:cNvPicPr>
            <p:nvPr/>
          </p:nvPicPr>
          <p:blipFill>
            <a:blip r:embed="rId2"/>
            <a:srcRect/>
            <a:stretch>
              <a:fillRect/>
            </a:stretch>
          </p:blipFill>
          <p:spPr bwMode="auto">
            <a:xfrm>
              <a:off x="1428728" y="1857364"/>
              <a:ext cx="2876550" cy="1314450"/>
            </a:xfrm>
            <a:prstGeom prst="rect">
              <a:avLst/>
            </a:prstGeom>
            <a:noFill/>
            <a:ln w="9525">
              <a:noFill/>
              <a:miter lim="800000"/>
              <a:headEnd/>
              <a:tailEnd/>
            </a:ln>
            <a:effectLst/>
          </p:spPr>
        </p:pic>
        <p:sp>
          <p:nvSpPr>
            <p:cNvPr id="5" name="TextBox 4"/>
            <p:cNvSpPr txBox="1"/>
            <p:nvPr/>
          </p:nvSpPr>
          <p:spPr>
            <a:xfrm>
              <a:off x="428596" y="2285992"/>
              <a:ext cx="1107996" cy="461665"/>
            </a:xfrm>
            <a:prstGeom prst="rect">
              <a:avLst/>
            </a:prstGeom>
            <a:noFill/>
          </p:spPr>
          <p:txBody>
            <a:bodyPr wrap="none" rtlCol="0">
              <a:spAutoFit/>
            </a:bodyPr>
            <a:lstStyle/>
            <a:p>
              <a:r>
                <a:rPr lang="zh-CN" altLang="en-US" sz="2400" b="1" dirty="0">
                  <a:solidFill>
                    <a:srgbClr val="0000FF"/>
                  </a:solidFill>
                </a:rPr>
                <a:t>一对多</a:t>
              </a:r>
            </a:p>
          </p:txBody>
        </p:sp>
      </p:grpSp>
      <p:grpSp>
        <p:nvGrpSpPr>
          <p:cNvPr id="9" name="组合 8"/>
          <p:cNvGrpSpPr/>
          <p:nvPr/>
        </p:nvGrpSpPr>
        <p:grpSpPr>
          <a:xfrm>
            <a:off x="6072198" y="1643050"/>
            <a:ext cx="2057400" cy="2523484"/>
            <a:chOff x="5929322" y="3071810"/>
            <a:chExt cx="2057400" cy="2523484"/>
          </a:xfrm>
        </p:grpSpPr>
        <p:pic>
          <p:nvPicPr>
            <p:cNvPr id="177155" name="Picture 3"/>
            <p:cNvPicPr>
              <a:picLocks noChangeAspect="1" noChangeArrowheads="1"/>
            </p:cNvPicPr>
            <p:nvPr/>
          </p:nvPicPr>
          <p:blipFill>
            <a:blip r:embed="rId3"/>
            <a:srcRect/>
            <a:stretch>
              <a:fillRect/>
            </a:stretch>
          </p:blipFill>
          <p:spPr bwMode="auto">
            <a:xfrm>
              <a:off x="5929322" y="3071810"/>
              <a:ext cx="2057400" cy="1838325"/>
            </a:xfrm>
            <a:prstGeom prst="rect">
              <a:avLst/>
            </a:prstGeom>
            <a:noFill/>
            <a:ln w="9525">
              <a:noFill/>
              <a:miter lim="800000"/>
              <a:headEnd/>
              <a:tailEnd/>
            </a:ln>
            <a:effectLst/>
          </p:spPr>
        </p:pic>
        <p:sp>
          <p:nvSpPr>
            <p:cNvPr id="8" name="TextBox 7"/>
            <p:cNvSpPr txBox="1"/>
            <p:nvPr/>
          </p:nvSpPr>
          <p:spPr>
            <a:xfrm>
              <a:off x="6429388" y="5072074"/>
              <a:ext cx="1261884" cy="523220"/>
            </a:xfrm>
            <a:prstGeom prst="rect">
              <a:avLst/>
            </a:prstGeom>
            <a:noFill/>
          </p:spPr>
          <p:txBody>
            <a:bodyPr wrap="none" rtlCol="0">
              <a:spAutoFit/>
            </a:bodyPr>
            <a:lstStyle/>
            <a:p>
              <a:r>
                <a:rPr lang="zh-CN" altLang="en-US" sz="2800" b="1" dirty="0">
                  <a:solidFill>
                    <a:srgbClr val="0000FF"/>
                  </a:solidFill>
                </a:rPr>
                <a:t>多对多</a:t>
              </a:r>
            </a:p>
          </p:txBody>
        </p:sp>
      </p:grpSp>
      <p:grpSp>
        <p:nvGrpSpPr>
          <p:cNvPr id="12" name="组合 11"/>
          <p:cNvGrpSpPr/>
          <p:nvPr/>
        </p:nvGrpSpPr>
        <p:grpSpPr>
          <a:xfrm>
            <a:off x="2143108" y="4572008"/>
            <a:ext cx="4314833" cy="1371600"/>
            <a:chOff x="1214414" y="4214818"/>
            <a:chExt cx="4314833" cy="1371600"/>
          </a:xfrm>
        </p:grpSpPr>
        <p:pic>
          <p:nvPicPr>
            <p:cNvPr id="177156" name="Picture 4"/>
            <p:cNvPicPr>
              <a:picLocks noChangeAspect="1" noChangeArrowheads="1"/>
            </p:cNvPicPr>
            <p:nvPr/>
          </p:nvPicPr>
          <p:blipFill>
            <a:blip r:embed="rId4"/>
            <a:srcRect/>
            <a:stretch>
              <a:fillRect/>
            </a:stretch>
          </p:blipFill>
          <p:spPr bwMode="auto">
            <a:xfrm>
              <a:off x="2357422" y="4214818"/>
              <a:ext cx="3171825" cy="1371600"/>
            </a:xfrm>
            <a:prstGeom prst="rect">
              <a:avLst/>
            </a:prstGeom>
            <a:noFill/>
            <a:ln w="9525">
              <a:noFill/>
              <a:miter lim="800000"/>
              <a:headEnd/>
              <a:tailEnd/>
            </a:ln>
            <a:effectLst/>
          </p:spPr>
        </p:pic>
        <p:sp>
          <p:nvSpPr>
            <p:cNvPr id="11" name="TextBox 10"/>
            <p:cNvSpPr txBox="1"/>
            <p:nvPr/>
          </p:nvSpPr>
          <p:spPr>
            <a:xfrm>
              <a:off x="1214414" y="4857760"/>
              <a:ext cx="1261884" cy="523220"/>
            </a:xfrm>
            <a:prstGeom prst="rect">
              <a:avLst/>
            </a:prstGeom>
            <a:noFill/>
          </p:spPr>
          <p:txBody>
            <a:bodyPr wrap="none" rtlCol="0">
              <a:spAutoFit/>
            </a:bodyPr>
            <a:lstStyle/>
            <a:p>
              <a:r>
                <a:rPr lang="zh-CN" altLang="en-US" sz="2800" b="1" dirty="0">
                  <a:solidFill>
                    <a:srgbClr val="0000FF"/>
                  </a:solidFill>
                </a:rPr>
                <a:t>多对一</a:t>
              </a:r>
            </a:p>
          </p:txBody>
        </p:sp>
      </p:grpSp>
      <p:sp>
        <p:nvSpPr>
          <p:cNvPr id="13" name="灯片编号占位符 12"/>
          <p:cNvSpPr>
            <a:spLocks noGrp="1"/>
          </p:cNvSpPr>
          <p:nvPr>
            <p:ph type="sldNum" sz="quarter" idx="12"/>
          </p:nvPr>
        </p:nvSpPr>
        <p:spPr/>
        <p:txBody>
          <a:bodyPr/>
          <a:lstStyle/>
          <a:p>
            <a:fld id="{77197A2B-A034-4DC0-8020-4A062C2A5A72}" type="slidenum">
              <a:rPr lang="zh-CN" altLang="en-US" smtClean="0"/>
              <a:t>71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amond(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heckerboard(across)">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聚合函数列表</a:t>
            </a:r>
          </a:p>
        </p:txBody>
      </p:sp>
      <p:sp>
        <p:nvSpPr>
          <p:cNvPr id="3" name="内容占位符 2"/>
          <p:cNvSpPr>
            <a:spLocks noGrp="1"/>
          </p:cNvSpPr>
          <p:nvPr>
            <p:ph idx="1"/>
          </p:nvPr>
        </p:nvSpPr>
        <p:spPr/>
        <p:txBody>
          <a:bodyPr>
            <a:normAutofit lnSpcReduction="10000"/>
          </a:bodyPr>
          <a:lstStyle/>
          <a:p>
            <a:r>
              <a:rPr lang="en-US" altLang="zh-CN" b="1" dirty="0" err="1"/>
              <a:t>MPI_Barrier</a:t>
            </a:r>
            <a:endParaRPr lang="en-US" altLang="zh-CN" b="1" dirty="0"/>
          </a:p>
          <a:p>
            <a:r>
              <a:rPr lang="en-US" altLang="zh-CN" b="1" dirty="0" err="1"/>
              <a:t>MPI_Bcast</a:t>
            </a:r>
            <a:endParaRPr lang="en-US" altLang="zh-CN" b="1" dirty="0"/>
          </a:p>
          <a:p>
            <a:r>
              <a:rPr lang="en-US" altLang="zh-CN" b="1" dirty="0" err="1"/>
              <a:t>MPI_Gather</a:t>
            </a:r>
            <a:r>
              <a:rPr lang="en-US" altLang="zh-CN" b="1" dirty="0"/>
              <a:t>/</a:t>
            </a:r>
            <a:r>
              <a:rPr lang="en-US" altLang="zh-CN" b="1" dirty="0" err="1"/>
              <a:t>MPI_Gatherv</a:t>
            </a:r>
            <a:endParaRPr lang="en-US" altLang="zh-CN" b="1" dirty="0"/>
          </a:p>
          <a:p>
            <a:r>
              <a:rPr lang="en-US" altLang="zh-CN" b="1" dirty="0" err="1"/>
              <a:t>MPI_Allgather</a:t>
            </a:r>
            <a:r>
              <a:rPr lang="en-US" altLang="zh-CN" b="1" dirty="0"/>
              <a:t>/</a:t>
            </a:r>
            <a:r>
              <a:rPr lang="en-US" altLang="zh-CN" b="1" dirty="0" err="1"/>
              <a:t>MPI_Allgatherv</a:t>
            </a:r>
            <a:endParaRPr lang="en-US" altLang="zh-CN" b="1" dirty="0"/>
          </a:p>
          <a:p>
            <a:r>
              <a:rPr lang="en-US" altLang="zh-CN" b="1" dirty="0" err="1"/>
              <a:t>MPI_Scatter</a:t>
            </a:r>
            <a:r>
              <a:rPr lang="en-US" altLang="zh-CN" b="1" dirty="0"/>
              <a:t>/</a:t>
            </a:r>
            <a:r>
              <a:rPr lang="en-US" altLang="zh-CN" b="1" dirty="0" err="1"/>
              <a:t>MPI_Scatterv</a:t>
            </a:r>
            <a:endParaRPr lang="en-US" altLang="zh-CN" b="1" dirty="0"/>
          </a:p>
          <a:p>
            <a:r>
              <a:rPr lang="en-US" altLang="zh-CN" b="1" dirty="0" err="1"/>
              <a:t>MPI_Alltoall</a:t>
            </a:r>
            <a:r>
              <a:rPr lang="en-US" altLang="zh-CN" b="1" dirty="0"/>
              <a:t>/</a:t>
            </a:r>
            <a:r>
              <a:rPr lang="en-US" altLang="zh-CN" b="1" dirty="0" err="1"/>
              <a:t>MPI_Alltoallv</a:t>
            </a:r>
            <a:endParaRPr lang="en-US" altLang="zh-CN" b="1" dirty="0"/>
          </a:p>
          <a:p>
            <a:r>
              <a:rPr lang="en-US" altLang="zh-CN" b="1" dirty="0" err="1"/>
              <a:t>MPI_Reduce</a:t>
            </a:r>
            <a:r>
              <a:rPr lang="en-US" altLang="zh-CN" b="1" dirty="0"/>
              <a:t>/</a:t>
            </a:r>
            <a:r>
              <a:rPr lang="en-US" altLang="zh-CN" b="1" dirty="0" err="1"/>
              <a:t>MPI_Allreduce</a:t>
            </a:r>
            <a:r>
              <a:rPr lang="en-US" altLang="zh-CN" b="1" dirty="0"/>
              <a:t>/</a:t>
            </a:r>
            <a:r>
              <a:rPr lang="en-US" altLang="zh-CN" b="1" dirty="0" err="1"/>
              <a:t>MPI_Reduce_scatter</a:t>
            </a:r>
            <a:endParaRPr lang="en-US" altLang="zh-CN" b="1" dirty="0"/>
          </a:p>
          <a:p>
            <a:r>
              <a:rPr lang="en-US" altLang="zh-CN" b="1" dirty="0" err="1"/>
              <a:t>MPI_Scan</a:t>
            </a:r>
            <a:endParaRPr lang="en-US" altLang="zh-CN" b="1" dirty="0"/>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同步</a:t>
            </a:r>
          </a:p>
        </p:txBody>
      </p:sp>
      <p:sp>
        <p:nvSpPr>
          <p:cNvPr id="3" name="内容占位符 2"/>
          <p:cNvSpPr>
            <a:spLocks noGrp="1"/>
          </p:cNvSpPr>
          <p:nvPr>
            <p:ph idx="1"/>
          </p:nvPr>
        </p:nvSpPr>
        <p:spPr>
          <a:xfrm>
            <a:off x="214282" y="4214818"/>
            <a:ext cx="8715436" cy="2071702"/>
          </a:xfrm>
        </p:spPr>
        <p:txBody>
          <a:bodyPr/>
          <a:lstStyle/>
          <a:p>
            <a:pPr algn="just">
              <a:buNone/>
            </a:pPr>
            <a:r>
              <a:rPr lang="zh-CN" altLang="en-US" dirty="0"/>
              <a:t>该函数用于进程同步，即一个进程调用该函数后需等待通信器内所有进程调用该函数后返回</a:t>
            </a:r>
          </a:p>
        </p:txBody>
      </p:sp>
      <p:pic>
        <p:nvPicPr>
          <p:cNvPr id="178178" name="Picture 2"/>
          <p:cNvPicPr>
            <a:picLocks noChangeAspect="1" noChangeArrowheads="1"/>
          </p:cNvPicPr>
          <p:nvPr/>
        </p:nvPicPr>
        <p:blipFill>
          <a:blip r:embed="rId2"/>
          <a:srcRect/>
          <a:stretch>
            <a:fillRect/>
          </a:stretch>
        </p:blipFill>
        <p:spPr bwMode="auto">
          <a:xfrm>
            <a:off x="1790718" y="2181230"/>
            <a:ext cx="5353050" cy="1962150"/>
          </a:xfrm>
          <a:prstGeom prst="rect">
            <a:avLst/>
          </a:prstGeom>
          <a:noFill/>
          <a:ln w="9525">
            <a:noFill/>
            <a:miter lim="800000"/>
            <a:headEnd/>
            <a:tailEnd/>
          </a:ln>
          <a:effectLst/>
        </p:spPr>
      </p:pic>
      <p:sp>
        <p:nvSpPr>
          <p:cNvPr id="5" name="内容占位符 2"/>
          <p:cNvSpPr txBox="1"/>
          <p:nvPr/>
        </p:nvSpPr>
        <p:spPr>
          <a:xfrm>
            <a:off x="428564" y="1142984"/>
            <a:ext cx="8715436" cy="1143008"/>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err="1">
                <a:ln>
                  <a:noFill/>
                </a:ln>
                <a:solidFill>
                  <a:srgbClr val="0000FF"/>
                </a:solidFill>
                <a:effectLst/>
                <a:uLnTx/>
                <a:uFillTx/>
                <a:latin typeface="+mn-lt"/>
                <a:ea typeface="+mn-ea"/>
                <a:cs typeface="+mn-cs"/>
              </a:rPr>
              <a:t>MPI_Barrier</a:t>
            </a:r>
            <a:endParaRPr kumimoji="0" lang="zh-CN" altLang="en-US" sz="3200" b="0" i="0" u="none" strike="noStrike" kern="1200" cap="none" spc="0" normalizeH="0" baseline="0" noProof="0" dirty="0">
              <a:ln>
                <a:noFill/>
              </a:ln>
              <a:solidFill>
                <a:srgbClr val="0000FF"/>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fld id="{77197A2B-A034-4DC0-8020-4A062C2A5A72}" type="slidenum">
              <a:rPr lang="zh-CN" altLang="en-US" smtClean="0"/>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Sample</a:t>
            </a:r>
            <a:endParaRPr lang="zh-CN" altLang="en-US" dirty="0"/>
          </a:p>
        </p:txBody>
      </p:sp>
      <p:sp>
        <p:nvSpPr>
          <p:cNvPr id="3" name="内容占位符 2"/>
          <p:cNvSpPr>
            <a:spLocks noGrp="1"/>
          </p:cNvSpPr>
          <p:nvPr>
            <p:ph idx="1"/>
          </p:nvPr>
        </p:nvSpPr>
        <p:spPr>
          <a:xfrm>
            <a:off x="71406" y="1142984"/>
            <a:ext cx="4357686" cy="4000528"/>
          </a:xfrm>
          <a:ln>
            <a:solidFill>
              <a:schemeClr val="tx1"/>
            </a:solidFill>
            <a:prstDash val="dash"/>
          </a:ln>
        </p:spPr>
        <p:txBody>
          <a:bodyPr/>
          <a:lstStyle/>
          <a:p>
            <a:pPr>
              <a:buNone/>
            </a:pPr>
            <a:r>
              <a:rPr lang="en-US" altLang="zh-CN" dirty="0"/>
              <a:t>….</a:t>
            </a:r>
          </a:p>
          <a:p>
            <a:pPr>
              <a:buNone/>
            </a:pPr>
            <a:r>
              <a:rPr lang="en-US" altLang="zh-CN" sz="1400" b="1" dirty="0" err="1">
                <a:latin typeface="Courier New" panose="02070309020205020404" pitchFamily="49" charset="0"/>
              </a:rPr>
              <a:t>MPI_Common_rank</a:t>
            </a:r>
            <a:r>
              <a:rPr lang="en-US" altLang="zh-CN" sz="1400" b="1" dirty="0">
                <a:latin typeface="Courier New" panose="02070309020205020404" pitchFamily="49" charset="0"/>
              </a:rPr>
              <a:t>(</a:t>
            </a:r>
            <a:r>
              <a:rPr lang="en-US" altLang="zh-CN" sz="1400" b="1" dirty="0" err="1">
                <a:latin typeface="Courier New" panose="02070309020205020404" pitchFamily="49" charset="0"/>
              </a:rPr>
              <a:t>MPI_COMMON_WORLD,&amp;myid</a:t>
            </a:r>
            <a:r>
              <a:rPr lang="en-US" altLang="zh-CN" sz="1400" b="1" dirty="0">
                <a:latin typeface="Courier New" panose="02070309020205020404" pitchFamily="49" charset="0"/>
              </a:rPr>
              <a:t>);</a:t>
            </a:r>
          </a:p>
          <a:p>
            <a:pPr>
              <a:buNone/>
            </a:pPr>
            <a:endParaRPr lang="en-US" altLang="zh-CN" sz="1400" b="1" dirty="0">
              <a:latin typeface="Courier New" panose="02070309020205020404" pitchFamily="49" charset="0"/>
            </a:endParaRPr>
          </a:p>
          <a:p>
            <a:pPr>
              <a:buNone/>
            </a:pPr>
            <a:r>
              <a:rPr lang="en-US" altLang="zh-CN" sz="1400" b="1" dirty="0">
                <a:latin typeface="Courier New" panose="02070309020205020404" pitchFamily="49" charset="0"/>
              </a:rPr>
              <a:t>if(</a:t>
            </a:r>
            <a:r>
              <a:rPr lang="en-US" altLang="zh-CN" sz="1400" b="1" dirty="0" err="1">
                <a:latin typeface="Courier New" panose="02070309020205020404" pitchFamily="49" charset="0"/>
              </a:rPr>
              <a:t>myid</a:t>
            </a:r>
            <a:r>
              <a:rPr lang="en-US" altLang="zh-CN" sz="1400" b="1" dirty="0">
                <a:latin typeface="Courier New" panose="02070309020205020404" pitchFamily="49" charset="0"/>
              </a:rPr>
              <a:t> == 0) then{</a:t>
            </a:r>
          </a:p>
          <a:p>
            <a:pPr>
              <a:buNone/>
            </a:pPr>
            <a:r>
              <a:rPr lang="en-US" altLang="zh-CN" sz="1400" b="1" dirty="0">
                <a:latin typeface="Courier New" panose="02070309020205020404" pitchFamily="49" charset="0"/>
              </a:rPr>
              <a:t>	doWork1();</a:t>
            </a:r>
          </a:p>
          <a:p>
            <a:pPr>
              <a:buNone/>
            </a:pPr>
            <a:r>
              <a:rPr lang="en-US" altLang="zh-CN" sz="1400" b="1" dirty="0">
                <a:latin typeface="Courier New" panose="02070309020205020404" pitchFamily="49" charset="0"/>
              </a:rPr>
              <a:t>	</a:t>
            </a:r>
            <a:r>
              <a:rPr lang="en-US" altLang="zh-CN" sz="1400" b="1" dirty="0" err="1">
                <a:solidFill>
                  <a:srgbClr val="FF0000"/>
                </a:solidFill>
                <a:latin typeface="Courier New" panose="02070309020205020404" pitchFamily="49" charset="0"/>
              </a:rPr>
              <a:t>MPI_Barrier</a:t>
            </a:r>
            <a:r>
              <a:rPr lang="en-US" altLang="zh-CN" sz="1400" b="1" dirty="0">
                <a:solidFill>
                  <a:srgbClr val="FF0000"/>
                </a:solidFill>
                <a:latin typeface="Courier New" panose="02070309020205020404" pitchFamily="49" charset="0"/>
              </a:rPr>
              <a:t>(MPI_COMMON_WORLD);</a:t>
            </a:r>
          </a:p>
          <a:p>
            <a:pPr>
              <a:buNone/>
            </a:pPr>
            <a:r>
              <a:rPr lang="en-US" altLang="zh-CN" sz="1400" b="1" dirty="0">
                <a:latin typeface="Courier New" panose="02070309020205020404" pitchFamily="49" charset="0"/>
              </a:rPr>
              <a:t>}</a:t>
            </a:r>
          </a:p>
          <a:p>
            <a:pPr>
              <a:buNone/>
            </a:pPr>
            <a:r>
              <a:rPr lang="en-US" altLang="zh-CN" sz="1400" b="1" dirty="0">
                <a:latin typeface="Courier New" panose="02070309020205020404" pitchFamily="49" charset="0"/>
              </a:rPr>
              <a:t>else{</a:t>
            </a:r>
          </a:p>
          <a:p>
            <a:pPr>
              <a:buNone/>
            </a:pPr>
            <a:r>
              <a:rPr lang="en-US" altLang="zh-CN" sz="1400" b="1" dirty="0">
                <a:latin typeface="Courier New" panose="02070309020205020404" pitchFamily="49" charset="0"/>
              </a:rPr>
              <a:t>	doWork2();</a:t>
            </a:r>
          </a:p>
          <a:p>
            <a:pPr>
              <a:buNone/>
            </a:pPr>
            <a:r>
              <a:rPr lang="en-US" altLang="zh-CN" sz="1400" b="1" dirty="0">
                <a:latin typeface="Courier New" panose="02070309020205020404" pitchFamily="49" charset="0"/>
              </a:rPr>
              <a:t>}</a:t>
            </a:r>
          </a:p>
          <a:p>
            <a:pPr>
              <a:buNone/>
            </a:pPr>
            <a:r>
              <a:rPr lang="en-US" altLang="zh-CN" sz="1400" b="1" dirty="0">
                <a:latin typeface="Courier New" panose="02070309020205020404" pitchFamily="49" charset="0"/>
              </a:rPr>
              <a:t>doWork3();</a:t>
            </a:r>
          </a:p>
          <a:p>
            <a:pPr>
              <a:buNone/>
            </a:pPr>
            <a:endParaRPr lang="en-US" altLang="zh-CN" sz="1400" dirty="0"/>
          </a:p>
          <a:p>
            <a:pPr lvl="0">
              <a:buNone/>
            </a:pPr>
            <a:r>
              <a:rPr lang="en-US" altLang="zh-CN" dirty="0"/>
              <a:t>….</a:t>
            </a:r>
          </a:p>
          <a:p>
            <a:pPr>
              <a:buNone/>
            </a:pPr>
            <a:endParaRPr lang="zh-CN" altLang="en-US" sz="1400" dirty="0"/>
          </a:p>
        </p:txBody>
      </p:sp>
      <p:grpSp>
        <p:nvGrpSpPr>
          <p:cNvPr id="6" name="组合 5"/>
          <p:cNvGrpSpPr/>
          <p:nvPr/>
        </p:nvGrpSpPr>
        <p:grpSpPr>
          <a:xfrm>
            <a:off x="4643438" y="1142984"/>
            <a:ext cx="4357686" cy="5214974"/>
            <a:chOff x="4643438" y="1142984"/>
            <a:chExt cx="4357686" cy="5214974"/>
          </a:xfrm>
        </p:grpSpPr>
        <p:sp>
          <p:nvSpPr>
            <p:cNvPr id="4" name="内容占位符 2"/>
            <p:cNvSpPr txBox="1"/>
            <p:nvPr/>
          </p:nvSpPr>
          <p:spPr>
            <a:xfrm>
              <a:off x="4643438" y="2000216"/>
              <a:ext cx="4357686" cy="4357742"/>
            </a:xfrm>
            <a:prstGeom prst="rect">
              <a:avLst/>
            </a:prstGeom>
            <a:ln>
              <a:solidFill>
                <a:schemeClr val="tx1"/>
              </a:solidFill>
              <a:prstDash val="dash"/>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400" b="1" i="0" u="none" strike="noStrike" kern="1200" cap="none" spc="0" normalizeH="0" baseline="0" noProof="0" dirty="0" err="1">
                  <a:ln>
                    <a:noFill/>
                  </a:ln>
                  <a:solidFill>
                    <a:srgbClr val="0000FF"/>
                  </a:solidFill>
                  <a:effectLst/>
                  <a:uLnTx/>
                  <a:uFillTx/>
                  <a:latin typeface="Courier New" panose="02070309020205020404" pitchFamily="49" charset="0"/>
                  <a:ea typeface="+mn-ea"/>
                  <a:cs typeface="+mn-cs"/>
                </a:rPr>
                <a:t>MPI_Common_rank</a:t>
              </a:r>
              <a:r>
                <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t>
              </a:r>
              <a:r>
                <a:rPr kumimoji="0" lang="en-US" altLang="zh-CN" sz="1400" b="1" i="0" u="none" strike="noStrike" kern="1200" cap="none" spc="0" normalizeH="0" baseline="0" noProof="0" dirty="0" err="1">
                  <a:ln>
                    <a:noFill/>
                  </a:ln>
                  <a:solidFill>
                    <a:srgbClr val="0000FF"/>
                  </a:solidFill>
                  <a:effectLst/>
                  <a:uLnTx/>
                  <a:uFillTx/>
                  <a:latin typeface="Courier New" panose="02070309020205020404" pitchFamily="49" charset="0"/>
                  <a:ea typeface="+mn-ea"/>
                  <a:cs typeface="+mn-cs"/>
                </a:rPr>
                <a:t>MPI_COMMON_WORLD,&amp;myid</a:t>
              </a:r>
              <a:r>
                <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altLang="zh-CN" sz="1400" b="1" i="0" u="none" strike="noStrike" kern="1200" cap="none" spc="0" normalizeH="0" baseline="0" noProof="0" dirty="0" err="1">
                  <a:ln>
                    <a:noFill/>
                  </a:ln>
                  <a:solidFill>
                    <a:srgbClr val="0000FF"/>
                  </a:solidFill>
                  <a:effectLst/>
                  <a:uLnTx/>
                  <a:uFillTx/>
                  <a:latin typeface="Courier New" panose="02070309020205020404" pitchFamily="49" charset="0"/>
                  <a:ea typeface="+mn-ea"/>
                  <a:cs typeface="+mn-cs"/>
                </a:rPr>
                <a:t>myid</a:t>
              </a:r>
              <a:r>
                <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 0) then{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doWork1();</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doWork2();</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t>
              </a:r>
            </a:p>
            <a:p>
              <a:pPr marL="342900" lvl="0" indent="-342900">
                <a:spcBef>
                  <a:spcPct val="20000"/>
                </a:spcBef>
              </a:pPr>
              <a:r>
                <a:rPr lang="en-US" altLang="zh-CN" sz="1400" b="1" dirty="0" err="1">
                  <a:solidFill>
                    <a:srgbClr val="FF0000"/>
                  </a:solidFill>
                  <a:latin typeface="Courier New" panose="02070309020205020404" pitchFamily="49" charset="0"/>
                </a:rPr>
                <a:t>MPI_Barrier</a:t>
              </a:r>
              <a:r>
                <a:rPr lang="en-US" altLang="zh-CN" sz="1400" b="1" dirty="0">
                  <a:solidFill>
                    <a:srgbClr val="FF0000"/>
                  </a:solidFill>
                  <a:latin typeface="Courier New" panose="02070309020205020404" pitchFamily="49" charset="0"/>
                </a:rPr>
                <a:t>(MPI_COMMON_WORLD);</a:t>
              </a:r>
              <a:endParaRPr kumimoji="0" lang="en-US" altLang="zh-CN" sz="14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doWork3();</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1400" b="0"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rgbClr val="0000FF"/>
                </a:solidFill>
                <a:effectLst/>
                <a:uLnTx/>
                <a:uFillTx/>
                <a:latin typeface="+mn-lt"/>
                <a:ea typeface="+mn-ea"/>
                <a:cs typeface="+mn-cs"/>
              </a:endParaRPr>
            </a:p>
          </p:txBody>
        </p:sp>
        <p:sp>
          <p:nvSpPr>
            <p:cNvPr id="5" name="矩形 4"/>
            <p:cNvSpPr/>
            <p:nvPr/>
          </p:nvSpPr>
          <p:spPr>
            <a:xfrm>
              <a:off x="6572264" y="1142984"/>
              <a:ext cx="1000132" cy="1446550"/>
            </a:xfrm>
            <a:prstGeom prst="rect">
              <a:avLst/>
            </a:prstGeom>
          </p:spPr>
          <p:txBody>
            <a:bodyPr wrap="square">
              <a:spAutoFit/>
            </a:bodyPr>
            <a:lstStyle/>
            <a:p>
              <a:r>
                <a:rPr lang="zh-CN" altLang="en-US" sz="8800" dirty="0">
                  <a:solidFill>
                    <a:srgbClr val="FF0000"/>
                  </a:solidFill>
                </a:rPr>
                <a:t>√</a:t>
              </a:r>
            </a:p>
          </p:txBody>
        </p:sp>
      </p:grpSp>
      <p:sp>
        <p:nvSpPr>
          <p:cNvPr id="7" name="TextBox 6"/>
          <p:cNvSpPr txBox="1"/>
          <p:nvPr/>
        </p:nvSpPr>
        <p:spPr>
          <a:xfrm>
            <a:off x="2571736" y="428604"/>
            <a:ext cx="769763" cy="1446550"/>
          </a:xfrm>
          <a:prstGeom prst="rect">
            <a:avLst/>
          </a:prstGeom>
          <a:noFill/>
        </p:spPr>
        <p:txBody>
          <a:bodyPr wrap="none" rtlCol="0">
            <a:spAutoFit/>
          </a:bodyPr>
          <a:lstStyle/>
          <a:p>
            <a:r>
              <a:rPr lang="en-US" altLang="zh-CN" sz="8800" dirty="0">
                <a:solidFill>
                  <a:srgbClr val="FF0000"/>
                </a:solidFill>
              </a:rPr>
              <a:t>X</a:t>
            </a:r>
            <a:endParaRPr lang="zh-CN" altLang="en-US" sz="8800" dirty="0">
              <a:solidFill>
                <a:srgbClr val="FF0000"/>
              </a:solidFill>
            </a:endParaRPr>
          </a:p>
        </p:txBody>
      </p:sp>
      <p:sp>
        <p:nvSpPr>
          <p:cNvPr id="8" name="灯片编号占位符 7"/>
          <p:cNvSpPr>
            <a:spLocks noGrp="1"/>
          </p:cNvSpPr>
          <p:nvPr>
            <p:ph type="sldNum" sz="quarter" idx="12"/>
          </p:nvPr>
        </p:nvSpPr>
        <p:spPr/>
        <p:txBody>
          <a:bodyPr/>
          <a:lstStyle/>
          <a:p>
            <a:fld id="{77197A2B-A034-4DC0-8020-4A062C2A5A72}" type="slidenum">
              <a:rPr lang="zh-CN" altLang="en-US" smtClean="0"/>
              <a:t>74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广播</a:t>
            </a:r>
          </a:p>
        </p:txBody>
      </p:sp>
      <p:pic>
        <p:nvPicPr>
          <p:cNvPr id="179202" name="Picture 2"/>
          <p:cNvPicPr>
            <a:picLocks noChangeAspect="1" noChangeArrowheads="1"/>
          </p:cNvPicPr>
          <p:nvPr/>
        </p:nvPicPr>
        <p:blipFill>
          <a:blip r:embed="rId2"/>
          <a:srcRect/>
          <a:stretch>
            <a:fillRect/>
          </a:stretch>
        </p:blipFill>
        <p:spPr bwMode="auto">
          <a:xfrm>
            <a:off x="714348" y="1785926"/>
            <a:ext cx="7639050" cy="3781425"/>
          </a:xfrm>
          <a:prstGeom prst="rect">
            <a:avLst/>
          </a:prstGeom>
          <a:noFill/>
          <a:ln w="9525">
            <a:noFill/>
            <a:miter lim="800000"/>
            <a:headEnd/>
            <a:tailEnd/>
          </a:ln>
          <a:effectLst/>
        </p:spPr>
      </p:pic>
      <p:grpSp>
        <p:nvGrpSpPr>
          <p:cNvPr id="10" name="组合 9"/>
          <p:cNvGrpSpPr/>
          <p:nvPr/>
        </p:nvGrpSpPr>
        <p:grpSpPr>
          <a:xfrm>
            <a:off x="285720" y="2559602"/>
            <a:ext cx="423514" cy="2869662"/>
            <a:chOff x="8358214" y="2500306"/>
            <a:chExt cx="423514" cy="2869662"/>
          </a:xfrm>
        </p:grpSpPr>
        <p:sp>
          <p:nvSpPr>
            <p:cNvPr id="4" name="TextBox 3"/>
            <p:cNvSpPr txBox="1"/>
            <p:nvPr/>
          </p:nvSpPr>
          <p:spPr>
            <a:xfrm>
              <a:off x="8358214" y="3000372"/>
              <a:ext cx="423514" cy="369332"/>
            </a:xfrm>
            <a:prstGeom prst="rect">
              <a:avLst/>
            </a:prstGeom>
            <a:noFill/>
          </p:spPr>
          <p:txBody>
            <a:bodyPr wrap="none" rtlCol="0">
              <a:spAutoFit/>
            </a:bodyPr>
            <a:lstStyle/>
            <a:p>
              <a:r>
                <a:rPr lang="en-US" altLang="zh-CN" dirty="0">
                  <a:solidFill>
                    <a:srgbClr val="0000FF"/>
                  </a:solidFill>
                </a:rPr>
                <a:t>p1</a:t>
              </a:r>
              <a:endParaRPr lang="zh-CN" altLang="en-US" dirty="0">
                <a:solidFill>
                  <a:srgbClr val="0000FF"/>
                </a:solidFill>
              </a:endParaRPr>
            </a:p>
          </p:txBody>
        </p:sp>
        <p:sp>
          <p:nvSpPr>
            <p:cNvPr id="5" name="TextBox 4"/>
            <p:cNvSpPr txBox="1"/>
            <p:nvPr/>
          </p:nvSpPr>
          <p:spPr>
            <a:xfrm>
              <a:off x="8358214" y="2500306"/>
              <a:ext cx="423514" cy="369332"/>
            </a:xfrm>
            <a:prstGeom prst="rect">
              <a:avLst/>
            </a:prstGeom>
            <a:noFill/>
          </p:spPr>
          <p:txBody>
            <a:bodyPr wrap="none" rtlCol="0">
              <a:spAutoFit/>
            </a:bodyPr>
            <a:lstStyle/>
            <a:p>
              <a:r>
                <a:rPr lang="en-US" altLang="zh-CN" dirty="0">
                  <a:solidFill>
                    <a:srgbClr val="0000FF"/>
                  </a:solidFill>
                </a:rPr>
                <a:t>p0</a:t>
              </a:r>
              <a:endParaRPr lang="zh-CN" altLang="en-US" dirty="0">
                <a:solidFill>
                  <a:srgbClr val="0000FF"/>
                </a:solidFill>
              </a:endParaRPr>
            </a:p>
          </p:txBody>
        </p:sp>
        <p:sp>
          <p:nvSpPr>
            <p:cNvPr id="6" name="TextBox 5"/>
            <p:cNvSpPr txBox="1"/>
            <p:nvPr/>
          </p:nvSpPr>
          <p:spPr>
            <a:xfrm>
              <a:off x="8358214" y="3500438"/>
              <a:ext cx="423514" cy="369332"/>
            </a:xfrm>
            <a:prstGeom prst="rect">
              <a:avLst/>
            </a:prstGeom>
            <a:noFill/>
          </p:spPr>
          <p:txBody>
            <a:bodyPr wrap="none" rtlCol="0">
              <a:spAutoFit/>
            </a:bodyPr>
            <a:lstStyle/>
            <a:p>
              <a:r>
                <a:rPr lang="en-US" altLang="zh-CN" dirty="0">
                  <a:solidFill>
                    <a:srgbClr val="0000FF"/>
                  </a:solidFill>
                </a:rPr>
                <a:t>p2</a:t>
              </a:r>
              <a:endParaRPr lang="zh-CN" altLang="en-US" dirty="0">
                <a:solidFill>
                  <a:srgbClr val="0000FF"/>
                </a:solidFill>
              </a:endParaRPr>
            </a:p>
          </p:txBody>
        </p:sp>
        <p:sp>
          <p:nvSpPr>
            <p:cNvPr id="7" name="TextBox 6"/>
            <p:cNvSpPr txBox="1"/>
            <p:nvPr/>
          </p:nvSpPr>
          <p:spPr>
            <a:xfrm>
              <a:off x="8358214" y="4000504"/>
              <a:ext cx="423514" cy="369332"/>
            </a:xfrm>
            <a:prstGeom prst="rect">
              <a:avLst/>
            </a:prstGeom>
            <a:noFill/>
          </p:spPr>
          <p:txBody>
            <a:bodyPr wrap="none" rtlCol="0">
              <a:spAutoFit/>
            </a:bodyPr>
            <a:lstStyle/>
            <a:p>
              <a:r>
                <a:rPr lang="en-US" altLang="zh-CN" dirty="0">
                  <a:solidFill>
                    <a:srgbClr val="0000FF"/>
                  </a:solidFill>
                </a:rPr>
                <a:t>p3</a:t>
              </a:r>
              <a:endParaRPr lang="zh-CN" altLang="en-US" dirty="0">
                <a:solidFill>
                  <a:srgbClr val="0000FF"/>
                </a:solidFill>
              </a:endParaRPr>
            </a:p>
          </p:txBody>
        </p:sp>
        <p:sp>
          <p:nvSpPr>
            <p:cNvPr id="8" name="TextBox 7"/>
            <p:cNvSpPr txBox="1"/>
            <p:nvPr/>
          </p:nvSpPr>
          <p:spPr>
            <a:xfrm>
              <a:off x="8358214" y="4500570"/>
              <a:ext cx="423514" cy="369332"/>
            </a:xfrm>
            <a:prstGeom prst="rect">
              <a:avLst/>
            </a:prstGeom>
            <a:noFill/>
          </p:spPr>
          <p:txBody>
            <a:bodyPr wrap="none" rtlCol="0">
              <a:spAutoFit/>
            </a:bodyPr>
            <a:lstStyle/>
            <a:p>
              <a:r>
                <a:rPr lang="en-US" altLang="zh-CN" dirty="0">
                  <a:solidFill>
                    <a:srgbClr val="0000FF"/>
                  </a:solidFill>
                </a:rPr>
                <a:t>p4</a:t>
              </a:r>
              <a:endParaRPr lang="zh-CN" altLang="en-US" dirty="0">
                <a:solidFill>
                  <a:srgbClr val="0000FF"/>
                </a:solidFill>
              </a:endParaRPr>
            </a:p>
          </p:txBody>
        </p:sp>
        <p:sp>
          <p:nvSpPr>
            <p:cNvPr id="9" name="TextBox 8"/>
            <p:cNvSpPr txBox="1"/>
            <p:nvPr/>
          </p:nvSpPr>
          <p:spPr>
            <a:xfrm>
              <a:off x="8358214" y="5000636"/>
              <a:ext cx="423514" cy="369332"/>
            </a:xfrm>
            <a:prstGeom prst="rect">
              <a:avLst/>
            </a:prstGeom>
            <a:noFill/>
          </p:spPr>
          <p:txBody>
            <a:bodyPr wrap="none" rtlCol="0">
              <a:spAutoFit/>
            </a:bodyPr>
            <a:lstStyle/>
            <a:p>
              <a:r>
                <a:rPr lang="en-US" altLang="zh-CN" dirty="0">
                  <a:solidFill>
                    <a:srgbClr val="0000FF"/>
                  </a:solidFill>
                </a:rPr>
                <a:t>p5</a:t>
              </a:r>
              <a:endParaRPr lang="zh-CN" altLang="en-US" dirty="0">
                <a:solidFill>
                  <a:srgbClr val="0000FF"/>
                </a:solidFill>
              </a:endParaRPr>
            </a:p>
          </p:txBody>
        </p:sp>
      </p:grpSp>
      <p:sp>
        <p:nvSpPr>
          <p:cNvPr id="11" name="灯片编号占位符 10"/>
          <p:cNvSpPr>
            <a:spLocks noGrp="1"/>
          </p:cNvSpPr>
          <p:nvPr>
            <p:ph type="sldNum" sz="quarter" idx="12"/>
          </p:nvPr>
        </p:nvSpPr>
        <p:spPr/>
        <p:txBody>
          <a:bodyPr/>
          <a:lstStyle/>
          <a:p>
            <a:fld id="{77197A2B-A034-4DC0-8020-4A062C2A5A72}" type="slidenum">
              <a:rPr lang="zh-CN" altLang="en-US" smtClean="0"/>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广播</a:t>
            </a:r>
          </a:p>
        </p:txBody>
      </p:sp>
      <p:pic>
        <p:nvPicPr>
          <p:cNvPr id="180226" name="Picture 2"/>
          <p:cNvPicPr>
            <a:picLocks noGrp="1" noChangeAspect="1" noChangeArrowheads="1"/>
          </p:cNvPicPr>
          <p:nvPr>
            <p:ph idx="1"/>
          </p:nvPr>
        </p:nvPicPr>
        <p:blipFill>
          <a:blip r:embed="rId2"/>
          <a:srcRect/>
          <a:stretch>
            <a:fillRect/>
          </a:stretch>
        </p:blipFill>
        <p:spPr bwMode="auto">
          <a:xfrm>
            <a:off x="1285852" y="1285860"/>
            <a:ext cx="6828062" cy="2000264"/>
          </a:xfrm>
          <a:prstGeom prst="rect">
            <a:avLst/>
          </a:prstGeom>
          <a:noFill/>
          <a:ln w="9525">
            <a:noFill/>
            <a:miter lim="800000"/>
            <a:headEnd/>
            <a:tailEnd/>
          </a:ln>
          <a:effectLst/>
        </p:spPr>
      </p:pic>
      <p:pic>
        <p:nvPicPr>
          <p:cNvPr id="176130" name="Picture 2"/>
          <p:cNvPicPr>
            <a:picLocks noChangeAspect="1" noChangeArrowheads="1"/>
          </p:cNvPicPr>
          <p:nvPr/>
        </p:nvPicPr>
        <p:blipFill>
          <a:blip r:embed="rId3"/>
          <a:srcRect/>
          <a:stretch>
            <a:fillRect/>
          </a:stretch>
        </p:blipFill>
        <p:spPr bwMode="auto">
          <a:xfrm>
            <a:off x="571472" y="3643314"/>
            <a:ext cx="8048625" cy="1190625"/>
          </a:xfrm>
          <a:prstGeom prst="rect">
            <a:avLst/>
          </a:prstGeom>
          <a:noFill/>
          <a:ln w="9525">
            <a:noFill/>
            <a:miter lim="800000"/>
            <a:headEnd/>
            <a:tailEnd/>
          </a:ln>
          <a:effectLst/>
        </p:spPr>
      </p:pic>
      <p:sp>
        <p:nvSpPr>
          <p:cNvPr id="6" name="内容占位符 2"/>
          <p:cNvSpPr txBox="1"/>
          <p:nvPr/>
        </p:nvSpPr>
        <p:spPr>
          <a:xfrm>
            <a:off x="142844" y="4857760"/>
            <a:ext cx="8715436" cy="1643074"/>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FF"/>
                </a:solidFill>
                <a:effectLst/>
                <a:uLnTx/>
                <a:uFillTx/>
                <a:latin typeface="+mn-lt"/>
                <a:ea typeface="+mn-ea"/>
                <a:cs typeface="+mn-cs"/>
              </a:rPr>
              <a:t>通信器中</a:t>
            </a:r>
            <a:r>
              <a:rPr kumimoji="0" lang="en-US" altLang="zh-CN" sz="2800" b="0" i="0" u="none" strike="noStrike" kern="1200" cap="none" spc="0" normalizeH="0" baseline="0" noProof="0">
                <a:ln>
                  <a:noFill/>
                </a:ln>
                <a:solidFill>
                  <a:srgbClr val="0000FF"/>
                </a:solidFill>
                <a:effectLst/>
                <a:uLnTx/>
                <a:uFillTx/>
                <a:latin typeface="+mn-lt"/>
                <a:ea typeface="+mn-ea"/>
                <a:cs typeface="+mn-cs"/>
              </a:rPr>
              <a:t>root</a:t>
            </a:r>
            <a:r>
              <a:rPr kumimoji="0" lang="zh-CN" altLang="en-US" sz="2800" b="0" i="0" u="none" strike="noStrike" kern="1200" cap="none" spc="0" normalizeH="0" baseline="0" noProof="0">
                <a:ln>
                  <a:noFill/>
                </a:ln>
                <a:solidFill>
                  <a:srgbClr val="0000FF"/>
                </a:solidFill>
                <a:effectLst/>
                <a:uLnTx/>
                <a:uFillTx/>
                <a:latin typeface="+mn-lt"/>
                <a:ea typeface="+mn-ea"/>
                <a:cs typeface="+mn-cs"/>
              </a:rPr>
              <a:t>进程将自己</a:t>
            </a:r>
            <a:r>
              <a:rPr kumimoji="0" lang="en-US" altLang="zh-CN" sz="2800" b="0" i="0" u="none" strike="noStrike" kern="1200" cap="none" spc="0" normalizeH="0" baseline="0" noProof="0">
                <a:ln>
                  <a:noFill/>
                </a:ln>
                <a:solidFill>
                  <a:srgbClr val="0000FF"/>
                </a:solidFill>
                <a:effectLst/>
                <a:uLnTx/>
                <a:uFillTx/>
                <a:latin typeface="+mn-lt"/>
                <a:ea typeface="+mn-ea"/>
                <a:cs typeface="+mn-cs"/>
              </a:rPr>
              <a:t>buffer</a:t>
            </a:r>
            <a:r>
              <a:rPr kumimoji="0" lang="zh-CN" altLang="en-US" sz="2800" b="0" i="0" u="none" strike="noStrike" kern="1200" cap="none" spc="0" normalizeH="0" baseline="0" noProof="0">
                <a:ln>
                  <a:noFill/>
                </a:ln>
                <a:solidFill>
                  <a:srgbClr val="0000FF"/>
                </a:solidFill>
                <a:effectLst/>
                <a:uLnTx/>
                <a:uFillTx/>
                <a:latin typeface="+mn-lt"/>
                <a:ea typeface="+mn-ea"/>
                <a:cs typeface="+mn-cs"/>
              </a:rPr>
              <a:t>内的数据发给通信器内所有进程</a:t>
            </a:r>
            <a:endParaRPr kumimoji="0" lang="en-US" altLang="zh-CN" sz="2800" b="0" i="0" u="none" strike="noStrike" kern="1200" cap="none" spc="0" normalizeH="0" baseline="0" noProof="0">
              <a:ln>
                <a:noFill/>
              </a:ln>
              <a:solidFill>
                <a:srgbClr val="0000FF"/>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FF"/>
                </a:solidFill>
                <a:effectLst/>
                <a:uLnTx/>
                <a:uFillTx/>
                <a:latin typeface="+mn-lt"/>
                <a:ea typeface="+mn-ea"/>
                <a:cs typeface="+mn-cs"/>
              </a:rPr>
              <a:t>非</a:t>
            </a:r>
            <a:r>
              <a:rPr kumimoji="0" lang="en-US" altLang="zh-CN" sz="2800" b="0" i="0" u="none" strike="noStrike" kern="1200" cap="none" spc="0" normalizeH="0" baseline="0" noProof="0">
                <a:ln>
                  <a:noFill/>
                </a:ln>
                <a:solidFill>
                  <a:srgbClr val="0000FF"/>
                </a:solidFill>
                <a:effectLst/>
                <a:uLnTx/>
                <a:uFillTx/>
                <a:latin typeface="+mn-lt"/>
                <a:ea typeface="+mn-ea"/>
                <a:cs typeface="+mn-cs"/>
              </a:rPr>
              <a:t>root</a:t>
            </a:r>
            <a:r>
              <a:rPr kumimoji="0" lang="zh-CN" altLang="en-US" sz="2800" b="0" i="0" u="none" strike="noStrike" kern="1200" cap="none" spc="0" normalizeH="0" baseline="0" noProof="0">
                <a:ln>
                  <a:noFill/>
                </a:ln>
                <a:solidFill>
                  <a:srgbClr val="0000FF"/>
                </a:solidFill>
                <a:effectLst/>
                <a:uLnTx/>
                <a:uFillTx/>
                <a:latin typeface="+mn-lt"/>
                <a:ea typeface="+mn-ea"/>
                <a:cs typeface="+mn-cs"/>
              </a:rPr>
              <a:t>进程用自己的</a:t>
            </a:r>
            <a:r>
              <a:rPr kumimoji="0" lang="en-US" altLang="zh-CN" sz="2800" b="0" i="0" u="none" strike="noStrike" kern="1200" cap="none" spc="0" normalizeH="0" baseline="0" noProof="0">
                <a:ln>
                  <a:noFill/>
                </a:ln>
                <a:solidFill>
                  <a:srgbClr val="0000FF"/>
                </a:solidFill>
                <a:effectLst/>
                <a:uLnTx/>
                <a:uFillTx/>
                <a:latin typeface="+mn-lt"/>
                <a:ea typeface="+mn-ea"/>
                <a:cs typeface="+mn-cs"/>
              </a:rPr>
              <a:t>buffer</a:t>
            </a:r>
            <a:r>
              <a:rPr kumimoji="0" lang="zh-CN" altLang="en-US" sz="2800" b="0" i="0" u="none" strike="noStrike" kern="1200" cap="none" spc="0" normalizeH="0" baseline="0" noProof="0">
                <a:ln>
                  <a:noFill/>
                </a:ln>
                <a:solidFill>
                  <a:srgbClr val="0000FF"/>
                </a:solidFill>
                <a:effectLst/>
                <a:uLnTx/>
                <a:uFillTx/>
                <a:latin typeface="+mn-lt"/>
                <a:ea typeface="+mn-ea"/>
                <a:cs typeface="+mn-cs"/>
              </a:rPr>
              <a:t>接收数据</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a:ln>
                <a:noFill/>
              </a:ln>
              <a:solidFill>
                <a:srgbClr val="0000FF"/>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fld id="{77197A2B-A034-4DC0-8020-4A062C2A5A72}" type="slidenum">
              <a:rPr lang="zh-CN" altLang="en-US" smtClean="0"/>
              <a:t>76</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4" name="TextBox 3"/>
          <p:cNvSpPr txBox="1"/>
          <p:nvPr/>
        </p:nvSpPr>
        <p:spPr>
          <a:xfrm>
            <a:off x="214282" y="1285860"/>
            <a:ext cx="6943632" cy="4093428"/>
          </a:xfrm>
          <a:prstGeom prst="rect">
            <a:avLst/>
          </a:prstGeom>
          <a:noFill/>
          <a:ln>
            <a:solidFill>
              <a:schemeClr val="tx1"/>
            </a:solidFill>
            <a:prstDash val="dash"/>
          </a:ln>
        </p:spPr>
        <p:txBody>
          <a:bodyPr wrap="none" rtlCol="0">
            <a:spAutoFit/>
          </a:bodyPr>
          <a:lstStyle/>
          <a:p>
            <a:endParaRPr lang="zh-CN" altLang="en-US" sz="2000" dirty="0"/>
          </a:p>
          <a:p>
            <a:r>
              <a:rPr lang="en-US" altLang="zh-CN" sz="2000" b="1" dirty="0"/>
              <a:t>#include &lt;</a:t>
            </a:r>
            <a:r>
              <a:rPr lang="en-US" altLang="zh-CN" sz="2000" b="1" dirty="0" err="1"/>
              <a:t>mpi.h</a:t>
            </a:r>
            <a:r>
              <a:rPr lang="en-US" altLang="zh-CN" sz="2000" b="1" dirty="0"/>
              <a:t>&gt;</a:t>
            </a:r>
          </a:p>
          <a:p>
            <a:r>
              <a:rPr lang="en-US" altLang="zh-CN" sz="2000" b="1" dirty="0"/>
              <a:t>#include &lt;stdio.h&gt;</a:t>
            </a:r>
          </a:p>
          <a:p>
            <a:r>
              <a:rPr lang="en-US" altLang="zh-CN" sz="2000" b="1" dirty="0" err="1"/>
              <a:t>int</a:t>
            </a:r>
            <a:r>
              <a:rPr lang="en-US" altLang="zh-CN" sz="2000" b="1" dirty="0"/>
              <a:t> main (</a:t>
            </a:r>
            <a:r>
              <a:rPr lang="en-US" altLang="zh-CN" sz="2000" b="1" dirty="0" err="1"/>
              <a:t>int</a:t>
            </a:r>
            <a:r>
              <a:rPr lang="en-US" altLang="zh-CN" sz="2000" b="1" dirty="0"/>
              <a:t> </a:t>
            </a:r>
            <a:r>
              <a:rPr lang="en-US" altLang="zh-CN" sz="2000" b="1" dirty="0" err="1"/>
              <a:t>argc</a:t>
            </a:r>
            <a:r>
              <a:rPr lang="en-US" altLang="zh-CN" sz="2000" b="1" dirty="0"/>
              <a:t>, char *</a:t>
            </a:r>
            <a:r>
              <a:rPr lang="en-US" altLang="zh-CN" sz="2000" b="1" dirty="0" err="1"/>
              <a:t>argv</a:t>
            </a:r>
            <a:r>
              <a:rPr lang="en-US" altLang="zh-CN" sz="2000" b="1" dirty="0"/>
              <a:t>[]) {</a:t>
            </a:r>
          </a:p>
          <a:p>
            <a:r>
              <a:rPr lang="en-US" altLang="zh-CN" sz="2000" b="1" dirty="0"/>
              <a:t>     </a:t>
            </a:r>
            <a:r>
              <a:rPr lang="en-US" altLang="zh-CN" sz="2000" b="1" dirty="0" err="1"/>
              <a:t>int</a:t>
            </a:r>
            <a:r>
              <a:rPr lang="en-US" altLang="zh-CN" sz="2000" b="1" dirty="0"/>
              <a:t> rank;</a:t>
            </a:r>
          </a:p>
          <a:p>
            <a:r>
              <a:rPr lang="en-US" altLang="zh-CN" sz="2000" b="1" dirty="0"/>
              <a:t>     double </a:t>
            </a:r>
            <a:r>
              <a:rPr lang="en-US" altLang="zh-CN" sz="2000" b="1" dirty="0" err="1"/>
              <a:t>param</a:t>
            </a:r>
            <a:r>
              <a:rPr lang="en-US" altLang="zh-CN" sz="2000" b="1" dirty="0"/>
              <a:t>;</a:t>
            </a:r>
          </a:p>
          <a:p>
            <a:r>
              <a:rPr lang="en-US" altLang="zh-CN" sz="2000" b="1" dirty="0"/>
              <a:t>     </a:t>
            </a:r>
            <a:r>
              <a:rPr lang="en-US" altLang="zh-CN" sz="2000" b="1" dirty="0" err="1"/>
              <a:t>MPI_Init</a:t>
            </a:r>
            <a:r>
              <a:rPr lang="en-US" altLang="zh-CN" sz="2000" b="1" dirty="0"/>
              <a:t>(&amp;</a:t>
            </a:r>
            <a:r>
              <a:rPr lang="en-US" altLang="zh-CN" sz="2000" b="1" dirty="0" err="1"/>
              <a:t>argc</a:t>
            </a:r>
            <a:r>
              <a:rPr lang="en-US" altLang="zh-CN" sz="2000" b="1" dirty="0"/>
              <a:t>, &amp;</a:t>
            </a:r>
            <a:r>
              <a:rPr lang="en-US" altLang="zh-CN" sz="2000" b="1" dirty="0" err="1"/>
              <a:t>argv</a:t>
            </a:r>
            <a:r>
              <a:rPr lang="en-US" altLang="zh-CN" sz="2000" b="1" dirty="0"/>
              <a:t>);</a:t>
            </a:r>
          </a:p>
          <a:p>
            <a:r>
              <a:rPr lang="en-US" altLang="zh-CN" sz="2000" b="1" dirty="0"/>
              <a:t>     </a:t>
            </a:r>
            <a:r>
              <a:rPr lang="en-US" altLang="zh-CN" sz="2000" b="1" dirty="0" err="1"/>
              <a:t>MPI_Comm_rank</a:t>
            </a:r>
            <a:r>
              <a:rPr lang="en-US" altLang="zh-CN" sz="2000" b="1" dirty="0"/>
              <a:t>(</a:t>
            </a:r>
            <a:r>
              <a:rPr lang="en-US" altLang="zh-CN" sz="2000" b="1" dirty="0" err="1"/>
              <a:t>MPI_COMM_WORLD,&amp;rank</a:t>
            </a:r>
            <a:r>
              <a:rPr lang="en-US" altLang="zh-CN" sz="2000" b="1" dirty="0"/>
              <a:t>);</a:t>
            </a:r>
          </a:p>
          <a:p>
            <a:r>
              <a:rPr lang="en-US" altLang="zh-CN" sz="2000" b="1" dirty="0"/>
              <a:t>     if(rank==0) </a:t>
            </a:r>
            <a:r>
              <a:rPr lang="en-US" altLang="zh-CN" sz="2000" b="1" dirty="0" err="1"/>
              <a:t>param</a:t>
            </a:r>
            <a:r>
              <a:rPr lang="en-US" altLang="zh-CN" sz="2000" b="1" dirty="0"/>
              <a:t>=23.0;</a:t>
            </a:r>
          </a:p>
          <a:p>
            <a:r>
              <a:rPr lang="en-US" altLang="zh-CN" sz="2000" b="1" dirty="0"/>
              <a:t>     </a:t>
            </a:r>
            <a:r>
              <a:rPr lang="en-US" altLang="zh-CN" sz="2000" b="1" dirty="0" err="1"/>
              <a:t>MPI_Bcast</a:t>
            </a:r>
            <a:r>
              <a:rPr lang="en-US" altLang="zh-CN" sz="2000" b="1" dirty="0"/>
              <a:t>(&amp;param,1,MPI_DOUBLE,0,MPI_COMM_WORLD);</a:t>
            </a:r>
          </a:p>
          <a:p>
            <a:r>
              <a:rPr lang="en-US" altLang="zh-CN" sz="2000" b="1" dirty="0"/>
              <a:t>     </a:t>
            </a:r>
            <a:r>
              <a:rPr lang="en-US" altLang="zh-CN" sz="2000" b="1" dirty="0" err="1"/>
              <a:t>printf</a:t>
            </a:r>
            <a:r>
              <a:rPr lang="en-US" altLang="zh-CN" sz="2000" b="1" dirty="0"/>
              <a:t>("P:%dafter broadcast parameter is %f\</a:t>
            </a:r>
            <a:r>
              <a:rPr lang="en-US" altLang="zh-CN" sz="2000" b="1" dirty="0" err="1"/>
              <a:t>n",rank,param</a:t>
            </a:r>
            <a:r>
              <a:rPr lang="en-US" altLang="zh-CN" sz="2000" b="1" dirty="0"/>
              <a:t>);</a:t>
            </a:r>
          </a:p>
          <a:p>
            <a:r>
              <a:rPr lang="en-US" altLang="zh-CN" sz="2000" b="1" dirty="0"/>
              <a:t>    </a:t>
            </a:r>
            <a:r>
              <a:rPr lang="en-US" altLang="zh-CN" sz="2000" b="1" dirty="0" err="1"/>
              <a:t>MPI_Finalize</a:t>
            </a:r>
            <a:r>
              <a:rPr lang="en-US" altLang="zh-CN" sz="2000" b="1" dirty="0"/>
              <a:t>();</a:t>
            </a:r>
          </a:p>
          <a:p>
            <a:r>
              <a:rPr lang="en-US" altLang="zh-CN" sz="2000" b="1" dirty="0"/>
              <a:t>}</a:t>
            </a:r>
            <a:endParaRPr lang="zh-CN" altLang="en-US" sz="2000" dirty="0"/>
          </a:p>
        </p:txBody>
      </p:sp>
      <p:pic>
        <p:nvPicPr>
          <p:cNvPr id="181250" name="Picture 2"/>
          <p:cNvPicPr>
            <a:picLocks noChangeAspect="1" noChangeArrowheads="1"/>
          </p:cNvPicPr>
          <p:nvPr/>
        </p:nvPicPr>
        <p:blipFill>
          <a:blip r:embed="rId2"/>
          <a:srcRect/>
          <a:stretch>
            <a:fillRect/>
          </a:stretch>
        </p:blipFill>
        <p:spPr bwMode="auto">
          <a:xfrm>
            <a:off x="3857620" y="4572008"/>
            <a:ext cx="4800600" cy="1876425"/>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77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500" fill="hold"/>
                                        <p:tgtEl>
                                          <p:spTgt spid="181250"/>
                                        </p:tgtEl>
                                        <p:attrNameLst>
                                          <p:attrName>ppt_x</p:attrName>
                                        </p:attrNameLst>
                                      </p:cBhvr>
                                      <p:tavLst>
                                        <p:tav tm="0">
                                          <p:val>
                                            <p:strVal val="#ppt_x"/>
                                          </p:val>
                                        </p:tav>
                                        <p:tav tm="100000">
                                          <p:val>
                                            <p:strVal val="#ppt_x"/>
                                          </p:val>
                                        </p:tav>
                                      </p:tavLst>
                                    </p:anim>
                                    <p:anim calcmode="lin" valueType="num">
                                      <p:cBhvr additive="base">
                                        <p:cTn id="8" dur="500" fill="hold"/>
                                        <p:tgtEl>
                                          <p:spTgt spid="181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收集</a:t>
            </a:r>
            <a:r>
              <a:rPr lang="en-US" altLang="zh-CN" dirty="0"/>
              <a:t>&amp;</a:t>
            </a:r>
            <a:r>
              <a:rPr lang="zh-CN" altLang="en-US" dirty="0"/>
              <a:t>散发</a:t>
            </a:r>
          </a:p>
        </p:txBody>
      </p:sp>
      <p:pic>
        <p:nvPicPr>
          <p:cNvPr id="182274" name="Picture 2"/>
          <p:cNvPicPr>
            <a:picLocks noChangeAspect="1" noChangeArrowheads="1"/>
          </p:cNvPicPr>
          <p:nvPr/>
        </p:nvPicPr>
        <p:blipFill>
          <a:blip r:embed="rId2"/>
          <a:srcRect/>
          <a:stretch>
            <a:fillRect/>
          </a:stretch>
        </p:blipFill>
        <p:spPr bwMode="auto">
          <a:xfrm>
            <a:off x="857224" y="1785926"/>
            <a:ext cx="7839075" cy="3590925"/>
          </a:xfrm>
          <a:prstGeom prst="rect">
            <a:avLst/>
          </a:prstGeom>
          <a:noFill/>
          <a:ln w="9525">
            <a:noFill/>
            <a:miter lim="800000"/>
            <a:headEnd/>
            <a:tailEnd/>
          </a:ln>
          <a:effectLst/>
        </p:spPr>
      </p:pic>
      <p:grpSp>
        <p:nvGrpSpPr>
          <p:cNvPr id="4" name="组合 3"/>
          <p:cNvGrpSpPr/>
          <p:nvPr/>
        </p:nvGrpSpPr>
        <p:grpSpPr>
          <a:xfrm>
            <a:off x="428596" y="2130974"/>
            <a:ext cx="423514" cy="2869662"/>
            <a:chOff x="8358214" y="2500306"/>
            <a:chExt cx="423514" cy="2869662"/>
          </a:xfrm>
        </p:grpSpPr>
        <p:sp>
          <p:nvSpPr>
            <p:cNvPr id="5" name="TextBox 4"/>
            <p:cNvSpPr txBox="1"/>
            <p:nvPr/>
          </p:nvSpPr>
          <p:spPr>
            <a:xfrm>
              <a:off x="8358214" y="3000372"/>
              <a:ext cx="423514" cy="369332"/>
            </a:xfrm>
            <a:prstGeom prst="rect">
              <a:avLst/>
            </a:prstGeom>
            <a:noFill/>
          </p:spPr>
          <p:txBody>
            <a:bodyPr wrap="none" rtlCol="0">
              <a:spAutoFit/>
            </a:bodyPr>
            <a:lstStyle/>
            <a:p>
              <a:r>
                <a:rPr lang="en-US" altLang="zh-CN" dirty="0">
                  <a:solidFill>
                    <a:srgbClr val="0000FF"/>
                  </a:solidFill>
                </a:rPr>
                <a:t>p1</a:t>
              </a:r>
              <a:endParaRPr lang="zh-CN" altLang="en-US" dirty="0">
                <a:solidFill>
                  <a:srgbClr val="0000FF"/>
                </a:solidFill>
              </a:endParaRPr>
            </a:p>
          </p:txBody>
        </p:sp>
        <p:sp>
          <p:nvSpPr>
            <p:cNvPr id="6" name="TextBox 5"/>
            <p:cNvSpPr txBox="1"/>
            <p:nvPr/>
          </p:nvSpPr>
          <p:spPr>
            <a:xfrm>
              <a:off x="8358214" y="2500306"/>
              <a:ext cx="423514" cy="369332"/>
            </a:xfrm>
            <a:prstGeom prst="rect">
              <a:avLst/>
            </a:prstGeom>
            <a:noFill/>
          </p:spPr>
          <p:txBody>
            <a:bodyPr wrap="none" rtlCol="0">
              <a:spAutoFit/>
            </a:bodyPr>
            <a:lstStyle/>
            <a:p>
              <a:r>
                <a:rPr lang="en-US" altLang="zh-CN" dirty="0">
                  <a:solidFill>
                    <a:srgbClr val="0000FF"/>
                  </a:solidFill>
                </a:rPr>
                <a:t>p0</a:t>
              </a:r>
              <a:endParaRPr lang="zh-CN" altLang="en-US" dirty="0">
                <a:solidFill>
                  <a:srgbClr val="0000FF"/>
                </a:solidFill>
              </a:endParaRPr>
            </a:p>
          </p:txBody>
        </p:sp>
        <p:sp>
          <p:nvSpPr>
            <p:cNvPr id="7" name="TextBox 6"/>
            <p:cNvSpPr txBox="1"/>
            <p:nvPr/>
          </p:nvSpPr>
          <p:spPr>
            <a:xfrm>
              <a:off x="8358214" y="3500438"/>
              <a:ext cx="423514" cy="369332"/>
            </a:xfrm>
            <a:prstGeom prst="rect">
              <a:avLst/>
            </a:prstGeom>
            <a:noFill/>
          </p:spPr>
          <p:txBody>
            <a:bodyPr wrap="none" rtlCol="0">
              <a:spAutoFit/>
            </a:bodyPr>
            <a:lstStyle/>
            <a:p>
              <a:r>
                <a:rPr lang="en-US" altLang="zh-CN" dirty="0">
                  <a:solidFill>
                    <a:srgbClr val="0000FF"/>
                  </a:solidFill>
                </a:rPr>
                <a:t>p2</a:t>
              </a:r>
              <a:endParaRPr lang="zh-CN" altLang="en-US" dirty="0">
                <a:solidFill>
                  <a:srgbClr val="0000FF"/>
                </a:solidFill>
              </a:endParaRPr>
            </a:p>
          </p:txBody>
        </p:sp>
        <p:sp>
          <p:nvSpPr>
            <p:cNvPr id="8" name="TextBox 7"/>
            <p:cNvSpPr txBox="1"/>
            <p:nvPr/>
          </p:nvSpPr>
          <p:spPr>
            <a:xfrm>
              <a:off x="8358214" y="4000504"/>
              <a:ext cx="423514" cy="369332"/>
            </a:xfrm>
            <a:prstGeom prst="rect">
              <a:avLst/>
            </a:prstGeom>
            <a:noFill/>
          </p:spPr>
          <p:txBody>
            <a:bodyPr wrap="none" rtlCol="0">
              <a:spAutoFit/>
            </a:bodyPr>
            <a:lstStyle/>
            <a:p>
              <a:r>
                <a:rPr lang="en-US" altLang="zh-CN" dirty="0">
                  <a:solidFill>
                    <a:srgbClr val="0000FF"/>
                  </a:solidFill>
                </a:rPr>
                <a:t>p3</a:t>
              </a:r>
              <a:endParaRPr lang="zh-CN" altLang="en-US" dirty="0">
                <a:solidFill>
                  <a:srgbClr val="0000FF"/>
                </a:solidFill>
              </a:endParaRPr>
            </a:p>
          </p:txBody>
        </p:sp>
        <p:sp>
          <p:nvSpPr>
            <p:cNvPr id="9" name="TextBox 8"/>
            <p:cNvSpPr txBox="1"/>
            <p:nvPr/>
          </p:nvSpPr>
          <p:spPr>
            <a:xfrm>
              <a:off x="8358214" y="4500570"/>
              <a:ext cx="423514" cy="369332"/>
            </a:xfrm>
            <a:prstGeom prst="rect">
              <a:avLst/>
            </a:prstGeom>
            <a:noFill/>
          </p:spPr>
          <p:txBody>
            <a:bodyPr wrap="none" rtlCol="0">
              <a:spAutoFit/>
            </a:bodyPr>
            <a:lstStyle/>
            <a:p>
              <a:r>
                <a:rPr lang="en-US" altLang="zh-CN" dirty="0">
                  <a:solidFill>
                    <a:srgbClr val="0000FF"/>
                  </a:solidFill>
                </a:rPr>
                <a:t>p4</a:t>
              </a:r>
              <a:endParaRPr lang="zh-CN" altLang="en-US" dirty="0">
                <a:solidFill>
                  <a:srgbClr val="0000FF"/>
                </a:solidFill>
              </a:endParaRPr>
            </a:p>
          </p:txBody>
        </p:sp>
        <p:sp>
          <p:nvSpPr>
            <p:cNvPr id="10" name="TextBox 9"/>
            <p:cNvSpPr txBox="1"/>
            <p:nvPr/>
          </p:nvSpPr>
          <p:spPr>
            <a:xfrm>
              <a:off x="8358214" y="5000636"/>
              <a:ext cx="423514" cy="369332"/>
            </a:xfrm>
            <a:prstGeom prst="rect">
              <a:avLst/>
            </a:prstGeom>
            <a:noFill/>
          </p:spPr>
          <p:txBody>
            <a:bodyPr wrap="none" rtlCol="0">
              <a:spAutoFit/>
            </a:bodyPr>
            <a:lstStyle/>
            <a:p>
              <a:r>
                <a:rPr lang="en-US" altLang="zh-CN" dirty="0">
                  <a:solidFill>
                    <a:srgbClr val="0000FF"/>
                  </a:solidFill>
                </a:rPr>
                <a:t>p5</a:t>
              </a:r>
              <a:endParaRPr lang="zh-CN" altLang="en-US" dirty="0">
                <a:solidFill>
                  <a:srgbClr val="0000FF"/>
                </a:solidFill>
              </a:endParaRPr>
            </a:p>
          </p:txBody>
        </p:sp>
      </p:grpSp>
      <p:sp>
        <p:nvSpPr>
          <p:cNvPr id="11" name="灯片编号占位符 10"/>
          <p:cNvSpPr>
            <a:spLocks noGrp="1"/>
          </p:cNvSpPr>
          <p:nvPr>
            <p:ph type="sldNum" sz="quarter" idx="12"/>
          </p:nvPr>
        </p:nvSpPr>
        <p:spPr/>
        <p:txBody>
          <a:bodyPr/>
          <a:lstStyle/>
          <a:p>
            <a:fld id="{77197A2B-A034-4DC0-8020-4A062C2A5A72}" type="slidenum">
              <a:rPr lang="zh-CN" altLang="en-US" smtClean="0"/>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收集</a:t>
            </a:r>
            <a:r>
              <a:rPr lang="en-US" altLang="zh-CN" dirty="0"/>
              <a:t>(</a:t>
            </a:r>
            <a:r>
              <a:rPr lang="en-US" altLang="zh-CN" dirty="0" err="1"/>
              <a:t>MPI_Gather</a:t>
            </a:r>
            <a:r>
              <a:rPr lang="en-US" altLang="zh-CN" dirty="0"/>
              <a:t>)</a:t>
            </a:r>
            <a:endParaRPr lang="zh-CN" altLang="en-US" dirty="0"/>
          </a:p>
        </p:txBody>
      </p:sp>
      <p:pic>
        <p:nvPicPr>
          <p:cNvPr id="183298" name="Picture 2"/>
          <p:cNvPicPr>
            <a:picLocks noChangeAspect="1" noChangeArrowheads="1"/>
          </p:cNvPicPr>
          <p:nvPr/>
        </p:nvPicPr>
        <p:blipFill>
          <a:blip r:embed="rId2"/>
          <a:srcRect/>
          <a:stretch>
            <a:fillRect/>
          </a:stretch>
        </p:blipFill>
        <p:spPr bwMode="auto">
          <a:xfrm>
            <a:off x="1357290" y="1357298"/>
            <a:ext cx="6869328" cy="2286016"/>
          </a:xfrm>
          <a:prstGeom prst="rect">
            <a:avLst/>
          </a:prstGeom>
          <a:noFill/>
          <a:ln w="9525">
            <a:noFill/>
            <a:miter lim="800000"/>
            <a:headEnd/>
            <a:tailEnd/>
          </a:ln>
          <a:effectLst/>
        </p:spPr>
      </p:pic>
      <p:pic>
        <p:nvPicPr>
          <p:cNvPr id="183300" name="Picture 4"/>
          <p:cNvPicPr>
            <a:picLocks noChangeAspect="1" noChangeArrowheads="1"/>
          </p:cNvPicPr>
          <p:nvPr/>
        </p:nvPicPr>
        <p:blipFill>
          <a:blip r:embed="rId3"/>
          <a:srcRect/>
          <a:stretch>
            <a:fillRect/>
          </a:stretch>
        </p:blipFill>
        <p:spPr bwMode="auto">
          <a:xfrm>
            <a:off x="214282" y="3929066"/>
            <a:ext cx="8652429" cy="1857388"/>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为什么要用</a:t>
            </a:r>
            <a:r>
              <a:rPr lang="en-US" altLang="zh-CN" dirty="0"/>
              <a:t>MPI?</a:t>
            </a:r>
            <a:endParaRPr lang="zh-CN" altLang="en-US" dirty="0"/>
          </a:p>
        </p:txBody>
      </p:sp>
      <p:sp>
        <p:nvSpPr>
          <p:cNvPr id="3" name="内容占位符 2"/>
          <p:cNvSpPr>
            <a:spLocks noGrp="1"/>
          </p:cNvSpPr>
          <p:nvPr>
            <p:ph idx="1"/>
          </p:nvPr>
        </p:nvSpPr>
        <p:spPr/>
        <p:txBody>
          <a:bodyPr/>
          <a:lstStyle/>
          <a:p>
            <a:r>
              <a:rPr lang="zh-CN" altLang="en-US" dirty="0"/>
              <a:t>高可移植性</a:t>
            </a:r>
          </a:p>
          <a:p>
            <a:pPr lvl="1">
              <a:lnSpc>
                <a:spcPct val="150000"/>
              </a:lnSpc>
            </a:pPr>
            <a:r>
              <a:rPr lang="en-US" altLang="zh-CN" dirty="0"/>
              <a:t>MPI</a:t>
            </a:r>
            <a:r>
              <a:rPr lang="zh-CN" altLang="en-US" dirty="0"/>
              <a:t>已在</a:t>
            </a:r>
            <a:r>
              <a:rPr lang="en-US" altLang="zh-CN" dirty="0"/>
              <a:t>IBM PC</a:t>
            </a:r>
            <a:r>
              <a:rPr lang="zh-CN" altLang="en-US" dirty="0"/>
              <a:t>机上、</a:t>
            </a:r>
            <a:r>
              <a:rPr lang="en-US" altLang="zh-CN" dirty="0"/>
              <a:t>MS Windows</a:t>
            </a:r>
            <a:r>
              <a:rPr lang="zh-CN" altLang="en-US" dirty="0"/>
              <a:t>上、所有主要的</a:t>
            </a:r>
            <a:r>
              <a:rPr lang="en-US" altLang="zh-CN" dirty="0"/>
              <a:t>Unix</a:t>
            </a:r>
            <a:r>
              <a:rPr lang="zh-CN" altLang="en-US" dirty="0"/>
              <a:t>工作站上和所有主流的并行机上得到实现。使用</a:t>
            </a:r>
            <a:r>
              <a:rPr lang="en-US" altLang="zh-CN" dirty="0"/>
              <a:t>MPI</a:t>
            </a:r>
            <a:r>
              <a:rPr lang="zh-CN" altLang="en-US" dirty="0"/>
              <a:t>作消息传递的</a:t>
            </a:r>
            <a:r>
              <a:rPr lang="en-US" altLang="zh-CN" dirty="0"/>
              <a:t>C</a:t>
            </a:r>
            <a:r>
              <a:rPr lang="zh-CN" altLang="en-US" dirty="0"/>
              <a:t>或</a:t>
            </a:r>
            <a:r>
              <a:rPr lang="en-US" altLang="zh-CN" dirty="0"/>
              <a:t>Fortran</a:t>
            </a:r>
            <a:r>
              <a:rPr lang="zh-CN" altLang="en-US" dirty="0"/>
              <a:t>并行程序可不加改变地运行在</a:t>
            </a:r>
            <a:r>
              <a:rPr lang="en-US" altLang="zh-CN" dirty="0"/>
              <a:t>IBM PC</a:t>
            </a:r>
            <a:r>
              <a:rPr lang="zh-CN" altLang="en-US" dirty="0"/>
              <a:t>、</a:t>
            </a:r>
            <a:r>
              <a:rPr lang="en-US" altLang="zh-CN" dirty="0"/>
              <a:t>MS Windows</a:t>
            </a:r>
            <a:r>
              <a:rPr lang="zh-CN" altLang="en-US" dirty="0"/>
              <a:t>、</a:t>
            </a:r>
            <a:r>
              <a:rPr lang="en-US" altLang="zh-CN" dirty="0"/>
              <a:t>Unix</a:t>
            </a:r>
            <a:r>
              <a:rPr lang="zh-CN" altLang="en-US" dirty="0"/>
              <a:t>工作站、以及各种并行机上。</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8</a:t>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收集</a:t>
            </a:r>
            <a:r>
              <a:rPr lang="en-US" altLang="zh-CN" dirty="0"/>
              <a:t>(</a:t>
            </a:r>
            <a:r>
              <a:rPr lang="en-US" altLang="zh-CN" dirty="0" err="1"/>
              <a:t>MPI_Gather</a:t>
            </a:r>
            <a:r>
              <a:rPr lang="en-US" altLang="zh-CN" dirty="0"/>
              <a:t>)</a:t>
            </a:r>
            <a:endParaRPr lang="zh-CN" altLang="en-US" dirty="0"/>
          </a:p>
        </p:txBody>
      </p:sp>
      <p:sp>
        <p:nvSpPr>
          <p:cNvPr id="3" name="内容占位符 2"/>
          <p:cNvSpPr>
            <a:spLocks noGrp="1"/>
          </p:cNvSpPr>
          <p:nvPr>
            <p:ph idx="1"/>
          </p:nvPr>
        </p:nvSpPr>
        <p:spPr>
          <a:xfrm>
            <a:off x="214282" y="1428736"/>
            <a:ext cx="8715436" cy="5000660"/>
          </a:xfrm>
        </p:spPr>
        <p:txBody>
          <a:bodyPr/>
          <a:lstStyle/>
          <a:p>
            <a:pPr algn="just">
              <a:lnSpc>
                <a:spcPct val="150000"/>
              </a:lnSpc>
            </a:pPr>
            <a:r>
              <a:rPr lang="zh-CN" altLang="en-US" sz="2800" dirty="0"/>
              <a:t>所有进程（包括根进程）将</a:t>
            </a:r>
            <a:r>
              <a:rPr lang="en-US" altLang="zh-CN" sz="2800" dirty="0" err="1"/>
              <a:t>sendbuf</a:t>
            </a:r>
            <a:r>
              <a:rPr lang="zh-CN" altLang="en-US" sz="2800" dirty="0"/>
              <a:t>的数据传输给根进程；根进程按照进程号顺序依次接收到</a:t>
            </a:r>
            <a:r>
              <a:rPr lang="en-US" altLang="zh-CN" sz="2800" dirty="0" err="1"/>
              <a:t>recvbuf</a:t>
            </a:r>
            <a:endParaRPr lang="en-US" altLang="zh-CN" sz="2800" dirty="0"/>
          </a:p>
          <a:p>
            <a:pPr algn="just">
              <a:lnSpc>
                <a:spcPct val="150000"/>
              </a:lnSpc>
            </a:pPr>
            <a:r>
              <a:rPr lang="zh-CN" altLang="en-US" sz="2800" dirty="0"/>
              <a:t>发送与接收的数据类型相同；</a:t>
            </a:r>
            <a:r>
              <a:rPr lang="en-US" altLang="zh-CN" sz="2800" dirty="0" err="1"/>
              <a:t>sendcount</a:t>
            </a:r>
            <a:r>
              <a:rPr lang="zh-CN" altLang="en-US" sz="2800" dirty="0"/>
              <a:t>和</a:t>
            </a:r>
            <a:r>
              <a:rPr lang="en-US" altLang="zh-CN" sz="2800" dirty="0" err="1"/>
              <a:t>recvcount</a:t>
            </a:r>
            <a:r>
              <a:rPr lang="zh-CN" altLang="en-US" sz="2800" dirty="0"/>
              <a:t>相同</a:t>
            </a:r>
          </a:p>
          <a:p>
            <a:pPr algn="just">
              <a:lnSpc>
                <a:spcPct val="150000"/>
              </a:lnSpc>
            </a:pPr>
            <a:r>
              <a:rPr lang="zh-CN" altLang="en-US" sz="2800" dirty="0"/>
              <a:t>非根进程接收消息缓冲区被忽略</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收集</a:t>
            </a:r>
            <a:r>
              <a:rPr lang="en-US" altLang="zh-CN" dirty="0"/>
              <a:t>(</a:t>
            </a:r>
            <a:r>
              <a:rPr lang="en-US" altLang="zh-CN" dirty="0" err="1"/>
              <a:t>MPI_Gatherv</a:t>
            </a:r>
            <a:r>
              <a:rPr lang="en-US" altLang="zh-CN" dirty="0"/>
              <a:t>)</a:t>
            </a:r>
            <a:endParaRPr lang="zh-CN" altLang="en-US" dirty="0"/>
          </a:p>
        </p:txBody>
      </p:sp>
      <p:pic>
        <p:nvPicPr>
          <p:cNvPr id="184322" name="Picture 2"/>
          <p:cNvPicPr>
            <a:picLocks noChangeAspect="1" noChangeArrowheads="1"/>
          </p:cNvPicPr>
          <p:nvPr/>
        </p:nvPicPr>
        <p:blipFill>
          <a:blip r:embed="rId2"/>
          <a:srcRect/>
          <a:stretch>
            <a:fillRect/>
          </a:stretch>
        </p:blipFill>
        <p:spPr bwMode="auto">
          <a:xfrm>
            <a:off x="571472" y="1285860"/>
            <a:ext cx="7975516" cy="2071702"/>
          </a:xfrm>
          <a:prstGeom prst="rect">
            <a:avLst/>
          </a:prstGeom>
          <a:noFill/>
          <a:ln w="9525">
            <a:noFill/>
            <a:miter lim="800000"/>
            <a:headEnd/>
            <a:tailEnd/>
          </a:ln>
          <a:effectLst/>
        </p:spPr>
      </p:pic>
      <p:pic>
        <p:nvPicPr>
          <p:cNvPr id="184323" name="Picture 3"/>
          <p:cNvPicPr>
            <a:picLocks noChangeAspect="1" noChangeArrowheads="1"/>
          </p:cNvPicPr>
          <p:nvPr/>
        </p:nvPicPr>
        <p:blipFill>
          <a:blip r:embed="rId3"/>
          <a:srcRect/>
          <a:stretch>
            <a:fillRect/>
          </a:stretch>
        </p:blipFill>
        <p:spPr bwMode="auto">
          <a:xfrm>
            <a:off x="357158" y="3357562"/>
            <a:ext cx="8481475" cy="1881189"/>
          </a:xfrm>
          <a:prstGeom prst="rect">
            <a:avLst/>
          </a:prstGeom>
          <a:noFill/>
          <a:ln w="9525">
            <a:noFill/>
            <a:miter lim="800000"/>
            <a:headEnd/>
            <a:tailEnd/>
          </a:ln>
          <a:effectLst/>
        </p:spPr>
      </p:pic>
      <p:sp>
        <p:nvSpPr>
          <p:cNvPr id="5" name="TextBox 4"/>
          <p:cNvSpPr txBox="1"/>
          <p:nvPr/>
        </p:nvSpPr>
        <p:spPr>
          <a:xfrm>
            <a:off x="642910" y="5286388"/>
            <a:ext cx="8001056" cy="1200329"/>
          </a:xfrm>
          <a:prstGeom prst="rect">
            <a:avLst/>
          </a:prstGeom>
          <a:noFill/>
        </p:spPr>
        <p:txBody>
          <a:bodyPr wrap="square" rtlCol="0">
            <a:spAutoFit/>
          </a:bodyPr>
          <a:lstStyle/>
          <a:p>
            <a:r>
              <a:rPr lang="en-US" altLang="zh-CN" dirty="0"/>
              <a:t>MPI_GATHERV</a:t>
            </a:r>
            <a:r>
              <a:rPr lang="zh-CN" altLang="en-US" dirty="0"/>
              <a:t>扩展了</a:t>
            </a:r>
            <a:r>
              <a:rPr lang="en-US" altLang="zh-CN" dirty="0"/>
              <a:t>MPI_GATHER</a:t>
            </a:r>
            <a:r>
              <a:rPr lang="zh-CN" altLang="en-US" dirty="0"/>
              <a:t>的功能</a:t>
            </a:r>
            <a:r>
              <a:rPr lang="en-US" altLang="zh-CN" dirty="0"/>
              <a:t>, </a:t>
            </a:r>
            <a:r>
              <a:rPr lang="zh-CN" altLang="en-US" dirty="0"/>
              <a:t>它可以从不同的进程接收不同数量的数 据</a:t>
            </a:r>
            <a:r>
              <a:rPr lang="en-US" altLang="zh-CN" dirty="0"/>
              <a:t>,</a:t>
            </a:r>
            <a:r>
              <a:rPr lang="zh-CN" altLang="en-US" dirty="0"/>
              <a:t>因为此时</a:t>
            </a:r>
            <a:r>
              <a:rPr lang="en-US" altLang="zh-CN" dirty="0" err="1"/>
              <a:t>recvcounts</a:t>
            </a:r>
            <a:r>
              <a:rPr lang="zh-CN" altLang="en-US" dirty="0"/>
              <a:t>是一个数组</a:t>
            </a:r>
            <a:r>
              <a:rPr lang="en-US" altLang="zh-CN" dirty="0"/>
              <a:t>,</a:t>
            </a:r>
            <a:r>
              <a:rPr lang="zh-CN" altLang="en-US" dirty="0"/>
              <a:t>除此之外</a:t>
            </a:r>
            <a:r>
              <a:rPr lang="en-US" altLang="zh-CN" dirty="0"/>
              <a:t>,</a:t>
            </a:r>
            <a:r>
              <a:rPr lang="zh-CN" altLang="en-US" dirty="0"/>
              <a:t>它还提供了更大的灵活性</a:t>
            </a:r>
            <a:r>
              <a:rPr lang="en-US" altLang="zh-CN" dirty="0"/>
              <a:t>,</a:t>
            </a:r>
            <a:r>
              <a:rPr lang="zh-CN" altLang="en-US" dirty="0"/>
              <a:t>比如它提供了一个新的参数</a:t>
            </a:r>
            <a:r>
              <a:rPr lang="en-US" altLang="zh-CN" dirty="0" err="1"/>
              <a:t>displs</a:t>
            </a:r>
            <a:r>
              <a:rPr lang="en-US" altLang="zh-CN" dirty="0"/>
              <a:t>,</a:t>
            </a:r>
            <a:r>
              <a:rPr lang="zh-CN" altLang="en-US" dirty="0"/>
              <a:t>用户可以将接收的数据存放到根进程消息缓冲区的任意处</a:t>
            </a:r>
            <a:r>
              <a:rPr lang="en-US" altLang="zh-CN" dirty="0"/>
              <a:t>.</a:t>
            </a:r>
            <a:endParaRPr lang="zh-CN" altLang="en-US" dirty="0"/>
          </a:p>
        </p:txBody>
      </p:sp>
      <p:sp>
        <p:nvSpPr>
          <p:cNvPr id="6" name="灯片编号占位符 5"/>
          <p:cNvSpPr>
            <a:spLocks noGrp="1"/>
          </p:cNvSpPr>
          <p:nvPr>
            <p:ph type="sldNum" sz="quarter" idx="12"/>
          </p:nvPr>
        </p:nvSpPr>
        <p:spPr/>
        <p:txBody>
          <a:bodyPr/>
          <a:lstStyle/>
          <a:p>
            <a:fld id="{77197A2B-A034-4DC0-8020-4A062C2A5A72}" type="slidenum">
              <a:rPr lang="zh-CN" altLang="en-US" smtClean="0"/>
              <a:t>81</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收集</a:t>
            </a:r>
            <a:r>
              <a:rPr lang="en-US" altLang="zh-CN" dirty="0"/>
              <a:t>(</a:t>
            </a:r>
            <a:r>
              <a:rPr lang="en-US" altLang="zh-CN" dirty="0" err="1"/>
              <a:t>MPI_Gatherv</a:t>
            </a:r>
            <a:r>
              <a:rPr lang="en-US" altLang="zh-CN" dirty="0"/>
              <a:t>)</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每个进程发送的数据个数不同</a:t>
            </a:r>
          </a:p>
          <a:p>
            <a:pPr>
              <a:lnSpc>
                <a:spcPct val="150000"/>
              </a:lnSpc>
            </a:pPr>
            <a:r>
              <a:rPr lang="zh-CN" altLang="en-US" dirty="0"/>
              <a:t>根进程接收不一定连续存放</a:t>
            </a:r>
          </a:p>
          <a:p>
            <a:pPr>
              <a:lnSpc>
                <a:spcPct val="150000"/>
              </a:lnSpc>
            </a:pPr>
            <a:r>
              <a:rPr lang="zh-CN" altLang="en-US" dirty="0"/>
              <a:t>数组</a:t>
            </a:r>
            <a:r>
              <a:rPr lang="en-US" altLang="zh-CN" b="1" dirty="0" err="1"/>
              <a:t>recvcounts</a:t>
            </a:r>
            <a:r>
              <a:rPr lang="zh-CN" altLang="en-US" b="1" dirty="0"/>
              <a:t>和</a:t>
            </a:r>
            <a:r>
              <a:rPr lang="en-US" altLang="zh-CN" b="1" dirty="0" err="1"/>
              <a:t>displs</a:t>
            </a:r>
            <a:r>
              <a:rPr lang="zh-CN" altLang="en-US" b="1" dirty="0"/>
              <a:t>的元素个数等于进程总数</a:t>
            </a:r>
            <a:r>
              <a:rPr lang="en-US" altLang="zh-CN" b="1" dirty="0"/>
              <a:t>,</a:t>
            </a:r>
            <a:r>
              <a:rPr lang="zh-CN" altLang="en-US" b="1" dirty="0"/>
              <a:t>并与进程顺序对应</a:t>
            </a:r>
          </a:p>
          <a:p>
            <a:pPr>
              <a:lnSpc>
                <a:spcPct val="150000"/>
              </a:lnSpc>
            </a:pPr>
            <a:r>
              <a:rPr lang="zh-CN" altLang="en-US" dirty="0"/>
              <a:t>数据的个数与位移都以</a:t>
            </a:r>
            <a:r>
              <a:rPr lang="en-US" altLang="zh-CN" b="1" dirty="0" err="1"/>
              <a:t>recvtype</a:t>
            </a:r>
            <a:r>
              <a:rPr lang="zh-CN" altLang="en-US" b="1" dirty="0"/>
              <a:t>为单位</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82</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214282" y="1214422"/>
            <a:ext cx="8715436" cy="3214710"/>
          </a:xfrm>
        </p:spPr>
        <p:txBody>
          <a:bodyPr>
            <a:normAutofit lnSpcReduction="10000"/>
          </a:bodyPr>
          <a:lstStyle/>
          <a:p>
            <a:r>
              <a:rPr lang="zh-CN" altLang="en-US" sz="2800" dirty="0"/>
              <a:t>此函数调用的</a:t>
            </a:r>
            <a:r>
              <a:rPr lang="zh-CN" altLang="en-US" sz="2400" dirty="0"/>
              <a:t>结果</a:t>
            </a:r>
            <a:r>
              <a:rPr lang="zh-CN" altLang="en-US" sz="2800" dirty="0"/>
              <a:t>就象组中的每个进程</a:t>
            </a:r>
            <a:r>
              <a:rPr lang="en-US" altLang="zh-CN" sz="2800" dirty="0"/>
              <a:t>(</a:t>
            </a:r>
            <a:r>
              <a:rPr lang="zh-CN" altLang="en-US" sz="2800" dirty="0"/>
              <a:t>包括根进程在内</a:t>
            </a:r>
            <a:r>
              <a:rPr lang="en-US" altLang="zh-CN" sz="2800" dirty="0"/>
              <a:t>)</a:t>
            </a:r>
            <a:r>
              <a:rPr lang="zh-CN" altLang="en-US" sz="2800" dirty="0"/>
              <a:t>都向根进程发送一条消息</a:t>
            </a:r>
            <a:r>
              <a:rPr lang="en-US" altLang="zh-CN" sz="2800" dirty="0"/>
              <a:t>:</a:t>
            </a:r>
          </a:p>
          <a:p>
            <a:pPr lvl="1"/>
            <a:r>
              <a:rPr lang="en-US" sz="1600" dirty="0" err="1"/>
              <a:t>MPI_Send</a:t>
            </a:r>
            <a:r>
              <a:rPr lang="en-US" sz="1600" dirty="0"/>
              <a:t>(</a:t>
            </a:r>
            <a:r>
              <a:rPr lang="en-US" sz="1600" dirty="0" err="1"/>
              <a:t>sendbuf</a:t>
            </a:r>
            <a:r>
              <a:rPr lang="en-US" sz="1600" dirty="0"/>
              <a:t>, </a:t>
            </a:r>
            <a:r>
              <a:rPr lang="en-US" sz="1600" dirty="0" err="1"/>
              <a:t>sendcount</a:t>
            </a:r>
            <a:r>
              <a:rPr lang="en-US" sz="1600" dirty="0"/>
              <a:t>, </a:t>
            </a:r>
            <a:r>
              <a:rPr lang="en-US" sz="1600" dirty="0" err="1"/>
              <a:t>sendtype</a:t>
            </a:r>
            <a:r>
              <a:rPr lang="en-US" sz="1600" dirty="0"/>
              <a:t>, root,...), </a:t>
            </a:r>
          </a:p>
          <a:p>
            <a:r>
              <a:rPr lang="zh-CN" altLang="en-US" sz="2400" dirty="0"/>
              <a:t>同时根进程执行</a:t>
            </a:r>
            <a:r>
              <a:rPr lang="en-US" altLang="en-US" sz="2400" dirty="0"/>
              <a:t>n</a:t>
            </a:r>
            <a:r>
              <a:rPr lang="zh-CN" altLang="en-US" sz="2400" dirty="0"/>
              <a:t>次接收动作</a:t>
            </a:r>
            <a:endParaRPr lang="en-US" altLang="zh-CN" sz="2400" dirty="0"/>
          </a:p>
          <a:p>
            <a:pPr lvl="1"/>
            <a:r>
              <a:rPr lang="en-US" sz="1600" dirty="0" err="1"/>
              <a:t>MPI_Recv</a:t>
            </a:r>
            <a:r>
              <a:rPr lang="en-US" sz="1600" dirty="0"/>
              <a:t>(</a:t>
            </a:r>
            <a:r>
              <a:rPr lang="en-US" sz="1600" dirty="0" err="1"/>
              <a:t>recvbuf+disp</a:t>
            </a:r>
            <a:r>
              <a:rPr lang="en-US" sz="1600" dirty="0"/>
              <a:t>[</a:t>
            </a:r>
            <a:r>
              <a:rPr lang="en-US" sz="1600" dirty="0" err="1"/>
              <a:t>i</a:t>
            </a:r>
            <a:r>
              <a:rPr lang="en-US" sz="1600" dirty="0"/>
              <a:t>]*extent(</a:t>
            </a:r>
            <a:r>
              <a:rPr lang="en-US" sz="1600" dirty="0" err="1"/>
              <a:t>recvtype</a:t>
            </a:r>
            <a:r>
              <a:rPr lang="en-US" sz="1600" dirty="0"/>
              <a:t>),</a:t>
            </a:r>
            <a:r>
              <a:rPr lang="en-US" sz="1600" dirty="0" err="1"/>
              <a:t>recvcounts</a:t>
            </a:r>
            <a:r>
              <a:rPr lang="en-US" sz="1600" dirty="0"/>
              <a:t>[</a:t>
            </a:r>
            <a:r>
              <a:rPr lang="en-US" sz="1600" dirty="0" err="1"/>
              <a:t>i</a:t>
            </a:r>
            <a:r>
              <a:rPr lang="en-US" sz="1600" dirty="0"/>
              <a:t>], </a:t>
            </a:r>
            <a:r>
              <a:rPr lang="en-US" sz="1600" dirty="0" err="1"/>
              <a:t>recvtype,i</a:t>
            </a:r>
            <a:r>
              <a:rPr lang="en-US" sz="1600" dirty="0"/>
              <a:t>, ...),</a:t>
            </a:r>
          </a:p>
          <a:p>
            <a:pPr lvl="1"/>
            <a:endParaRPr lang="en-US" altLang="zh-CN" sz="1600" dirty="0"/>
          </a:p>
          <a:p>
            <a:r>
              <a:rPr lang="zh-CN" altLang="en-US" sz="2000" dirty="0"/>
              <a:t>消息按其源进程中的序列号依次存放在根进程的消息接收缓冲区中</a:t>
            </a:r>
            <a:r>
              <a:rPr lang="en-US" altLang="zh-CN" sz="2000" dirty="0"/>
              <a:t>,</a:t>
            </a:r>
            <a:r>
              <a:rPr lang="zh-CN" altLang="en-US" sz="2000" dirty="0"/>
              <a:t>也就是说</a:t>
            </a:r>
            <a:r>
              <a:rPr lang="en-US" altLang="zh-CN" sz="2000" dirty="0"/>
              <a:t>,</a:t>
            </a:r>
            <a:r>
              <a:rPr lang="zh-CN" altLang="en-US" sz="2000" dirty="0"/>
              <a:t>第</a:t>
            </a:r>
            <a:r>
              <a:rPr lang="en-US" altLang="zh-CN" sz="2000" dirty="0" err="1"/>
              <a:t>i</a:t>
            </a:r>
            <a:r>
              <a:rPr lang="zh-CN" altLang="en-US" sz="2000" dirty="0"/>
              <a:t>个进程发送给根进程的数据将存放到根进程消息接收缓冲区</a:t>
            </a:r>
            <a:r>
              <a:rPr lang="en-US" altLang="zh-CN" sz="2000" dirty="0" err="1"/>
              <a:t>recvbuf</a:t>
            </a:r>
            <a:r>
              <a:rPr lang="zh-CN" altLang="en-US" sz="2000" dirty="0"/>
              <a:t>的第</a:t>
            </a:r>
            <a:r>
              <a:rPr lang="en-US" altLang="zh-CN" sz="2000" dirty="0" err="1"/>
              <a:t>i</a:t>
            </a:r>
            <a:r>
              <a:rPr lang="zh-CN" altLang="en-US" sz="2000" dirty="0"/>
              <a:t>部分</a:t>
            </a:r>
            <a:r>
              <a:rPr lang="en-US" altLang="zh-CN" sz="2000" dirty="0"/>
              <a:t>,</a:t>
            </a:r>
            <a:r>
              <a:rPr lang="zh-CN" altLang="en-US" sz="2000" dirty="0"/>
              <a:t>第</a:t>
            </a:r>
            <a:r>
              <a:rPr lang="en-US" altLang="zh-CN" sz="2000" dirty="0" err="1"/>
              <a:t>i</a:t>
            </a:r>
            <a:r>
              <a:rPr lang="zh-CN" altLang="en-US" sz="2000" dirty="0"/>
              <a:t>部分从</a:t>
            </a:r>
            <a:r>
              <a:rPr lang="en-US" altLang="zh-CN" sz="2000" dirty="0" err="1"/>
              <a:t>recvbuf</a:t>
            </a:r>
            <a:r>
              <a:rPr lang="zh-CN" altLang="en-US" sz="2000" dirty="0"/>
              <a:t>的偏移量为</a:t>
            </a:r>
            <a:r>
              <a:rPr lang="en-US" altLang="zh-CN" sz="2000" dirty="0" err="1"/>
              <a:t>displs</a:t>
            </a:r>
            <a:r>
              <a:rPr lang="en-US" altLang="zh-CN" sz="2000" dirty="0"/>
              <a:t>[</a:t>
            </a:r>
            <a:r>
              <a:rPr lang="en-US" altLang="zh-CN" sz="2000" dirty="0" err="1"/>
              <a:t>i</a:t>
            </a:r>
            <a:r>
              <a:rPr lang="en-US" altLang="zh-CN" sz="2000" dirty="0"/>
              <a:t>]</a:t>
            </a:r>
            <a:r>
              <a:rPr lang="zh-CN" altLang="en-US" sz="2000" dirty="0"/>
              <a:t>处开始</a:t>
            </a:r>
            <a:r>
              <a:rPr lang="en-US" altLang="zh-CN" sz="2000" dirty="0"/>
              <a:t>.</a:t>
            </a:r>
          </a:p>
        </p:txBody>
      </p:sp>
      <p:pic>
        <p:nvPicPr>
          <p:cNvPr id="177154" name="Picture 2" descr="http://micro.ustc.edu.cn/Linux/MPI/MPICH/mpi42.gif"/>
          <p:cNvPicPr>
            <a:picLocks noChangeAspect="1" noChangeArrowheads="1"/>
          </p:cNvPicPr>
          <p:nvPr/>
        </p:nvPicPr>
        <p:blipFill>
          <a:blip r:embed="rId2"/>
          <a:srcRect/>
          <a:stretch>
            <a:fillRect/>
          </a:stretch>
        </p:blipFill>
        <p:spPr bwMode="auto">
          <a:xfrm>
            <a:off x="2357422" y="4500570"/>
            <a:ext cx="4371975" cy="1609726"/>
          </a:xfrm>
          <a:prstGeom prst="rect">
            <a:avLst/>
          </a:prstGeom>
          <a:noFill/>
        </p:spPr>
      </p:pic>
      <p:sp>
        <p:nvSpPr>
          <p:cNvPr id="5" name="灯片编号占位符 4"/>
          <p:cNvSpPr>
            <a:spLocks noGrp="1"/>
          </p:cNvSpPr>
          <p:nvPr>
            <p:ph type="sldNum" sz="quarter" idx="12"/>
          </p:nvPr>
        </p:nvSpPr>
        <p:spPr/>
        <p:txBody>
          <a:bodyPr/>
          <a:lstStyle/>
          <a:p>
            <a:fld id="{77197A2B-A034-4DC0-8020-4A062C2A5A72}" type="slidenum">
              <a:rPr lang="zh-CN" altLang="en-US" smtClean="0"/>
              <a:t>83</a:t>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214282" y="1214422"/>
            <a:ext cx="4857784" cy="5000660"/>
          </a:xfrm>
          <a:ln>
            <a:solidFill>
              <a:schemeClr val="tx1"/>
            </a:solidFill>
            <a:prstDash val="dash"/>
          </a:ln>
        </p:spPr>
        <p:txBody>
          <a:bodyPr>
            <a:normAutofit/>
          </a:bodyPr>
          <a:lstStyle/>
          <a:p>
            <a:pPr>
              <a:lnSpc>
                <a:spcPct val="150000"/>
              </a:lnSpc>
              <a:buNone/>
            </a:pPr>
            <a:r>
              <a:rPr lang="en-US" sz="2000" dirty="0"/>
              <a:t>…</a:t>
            </a:r>
          </a:p>
          <a:p>
            <a:pPr>
              <a:lnSpc>
                <a:spcPct val="150000"/>
              </a:lnSpc>
              <a:buNone/>
            </a:pPr>
            <a:r>
              <a:rPr lang="en-US" sz="2000" dirty="0" err="1"/>
              <a:t>MPI_Comm</a:t>
            </a:r>
            <a:r>
              <a:rPr lang="en-US" sz="2000" dirty="0"/>
              <a:t> </a:t>
            </a:r>
            <a:r>
              <a:rPr lang="en-US" sz="2000" dirty="0" err="1"/>
              <a:t>comm</a:t>
            </a:r>
            <a:r>
              <a:rPr lang="en-US" sz="2000" dirty="0"/>
              <a:t>; </a:t>
            </a:r>
          </a:p>
          <a:p>
            <a:pPr>
              <a:lnSpc>
                <a:spcPct val="150000"/>
              </a:lnSpc>
              <a:buNone/>
            </a:pPr>
            <a:r>
              <a:rPr lang="en-US" sz="2000" dirty="0" err="1"/>
              <a:t>int</a:t>
            </a:r>
            <a:r>
              <a:rPr lang="en-US" sz="2000" dirty="0"/>
              <a:t> </a:t>
            </a:r>
            <a:r>
              <a:rPr lang="en-US" sz="2000" dirty="0" err="1"/>
              <a:t>gsize,sendarray</a:t>
            </a:r>
            <a:r>
              <a:rPr lang="en-US" sz="2000" dirty="0"/>
              <a:t>[100]; </a:t>
            </a:r>
          </a:p>
          <a:p>
            <a:pPr>
              <a:lnSpc>
                <a:spcPct val="150000"/>
              </a:lnSpc>
              <a:buNone/>
            </a:pPr>
            <a:r>
              <a:rPr lang="en-US" sz="2000" dirty="0" err="1"/>
              <a:t>int</a:t>
            </a:r>
            <a:r>
              <a:rPr lang="en-US" sz="2000" dirty="0"/>
              <a:t> root,*</a:t>
            </a:r>
            <a:r>
              <a:rPr lang="en-US" sz="2000" dirty="0" err="1"/>
              <a:t>rbuf</a:t>
            </a:r>
            <a:r>
              <a:rPr lang="en-US" sz="2000" dirty="0"/>
              <a:t>; ...... </a:t>
            </a:r>
          </a:p>
          <a:p>
            <a:pPr>
              <a:lnSpc>
                <a:spcPct val="150000"/>
              </a:lnSpc>
              <a:buNone/>
            </a:pPr>
            <a:r>
              <a:rPr lang="en-US" sz="2000" dirty="0" err="1"/>
              <a:t>MPI_Comm_size</a:t>
            </a:r>
            <a:r>
              <a:rPr lang="en-US" sz="2000" dirty="0"/>
              <a:t>(</a:t>
            </a:r>
            <a:r>
              <a:rPr lang="en-US" sz="2000" dirty="0" err="1"/>
              <a:t>comm,&amp;gsize</a:t>
            </a:r>
            <a:r>
              <a:rPr lang="en-US" sz="2000" dirty="0"/>
              <a:t>);</a:t>
            </a:r>
          </a:p>
          <a:p>
            <a:pPr>
              <a:lnSpc>
                <a:spcPct val="150000"/>
              </a:lnSpc>
              <a:buNone/>
            </a:pPr>
            <a:r>
              <a:rPr lang="en-US" sz="2000" dirty="0"/>
              <a:t> </a:t>
            </a:r>
            <a:r>
              <a:rPr lang="en-US" sz="2000" dirty="0" err="1"/>
              <a:t>rbuf</a:t>
            </a:r>
            <a:r>
              <a:rPr lang="en-US" sz="2000" dirty="0"/>
              <a:t>=(</a:t>
            </a:r>
            <a:r>
              <a:rPr lang="en-US" sz="2000" dirty="0" err="1"/>
              <a:t>int</a:t>
            </a:r>
            <a:r>
              <a:rPr lang="en-US" sz="2000" dirty="0"/>
              <a:t> *)</a:t>
            </a:r>
            <a:r>
              <a:rPr lang="en-US" sz="2000" dirty="0" err="1"/>
              <a:t>malloc</a:t>
            </a:r>
            <a:r>
              <a:rPr lang="en-US" sz="2000" dirty="0"/>
              <a:t>(</a:t>
            </a:r>
            <a:r>
              <a:rPr lang="en-US" sz="2000" dirty="0" err="1"/>
              <a:t>gsize</a:t>
            </a:r>
            <a:r>
              <a:rPr lang="en-US" sz="2000" dirty="0"/>
              <a:t>*100*</a:t>
            </a:r>
            <a:r>
              <a:rPr lang="en-US" sz="2000" dirty="0" err="1"/>
              <a:t>sizeof</a:t>
            </a:r>
            <a:r>
              <a:rPr lang="en-US" sz="2000" dirty="0"/>
              <a:t>(</a:t>
            </a:r>
            <a:r>
              <a:rPr lang="en-US" sz="2000" dirty="0" err="1"/>
              <a:t>int</a:t>
            </a:r>
            <a:r>
              <a:rPr lang="en-US" sz="2000" dirty="0"/>
              <a:t>)); </a:t>
            </a:r>
          </a:p>
          <a:p>
            <a:pPr>
              <a:lnSpc>
                <a:spcPct val="150000"/>
              </a:lnSpc>
              <a:buNone/>
            </a:pPr>
            <a:r>
              <a:rPr lang="en-US" sz="2000" dirty="0" err="1"/>
              <a:t>MPI_Gather</a:t>
            </a:r>
            <a:r>
              <a:rPr lang="en-US" sz="2000" dirty="0"/>
              <a:t>(sendarray,100,MPI_INT,rbuf,100,MPI_INT,root,comm);</a:t>
            </a:r>
          </a:p>
          <a:p>
            <a:pPr>
              <a:lnSpc>
                <a:spcPct val="150000"/>
              </a:lnSpc>
              <a:buNone/>
            </a:pPr>
            <a:r>
              <a:rPr lang="en-US" altLang="zh-CN" sz="2000" dirty="0"/>
              <a:t>…</a:t>
            </a:r>
            <a:endParaRPr lang="zh-CN" altLang="en-US" sz="2000" dirty="0"/>
          </a:p>
        </p:txBody>
      </p:sp>
      <p:sp>
        <p:nvSpPr>
          <p:cNvPr id="4" name="TextBox 3"/>
          <p:cNvSpPr txBox="1"/>
          <p:nvPr/>
        </p:nvSpPr>
        <p:spPr>
          <a:xfrm>
            <a:off x="3929058" y="2357430"/>
            <a:ext cx="4974439"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t>从组中的每个进程收集</a:t>
            </a:r>
            <a:r>
              <a:rPr lang="en-US" altLang="zh-CN" dirty="0"/>
              <a:t>100</a:t>
            </a:r>
            <a:r>
              <a:rPr lang="zh-CN" altLang="en-US" dirty="0"/>
              <a:t>个整型数送给根进程</a:t>
            </a:r>
          </a:p>
        </p:txBody>
      </p:sp>
      <p:sp>
        <p:nvSpPr>
          <p:cNvPr id="5" name="灯片编号占位符 4"/>
          <p:cNvSpPr>
            <a:spLocks noGrp="1"/>
          </p:cNvSpPr>
          <p:nvPr>
            <p:ph type="sldNum" sz="quarter" idx="12"/>
          </p:nvPr>
        </p:nvSpPr>
        <p:spPr/>
        <p:txBody>
          <a:bodyPr/>
          <a:lstStyle/>
          <a:p>
            <a:fld id="{77197A2B-A034-4DC0-8020-4A062C2A5A72}" type="slidenum">
              <a:rPr lang="zh-CN" altLang="en-US" smtClean="0"/>
              <a:t>84</a:t>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214282" y="1214422"/>
            <a:ext cx="5143536" cy="5000660"/>
          </a:xfrm>
          <a:ln>
            <a:solidFill>
              <a:schemeClr val="tx1"/>
            </a:solidFill>
            <a:prstDash val="dash"/>
          </a:ln>
        </p:spPr>
        <p:txBody>
          <a:bodyPr>
            <a:normAutofit fontScale="92500" lnSpcReduction="10000"/>
          </a:bodyPr>
          <a:lstStyle/>
          <a:p>
            <a:pPr>
              <a:buNone/>
            </a:pPr>
            <a:r>
              <a:rPr lang="en-US" sz="2000" dirty="0"/>
              <a:t> </a:t>
            </a:r>
            <a:r>
              <a:rPr lang="en-US" sz="2000" dirty="0" err="1"/>
              <a:t>MPI_Comm</a:t>
            </a:r>
            <a:r>
              <a:rPr lang="en-US" sz="2000" dirty="0"/>
              <a:t> </a:t>
            </a:r>
            <a:r>
              <a:rPr lang="en-US" sz="2000" dirty="0" err="1"/>
              <a:t>comm</a:t>
            </a:r>
            <a:r>
              <a:rPr lang="en-US" sz="2000" dirty="0"/>
              <a:t>;</a:t>
            </a:r>
          </a:p>
          <a:p>
            <a:pPr>
              <a:buNone/>
            </a:pPr>
            <a:r>
              <a:rPr lang="en-US" sz="2000" dirty="0"/>
              <a:t> </a:t>
            </a:r>
            <a:r>
              <a:rPr lang="en-US" sz="2000" dirty="0" err="1"/>
              <a:t>int</a:t>
            </a:r>
            <a:r>
              <a:rPr lang="en-US" sz="2000" dirty="0"/>
              <a:t> </a:t>
            </a:r>
            <a:r>
              <a:rPr lang="en-US" sz="2000" dirty="0" err="1"/>
              <a:t>gsize</a:t>
            </a:r>
            <a:r>
              <a:rPr lang="en-US" sz="2000" dirty="0"/>
              <a:t>, </a:t>
            </a:r>
            <a:r>
              <a:rPr lang="en-US" sz="2000" dirty="0" err="1"/>
              <a:t>sendarray</a:t>
            </a:r>
            <a:r>
              <a:rPr lang="en-US" sz="2000" dirty="0"/>
              <a:t>[100];</a:t>
            </a:r>
          </a:p>
          <a:p>
            <a:pPr>
              <a:buNone/>
            </a:pPr>
            <a:r>
              <a:rPr lang="en-US" sz="2000" dirty="0"/>
              <a:t> </a:t>
            </a:r>
            <a:r>
              <a:rPr lang="en-US" sz="2000" dirty="0" err="1"/>
              <a:t>int</a:t>
            </a:r>
            <a:r>
              <a:rPr lang="en-US" sz="2000" dirty="0"/>
              <a:t> root, *</a:t>
            </a:r>
            <a:r>
              <a:rPr lang="en-US" sz="2000" dirty="0" err="1"/>
              <a:t>rbuf</a:t>
            </a:r>
            <a:r>
              <a:rPr lang="en-US" sz="2000" dirty="0"/>
              <a:t>, stride=10;</a:t>
            </a:r>
          </a:p>
          <a:p>
            <a:pPr>
              <a:buNone/>
            </a:pPr>
            <a:r>
              <a:rPr lang="en-US" sz="2000" dirty="0"/>
              <a:t> </a:t>
            </a:r>
            <a:r>
              <a:rPr lang="en-US" sz="2000" dirty="0" err="1"/>
              <a:t>int</a:t>
            </a:r>
            <a:r>
              <a:rPr lang="en-US" sz="2000" dirty="0"/>
              <a:t> *</a:t>
            </a:r>
            <a:r>
              <a:rPr lang="en-US" sz="2000" dirty="0" err="1"/>
              <a:t>displs</a:t>
            </a:r>
            <a:r>
              <a:rPr lang="en-US" sz="2000" dirty="0"/>
              <a:t>, </a:t>
            </a:r>
            <a:r>
              <a:rPr lang="en-US" sz="2000" dirty="0" err="1"/>
              <a:t>i</a:t>
            </a:r>
            <a:r>
              <a:rPr lang="en-US" sz="2000" dirty="0"/>
              <a:t>, *</a:t>
            </a:r>
            <a:r>
              <a:rPr lang="en-US" sz="2000" dirty="0" err="1"/>
              <a:t>rcounts</a:t>
            </a:r>
            <a:r>
              <a:rPr lang="en-US" sz="2000" dirty="0"/>
              <a:t>; </a:t>
            </a:r>
          </a:p>
          <a:p>
            <a:pPr>
              <a:buNone/>
            </a:pPr>
            <a:r>
              <a:rPr lang="en-US" sz="2000" dirty="0"/>
              <a:t> ...... </a:t>
            </a:r>
          </a:p>
          <a:p>
            <a:pPr>
              <a:buNone/>
            </a:pPr>
            <a:r>
              <a:rPr lang="en-US" sz="2000" dirty="0"/>
              <a:t> </a:t>
            </a:r>
            <a:r>
              <a:rPr lang="en-US" sz="2000" dirty="0" err="1"/>
              <a:t>MPI_Comm_size</a:t>
            </a:r>
            <a:r>
              <a:rPr lang="en-US" sz="2000" dirty="0"/>
              <a:t>(</a:t>
            </a:r>
            <a:r>
              <a:rPr lang="en-US" sz="2000" dirty="0" err="1"/>
              <a:t>comm</a:t>
            </a:r>
            <a:r>
              <a:rPr lang="en-US" sz="2000" dirty="0"/>
              <a:t>, &amp;</a:t>
            </a:r>
            <a:r>
              <a:rPr lang="en-US" sz="2000" dirty="0" err="1"/>
              <a:t>gsize</a:t>
            </a:r>
            <a:r>
              <a:rPr lang="en-US" sz="2000" dirty="0"/>
              <a:t>);</a:t>
            </a:r>
          </a:p>
          <a:p>
            <a:pPr>
              <a:buNone/>
            </a:pPr>
            <a:r>
              <a:rPr lang="en-US" sz="2000" dirty="0"/>
              <a:t> </a:t>
            </a:r>
            <a:r>
              <a:rPr lang="en-US" sz="2000" dirty="0" err="1"/>
              <a:t>rbuf</a:t>
            </a:r>
            <a:r>
              <a:rPr lang="en-US" sz="2000" dirty="0"/>
              <a:t> = (</a:t>
            </a:r>
            <a:r>
              <a:rPr lang="en-US" sz="2000" dirty="0" err="1"/>
              <a:t>int</a:t>
            </a:r>
            <a:r>
              <a:rPr lang="en-US" sz="2000" dirty="0"/>
              <a:t> *)</a:t>
            </a:r>
            <a:r>
              <a:rPr lang="en-US" sz="2000" dirty="0" err="1"/>
              <a:t>malloc</a:t>
            </a:r>
            <a:r>
              <a:rPr lang="en-US" sz="2000" dirty="0"/>
              <a:t>(</a:t>
            </a:r>
            <a:r>
              <a:rPr lang="en-US" sz="2000" dirty="0" err="1"/>
              <a:t>gsize</a:t>
            </a:r>
            <a:r>
              <a:rPr lang="en-US" sz="2000" dirty="0"/>
              <a:t>*stride*</a:t>
            </a:r>
            <a:r>
              <a:rPr lang="en-US" sz="2000" dirty="0" err="1"/>
              <a:t>sizeof</a:t>
            </a:r>
            <a:r>
              <a:rPr lang="en-US" sz="2000" dirty="0"/>
              <a:t>(</a:t>
            </a:r>
            <a:r>
              <a:rPr lang="en-US" sz="2000" dirty="0" err="1"/>
              <a:t>int</a:t>
            </a:r>
            <a:r>
              <a:rPr lang="en-US" sz="2000" dirty="0"/>
              <a:t>));</a:t>
            </a:r>
          </a:p>
          <a:p>
            <a:pPr>
              <a:buNone/>
            </a:pPr>
            <a:r>
              <a:rPr lang="en-US" sz="2000" dirty="0"/>
              <a:t> </a:t>
            </a:r>
            <a:r>
              <a:rPr lang="en-US" sz="2000" dirty="0" err="1"/>
              <a:t>displs</a:t>
            </a:r>
            <a:r>
              <a:rPr lang="en-US" sz="2000" dirty="0"/>
              <a:t> = (</a:t>
            </a:r>
            <a:r>
              <a:rPr lang="en-US" sz="2000" dirty="0" err="1"/>
              <a:t>int</a:t>
            </a:r>
            <a:r>
              <a:rPr lang="en-US" sz="2000" dirty="0"/>
              <a:t> *)</a:t>
            </a:r>
            <a:r>
              <a:rPr lang="en-US" sz="2000" dirty="0" err="1"/>
              <a:t>malloc</a:t>
            </a:r>
            <a:r>
              <a:rPr lang="en-US" sz="2000" dirty="0"/>
              <a:t>(</a:t>
            </a:r>
            <a:r>
              <a:rPr lang="en-US" sz="2000" dirty="0" err="1"/>
              <a:t>gsize</a:t>
            </a:r>
            <a:r>
              <a:rPr lang="en-US" sz="2000" dirty="0"/>
              <a:t>*</a:t>
            </a:r>
            <a:r>
              <a:rPr lang="en-US" sz="2000" dirty="0" err="1"/>
              <a:t>sizeof</a:t>
            </a:r>
            <a:r>
              <a:rPr lang="en-US" sz="2000" dirty="0"/>
              <a:t>(</a:t>
            </a:r>
            <a:r>
              <a:rPr lang="en-US" sz="2000" dirty="0" err="1"/>
              <a:t>int</a:t>
            </a:r>
            <a:r>
              <a:rPr lang="en-US" sz="2000" dirty="0"/>
              <a:t>)); </a:t>
            </a:r>
          </a:p>
          <a:p>
            <a:pPr>
              <a:buNone/>
            </a:pPr>
            <a:r>
              <a:rPr lang="en-US" sz="2000" dirty="0"/>
              <a:t> </a:t>
            </a:r>
            <a:r>
              <a:rPr lang="en-US" sz="2000" dirty="0" err="1"/>
              <a:t>rcounts</a:t>
            </a:r>
            <a:r>
              <a:rPr lang="en-US" sz="2000" dirty="0"/>
              <a:t> = (</a:t>
            </a:r>
            <a:r>
              <a:rPr lang="en-US" sz="2000" dirty="0" err="1"/>
              <a:t>int</a:t>
            </a:r>
            <a:r>
              <a:rPr lang="en-US" sz="2000" dirty="0"/>
              <a:t> *)</a:t>
            </a:r>
            <a:r>
              <a:rPr lang="en-US" sz="2000" dirty="0" err="1"/>
              <a:t>malloc</a:t>
            </a:r>
            <a:r>
              <a:rPr lang="en-US" sz="2000" dirty="0"/>
              <a:t>(</a:t>
            </a:r>
            <a:r>
              <a:rPr lang="en-US" sz="2000" dirty="0" err="1"/>
              <a:t>gsize</a:t>
            </a:r>
            <a:r>
              <a:rPr lang="en-US" sz="2000" dirty="0"/>
              <a:t>*</a:t>
            </a:r>
            <a:r>
              <a:rPr lang="en-US" sz="2000" dirty="0" err="1"/>
              <a:t>sizeof</a:t>
            </a:r>
            <a:r>
              <a:rPr lang="en-US" sz="2000" dirty="0"/>
              <a:t>(</a:t>
            </a:r>
            <a:r>
              <a:rPr lang="en-US" sz="2000" dirty="0" err="1"/>
              <a:t>int</a:t>
            </a:r>
            <a:r>
              <a:rPr lang="en-US" sz="2000" dirty="0"/>
              <a:t>)); </a:t>
            </a:r>
          </a:p>
          <a:p>
            <a:pPr>
              <a:buNone/>
            </a:pPr>
            <a:r>
              <a:rPr lang="en-US" sz="2000" dirty="0"/>
              <a:t> for (</a:t>
            </a:r>
            <a:r>
              <a:rPr lang="en-US" sz="2000" dirty="0" err="1"/>
              <a:t>i</a:t>
            </a:r>
            <a:r>
              <a:rPr lang="en-US" sz="2000" dirty="0"/>
              <a:t>=0; </a:t>
            </a:r>
            <a:r>
              <a:rPr lang="en-US" sz="2000" dirty="0" err="1"/>
              <a:t>i</a:t>
            </a:r>
            <a:r>
              <a:rPr lang="en-US" sz="2000" dirty="0"/>
              <a:t>&lt;</a:t>
            </a:r>
            <a:r>
              <a:rPr lang="en-US" sz="2000" dirty="0" err="1"/>
              <a:t>gsize</a:t>
            </a:r>
            <a:r>
              <a:rPr lang="en-US" sz="2000" dirty="0"/>
              <a:t>; ++</a:t>
            </a:r>
            <a:r>
              <a:rPr lang="en-US" sz="2000" dirty="0" err="1"/>
              <a:t>i</a:t>
            </a:r>
            <a:r>
              <a:rPr lang="en-US" sz="2000" dirty="0"/>
              <a:t>) { </a:t>
            </a:r>
          </a:p>
          <a:p>
            <a:pPr lvl="1">
              <a:buNone/>
            </a:pPr>
            <a:r>
              <a:rPr lang="en-US" sz="2000" dirty="0" err="1">
                <a:solidFill>
                  <a:srgbClr val="0000FF"/>
                </a:solidFill>
              </a:rPr>
              <a:t>displs</a:t>
            </a:r>
            <a:r>
              <a:rPr lang="en-US" sz="2000" dirty="0">
                <a:solidFill>
                  <a:srgbClr val="0000FF"/>
                </a:solidFill>
              </a:rPr>
              <a:t>[</a:t>
            </a:r>
            <a:r>
              <a:rPr lang="en-US" sz="2000" dirty="0" err="1">
                <a:solidFill>
                  <a:srgbClr val="0000FF"/>
                </a:solidFill>
              </a:rPr>
              <a:t>i</a:t>
            </a:r>
            <a:r>
              <a:rPr lang="en-US" sz="2000" dirty="0">
                <a:solidFill>
                  <a:srgbClr val="0000FF"/>
                </a:solidFill>
              </a:rPr>
              <a:t>] = </a:t>
            </a:r>
            <a:r>
              <a:rPr lang="en-US" sz="2000" dirty="0" err="1">
                <a:solidFill>
                  <a:srgbClr val="0000FF"/>
                </a:solidFill>
              </a:rPr>
              <a:t>i</a:t>
            </a:r>
            <a:r>
              <a:rPr lang="en-US" sz="2000" dirty="0">
                <a:solidFill>
                  <a:srgbClr val="0000FF"/>
                </a:solidFill>
              </a:rPr>
              <a:t>*stride; </a:t>
            </a:r>
          </a:p>
          <a:p>
            <a:pPr lvl="1">
              <a:buNone/>
            </a:pPr>
            <a:r>
              <a:rPr lang="en-US" sz="2000" dirty="0" err="1">
                <a:solidFill>
                  <a:srgbClr val="0000FF"/>
                </a:solidFill>
              </a:rPr>
              <a:t>rcounts</a:t>
            </a:r>
            <a:r>
              <a:rPr lang="en-US" sz="2000" dirty="0">
                <a:solidFill>
                  <a:srgbClr val="0000FF"/>
                </a:solidFill>
              </a:rPr>
              <a:t>[</a:t>
            </a:r>
            <a:r>
              <a:rPr lang="en-US" sz="2000" dirty="0" err="1">
                <a:solidFill>
                  <a:srgbClr val="0000FF"/>
                </a:solidFill>
              </a:rPr>
              <a:t>i</a:t>
            </a:r>
            <a:r>
              <a:rPr lang="en-US" sz="2000" dirty="0">
                <a:solidFill>
                  <a:srgbClr val="0000FF"/>
                </a:solidFill>
              </a:rPr>
              <a:t>] = 100;</a:t>
            </a:r>
          </a:p>
          <a:p>
            <a:pPr>
              <a:buNone/>
            </a:pPr>
            <a:r>
              <a:rPr lang="en-US" sz="2400" dirty="0">
                <a:solidFill>
                  <a:srgbClr val="0000FF"/>
                </a:solidFill>
              </a:rPr>
              <a:t>}</a:t>
            </a:r>
          </a:p>
          <a:p>
            <a:pPr>
              <a:buNone/>
            </a:pPr>
            <a:r>
              <a:rPr lang="en-US" sz="2000" dirty="0"/>
              <a:t> </a:t>
            </a:r>
            <a:r>
              <a:rPr lang="en-US" sz="2000" dirty="0" err="1"/>
              <a:t>MPI_Gatherv</a:t>
            </a:r>
            <a:r>
              <a:rPr lang="en-US" sz="2000" dirty="0"/>
              <a:t>(</a:t>
            </a:r>
            <a:r>
              <a:rPr lang="en-US" sz="2000" dirty="0" err="1"/>
              <a:t>sendarray</a:t>
            </a:r>
            <a:r>
              <a:rPr lang="en-US" sz="2000" dirty="0"/>
              <a:t>, 100, MPI_INT, </a:t>
            </a:r>
            <a:r>
              <a:rPr lang="en-US" sz="2000" dirty="0" err="1"/>
              <a:t>rbuf</a:t>
            </a:r>
            <a:r>
              <a:rPr lang="en-US" sz="2000" dirty="0"/>
              <a:t>, </a:t>
            </a:r>
            <a:r>
              <a:rPr lang="en-US" sz="2000" dirty="0" err="1"/>
              <a:t>rcounts</a:t>
            </a:r>
            <a:r>
              <a:rPr lang="en-US" sz="2000" dirty="0"/>
              <a:t>, </a:t>
            </a:r>
            <a:r>
              <a:rPr lang="en-US" sz="2000" dirty="0" err="1"/>
              <a:t>displs</a:t>
            </a:r>
            <a:r>
              <a:rPr lang="en-US" sz="2000" dirty="0"/>
              <a:t>, MPI_INT, root, </a:t>
            </a:r>
            <a:r>
              <a:rPr lang="en-US" sz="2000" dirty="0" err="1"/>
              <a:t>comm</a:t>
            </a:r>
            <a:r>
              <a:rPr lang="en-US" sz="2000" dirty="0"/>
              <a:t>);</a:t>
            </a:r>
            <a:endParaRPr lang="zh-CN" altLang="en-US" sz="2000" dirty="0"/>
          </a:p>
        </p:txBody>
      </p:sp>
      <p:pic>
        <p:nvPicPr>
          <p:cNvPr id="216066" name="Picture 2" descr="http://micro.ustc.edu.cn/Linux/MPI/MPICH/mpi43.gif"/>
          <p:cNvPicPr>
            <a:picLocks noChangeAspect="1" noChangeArrowheads="1"/>
          </p:cNvPicPr>
          <p:nvPr/>
        </p:nvPicPr>
        <p:blipFill>
          <a:blip r:embed="rId2"/>
          <a:srcRect/>
          <a:stretch>
            <a:fillRect/>
          </a:stretch>
        </p:blipFill>
        <p:spPr bwMode="auto">
          <a:xfrm>
            <a:off x="4848225" y="2714620"/>
            <a:ext cx="4295775" cy="1619251"/>
          </a:xfrm>
          <a:prstGeom prst="rect">
            <a:avLst/>
          </a:prstGeom>
          <a:noFill/>
        </p:spPr>
      </p:pic>
      <p:sp>
        <p:nvSpPr>
          <p:cNvPr id="5" name="灯片编号占位符 4"/>
          <p:cNvSpPr>
            <a:spLocks noGrp="1"/>
          </p:cNvSpPr>
          <p:nvPr>
            <p:ph type="sldNum" sz="quarter" idx="12"/>
          </p:nvPr>
        </p:nvSpPr>
        <p:spPr/>
        <p:txBody>
          <a:bodyPr/>
          <a:lstStyle/>
          <a:p>
            <a:fld id="{77197A2B-A034-4DC0-8020-4A062C2A5A72}" type="slidenum">
              <a:rPr lang="zh-CN" altLang="en-US" smtClean="0"/>
              <a:t>85</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收集</a:t>
            </a:r>
            <a:r>
              <a:rPr lang="en-US" altLang="zh-CN" dirty="0"/>
              <a:t>(</a:t>
            </a:r>
            <a:r>
              <a:rPr lang="en-US" altLang="zh-CN" dirty="0" err="1"/>
              <a:t>MPI_Allgather</a:t>
            </a:r>
            <a:r>
              <a:rPr lang="en-US" altLang="zh-CN" dirty="0"/>
              <a:t>)</a:t>
            </a:r>
            <a:endParaRPr lang="zh-CN" altLang="en-US" dirty="0"/>
          </a:p>
        </p:txBody>
      </p:sp>
      <p:pic>
        <p:nvPicPr>
          <p:cNvPr id="185346" name="Picture 2"/>
          <p:cNvPicPr>
            <a:picLocks noChangeAspect="1" noChangeArrowheads="1"/>
          </p:cNvPicPr>
          <p:nvPr/>
        </p:nvPicPr>
        <p:blipFill>
          <a:blip r:embed="rId2"/>
          <a:srcRect/>
          <a:stretch>
            <a:fillRect/>
          </a:stretch>
        </p:blipFill>
        <p:spPr bwMode="auto">
          <a:xfrm>
            <a:off x="690592" y="1924064"/>
            <a:ext cx="8096250" cy="3505200"/>
          </a:xfrm>
          <a:prstGeom prst="rect">
            <a:avLst/>
          </a:prstGeom>
          <a:noFill/>
          <a:ln w="9525">
            <a:noFill/>
            <a:miter lim="800000"/>
            <a:headEnd/>
            <a:tailEnd/>
          </a:ln>
          <a:effectLst/>
        </p:spPr>
      </p:pic>
      <p:grpSp>
        <p:nvGrpSpPr>
          <p:cNvPr id="4" name="组合 3"/>
          <p:cNvGrpSpPr/>
          <p:nvPr/>
        </p:nvGrpSpPr>
        <p:grpSpPr>
          <a:xfrm>
            <a:off x="238123" y="2307200"/>
            <a:ext cx="423514" cy="2869662"/>
            <a:chOff x="8358214" y="2500306"/>
            <a:chExt cx="423514" cy="2869662"/>
          </a:xfrm>
        </p:grpSpPr>
        <p:sp>
          <p:nvSpPr>
            <p:cNvPr id="5" name="TextBox 4"/>
            <p:cNvSpPr txBox="1"/>
            <p:nvPr/>
          </p:nvSpPr>
          <p:spPr>
            <a:xfrm>
              <a:off x="8358214" y="3000372"/>
              <a:ext cx="423514" cy="369332"/>
            </a:xfrm>
            <a:prstGeom prst="rect">
              <a:avLst/>
            </a:prstGeom>
            <a:noFill/>
          </p:spPr>
          <p:txBody>
            <a:bodyPr wrap="none" rtlCol="0">
              <a:spAutoFit/>
            </a:bodyPr>
            <a:lstStyle/>
            <a:p>
              <a:r>
                <a:rPr lang="en-US" altLang="zh-CN" dirty="0">
                  <a:solidFill>
                    <a:srgbClr val="0000FF"/>
                  </a:solidFill>
                </a:rPr>
                <a:t>p1</a:t>
              </a:r>
              <a:endParaRPr lang="zh-CN" altLang="en-US" dirty="0">
                <a:solidFill>
                  <a:srgbClr val="0000FF"/>
                </a:solidFill>
              </a:endParaRPr>
            </a:p>
          </p:txBody>
        </p:sp>
        <p:sp>
          <p:nvSpPr>
            <p:cNvPr id="6" name="TextBox 5"/>
            <p:cNvSpPr txBox="1"/>
            <p:nvPr/>
          </p:nvSpPr>
          <p:spPr>
            <a:xfrm>
              <a:off x="8358214" y="2500306"/>
              <a:ext cx="423514" cy="369332"/>
            </a:xfrm>
            <a:prstGeom prst="rect">
              <a:avLst/>
            </a:prstGeom>
            <a:noFill/>
          </p:spPr>
          <p:txBody>
            <a:bodyPr wrap="none" rtlCol="0">
              <a:spAutoFit/>
            </a:bodyPr>
            <a:lstStyle/>
            <a:p>
              <a:r>
                <a:rPr lang="en-US" altLang="zh-CN" dirty="0">
                  <a:solidFill>
                    <a:srgbClr val="0000FF"/>
                  </a:solidFill>
                </a:rPr>
                <a:t>p0</a:t>
              </a:r>
              <a:endParaRPr lang="zh-CN" altLang="en-US" dirty="0">
                <a:solidFill>
                  <a:srgbClr val="0000FF"/>
                </a:solidFill>
              </a:endParaRPr>
            </a:p>
          </p:txBody>
        </p:sp>
        <p:sp>
          <p:nvSpPr>
            <p:cNvPr id="7" name="TextBox 6"/>
            <p:cNvSpPr txBox="1"/>
            <p:nvPr/>
          </p:nvSpPr>
          <p:spPr>
            <a:xfrm>
              <a:off x="8358214" y="3500438"/>
              <a:ext cx="423514" cy="369332"/>
            </a:xfrm>
            <a:prstGeom prst="rect">
              <a:avLst/>
            </a:prstGeom>
            <a:noFill/>
          </p:spPr>
          <p:txBody>
            <a:bodyPr wrap="none" rtlCol="0">
              <a:spAutoFit/>
            </a:bodyPr>
            <a:lstStyle/>
            <a:p>
              <a:r>
                <a:rPr lang="en-US" altLang="zh-CN" dirty="0">
                  <a:solidFill>
                    <a:srgbClr val="0000FF"/>
                  </a:solidFill>
                </a:rPr>
                <a:t>p2</a:t>
              </a:r>
              <a:endParaRPr lang="zh-CN" altLang="en-US" dirty="0">
                <a:solidFill>
                  <a:srgbClr val="0000FF"/>
                </a:solidFill>
              </a:endParaRPr>
            </a:p>
          </p:txBody>
        </p:sp>
        <p:sp>
          <p:nvSpPr>
            <p:cNvPr id="8" name="TextBox 7"/>
            <p:cNvSpPr txBox="1"/>
            <p:nvPr/>
          </p:nvSpPr>
          <p:spPr>
            <a:xfrm>
              <a:off x="8358214" y="4000504"/>
              <a:ext cx="423514" cy="369332"/>
            </a:xfrm>
            <a:prstGeom prst="rect">
              <a:avLst/>
            </a:prstGeom>
            <a:noFill/>
          </p:spPr>
          <p:txBody>
            <a:bodyPr wrap="none" rtlCol="0">
              <a:spAutoFit/>
            </a:bodyPr>
            <a:lstStyle/>
            <a:p>
              <a:r>
                <a:rPr lang="en-US" altLang="zh-CN" dirty="0">
                  <a:solidFill>
                    <a:srgbClr val="0000FF"/>
                  </a:solidFill>
                </a:rPr>
                <a:t>p3</a:t>
              </a:r>
              <a:endParaRPr lang="zh-CN" altLang="en-US" dirty="0">
                <a:solidFill>
                  <a:srgbClr val="0000FF"/>
                </a:solidFill>
              </a:endParaRPr>
            </a:p>
          </p:txBody>
        </p:sp>
        <p:sp>
          <p:nvSpPr>
            <p:cNvPr id="9" name="TextBox 8"/>
            <p:cNvSpPr txBox="1"/>
            <p:nvPr/>
          </p:nvSpPr>
          <p:spPr>
            <a:xfrm>
              <a:off x="8358214" y="4500570"/>
              <a:ext cx="423514" cy="369332"/>
            </a:xfrm>
            <a:prstGeom prst="rect">
              <a:avLst/>
            </a:prstGeom>
            <a:noFill/>
          </p:spPr>
          <p:txBody>
            <a:bodyPr wrap="none" rtlCol="0">
              <a:spAutoFit/>
            </a:bodyPr>
            <a:lstStyle/>
            <a:p>
              <a:r>
                <a:rPr lang="en-US" altLang="zh-CN" dirty="0">
                  <a:solidFill>
                    <a:srgbClr val="0000FF"/>
                  </a:solidFill>
                </a:rPr>
                <a:t>p4</a:t>
              </a:r>
              <a:endParaRPr lang="zh-CN" altLang="en-US" dirty="0">
                <a:solidFill>
                  <a:srgbClr val="0000FF"/>
                </a:solidFill>
              </a:endParaRPr>
            </a:p>
          </p:txBody>
        </p:sp>
        <p:sp>
          <p:nvSpPr>
            <p:cNvPr id="10" name="TextBox 9"/>
            <p:cNvSpPr txBox="1"/>
            <p:nvPr/>
          </p:nvSpPr>
          <p:spPr>
            <a:xfrm>
              <a:off x="8358214" y="5000636"/>
              <a:ext cx="423514" cy="369332"/>
            </a:xfrm>
            <a:prstGeom prst="rect">
              <a:avLst/>
            </a:prstGeom>
            <a:noFill/>
          </p:spPr>
          <p:txBody>
            <a:bodyPr wrap="none" rtlCol="0">
              <a:spAutoFit/>
            </a:bodyPr>
            <a:lstStyle/>
            <a:p>
              <a:r>
                <a:rPr lang="en-US" altLang="zh-CN" dirty="0">
                  <a:solidFill>
                    <a:srgbClr val="0000FF"/>
                  </a:solidFill>
                </a:rPr>
                <a:t>p5</a:t>
              </a:r>
              <a:endParaRPr lang="zh-CN" altLang="en-US" dirty="0">
                <a:solidFill>
                  <a:srgbClr val="0000FF"/>
                </a:solidFill>
              </a:endParaRPr>
            </a:p>
          </p:txBody>
        </p:sp>
      </p:grpSp>
      <p:sp>
        <p:nvSpPr>
          <p:cNvPr id="11" name="灯片编号占位符 10"/>
          <p:cNvSpPr>
            <a:spLocks noGrp="1"/>
          </p:cNvSpPr>
          <p:nvPr>
            <p:ph type="sldNum" sz="quarter" idx="12"/>
          </p:nvPr>
        </p:nvSpPr>
        <p:spPr/>
        <p:txBody>
          <a:bodyPr/>
          <a:lstStyle/>
          <a:p>
            <a:fld id="{77197A2B-A034-4DC0-8020-4A062C2A5A72}" type="slidenum">
              <a:rPr lang="zh-CN" altLang="en-US" smtClean="0"/>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收集</a:t>
            </a:r>
            <a:r>
              <a:rPr lang="en-US" altLang="zh-CN" dirty="0"/>
              <a:t>(</a:t>
            </a:r>
            <a:r>
              <a:rPr lang="en-US" altLang="zh-CN" dirty="0" err="1"/>
              <a:t>MPI_Allgather</a:t>
            </a:r>
            <a:r>
              <a:rPr lang="en-US" altLang="zh-CN" dirty="0"/>
              <a:t>)</a:t>
            </a:r>
            <a:endParaRPr lang="zh-CN" altLang="en-US" dirty="0"/>
          </a:p>
        </p:txBody>
      </p:sp>
      <p:pic>
        <p:nvPicPr>
          <p:cNvPr id="176130" name="Picture 2"/>
          <p:cNvPicPr>
            <a:picLocks noChangeAspect="1" noChangeArrowheads="1"/>
          </p:cNvPicPr>
          <p:nvPr/>
        </p:nvPicPr>
        <p:blipFill>
          <a:blip r:embed="rId2"/>
          <a:srcRect/>
          <a:stretch>
            <a:fillRect/>
          </a:stretch>
        </p:blipFill>
        <p:spPr bwMode="auto">
          <a:xfrm>
            <a:off x="749410" y="1214422"/>
            <a:ext cx="7608804" cy="1928826"/>
          </a:xfrm>
          <a:prstGeom prst="rect">
            <a:avLst/>
          </a:prstGeom>
          <a:noFill/>
          <a:ln w="9525">
            <a:noFill/>
            <a:miter lim="800000"/>
            <a:headEnd/>
            <a:tailEnd/>
          </a:ln>
          <a:effectLst/>
        </p:spPr>
      </p:pic>
      <p:pic>
        <p:nvPicPr>
          <p:cNvPr id="176131" name="Picture 3"/>
          <p:cNvPicPr>
            <a:picLocks noChangeAspect="1" noChangeArrowheads="1"/>
          </p:cNvPicPr>
          <p:nvPr/>
        </p:nvPicPr>
        <p:blipFill>
          <a:blip r:embed="rId3"/>
          <a:srcRect/>
          <a:stretch>
            <a:fillRect/>
          </a:stretch>
        </p:blipFill>
        <p:spPr bwMode="auto">
          <a:xfrm>
            <a:off x="500034" y="3571876"/>
            <a:ext cx="8072494" cy="1826054"/>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87</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收集</a:t>
            </a:r>
            <a:r>
              <a:rPr lang="en-US" altLang="zh-CN" dirty="0"/>
              <a:t>(</a:t>
            </a:r>
            <a:r>
              <a:rPr lang="en-US" altLang="zh-CN" dirty="0" err="1"/>
              <a:t>MPI_Allgather</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err="1"/>
              <a:t>MPI_Allgather</a:t>
            </a:r>
            <a:r>
              <a:rPr lang="zh-CN" altLang="en-US" dirty="0"/>
              <a:t>等价于依次以每个进程为根进程</a:t>
            </a:r>
            <a:endParaRPr lang="en-US" altLang="zh-CN" dirty="0"/>
          </a:p>
          <a:p>
            <a:endParaRPr lang="en-US" altLang="zh-CN" dirty="0"/>
          </a:p>
          <a:p>
            <a:r>
              <a:rPr lang="zh-CN" altLang="en-US" dirty="0"/>
              <a:t>调用</a:t>
            </a:r>
            <a:r>
              <a:rPr lang="en-US" altLang="zh-CN" dirty="0"/>
              <a:t>N</a:t>
            </a:r>
            <a:r>
              <a:rPr lang="zh-CN" altLang="en-US" dirty="0"/>
              <a:t>次普通数据收集函数</a:t>
            </a:r>
            <a:r>
              <a:rPr lang="en-US" altLang="zh-CN" dirty="0" err="1"/>
              <a:t>MPI_Gather</a:t>
            </a:r>
            <a:endParaRPr lang="en-US" altLang="zh-CN" dirty="0"/>
          </a:p>
          <a:p>
            <a:endParaRPr lang="en-US" altLang="zh-CN" dirty="0"/>
          </a:p>
          <a:p>
            <a:r>
              <a:rPr lang="zh-CN" altLang="en-US" dirty="0"/>
              <a:t>相当于以任意进程为根进程调用一次普通接收集，紧接着再对收集到的数据进行一次广播。</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88</a:t>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散发</a:t>
            </a:r>
            <a:r>
              <a:rPr lang="en-US" altLang="zh-CN" dirty="0"/>
              <a:t>(</a:t>
            </a:r>
            <a:r>
              <a:rPr lang="en-US" altLang="zh-CN" dirty="0" err="1"/>
              <a:t>MPI_Scatter</a:t>
            </a:r>
            <a:r>
              <a:rPr lang="en-US" altLang="zh-CN" dirty="0"/>
              <a:t>)</a:t>
            </a:r>
            <a:endParaRPr lang="zh-CN" altLang="en-US" dirty="0"/>
          </a:p>
        </p:txBody>
      </p:sp>
      <p:pic>
        <p:nvPicPr>
          <p:cNvPr id="178178" name="Picture 2"/>
          <p:cNvPicPr>
            <a:picLocks noChangeAspect="1" noChangeArrowheads="1"/>
          </p:cNvPicPr>
          <p:nvPr/>
        </p:nvPicPr>
        <p:blipFill>
          <a:blip r:embed="rId2"/>
          <a:srcRect/>
          <a:stretch>
            <a:fillRect/>
          </a:stretch>
        </p:blipFill>
        <p:spPr bwMode="auto">
          <a:xfrm>
            <a:off x="1000099" y="1214422"/>
            <a:ext cx="6867429" cy="2214578"/>
          </a:xfrm>
          <a:prstGeom prst="rect">
            <a:avLst/>
          </a:prstGeom>
          <a:noFill/>
          <a:ln w="9525">
            <a:noFill/>
            <a:miter lim="800000"/>
            <a:headEnd/>
            <a:tailEnd/>
          </a:ln>
          <a:effectLst/>
        </p:spPr>
      </p:pic>
      <p:pic>
        <p:nvPicPr>
          <p:cNvPr id="178179" name="Picture 3"/>
          <p:cNvPicPr>
            <a:picLocks noChangeAspect="1" noChangeArrowheads="1"/>
          </p:cNvPicPr>
          <p:nvPr/>
        </p:nvPicPr>
        <p:blipFill>
          <a:blip r:embed="rId3"/>
          <a:srcRect/>
          <a:stretch>
            <a:fillRect/>
          </a:stretch>
        </p:blipFill>
        <p:spPr bwMode="auto">
          <a:xfrm>
            <a:off x="214282" y="3857628"/>
            <a:ext cx="8337956" cy="178595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89</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chemeClr val="tx2"/>
                </a:solidFill>
                <a:latin typeface="宋体" panose="02010600030101010101" pitchFamily="2" charset="-122"/>
              </a:rPr>
              <a:t>MPI</a:t>
            </a:r>
            <a:r>
              <a:rPr lang="zh-CN" altLang="en-US" dirty="0">
                <a:solidFill>
                  <a:schemeClr val="tx2"/>
                </a:solidFill>
                <a:latin typeface="宋体" panose="02010600030101010101" pitchFamily="2" charset="-122"/>
              </a:rPr>
              <a:t>的实现</a:t>
            </a:r>
            <a:endParaRPr lang="zh-CN" altLang="en-US" dirty="0"/>
          </a:p>
        </p:txBody>
      </p:sp>
      <p:sp>
        <p:nvSpPr>
          <p:cNvPr id="3" name="内容占位符 2"/>
          <p:cNvSpPr>
            <a:spLocks noGrp="1"/>
          </p:cNvSpPr>
          <p:nvPr>
            <p:ph idx="1"/>
          </p:nvPr>
        </p:nvSpPr>
        <p:spPr>
          <a:xfrm>
            <a:off x="214282" y="1214422"/>
            <a:ext cx="8715436" cy="5357850"/>
          </a:xfrm>
        </p:spPr>
        <p:txBody>
          <a:bodyPr>
            <a:normAutofit fontScale="70000" lnSpcReduction="20000"/>
          </a:bodyPr>
          <a:lstStyle/>
          <a:p>
            <a:pPr eaLnBrk="0" hangingPunct="0">
              <a:spcBef>
                <a:spcPct val="50000"/>
              </a:spcBef>
            </a:pPr>
            <a:r>
              <a:rPr lang="en-US" altLang="zh-CN" dirty="0">
                <a:solidFill>
                  <a:srgbClr val="FF0000"/>
                </a:solidFill>
                <a:latin typeface="Times New Roman" panose="02020603050405020304" pitchFamily="18" charset="0"/>
              </a:rPr>
              <a:t>MPICH</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最重要的</a:t>
            </a:r>
            <a:r>
              <a:rPr lang="en-US" altLang="zh-CN" dirty="0">
                <a:solidFill>
                  <a:schemeClr val="tx1"/>
                </a:solidFill>
                <a:latin typeface="Times New Roman" panose="02020603050405020304" pitchFamily="18" charset="0"/>
              </a:rPr>
              <a:t>MPI</a:t>
            </a:r>
            <a:r>
              <a:rPr lang="zh-CN" altLang="en-US" dirty="0">
                <a:solidFill>
                  <a:schemeClr val="tx1"/>
                </a:solidFill>
                <a:latin typeface="Times New Roman" panose="02020603050405020304" pitchFamily="18" charset="0"/>
              </a:rPr>
              <a:t>实现，与</a:t>
            </a:r>
            <a:r>
              <a:rPr lang="en-US" altLang="zh-CN" dirty="0">
                <a:solidFill>
                  <a:schemeClr val="tx1"/>
                </a:solidFill>
                <a:latin typeface="Times New Roman" panose="02020603050405020304" pitchFamily="18" charset="0"/>
              </a:rPr>
              <a:t>MPI-1</a:t>
            </a:r>
            <a:r>
              <a:rPr lang="zh-CN" altLang="en-US" dirty="0">
                <a:solidFill>
                  <a:schemeClr val="tx1"/>
                </a:solidFill>
                <a:latin typeface="Times New Roman" panose="02020603050405020304" pitchFamily="18" charset="0"/>
              </a:rPr>
              <a:t>规范同步发展的版本，支持部分</a:t>
            </a:r>
            <a:r>
              <a:rPr lang="en-US" altLang="zh-CN" dirty="0">
                <a:solidFill>
                  <a:schemeClr val="tx1"/>
                </a:solidFill>
                <a:latin typeface="Times New Roman" panose="02020603050405020304" pitchFamily="18" charset="0"/>
              </a:rPr>
              <a:t>MPI-2</a:t>
            </a:r>
            <a:r>
              <a:rPr lang="zh-CN" altLang="en-US" dirty="0">
                <a:solidFill>
                  <a:schemeClr val="tx1"/>
                </a:solidFill>
                <a:latin typeface="Times New Roman" panose="02020603050405020304" pitchFamily="18" charset="0"/>
              </a:rPr>
              <a:t>的特征如动态生成进程等。</a:t>
            </a:r>
            <a:endParaRPr lang="en-US" altLang="zh-CN" dirty="0">
              <a:solidFill>
                <a:schemeClr val="tx1"/>
              </a:solidFill>
              <a:latin typeface="Times New Roman" panose="02020603050405020304" pitchFamily="18" charset="0"/>
            </a:endParaRPr>
          </a:p>
          <a:p>
            <a:pPr lvl="1" eaLnBrk="0" hangingPunct="0">
              <a:spcBef>
                <a:spcPct val="50000"/>
              </a:spcBef>
            </a:pPr>
            <a:r>
              <a:rPr lang="en-US" altLang="zh-CN" sz="3200" dirty="0">
                <a:hlinkClick r:id="rId2"/>
              </a:rPr>
              <a:t>www-unix.mcs.anl.gov/</a:t>
            </a:r>
            <a:r>
              <a:rPr lang="en-US" altLang="zh-CN" sz="3200" dirty="0" err="1">
                <a:hlinkClick r:id="rId2"/>
              </a:rPr>
              <a:t>mpi</a:t>
            </a:r>
            <a:r>
              <a:rPr lang="en-US" altLang="zh-CN" sz="3200" dirty="0">
                <a:hlinkClick r:id="rId2"/>
              </a:rPr>
              <a:t>/</a:t>
            </a:r>
            <a:r>
              <a:rPr lang="en-US" altLang="zh-CN" sz="3200" dirty="0" err="1">
                <a:hlinkClick r:id="rId2"/>
              </a:rPr>
              <a:t>mpich</a:t>
            </a:r>
            <a:endParaRPr lang="zh-CN" altLang="en-US" sz="3200" dirty="0">
              <a:hlinkClick r:id="rId2"/>
            </a:endParaRPr>
          </a:p>
          <a:p>
            <a:pPr marL="342900" lvl="1" indent="-342900" eaLnBrk="0" hangingPunct="0">
              <a:spcBef>
                <a:spcPct val="50000"/>
              </a:spcBef>
              <a:buFont typeface="Arial" panose="020B0604020202020204" pitchFamily="34" charset="0"/>
              <a:buChar char="•"/>
            </a:pPr>
            <a:r>
              <a:rPr lang="en-US" altLang="zh-CN" dirty="0">
                <a:solidFill>
                  <a:srgbClr val="FF0000"/>
                </a:solidFill>
                <a:latin typeface="Times New Roman" panose="02020603050405020304" pitchFamily="18" charset="0"/>
              </a:rPr>
              <a:t>LAM(Local Area Multicomputer)：</a:t>
            </a:r>
            <a:r>
              <a:rPr lang="zh-CN" altLang="en-US" sz="3100" dirty="0">
                <a:latin typeface="Times New Roman" panose="02020603050405020304" pitchFamily="18" charset="0"/>
              </a:rPr>
              <a:t>美国</a:t>
            </a:r>
            <a:r>
              <a:rPr lang="en-US" altLang="zh-CN" sz="3100" dirty="0">
                <a:latin typeface="Times New Roman" panose="02020603050405020304" pitchFamily="18" charset="0"/>
              </a:rPr>
              <a:t>Indiana </a:t>
            </a:r>
            <a:r>
              <a:rPr lang="zh-CN" altLang="en-US" sz="3100" dirty="0">
                <a:latin typeface="Times New Roman" panose="02020603050405020304" pitchFamily="18" charset="0"/>
              </a:rPr>
              <a:t>大学实验室实现</a:t>
            </a:r>
          </a:p>
          <a:p>
            <a:pPr lvl="1" eaLnBrk="0" hangingPunct="0">
              <a:spcBef>
                <a:spcPct val="50000"/>
              </a:spcBef>
            </a:pPr>
            <a:r>
              <a:rPr lang="en-US" altLang="zh-CN" sz="3200" dirty="0">
                <a:hlinkClick r:id="rId2"/>
              </a:rPr>
              <a:t>http://www.lam-mpi.org/download/</a:t>
            </a:r>
            <a:endParaRPr lang="en-US" altLang="zh-CN" sz="3200" dirty="0"/>
          </a:p>
          <a:p>
            <a:pPr eaLnBrk="0" hangingPunct="0">
              <a:spcBef>
                <a:spcPct val="50000"/>
              </a:spcBef>
            </a:pPr>
            <a:r>
              <a:rPr lang="en-US" altLang="zh-CN" dirty="0" err="1">
                <a:solidFill>
                  <a:srgbClr val="FF0000"/>
                </a:solidFill>
                <a:latin typeface="Times New Roman" panose="02020603050405020304" pitchFamily="18" charset="0"/>
              </a:rPr>
              <a:t>Mvapich</a:t>
            </a:r>
            <a:r>
              <a:rPr lang="en-US" altLang="zh-CN" dirty="0" err="1">
                <a:solidFill>
                  <a:schemeClr val="tx1"/>
                </a:solidFill>
                <a:latin typeface="Times New Roman" panose="02020603050405020304" pitchFamily="18" charset="0"/>
              </a:rPr>
              <a:t>:Ohio</a:t>
            </a:r>
            <a:r>
              <a:rPr lang="en-US" altLang="zh-CN" dirty="0">
                <a:solidFill>
                  <a:schemeClr val="tx1"/>
                </a:solidFill>
                <a:latin typeface="Times New Roman" panose="02020603050405020304" pitchFamily="18" charset="0"/>
              </a:rPr>
              <a:t> State University</a:t>
            </a:r>
            <a:r>
              <a:rPr lang="zh-CN" altLang="en-US" dirty="0">
                <a:solidFill>
                  <a:schemeClr val="tx1"/>
                </a:solidFill>
                <a:latin typeface="Times New Roman" panose="02020603050405020304" pitchFamily="18" charset="0"/>
              </a:rPr>
              <a:t>开发，支持</a:t>
            </a:r>
            <a:r>
              <a:rPr lang="en-US" altLang="zh-CN" dirty="0" err="1">
                <a:solidFill>
                  <a:schemeClr val="tx1"/>
                </a:solidFill>
                <a:latin typeface="Times New Roman" panose="02020603050405020304" pitchFamily="18" charset="0"/>
              </a:rPr>
              <a:t>Infiniband</a:t>
            </a:r>
            <a:r>
              <a:rPr lang="zh-CN" altLang="en-US" dirty="0">
                <a:solidFill>
                  <a:schemeClr val="tx1"/>
                </a:solidFill>
                <a:latin typeface="Times New Roman" panose="02020603050405020304" pitchFamily="18" charset="0"/>
              </a:rPr>
              <a:t>的</a:t>
            </a:r>
            <a:r>
              <a:rPr lang="en-US" altLang="zh-CN" dirty="0">
                <a:solidFill>
                  <a:schemeClr val="tx1"/>
                </a:solidFill>
                <a:latin typeface="Times New Roman" panose="02020603050405020304" pitchFamily="18" charset="0"/>
              </a:rPr>
              <a:t>MPI</a:t>
            </a:r>
            <a:r>
              <a:rPr lang="zh-CN" altLang="en-US" dirty="0">
                <a:solidFill>
                  <a:schemeClr val="tx1"/>
                </a:solidFill>
                <a:latin typeface="Times New Roman" panose="02020603050405020304" pitchFamily="18" charset="0"/>
              </a:rPr>
              <a:t>实现</a:t>
            </a:r>
            <a:endParaRPr lang="en-US" altLang="zh-CN" dirty="0">
              <a:solidFill>
                <a:schemeClr val="tx1"/>
              </a:solidFill>
              <a:hlinkClick r:id="rId2"/>
            </a:endParaRPr>
          </a:p>
          <a:p>
            <a:pPr lvl="1" eaLnBrk="0" hangingPunct="0">
              <a:spcBef>
                <a:spcPct val="50000"/>
              </a:spcBef>
            </a:pPr>
            <a:r>
              <a:rPr lang="en-US" altLang="zh-CN" dirty="0">
                <a:solidFill>
                  <a:schemeClr val="tx1"/>
                </a:solidFill>
                <a:hlinkClick r:id="rId2"/>
              </a:rPr>
              <a:t>http://mvapich.cse.ohio-state.edu/</a:t>
            </a:r>
            <a:endParaRPr lang="en-US" altLang="zh-CN" dirty="0">
              <a:solidFill>
                <a:schemeClr val="tx1"/>
              </a:solidFill>
            </a:endParaRPr>
          </a:p>
          <a:p>
            <a:pPr eaLnBrk="0" hangingPunct="0">
              <a:spcBef>
                <a:spcPct val="50000"/>
              </a:spcBef>
            </a:pPr>
            <a:r>
              <a:rPr lang="en-US" altLang="zh-CN" dirty="0" err="1">
                <a:solidFill>
                  <a:srgbClr val="FF0000"/>
                </a:solidFill>
              </a:rPr>
              <a:t>OpenMPI</a:t>
            </a:r>
            <a:r>
              <a:rPr lang="zh-CN" altLang="en-US" dirty="0">
                <a:solidFill>
                  <a:schemeClr val="tx1"/>
                </a:solidFill>
              </a:rPr>
              <a:t>：</a:t>
            </a:r>
            <a:r>
              <a:rPr lang="zh-CN" altLang="en-US" b="1" dirty="0">
                <a:solidFill>
                  <a:schemeClr val="tx1"/>
                </a:solidFill>
              </a:rPr>
              <a:t> </a:t>
            </a:r>
            <a:r>
              <a:rPr lang="en-US" altLang="zh-CN" dirty="0">
                <a:solidFill>
                  <a:schemeClr val="tx1"/>
                </a:solidFill>
              </a:rPr>
              <a:t>FT- MPI, LA-MPI, LAM/MPI, </a:t>
            </a:r>
            <a:r>
              <a:rPr lang="zh-CN" altLang="en-US" dirty="0">
                <a:solidFill>
                  <a:schemeClr val="tx1"/>
                </a:solidFill>
              </a:rPr>
              <a:t>以及 </a:t>
            </a:r>
            <a:r>
              <a:rPr lang="en-US" altLang="zh-CN" dirty="0">
                <a:solidFill>
                  <a:schemeClr val="tx1"/>
                </a:solidFill>
              </a:rPr>
              <a:t>PACX-MPI</a:t>
            </a:r>
            <a:r>
              <a:rPr lang="zh-CN" altLang="en-US" dirty="0">
                <a:solidFill>
                  <a:schemeClr val="tx1"/>
                </a:solidFill>
              </a:rPr>
              <a:t>的融合，</a:t>
            </a:r>
            <a:r>
              <a:rPr lang="zh-CN" altLang="en-US" dirty="0">
                <a:solidFill>
                  <a:schemeClr val="tx1"/>
                </a:solidFill>
                <a:hlinkClick r:id="rId3"/>
              </a:rPr>
              <a:t> </a:t>
            </a:r>
            <a:r>
              <a:rPr lang="en-US" altLang="zh-CN" dirty="0">
                <a:solidFill>
                  <a:schemeClr val="tx1"/>
                </a:solidFill>
                <a:hlinkClick r:id="rId3"/>
              </a:rPr>
              <a:t>http://www.open-mpi.org/</a:t>
            </a:r>
            <a:endParaRPr lang="en-US" altLang="zh-CN" dirty="0">
              <a:solidFill>
                <a:schemeClr val="tx1"/>
              </a:solidFill>
            </a:endParaRPr>
          </a:p>
          <a:p>
            <a:pPr eaLnBrk="0" hangingPunct="0">
              <a:spcBef>
                <a:spcPct val="50000"/>
              </a:spcBef>
            </a:pPr>
            <a:r>
              <a:rPr lang="en-US" altLang="zh-CN" dirty="0">
                <a:solidFill>
                  <a:srgbClr val="FF0000"/>
                </a:solidFill>
                <a:latin typeface="Times New Roman" panose="02020603050405020304" pitchFamily="18" charset="0"/>
              </a:rPr>
              <a:t>CHIMP</a:t>
            </a:r>
            <a:r>
              <a:rPr lang="en-US" altLang="zh-CN" dirty="0">
                <a:solidFill>
                  <a:schemeClr val="tx1"/>
                </a:solidFill>
                <a:latin typeface="Times New Roman" panose="02020603050405020304" pitchFamily="18" charset="0"/>
              </a:rPr>
              <a:t>：EPCC(Edinburgh Parallel Computing Center)</a:t>
            </a:r>
            <a:r>
              <a:rPr lang="zh-CN" altLang="en-US" dirty="0">
                <a:solidFill>
                  <a:schemeClr val="tx1"/>
                </a:solidFill>
                <a:latin typeface="Times New Roman" panose="02020603050405020304" pitchFamily="18" charset="0"/>
              </a:rPr>
              <a:t>开发。</a:t>
            </a:r>
            <a:endParaRPr lang="en-US" altLang="zh-CN" dirty="0">
              <a:solidFill>
                <a:schemeClr val="tx1"/>
              </a:solidFill>
              <a:latin typeface="Times New Roman" panose="02020603050405020304" pitchFamily="18" charset="0"/>
            </a:endParaRPr>
          </a:p>
          <a:p>
            <a:pPr lvl="1" eaLnBrk="0" hangingPunct="0">
              <a:spcBef>
                <a:spcPct val="50000"/>
              </a:spcBef>
            </a:pPr>
            <a:r>
              <a:rPr lang="en-US" altLang="zh-CN" sz="3200" dirty="0">
                <a:hlinkClick r:id="rId2"/>
              </a:rPr>
              <a:t>ftp://ftp.epcc.ed.ac.uk/pub/packages/chimp/release</a:t>
            </a:r>
            <a:endParaRPr lang="en-US" altLang="zh-CN" sz="3200" dirty="0"/>
          </a:p>
          <a:p>
            <a:r>
              <a:rPr lang="zh-CN" altLang="en-US" sz="3100" dirty="0">
                <a:solidFill>
                  <a:schemeClr val="tx1"/>
                </a:solidFill>
                <a:latin typeface="Times New Roman" panose="02020603050405020304" pitchFamily="18" charset="0"/>
              </a:rPr>
              <a:t>更多的商业版本</a:t>
            </a:r>
            <a:r>
              <a:rPr lang="en-US" altLang="zh-CN" sz="3100" dirty="0">
                <a:solidFill>
                  <a:schemeClr val="tx1"/>
                </a:solidFill>
                <a:latin typeface="Times New Roman" panose="02020603050405020304" pitchFamily="18" charset="0"/>
              </a:rPr>
              <a:t>MPI</a:t>
            </a:r>
          </a:p>
          <a:p>
            <a:pPr lvl="1"/>
            <a:r>
              <a:rPr lang="en-US" altLang="zh-CN" sz="3100" dirty="0">
                <a:solidFill>
                  <a:srgbClr val="0000FF"/>
                </a:solidFill>
                <a:latin typeface="Times New Roman" panose="02020603050405020304" pitchFamily="18" charset="0"/>
              </a:rPr>
              <a:t>HP-MPI</a:t>
            </a:r>
            <a:r>
              <a:rPr lang="zh-CN" altLang="en-US" sz="3100" dirty="0">
                <a:solidFill>
                  <a:srgbClr val="0000FF"/>
                </a:solidFill>
                <a:latin typeface="Times New Roman" panose="02020603050405020304" pitchFamily="18" charset="0"/>
              </a:rPr>
              <a:t>，</a:t>
            </a:r>
            <a:r>
              <a:rPr lang="en-US" altLang="zh-CN" sz="3100" dirty="0">
                <a:solidFill>
                  <a:srgbClr val="0000FF"/>
                </a:solidFill>
                <a:latin typeface="Times New Roman" panose="02020603050405020304" pitchFamily="18" charset="0"/>
              </a:rPr>
              <a:t>MS-MPI</a:t>
            </a:r>
            <a:r>
              <a:rPr lang="zh-CN" altLang="en-US" sz="3100" dirty="0">
                <a:solidFill>
                  <a:srgbClr val="0000FF"/>
                </a:solidFill>
                <a:latin typeface="Times New Roman" panose="02020603050405020304" pitchFamily="18" charset="0"/>
              </a:rPr>
              <a:t>，</a:t>
            </a:r>
            <a:r>
              <a:rPr lang="en-US" altLang="zh-CN" sz="3100" dirty="0">
                <a:solidFill>
                  <a:srgbClr val="0000FF"/>
                </a:solidFill>
                <a:latin typeface="Times New Roman" panose="02020603050405020304" pitchFamily="18" charset="0"/>
              </a:rPr>
              <a:t>……</a:t>
            </a:r>
          </a:p>
          <a:p>
            <a:r>
              <a:rPr lang="zh-CN" altLang="en-US" sz="3100" dirty="0">
                <a:solidFill>
                  <a:schemeClr val="tx1"/>
                </a:solidFill>
                <a:latin typeface="Times New Roman" panose="02020603050405020304" pitchFamily="18" charset="0"/>
              </a:rPr>
              <a:t>所有的版本遵循</a:t>
            </a:r>
            <a:r>
              <a:rPr lang="en-US" altLang="zh-CN" sz="3100" dirty="0">
                <a:solidFill>
                  <a:schemeClr val="tx1"/>
                </a:solidFill>
                <a:latin typeface="Times New Roman" panose="02020603050405020304" pitchFamily="18" charset="0"/>
              </a:rPr>
              <a:t>MPI</a:t>
            </a:r>
            <a:r>
              <a:rPr lang="zh-CN" altLang="en-US" sz="3100" dirty="0">
                <a:solidFill>
                  <a:schemeClr val="tx1"/>
                </a:solidFill>
                <a:latin typeface="Times New Roman" panose="02020603050405020304" pitchFamily="18" charset="0"/>
              </a:rPr>
              <a:t>标准，</a:t>
            </a:r>
            <a:r>
              <a:rPr lang="en-US" altLang="zh-CN" sz="3100" dirty="0">
                <a:solidFill>
                  <a:schemeClr val="tx1"/>
                </a:solidFill>
                <a:latin typeface="Times New Roman" panose="02020603050405020304" pitchFamily="18" charset="0"/>
              </a:rPr>
              <a:t>MPI</a:t>
            </a:r>
            <a:r>
              <a:rPr lang="zh-CN" altLang="en-US" sz="3100" dirty="0">
                <a:solidFill>
                  <a:schemeClr val="tx1"/>
                </a:solidFill>
                <a:latin typeface="Times New Roman" panose="02020603050405020304" pitchFamily="18" charset="0"/>
              </a:rPr>
              <a:t>程序可以不加修改的运行</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9</a:t>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散发</a:t>
            </a:r>
            <a:r>
              <a:rPr lang="en-US" altLang="zh-CN" dirty="0"/>
              <a:t>(</a:t>
            </a:r>
            <a:r>
              <a:rPr lang="en-US" altLang="zh-CN" dirty="0" err="1"/>
              <a:t>MPI_Scatter</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dirty="0">
                <a:solidFill>
                  <a:schemeClr val="tx1"/>
                </a:solidFill>
              </a:rPr>
              <a:t>根进程有</a:t>
            </a:r>
            <a:r>
              <a:rPr lang="en-US" altLang="zh-CN" dirty="0" err="1">
                <a:solidFill>
                  <a:schemeClr val="tx1"/>
                </a:solidFill>
              </a:rPr>
              <a:t>np</a:t>
            </a:r>
            <a:r>
              <a:rPr lang="zh-CN" altLang="en-US" dirty="0">
                <a:solidFill>
                  <a:schemeClr val="tx1"/>
                </a:solidFill>
              </a:rPr>
              <a:t>个数据块，每块包含</a:t>
            </a:r>
            <a:r>
              <a:rPr lang="en-US" altLang="zh-CN" dirty="0" err="1">
                <a:solidFill>
                  <a:schemeClr val="tx1"/>
                </a:solidFill>
              </a:rPr>
              <a:t>sendcount</a:t>
            </a:r>
            <a:r>
              <a:rPr lang="zh-CN" altLang="en-US" dirty="0">
                <a:solidFill>
                  <a:schemeClr val="tx1"/>
                </a:solidFill>
              </a:rPr>
              <a:t>个类型为</a:t>
            </a:r>
            <a:r>
              <a:rPr lang="en-US" altLang="zh-CN" dirty="0" err="1">
                <a:solidFill>
                  <a:schemeClr val="tx1"/>
                </a:solidFill>
              </a:rPr>
              <a:t>sendtype</a:t>
            </a:r>
            <a:r>
              <a:rPr lang="zh-CN" altLang="en-US" dirty="0">
                <a:solidFill>
                  <a:schemeClr val="tx1"/>
                </a:solidFill>
              </a:rPr>
              <a:t>的数据；根进程将这些数据块按照进程号顺序依次散发到各个进程（包含根进程）的</a:t>
            </a:r>
            <a:r>
              <a:rPr lang="en-US" altLang="zh-CN" dirty="0" err="1">
                <a:solidFill>
                  <a:schemeClr val="tx1"/>
                </a:solidFill>
              </a:rPr>
              <a:t>recvbuf</a:t>
            </a:r>
            <a:endParaRPr lang="en-US" altLang="zh-CN" dirty="0">
              <a:solidFill>
                <a:schemeClr val="tx1"/>
              </a:solidFill>
            </a:endParaRPr>
          </a:p>
          <a:p>
            <a:pPr>
              <a:lnSpc>
                <a:spcPct val="150000"/>
              </a:lnSpc>
            </a:pPr>
            <a:r>
              <a:rPr lang="zh-CN" altLang="en-US" dirty="0">
                <a:solidFill>
                  <a:schemeClr val="tx1"/>
                </a:solidFill>
              </a:rPr>
              <a:t>发送与接收的数据类型相同；</a:t>
            </a:r>
            <a:r>
              <a:rPr lang="en-US" altLang="zh-CN" dirty="0" err="1">
                <a:solidFill>
                  <a:schemeClr val="tx1"/>
                </a:solidFill>
              </a:rPr>
              <a:t>sendcount</a:t>
            </a:r>
            <a:r>
              <a:rPr lang="zh-CN" altLang="en-US" dirty="0">
                <a:solidFill>
                  <a:schemeClr val="tx1"/>
                </a:solidFill>
              </a:rPr>
              <a:t>和</a:t>
            </a:r>
            <a:r>
              <a:rPr lang="en-US" altLang="zh-CN" dirty="0" err="1">
                <a:solidFill>
                  <a:schemeClr val="tx1"/>
                </a:solidFill>
              </a:rPr>
              <a:t>recvcount</a:t>
            </a:r>
            <a:r>
              <a:rPr lang="zh-CN" altLang="en-US" dirty="0">
                <a:solidFill>
                  <a:schemeClr val="tx1"/>
                </a:solidFill>
              </a:rPr>
              <a:t>相同</a:t>
            </a:r>
          </a:p>
          <a:p>
            <a:pPr>
              <a:lnSpc>
                <a:spcPct val="150000"/>
              </a:lnSpc>
            </a:pPr>
            <a:r>
              <a:rPr lang="zh-CN" altLang="en-US" dirty="0">
                <a:solidFill>
                  <a:schemeClr val="tx1"/>
                </a:solidFill>
              </a:rPr>
              <a:t>非根进程发送消息缓冲区被忽略</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90</a:t>
            </a:fld>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散发</a:t>
            </a:r>
            <a:r>
              <a:rPr lang="en-US" altLang="zh-CN" dirty="0"/>
              <a:t>(</a:t>
            </a:r>
            <a:r>
              <a:rPr lang="en-US" altLang="zh-CN" dirty="0" err="1"/>
              <a:t>MPI_Scatterv</a:t>
            </a:r>
            <a:r>
              <a:rPr lang="en-US" altLang="zh-CN" dirty="0"/>
              <a:t>)</a:t>
            </a:r>
            <a:endParaRPr lang="zh-CN" altLang="en-US" dirty="0"/>
          </a:p>
        </p:txBody>
      </p:sp>
      <p:pic>
        <p:nvPicPr>
          <p:cNvPr id="179202" name="Picture 2"/>
          <p:cNvPicPr>
            <a:picLocks noChangeAspect="1" noChangeArrowheads="1"/>
          </p:cNvPicPr>
          <p:nvPr/>
        </p:nvPicPr>
        <p:blipFill>
          <a:blip r:embed="rId2"/>
          <a:srcRect/>
          <a:stretch>
            <a:fillRect/>
          </a:stretch>
        </p:blipFill>
        <p:spPr bwMode="auto">
          <a:xfrm>
            <a:off x="214282" y="1357298"/>
            <a:ext cx="8700978" cy="1857388"/>
          </a:xfrm>
          <a:prstGeom prst="rect">
            <a:avLst/>
          </a:prstGeom>
          <a:noFill/>
          <a:ln w="9525">
            <a:noFill/>
            <a:miter lim="800000"/>
            <a:headEnd/>
            <a:tailEnd/>
          </a:ln>
          <a:effectLst/>
        </p:spPr>
      </p:pic>
      <p:pic>
        <p:nvPicPr>
          <p:cNvPr id="179203" name="Picture 3"/>
          <p:cNvPicPr>
            <a:picLocks noChangeAspect="1" noChangeArrowheads="1"/>
          </p:cNvPicPr>
          <p:nvPr/>
        </p:nvPicPr>
        <p:blipFill>
          <a:blip r:embed="rId3"/>
          <a:srcRect/>
          <a:stretch>
            <a:fillRect/>
          </a:stretch>
        </p:blipFill>
        <p:spPr bwMode="auto">
          <a:xfrm>
            <a:off x="571472" y="3857628"/>
            <a:ext cx="7791450" cy="1819275"/>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77197A2B-A034-4DC0-8020-4A062C2A5A72}" type="slidenum">
              <a:rPr lang="zh-CN" altLang="en-US" smtClean="0"/>
              <a:t>91</a:t>
            </a:fld>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散发</a:t>
            </a:r>
            <a:r>
              <a:rPr lang="en-US" altLang="zh-CN" dirty="0"/>
              <a:t>(</a:t>
            </a:r>
            <a:r>
              <a:rPr lang="en-US" altLang="zh-CN" dirty="0" err="1"/>
              <a:t>MPI_Scatterv</a:t>
            </a:r>
            <a:r>
              <a:rPr lang="en-US" altLang="zh-CN" dirty="0"/>
              <a:t>)</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solidFill>
                  <a:schemeClr val="tx1"/>
                </a:solidFill>
              </a:rPr>
              <a:t>根进程向各个进程发送的数据个数不等</a:t>
            </a:r>
            <a:endParaRPr lang="en-US" altLang="zh-CN" dirty="0">
              <a:solidFill>
                <a:schemeClr val="tx1"/>
              </a:solidFill>
            </a:endParaRPr>
          </a:p>
          <a:p>
            <a:pPr>
              <a:lnSpc>
                <a:spcPct val="150000"/>
              </a:lnSpc>
            </a:pPr>
            <a:r>
              <a:rPr lang="zh-CN" altLang="en-US" dirty="0">
                <a:solidFill>
                  <a:schemeClr val="tx1"/>
                </a:solidFill>
              </a:rPr>
              <a:t>根进程散发各个进程的数据，其缓存区不一定连续</a:t>
            </a:r>
            <a:endParaRPr lang="en-US" altLang="zh-CN" dirty="0">
              <a:solidFill>
                <a:schemeClr val="tx1"/>
              </a:solidFill>
            </a:endParaRPr>
          </a:p>
          <a:p>
            <a:pPr>
              <a:lnSpc>
                <a:spcPct val="150000"/>
              </a:lnSpc>
            </a:pPr>
            <a:r>
              <a:rPr lang="zh-CN" altLang="en-US" dirty="0">
                <a:solidFill>
                  <a:schemeClr val="tx1"/>
                </a:solidFill>
              </a:rPr>
              <a:t>数组</a:t>
            </a:r>
            <a:r>
              <a:rPr lang="en-US" altLang="zh-CN" dirty="0" err="1">
                <a:solidFill>
                  <a:schemeClr val="tx1"/>
                </a:solidFill>
              </a:rPr>
              <a:t>sendcounts</a:t>
            </a:r>
            <a:r>
              <a:rPr lang="zh-CN" altLang="en-US" dirty="0">
                <a:solidFill>
                  <a:schemeClr val="tx1"/>
                </a:solidFill>
              </a:rPr>
              <a:t>和</a:t>
            </a:r>
            <a:r>
              <a:rPr lang="en-US" altLang="zh-CN" dirty="0" err="1">
                <a:solidFill>
                  <a:schemeClr val="tx1"/>
                </a:solidFill>
              </a:rPr>
              <a:t>displs</a:t>
            </a:r>
            <a:r>
              <a:rPr lang="zh-CN" altLang="en-US" dirty="0">
                <a:solidFill>
                  <a:schemeClr val="tx1"/>
                </a:solidFill>
              </a:rPr>
              <a:t>的元素个数等于进程总数</a:t>
            </a:r>
            <a:r>
              <a:rPr lang="en-US" altLang="zh-CN" dirty="0">
                <a:solidFill>
                  <a:schemeClr val="tx1"/>
                </a:solidFill>
              </a:rPr>
              <a:t>,</a:t>
            </a:r>
            <a:r>
              <a:rPr lang="zh-CN" altLang="en-US" dirty="0">
                <a:solidFill>
                  <a:schemeClr val="tx1"/>
                </a:solidFill>
              </a:rPr>
              <a:t>并与进程顺序对应</a:t>
            </a:r>
            <a:endParaRPr lang="en-US" altLang="zh-CN" dirty="0">
              <a:solidFill>
                <a:schemeClr val="tx1"/>
              </a:solidFill>
            </a:endParaRPr>
          </a:p>
          <a:p>
            <a:pPr>
              <a:lnSpc>
                <a:spcPct val="150000"/>
              </a:lnSpc>
            </a:pPr>
            <a:r>
              <a:rPr lang="zh-CN" altLang="en-US" dirty="0">
                <a:solidFill>
                  <a:schemeClr val="tx1"/>
                </a:solidFill>
              </a:rPr>
              <a:t>数据的个数与位移都以</a:t>
            </a:r>
            <a:r>
              <a:rPr lang="en-US" altLang="zh-CN" dirty="0" err="1">
                <a:solidFill>
                  <a:schemeClr val="tx1"/>
                </a:solidFill>
              </a:rPr>
              <a:t>sendtype</a:t>
            </a:r>
            <a:r>
              <a:rPr lang="zh-CN" altLang="en-US" dirty="0">
                <a:solidFill>
                  <a:schemeClr val="tx1"/>
                </a:solidFill>
              </a:rPr>
              <a:t>为单位</a:t>
            </a:r>
          </a:p>
          <a:p>
            <a:endParaRPr lang="zh-CN" altLang="en-US"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92</a:t>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散发</a:t>
            </a:r>
            <a:r>
              <a:rPr lang="en-US" altLang="zh-CN" dirty="0"/>
              <a:t>(</a:t>
            </a:r>
            <a:r>
              <a:rPr lang="en-US" altLang="zh-CN" dirty="0" err="1"/>
              <a:t>MPI_Scatterv</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en-US" sz="2400" dirty="0"/>
              <a:t>MPI_SCATTERV</a:t>
            </a:r>
            <a:r>
              <a:rPr lang="zh-CN" altLang="en-US" sz="2400" dirty="0"/>
              <a:t>是</a:t>
            </a:r>
            <a:r>
              <a:rPr lang="en-US" sz="2400" dirty="0"/>
              <a:t>MPI_GATHERV</a:t>
            </a:r>
            <a:r>
              <a:rPr lang="zh-CN" altLang="en-US" sz="2400" dirty="0"/>
              <a:t>的逆操作</a:t>
            </a:r>
            <a:endParaRPr lang="en-US" altLang="zh-CN" sz="2400" dirty="0"/>
          </a:p>
          <a:p>
            <a:r>
              <a:rPr lang="en-US" altLang="zh-CN" sz="2400" dirty="0"/>
              <a:t>MPI_SCATTERV</a:t>
            </a:r>
            <a:r>
              <a:rPr lang="zh-CN" altLang="en-US" sz="2400" dirty="0"/>
              <a:t>对</a:t>
            </a:r>
            <a:r>
              <a:rPr lang="en-US" altLang="zh-CN" sz="2400" dirty="0"/>
              <a:t>MPI_SCATTER</a:t>
            </a:r>
            <a:r>
              <a:rPr lang="zh-CN" altLang="en-US" sz="2400" dirty="0"/>
              <a:t>的功能进行了扩展</a:t>
            </a:r>
            <a:r>
              <a:rPr lang="en-US" altLang="zh-CN" sz="2400" dirty="0"/>
              <a:t>,</a:t>
            </a:r>
            <a:r>
              <a:rPr lang="zh-CN" altLang="en-US" sz="2400" dirty="0"/>
              <a:t>它允许向各个进程发送个数不等的数据</a:t>
            </a:r>
            <a:r>
              <a:rPr lang="en-US" altLang="zh-CN" sz="2400" dirty="0"/>
              <a:t>,</a:t>
            </a:r>
            <a:r>
              <a:rPr lang="zh-CN" altLang="en-US" sz="2400" dirty="0"/>
              <a:t>因为此时</a:t>
            </a:r>
            <a:r>
              <a:rPr lang="en-US" altLang="zh-CN" sz="2400" dirty="0" err="1"/>
              <a:t>sendcounts</a:t>
            </a:r>
            <a:r>
              <a:rPr lang="zh-CN" altLang="en-US" sz="2400" dirty="0"/>
              <a:t>是一个数组</a:t>
            </a:r>
            <a:r>
              <a:rPr lang="en-US" altLang="zh-CN" sz="2400" dirty="0"/>
              <a:t>.</a:t>
            </a:r>
            <a:r>
              <a:rPr lang="zh-CN" altLang="en-US" sz="2400" dirty="0"/>
              <a:t>同时还通过增加一个新的参数</a:t>
            </a:r>
            <a:r>
              <a:rPr lang="en-US" altLang="zh-CN" sz="2400" dirty="0" err="1"/>
              <a:t>displs</a:t>
            </a:r>
            <a:r>
              <a:rPr lang="zh-CN" altLang="en-US" sz="2400" dirty="0"/>
              <a:t>提供给用户更大的灵活性</a:t>
            </a:r>
            <a:r>
              <a:rPr lang="en-US" altLang="zh-CN" sz="2400" dirty="0"/>
              <a:t>,</a:t>
            </a:r>
            <a:r>
              <a:rPr lang="zh-CN" altLang="en-US" sz="2400" dirty="0"/>
              <a:t>使得可以将根进程的任意一部分数据发往其他进程</a:t>
            </a:r>
            <a:r>
              <a:rPr lang="en-US" altLang="zh-CN" sz="2400" dirty="0"/>
              <a:t>.</a:t>
            </a:r>
          </a:p>
          <a:p>
            <a:endParaRPr lang="en-US" altLang="zh-CN" sz="2400" dirty="0"/>
          </a:p>
          <a:p>
            <a:r>
              <a:rPr lang="en-US" sz="2400" dirty="0"/>
              <a:t>MPI_SCATTERV</a:t>
            </a:r>
            <a:r>
              <a:rPr lang="zh-CN" altLang="en-US" sz="2400" dirty="0"/>
              <a:t>的结果相当于根进程执行了</a:t>
            </a:r>
            <a:r>
              <a:rPr lang="en-US" sz="2400" dirty="0"/>
              <a:t>n</a:t>
            </a:r>
            <a:r>
              <a:rPr lang="zh-CN" altLang="en-US" sz="2400" dirty="0"/>
              <a:t>次发送操作</a:t>
            </a:r>
            <a:r>
              <a:rPr lang="en-US" altLang="zh-CN" sz="2400" dirty="0"/>
              <a:t>:</a:t>
            </a:r>
          </a:p>
          <a:p>
            <a:pPr lvl="1"/>
            <a:r>
              <a:rPr lang="en-US" sz="2000" dirty="0" err="1"/>
              <a:t>MPI_Send</a:t>
            </a:r>
            <a:r>
              <a:rPr lang="en-US" sz="2000" dirty="0"/>
              <a:t>(</a:t>
            </a:r>
            <a:r>
              <a:rPr lang="en-US" sz="2000" dirty="0" err="1"/>
              <a:t>sendbuf+displs</a:t>
            </a:r>
            <a:r>
              <a:rPr lang="en-US" sz="2000" dirty="0"/>
              <a:t>[</a:t>
            </a:r>
            <a:r>
              <a:rPr lang="en-US" sz="2000" dirty="0" err="1"/>
              <a:t>i</a:t>
            </a:r>
            <a:r>
              <a:rPr lang="en-US" sz="2000" dirty="0"/>
              <a:t>]*extent(</a:t>
            </a:r>
            <a:r>
              <a:rPr lang="en-US" sz="2000" dirty="0" err="1"/>
              <a:t>sendtype</a:t>
            </a:r>
            <a:r>
              <a:rPr lang="en-US" sz="2000" dirty="0"/>
              <a:t>),</a:t>
            </a:r>
            <a:r>
              <a:rPr lang="en-US" sz="2000" dirty="0" err="1"/>
              <a:t>sendcounts</a:t>
            </a:r>
            <a:r>
              <a:rPr lang="en-US" sz="2000" dirty="0"/>
              <a:t>[</a:t>
            </a:r>
            <a:r>
              <a:rPr lang="en-US" sz="2000" dirty="0" err="1"/>
              <a:t>i</a:t>
            </a:r>
            <a:r>
              <a:rPr lang="en-US" sz="2000" dirty="0"/>
              <a:t>], </a:t>
            </a:r>
            <a:r>
              <a:rPr lang="en-US" sz="2000" dirty="0" err="1"/>
              <a:t>sendtype,i</a:t>
            </a:r>
            <a:r>
              <a:rPr lang="en-US" sz="2000" dirty="0"/>
              <a:t>,...),</a:t>
            </a:r>
          </a:p>
          <a:p>
            <a:r>
              <a:rPr lang="zh-CN" altLang="en-US" sz="2400" dirty="0"/>
              <a:t>然后每个进程执行一次接收操作</a:t>
            </a:r>
            <a:r>
              <a:rPr lang="en-US" altLang="zh-CN" sz="2400" dirty="0"/>
              <a:t>:</a:t>
            </a:r>
          </a:p>
          <a:p>
            <a:pPr lvl="1"/>
            <a:r>
              <a:rPr lang="en-US" sz="2000" dirty="0" err="1"/>
              <a:t>MPI_Recv</a:t>
            </a:r>
            <a:r>
              <a:rPr lang="en-US" sz="2000" dirty="0"/>
              <a:t>(</a:t>
            </a:r>
            <a:r>
              <a:rPr lang="en-US" sz="2000" dirty="0" err="1"/>
              <a:t>recvbuf</a:t>
            </a:r>
            <a:r>
              <a:rPr lang="en-US" sz="2000" dirty="0"/>
              <a:t>, </a:t>
            </a:r>
            <a:r>
              <a:rPr lang="en-US" sz="2000" dirty="0" err="1"/>
              <a:t>recvcount</a:t>
            </a:r>
            <a:r>
              <a:rPr lang="en-US" sz="2000" dirty="0"/>
              <a:t>, </a:t>
            </a:r>
            <a:r>
              <a:rPr lang="en-US" sz="2000" dirty="0" err="1"/>
              <a:t>recvtype,i</a:t>
            </a:r>
            <a:r>
              <a:rPr lang="en-US" sz="2000" dirty="0"/>
              <a:t>,...).</a:t>
            </a:r>
            <a:endParaRPr lang="zh-CN" altLang="en-US" sz="2000"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93</a:t>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214282" y="1214422"/>
            <a:ext cx="5143536" cy="5000660"/>
          </a:xfrm>
        </p:spPr>
        <p:style>
          <a:lnRef idx="1">
            <a:schemeClr val="accent6"/>
          </a:lnRef>
          <a:fillRef idx="2">
            <a:schemeClr val="accent6"/>
          </a:fillRef>
          <a:effectRef idx="1">
            <a:schemeClr val="accent6"/>
          </a:effectRef>
          <a:fontRef idx="minor">
            <a:schemeClr val="dk1"/>
          </a:fontRef>
        </p:style>
        <p:txBody>
          <a:bodyPr>
            <a:normAutofit fontScale="47500" lnSpcReduction="20000"/>
          </a:bodyPr>
          <a:lstStyle/>
          <a:p>
            <a:pPr>
              <a:buNone/>
            </a:pPr>
            <a:r>
              <a:rPr lang="en-US" altLang="zh-CN" b="1" dirty="0"/>
              <a:t>#include &lt;</a:t>
            </a:r>
            <a:r>
              <a:rPr lang="en-US" altLang="zh-CN" b="1" dirty="0" err="1"/>
              <a:t>mpi.h</a:t>
            </a:r>
            <a:r>
              <a:rPr lang="en-US" altLang="zh-CN" b="1" dirty="0"/>
              <a:t>&gt;</a:t>
            </a:r>
          </a:p>
          <a:p>
            <a:pPr>
              <a:buNone/>
            </a:pPr>
            <a:r>
              <a:rPr lang="en-US" altLang="zh-CN" b="1" dirty="0"/>
              <a:t>#include &lt;stdio.h&gt;</a:t>
            </a:r>
          </a:p>
          <a:p>
            <a:pPr>
              <a:buNone/>
            </a:pPr>
            <a:r>
              <a:rPr lang="en-US" altLang="zh-CN" b="1" dirty="0" err="1"/>
              <a:t>Int</a:t>
            </a:r>
            <a:r>
              <a:rPr lang="en-US" altLang="zh-CN" b="1" dirty="0"/>
              <a:t> main (</a:t>
            </a:r>
            <a:r>
              <a:rPr lang="en-US" altLang="zh-CN" b="1" dirty="0" err="1"/>
              <a:t>int</a:t>
            </a:r>
            <a:r>
              <a:rPr lang="en-US" altLang="zh-CN" b="1" dirty="0"/>
              <a:t> </a:t>
            </a:r>
            <a:r>
              <a:rPr lang="en-US" altLang="zh-CN" b="1" dirty="0" err="1"/>
              <a:t>argc</a:t>
            </a:r>
            <a:r>
              <a:rPr lang="en-US" altLang="zh-CN" b="1" dirty="0"/>
              <a:t>, char *</a:t>
            </a:r>
            <a:r>
              <a:rPr lang="en-US" altLang="zh-CN" b="1" dirty="0" err="1"/>
              <a:t>argv</a:t>
            </a:r>
            <a:r>
              <a:rPr lang="en-US" altLang="zh-CN" b="1" dirty="0"/>
              <a:t>[]) </a:t>
            </a:r>
          </a:p>
          <a:p>
            <a:pPr>
              <a:buNone/>
            </a:pPr>
            <a:r>
              <a:rPr lang="en-US" altLang="zh-CN" b="1" dirty="0"/>
              <a:t>{</a:t>
            </a:r>
          </a:p>
          <a:p>
            <a:pPr>
              <a:buNone/>
            </a:pPr>
            <a:r>
              <a:rPr lang="en-US" altLang="zh-CN" b="1" dirty="0"/>
              <a:t>	</a:t>
            </a:r>
            <a:r>
              <a:rPr lang="en-US" altLang="zh-CN" b="1" dirty="0" err="1"/>
              <a:t>int</a:t>
            </a:r>
            <a:r>
              <a:rPr lang="en-US" altLang="zh-CN" b="1" dirty="0"/>
              <a:t> </a:t>
            </a:r>
            <a:r>
              <a:rPr lang="en-US" altLang="zh-CN" b="1" dirty="0" err="1"/>
              <a:t>rank,size,i,j</a:t>
            </a:r>
            <a:r>
              <a:rPr lang="en-US" altLang="zh-CN" b="1" dirty="0"/>
              <a:t>;</a:t>
            </a:r>
          </a:p>
          <a:p>
            <a:pPr>
              <a:buNone/>
            </a:pPr>
            <a:r>
              <a:rPr lang="en-US" altLang="zh-CN" b="1" dirty="0"/>
              <a:t>	double </a:t>
            </a:r>
            <a:r>
              <a:rPr lang="en-US" altLang="zh-CN" b="1" dirty="0" err="1"/>
              <a:t>param</a:t>
            </a:r>
            <a:r>
              <a:rPr lang="en-US" altLang="zh-CN" b="1" dirty="0"/>
              <a:t>[40],mine;</a:t>
            </a:r>
          </a:p>
          <a:p>
            <a:pPr>
              <a:buNone/>
            </a:pPr>
            <a:r>
              <a:rPr lang="en-US" altLang="zh-CN" b="1" dirty="0"/>
              <a:t>	</a:t>
            </a:r>
            <a:r>
              <a:rPr lang="en-US" altLang="zh-CN" b="1" dirty="0" err="1"/>
              <a:t>int</a:t>
            </a:r>
            <a:r>
              <a:rPr lang="en-US" altLang="zh-CN" b="1" dirty="0"/>
              <a:t> </a:t>
            </a:r>
            <a:r>
              <a:rPr lang="en-US" altLang="zh-CN" b="1" dirty="0" err="1"/>
              <a:t>sndcnt,revcnt</a:t>
            </a:r>
            <a:r>
              <a:rPr lang="en-US" altLang="zh-CN" b="1" dirty="0"/>
              <a:t>;</a:t>
            </a:r>
          </a:p>
          <a:p>
            <a:pPr>
              <a:buNone/>
            </a:pPr>
            <a:r>
              <a:rPr lang="en-US" altLang="zh-CN" b="1" dirty="0"/>
              <a:t>	</a:t>
            </a:r>
            <a:r>
              <a:rPr lang="en-US" altLang="zh-CN" b="1" dirty="0" err="1"/>
              <a:t>MPI_Init</a:t>
            </a:r>
            <a:r>
              <a:rPr lang="en-US" altLang="zh-CN" b="1" dirty="0"/>
              <a:t>(&amp;</a:t>
            </a:r>
            <a:r>
              <a:rPr lang="en-US" altLang="zh-CN" b="1" dirty="0" err="1"/>
              <a:t>argc</a:t>
            </a:r>
            <a:r>
              <a:rPr lang="en-US" altLang="zh-CN" b="1" dirty="0"/>
              <a:t>, &amp;</a:t>
            </a:r>
            <a:r>
              <a:rPr lang="en-US" altLang="zh-CN" b="1" dirty="0" err="1"/>
              <a:t>argv</a:t>
            </a:r>
            <a:r>
              <a:rPr lang="en-US" altLang="zh-CN" b="1" dirty="0"/>
              <a:t>);</a:t>
            </a:r>
          </a:p>
          <a:p>
            <a:pPr>
              <a:buNone/>
            </a:pPr>
            <a:r>
              <a:rPr lang="en-US" altLang="zh-CN" b="1" dirty="0"/>
              <a:t>	</a:t>
            </a:r>
            <a:r>
              <a:rPr lang="en-US" altLang="zh-CN" b="1" dirty="0" err="1"/>
              <a:t>MPI_Comm_rank</a:t>
            </a:r>
            <a:r>
              <a:rPr lang="en-US" altLang="zh-CN" b="1" dirty="0"/>
              <a:t>(</a:t>
            </a:r>
            <a:r>
              <a:rPr lang="en-US" altLang="zh-CN" b="1" dirty="0" err="1"/>
              <a:t>MPI_COMM_WORLD,&amp;rank</a:t>
            </a:r>
            <a:r>
              <a:rPr lang="en-US" altLang="zh-CN" b="1" dirty="0"/>
              <a:t>);</a:t>
            </a:r>
          </a:p>
          <a:p>
            <a:pPr>
              <a:buNone/>
            </a:pPr>
            <a:r>
              <a:rPr lang="en-US" altLang="zh-CN" b="1" dirty="0"/>
              <a:t>	</a:t>
            </a:r>
            <a:r>
              <a:rPr lang="en-US" altLang="zh-CN" b="1" dirty="0" err="1"/>
              <a:t>MPI_Comm_size</a:t>
            </a:r>
            <a:r>
              <a:rPr lang="en-US" altLang="zh-CN" b="1" dirty="0"/>
              <a:t>(</a:t>
            </a:r>
            <a:r>
              <a:rPr lang="en-US" altLang="zh-CN" b="1" dirty="0" err="1"/>
              <a:t>MPI_COMM_WORLD,&amp;size</a:t>
            </a:r>
            <a:r>
              <a:rPr lang="en-US" altLang="zh-CN" b="1" dirty="0"/>
              <a:t>);</a:t>
            </a:r>
          </a:p>
          <a:p>
            <a:pPr>
              <a:buNone/>
            </a:pPr>
            <a:r>
              <a:rPr lang="en-US" altLang="zh-CN" b="1" dirty="0"/>
              <a:t>	</a:t>
            </a:r>
            <a:r>
              <a:rPr lang="en-US" altLang="zh-CN" b="1" dirty="0" err="1"/>
              <a:t>revcnt</a:t>
            </a:r>
            <a:r>
              <a:rPr lang="en-US" altLang="zh-CN" b="1" dirty="0"/>
              <a:t>=1;</a:t>
            </a:r>
          </a:p>
          <a:p>
            <a:pPr>
              <a:buNone/>
            </a:pPr>
            <a:r>
              <a:rPr lang="en-US" altLang="zh-CN" b="1" dirty="0"/>
              <a:t>	if(rank==3)</a:t>
            </a:r>
          </a:p>
          <a:p>
            <a:pPr>
              <a:buNone/>
            </a:pPr>
            <a:r>
              <a:rPr lang="en-US" altLang="zh-CN" b="1" dirty="0"/>
              <a:t>	{</a:t>
            </a:r>
          </a:p>
          <a:p>
            <a:pPr>
              <a:buNone/>
            </a:pPr>
            <a:r>
              <a:rPr lang="en-US" altLang="zh-CN" b="1" dirty="0"/>
              <a:t>		for(</a:t>
            </a:r>
            <a:r>
              <a:rPr lang="en-US" altLang="zh-CN" b="1" dirty="0" err="1"/>
              <a:t>i</a:t>
            </a:r>
            <a:r>
              <a:rPr lang="en-US" altLang="zh-CN" b="1" dirty="0"/>
              <a:t>=0;i&lt;</a:t>
            </a:r>
            <a:r>
              <a:rPr lang="en-US" altLang="zh-CN" b="1" dirty="0" err="1"/>
              <a:t>size;i</a:t>
            </a:r>
            <a:r>
              <a:rPr lang="en-US" altLang="zh-CN" b="1" dirty="0"/>
              <a:t>++) </a:t>
            </a:r>
            <a:r>
              <a:rPr lang="en-US" altLang="zh-CN" b="1" dirty="0" err="1"/>
              <a:t>param</a:t>
            </a:r>
            <a:r>
              <a:rPr lang="en-US" altLang="zh-CN" b="1" dirty="0"/>
              <a:t>[</a:t>
            </a:r>
            <a:r>
              <a:rPr lang="en-US" altLang="zh-CN" b="1" dirty="0" err="1"/>
              <a:t>i</a:t>
            </a:r>
            <a:r>
              <a:rPr lang="en-US" altLang="zh-CN" b="1" dirty="0"/>
              <a:t>]=23.0+i;</a:t>
            </a:r>
          </a:p>
          <a:p>
            <a:pPr>
              <a:buNone/>
            </a:pPr>
            <a:r>
              <a:rPr lang="en-US" altLang="zh-CN" b="1" dirty="0"/>
              <a:t>		</a:t>
            </a:r>
            <a:r>
              <a:rPr lang="en-US" altLang="zh-CN" b="1" dirty="0" err="1"/>
              <a:t>sndcnt</a:t>
            </a:r>
            <a:r>
              <a:rPr lang="en-US" altLang="zh-CN" b="1" dirty="0"/>
              <a:t>=1;</a:t>
            </a:r>
          </a:p>
          <a:p>
            <a:pPr>
              <a:buNone/>
            </a:pPr>
            <a:r>
              <a:rPr lang="en-US" altLang="zh-CN" b="1" dirty="0"/>
              <a:t>	}</a:t>
            </a:r>
          </a:p>
          <a:p>
            <a:pPr>
              <a:buNone/>
            </a:pPr>
            <a:r>
              <a:rPr lang="en-US" altLang="zh-CN" b="1" dirty="0"/>
              <a:t>	</a:t>
            </a:r>
            <a:r>
              <a:rPr lang="en-US" altLang="zh-CN" b="1" dirty="0" err="1">
                <a:solidFill>
                  <a:srgbClr val="FF0000"/>
                </a:solidFill>
              </a:rPr>
              <a:t>MPI_Scatter</a:t>
            </a:r>
            <a:r>
              <a:rPr lang="en-US" altLang="zh-CN" b="1" dirty="0">
                <a:solidFill>
                  <a:srgbClr val="FF0000"/>
                </a:solidFill>
              </a:rPr>
              <a:t>(param,sndcnt,MPI_DOUBLE,&amp;mine,revcnt,MPI_DOUBLE,3,MPI_COMM_WORLD);</a:t>
            </a:r>
          </a:p>
          <a:p>
            <a:pPr>
              <a:buNone/>
            </a:pPr>
            <a:r>
              <a:rPr lang="en-US" altLang="zh-CN" b="1" dirty="0"/>
              <a:t>	</a:t>
            </a:r>
            <a:r>
              <a:rPr lang="en-US" altLang="zh-CN" b="1" dirty="0" err="1"/>
              <a:t>printf</a:t>
            </a:r>
            <a:r>
              <a:rPr lang="en-US" altLang="zh-CN" b="1" dirty="0"/>
              <a:t>("P:%d mine is %f\</a:t>
            </a:r>
            <a:r>
              <a:rPr lang="en-US" altLang="zh-CN" b="1" dirty="0" err="1"/>
              <a:t>n",rank,mine</a:t>
            </a:r>
            <a:r>
              <a:rPr lang="en-US" altLang="zh-CN" b="1" dirty="0"/>
              <a:t>);</a:t>
            </a:r>
          </a:p>
          <a:p>
            <a:pPr>
              <a:buNone/>
            </a:pPr>
            <a:r>
              <a:rPr lang="en-US" altLang="zh-CN" b="1" dirty="0"/>
              <a:t>	</a:t>
            </a:r>
            <a:r>
              <a:rPr lang="en-US" altLang="zh-CN" b="1" dirty="0" err="1"/>
              <a:t>MPI_Finalize</a:t>
            </a:r>
            <a:r>
              <a:rPr lang="en-US" altLang="zh-CN" b="1" dirty="0"/>
              <a:t>();</a:t>
            </a:r>
          </a:p>
          <a:p>
            <a:pPr>
              <a:buNone/>
            </a:pPr>
            <a:r>
              <a:rPr lang="en-US" altLang="zh-CN" b="1" dirty="0"/>
              <a:t>}</a:t>
            </a:r>
            <a:endParaRPr lang="zh-CN" altLang="en-US" dirty="0"/>
          </a:p>
        </p:txBody>
      </p:sp>
      <p:grpSp>
        <p:nvGrpSpPr>
          <p:cNvPr id="8" name="组合 7"/>
          <p:cNvGrpSpPr/>
          <p:nvPr/>
        </p:nvGrpSpPr>
        <p:grpSpPr>
          <a:xfrm>
            <a:off x="4786314" y="2214554"/>
            <a:ext cx="4214842" cy="1549912"/>
            <a:chOff x="4786314" y="2214554"/>
            <a:chExt cx="4214842" cy="1549912"/>
          </a:xfrm>
        </p:grpSpPr>
        <p:sp>
          <p:nvSpPr>
            <p:cNvPr id="5" name="圆角矩形 4"/>
            <p:cNvSpPr/>
            <p:nvPr/>
          </p:nvSpPr>
          <p:spPr>
            <a:xfrm>
              <a:off x="4786314" y="2214554"/>
              <a:ext cx="4214842" cy="5715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根进程向所有进程次序分发</a:t>
              </a:r>
              <a:r>
                <a:rPr lang="en-US" altLang="zh-CN" sz="1600" dirty="0"/>
                <a:t>1</a:t>
              </a:r>
              <a:r>
                <a:rPr lang="zh-CN" altLang="en-US" sz="1600" dirty="0"/>
                <a:t>个数组元素</a:t>
              </a:r>
            </a:p>
          </p:txBody>
        </p:sp>
        <p:sp>
          <p:nvSpPr>
            <p:cNvPr id="6" name="下箭头 5"/>
            <p:cNvSpPr/>
            <p:nvPr/>
          </p:nvSpPr>
          <p:spPr>
            <a:xfrm>
              <a:off x="6643702" y="2786058"/>
              <a:ext cx="484632" cy="97840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sp>
        <p:nvSpPr>
          <p:cNvPr id="7" name="TextBox 6"/>
          <p:cNvSpPr txBox="1"/>
          <p:nvPr/>
        </p:nvSpPr>
        <p:spPr>
          <a:xfrm>
            <a:off x="5857884" y="3929066"/>
            <a:ext cx="225254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zh-CN" altLang="en-US" dirty="0"/>
          </a:p>
          <a:p>
            <a:r>
              <a:rPr lang="en-US" altLang="zh-CN" dirty="0"/>
              <a:t>Program Output</a:t>
            </a:r>
          </a:p>
          <a:p>
            <a:r>
              <a:rPr lang="en-US" altLang="zh-CN" dirty="0"/>
              <a:t>P:0 mine is 23.000000</a:t>
            </a:r>
          </a:p>
          <a:p>
            <a:r>
              <a:rPr lang="en-US" altLang="zh-CN" dirty="0"/>
              <a:t>P:1 mine is 24.000000</a:t>
            </a:r>
          </a:p>
          <a:p>
            <a:r>
              <a:rPr lang="en-US" altLang="zh-CN" dirty="0"/>
              <a:t>P:2 mine is 25.000000</a:t>
            </a:r>
          </a:p>
          <a:p>
            <a:r>
              <a:rPr lang="en-US" altLang="zh-CN" dirty="0"/>
              <a:t>P:3 mine is 26.000000</a:t>
            </a:r>
            <a:endParaRPr lang="zh-CN" altLang="en-US" dirty="0"/>
          </a:p>
        </p:txBody>
      </p:sp>
      <p:sp>
        <p:nvSpPr>
          <p:cNvPr id="9" name="灯片编号占位符 8"/>
          <p:cNvSpPr>
            <a:spLocks noGrp="1"/>
          </p:cNvSpPr>
          <p:nvPr>
            <p:ph type="sldNum" sz="quarter" idx="12"/>
          </p:nvPr>
        </p:nvSpPr>
        <p:spPr/>
        <p:txBody>
          <a:bodyPr/>
          <a:lstStyle/>
          <a:p>
            <a:fld id="{77197A2B-A034-4DC0-8020-4A062C2A5A72}" type="slidenum">
              <a:rPr lang="zh-CN" altLang="en-US" smtClean="0"/>
              <a:t>94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全散发收集</a:t>
            </a:r>
            <a:r>
              <a:rPr lang="en-US" altLang="zh-CN" dirty="0"/>
              <a:t>(</a:t>
            </a:r>
            <a:r>
              <a:rPr lang="en-US" altLang="zh-CN" dirty="0" err="1"/>
              <a:t>MPI_Alltoall</a:t>
            </a:r>
            <a:r>
              <a:rPr lang="en-US" altLang="zh-CN" dirty="0"/>
              <a:t>)</a:t>
            </a:r>
            <a:endParaRPr lang="zh-CN" altLang="en-US" dirty="0"/>
          </a:p>
        </p:txBody>
      </p:sp>
      <p:pic>
        <p:nvPicPr>
          <p:cNvPr id="180226" name="Picture 2"/>
          <p:cNvPicPr>
            <a:picLocks noChangeAspect="1" noChangeArrowheads="1"/>
          </p:cNvPicPr>
          <p:nvPr/>
        </p:nvPicPr>
        <p:blipFill>
          <a:blip r:embed="rId2"/>
          <a:srcRect/>
          <a:stretch>
            <a:fillRect/>
          </a:stretch>
        </p:blipFill>
        <p:spPr bwMode="auto">
          <a:xfrm>
            <a:off x="700117" y="1800225"/>
            <a:ext cx="8086725" cy="3257550"/>
          </a:xfrm>
          <a:prstGeom prst="rect">
            <a:avLst/>
          </a:prstGeom>
          <a:noFill/>
          <a:ln w="9525">
            <a:noFill/>
            <a:miter lim="800000"/>
            <a:headEnd/>
            <a:tailEnd/>
          </a:ln>
          <a:effectLst/>
        </p:spPr>
      </p:pic>
      <p:grpSp>
        <p:nvGrpSpPr>
          <p:cNvPr id="5" name="组合 4"/>
          <p:cNvGrpSpPr/>
          <p:nvPr/>
        </p:nvGrpSpPr>
        <p:grpSpPr>
          <a:xfrm>
            <a:off x="314323" y="2071678"/>
            <a:ext cx="423514" cy="2869662"/>
            <a:chOff x="8358214" y="2500306"/>
            <a:chExt cx="423514" cy="2869662"/>
          </a:xfrm>
        </p:grpSpPr>
        <p:sp>
          <p:nvSpPr>
            <p:cNvPr id="6" name="TextBox 5"/>
            <p:cNvSpPr txBox="1"/>
            <p:nvPr/>
          </p:nvSpPr>
          <p:spPr>
            <a:xfrm>
              <a:off x="8358214" y="3000372"/>
              <a:ext cx="423514" cy="369332"/>
            </a:xfrm>
            <a:prstGeom prst="rect">
              <a:avLst/>
            </a:prstGeom>
            <a:noFill/>
          </p:spPr>
          <p:txBody>
            <a:bodyPr wrap="none" rtlCol="0">
              <a:spAutoFit/>
            </a:bodyPr>
            <a:lstStyle/>
            <a:p>
              <a:r>
                <a:rPr lang="en-US" altLang="zh-CN" dirty="0">
                  <a:solidFill>
                    <a:srgbClr val="0000FF"/>
                  </a:solidFill>
                </a:rPr>
                <a:t>p1</a:t>
              </a:r>
              <a:endParaRPr lang="zh-CN" altLang="en-US" dirty="0">
                <a:solidFill>
                  <a:srgbClr val="0000FF"/>
                </a:solidFill>
              </a:endParaRPr>
            </a:p>
          </p:txBody>
        </p:sp>
        <p:sp>
          <p:nvSpPr>
            <p:cNvPr id="7" name="TextBox 6"/>
            <p:cNvSpPr txBox="1"/>
            <p:nvPr/>
          </p:nvSpPr>
          <p:spPr>
            <a:xfrm>
              <a:off x="8358214" y="2500306"/>
              <a:ext cx="423514" cy="369332"/>
            </a:xfrm>
            <a:prstGeom prst="rect">
              <a:avLst/>
            </a:prstGeom>
            <a:noFill/>
          </p:spPr>
          <p:txBody>
            <a:bodyPr wrap="none" rtlCol="0">
              <a:spAutoFit/>
            </a:bodyPr>
            <a:lstStyle/>
            <a:p>
              <a:r>
                <a:rPr lang="en-US" altLang="zh-CN" dirty="0">
                  <a:solidFill>
                    <a:srgbClr val="0000FF"/>
                  </a:solidFill>
                </a:rPr>
                <a:t>p0</a:t>
              </a:r>
              <a:endParaRPr lang="zh-CN" altLang="en-US" dirty="0">
                <a:solidFill>
                  <a:srgbClr val="0000FF"/>
                </a:solidFill>
              </a:endParaRPr>
            </a:p>
          </p:txBody>
        </p:sp>
        <p:sp>
          <p:nvSpPr>
            <p:cNvPr id="8" name="TextBox 7"/>
            <p:cNvSpPr txBox="1"/>
            <p:nvPr/>
          </p:nvSpPr>
          <p:spPr>
            <a:xfrm>
              <a:off x="8358214" y="3500438"/>
              <a:ext cx="423514" cy="369332"/>
            </a:xfrm>
            <a:prstGeom prst="rect">
              <a:avLst/>
            </a:prstGeom>
            <a:noFill/>
          </p:spPr>
          <p:txBody>
            <a:bodyPr wrap="none" rtlCol="0">
              <a:spAutoFit/>
            </a:bodyPr>
            <a:lstStyle/>
            <a:p>
              <a:r>
                <a:rPr lang="en-US" altLang="zh-CN" dirty="0">
                  <a:solidFill>
                    <a:srgbClr val="0000FF"/>
                  </a:solidFill>
                </a:rPr>
                <a:t>p2</a:t>
              </a:r>
              <a:endParaRPr lang="zh-CN" altLang="en-US" dirty="0">
                <a:solidFill>
                  <a:srgbClr val="0000FF"/>
                </a:solidFill>
              </a:endParaRPr>
            </a:p>
          </p:txBody>
        </p:sp>
        <p:sp>
          <p:nvSpPr>
            <p:cNvPr id="9" name="TextBox 8"/>
            <p:cNvSpPr txBox="1"/>
            <p:nvPr/>
          </p:nvSpPr>
          <p:spPr>
            <a:xfrm>
              <a:off x="8358214" y="4000504"/>
              <a:ext cx="423514" cy="369332"/>
            </a:xfrm>
            <a:prstGeom prst="rect">
              <a:avLst/>
            </a:prstGeom>
            <a:noFill/>
          </p:spPr>
          <p:txBody>
            <a:bodyPr wrap="none" rtlCol="0">
              <a:spAutoFit/>
            </a:bodyPr>
            <a:lstStyle/>
            <a:p>
              <a:r>
                <a:rPr lang="en-US" altLang="zh-CN" dirty="0">
                  <a:solidFill>
                    <a:srgbClr val="0000FF"/>
                  </a:solidFill>
                </a:rPr>
                <a:t>p3</a:t>
              </a:r>
              <a:endParaRPr lang="zh-CN" altLang="en-US" dirty="0">
                <a:solidFill>
                  <a:srgbClr val="0000FF"/>
                </a:solidFill>
              </a:endParaRPr>
            </a:p>
          </p:txBody>
        </p:sp>
        <p:sp>
          <p:nvSpPr>
            <p:cNvPr id="10" name="TextBox 9"/>
            <p:cNvSpPr txBox="1"/>
            <p:nvPr/>
          </p:nvSpPr>
          <p:spPr>
            <a:xfrm>
              <a:off x="8358214" y="4500570"/>
              <a:ext cx="423514" cy="369332"/>
            </a:xfrm>
            <a:prstGeom prst="rect">
              <a:avLst/>
            </a:prstGeom>
            <a:noFill/>
          </p:spPr>
          <p:txBody>
            <a:bodyPr wrap="none" rtlCol="0">
              <a:spAutoFit/>
            </a:bodyPr>
            <a:lstStyle/>
            <a:p>
              <a:r>
                <a:rPr lang="en-US" altLang="zh-CN" dirty="0">
                  <a:solidFill>
                    <a:srgbClr val="0000FF"/>
                  </a:solidFill>
                </a:rPr>
                <a:t>p4</a:t>
              </a:r>
              <a:endParaRPr lang="zh-CN" altLang="en-US" dirty="0">
                <a:solidFill>
                  <a:srgbClr val="0000FF"/>
                </a:solidFill>
              </a:endParaRPr>
            </a:p>
          </p:txBody>
        </p:sp>
        <p:sp>
          <p:nvSpPr>
            <p:cNvPr id="11" name="TextBox 10"/>
            <p:cNvSpPr txBox="1"/>
            <p:nvPr/>
          </p:nvSpPr>
          <p:spPr>
            <a:xfrm>
              <a:off x="8358214" y="5000636"/>
              <a:ext cx="423514" cy="369332"/>
            </a:xfrm>
            <a:prstGeom prst="rect">
              <a:avLst/>
            </a:prstGeom>
            <a:noFill/>
          </p:spPr>
          <p:txBody>
            <a:bodyPr wrap="none" rtlCol="0">
              <a:spAutoFit/>
            </a:bodyPr>
            <a:lstStyle/>
            <a:p>
              <a:r>
                <a:rPr lang="en-US" altLang="zh-CN" dirty="0">
                  <a:solidFill>
                    <a:srgbClr val="0000FF"/>
                  </a:solidFill>
                </a:rPr>
                <a:t>p5</a:t>
              </a:r>
              <a:endParaRPr lang="zh-CN" altLang="en-US" dirty="0">
                <a:solidFill>
                  <a:srgbClr val="0000FF"/>
                </a:solidFill>
              </a:endParaRPr>
            </a:p>
          </p:txBody>
        </p:sp>
      </p:grpSp>
      <p:sp>
        <p:nvSpPr>
          <p:cNvPr id="12" name="TextBox 11"/>
          <p:cNvSpPr txBox="1"/>
          <p:nvPr/>
        </p:nvSpPr>
        <p:spPr>
          <a:xfrm>
            <a:off x="357158" y="5364320"/>
            <a:ext cx="850112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a:t>MPI_ALLTOALL</a:t>
            </a:r>
            <a:r>
              <a:rPr lang="zh-CN" altLang="en-US" sz="2000" dirty="0"/>
              <a:t>是组内进程之间完全的消息交换，其中每一个进程都向其它所有的进程发送消息，同时，每一个进程都从其它所有的进程接收消息。</a:t>
            </a:r>
          </a:p>
        </p:txBody>
      </p:sp>
      <p:sp>
        <p:nvSpPr>
          <p:cNvPr id="13" name="灯片编号占位符 12"/>
          <p:cNvSpPr>
            <a:spLocks noGrp="1"/>
          </p:cNvSpPr>
          <p:nvPr>
            <p:ph type="sldNum" sz="quarter" idx="12"/>
          </p:nvPr>
        </p:nvSpPr>
        <p:spPr/>
        <p:txBody>
          <a:bodyPr/>
          <a:lstStyle/>
          <a:p>
            <a:fld id="{77197A2B-A034-4DC0-8020-4A062C2A5A72}" type="slidenum">
              <a:rPr lang="zh-CN" altLang="en-US" smtClean="0"/>
              <a:t>95</a:t>
            </a:fld>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a:bodyPr>
          <a:lstStyle/>
          <a:p>
            <a:pPr>
              <a:lnSpc>
                <a:spcPct val="150000"/>
              </a:lnSpc>
            </a:pPr>
            <a:r>
              <a:rPr lang="zh-CN" altLang="en-US" sz="2400" dirty="0"/>
              <a:t>调用</a:t>
            </a:r>
            <a:r>
              <a:rPr lang="en-US" sz="2400" dirty="0"/>
              <a:t>MPI_ALLTOALL</a:t>
            </a:r>
            <a:r>
              <a:rPr lang="zh-CN" altLang="en-US" sz="2400" dirty="0"/>
              <a:t>相当于每个进程对每个进程</a:t>
            </a:r>
            <a:r>
              <a:rPr lang="en-US" altLang="zh-CN" sz="2400" dirty="0"/>
              <a:t>(</a:t>
            </a:r>
            <a:r>
              <a:rPr lang="zh-CN" altLang="en-US" sz="2400" dirty="0"/>
              <a:t>包括它自身</a:t>
            </a:r>
            <a:r>
              <a:rPr lang="en-US" altLang="zh-CN" sz="2400" dirty="0"/>
              <a:t>)</a:t>
            </a:r>
            <a:r>
              <a:rPr lang="zh-CN" altLang="en-US" sz="2400" dirty="0"/>
              <a:t>执行了一次调用</a:t>
            </a:r>
            <a:r>
              <a:rPr lang="en-US" altLang="zh-CN" sz="2400" dirty="0"/>
              <a:t>:</a:t>
            </a:r>
          </a:p>
          <a:p>
            <a:pPr lvl="1">
              <a:lnSpc>
                <a:spcPct val="150000"/>
              </a:lnSpc>
            </a:pPr>
            <a:r>
              <a:rPr lang="en-US" sz="2400" dirty="0" err="1"/>
              <a:t>MPI_Send</a:t>
            </a:r>
            <a:r>
              <a:rPr lang="en-US" sz="2400" dirty="0"/>
              <a:t>(</a:t>
            </a:r>
            <a:r>
              <a:rPr lang="en-US" sz="2400" dirty="0" err="1"/>
              <a:t>sendbuf+i</a:t>
            </a:r>
            <a:r>
              <a:rPr lang="en-US" sz="2400" dirty="0"/>
              <a:t>*</a:t>
            </a:r>
            <a:r>
              <a:rPr lang="en-US" sz="2400" dirty="0" err="1"/>
              <a:t>sendcount</a:t>
            </a:r>
            <a:r>
              <a:rPr lang="en-US" sz="2400" dirty="0"/>
              <a:t>*extent(</a:t>
            </a:r>
            <a:r>
              <a:rPr lang="en-US" sz="2400" dirty="0" err="1"/>
              <a:t>sendtype</a:t>
            </a:r>
            <a:r>
              <a:rPr lang="en-US" sz="2400" dirty="0"/>
              <a:t>),</a:t>
            </a:r>
            <a:r>
              <a:rPr lang="en-US" sz="2400" dirty="0" err="1"/>
              <a:t>sendcount</a:t>
            </a:r>
            <a:r>
              <a:rPr lang="en-US" sz="2400" dirty="0"/>
              <a:t>, </a:t>
            </a:r>
            <a:r>
              <a:rPr lang="en-US" sz="2400" dirty="0" err="1"/>
              <a:t>sendtype,i</a:t>
            </a:r>
            <a:r>
              <a:rPr lang="en-US" sz="2400" dirty="0"/>
              <a:t>,...),</a:t>
            </a:r>
          </a:p>
          <a:p>
            <a:pPr>
              <a:lnSpc>
                <a:spcPct val="150000"/>
              </a:lnSpc>
            </a:pPr>
            <a:r>
              <a:rPr lang="zh-CN" altLang="en-US" sz="2400" dirty="0"/>
              <a:t>然后再执行一次从所有其他进程接收数据的调用</a:t>
            </a:r>
            <a:r>
              <a:rPr lang="en-US" altLang="zh-CN" sz="2400" dirty="0"/>
              <a:t>:</a:t>
            </a:r>
          </a:p>
          <a:p>
            <a:pPr lvl="1">
              <a:lnSpc>
                <a:spcPct val="150000"/>
              </a:lnSpc>
            </a:pPr>
            <a:r>
              <a:rPr lang="en-US" sz="2400" dirty="0" err="1"/>
              <a:t>MPI_Recv</a:t>
            </a:r>
            <a:r>
              <a:rPr lang="en-US" sz="2400" dirty="0"/>
              <a:t>(</a:t>
            </a:r>
            <a:r>
              <a:rPr lang="en-US" sz="2400" dirty="0" err="1"/>
              <a:t>recvbuf+i</a:t>
            </a:r>
            <a:r>
              <a:rPr lang="en-US" sz="2400" dirty="0"/>
              <a:t>*</a:t>
            </a:r>
            <a:r>
              <a:rPr lang="en-US" sz="2400" dirty="0" err="1"/>
              <a:t>recvcount</a:t>
            </a:r>
            <a:r>
              <a:rPr lang="en-US" sz="2400" dirty="0"/>
              <a:t>*extent(</a:t>
            </a:r>
            <a:r>
              <a:rPr lang="en-US" sz="2400" dirty="0" err="1"/>
              <a:t>recvtype</a:t>
            </a:r>
            <a:r>
              <a:rPr lang="en-US" sz="2400" dirty="0"/>
              <a:t>),</a:t>
            </a:r>
            <a:r>
              <a:rPr lang="en-US" sz="2400" dirty="0" err="1"/>
              <a:t>recvcount,i</a:t>
            </a:r>
            <a:r>
              <a:rPr lang="en-US" sz="2400" dirty="0"/>
              <a:t>,...).</a:t>
            </a:r>
            <a:endParaRPr lang="zh-CN" altLang="en-US" sz="2400" dirty="0"/>
          </a:p>
        </p:txBody>
      </p:sp>
      <p:sp>
        <p:nvSpPr>
          <p:cNvPr id="4" name="灯片编号占位符 3"/>
          <p:cNvSpPr>
            <a:spLocks noGrp="1"/>
          </p:cNvSpPr>
          <p:nvPr>
            <p:ph type="sldNum" sz="quarter" idx="12"/>
          </p:nvPr>
        </p:nvSpPr>
        <p:spPr/>
        <p:txBody>
          <a:bodyPr/>
          <a:lstStyle/>
          <a:p>
            <a:fld id="{77197A2B-A034-4DC0-8020-4A062C2A5A72}" type="slidenum">
              <a:rPr lang="zh-CN" altLang="en-US" smtClean="0"/>
              <a:t>96</a:t>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全散发收集</a:t>
            </a:r>
            <a:r>
              <a:rPr lang="en-US" altLang="zh-CN" dirty="0"/>
              <a:t>(</a:t>
            </a:r>
            <a:r>
              <a:rPr lang="en-US" altLang="zh-CN" dirty="0" err="1"/>
              <a:t>MPI_Alltoall</a:t>
            </a:r>
            <a:r>
              <a:rPr lang="en-US" altLang="zh-CN" dirty="0"/>
              <a:t>)</a:t>
            </a:r>
            <a:endParaRPr lang="zh-CN" altLang="en-US" dirty="0"/>
          </a:p>
        </p:txBody>
      </p:sp>
      <p:pic>
        <p:nvPicPr>
          <p:cNvPr id="182274" name="Picture 2"/>
          <p:cNvPicPr>
            <a:picLocks noGrp="1" noChangeAspect="1" noChangeArrowheads="1"/>
          </p:cNvPicPr>
          <p:nvPr>
            <p:ph idx="1"/>
          </p:nvPr>
        </p:nvPicPr>
        <p:blipFill>
          <a:blip r:embed="rId2"/>
          <a:srcRect/>
          <a:stretch>
            <a:fillRect/>
          </a:stretch>
        </p:blipFill>
        <p:spPr bwMode="auto">
          <a:xfrm>
            <a:off x="500034" y="1428736"/>
            <a:ext cx="7354070" cy="1714512"/>
          </a:xfrm>
          <a:prstGeom prst="rect">
            <a:avLst/>
          </a:prstGeom>
          <a:noFill/>
          <a:ln w="9525">
            <a:noFill/>
            <a:miter lim="800000"/>
            <a:headEnd/>
            <a:tailEnd/>
          </a:ln>
          <a:effectLst/>
        </p:spPr>
      </p:pic>
      <p:sp>
        <p:nvSpPr>
          <p:cNvPr id="5" name="TextBox 4"/>
          <p:cNvSpPr txBox="1"/>
          <p:nvPr/>
        </p:nvSpPr>
        <p:spPr>
          <a:xfrm>
            <a:off x="1428728" y="3357562"/>
            <a:ext cx="5834802" cy="2677656"/>
          </a:xfrm>
          <a:prstGeom prst="rect">
            <a:avLst/>
          </a:prstGeom>
          <a:noFill/>
        </p:spPr>
        <p:txBody>
          <a:bodyPr wrap="none" rtlCol="0">
            <a:spAutoFit/>
          </a:bodyPr>
          <a:lstStyle/>
          <a:p>
            <a:r>
              <a:rPr lang="en-US" sz="2400" dirty="0"/>
              <a:t>IN </a:t>
            </a:r>
            <a:r>
              <a:rPr lang="en-US" sz="2400" dirty="0" err="1"/>
              <a:t>sendbuf</a:t>
            </a:r>
            <a:r>
              <a:rPr lang="en-US" sz="2400" dirty="0"/>
              <a:t> </a:t>
            </a:r>
            <a:r>
              <a:rPr lang="zh-CN" altLang="en-US" sz="2400" dirty="0"/>
              <a:t>发送消息缓冲区的起始地址</a:t>
            </a:r>
            <a:endParaRPr lang="en-US" altLang="zh-CN" sz="2400" dirty="0"/>
          </a:p>
          <a:p>
            <a:r>
              <a:rPr lang="en-US" sz="2400" dirty="0"/>
              <a:t>IN </a:t>
            </a:r>
            <a:r>
              <a:rPr lang="en-US" sz="2400" dirty="0" err="1"/>
              <a:t>sendcount</a:t>
            </a:r>
            <a:r>
              <a:rPr lang="en-US" sz="2400" dirty="0"/>
              <a:t> </a:t>
            </a:r>
            <a:r>
              <a:rPr lang="zh-CN" altLang="en-US" sz="2400" dirty="0"/>
              <a:t>发送到每个进程的数据个数</a:t>
            </a:r>
            <a:br>
              <a:rPr lang="zh-CN" altLang="en-US" sz="2400" dirty="0"/>
            </a:br>
            <a:r>
              <a:rPr lang="en-US" sz="2400" dirty="0"/>
              <a:t>IN </a:t>
            </a:r>
            <a:r>
              <a:rPr lang="en-US" sz="2400" dirty="0" err="1"/>
              <a:t>sendtype</a:t>
            </a:r>
            <a:r>
              <a:rPr lang="en-US" sz="2400" dirty="0"/>
              <a:t> </a:t>
            </a:r>
            <a:r>
              <a:rPr lang="zh-CN" altLang="en-US" sz="2400" dirty="0"/>
              <a:t>发送消息缓冲区中的数据类型</a:t>
            </a:r>
            <a:br>
              <a:rPr lang="zh-CN" altLang="en-US" sz="2400" dirty="0"/>
            </a:br>
            <a:r>
              <a:rPr lang="en-US" sz="2400" dirty="0"/>
              <a:t>OUT </a:t>
            </a:r>
            <a:r>
              <a:rPr lang="en-US" sz="2400" dirty="0" err="1"/>
              <a:t>recvbuf</a:t>
            </a:r>
            <a:r>
              <a:rPr lang="en-US" sz="2400" dirty="0"/>
              <a:t> </a:t>
            </a:r>
            <a:r>
              <a:rPr lang="zh-CN" altLang="en-US" sz="2400" dirty="0"/>
              <a:t>接收消息缓冲区的起始地址</a:t>
            </a:r>
            <a:br>
              <a:rPr lang="zh-CN" altLang="en-US" sz="2400" dirty="0"/>
            </a:br>
            <a:r>
              <a:rPr lang="en-US" sz="2400" dirty="0"/>
              <a:t>IN </a:t>
            </a:r>
            <a:r>
              <a:rPr lang="en-US" sz="2400" dirty="0" err="1"/>
              <a:t>recvcount</a:t>
            </a:r>
            <a:r>
              <a:rPr lang="en-US" sz="2400" dirty="0"/>
              <a:t> </a:t>
            </a:r>
            <a:r>
              <a:rPr lang="zh-CN" altLang="en-US" sz="2400" dirty="0"/>
              <a:t>从每个进程中接收的元素个数</a:t>
            </a:r>
            <a:br>
              <a:rPr lang="zh-CN" altLang="en-US" sz="2400" dirty="0"/>
            </a:br>
            <a:r>
              <a:rPr lang="en-US" sz="2400" dirty="0"/>
              <a:t>IN </a:t>
            </a:r>
            <a:r>
              <a:rPr lang="en-US" sz="2400" dirty="0" err="1"/>
              <a:t>recvtype</a:t>
            </a:r>
            <a:r>
              <a:rPr lang="en-US" sz="2400" dirty="0"/>
              <a:t> </a:t>
            </a:r>
            <a:r>
              <a:rPr lang="zh-CN" altLang="en-US" sz="2400" dirty="0"/>
              <a:t>接收消息缓冲区的数据类型</a:t>
            </a:r>
            <a:br>
              <a:rPr lang="zh-CN" altLang="en-US" sz="2400" dirty="0"/>
            </a:br>
            <a:r>
              <a:rPr lang="en-US" sz="2400" dirty="0"/>
              <a:t>IN </a:t>
            </a:r>
            <a:r>
              <a:rPr lang="en-US" sz="2400" dirty="0" err="1"/>
              <a:t>comm</a:t>
            </a:r>
            <a:r>
              <a:rPr lang="en-US" sz="2400" dirty="0"/>
              <a:t> </a:t>
            </a:r>
            <a:r>
              <a:rPr lang="zh-CN" altLang="en-US" sz="2400" dirty="0"/>
              <a:t>通信域</a:t>
            </a:r>
          </a:p>
        </p:txBody>
      </p:sp>
      <p:sp>
        <p:nvSpPr>
          <p:cNvPr id="6" name="灯片编号占位符 5"/>
          <p:cNvSpPr>
            <a:spLocks noGrp="1"/>
          </p:cNvSpPr>
          <p:nvPr>
            <p:ph type="sldNum" sz="quarter" idx="12"/>
          </p:nvPr>
        </p:nvSpPr>
        <p:spPr/>
        <p:txBody>
          <a:bodyPr/>
          <a:lstStyle/>
          <a:p>
            <a:fld id="{77197A2B-A034-4DC0-8020-4A062C2A5A72}" type="slidenum">
              <a:rPr lang="zh-CN" altLang="en-US" smtClean="0"/>
              <a:t>97</a:t>
            </a:fld>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全散发收集</a:t>
            </a:r>
            <a:r>
              <a:rPr lang="en-US" altLang="zh-CN" dirty="0"/>
              <a:t>(</a:t>
            </a:r>
            <a:r>
              <a:rPr lang="en-US" altLang="zh-CN" dirty="0" err="1"/>
              <a:t>MPI_Alltoall</a:t>
            </a:r>
            <a:r>
              <a:rPr lang="en-US" altLang="zh-CN" dirty="0"/>
              <a:t>)</a:t>
            </a:r>
            <a:endParaRPr lang="zh-CN" altLang="en-US" dirty="0"/>
          </a:p>
        </p:txBody>
      </p:sp>
      <p:pic>
        <p:nvPicPr>
          <p:cNvPr id="181250" name="Picture 2"/>
          <p:cNvPicPr>
            <a:picLocks noGrp="1" noChangeAspect="1" noChangeArrowheads="1"/>
          </p:cNvPicPr>
          <p:nvPr>
            <p:ph idx="1"/>
          </p:nvPr>
        </p:nvPicPr>
        <p:blipFill>
          <a:blip r:embed="rId2"/>
          <a:srcRect/>
          <a:stretch>
            <a:fillRect/>
          </a:stretch>
        </p:blipFill>
        <p:spPr bwMode="auto">
          <a:xfrm>
            <a:off x="1142976" y="1285860"/>
            <a:ext cx="6858048" cy="5143536"/>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77197A2B-A034-4DC0-8020-4A062C2A5A72}" type="slidenum">
              <a:rPr lang="zh-CN" altLang="en-US" smtClean="0"/>
              <a:t>98</a:t>
            </a:fld>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142844" y="1071546"/>
            <a:ext cx="4071966" cy="5429288"/>
          </a:xfrm>
          <a:ln>
            <a:solidFill>
              <a:schemeClr val="tx1"/>
            </a:solidFill>
            <a:prstDash val="dash"/>
          </a:ln>
        </p:spPr>
        <p:txBody>
          <a:bodyPr>
            <a:normAutofit fontScale="40000" lnSpcReduction="20000"/>
          </a:bodyPr>
          <a:lstStyle/>
          <a:p>
            <a:pPr>
              <a:buNone/>
            </a:pPr>
            <a:r>
              <a:rPr lang="en-US" dirty="0">
                <a:sym typeface="+mn-ea"/>
              </a:rPr>
              <a:t>#include &lt;</a:t>
            </a:r>
            <a:r>
              <a:rPr lang="en-US" dirty="0" err="1">
                <a:sym typeface="+mn-ea"/>
              </a:rPr>
              <a:t>mpi.h&gt;</a:t>
            </a:r>
            <a:endParaRPr lang="en-US" dirty="0"/>
          </a:p>
          <a:p>
            <a:pPr>
              <a:buNone/>
            </a:pPr>
            <a:r>
              <a:rPr lang="en-US" dirty="0"/>
              <a:t>#include &lt;</a:t>
            </a:r>
            <a:r>
              <a:rPr lang="en-US" dirty="0" err="1"/>
              <a:t>iostream</a:t>
            </a:r>
            <a:r>
              <a:rPr lang="en-US" dirty="0"/>
              <a:t>&gt;</a:t>
            </a:r>
          </a:p>
          <a:p>
            <a:pPr>
              <a:buNone/>
            </a:pPr>
            <a:r>
              <a:rPr lang="en-US" dirty="0"/>
              <a:t>using namespace std;</a:t>
            </a:r>
          </a:p>
          <a:p>
            <a:pPr>
              <a:buNone/>
            </a:pPr>
            <a:endParaRPr lang="en-US" dirty="0"/>
          </a:p>
          <a:p>
            <a:pPr>
              <a:buNone/>
            </a:pPr>
            <a:r>
              <a:rPr lang="en-US" dirty="0" err="1"/>
              <a:t>int</a:t>
            </a:r>
            <a:r>
              <a:rPr lang="en-US" dirty="0"/>
              <a:t> main(</a:t>
            </a:r>
            <a:r>
              <a:rPr lang="en-US" dirty="0" err="1"/>
              <a:t>int</a:t>
            </a:r>
            <a:r>
              <a:rPr lang="en-US" dirty="0"/>
              <a:t> </a:t>
            </a:r>
            <a:r>
              <a:rPr lang="en-US" dirty="0" err="1"/>
              <a:t>argc</a:t>
            </a:r>
            <a:r>
              <a:rPr lang="en-US" dirty="0"/>
              <a:t>, char * </a:t>
            </a:r>
            <a:r>
              <a:rPr lang="en-US" dirty="0" err="1"/>
              <a:t>argv</a:t>
            </a:r>
            <a:r>
              <a:rPr lang="en-US" dirty="0"/>
              <a:t>[]){</a:t>
            </a:r>
            <a:br>
              <a:rPr lang="en-US" dirty="0"/>
            </a:br>
            <a:br>
              <a:rPr lang="en-US" dirty="0"/>
            </a:br>
            <a:r>
              <a:rPr lang="en-US" dirty="0"/>
              <a:t>    </a:t>
            </a:r>
            <a:r>
              <a:rPr lang="en-US" dirty="0" err="1"/>
              <a:t>int</a:t>
            </a:r>
            <a:r>
              <a:rPr lang="en-US" dirty="0"/>
              <a:t> rank, size;</a:t>
            </a:r>
            <a:br>
              <a:rPr lang="en-US" dirty="0"/>
            </a:br>
            <a:r>
              <a:rPr lang="en-US" dirty="0"/>
              <a:t>    </a:t>
            </a:r>
            <a:r>
              <a:rPr lang="en-US" dirty="0" err="1"/>
              <a:t>MPI_Init</a:t>
            </a:r>
            <a:r>
              <a:rPr lang="en-US" dirty="0"/>
              <a:t>(&amp;</a:t>
            </a:r>
            <a:r>
              <a:rPr lang="en-US" dirty="0" err="1"/>
              <a:t>argc,&amp;argv</a:t>
            </a:r>
            <a:r>
              <a:rPr lang="en-US" dirty="0"/>
              <a:t>);</a:t>
            </a:r>
            <a:br>
              <a:rPr lang="en-US" dirty="0"/>
            </a:br>
            <a:r>
              <a:rPr lang="en-US" dirty="0"/>
              <a:t>    </a:t>
            </a:r>
            <a:r>
              <a:rPr lang="en-US" dirty="0" err="1"/>
              <a:t>MPI_Comm_size</a:t>
            </a:r>
            <a:r>
              <a:rPr lang="en-US" dirty="0"/>
              <a:t>(MPI_COMM_WORLD, &amp;size);</a:t>
            </a:r>
            <a:br>
              <a:rPr lang="en-US" dirty="0"/>
            </a:br>
            <a:r>
              <a:rPr lang="en-US" dirty="0"/>
              <a:t>    </a:t>
            </a:r>
            <a:r>
              <a:rPr lang="en-US" dirty="0" err="1"/>
              <a:t>MPI_Comm_rank</a:t>
            </a:r>
            <a:r>
              <a:rPr lang="en-US" dirty="0"/>
              <a:t>(MPI_COMM_WORLD, &amp;rank);</a:t>
            </a:r>
            <a:br>
              <a:rPr lang="en-US" dirty="0"/>
            </a:br>
            <a:br>
              <a:rPr lang="en-US" dirty="0"/>
            </a:br>
            <a:r>
              <a:rPr lang="en-US" dirty="0"/>
              <a:t>    //</a:t>
            </a:r>
            <a:r>
              <a:rPr lang="zh-CN" altLang="en-US" dirty="0"/>
              <a:t>任意一个</a:t>
            </a:r>
            <a:r>
              <a:rPr lang="en-US" dirty="0"/>
              <a:t>CPU </a:t>
            </a:r>
            <a:r>
              <a:rPr lang="zh-CN" altLang="en-US" dirty="0"/>
              <a:t>向别的</a:t>
            </a:r>
            <a:r>
              <a:rPr lang="en-US" dirty="0"/>
              <a:t>CPU</a:t>
            </a:r>
            <a:r>
              <a:rPr lang="zh-CN" altLang="en-US" dirty="0"/>
              <a:t>发送的数据长度都一样。    </a:t>
            </a:r>
            <a:endParaRPr lang="en-US" altLang="zh-CN" dirty="0"/>
          </a:p>
          <a:p>
            <a:pPr>
              <a:buNone/>
            </a:pPr>
            <a:r>
              <a:rPr lang="zh-CN" altLang="en-US" dirty="0"/>
              <a:t>          </a:t>
            </a:r>
            <a:r>
              <a:rPr lang="en-US" altLang="zh-CN" dirty="0"/>
              <a:t>//</a:t>
            </a:r>
            <a:r>
              <a:rPr lang="zh-CN" altLang="en-US" dirty="0"/>
              <a:t>这个例子中，我们使用的数据长度是</a:t>
            </a:r>
            <a:r>
              <a:rPr lang="en-US" altLang="zh-CN" dirty="0"/>
              <a:t>1. </a:t>
            </a:r>
            <a:r>
              <a:rPr lang="zh-CN" altLang="en-US" dirty="0"/>
              <a:t>  </a:t>
            </a:r>
            <a:endParaRPr lang="en-US" altLang="zh-CN" dirty="0"/>
          </a:p>
          <a:p>
            <a:pPr>
              <a:buNone/>
            </a:pPr>
            <a:r>
              <a:rPr lang="zh-CN" altLang="en-US" dirty="0"/>
              <a:t>          </a:t>
            </a:r>
            <a:r>
              <a:rPr lang="en-US" altLang="zh-CN" dirty="0"/>
              <a:t>//</a:t>
            </a:r>
            <a:r>
              <a:rPr lang="zh-CN" altLang="en-US" dirty="0"/>
              <a:t>你可以改成</a:t>
            </a:r>
            <a:r>
              <a:rPr lang="en-US" altLang="zh-CN" dirty="0"/>
              <a:t>2 </a:t>
            </a:r>
            <a:r>
              <a:rPr lang="zh-CN" altLang="en-US" dirty="0"/>
              <a:t>看看有什么不同。</a:t>
            </a:r>
            <a:br>
              <a:rPr lang="zh-CN" altLang="en-US" dirty="0"/>
            </a:br>
            <a:r>
              <a:rPr lang="zh-CN" altLang="en-US" dirty="0"/>
              <a:t>    </a:t>
            </a:r>
            <a:r>
              <a:rPr lang="en-US" dirty="0" err="1"/>
              <a:t>int</a:t>
            </a:r>
            <a:r>
              <a:rPr lang="en-US" dirty="0"/>
              <a:t> </a:t>
            </a:r>
            <a:r>
              <a:rPr lang="en-US" dirty="0" err="1"/>
              <a:t>sendcount</a:t>
            </a:r>
            <a:r>
              <a:rPr lang="en-US" dirty="0"/>
              <a:t> = 1;</a:t>
            </a:r>
            <a:br>
              <a:rPr lang="en-US" dirty="0"/>
            </a:br>
            <a:r>
              <a:rPr lang="en-US" dirty="0"/>
              <a:t>    //</a:t>
            </a:r>
            <a:r>
              <a:rPr lang="en-US" dirty="0" err="1"/>
              <a:t>recvcount</a:t>
            </a:r>
            <a:r>
              <a:rPr lang="en-US" dirty="0"/>
              <a:t> </a:t>
            </a:r>
            <a:r>
              <a:rPr lang="zh-CN" altLang="en-US" dirty="0"/>
              <a:t>和 </a:t>
            </a:r>
            <a:r>
              <a:rPr lang="en-US" dirty="0" err="1"/>
              <a:t>sendcount</a:t>
            </a:r>
            <a:r>
              <a:rPr lang="en-US" dirty="0"/>
              <a:t> </a:t>
            </a:r>
            <a:r>
              <a:rPr lang="zh-CN" altLang="en-US" dirty="0"/>
              <a:t>必须相等</a:t>
            </a:r>
            <a:br>
              <a:rPr lang="zh-CN" altLang="en-US" dirty="0"/>
            </a:br>
            <a:r>
              <a:rPr lang="zh-CN" altLang="en-US" dirty="0"/>
              <a:t>    </a:t>
            </a:r>
            <a:r>
              <a:rPr lang="en-US" dirty="0" err="1"/>
              <a:t>int</a:t>
            </a:r>
            <a:r>
              <a:rPr lang="en-US" dirty="0"/>
              <a:t> </a:t>
            </a:r>
            <a:r>
              <a:rPr lang="en-US" dirty="0" err="1"/>
              <a:t>recvcount</a:t>
            </a:r>
            <a:r>
              <a:rPr lang="en-US" dirty="0"/>
              <a:t> = </a:t>
            </a:r>
            <a:r>
              <a:rPr lang="en-US" dirty="0" err="1"/>
              <a:t>sendcount</a:t>
            </a:r>
            <a:r>
              <a:rPr lang="en-US" dirty="0"/>
              <a:t>;</a:t>
            </a:r>
            <a:br>
              <a:rPr lang="en-US" dirty="0"/>
            </a:br>
            <a:br>
              <a:rPr lang="en-US" dirty="0"/>
            </a:br>
            <a:r>
              <a:rPr lang="en-US" dirty="0"/>
              <a:t>    //</a:t>
            </a:r>
            <a:r>
              <a:rPr lang="zh-CN" altLang="en-US" dirty="0"/>
              <a:t>发送缓冲区和接收缓冲区的数据长度</a:t>
            </a:r>
            <a:br>
              <a:rPr lang="zh-CN" altLang="en-US" dirty="0"/>
            </a:br>
            <a:r>
              <a:rPr lang="zh-CN" altLang="en-US" dirty="0"/>
              <a:t>    </a:t>
            </a:r>
            <a:r>
              <a:rPr lang="en-US" dirty="0" err="1"/>
              <a:t>int</a:t>
            </a:r>
            <a:r>
              <a:rPr lang="en-US" dirty="0"/>
              <a:t> </a:t>
            </a:r>
            <a:r>
              <a:rPr lang="en-US" dirty="0" err="1"/>
              <a:t>len</a:t>
            </a:r>
            <a:r>
              <a:rPr lang="en-US" dirty="0"/>
              <a:t> = </a:t>
            </a:r>
            <a:r>
              <a:rPr lang="en-US" dirty="0" err="1"/>
              <a:t>sendcount</a:t>
            </a:r>
            <a:r>
              <a:rPr lang="en-US" dirty="0"/>
              <a:t>*size;</a:t>
            </a:r>
            <a:br>
              <a:rPr lang="en-US" dirty="0"/>
            </a:br>
            <a:r>
              <a:rPr lang="en-US" dirty="0"/>
              <a:t>    </a:t>
            </a:r>
            <a:r>
              <a:rPr lang="en-US" dirty="0" err="1"/>
              <a:t>int</a:t>
            </a:r>
            <a:r>
              <a:rPr lang="en-US" dirty="0"/>
              <a:t> *</a:t>
            </a:r>
            <a:r>
              <a:rPr lang="en-US" dirty="0" err="1"/>
              <a:t>sendbuf</a:t>
            </a:r>
            <a:r>
              <a:rPr lang="en-US" dirty="0"/>
              <a:t> = new </a:t>
            </a:r>
            <a:r>
              <a:rPr lang="en-US" dirty="0" err="1"/>
              <a:t>int</a:t>
            </a:r>
            <a:r>
              <a:rPr lang="en-US" dirty="0"/>
              <a:t>[</a:t>
            </a:r>
            <a:r>
              <a:rPr lang="en-US" dirty="0" err="1"/>
              <a:t>len</a:t>
            </a:r>
            <a:r>
              <a:rPr lang="en-US" dirty="0"/>
              <a:t>];</a:t>
            </a:r>
            <a:br>
              <a:rPr lang="en-US" dirty="0"/>
            </a:br>
            <a:r>
              <a:rPr lang="en-US" dirty="0"/>
              <a:t>    </a:t>
            </a:r>
            <a:r>
              <a:rPr lang="en-US" dirty="0" err="1"/>
              <a:t>int</a:t>
            </a:r>
            <a:r>
              <a:rPr lang="en-US" dirty="0"/>
              <a:t> *</a:t>
            </a:r>
            <a:r>
              <a:rPr lang="en-US" dirty="0" err="1"/>
              <a:t>recvbuf</a:t>
            </a:r>
            <a:r>
              <a:rPr lang="en-US" dirty="0"/>
              <a:t> = new </a:t>
            </a:r>
            <a:r>
              <a:rPr lang="en-US" dirty="0" err="1"/>
              <a:t>int</a:t>
            </a:r>
            <a:r>
              <a:rPr lang="en-US" dirty="0"/>
              <a:t>[</a:t>
            </a:r>
            <a:r>
              <a:rPr lang="en-US" dirty="0" err="1"/>
              <a:t>len</a:t>
            </a:r>
            <a:r>
              <a:rPr lang="en-US" dirty="0"/>
              <a:t>];</a:t>
            </a:r>
            <a:br>
              <a:rPr lang="en-US" dirty="0"/>
            </a:br>
            <a:br>
              <a:rPr lang="en-US" dirty="0"/>
            </a:br>
            <a:r>
              <a:rPr lang="en-US" dirty="0"/>
              <a:t>    //</a:t>
            </a:r>
            <a:r>
              <a:rPr lang="zh-CN" altLang="en-US" dirty="0"/>
              <a:t>给发送缓冲区赋值</a:t>
            </a:r>
            <a:br>
              <a:rPr lang="zh-CN" altLang="en-US" dirty="0"/>
            </a:br>
            <a:r>
              <a:rPr lang="zh-CN" altLang="en-US" dirty="0"/>
              <a:t>    </a:t>
            </a:r>
            <a:r>
              <a:rPr lang="en-US" dirty="0"/>
              <a:t>for(</a:t>
            </a:r>
            <a:r>
              <a:rPr lang="en-US" dirty="0" err="1"/>
              <a:t>int</a:t>
            </a:r>
            <a:r>
              <a:rPr lang="en-US" dirty="0"/>
              <a:t> </a:t>
            </a:r>
            <a:r>
              <a:rPr lang="en-US" dirty="0" err="1"/>
              <a:t>i</a:t>
            </a:r>
            <a:r>
              <a:rPr lang="en-US" dirty="0"/>
              <a:t> =0; </a:t>
            </a:r>
            <a:r>
              <a:rPr lang="en-US" dirty="0" err="1"/>
              <a:t>i</a:t>
            </a:r>
            <a:r>
              <a:rPr lang="en-US" dirty="0"/>
              <a:t>&lt; </a:t>
            </a:r>
            <a:r>
              <a:rPr lang="en-US" dirty="0" err="1"/>
              <a:t>len</a:t>
            </a:r>
            <a:r>
              <a:rPr lang="en-US" dirty="0"/>
              <a:t> ; </a:t>
            </a:r>
            <a:r>
              <a:rPr lang="en-US" dirty="0" err="1"/>
              <a:t>i</a:t>
            </a:r>
            <a:r>
              <a:rPr lang="en-US" dirty="0"/>
              <a:t> ++) </a:t>
            </a:r>
            <a:r>
              <a:rPr lang="en-US" dirty="0" err="1"/>
              <a:t>sendbuf</a:t>
            </a:r>
            <a:r>
              <a:rPr lang="en-US" dirty="0"/>
              <a:t>[</a:t>
            </a:r>
            <a:r>
              <a:rPr lang="en-US" dirty="0" err="1"/>
              <a:t>i</a:t>
            </a:r>
            <a:r>
              <a:rPr lang="en-US" dirty="0"/>
              <a:t>] = </a:t>
            </a:r>
            <a:r>
              <a:rPr lang="en-US" dirty="0" err="1"/>
              <a:t>i+size</a:t>
            </a:r>
            <a:r>
              <a:rPr lang="en-US" dirty="0"/>
              <a:t>*rank;</a:t>
            </a:r>
            <a:br>
              <a:rPr lang="en-US" dirty="0"/>
            </a:br>
            <a:br>
              <a:rPr lang="en-US" dirty="0"/>
            </a:br>
            <a:r>
              <a:rPr lang="en-US" dirty="0"/>
              <a:t>    </a:t>
            </a:r>
            <a:r>
              <a:rPr lang="en-US" dirty="0" err="1"/>
              <a:t>MPI_Alltoall</a:t>
            </a:r>
            <a:r>
              <a:rPr lang="en-US" dirty="0"/>
              <a:t>(</a:t>
            </a:r>
            <a:r>
              <a:rPr lang="en-US" dirty="0" err="1"/>
              <a:t>sendbuf</a:t>
            </a:r>
            <a:r>
              <a:rPr lang="en-US" dirty="0"/>
              <a:t>, </a:t>
            </a:r>
            <a:r>
              <a:rPr lang="en-US" dirty="0" err="1"/>
              <a:t>sendcount</a:t>
            </a:r>
            <a:r>
              <a:rPr lang="en-US" dirty="0"/>
              <a:t>, MPI_INT, </a:t>
            </a:r>
            <a:r>
              <a:rPr lang="en-US" dirty="0" err="1"/>
              <a:t>recvbuf</a:t>
            </a:r>
            <a:r>
              <a:rPr lang="en-US" dirty="0"/>
              <a:t>, </a:t>
            </a:r>
            <a:r>
              <a:rPr lang="en-US" dirty="0" err="1"/>
              <a:t>recvcount</a:t>
            </a:r>
            <a:r>
              <a:rPr lang="en-US" dirty="0"/>
              <a:t>, MPI_INT, MPI_COMM_WORLD);</a:t>
            </a:r>
            <a:endParaRPr lang="zh-CN" altLang="en-US" dirty="0"/>
          </a:p>
        </p:txBody>
      </p:sp>
      <p:sp>
        <p:nvSpPr>
          <p:cNvPr id="4" name="TextBox 3"/>
          <p:cNvSpPr txBox="1"/>
          <p:nvPr/>
        </p:nvSpPr>
        <p:spPr>
          <a:xfrm>
            <a:off x="4618355" y="1000109"/>
            <a:ext cx="4068230" cy="6001643"/>
          </a:xfrm>
          <a:prstGeom prst="rect">
            <a:avLst/>
          </a:prstGeom>
          <a:noFill/>
          <a:ln>
            <a:solidFill>
              <a:schemeClr val="tx1"/>
            </a:solidFill>
            <a:prstDash val="dash"/>
          </a:ln>
        </p:spPr>
        <p:txBody>
          <a:bodyPr wrap="square" rtlCol="0">
            <a:spAutoFit/>
          </a:bodyPr>
          <a:lstStyle/>
          <a:p>
            <a:r>
              <a:rPr lang="en-US" sz="1200" dirty="0">
                <a:solidFill>
                  <a:srgbClr val="0000FF"/>
                </a:solidFill>
              </a:rPr>
              <a:t>//</a:t>
            </a:r>
            <a:r>
              <a:rPr lang="zh-CN" altLang="en-US" sz="1200" dirty="0">
                <a:solidFill>
                  <a:srgbClr val="0000FF"/>
                </a:solidFill>
              </a:rPr>
              <a:t>输出发送缓冲区的值</a:t>
            </a:r>
            <a:br>
              <a:rPr lang="zh-CN" altLang="en-US" sz="1200" dirty="0">
                <a:solidFill>
                  <a:srgbClr val="0000FF"/>
                </a:solidFill>
              </a:rPr>
            </a:br>
            <a:r>
              <a:rPr lang="zh-CN" altLang="en-US" sz="1200" dirty="0">
                <a:solidFill>
                  <a:srgbClr val="0000FF"/>
                </a:solidFill>
              </a:rPr>
              <a:t>    </a:t>
            </a:r>
            <a:r>
              <a:rPr lang="en-US" sz="1200" dirty="0">
                <a:solidFill>
                  <a:srgbClr val="0000FF"/>
                </a:solidFill>
              </a:rPr>
              <a:t>for(</a:t>
            </a:r>
            <a:r>
              <a:rPr lang="en-US" sz="1200" dirty="0" err="1">
                <a:solidFill>
                  <a:srgbClr val="0000FF"/>
                </a:solidFill>
              </a:rPr>
              <a:t>int</a:t>
            </a:r>
            <a:r>
              <a:rPr lang="en-US" sz="1200" dirty="0">
                <a:solidFill>
                  <a:srgbClr val="0000FF"/>
                </a:solidFill>
              </a:rPr>
              <a:t> </a:t>
            </a:r>
            <a:r>
              <a:rPr lang="en-US" sz="1200" dirty="0" err="1">
                <a:solidFill>
                  <a:srgbClr val="0000FF"/>
                </a:solidFill>
              </a:rPr>
              <a:t>i</a:t>
            </a:r>
            <a:r>
              <a:rPr lang="en-US" sz="1200" dirty="0">
                <a:solidFill>
                  <a:srgbClr val="0000FF"/>
                </a:solidFill>
              </a:rPr>
              <a:t>=0;i&lt;</a:t>
            </a:r>
            <a:r>
              <a:rPr lang="en-US" sz="1200" dirty="0" err="1">
                <a:solidFill>
                  <a:srgbClr val="0000FF"/>
                </a:solidFill>
              </a:rPr>
              <a:t>size;i</a:t>
            </a:r>
            <a:r>
              <a:rPr lang="en-US" sz="1200" dirty="0">
                <a:solidFill>
                  <a:srgbClr val="0000FF"/>
                </a:solidFill>
              </a:rPr>
              <a:t>++){</a:t>
            </a:r>
            <a:br>
              <a:rPr lang="en-US" sz="1200" dirty="0">
                <a:solidFill>
                  <a:srgbClr val="0000FF"/>
                </a:solidFill>
              </a:rPr>
            </a:br>
            <a:r>
              <a:rPr lang="en-US" sz="1200" dirty="0">
                <a:solidFill>
                  <a:srgbClr val="0000FF"/>
                </a:solidFill>
              </a:rPr>
              <a:t>        if(</a:t>
            </a:r>
            <a:r>
              <a:rPr lang="en-US" sz="1200" dirty="0" err="1">
                <a:solidFill>
                  <a:srgbClr val="0000FF"/>
                </a:solidFill>
              </a:rPr>
              <a:t>i</a:t>
            </a:r>
            <a:r>
              <a:rPr lang="en-US" sz="1200" dirty="0">
                <a:solidFill>
                  <a:srgbClr val="0000FF"/>
                </a:solidFill>
              </a:rPr>
              <a:t>==rank){</a:t>
            </a:r>
            <a:br>
              <a:rPr lang="en-US" sz="1200" dirty="0">
                <a:solidFill>
                  <a:srgbClr val="0000FF"/>
                </a:solidFill>
              </a:rPr>
            </a:br>
            <a:r>
              <a:rPr lang="en-US" sz="1200" dirty="0">
                <a:solidFill>
                  <a:srgbClr val="0000FF"/>
                </a:solidFill>
              </a:rPr>
              <a:t>            </a:t>
            </a:r>
            <a:r>
              <a:rPr lang="en-US" sz="1200" dirty="0" err="1">
                <a:solidFill>
                  <a:srgbClr val="0000FF"/>
                </a:solidFill>
              </a:rPr>
              <a:t>cout</a:t>
            </a:r>
            <a:r>
              <a:rPr lang="en-US" sz="1200" dirty="0">
                <a:solidFill>
                  <a:srgbClr val="0000FF"/>
                </a:solidFill>
              </a:rPr>
              <a:t>&lt;&lt;"</a:t>
            </a:r>
            <a:r>
              <a:rPr lang="en-US" sz="1200" dirty="0" err="1">
                <a:solidFill>
                  <a:srgbClr val="0000FF"/>
                </a:solidFill>
              </a:rPr>
              <a:t>Sendbuf</a:t>
            </a:r>
            <a:r>
              <a:rPr lang="en-US" sz="1200" dirty="0">
                <a:solidFill>
                  <a:srgbClr val="0000FF"/>
                </a:solidFill>
              </a:rPr>
              <a:t> on process "&lt;&lt;rank&lt;&lt;" holds " &lt;&lt;</a:t>
            </a:r>
            <a:r>
              <a:rPr lang="en-US" sz="1200" dirty="0" err="1">
                <a:solidFill>
                  <a:srgbClr val="0000FF"/>
                </a:solidFill>
              </a:rPr>
              <a:t>len</a:t>
            </a:r>
            <a:r>
              <a:rPr lang="en-US" sz="1200" dirty="0">
                <a:solidFill>
                  <a:srgbClr val="0000FF"/>
                </a:solidFill>
              </a:rPr>
              <a:t>&lt;&lt;</a:t>
            </a:r>
            <a:br>
              <a:rPr lang="en-US" sz="1200" dirty="0">
                <a:solidFill>
                  <a:srgbClr val="0000FF"/>
                </a:solidFill>
              </a:rPr>
            </a:br>
            <a:r>
              <a:rPr lang="en-US" sz="1200" dirty="0">
                <a:solidFill>
                  <a:srgbClr val="0000FF"/>
                </a:solidFill>
              </a:rPr>
              <a:t>                " data :"&lt;&lt;</a:t>
            </a:r>
            <a:r>
              <a:rPr lang="en-US" sz="1200" dirty="0" err="1">
                <a:solidFill>
                  <a:srgbClr val="0000FF"/>
                </a:solidFill>
              </a:rPr>
              <a:t>endl</a:t>
            </a:r>
            <a:r>
              <a:rPr lang="en-US" sz="1200" dirty="0">
                <a:solidFill>
                  <a:srgbClr val="0000FF"/>
                </a:solidFill>
              </a:rPr>
              <a:t>;</a:t>
            </a:r>
            <a:br>
              <a:rPr lang="en-US" sz="1200" dirty="0">
                <a:solidFill>
                  <a:srgbClr val="0000FF"/>
                </a:solidFill>
              </a:rPr>
            </a:br>
            <a:r>
              <a:rPr lang="en-US" sz="1200" dirty="0">
                <a:solidFill>
                  <a:srgbClr val="0000FF"/>
                </a:solidFill>
              </a:rPr>
              <a:t>            for(</a:t>
            </a:r>
            <a:r>
              <a:rPr lang="en-US" sz="1200" dirty="0" err="1">
                <a:solidFill>
                  <a:srgbClr val="0000FF"/>
                </a:solidFill>
              </a:rPr>
              <a:t>int</a:t>
            </a:r>
            <a:r>
              <a:rPr lang="en-US" sz="1200" dirty="0">
                <a:solidFill>
                  <a:srgbClr val="0000FF"/>
                </a:solidFill>
              </a:rPr>
              <a:t> j=0;j&lt;</a:t>
            </a:r>
            <a:r>
              <a:rPr lang="en-US" sz="1200" dirty="0" err="1">
                <a:solidFill>
                  <a:srgbClr val="0000FF"/>
                </a:solidFill>
              </a:rPr>
              <a:t>len;j</a:t>
            </a:r>
            <a:r>
              <a:rPr lang="en-US" sz="1200" dirty="0">
                <a:solidFill>
                  <a:srgbClr val="0000FF"/>
                </a:solidFill>
              </a:rPr>
              <a:t>++)</a:t>
            </a:r>
            <a:br>
              <a:rPr lang="en-US" sz="1200" dirty="0">
                <a:solidFill>
                  <a:srgbClr val="0000FF"/>
                </a:solidFill>
              </a:rPr>
            </a:br>
            <a:r>
              <a:rPr lang="en-US" sz="1200" dirty="0">
                <a:solidFill>
                  <a:srgbClr val="0000FF"/>
                </a:solidFill>
              </a:rPr>
              <a:t>                </a:t>
            </a:r>
            <a:r>
              <a:rPr lang="en-US" sz="1200" dirty="0" err="1">
                <a:solidFill>
                  <a:srgbClr val="0000FF"/>
                </a:solidFill>
              </a:rPr>
              <a:t>cout</a:t>
            </a:r>
            <a:r>
              <a:rPr lang="en-US" sz="1200" dirty="0">
                <a:solidFill>
                  <a:srgbClr val="0000FF"/>
                </a:solidFill>
              </a:rPr>
              <a:t>&lt;&lt;</a:t>
            </a:r>
            <a:r>
              <a:rPr lang="en-US" sz="1200" dirty="0" err="1">
                <a:solidFill>
                  <a:srgbClr val="0000FF"/>
                </a:solidFill>
              </a:rPr>
              <a:t>sendbuf</a:t>
            </a:r>
            <a:r>
              <a:rPr lang="en-US" sz="1200" dirty="0">
                <a:solidFill>
                  <a:srgbClr val="0000FF"/>
                </a:solidFill>
              </a:rPr>
              <a:t>[j]&lt;&lt;" ";</a:t>
            </a:r>
            <a:br>
              <a:rPr lang="en-US" sz="1200" dirty="0">
                <a:solidFill>
                  <a:srgbClr val="0000FF"/>
                </a:solidFill>
              </a:rPr>
            </a:br>
            <a:r>
              <a:rPr lang="en-US" sz="1200" dirty="0">
                <a:solidFill>
                  <a:srgbClr val="0000FF"/>
                </a:solidFill>
              </a:rPr>
              <a:t>            </a:t>
            </a:r>
            <a:r>
              <a:rPr lang="en-US" sz="1200" dirty="0" err="1">
                <a:solidFill>
                  <a:srgbClr val="0000FF"/>
                </a:solidFill>
              </a:rPr>
              <a:t>cout</a:t>
            </a:r>
            <a:r>
              <a:rPr lang="en-US" sz="1200" dirty="0">
                <a:solidFill>
                  <a:srgbClr val="0000FF"/>
                </a:solidFill>
              </a:rPr>
              <a:t>&lt;&lt;</a:t>
            </a:r>
            <a:r>
              <a:rPr lang="en-US" sz="1200" dirty="0" err="1">
                <a:solidFill>
                  <a:srgbClr val="0000FF"/>
                </a:solidFill>
              </a:rPr>
              <a:t>endl</a:t>
            </a:r>
            <a:r>
              <a:rPr lang="en-US" sz="1200" dirty="0">
                <a:solidFill>
                  <a:srgbClr val="0000FF"/>
                </a:solidFill>
              </a:rPr>
              <a:t>;</a:t>
            </a:r>
            <a:br>
              <a:rPr lang="en-US" sz="1200" dirty="0">
                <a:solidFill>
                  <a:srgbClr val="0000FF"/>
                </a:solidFill>
              </a:rPr>
            </a:br>
            <a:r>
              <a:rPr lang="en-US" sz="1200" dirty="0">
                <a:solidFill>
                  <a:srgbClr val="0000FF"/>
                </a:solidFill>
              </a:rPr>
              <a:t>        }</a:t>
            </a:r>
            <a:br>
              <a:rPr lang="en-US" sz="1200" dirty="0">
                <a:solidFill>
                  <a:srgbClr val="0000FF"/>
                </a:solidFill>
              </a:rPr>
            </a:br>
            <a:r>
              <a:rPr lang="en-US" sz="1200" dirty="0">
                <a:solidFill>
                  <a:srgbClr val="0000FF"/>
                </a:solidFill>
              </a:rPr>
              <a:t>        </a:t>
            </a:r>
            <a:r>
              <a:rPr lang="en-US" sz="1200" dirty="0" err="1">
                <a:solidFill>
                  <a:srgbClr val="0000FF"/>
                </a:solidFill>
              </a:rPr>
              <a:t>MPI_Barrier</a:t>
            </a:r>
            <a:r>
              <a:rPr lang="en-US" sz="1200" dirty="0">
                <a:solidFill>
                  <a:srgbClr val="0000FF"/>
                </a:solidFill>
              </a:rPr>
              <a:t>(MPI_COMM_WORLD);</a:t>
            </a:r>
            <a:br>
              <a:rPr lang="en-US" sz="1200" dirty="0">
                <a:solidFill>
                  <a:srgbClr val="0000FF"/>
                </a:solidFill>
              </a:rPr>
            </a:br>
            <a:r>
              <a:rPr lang="en-US" sz="1200" dirty="0">
                <a:solidFill>
                  <a:srgbClr val="0000FF"/>
                </a:solidFill>
              </a:rPr>
              <a:t>    }</a:t>
            </a:r>
            <a:br>
              <a:rPr lang="en-US" sz="1200" dirty="0">
                <a:solidFill>
                  <a:srgbClr val="0000FF"/>
                </a:solidFill>
              </a:rPr>
            </a:br>
            <a:r>
              <a:rPr lang="en-US" sz="1200" dirty="0">
                <a:solidFill>
                  <a:srgbClr val="0000FF"/>
                </a:solidFill>
              </a:rPr>
              <a:t>        if(rank==0) </a:t>
            </a:r>
            <a:r>
              <a:rPr lang="en-US" sz="1200" dirty="0" err="1">
                <a:solidFill>
                  <a:srgbClr val="0000FF"/>
                </a:solidFill>
              </a:rPr>
              <a:t>cout</a:t>
            </a:r>
            <a:r>
              <a:rPr lang="en-US" sz="1200" dirty="0">
                <a:solidFill>
                  <a:srgbClr val="0000FF"/>
                </a:solidFill>
              </a:rPr>
              <a:t>&lt;&lt;</a:t>
            </a:r>
            <a:r>
              <a:rPr lang="en-US" sz="1200" dirty="0" err="1">
                <a:solidFill>
                  <a:srgbClr val="0000FF"/>
                </a:solidFill>
              </a:rPr>
              <a:t>endl</a:t>
            </a:r>
            <a:r>
              <a:rPr lang="en-US" sz="1200" dirty="0">
                <a:solidFill>
                  <a:srgbClr val="0000FF"/>
                </a:solidFill>
              </a:rPr>
              <a:t>;</a:t>
            </a:r>
            <a:br>
              <a:rPr lang="en-US" sz="1200" dirty="0">
                <a:solidFill>
                  <a:srgbClr val="0000FF"/>
                </a:solidFill>
              </a:rPr>
            </a:br>
            <a:r>
              <a:rPr lang="en-US" sz="1200" dirty="0">
                <a:solidFill>
                  <a:srgbClr val="0000FF"/>
                </a:solidFill>
              </a:rPr>
              <a:t>    </a:t>
            </a:r>
            <a:r>
              <a:rPr lang="en-US" sz="1200" dirty="0" err="1">
                <a:solidFill>
                  <a:srgbClr val="0000FF"/>
                </a:solidFill>
              </a:rPr>
              <a:t>MPI_Barrier</a:t>
            </a:r>
            <a:r>
              <a:rPr lang="en-US" sz="1200" dirty="0">
                <a:solidFill>
                  <a:srgbClr val="0000FF"/>
                </a:solidFill>
              </a:rPr>
              <a:t>(MPI_COMM_WORLD);</a:t>
            </a:r>
            <a:br>
              <a:rPr lang="en-US" sz="1200" dirty="0">
                <a:solidFill>
                  <a:srgbClr val="0000FF"/>
                </a:solidFill>
              </a:rPr>
            </a:br>
            <a:r>
              <a:rPr lang="en-US" sz="1200" dirty="0">
                <a:solidFill>
                  <a:srgbClr val="0000FF"/>
                </a:solidFill>
              </a:rPr>
              <a:t>    //</a:t>
            </a:r>
            <a:r>
              <a:rPr lang="zh-CN" altLang="en-US" sz="1200" dirty="0">
                <a:solidFill>
                  <a:srgbClr val="0000FF"/>
                </a:solidFill>
              </a:rPr>
              <a:t>输出接收缓冲区的值</a:t>
            </a:r>
            <a:br>
              <a:rPr lang="zh-CN" altLang="en-US" sz="1200" dirty="0">
                <a:solidFill>
                  <a:srgbClr val="0000FF"/>
                </a:solidFill>
              </a:rPr>
            </a:br>
            <a:r>
              <a:rPr lang="zh-CN" altLang="en-US" sz="1200" dirty="0">
                <a:solidFill>
                  <a:srgbClr val="0000FF"/>
                </a:solidFill>
              </a:rPr>
              <a:t>    </a:t>
            </a:r>
            <a:r>
              <a:rPr lang="en-US" sz="1200" dirty="0">
                <a:solidFill>
                  <a:srgbClr val="0000FF"/>
                </a:solidFill>
              </a:rPr>
              <a:t>for(</a:t>
            </a:r>
            <a:r>
              <a:rPr lang="en-US" sz="1200" dirty="0" err="1">
                <a:solidFill>
                  <a:srgbClr val="0000FF"/>
                </a:solidFill>
              </a:rPr>
              <a:t>int</a:t>
            </a:r>
            <a:r>
              <a:rPr lang="en-US" sz="1200" dirty="0">
                <a:solidFill>
                  <a:srgbClr val="0000FF"/>
                </a:solidFill>
              </a:rPr>
              <a:t> </a:t>
            </a:r>
            <a:r>
              <a:rPr lang="en-US" sz="1200" dirty="0" err="1">
                <a:solidFill>
                  <a:srgbClr val="0000FF"/>
                </a:solidFill>
              </a:rPr>
              <a:t>i</a:t>
            </a:r>
            <a:r>
              <a:rPr lang="en-US" sz="1200" dirty="0">
                <a:solidFill>
                  <a:srgbClr val="0000FF"/>
                </a:solidFill>
              </a:rPr>
              <a:t>=0;i&lt;</a:t>
            </a:r>
            <a:r>
              <a:rPr lang="en-US" sz="1200" dirty="0" err="1">
                <a:solidFill>
                  <a:srgbClr val="0000FF"/>
                </a:solidFill>
              </a:rPr>
              <a:t>size;i</a:t>
            </a:r>
            <a:r>
              <a:rPr lang="en-US" sz="1200" dirty="0">
                <a:solidFill>
                  <a:srgbClr val="0000FF"/>
                </a:solidFill>
              </a:rPr>
              <a:t>++){</a:t>
            </a:r>
            <a:br>
              <a:rPr lang="en-US" sz="1200" dirty="0">
                <a:solidFill>
                  <a:srgbClr val="0000FF"/>
                </a:solidFill>
              </a:rPr>
            </a:br>
            <a:r>
              <a:rPr lang="en-US" sz="1200" dirty="0">
                <a:solidFill>
                  <a:srgbClr val="0000FF"/>
                </a:solidFill>
              </a:rPr>
              <a:t>        if(</a:t>
            </a:r>
            <a:r>
              <a:rPr lang="en-US" sz="1200" dirty="0" err="1">
                <a:solidFill>
                  <a:srgbClr val="0000FF"/>
                </a:solidFill>
              </a:rPr>
              <a:t>i</a:t>
            </a:r>
            <a:r>
              <a:rPr lang="en-US" sz="1200" dirty="0">
                <a:solidFill>
                  <a:srgbClr val="0000FF"/>
                </a:solidFill>
              </a:rPr>
              <a:t>==rank){</a:t>
            </a:r>
            <a:br>
              <a:rPr lang="en-US" sz="1200" dirty="0">
                <a:solidFill>
                  <a:srgbClr val="0000FF"/>
                </a:solidFill>
              </a:rPr>
            </a:br>
            <a:r>
              <a:rPr lang="en-US" sz="1200" dirty="0">
                <a:solidFill>
                  <a:srgbClr val="0000FF"/>
                </a:solidFill>
              </a:rPr>
              <a:t>            </a:t>
            </a:r>
            <a:r>
              <a:rPr lang="en-US" sz="1200" dirty="0" err="1">
                <a:solidFill>
                  <a:srgbClr val="0000FF"/>
                </a:solidFill>
              </a:rPr>
              <a:t>cout</a:t>
            </a:r>
            <a:r>
              <a:rPr lang="en-US" sz="1200" dirty="0">
                <a:solidFill>
                  <a:srgbClr val="0000FF"/>
                </a:solidFill>
              </a:rPr>
              <a:t>&lt;&lt;"</a:t>
            </a:r>
            <a:r>
              <a:rPr lang="en-US" sz="1200" dirty="0" err="1">
                <a:solidFill>
                  <a:srgbClr val="0000FF"/>
                </a:solidFill>
              </a:rPr>
              <a:t>Recvbuf</a:t>
            </a:r>
            <a:r>
              <a:rPr lang="en-US" sz="1200" dirty="0">
                <a:solidFill>
                  <a:srgbClr val="0000FF"/>
                </a:solidFill>
              </a:rPr>
              <a:t> on process "&lt;&lt;rank&lt;&lt;" holds " &lt;&lt;</a:t>
            </a:r>
            <a:r>
              <a:rPr lang="en-US" sz="1200" dirty="0" err="1">
                <a:solidFill>
                  <a:srgbClr val="0000FF"/>
                </a:solidFill>
              </a:rPr>
              <a:t>len</a:t>
            </a:r>
            <a:r>
              <a:rPr lang="en-US" sz="1200" dirty="0">
                <a:solidFill>
                  <a:srgbClr val="0000FF"/>
                </a:solidFill>
              </a:rPr>
              <a:t>&lt;&lt;</a:t>
            </a:r>
            <a:br>
              <a:rPr lang="en-US" sz="1200" dirty="0">
                <a:solidFill>
                  <a:srgbClr val="0000FF"/>
                </a:solidFill>
              </a:rPr>
            </a:br>
            <a:r>
              <a:rPr lang="en-US" sz="1200" dirty="0">
                <a:solidFill>
                  <a:srgbClr val="0000FF"/>
                </a:solidFill>
              </a:rPr>
              <a:t>                " data :"&lt;&lt;</a:t>
            </a:r>
            <a:r>
              <a:rPr lang="en-US" sz="1200" dirty="0" err="1">
                <a:solidFill>
                  <a:srgbClr val="0000FF"/>
                </a:solidFill>
              </a:rPr>
              <a:t>endl</a:t>
            </a:r>
            <a:r>
              <a:rPr lang="en-US" sz="1200" dirty="0">
                <a:solidFill>
                  <a:srgbClr val="0000FF"/>
                </a:solidFill>
              </a:rPr>
              <a:t>;</a:t>
            </a:r>
            <a:br>
              <a:rPr lang="en-US" sz="1200" dirty="0">
                <a:solidFill>
                  <a:srgbClr val="0000FF"/>
                </a:solidFill>
              </a:rPr>
            </a:br>
            <a:r>
              <a:rPr lang="en-US" sz="1200" dirty="0">
                <a:solidFill>
                  <a:srgbClr val="0000FF"/>
                </a:solidFill>
              </a:rPr>
              <a:t>            for(</a:t>
            </a:r>
            <a:r>
              <a:rPr lang="en-US" sz="1200" dirty="0" err="1">
                <a:solidFill>
                  <a:srgbClr val="0000FF"/>
                </a:solidFill>
              </a:rPr>
              <a:t>int</a:t>
            </a:r>
            <a:r>
              <a:rPr lang="en-US" sz="1200" dirty="0">
                <a:solidFill>
                  <a:srgbClr val="0000FF"/>
                </a:solidFill>
              </a:rPr>
              <a:t> j=0;j&lt;</a:t>
            </a:r>
            <a:r>
              <a:rPr lang="en-US" sz="1200" dirty="0" err="1">
                <a:solidFill>
                  <a:srgbClr val="0000FF"/>
                </a:solidFill>
              </a:rPr>
              <a:t>len;j</a:t>
            </a:r>
            <a:r>
              <a:rPr lang="en-US" sz="1200" dirty="0">
                <a:solidFill>
                  <a:srgbClr val="0000FF"/>
                </a:solidFill>
              </a:rPr>
              <a:t>++)</a:t>
            </a:r>
            <a:br>
              <a:rPr lang="en-US" sz="1200" dirty="0">
                <a:solidFill>
                  <a:srgbClr val="0000FF"/>
                </a:solidFill>
              </a:rPr>
            </a:br>
            <a:r>
              <a:rPr lang="en-US" sz="1200" dirty="0">
                <a:solidFill>
                  <a:srgbClr val="0000FF"/>
                </a:solidFill>
              </a:rPr>
              <a:t>                </a:t>
            </a:r>
            <a:r>
              <a:rPr lang="en-US" sz="1200" dirty="0" err="1">
                <a:solidFill>
                  <a:srgbClr val="0000FF"/>
                </a:solidFill>
              </a:rPr>
              <a:t>cout</a:t>
            </a:r>
            <a:r>
              <a:rPr lang="en-US" sz="1200" dirty="0">
                <a:solidFill>
                  <a:srgbClr val="0000FF"/>
                </a:solidFill>
              </a:rPr>
              <a:t>&lt;&lt;</a:t>
            </a:r>
            <a:r>
              <a:rPr lang="en-US" sz="1200" dirty="0" err="1">
                <a:solidFill>
                  <a:srgbClr val="0000FF"/>
                </a:solidFill>
              </a:rPr>
              <a:t>recvbuf</a:t>
            </a:r>
            <a:r>
              <a:rPr lang="en-US" sz="1200" dirty="0">
                <a:solidFill>
                  <a:srgbClr val="0000FF"/>
                </a:solidFill>
              </a:rPr>
              <a:t>[j]&lt;&lt;" ";</a:t>
            </a:r>
            <a:br>
              <a:rPr lang="en-US" sz="1200" dirty="0">
                <a:solidFill>
                  <a:srgbClr val="0000FF"/>
                </a:solidFill>
              </a:rPr>
            </a:br>
            <a:r>
              <a:rPr lang="en-US" sz="1200" dirty="0">
                <a:solidFill>
                  <a:srgbClr val="0000FF"/>
                </a:solidFill>
              </a:rPr>
              <a:t>            </a:t>
            </a:r>
            <a:r>
              <a:rPr lang="en-US" sz="1200" dirty="0" err="1">
                <a:solidFill>
                  <a:srgbClr val="0000FF"/>
                </a:solidFill>
              </a:rPr>
              <a:t>cout</a:t>
            </a:r>
            <a:r>
              <a:rPr lang="en-US" sz="1200" dirty="0">
                <a:solidFill>
                  <a:srgbClr val="0000FF"/>
                </a:solidFill>
              </a:rPr>
              <a:t>&lt;&lt;</a:t>
            </a:r>
            <a:r>
              <a:rPr lang="en-US" sz="1200" dirty="0" err="1">
                <a:solidFill>
                  <a:srgbClr val="0000FF"/>
                </a:solidFill>
              </a:rPr>
              <a:t>endl</a:t>
            </a:r>
            <a:r>
              <a:rPr lang="en-US" sz="1200" dirty="0">
                <a:solidFill>
                  <a:srgbClr val="0000FF"/>
                </a:solidFill>
              </a:rPr>
              <a:t>;</a:t>
            </a:r>
            <a:br>
              <a:rPr lang="en-US" sz="1200" dirty="0">
                <a:solidFill>
                  <a:srgbClr val="0000FF"/>
                </a:solidFill>
              </a:rPr>
            </a:br>
            <a:r>
              <a:rPr lang="en-US" sz="1200" dirty="0">
                <a:solidFill>
                  <a:srgbClr val="0000FF"/>
                </a:solidFill>
              </a:rPr>
              <a:t>        }</a:t>
            </a:r>
            <a:br>
              <a:rPr lang="en-US" sz="1200" dirty="0">
                <a:solidFill>
                  <a:srgbClr val="0000FF"/>
                </a:solidFill>
              </a:rPr>
            </a:br>
            <a:r>
              <a:rPr lang="en-US" sz="1200" dirty="0">
                <a:solidFill>
                  <a:srgbClr val="0000FF"/>
                </a:solidFill>
              </a:rPr>
              <a:t>        </a:t>
            </a:r>
            <a:r>
              <a:rPr lang="en-US" sz="1200" dirty="0" err="1">
                <a:solidFill>
                  <a:srgbClr val="0000FF"/>
                </a:solidFill>
              </a:rPr>
              <a:t>MPI_Barrier</a:t>
            </a:r>
            <a:r>
              <a:rPr lang="en-US" sz="1200" dirty="0">
                <a:solidFill>
                  <a:srgbClr val="0000FF"/>
                </a:solidFill>
              </a:rPr>
              <a:t>(MPI_COMM_WORLD);</a:t>
            </a:r>
            <a:br>
              <a:rPr lang="en-US" sz="1200" dirty="0">
                <a:solidFill>
                  <a:srgbClr val="0000FF"/>
                </a:solidFill>
              </a:rPr>
            </a:br>
            <a:r>
              <a:rPr lang="en-US" sz="1200" dirty="0">
                <a:solidFill>
                  <a:srgbClr val="0000FF"/>
                </a:solidFill>
              </a:rPr>
              <a:t>    }</a:t>
            </a:r>
            <a:br>
              <a:rPr lang="en-US" sz="1200" dirty="0">
                <a:solidFill>
                  <a:srgbClr val="0000FF"/>
                </a:solidFill>
              </a:rPr>
            </a:br>
            <a:r>
              <a:rPr lang="en-US" sz="1200" dirty="0">
                <a:solidFill>
                  <a:srgbClr val="0000FF"/>
                </a:solidFill>
              </a:rPr>
              <a:t>    delete [] </a:t>
            </a:r>
            <a:r>
              <a:rPr lang="en-US" sz="1200" dirty="0" err="1">
                <a:solidFill>
                  <a:srgbClr val="0000FF"/>
                </a:solidFill>
              </a:rPr>
              <a:t>sendbuf</a:t>
            </a:r>
            <a:r>
              <a:rPr lang="en-US" sz="1200" dirty="0">
                <a:solidFill>
                  <a:srgbClr val="0000FF"/>
                </a:solidFill>
              </a:rPr>
              <a:t>;</a:t>
            </a:r>
            <a:br>
              <a:rPr lang="en-US" sz="1200" dirty="0">
                <a:solidFill>
                  <a:srgbClr val="0000FF"/>
                </a:solidFill>
              </a:rPr>
            </a:br>
            <a:r>
              <a:rPr lang="en-US" sz="1200" dirty="0">
                <a:solidFill>
                  <a:srgbClr val="0000FF"/>
                </a:solidFill>
              </a:rPr>
              <a:t>    delete [] </a:t>
            </a:r>
            <a:r>
              <a:rPr lang="en-US" sz="1200" dirty="0" err="1">
                <a:solidFill>
                  <a:srgbClr val="0000FF"/>
                </a:solidFill>
              </a:rPr>
              <a:t>recvbuf</a:t>
            </a:r>
            <a:r>
              <a:rPr lang="en-US" sz="1200" dirty="0">
                <a:solidFill>
                  <a:srgbClr val="0000FF"/>
                </a:solidFill>
              </a:rPr>
              <a:t>;</a:t>
            </a:r>
          </a:p>
          <a:p>
            <a:endParaRPr lang="en-US" altLang="zh-CN" sz="1200" dirty="0">
              <a:solidFill>
                <a:srgbClr val="0000FF"/>
              </a:solidFill>
            </a:endParaRPr>
          </a:p>
          <a:p>
            <a:r>
              <a:rPr lang="en-US" sz="1200" dirty="0" err="1">
                <a:solidFill>
                  <a:srgbClr val="0000FF"/>
                </a:solidFill>
              </a:rPr>
              <a:t>MPI_Finalize</a:t>
            </a:r>
            <a:r>
              <a:rPr lang="en-US" sz="1200" dirty="0">
                <a:solidFill>
                  <a:srgbClr val="0000FF"/>
                </a:solidFill>
              </a:rPr>
              <a:t>();</a:t>
            </a:r>
            <a:br>
              <a:rPr lang="en-US" sz="1200" dirty="0">
                <a:solidFill>
                  <a:srgbClr val="0000FF"/>
                </a:solidFill>
              </a:rPr>
            </a:br>
            <a:br>
              <a:rPr lang="en-US" sz="1200" dirty="0">
                <a:solidFill>
                  <a:srgbClr val="0000FF"/>
                </a:solidFill>
              </a:rPr>
            </a:br>
            <a:r>
              <a:rPr lang="en-US" sz="1200" dirty="0">
                <a:solidFill>
                  <a:srgbClr val="0000FF"/>
                </a:solidFill>
              </a:rPr>
              <a:t>    return EXIT_SUCCESS;</a:t>
            </a:r>
          </a:p>
          <a:p>
            <a:br>
              <a:rPr lang="en-US" sz="1200" dirty="0">
                <a:solidFill>
                  <a:srgbClr val="0000FF"/>
                </a:solidFill>
              </a:rPr>
            </a:br>
            <a:r>
              <a:rPr lang="en-US" sz="1200" dirty="0">
                <a:solidFill>
                  <a:srgbClr val="0000FF"/>
                </a:solidFill>
              </a:rPr>
              <a:t>}</a:t>
            </a:r>
            <a:endParaRPr lang="zh-CN" altLang="en-US" sz="1200" dirty="0">
              <a:solidFill>
                <a:srgbClr val="0000FF"/>
              </a:solidFill>
            </a:endParaRPr>
          </a:p>
        </p:txBody>
      </p:sp>
      <p:sp>
        <p:nvSpPr>
          <p:cNvPr id="5" name="TextBox 4"/>
          <p:cNvSpPr txBox="1"/>
          <p:nvPr/>
        </p:nvSpPr>
        <p:spPr>
          <a:xfrm>
            <a:off x="2714612" y="1857364"/>
            <a:ext cx="3510256" cy="369331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err="1"/>
              <a:t>Sendbuf</a:t>
            </a:r>
            <a:r>
              <a:rPr lang="en-US" dirty="0"/>
              <a:t> on process 0 holds 3 data :</a:t>
            </a:r>
            <a:br>
              <a:rPr lang="en-US" dirty="0"/>
            </a:br>
            <a:r>
              <a:rPr lang="en-US" dirty="0"/>
              <a:t>0 1 2 </a:t>
            </a:r>
            <a:br>
              <a:rPr lang="en-US" dirty="0"/>
            </a:br>
            <a:r>
              <a:rPr lang="en-US" dirty="0" err="1"/>
              <a:t>Sendbuf</a:t>
            </a:r>
            <a:r>
              <a:rPr lang="en-US" dirty="0"/>
              <a:t> on process 1 holds 3 data :</a:t>
            </a:r>
            <a:br>
              <a:rPr lang="en-US" dirty="0"/>
            </a:br>
            <a:r>
              <a:rPr lang="en-US" dirty="0"/>
              <a:t>3 4 5 </a:t>
            </a:r>
            <a:br>
              <a:rPr lang="en-US" dirty="0"/>
            </a:br>
            <a:r>
              <a:rPr lang="en-US" dirty="0" err="1"/>
              <a:t>Sendbuf</a:t>
            </a:r>
            <a:r>
              <a:rPr lang="en-US" dirty="0"/>
              <a:t> on process 2 holds 3 data :</a:t>
            </a:r>
            <a:br>
              <a:rPr lang="en-US" dirty="0"/>
            </a:br>
            <a:r>
              <a:rPr lang="en-US" dirty="0"/>
              <a:t>6 7 8 </a:t>
            </a:r>
            <a:br>
              <a:rPr lang="en-US" dirty="0"/>
            </a:br>
            <a:br>
              <a:rPr lang="en-US" dirty="0"/>
            </a:br>
            <a:r>
              <a:rPr lang="en-US" dirty="0" err="1"/>
              <a:t>Recvbuf</a:t>
            </a:r>
            <a:r>
              <a:rPr lang="en-US" dirty="0"/>
              <a:t> on process 0 holds 3 data :</a:t>
            </a:r>
            <a:br>
              <a:rPr lang="en-US" dirty="0"/>
            </a:br>
            <a:r>
              <a:rPr lang="en-US" dirty="0"/>
              <a:t>0 3 6 </a:t>
            </a:r>
            <a:br>
              <a:rPr lang="en-US" dirty="0"/>
            </a:br>
            <a:r>
              <a:rPr lang="en-US" dirty="0" err="1"/>
              <a:t>Recvbuf</a:t>
            </a:r>
            <a:r>
              <a:rPr lang="en-US" dirty="0"/>
              <a:t> on process 1 holds 3 data :</a:t>
            </a:r>
            <a:br>
              <a:rPr lang="en-US" dirty="0"/>
            </a:br>
            <a:r>
              <a:rPr lang="en-US" dirty="0"/>
              <a:t>1 4 7 </a:t>
            </a:r>
            <a:br>
              <a:rPr lang="en-US" dirty="0"/>
            </a:br>
            <a:r>
              <a:rPr lang="en-US" dirty="0" err="1"/>
              <a:t>Recvbuf</a:t>
            </a:r>
            <a:r>
              <a:rPr lang="en-US" dirty="0"/>
              <a:t> on process 2 holds 3 data :</a:t>
            </a:r>
            <a:br>
              <a:rPr lang="en-US" dirty="0"/>
            </a:br>
            <a:r>
              <a:rPr lang="en-US" dirty="0"/>
              <a:t>2 5 8 </a:t>
            </a:r>
            <a:endParaRPr lang="zh-CN" altLang="en-US" dirty="0"/>
          </a:p>
        </p:txBody>
      </p:sp>
      <p:sp>
        <p:nvSpPr>
          <p:cNvPr id="6" name="灯片编号占位符 5"/>
          <p:cNvSpPr>
            <a:spLocks noGrp="1"/>
          </p:cNvSpPr>
          <p:nvPr>
            <p:ph type="sldNum" sz="quarter" idx="12"/>
          </p:nvPr>
        </p:nvSpPr>
        <p:spPr/>
        <p:txBody>
          <a:bodyPr/>
          <a:lstStyle/>
          <a:p>
            <a:fld id="{77197A2B-A034-4DC0-8020-4A062C2A5A72}" type="slidenum">
              <a:rPr lang="zh-CN" altLang="en-US" smtClean="0"/>
              <a:t>99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8521</Words>
  <Application>Microsoft Office PowerPoint</Application>
  <PresentationFormat>全屏显示(4:3)</PresentationFormat>
  <Paragraphs>1156</Paragraphs>
  <Slides>121</Slides>
  <Notes>22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121</vt:i4>
      </vt:variant>
    </vt:vector>
  </HeadingPairs>
  <TitlesOfParts>
    <vt:vector size="134" baseType="lpstr">
      <vt:lpstr>黑体</vt:lpstr>
      <vt:lpstr>宋体</vt:lpstr>
      <vt:lpstr>Arial</vt:lpstr>
      <vt:lpstr>Arial Black</vt:lpstr>
      <vt:lpstr>Calibri</vt:lpstr>
      <vt:lpstr>Courier New</vt:lpstr>
      <vt:lpstr>Tahoma</vt:lpstr>
      <vt:lpstr>Times New Roman</vt:lpstr>
      <vt:lpstr>Wingdings</vt:lpstr>
      <vt:lpstr>Office 主题</vt:lpstr>
      <vt:lpstr>Document</vt:lpstr>
      <vt:lpstr>Visio</vt:lpstr>
      <vt:lpstr>Bitmap Image</vt:lpstr>
      <vt:lpstr>PowerPoint 演示文稿</vt:lpstr>
      <vt:lpstr>课程内容</vt:lpstr>
      <vt:lpstr>消息传递并行程序设计 </vt:lpstr>
      <vt:lpstr>两种内存模型</vt:lpstr>
      <vt:lpstr>消息传递并行程序设计</vt:lpstr>
      <vt:lpstr>什么是MPI?</vt:lpstr>
      <vt:lpstr>MPI的历史</vt:lpstr>
      <vt:lpstr>为什么要用MPI?</vt:lpstr>
      <vt:lpstr>MPI的实现</vt:lpstr>
      <vt:lpstr>MPI基础 </vt:lpstr>
      <vt:lpstr>从简单MPI例子Hello world入手</vt:lpstr>
      <vt:lpstr>Hello (C语言)</vt:lpstr>
      <vt:lpstr>Hello (Fortran语言)</vt:lpstr>
      <vt:lpstr>C和Fortran中MPI函数约定</vt:lpstr>
      <vt:lpstr>MPI初始化- MPI_INIT</vt:lpstr>
      <vt:lpstr>MPI结束- MPI_FINALIZE</vt:lpstr>
      <vt:lpstr>MPI程序的编译和运行</vt:lpstr>
      <vt:lpstr>运行MPI程序</vt:lpstr>
      <vt:lpstr>Hello是如何被执行的？</vt:lpstr>
      <vt:lpstr>MPI基础知识</vt:lpstr>
      <vt:lpstr>PowerPoint 演示文稿</vt:lpstr>
      <vt:lpstr>PowerPoint 演示文稿</vt:lpstr>
      <vt:lpstr>MPI重要概念</vt:lpstr>
      <vt:lpstr>MPI重要概念</vt:lpstr>
      <vt:lpstr>MPI原始数据类型</vt:lpstr>
      <vt:lpstr>MPI原始数据类型</vt:lpstr>
      <vt:lpstr>MPI程序基本结构</vt:lpstr>
      <vt:lpstr>MPI几个基本函数</vt:lpstr>
      <vt:lpstr>MPI几个基本函数</vt:lpstr>
      <vt:lpstr>MPI几个基本函数</vt:lpstr>
      <vt:lpstr>MPI几个基本函数</vt:lpstr>
      <vt:lpstr>PowerPoint 演示文稿</vt:lpstr>
      <vt:lpstr>PowerPoint 演示文稿</vt:lpstr>
      <vt:lpstr>PowerPoint 演示文稿</vt:lpstr>
      <vt:lpstr>PowerPoint 演示文稿</vt:lpstr>
      <vt:lpstr>PowerPoint 演示文稿</vt:lpstr>
      <vt:lpstr>扩展Sample :Hello World -C</vt:lpstr>
      <vt:lpstr>PowerPoint 演示文稿</vt:lpstr>
      <vt:lpstr>PowerPoint 演示文稿</vt:lpstr>
      <vt:lpstr>点对点通信 </vt:lpstr>
      <vt:lpstr>PowerPoint 演示文稿</vt:lpstr>
      <vt:lpstr>定义</vt:lpstr>
      <vt:lpstr>阻塞式点对点通信</vt:lpstr>
      <vt:lpstr>阻塞式点对点通信（ MPI_Send ）</vt:lpstr>
      <vt:lpstr>消息</vt:lpstr>
      <vt:lpstr>为什么使用消息标签(Tag)？</vt:lpstr>
      <vt:lpstr>在消息传递中使用标签</vt:lpstr>
      <vt:lpstr>消息匹配</vt:lpstr>
      <vt:lpstr>PowerPoint 演示文稿</vt:lpstr>
      <vt:lpstr>PowerPoint 演示文稿</vt:lpstr>
      <vt:lpstr>PowerPoint 演示文稿</vt:lpstr>
      <vt:lpstr>PowerPoint 演示文稿</vt:lpstr>
      <vt:lpstr>阻塞式消息发送模式</vt:lpstr>
      <vt:lpstr>标准消息发送函数(MPI_Send)</vt:lpstr>
      <vt:lpstr>缓存消息发送函数(MPI_Bsend)</vt:lpstr>
      <vt:lpstr>同步消息发送函数(MPI_Ssend)</vt:lpstr>
      <vt:lpstr>就绪消息发送函数(MPI_Rsend)</vt:lpstr>
      <vt:lpstr>非阻塞式点对点通信</vt:lpstr>
      <vt:lpstr>非阻塞式点对点通信</vt:lpstr>
      <vt:lpstr>PowerPoint 演示文稿</vt:lpstr>
      <vt:lpstr>非阻塞式点对点通信</vt:lpstr>
      <vt:lpstr>PowerPoint 演示文稿</vt:lpstr>
      <vt:lpstr>PowerPoint 演示文稿</vt:lpstr>
      <vt:lpstr>分析greetings</vt:lpstr>
      <vt:lpstr>分析greetings</vt:lpstr>
      <vt:lpstr>Greetings执行过程</vt:lpstr>
      <vt:lpstr>运行Greetings</vt:lpstr>
      <vt:lpstr>聚合通信 </vt:lpstr>
      <vt:lpstr>PowerPoint 演示文稿</vt:lpstr>
      <vt:lpstr>定义</vt:lpstr>
      <vt:lpstr>三种通信方式</vt:lpstr>
      <vt:lpstr>聚合函数列表</vt:lpstr>
      <vt:lpstr>同步</vt:lpstr>
      <vt:lpstr>Sample</vt:lpstr>
      <vt:lpstr>广播</vt:lpstr>
      <vt:lpstr>广播</vt:lpstr>
      <vt:lpstr>PowerPoint 演示文稿</vt:lpstr>
      <vt:lpstr>收集&amp;散发</vt:lpstr>
      <vt:lpstr>收集(MPI_Gather)</vt:lpstr>
      <vt:lpstr>收集(MPI_Gather)</vt:lpstr>
      <vt:lpstr>收集(MPI_Gatherv)</vt:lpstr>
      <vt:lpstr>收集(MPI_Gatherv)</vt:lpstr>
      <vt:lpstr>PowerPoint 演示文稿</vt:lpstr>
      <vt:lpstr>PowerPoint 演示文稿</vt:lpstr>
      <vt:lpstr>PowerPoint 演示文稿</vt:lpstr>
      <vt:lpstr>收集(MPI_Allgather)</vt:lpstr>
      <vt:lpstr>收集(MPI_Allgather)</vt:lpstr>
      <vt:lpstr>收集(MPI_Allgather)</vt:lpstr>
      <vt:lpstr>散发(MPI_Scatter)</vt:lpstr>
      <vt:lpstr>散发(MPI_Scatter)</vt:lpstr>
      <vt:lpstr>散发(MPI_Scatterv)</vt:lpstr>
      <vt:lpstr>散发(MPI_Scatterv)</vt:lpstr>
      <vt:lpstr>散发(MPI_Scatterv)</vt:lpstr>
      <vt:lpstr>PowerPoint 演示文稿</vt:lpstr>
      <vt:lpstr>全散发收集(MPI_Alltoall)</vt:lpstr>
      <vt:lpstr>PowerPoint 演示文稿</vt:lpstr>
      <vt:lpstr>全散发收集(MPI_Alltoall)</vt:lpstr>
      <vt:lpstr>全散发收集(MPI_Alltoall)</vt:lpstr>
      <vt:lpstr>PowerPoint 演示文稿</vt:lpstr>
      <vt:lpstr>归约</vt:lpstr>
      <vt:lpstr>归约(MPI_Reduce)</vt:lpstr>
      <vt:lpstr>归约</vt:lpstr>
      <vt:lpstr>PowerPoint 演示文稿</vt:lpstr>
      <vt:lpstr>PowerPoint 演示文稿</vt:lpstr>
      <vt:lpstr>PowerPoint 演示文稿</vt:lpstr>
      <vt:lpstr>       程序1  串行表示的Jacobi迭代</vt:lpstr>
      <vt:lpstr> 2.用MPI程序实现Jacobi迭代</vt:lpstr>
      <vt:lpstr>PowerPoint 演示文稿</vt:lpstr>
      <vt:lpstr>PowerPoint 演示文稿</vt:lpstr>
      <vt:lpstr>         程序11、 并行的Jacobi迭代</vt:lpstr>
      <vt:lpstr>PowerPoint 演示文稿</vt:lpstr>
      <vt:lpstr>PowerPoint 演示文稿</vt:lpstr>
      <vt:lpstr>PowerPoint 演示文稿</vt:lpstr>
      <vt:lpstr>二.主从模式的MPI程序设计</vt:lpstr>
      <vt:lpstr>PowerPoint 演示文稿</vt:lpstr>
      <vt:lpstr>        程序12、 矩阵向量乘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zth</dc:creator>
  <cp:lastModifiedBy>qingtian</cp:lastModifiedBy>
  <cp:revision>385</cp:revision>
  <dcterms:created xsi:type="dcterms:W3CDTF">2013-08-31T06:22:00Z</dcterms:created>
  <dcterms:modified xsi:type="dcterms:W3CDTF">2019-02-15T11:14:19Z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