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257" r:id="rId2"/>
    <p:sldId id="258" r:id="rId3"/>
    <p:sldId id="259" r:id="rId4"/>
    <p:sldId id="339" r:id="rId5"/>
    <p:sldId id="340" r:id="rId6"/>
    <p:sldId id="260" r:id="rId7"/>
    <p:sldId id="261" r:id="rId8"/>
    <p:sldId id="262" r:id="rId9"/>
    <p:sldId id="341" r:id="rId10"/>
    <p:sldId id="263" r:id="rId11"/>
    <p:sldId id="264" r:id="rId12"/>
    <p:sldId id="34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43" r:id="rId21"/>
    <p:sldId id="272" r:id="rId22"/>
    <p:sldId id="344" r:id="rId23"/>
    <p:sldId id="345" r:id="rId24"/>
    <p:sldId id="273" r:id="rId25"/>
    <p:sldId id="274" r:id="rId26"/>
    <p:sldId id="275" r:id="rId27"/>
    <p:sldId id="276" r:id="rId28"/>
    <p:sldId id="347" r:id="rId29"/>
    <p:sldId id="34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48" r:id="rId41"/>
    <p:sldId id="287" r:id="rId42"/>
    <p:sldId id="288" r:id="rId43"/>
    <p:sldId id="289" r:id="rId44"/>
    <p:sldId id="290" r:id="rId45"/>
    <p:sldId id="291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56" r:id="rId82"/>
    <p:sldId id="357" r:id="rId83"/>
    <p:sldId id="316" r:id="rId84"/>
    <p:sldId id="317" r:id="rId85"/>
    <p:sldId id="358" r:id="rId86"/>
    <p:sldId id="359" r:id="rId87"/>
    <p:sldId id="318" r:id="rId88"/>
    <p:sldId id="319" r:id="rId89"/>
    <p:sldId id="320" r:id="rId90"/>
    <p:sldId id="321" r:id="rId91"/>
    <p:sldId id="322" r:id="rId92"/>
    <p:sldId id="323" r:id="rId93"/>
    <p:sldId id="324" r:id="rId94"/>
    <p:sldId id="365" r:id="rId95"/>
    <p:sldId id="327" r:id="rId96"/>
    <p:sldId id="328" r:id="rId97"/>
    <p:sldId id="329" r:id="rId98"/>
    <p:sldId id="330" r:id="rId99"/>
    <p:sldId id="361" r:id="rId100"/>
    <p:sldId id="360" r:id="rId101"/>
    <p:sldId id="331" r:id="rId102"/>
    <p:sldId id="332" r:id="rId103"/>
    <p:sldId id="333" r:id="rId104"/>
    <p:sldId id="362" r:id="rId105"/>
    <p:sldId id="334" r:id="rId106"/>
    <p:sldId id="364" r:id="rId107"/>
    <p:sldId id="335" r:id="rId108"/>
    <p:sldId id="336" r:id="rId109"/>
    <p:sldId id="337" r:id="rId110"/>
    <p:sldId id="338" r:id="rId111"/>
    <p:sldId id="363" r:id="rId1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900FF"/>
    <a:srgbClr val="006600"/>
    <a:srgbClr val="FF0000"/>
    <a:srgbClr val="CC3300"/>
    <a:srgbClr val="FF9900"/>
    <a:srgbClr val="996633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5DB05-DDF2-4824-B8EE-290CE1952EE5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C4DCE-D8BA-4DD9-AE79-841A861FF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6EEB-EC93-4B98-98BC-BB9003C25FF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BC942-6DD7-4220-A869-C3369C284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704E-2FD8-40B1-A78F-939989CF2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9741-ED2F-4F91-B754-B00865D34A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F854D-75D4-4045-ACBA-BCCE9192C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D5B9-4794-4096-BD72-CE86EEEA4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039D-201D-4CC2-9CDA-8A54AEC6D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CAD8E-9D3E-4DB5-8D2B-914A2699F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D5F73-A534-44BF-9CD3-1A1621A6F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6183-1013-4E64-BBE8-A5C1D5D4F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BCC72-F9FA-41F5-BB30-1603E0596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F6300-6048-41E3-BDDB-8FBFF24C24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D7685E-DBE2-460C-B645-1F8D59FAF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28794" y="357166"/>
            <a:ext cx="488792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10</a:t>
            </a:r>
            <a:r>
              <a:rPr lang="zh-CN" alt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计算几何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5140" y="1745992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10.1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向量运算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5140" y="267468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10.2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求解凸包问题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5140" y="357187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10.3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求解最近点对问题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40" y="4532074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10.4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求解最远点对问题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68313" y="457122"/>
            <a:ext cx="6696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的减法运算的算法如下：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7534298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operator -(const 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Point(p1.x-p2.x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3571876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显然有性质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=-(p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928802"/>
            <a:ext cx="7000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583247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用旋转卡壳法求最远点对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68313" y="1700213"/>
            <a:ext cx="8207375" cy="157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旋转卡壳法的基本思想是，对于给定的点集，先采用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扫描法求出来一个凸包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，然后根据凸包上每条边，找到离他最远的一个点。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即卡着外壳转一圈，这便是旋转卡壳法名称的由来。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68859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）一个凸包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4612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68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7950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357290" y="1000108"/>
            <a:ext cx="7637458" cy="874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如何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求当前处理的边对应的粗边。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以当前处理边为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例，如下图所示，先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边，显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然它不是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319330"/>
            <a:ext cx="30286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43240" y="51005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找粗边的过程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85728"/>
            <a:ext cx="3000396" cy="430887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需要解决两个问题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5941" y="978525"/>
            <a:ext cx="821349" cy="807401"/>
            <a:chOff x="535940" y="314960"/>
            <a:chExt cx="1021715" cy="1021715"/>
          </a:xfrm>
        </p:grpSpPr>
        <p:grpSp>
          <p:nvGrpSpPr>
            <p:cNvPr id="8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TextBox 13"/>
            <p:cNvSpPr txBox="1"/>
            <p:nvPr/>
          </p:nvSpPr>
          <p:spPr>
            <a:xfrm>
              <a:off x="777875" y="499745"/>
              <a:ext cx="53784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85720" y="142852"/>
            <a:ext cx="8572560" cy="198515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那么如何判断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（图中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），由向量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构成一个平面四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面积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构成一个平面四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面积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于这两个平行四边行的底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143116"/>
            <a:ext cx="2714644" cy="23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5008" y="314324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找粗边的过程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643446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如果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离当前处理边越远，表示边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不是粗边，需要通过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继续判断下一条边，直到这样的平行四边形面积出现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为止，此时边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才是粗边，图中当前边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找到粗边为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，较大距离的点为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22408" y="335987"/>
            <a:ext cx="7707310" cy="184422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如何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求平行四边行的面积。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个向量的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叉积为对应平行四边行的有向面积（可能为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负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过求其绝对值得到其面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在下图中，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=fabs(Det(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=fabs(Det(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是求叉积。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857496"/>
            <a:ext cx="28649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357158" y="285728"/>
            <a:ext cx="821349" cy="807401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777875" y="499745"/>
              <a:ext cx="537846" cy="54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0166" y="1428736"/>
            <a:ext cx="4714908" cy="861774"/>
            <a:chOff x="928662" y="4714884"/>
            <a:chExt cx="4714908" cy="861774"/>
          </a:xfrm>
        </p:grpSpPr>
        <p:sp>
          <p:nvSpPr>
            <p:cNvPr id="3" name="TextBox 2"/>
            <p:cNvSpPr txBox="1"/>
            <p:nvPr/>
          </p:nvSpPr>
          <p:spPr>
            <a:xfrm>
              <a:off x="928662" y="4714884"/>
              <a:ext cx="2214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当前处理的边</a:t>
              </a:r>
              <a:endPara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粗边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992" y="4929198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华文琥珀" pitchFamily="2" charset="-122"/>
                  <a:ea typeface="华文琥珀" pitchFamily="2" charset="-122"/>
                </a:rPr>
                <a:t>都仅仅转换一圈</a:t>
              </a:r>
              <a:endParaRPr lang="zh-CN" altLang="en-US" sz="180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3071802" y="4857760"/>
              <a:ext cx="214314" cy="64294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1492204" cy="50000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执行过程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158" y="285728"/>
            <a:ext cx="821349" cy="807401"/>
            <a:chOff x="535940" y="314960"/>
            <a:chExt cx="1021715" cy="1021715"/>
          </a:xfrm>
        </p:grpSpPr>
        <p:grpSp>
          <p:nvGrpSpPr>
            <p:cNvPr id="8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TextBox 13"/>
            <p:cNvSpPr txBox="1"/>
            <p:nvPr/>
          </p:nvSpPr>
          <p:spPr>
            <a:xfrm>
              <a:off x="777875" y="499745"/>
              <a:ext cx="537846" cy="54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1006" y="571480"/>
            <a:ext cx="8820150" cy="521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RotatingCalipers1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maxindex1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maxindex2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RotatingCalipers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</a:p>
          <a:p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maxdist=0.0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添加起点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j=1;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fabs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ch[j+1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]))&gt;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fabs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])))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)%m;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以面积来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断，面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积大则说明要离平行线远些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maxdist=d1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maxindex1=i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maxindex2=j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57158" y="857232"/>
            <a:ext cx="8353425" cy="3169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maxdist=d2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maxindex1=i+1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maxindex2=j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75688" cy="4585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RotatingCalipers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(vector&lt;Point&gt; &amp;a)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旋转卡壳算法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m=Graham(a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maxdist=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RotatingCalipers1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最远点对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远距离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g\n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ch[index1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ch[index2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74637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向量点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积运算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285860"/>
            <a:ext cx="8072494" cy="307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的点积（或内积）定义为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|×cos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其结果是一个标量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|p|=</a:t>
            </a: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表示两个向量的夹角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3571868" y="3214686"/>
          <a:ext cx="1440189" cy="500066"/>
        </p:xfrm>
        <a:graphic>
          <a:graphicData uri="http://schemas.openxmlformats.org/presentationml/2006/ole">
            <p:oleObj spid="_x0000_s59393" r:id="rId3" imgW="6858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57158" y="1714488"/>
            <a:ext cx="8429684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求出的凸包中含有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点，则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RotatingCalipers1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以整个算法的时间复杂度为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然优于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776288"/>
            <a:ext cx="72390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7561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点积的算法如下：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1472" y="2143116"/>
            <a:ext cx="7561262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Dot(Point p1,Point p2)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两个向量的点积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p1.x*p2.x+p1.y*p2.y;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7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可以通过点积的符号判断两向量相互之间的夹角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714348" y="928670"/>
            <a:ext cx="6673870" cy="129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时，向量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之间的夹角为锐角。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时，向量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垂直，即夹角为直角。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时，向量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之间的夹角为钝角。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2910" y="2857496"/>
            <a:ext cx="7000924" cy="3286942"/>
            <a:chOff x="642910" y="2857496"/>
            <a:chExt cx="7000924" cy="328694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642910" y="5070486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-36545" y="453628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28662" y="514351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571604" y="5072074"/>
              <a:ext cx="107157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28860" y="571501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1431575" y="3211839"/>
              <a:ext cx="1994570" cy="1714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285749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(3,5)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44" y="4000504"/>
              <a:ext cx="3929090" cy="56781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44000" bIns="144000" rtlCol="0">
              <a:spAutoFit/>
            </a:bodyPr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·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=2*3+(-1)*5=1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&gt;0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：锐角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6911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利用点积求一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的长度的算法如下：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751" y="1268413"/>
            <a:ext cx="6746894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Length(Point &amp;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求向量长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sqrt(Dot(p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8358246" cy="87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对于具有公共起点的两个线段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需要把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作为原点就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以，亦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是向量，它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们的点积为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)·(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14414" y="1500174"/>
            <a:ext cx="5643602" cy="11378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r&gt;0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夹角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为锐角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的夹角为直角。</a:t>
            </a:r>
          </a:p>
          <a:p>
            <a:pPr marL="342900" indent="-34290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r&lt;0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夹角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为钝角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1472" y="3286124"/>
            <a:ext cx="8001056" cy="3286942"/>
            <a:chOff x="571472" y="3286124"/>
            <a:chExt cx="8001056" cy="3286942"/>
          </a:xfrm>
        </p:grpSpPr>
        <p:grpSp>
          <p:nvGrpSpPr>
            <p:cNvPr id="20" name="组合 19"/>
            <p:cNvGrpSpPr/>
            <p:nvPr/>
          </p:nvGrpSpPr>
          <p:grpSpPr>
            <a:xfrm>
              <a:off x="571472" y="3286124"/>
              <a:ext cx="8001056" cy="3286942"/>
              <a:chOff x="571472" y="3286124"/>
              <a:chExt cx="8001056" cy="3286942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642910" y="5499114"/>
                <a:ext cx="42862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rot="5400000" flipH="1" flipV="1">
                <a:off x="-36545" y="4964917"/>
                <a:ext cx="321550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71472" y="5572140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(0,0)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1571604" y="5500702"/>
                <a:ext cx="1071570" cy="50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428860" y="6143644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(2,-1)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1431575" y="3640467"/>
                <a:ext cx="1994570" cy="17145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86116" y="3286124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(3,5)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28794" y="3988362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14480" y="567209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86182" y="4214818"/>
                <a:ext cx="4786346" cy="56781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 rtlCol="0">
                <a:spAutoFit/>
              </a:bodyPr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r=(p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)·(p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)=2*3+(-1)*5=1</a:t>
                </a:r>
                <a:r>
                  <a:rPr lang="en-US" altLang="zh-CN" sz="1800" smtClean="0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&gt;0</a:t>
                </a:r>
                <a:r>
                  <a:rPr lang="zh-CN" altLang="en-US" sz="1800" smtClean="0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：锐角</a:t>
                </a:r>
                <a:endParaRPr lang="zh-CN" altLang="en-US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21976" y="3571876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3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特殊情况</a:t>
              </a:r>
              <a:endParaRPr lang="zh-CN" altLang="en-US" sz="2000" spc="3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7559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求两条线段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的夹角的算法如下：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00034" y="2001254"/>
            <a:ext cx="8064500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Angle(Point p0,Point p1,Point p2)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d=Dot((p1-p0),(p2-p0));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(d==0)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return 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夹角为直角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(d&gt;0)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的夹角为锐角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-1;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的夹角为钝角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105142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 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向量叉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积运算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14282" y="1021977"/>
            <a:ext cx="8318530" cy="169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的叉积（外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=|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|×|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|×sin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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结果是一个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量，其中，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p|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角，如下图所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3786190"/>
            <a:ext cx="3714808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显然有性质：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2910" y="2785264"/>
            <a:ext cx="4286280" cy="3370522"/>
            <a:chOff x="642910" y="2785264"/>
            <a:chExt cx="4286280" cy="337052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642910" y="4889238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-36545" y="439261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28662" y="499984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8794" y="578645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14324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rot="18964577">
              <a:off x="1433394" y="4220954"/>
              <a:ext cx="2034098" cy="8337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1571604" y="3571876"/>
              <a:ext cx="1357322" cy="1319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416202" y="5059548"/>
              <a:ext cx="810872" cy="50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596" y="1285860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叉积的算法如下：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00034" y="2000240"/>
            <a:ext cx="7343775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个向量的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叉积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p2.y-p1.y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可以通过叉积的符号判断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两向量相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互之间的顺逆时针关系：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71472" y="1071546"/>
            <a:ext cx="8135938" cy="1488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顺时针方向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图所示就是这种情况）。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的逆时针方向。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共线，但可能同向也可能反向。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42910" y="4889238"/>
            <a:ext cx="42862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36545" y="4392619"/>
            <a:ext cx="321550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499984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(0,0)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794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平行四边形 11"/>
          <p:cNvSpPr/>
          <p:nvPr/>
        </p:nvSpPr>
        <p:spPr>
          <a:xfrm rot="18964577">
            <a:off x="1433394" y="4220954"/>
            <a:ext cx="2034098" cy="8337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571604" y="3571876"/>
            <a:ext cx="1357322" cy="1319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416202" y="5059548"/>
            <a:ext cx="810872" cy="50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457184" y="3256767"/>
            <a:ext cx="629171" cy="2693096"/>
          </a:xfrm>
          <a:custGeom>
            <a:avLst/>
            <a:gdLst>
              <a:gd name="connsiteX0" fmla="*/ 12526 w 590811"/>
              <a:gd name="connsiteY0" fmla="*/ 0 h 2693096"/>
              <a:gd name="connsiteX1" fmla="*/ 313150 w 590811"/>
              <a:gd name="connsiteY1" fmla="*/ 413359 h 2693096"/>
              <a:gd name="connsiteX2" fmla="*/ 538619 w 590811"/>
              <a:gd name="connsiteY2" fmla="*/ 1678488 h 2693096"/>
              <a:gd name="connsiteX3" fmla="*/ 0 w 590811"/>
              <a:gd name="connsiteY3" fmla="*/ 2693096 h 2693096"/>
              <a:gd name="connsiteX0" fmla="*/ 12526 w 629171"/>
              <a:gd name="connsiteY0" fmla="*/ 0 h 2693096"/>
              <a:gd name="connsiteX1" fmla="*/ 313150 w 629171"/>
              <a:gd name="connsiteY1" fmla="*/ 413359 h 2693096"/>
              <a:gd name="connsiteX2" fmla="*/ 543312 w 629171"/>
              <a:gd name="connsiteY2" fmla="*/ 958051 h 2693096"/>
              <a:gd name="connsiteX3" fmla="*/ 538619 w 629171"/>
              <a:gd name="connsiteY3" fmla="*/ 1678488 h 2693096"/>
              <a:gd name="connsiteX4" fmla="*/ 0 w 629171"/>
              <a:gd name="connsiteY4" fmla="*/ 2693096 h 2693096"/>
              <a:gd name="connsiteX0" fmla="*/ 12526 w 629171"/>
              <a:gd name="connsiteY0" fmla="*/ 0 h 2693096"/>
              <a:gd name="connsiteX1" fmla="*/ 400436 w 629171"/>
              <a:gd name="connsiteY1" fmla="*/ 386547 h 2693096"/>
              <a:gd name="connsiteX2" fmla="*/ 543312 w 629171"/>
              <a:gd name="connsiteY2" fmla="*/ 958051 h 2693096"/>
              <a:gd name="connsiteX3" fmla="*/ 538619 w 629171"/>
              <a:gd name="connsiteY3" fmla="*/ 1678488 h 2693096"/>
              <a:gd name="connsiteX4" fmla="*/ 0 w 629171"/>
              <a:gd name="connsiteY4" fmla="*/ 2693096 h 26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71" h="2693096">
                <a:moveTo>
                  <a:pt x="12526" y="0"/>
                </a:moveTo>
                <a:cubicBezTo>
                  <a:pt x="118997" y="66805"/>
                  <a:pt x="312754" y="106799"/>
                  <a:pt x="400436" y="386547"/>
                </a:cubicBezTo>
                <a:cubicBezTo>
                  <a:pt x="473505" y="543122"/>
                  <a:pt x="520281" y="742727"/>
                  <a:pt x="543312" y="958051"/>
                </a:cubicBezTo>
                <a:cubicBezTo>
                  <a:pt x="566343" y="1173375"/>
                  <a:pt x="629171" y="1389314"/>
                  <a:pt x="538619" y="1678488"/>
                </a:cubicBezTo>
                <a:cubicBezTo>
                  <a:pt x="448067" y="1967662"/>
                  <a:pt x="243213" y="2375770"/>
                  <a:pt x="0" y="2693096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9676" y="4025904"/>
            <a:ext cx="430887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600" spc="600" smtClean="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顺时针方向</a:t>
            </a:r>
            <a:endParaRPr lang="zh-CN" altLang="en-US" sz="1600" spc="600">
              <a:solidFill>
                <a:srgbClr val="0066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8207375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在二维空间（即平面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个输入对象都用一组点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中每个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分别是点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的行列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标，用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实数表示。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3429024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10.1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向量运算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71736" y="3857628"/>
            <a:ext cx="1928826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0562" y="357187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514351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42876" y="625128"/>
            <a:ext cx="878684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对于具有公共起点的两个线段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，只需要把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作为原点就可以向量叉积运算，亦即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都是向量，它们的叉积为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= 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86182" y="471488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001024" cy="10732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的叉积大于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的顺时针方向上，如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图所示。或者说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在右手螺旋方向上，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的叉积大于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64711" y="3750471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000496" y="400050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29058" y="4496852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4147090" y="414338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378619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307181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28604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可以通过该叉积的符号判断两向量相互之间的顺逆时针关系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28860" y="3929066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072362" cy="4592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的叉积等于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三点同线。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43174" y="278605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643174" y="3214686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1736" y="3711034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6182" y="300037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3438" y="2500306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86182" y="471488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001024" cy="1488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的叉积小于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的逆时针方向上，如图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10.5(b)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所示。或者说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在左手螺旋方向上，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的叉积小于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64711" y="3750471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000496" y="400050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29058" y="4496852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4147090" y="4143380"/>
            <a:ext cx="214314" cy="21431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378619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307181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7561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判断两条线段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的方向的算法如下：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777716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Direction(Point p0,Point p1,Point p2)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判断两线段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的方向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d=Det((p1-p0),(p2-p0));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(d==0)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return 0;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点共线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(d&gt;0)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1;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-1;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的逆时针方向上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81781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两个点的距离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85000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p1.x-p2.x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p1.x-p2.x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105150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点到线段的距离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0645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求点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的距离。设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上的投影点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，设向量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种可能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0904" y="1236595"/>
            <a:ext cx="7207244" cy="5678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足下图情况，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到线段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为向量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7290" y="335756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470" y="2028758"/>
            <a:ext cx="4584064" cy="2871922"/>
            <a:chOff x="813470" y="2028758"/>
            <a:chExt cx="4584064" cy="2871922"/>
          </a:xfrm>
        </p:grpSpPr>
        <p:grpSp>
          <p:nvGrpSpPr>
            <p:cNvPr id="20" name="组合 19"/>
            <p:cNvGrpSpPr/>
            <p:nvPr/>
          </p:nvGrpSpPr>
          <p:grpSpPr>
            <a:xfrm>
              <a:off x="813470" y="2028758"/>
              <a:ext cx="4584064" cy="2155282"/>
              <a:chOff x="813470" y="2028758"/>
              <a:chExt cx="4584064" cy="2155282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16200000" flipV="1">
                <a:off x="1539882" y="2243072"/>
                <a:ext cx="1071570" cy="10715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2611452" y="3314642"/>
                <a:ext cx="228601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397138" y="331464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97468" y="310032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11254" y="202875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494158" y="3124383"/>
                <a:ext cx="324853" cy="168442"/>
              </a:xfrm>
              <a:custGeom>
                <a:avLst/>
                <a:gdLst>
                  <a:gd name="connsiteX0" fmla="*/ 0 w 324853"/>
                  <a:gd name="connsiteY0" fmla="*/ 24063 h 168442"/>
                  <a:gd name="connsiteX1" fmla="*/ 168442 w 324853"/>
                  <a:gd name="connsiteY1" fmla="*/ 24063 h 168442"/>
                  <a:gd name="connsiteX2" fmla="*/ 324853 w 324853"/>
                  <a:gd name="connsiteY2" fmla="*/ 168442 h 1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853" h="168442">
                    <a:moveTo>
                      <a:pt x="0" y="24063"/>
                    </a:moveTo>
                    <a:cubicBezTo>
                      <a:pt x="57150" y="12031"/>
                      <a:pt x="114300" y="0"/>
                      <a:pt x="168442" y="24063"/>
                    </a:cubicBezTo>
                    <a:cubicBezTo>
                      <a:pt x="222584" y="48126"/>
                      <a:pt x="273718" y="108284"/>
                      <a:pt x="324853" y="168442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11452" y="2743138"/>
                <a:ext cx="1500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  <a:sym typeface="Symbol"/>
                  </a:rPr>
                  <a:t> 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为</a:t>
                </a:r>
                <a:r>
                  <a:rPr lang="zh-CN" altLang="zh-CN" sz="2000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钝角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813470" y="3326674"/>
                <a:ext cx="1785950" cy="14259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551914" y="2228813"/>
                <a:ext cx="0" cy="108582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897072" y="3814708"/>
                <a:ext cx="203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Dot(</a:t>
                </a:r>
                <a:r>
                  <a:rPr lang="en-US" altLang="zh-CN" sz="1800" i="1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r>
                  <a:rPr lang="en-US" altLang="zh-CN" sz="18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)&lt;0</a:t>
                </a:r>
                <a:endParaRPr lang="zh-CN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40146" y="331464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68510" y="224307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285852" y="4500570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射线上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142984"/>
            <a:ext cx="7175522" cy="5678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若满足下图情况，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到线段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的距离为向量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的长度；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143108" y="1957320"/>
            <a:ext cx="4143404" cy="2829002"/>
            <a:chOff x="2143108" y="3214686"/>
            <a:chExt cx="4143404" cy="282900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4458450" y="3447048"/>
              <a:ext cx="1179104" cy="1167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2214546" y="4643446"/>
              <a:ext cx="2286016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3108" y="471488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86248" y="471488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321468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8992" y="392906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Symbol"/>
                </a:rPr>
                <a:t> 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为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钝角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500562" y="4629187"/>
              <a:ext cx="1785950" cy="14259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643570" y="3545585"/>
              <a:ext cx="0" cy="108582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86182" y="50720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Dot(</a:t>
              </a:r>
              <a:r>
                <a:rPr lang="en-US" altLang="zh-CN" sz="1800" i="1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)&lt;0</a:t>
              </a:r>
              <a:endParaRPr lang="zh-CN" altLang="zh-CN" sz="180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6314" y="36433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3240" y="46434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200790" y="4345655"/>
              <a:ext cx="531395" cy="300789"/>
            </a:xfrm>
            <a:custGeom>
              <a:avLst/>
              <a:gdLst>
                <a:gd name="connsiteX0" fmla="*/ 531395 w 531395"/>
                <a:gd name="connsiteY0" fmla="*/ 0 h 300789"/>
                <a:gd name="connsiteX1" fmla="*/ 230605 w 531395"/>
                <a:gd name="connsiteY1" fmla="*/ 72189 h 300789"/>
                <a:gd name="connsiteX2" fmla="*/ 38100 w 531395"/>
                <a:gd name="connsiteY2" fmla="*/ 192505 h 300789"/>
                <a:gd name="connsiteX3" fmla="*/ 2005 w 531395"/>
                <a:gd name="connsiteY3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95" h="300789">
                  <a:moveTo>
                    <a:pt x="531395" y="0"/>
                  </a:moveTo>
                  <a:cubicBezTo>
                    <a:pt x="422108" y="20052"/>
                    <a:pt x="312821" y="40105"/>
                    <a:pt x="230605" y="72189"/>
                  </a:cubicBezTo>
                  <a:cubicBezTo>
                    <a:pt x="148389" y="104273"/>
                    <a:pt x="76200" y="154405"/>
                    <a:pt x="38100" y="192505"/>
                  </a:cubicBezTo>
                  <a:cubicBezTo>
                    <a:pt x="0" y="230605"/>
                    <a:pt x="1002" y="265697"/>
                    <a:pt x="2005" y="30078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0694" y="464344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5643578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射线上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7993062" cy="8747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足下图情况，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到线段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为向量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叉积的绝对值（平行四边形面积）除以底长。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428860" y="2786058"/>
            <a:ext cx="3143272" cy="2471812"/>
            <a:chOff x="2428860" y="2786058"/>
            <a:chExt cx="3143272" cy="247181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743938" y="3018420"/>
              <a:ext cx="1179104" cy="1167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2761986" y="4174268"/>
              <a:ext cx="2286016" cy="1588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28860" y="40434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2066" y="40434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00496" y="278605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929058" y="3116957"/>
              <a:ext cx="0" cy="108582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00364" y="314324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678" y="41863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86182" y="42148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7488" y="485776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在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线段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113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设计点类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841375"/>
            <a:ext cx="8391553" cy="5360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Point	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点类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x;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行坐标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y;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列坐标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Point() {}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默认构造函数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Point(double x1,double y1)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x=x1;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y=y1;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void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输出点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printf("(%g,%g) ",x,y);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23850" y="620713"/>
            <a:ext cx="8424863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DistPtoSegment(Point p0,Point p1,Point p2)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线段的距离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Point v1=p2-p1,v2=p1-p2,v3=p0-p1,v4=p0-p2;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(p1==p2)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两点重合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Length(p0-p1);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(Dot(v1,v3)&lt;0)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Length(v3);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(Dot(v2,v4)&lt;0)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Length(v4);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fabs(Det(v1,v3))/Length(v1);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6248414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判断一个点是否在一个矩形内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14282" y="1142984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设一个矩形的左上角为点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、右下角为点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，另有一个点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，现要判断该点是否在指定的矩形内。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看成是具有公共起点的两个线段，把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作为原点，显然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两线段的夹角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为直角或钝角时，点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便落在该矩形内（含点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57488" y="3605630"/>
            <a:ext cx="2786876" cy="1966510"/>
            <a:chOff x="3999702" y="4107284"/>
            <a:chExt cx="2786876" cy="1966510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143240" y="5214950"/>
              <a:ext cx="17145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000496" y="6072206"/>
              <a:ext cx="2714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357686" y="4500570"/>
              <a:ext cx="200026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99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857752" y="5429264"/>
              <a:ext cx="150019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6200000" flipV="1">
              <a:off x="4143372" y="4714884"/>
              <a:ext cx="92869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57950" y="560065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531490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41072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764505" y="5233737"/>
              <a:ext cx="300790" cy="252663"/>
            </a:xfrm>
            <a:custGeom>
              <a:avLst/>
              <a:gdLst>
                <a:gd name="connsiteX0" fmla="*/ 0 w 300790"/>
                <a:gd name="connsiteY0" fmla="*/ 0 h 252663"/>
                <a:gd name="connsiteX1" fmla="*/ 228600 w 300790"/>
                <a:gd name="connsiteY1" fmla="*/ 72189 h 252663"/>
                <a:gd name="connsiteX2" fmla="*/ 300790 w 300790"/>
                <a:gd name="connsiteY2" fmla="*/ 252663 h 25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790" h="252663">
                  <a:moveTo>
                    <a:pt x="0" y="0"/>
                  </a:moveTo>
                  <a:cubicBezTo>
                    <a:pt x="89234" y="15039"/>
                    <a:pt x="178468" y="30079"/>
                    <a:pt x="228600" y="72189"/>
                  </a:cubicBezTo>
                  <a:cubicBezTo>
                    <a:pt x="278732" y="114299"/>
                    <a:pt x="289761" y="183481"/>
                    <a:pt x="300790" y="252663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29190" y="492919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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58" y="5857892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在该矩形内应满足以下条件：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38230" y="1428736"/>
            <a:ext cx="6819918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InRectangle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表示的矩形内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Dot(p1-p0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)&lt;=0;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95288" y="404812"/>
            <a:ext cx="674848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10.1.3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判断一个点是否在一条线段上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258248"/>
            <a:ext cx="8280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，线段为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在该线段上（含点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），应同时满足两个条件：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一是点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在线段为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所在的直线上，另一个是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为对角顶点的矩形内。前者保证点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在直线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上，后者是保证点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不在线段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的延长线或反向延长线上。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3847462"/>
            <a:ext cx="7000924" cy="19042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在线段为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所在的直线上应满足的条件是：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)×(p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为对角顶点的矩形内应满足的条件是：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)·(p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)≤0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52478" y="1393473"/>
            <a:ext cx="7462860" cy="1821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OnSegment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是否在线段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Det(p1-p0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)==0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Dot(p1-p0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)&lt;=0;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554513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判断两条线段是否平行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777716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设两条线段为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果它们的夹角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零。可以推出两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平行应满足的条件是：</a:t>
            </a: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28597" y="1500174"/>
            <a:ext cx="7786742" cy="1507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Parallel(Point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p2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p3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p4)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Det(p2-p1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p4-p3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)==0;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511333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10.1.5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判断两线段是否相交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8208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设两条线段为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图所示，要判断它们是否相交（包含端点），只要点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两个点在线段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的两边且点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的两边，那么这两条线段必然相交。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1051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00298" y="3429000"/>
            <a:ext cx="3357586" cy="2257498"/>
            <a:chOff x="3428992" y="3429000"/>
            <a:chExt cx="3357586" cy="225749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15074" y="52149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3306" y="52863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57950" y="34290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8992" y="34290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5720" y="1120786"/>
            <a:ext cx="850115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549282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如何判断两点是否在一条线段的两边呢？令：</a:t>
            </a:r>
            <a:endParaRPr lang="zh-CN" altLang="en-US" sz="20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8860" y="3357562"/>
            <a:ext cx="3143272" cy="1900308"/>
            <a:chOff x="3261113" y="3429002"/>
            <a:chExt cx="3693344" cy="230966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0800000" flipV="1">
              <a:off x="4000496" y="5286388"/>
              <a:ext cx="2214578" cy="7143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15074" y="5214952"/>
              <a:ext cx="655443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25446" y="5252367"/>
              <a:ext cx="642942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7950" y="3429002"/>
              <a:ext cx="596507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61113" y="3429002"/>
              <a:ext cx="596507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33867" y="1473200"/>
            <a:ext cx="2582333" cy="2959100"/>
          </a:xfrm>
          <a:custGeom>
            <a:avLst/>
            <a:gdLst>
              <a:gd name="connsiteX0" fmla="*/ 309033 w 2582333"/>
              <a:gd name="connsiteY0" fmla="*/ 0 h 2959100"/>
              <a:gd name="connsiteX1" fmla="*/ 118533 w 2582333"/>
              <a:gd name="connsiteY1" fmla="*/ 698500 h 2959100"/>
              <a:gd name="connsiteX2" fmla="*/ 410633 w 2582333"/>
              <a:gd name="connsiteY2" fmla="*/ 2146300 h 2959100"/>
              <a:gd name="connsiteX3" fmla="*/ 2582333 w 2582333"/>
              <a:gd name="connsiteY3" fmla="*/ 29591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333" h="2959100">
                <a:moveTo>
                  <a:pt x="309033" y="0"/>
                </a:moveTo>
                <a:cubicBezTo>
                  <a:pt x="205316" y="170391"/>
                  <a:pt x="101600" y="340783"/>
                  <a:pt x="118533" y="698500"/>
                </a:cubicBezTo>
                <a:cubicBezTo>
                  <a:pt x="135466" y="1056217"/>
                  <a:pt x="0" y="1769533"/>
                  <a:pt x="410633" y="2146300"/>
                </a:cubicBezTo>
                <a:cubicBezTo>
                  <a:pt x="821266" y="2523067"/>
                  <a:pt x="1701799" y="2741083"/>
                  <a:pt x="2582333" y="295910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71472" y="2714620"/>
            <a:ext cx="46767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这两条线段相交的情况如下：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262144"/>
            <a:ext cx="7929618" cy="1952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的逆时针方向上）且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的顺时针方向上），图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就是这种情况。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的顺时针方向上）且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的逆时针方向上），将图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交换，就是这种情况。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214950"/>
            <a:ext cx="857256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上述两种情况表示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线段的两边，即条件为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同理，若有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线段的两边。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0298" y="714356"/>
            <a:ext cx="3071834" cy="1928303"/>
            <a:chOff x="3345053" y="3429000"/>
            <a:chExt cx="3609406" cy="234369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5464975" y="4464851"/>
              <a:ext cx="1571636" cy="71438"/>
            </a:xfrm>
            <a:prstGeom prst="straightConnector1">
              <a:avLst/>
            </a:prstGeom>
            <a:ln>
              <a:solidFill>
                <a:srgbClr val="0066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 flipV="1">
              <a:off x="4000496" y="5286388"/>
              <a:ext cx="2214578" cy="71438"/>
            </a:xfrm>
            <a:prstGeom prst="straightConnector1">
              <a:avLst/>
            </a:prstGeom>
            <a:ln>
              <a:solidFill>
                <a:srgbClr val="0066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15076" y="5214950"/>
              <a:ext cx="571504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2932" y="5286390"/>
              <a:ext cx="559003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7951" y="3429000"/>
              <a:ext cx="596508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5053" y="3429001"/>
              <a:ext cx="512568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841375"/>
            <a:ext cx="8748712" cy="4861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Point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Point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 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p1,Point 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两个向量的点积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&amp;p);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求向量长度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Angle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p0,Point p1,Point p2);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的夹角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p1,Point 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两个向量的叉积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p0,Point p1,Point p2);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的方向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p1,Point 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求两个点的距离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），还需要判断对应的点是否在线段上，例如若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三点共线，还需要判断点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42844" y="260350"/>
            <a:ext cx="8858312" cy="5903494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SegIntersect(Point p1,Point p2,Point p3,Point p4)</a:t>
            </a:r>
          </a:p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判断两线段是否相交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d1,d2,d3,d4;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d1=Direction(p3,p1,p4);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d2=Direction(p3,p2,p4);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d3=Direction(p1,p3,p2);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d4=Direction(p1,p4,p2);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(d1*d2&lt;0 &amp;&amp; d3*d4&lt;0)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(d1==0 &amp;&amp; OnSegment(p1,p3,p4))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(d2==0 &amp;&amp; OnSegment(p2,p3,p4))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(d3==0 &amp;&amp; OnSegment(p3,p1,p2))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(d4==0 &amp;&amp; OnSegment(p4,p1,p2))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0553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10.1.6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判断一个点是否在多边形内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84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一个多边形由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设其所有的边不相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交，称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之为简单多边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里讨论的默认都指简单多边形。</a:t>
            </a: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现有一个点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，要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是否在该多边形内（含边界）。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28596" y="482252"/>
            <a:ext cx="8501122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本思想是从点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引一条水平向右的射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线，统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计该射线与多边形相交的情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况，如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果相交次数是奇数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么就在多边形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内，否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则在多边形外。</a:t>
            </a:r>
          </a:p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如，如图：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9432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143512"/>
            <a:ext cx="835824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多边形由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个顶点构成，从点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引出的射线与多边形相交的交点个数为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，它在多边形内，而从点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引出的射线与多边形相交的交点个数为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，它在多边形外。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143108" y="1853646"/>
            <a:ext cx="3643338" cy="2795142"/>
            <a:chOff x="3714744" y="1853646"/>
            <a:chExt cx="3643338" cy="2795142"/>
          </a:xfrm>
        </p:grpSpPr>
        <p:cxnSp>
          <p:nvCxnSpPr>
            <p:cNvPr id="7" name="直接连接符 6"/>
            <p:cNvCxnSpPr/>
            <p:nvPr/>
          </p:nvCxnSpPr>
          <p:spPr>
            <a:xfrm rot="5400000" flipH="1" flipV="1">
              <a:off x="4357686" y="2500306"/>
              <a:ext cx="928694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H="1">
              <a:off x="5072066" y="2466446"/>
              <a:ext cx="571504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 flipH="1" flipV="1">
              <a:off x="5464975" y="2321711"/>
              <a:ext cx="785818" cy="5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 flipH="1">
              <a:off x="5977567" y="2439535"/>
              <a:ext cx="928694" cy="5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0800000" flipV="1">
              <a:off x="5740060" y="3210968"/>
              <a:ext cx="1000132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5643570" y="3929066"/>
              <a:ext cx="714380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0800000">
              <a:off x="4857752" y="4143380"/>
              <a:ext cx="1357322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H="1">
              <a:off x="4250529" y="3536157"/>
              <a:ext cx="857256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139918" y="442913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15008" y="366836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656228" y="311819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68480" y="215564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25746" y="289135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72066" y="22771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404072" y="320216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2596" y="40969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0126" y="424867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7818" y="347910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6578" y="296117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0022" y="18912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6806" y="18536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8074" y="302889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00562" y="41004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72132" y="28860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3929058" y="3500438"/>
              <a:ext cx="342902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866428" y="341300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744" y="345751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5223750" y="2702094"/>
              <a:ext cx="180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5060912" y="2639716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9190" y="26717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68313" y="1174542"/>
            <a:ext cx="6191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是否在多边形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中的步骤如下：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95288" y="1749217"/>
            <a:ext cx="8353425" cy="3078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44000" tIns="180000" bIns="18000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循环（最后边为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是一条水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线，或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线段的上方或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点，转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向下一条线段进行求解。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求出射线与线段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的交点的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交点个数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循环结束后返回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cnt%2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713787" cy="5848094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PointInPolygon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vector&lt;Point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a)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是否在点集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所形成的多边形内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累加交点个数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取多边形的一条边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OnSegment(p0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在多边形边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上，返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以下求解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y=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p0.y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的交点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continue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接跳过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以下两种情况是交点在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延长线上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continue;	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接跳过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continue;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接跳过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p0.y-p1.y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p2.x-p1.x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p2.y-p1.y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求交点坐标的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(x&gt;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只统计射线的一边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cnt%2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==1);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5929354" cy="5762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10.1.7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个点构成的三角形面积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071546"/>
            <a:ext cx="800105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构成的三角形，求面积有多种计算公式。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从向量的角度看，可以将其两条边看成以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为原点的三角形，这两条边分别是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1"/>
          <p:cNvGrpSpPr/>
          <p:nvPr/>
        </p:nvGrpSpPr>
        <p:grpSpPr>
          <a:xfrm>
            <a:off x="857224" y="2786058"/>
            <a:ext cx="3143272" cy="2857520"/>
            <a:chOff x="857224" y="2786058"/>
            <a:chExt cx="3143272" cy="285752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1120496" y="5222144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382645" y="4168867"/>
              <a:ext cx="252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378619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643042" y="4941303"/>
              <a:ext cx="843451" cy="273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57554" y="278605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28860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7224" y="527424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箭头连接符 36"/>
            <p:cNvCxnSpPr>
              <a:endCxn id="40" idx="0"/>
            </p:cNvCxnSpPr>
            <p:nvPr/>
          </p:nvCxnSpPr>
          <p:spPr>
            <a:xfrm rot="5400000" flipH="1" flipV="1">
              <a:off x="1383492" y="4493412"/>
              <a:ext cx="981089" cy="461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>
            <a:xfrm>
              <a:off x="2105030" y="2919411"/>
              <a:ext cx="1314450" cy="2019300"/>
            </a:xfrm>
            <a:custGeom>
              <a:avLst/>
              <a:gdLst>
                <a:gd name="connsiteX0" fmla="*/ 0 w 1314450"/>
                <a:gd name="connsiteY0" fmla="*/ 1314450 h 2019300"/>
                <a:gd name="connsiteX1" fmla="*/ 361950 w 1314450"/>
                <a:gd name="connsiteY1" fmla="*/ 2019300 h 2019300"/>
                <a:gd name="connsiteX2" fmla="*/ 1314450 w 1314450"/>
                <a:gd name="connsiteY2" fmla="*/ 0 h 2019300"/>
                <a:gd name="connsiteX3" fmla="*/ 0 w 1314450"/>
                <a:gd name="connsiteY3" fmla="*/ 131445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2019300">
                  <a:moveTo>
                    <a:pt x="0" y="1314450"/>
                  </a:moveTo>
                  <a:lnTo>
                    <a:pt x="361950" y="2019300"/>
                  </a:lnTo>
                  <a:lnTo>
                    <a:pt x="1314450" y="0"/>
                  </a:lnTo>
                  <a:lnTo>
                    <a:pt x="0" y="13144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381665" y="3161501"/>
              <a:ext cx="2314826" cy="1792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44"/>
          <p:cNvGrpSpPr/>
          <p:nvPr/>
        </p:nvGrpSpPr>
        <p:grpSpPr>
          <a:xfrm>
            <a:off x="4357686" y="2962038"/>
            <a:ext cx="3457627" cy="2252912"/>
            <a:chOff x="4357686" y="2962038"/>
            <a:chExt cx="3457627" cy="2252912"/>
          </a:xfrm>
        </p:grpSpPr>
        <p:sp>
          <p:nvSpPr>
            <p:cNvPr id="15" name="TextBox 14"/>
            <p:cNvSpPr txBox="1"/>
            <p:nvPr/>
          </p:nvSpPr>
          <p:spPr>
            <a:xfrm rot="18905885">
              <a:off x="5506817" y="310412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48285" y="456649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4935313" y="4279400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4463544" y="4314553"/>
              <a:ext cx="180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29190" y="38314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5363941" y="2962038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H="1">
              <a:off x="5214641" y="4445217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298853" y="3577434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右箭头 43"/>
            <p:cNvSpPr/>
            <p:nvPr/>
          </p:nvSpPr>
          <p:spPr>
            <a:xfrm>
              <a:off x="4357686" y="4000504"/>
              <a:ext cx="428628" cy="214314"/>
            </a:xfrm>
            <a:prstGeom prst="rightArrow">
              <a:avLst/>
            </a:prstGeom>
            <a:solidFill>
              <a:srgbClr val="00660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2419352" y="1461046"/>
            <a:ext cx="2311544" cy="1831702"/>
            <a:chOff x="941634" y="4429132"/>
            <a:chExt cx="2311544" cy="1831702"/>
          </a:xfrm>
        </p:grpSpPr>
        <p:sp>
          <p:nvSpPr>
            <p:cNvPr id="10" name="平行四边形 9"/>
            <p:cNvSpPr/>
            <p:nvPr/>
          </p:nvSpPr>
          <p:spPr>
            <a:xfrm rot="18964577">
              <a:off x="1219080" y="4923192"/>
              <a:ext cx="2034098" cy="833705"/>
            </a:xfrm>
            <a:prstGeom prst="parallelogram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8905885">
              <a:off x="1500166" y="44291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1634" y="58915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2400257" y="1318964"/>
            <a:ext cx="2886123" cy="2252912"/>
            <a:chOff x="922539" y="4274114"/>
            <a:chExt cx="2886123" cy="225291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28662" y="5591476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456893" y="5626629"/>
              <a:ext cx="180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2539" y="514351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357290" y="427411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H="1">
              <a:off x="1207990" y="575729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1292202" y="488951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214546" y="4500570"/>
            <a:ext cx="4500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向量构成的平行四边形面积的一半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929058" y="3643314"/>
            <a:ext cx="214314" cy="714380"/>
          </a:xfrm>
          <a:prstGeom prst="downArrow">
            <a:avLst/>
          </a:prstGeom>
          <a:solidFill>
            <a:srgbClr val="0066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的结果有正有负，所以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 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有向面积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，实际面积为其绝对值。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2776542" y="3071016"/>
            <a:ext cx="2311544" cy="1831702"/>
            <a:chOff x="941634" y="4429132"/>
            <a:chExt cx="2311544" cy="1831702"/>
          </a:xfrm>
        </p:grpSpPr>
        <p:sp>
          <p:nvSpPr>
            <p:cNvPr id="18" name="平行四边形 17"/>
            <p:cNvSpPr/>
            <p:nvPr/>
          </p:nvSpPr>
          <p:spPr>
            <a:xfrm rot="18964577">
              <a:off x="1219080" y="4923192"/>
              <a:ext cx="2034098" cy="833705"/>
            </a:xfrm>
            <a:prstGeom prst="parallelogram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8905885">
              <a:off x="1500166" y="44291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1634" y="58915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2757447" y="2928934"/>
            <a:ext cx="2886123" cy="2252912"/>
            <a:chOff x="922539" y="4274114"/>
            <a:chExt cx="2886123" cy="225291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928662" y="5591476"/>
              <a:ext cx="288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56893" y="5626629"/>
              <a:ext cx="1800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22539" y="514351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357290" y="427411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207990" y="575729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292202" y="488951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00108"/>
            <a:ext cx="8286808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2071678"/>
            <a:ext cx="7072362" cy="2513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52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triangleArea(Point p0,Point p1,Point p2)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求三角形面积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fabs(Det(p1-p0,p2-p0))/2;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357166"/>
            <a:ext cx="8748712" cy="5720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DistPtoSegment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p0,Point p1,Point p2);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线段的距离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InRectAngle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p0,Point p1,Point p2);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表示的矩形内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OnSegment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p0,Point p1,Point p2);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线段上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Parallel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p1,Point p2,Point p3,Point p4);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p3p4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线段是否平行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SegIntersect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p1,Point p2,Point p3,Point p4);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p3p4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两线段是否相交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PointInPolygon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p0,vector&lt;Point&gt; a);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是否在点集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所形成的多边形内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根据向量叉积运算规则有：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7786742" cy="19769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时针方向，或者说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在右手螺旋方向上，则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)×(p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逆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时针方向，或者说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在左手螺旋方向上，则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)×(p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)&lt;0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313508" y="1593669"/>
            <a:ext cx="522515" cy="2913017"/>
          </a:xfrm>
          <a:custGeom>
            <a:avLst/>
            <a:gdLst>
              <a:gd name="connsiteX0" fmla="*/ 522515 w 522515"/>
              <a:gd name="connsiteY0" fmla="*/ 0 h 2913017"/>
              <a:gd name="connsiteX1" fmla="*/ 313509 w 522515"/>
              <a:gd name="connsiteY1" fmla="*/ 326571 h 2913017"/>
              <a:gd name="connsiteX2" fmla="*/ 26126 w 522515"/>
              <a:gd name="connsiteY2" fmla="*/ 1946365 h 2913017"/>
              <a:gd name="connsiteX3" fmla="*/ 470263 w 522515"/>
              <a:gd name="connsiteY3" fmla="*/ 2913017 h 291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515" h="2913017">
                <a:moveTo>
                  <a:pt x="522515" y="0"/>
                </a:moveTo>
                <a:cubicBezTo>
                  <a:pt x="459378" y="1088"/>
                  <a:pt x="396241" y="2177"/>
                  <a:pt x="313509" y="326571"/>
                </a:cubicBezTo>
                <a:cubicBezTo>
                  <a:pt x="230777" y="650965"/>
                  <a:pt x="0" y="1515291"/>
                  <a:pt x="26126" y="1946365"/>
                </a:cubicBezTo>
                <a:cubicBezTo>
                  <a:pt x="52252" y="2377439"/>
                  <a:pt x="261257" y="2645228"/>
                  <a:pt x="470263" y="2913017"/>
                </a:cubicBezTo>
              </a:path>
            </a:pathLst>
          </a:cu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139543" y="2913017"/>
            <a:ext cx="211183" cy="1306286"/>
          </a:xfrm>
          <a:custGeom>
            <a:avLst/>
            <a:gdLst>
              <a:gd name="connsiteX0" fmla="*/ 0 w 211183"/>
              <a:gd name="connsiteY0" fmla="*/ 0 h 1306286"/>
              <a:gd name="connsiteX1" fmla="*/ 195943 w 211183"/>
              <a:gd name="connsiteY1" fmla="*/ 744583 h 1306286"/>
              <a:gd name="connsiteX2" fmla="*/ 91440 w 211183"/>
              <a:gd name="connsiteY2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83" h="1306286">
                <a:moveTo>
                  <a:pt x="0" y="0"/>
                </a:moveTo>
                <a:cubicBezTo>
                  <a:pt x="90351" y="263434"/>
                  <a:pt x="180703" y="526869"/>
                  <a:pt x="195943" y="744583"/>
                </a:cubicBezTo>
                <a:cubicBezTo>
                  <a:pt x="211183" y="962297"/>
                  <a:pt x="151311" y="1134291"/>
                  <a:pt x="91440" y="1306286"/>
                </a:cubicBezTo>
              </a:path>
            </a:pathLst>
          </a:cu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29"/>
          <p:cNvGrpSpPr/>
          <p:nvPr/>
        </p:nvGrpSpPr>
        <p:grpSpPr>
          <a:xfrm>
            <a:off x="714348" y="3904782"/>
            <a:ext cx="2179577" cy="2737178"/>
            <a:chOff x="714348" y="3904782"/>
            <a:chExt cx="2179577" cy="2737178"/>
          </a:xfrm>
        </p:grpSpPr>
        <p:sp>
          <p:nvSpPr>
            <p:cNvPr id="7" name="TextBox 6"/>
            <p:cNvSpPr txBox="1"/>
            <p:nvPr/>
          </p:nvSpPr>
          <p:spPr>
            <a:xfrm>
              <a:off x="1428728" y="613150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520280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071538" y="419053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6200000" flipH="1">
              <a:off x="922238" y="567371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28860" y="390478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5400000">
              <a:off x="1006450" y="480593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864158" y="3989195"/>
              <a:ext cx="2029767" cy="2652765"/>
            </a:xfrm>
            <a:custGeom>
              <a:avLst/>
              <a:gdLst>
                <a:gd name="connsiteX0" fmla="*/ 0 w 2029767"/>
                <a:gd name="connsiteY0" fmla="*/ 1678074 h 2666162"/>
                <a:gd name="connsiteX1" fmla="*/ 160774 w 2029767"/>
                <a:gd name="connsiteY1" fmla="*/ 2110153 h 2666162"/>
                <a:gd name="connsiteX2" fmla="*/ 592853 w 2029767"/>
                <a:gd name="connsiteY2" fmla="*/ 2602523 h 2666162"/>
                <a:gd name="connsiteX3" fmla="*/ 1095271 w 2029767"/>
                <a:gd name="connsiteY3" fmla="*/ 2411604 h 2666162"/>
                <a:gd name="connsiteX4" fmla="*/ 1808704 w 2029767"/>
                <a:gd name="connsiteY4" fmla="*/ 1075173 h 2666162"/>
                <a:gd name="connsiteX5" fmla="*/ 2029767 w 2029767"/>
                <a:gd name="connsiteY5" fmla="*/ 0 h 2666162"/>
                <a:gd name="connsiteX0" fmla="*/ 0 w 2029767"/>
                <a:gd name="connsiteY0" fmla="*/ 1678074 h 2652765"/>
                <a:gd name="connsiteX1" fmla="*/ 160774 w 2029767"/>
                <a:gd name="connsiteY1" fmla="*/ 2110153 h 2652765"/>
                <a:gd name="connsiteX2" fmla="*/ 592853 w 2029767"/>
                <a:gd name="connsiteY2" fmla="*/ 2602523 h 2652765"/>
                <a:gd name="connsiteX3" fmla="*/ 1095271 w 2029767"/>
                <a:gd name="connsiteY3" fmla="*/ 2411604 h 2652765"/>
                <a:gd name="connsiteX4" fmla="*/ 1564702 w 2029767"/>
                <a:gd name="connsiteY4" fmla="*/ 1797258 h 2652765"/>
                <a:gd name="connsiteX5" fmla="*/ 1808704 w 2029767"/>
                <a:gd name="connsiteY5" fmla="*/ 1075173 h 2652765"/>
                <a:gd name="connsiteX6" fmla="*/ 2029767 w 2029767"/>
                <a:gd name="connsiteY6" fmla="*/ 0 h 265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9767" h="2652765">
                  <a:moveTo>
                    <a:pt x="0" y="1678074"/>
                  </a:moveTo>
                  <a:cubicBezTo>
                    <a:pt x="30982" y="1817076"/>
                    <a:pt x="61965" y="1956078"/>
                    <a:pt x="160774" y="2110153"/>
                  </a:cubicBezTo>
                  <a:cubicBezTo>
                    <a:pt x="259583" y="2264228"/>
                    <a:pt x="437104" y="2552281"/>
                    <a:pt x="592853" y="2602523"/>
                  </a:cubicBezTo>
                  <a:cubicBezTo>
                    <a:pt x="748602" y="2652765"/>
                    <a:pt x="933296" y="2545815"/>
                    <a:pt x="1095271" y="2411604"/>
                  </a:cubicBezTo>
                  <a:cubicBezTo>
                    <a:pt x="1257246" y="2277393"/>
                    <a:pt x="1445797" y="2019997"/>
                    <a:pt x="1564702" y="1797258"/>
                  </a:cubicBezTo>
                  <a:cubicBezTo>
                    <a:pt x="1683608" y="1574520"/>
                    <a:pt x="1731193" y="1374716"/>
                    <a:pt x="1808704" y="1075173"/>
                  </a:cubicBezTo>
                  <a:cubicBezTo>
                    <a:pt x="1886215" y="775630"/>
                    <a:pt x="1997110" y="336619"/>
                    <a:pt x="2029767" y="0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30"/>
          <p:cNvGrpSpPr/>
          <p:nvPr/>
        </p:nvGrpSpPr>
        <p:grpSpPr>
          <a:xfrm>
            <a:off x="5214942" y="3778180"/>
            <a:ext cx="2234236" cy="2794092"/>
            <a:chOff x="5214942" y="3778180"/>
            <a:chExt cx="2234236" cy="2794092"/>
          </a:xfrm>
        </p:grpSpPr>
        <p:sp>
          <p:nvSpPr>
            <p:cNvPr id="16" name="TextBox 15"/>
            <p:cNvSpPr txBox="1"/>
            <p:nvPr/>
          </p:nvSpPr>
          <p:spPr>
            <a:xfrm>
              <a:off x="6049718" y="620294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942" y="520280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5549652" y="4190534"/>
              <a:ext cx="1357322" cy="1319744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5400352" y="5673713"/>
              <a:ext cx="720000" cy="396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06974" y="390478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5484564" y="4805930"/>
              <a:ext cx="1890726" cy="9032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任意多边形 28"/>
            <p:cNvSpPr/>
            <p:nvPr/>
          </p:nvSpPr>
          <p:spPr>
            <a:xfrm>
              <a:off x="5476352" y="3778180"/>
              <a:ext cx="1972826" cy="2542233"/>
            </a:xfrm>
            <a:custGeom>
              <a:avLst/>
              <a:gdLst>
                <a:gd name="connsiteX0" fmla="*/ 0 w 1972826"/>
                <a:gd name="connsiteY0" fmla="*/ 1356528 h 2542233"/>
                <a:gd name="connsiteX1" fmla="*/ 582804 w 1972826"/>
                <a:gd name="connsiteY1" fmla="*/ 743578 h 2542233"/>
                <a:gd name="connsiteX2" fmla="*/ 1436914 w 1972826"/>
                <a:gd name="connsiteY2" fmla="*/ 90435 h 2542233"/>
                <a:gd name="connsiteX3" fmla="*/ 1929283 w 1972826"/>
                <a:gd name="connsiteY3" fmla="*/ 200967 h 2542233"/>
                <a:gd name="connsiteX4" fmla="*/ 1698171 w 1972826"/>
                <a:gd name="connsiteY4" fmla="*/ 1125416 h 2542233"/>
                <a:gd name="connsiteX5" fmla="*/ 1024932 w 1972826"/>
                <a:gd name="connsiteY5" fmla="*/ 2542233 h 254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2826" h="2542233">
                  <a:moveTo>
                    <a:pt x="0" y="1356528"/>
                  </a:moveTo>
                  <a:cubicBezTo>
                    <a:pt x="171659" y="1155560"/>
                    <a:pt x="343318" y="954593"/>
                    <a:pt x="582804" y="743578"/>
                  </a:cubicBezTo>
                  <a:cubicBezTo>
                    <a:pt x="822290" y="532563"/>
                    <a:pt x="1212501" y="180870"/>
                    <a:pt x="1436914" y="90435"/>
                  </a:cubicBezTo>
                  <a:cubicBezTo>
                    <a:pt x="1661327" y="0"/>
                    <a:pt x="1885740" y="28470"/>
                    <a:pt x="1929283" y="200967"/>
                  </a:cubicBezTo>
                  <a:cubicBezTo>
                    <a:pt x="1972826" y="373464"/>
                    <a:pt x="1848896" y="735205"/>
                    <a:pt x="1698171" y="1125416"/>
                  </a:cubicBezTo>
                  <a:cubicBezTo>
                    <a:pt x="1547446" y="1515627"/>
                    <a:pt x="1286189" y="2028930"/>
                    <a:pt x="1024932" y="2542233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5286412" cy="5762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10.1.8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求一个多边形的面积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8286808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若一个多边形由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个顶点构成，采用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vector&lt;Point&gt; 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（顶点不重复）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，求其面积的方法有多种。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常用的是采用</a:t>
            </a:r>
            <a:r>
              <a:rPr lang="zh-CN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三角形剖分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的方法，取一个顶点作为剖分出的三角形的顶点，三角形的其他顶点为多边形上相邻的点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0298" y="1498441"/>
          <a:ext cx="3030680" cy="301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</a:tblGrid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1670" y="4754415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0012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8464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4854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306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758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8310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762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3152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4" y="475441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0056" y="4754415"/>
            <a:ext cx="2349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08" y="412084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108" y="3809690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349203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108" y="3204848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3108" y="290639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3108" y="259524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230949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3108" y="197770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168544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0232" y="1382229"/>
            <a:ext cx="2857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9030" y="446471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41560" y="2670320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28860" y="2241385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4294" y="2371868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40394" y="2132154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5006" y="1765595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21106" y="1563981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00604" y="3597583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346704" y="3509191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370254" y="2921303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57554" y="2565237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454260" y="3857935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28860" y="3955897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4037058" y="3707795"/>
            <a:ext cx="1179362" cy="80746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 flipH="1" flipV="1">
            <a:off x="4843740" y="2939517"/>
            <a:ext cx="1102803" cy="255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4" idx="6"/>
            <a:endCxn id="32" idx="1"/>
          </p:cNvCxnSpPr>
          <p:nvPr/>
        </p:nvCxnSpPr>
        <p:spPr>
          <a:xfrm>
            <a:off x="3783006" y="1837595"/>
            <a:ext cx="1727104" cy="555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4" idx="3"/>
            <a:endCxn id="28" idx="7"/>
          </p:cNvCxnSpPr>
          <p:nvPr/>
        </p:nvCxnSpPr>
        <p:spPr>
          <a:xfrm rot="5400000">
            <a:off x="2710833" y="1711418"/>
            <a:ext cx="802901" cy="1157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8" idx="6"/>
            <a:endCxn id="55" idx="2"/>
          </p:cNvCxnSpPr>
          <p:nvPr/>
        </p:nvCxnSpPr>
        <p:spPr>
          <a:xfrm>
            <a:off x="2549560" y="2742320"/>
            <a:ext cx="820694" cy="250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57" idx="7"/>
          </p:cNvCxnSpPr>
          <p:nvPr/>
        </p:nvCxnSpPr>
        <p:spPr>
          <a:xfrm rot="5400000">
            <a:off x="2526089" y="3047558"/>
            <a:ext cx="851820" cy="811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26" idx="2"/>
          </p:cNvCxnSpPr>
          <p:nvPr/>
        </p:nvCxnSpPr>
        <p:spPr>
          <a:xfrm>
            <a:off x="2571736" y="3955897"/>
            <a:ext cx="1357322" cy="572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6" idx="6"/>
            <a:endCxn id="32" idx="3"/>
          </p:cNvCxnSpPr>
          <p:nvPr/>
        </p:nvCxnSpPr>
        <p:spPr>
          <a:xfrm flipV="1">
            <a:off x="4037058" y="2494780"/>
            <a:ext cx="1473052" cy="203318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26" idx="6"/>
            <a:endCxn id="34" idx="4"/>
          </p:cNvCxnSpPr>
          <p:nvPr/>
        </p:nvCxnSpPr>
        <p:spPr>
          <a:xfrm flipH="1" flipV="1">
            <a:off x="3729006" y="1909595"/>
            <a:ext cx="308052" cy="261836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200000" flipV="1">
            <a:off x="2987493" y="3481060"/>
            <a:ext cx="1411748" cy="5380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7" idx="0"/>
            <a:endCxn id="28" idx="5"/>
          </p:cNvCxnSpPr>
          <p:nvPr/>
        </p:nvCxnSpPr>
        <p:spPr>
          <a:xfrm rot="16200000" flipV="1">
            <a:off x="2376212" y="2950764"/>
            <a:ext cx="1671484" cy="135641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29058" y="4455963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786050" y="57148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为剖分点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5918" y="5357826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剖分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个三角形！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个顶点对应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三角形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面积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26" y="4786322"/>
            <a:ext cx="8072526" cy="1194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88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(p[1]-p[0])×(p[2]-p[0])/2=6.5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(p[2]-p[0])×(p[3]-p[0])/2=26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0298" y="1116320"/>
          <a:ext cx="3030680" cy="301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</a:tblGrid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71670" y="4372294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0012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8464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4854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306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1758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8310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6762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3152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4" y="437229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0056" y="4372294"/>
            <a:ext cx="2349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3108" y="373872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3427569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3108" y="3109910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2822727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108" y="252427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221312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08" y="192737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3108" y="159558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3108" y="130332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0232" y="1000108"/>
            <a:ext cx="2857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9030" y="4082595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41560" y="2288199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28860" y="1859264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40394" y="1750033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1106" y="1181860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46704" y="3127070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70254" y="2539182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57554" y="218311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54260" y="347581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28860" y="357377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4037058" y="3325674"/>
            <a:ext cx="1179362" cy="80746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 flipH="1" flipV="1">
            <a:off x="4843740" y="2557396"/>
            <a:ext cx="1102803" cy="255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6"/>
            <a:endCxn id="35" idx="1"/>
          </p:cNvCxnSpPr>
          <p:nvPr/>
        </p:nvCxnSpPr>
        <p:spPr>
          <a:xfrm>
            <a:off x="3783006" y="1455474"/>
            <a:ext cx="1727104" cy="555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7" idx="3"/>
            <a:endCxn id="33" idx="7"/>
          </p:cNvCxnSpPr>
          <p:nvPr/>
        </p:nvCxnSpPr>
        <p:spPr>
          <a:xfrm rot="5400000">
            <a:off x="2710833" y="1329297"/>
            <a:ext cx="802901" cy="1157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3" idx="6"/>
            <a:endCxn id="41" idx="2"/>
          </p:cNvCxnSpPr>
          <p:nvPr/>
        </p:nvCxnSpPr>
        <p:spPr>
          <a:xfrm>
            <a:off x="2549560" y="2360199"/>
            <a:ext cx="820694" cy="250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7"/>
          </p:cNvCxnSpPr>
          <p:nvPr/>
        </p:nvCxnSpPr>
        <p:spPr>
          <a:xfrm rot="5400000">
            <a:off x="2526089" y="2665437"/>
            <a:ext cx="851820" cy="811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6" idx="2"/>
          </p:cNvCxnSpPr>
          <p:nvPr/>
        </p:nvCxnSpPr>
        <p:spPr>
          <a:xfrm>
            <a:off x="2571736" y="3573776"/>
            <a:ext cx="1357322" cy="572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6" idx="6"/>
            <a:endCxn id="35" idx="3"/>
          </p:cNvCxnSpPr>
          <p:nvPr/>
        </p:nvCxnSpPr>
        <p:spPr>
          <a:xfrm flipV="1">
            <a:off x="4037058" y="2112659"/>
            <a:ext cx="1473052" cy="203318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6"/>
            <a:endCxn id="37" idx="4"/>
          </p:cNvCxnSpPr>
          <p:nvPr/>
        </p:nvCxnSpPr>
        <p:spPr>
          <a:xfrm flipH="1" flipV="1">
            <a:off x="3729006" y="1527474"/>
            <a:ext cx="308052" cy="261836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V="1">
            <a:off x="2987493" y="3098939"/>
            <a:ext cx="1411748" cy="5380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2" idx="0"/>
            <a:endCxn id="33" idx="5"/>
          </p:cNvCxnSpPr>
          <p:nvPr/>
        </p:nvCxnSpPr>
        <p:spPr>
          <a:xfrm rot="16200000" flipV="1">
            <a:off x="2376212" y="2568643"/>
            <a:ext cx="1671484" cy="135641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/>
        </p:nvSpPr>
        <p:spPr>
          <a:xfrm>
            <a:off x="4010297" y="2063931"/>
            <a:ext cx="1541417" cy="2090058"/>
          </a:xfrm>
          <a:custGeom>
            <a:avLst/>
            <a:gdLst>
              <a:gd name="connsiteX0" fmla="*/ 0 w 1541417"/>
              <a:gd name="connsiteY0" fmla="*/ 2090058 h 2090058"/>
              <a:gd name="connsiteX1" fmla="*/ 1267097 w 1541417"/>
              <a:gd name="connsiteY1" fmla="*/ 1214846 h 2090058"/>
              <a:gd name="connsiteX2" fmla="*/ 1541417 w 1541417"/>
              <a:gd name="connsiteY2" fmla="*/ 0 h 2090058"/>
              <a:gd name="connsiteX3" fmla="*/ 0 w 1541417"/>
              <a:gd name="connsiteY3" fmla="*/ 2090058 h 209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417" h="2090058">
                <a:moveTo>
                  <a:pt x="0" y="2090058"/>
                </a:moveTo>
                <a:lnTo>
                  <a:pt x="1267097" y="1214846"/>
                </a:lnTo>
                <a:lnTo>
                  <a:pt x="1541417" y="0"/>
                </a:lnTo>
                <a:lnTo>
                  <a:pt x="0" y="2090058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3696789" y="1449977"/>
            <a:ext cx="1867988" cy="2690949"/>
          </a:xfrm>
          <a:custGeom>
            <a:avLst/>
            <a:gdLst>
              <a:gd name="connsiteX0" fmla="*/ 300445 w 1867988"/>
              <a:gd name="connsiteY0" fmla="*/ 2690949 h 2690949"/>
              <a:gd name="connsiteX1" fmla="*/ 1867988 w 1867988"/>
              <a:gd name="connsiteY1" fmla="*/ 574766 h 2690949"/>
              <a:gd name="connsiteX2" fmla="*/ 0 w 1867988"/>
              <a:gd name="connsiteY2" fmla="*/ 0 h 2690949"/>
              <a:gd name="connsiteX3" fmla="*/ 300445 w 1867988"/>
              <a:gd name="connsiteY3" fmla="*/ 2690949 h 269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988" h="2690949">
                <a:moveTo>
                  <a:pt x="300445" y="2690949"/>
                </a:moveTo>
                <a:lnTo>
                  <a:pt x="1867988" y="574766"/>
                </a:lnTo>
                <a:lnTo>
                  <a:pt x="0" y="0"/>
                </a:lnTo>
                <a:lnTo>
                  <a:pt x="300445" y="2690949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494294" y="1989747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200604" y="3215462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929058" y="4073842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75006" y="138347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26" y="3929066"/>
            <a:ext cx="8501154" cy="1880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(p[3]-p[0])×(p[4]-p[0])/2=19.5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=19.5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部分（不应该包括在多边形面积中）面积和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部分面积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(p[4]-p[0])×(p[5]-p[0])/2=-6.5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(p[5]-p[0])×(p[6]-p[0])/2=10.5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0298" y="330502"/>
          <a:ext cx="3030680" cy="301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  <a:gridCol w="303068"/>
              </a:tblGrid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  <a:tr h="301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71670" y="3586476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0012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8464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4854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306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1758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8310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6762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3152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4" y="3586476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0056" y="3586476"/>
            <a:ext cx="2349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3108" y="295290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2641751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3108" y="2324092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2036909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108" y="1738457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1427305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08" y="114155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3108" y="809763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3108" y="517504"/>
            <a:ext cx="142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0232" y="214290"/>
            <a:ext cx="2857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9030" y="3296777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1073446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494294" y="1203929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40394" y="964215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75006" y="597656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21106" y="396042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200604" y="242964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346704" y="2341252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70254" y="175336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57554" y="1397298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8860" y="2787958"/>
            <a:ext cx="322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4037058" y="2539856"/>
            <a:ext cx="1179362" cy="80746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 flipH="1" flipV="1">
            <a:off x="4843740" y="1771578"/>
            <a:ext cx="1102803" cy="255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6"/>
            <a:endCxn id="35" idx="1"/>
          </p:cNvCxnSpPr>
          <p:nvPr/>
        </p:nvCxnSpPr>
        <p:spPr>
          <a:xfrm>
            <a:off x="3783006" y="669656"/>
            <a:ext cx="1727104" cy="555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7" idx="3"/>
            <a:endCxn id="33" idx="7"/>
          </p:cNvCxnSpPr>
          <p:nvPr/>
        </p:nvCxnSpPr>
        <p:spPr>
          <a:xfrm rot="5400000">
            <a:off x="2710833" y="543479"/>
            <a:ext cx="802901" cy="1157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3" idx="6"/>
            <a:endCxn id="41" idx="2"/>
          </p:cNvCxnSpPr>
          <p:nvPr/>
        </p:nvCxnSpPr>
        <p:spPr>
          <a:xfrm>
            <a:off x="2549560" y="1574381"/>
            <a:ext cx="820694" cy="250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7"/>
          </p:cNvCxnSpPr>
          <p:nvPr/>
        </p:nvCxnSpPr>
        <p:spPr>
          <a:xfrm rot="5400000">
            <a:off x="2526089" y="1879619"/>
            <a:ext cx="851820" cy="811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6" idx="2"/>
          </p:cNvCxnSpPr>
          <p:nvPr/>
        </p:nvCxnSpPr>
        <p:spPr>
          <a:xfrm>
            <a:off x="2571736" y="2787958"/>
            <a:ext cx="1357322" cy="572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6" idx="6"/>
            <a:endCxn id="35" idx="3"/>
          </p:cNvCxnSpPr>
          <p:nvPr/>
        </p:nvCxnSpPr>
        <p:spPr>
          <a:xfrm flipV="1">
            <a:off x="4037058" y="1326841"/>
            <a:ext cx="1473052" cy="203318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6"/>
            <a:endCxn id="37" idx="4"/>
          </p:cNvCxnSpPr>
          <p:nvPr/>
        </p:nvCxnSpPr>
        <p:spPr>
          <a:xfrm flipH="1" flipV="1">
            <a:off x="3729006" y="741656"/>
            <a:ext cx="308052" cy="261836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V="1">
            <a:off x="2987493" y="2313121"/>
            <a:ext cx="1411748" cy="5380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2" idx="0"/>
            <a:endCxn id="33" idx="5"/>
          </p:cNvCxnSpPr>
          <p:nvPr/>
        </p:nvCxnSpPr>
        <p:spPr>
          <a:xfrm rot="16200000" flipV="1">
            <a:off x="2376212" y="1782825"/>
            <a:ext cx="1671484" cy="135641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2508069" y="731520"/>
            <a:ext cx="1502228" cy="2717075"/>
          </a:xfrm>
          <a:custGeom>
            <a:avLst/>
            <a:gdLst>
              <a:gd name="connsiteX0" fmla="*/ 1502228 w 1502228"/>
              <a:gd name="connsiteY0" fmla="*/ 2664823 h 2717075"/>
              <a:gd name="connsiteX1" fmla="*/ 1214845 w 1502228"/>
              <a:gd name="connsiteY1" fmla="*/ 0 h 2717075"/>
              <a:gd name="connsiteX2" fmla="*/ 0 w 1502228"/>
              <a:gd name="connsiteY2" fmla="*/ 836023 h 2717075"/>
              <a:gd name="connsiteX3" fmla="*/ 1476102 w 1502228"/>
              <a:gd name="connsiteY3" fmla="*/ 2717075 h 271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2717075">
                <a:moveTo>
                  <a:pt x="1502228" y="2664823"/>
                </a:moveTo>
                <a:lnTo>
                  <a:pt x="1214845" y="0"/>
                </a:lnTo>
                <a:lnTo>
                  <a:pt x="0" y="836023"/>
                </a:lnTo>
                <a:lnTo>
                  <a:pt x="1476102" y="2717075"/>
                </a:lnTo>
              </a:path>
            </a:pathLst>
          </a:custGeom>
          <a:solidFill>
            <a:srgbClr val="00B0F0">
              <a:alpha val="17000"/>
            </a:srgbClr>
          </a:soli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972648" y="2285992"/>
            <a:ext cx="215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481943" y="1567543"/>
            <a:ext cx="1502228" cy="1815737"/>
          </a:xfrm>
          <a:custGeom>
            <a:avLst/>
            <a:gdLst>
              <a:gd name="connsiteX0" fmla="*/ 0 w 1502228"/>
              <a:gd name="connsiteY0" fmla="*/ 0 h 1815737"/>
              <a:gd name="connsiteX1" fmla="*/ 1502228 w 1502228"/>
              <a:gd name="connsiteY1" fmla="*/ 1815737 h 1815737"/>
              <a:gd name="connsiteX2" fmla="*/ 953588 w 1502228"/>
              <a:gd name="connsiteY2" fmla="*/ 300446 h 1815737"/>
              <a:gd name="connsiteX3" fmla="*/ 0 w 1502228"/>
              <a:gd name="connsiteY3" fmla="*/ 0 h 181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1815737">
                <a:moveTo>
                  <a:pt x="0" y="0"/>
                </a:moveTo>
                <a:lnTo>
                  <a:pt x="1502228" y="1815737"/>
                </a:lnTo>
                <a:lnTo>
                  <a:pt x="953588" y="300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2481943" y="1802674"/>
            <a:ext cx="1502228" cy="1593669"/>
          </a:xfrm>
          <a:custGeom>
            <a:avLst/>
            <a:gdLst>
              <a:gd name="connsiteX0" fmla="*/ 940526 w 1502228"/>
              <a:gd name="connsiteY0" fmla="*/ 0 h 1593669"/>
              <a:gd name="connsiteX1" fmla="*/ 0 w 1502228"/>
              <a:gd name="connsiteY1" fmla="*/ 966652 h 1593669"/>
              <a:gd name="connsiteX2" fmla="*/ 1502228 w 1502228"/>
              <a:gd name="connsiteY2" fmla="*/ 1593669 h 1593669"/>
              <a:gd name="connsiteX3" fmla="*/ 940526 w 1502228"/>
              <a:gd name="connsiteY3" fmla="*/ 0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1593669">
                <a:moveTo>
                  <a:pt x="940526" y="0"/>
                </a:moveTo>
                <a:lnTo>
                  <a:pt x="0" y="966652"/>
                </a:lnTo>
                <a:lnTo>
                  <a:pt x="1502228" y="1593669"/>
                </a:lnTo>
                <a:lnTo>
                  <a:pt x="940526" y="0"/>
                </a:lnTo>
                <a:close/>
              </a:path>
            </a:pathLst>
          </a:custGeom>
          <a:solidFill>
            <a:srgbClr val="FF00FF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14348" y="5929330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恰好为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凹多边形的面积。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929058" y="3288024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441560" y="1502381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454260" y="2689996"/>
            <a:ext cx="108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62" grpId="0" animBg="1"/>
      <p:bldP spid="6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857364"/>
            <a:ext cx="7072362" cy="815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上述所有有向面积相加得到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多边形的面积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357298"/>
            <a:ext cx="7929618" cy="2812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polyArea(vector&lt;Point&gt; p)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求多边形面积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ans=0.0;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i=1;i&lt;p.size()-1;i++)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ans+=Det(p[i]-p[0],p[i+1]-p[0]);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fabs(ans)/2;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符号累计结果的绝对值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4248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简单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多边形分凸多边形和凹多边形两类。直观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多边形是没有任何“凹陷处”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凹多边形至少有一个顶点处于“凹陷处”（称为凹点）。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凸多边形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上任意两顶点的连线都包含在多边形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凹多边形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能找到一对顶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点，它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们的连线有一部分在多边形外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29194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14290"/>
            <a:ext cx="3786214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10.2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求解凸包问题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993062" cy="2803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点集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凸包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Convex Hull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）是指一个最小凸多边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中的点或者在多边形边上或者在其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内，也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就是说任意两点的连线都在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点集内的点集就是一个凸包。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示的二维平面上有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凸包是由点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构成的。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643314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03383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10.2.1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礼品包裹算法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0645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对于给定的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解的凸包顶点序列存放在凸包数组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步骤如下：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14348" y="2643182"/>
            <a:ext cx="7777163" cy="15977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）从所有点中求出最左边的最低点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者，若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有多个这样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点，选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坐标最小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），置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）将点编号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作为凸包中的一个顶点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号，存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放到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28596" y="1500174"/>
            <a:ext cx="820737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是直线在两个定点之间（包含这两个点）的部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分，线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段可以通过两个点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常线段是有向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是从起点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这种既有大小又有方向的量看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成向量（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），即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、端点为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的向量。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长度或模为点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8064500" cy="13388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）对于点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，找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，使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为起点的水平方向射线的角度最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小，如下图所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示。若存在两个点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三点共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线，则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选取离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最远的点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4724400"/>
            <a:ext cx="7775575" cy="5078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=tmp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示已求出凸包顶点序列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法结束。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357430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)&gt;0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的顺时针方向上，即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41494" y="1928802"/>
            <a:ext cx="2916258" cy="2481694"/>
            <a:chOff x="1941494" y="1928802"/>
            <a:chExt cx="2916258" cy="2481694"/>
          </a:xfrm>
        </p:grpSpPr>
        <p:sp>
          <p:nvSpPr>
            <p:cNvPr id="26" name="TextBox 25"/>
            <p:cNvSpPr txBox="1"/>
            <p:nvPr/>
          </p:nvSpPr>
          <p:spPr>
            <a:xfrm>
              <a:off x="3500430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k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07194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水平射线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941494" y="228599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1548585" y="2893215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2178827" y="2607463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571736" y="3929066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571736" y="3071810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428860" y="278605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500298" y="221455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16200000" flipH="1">
              <a:off x="2916226" y="3773490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11478" y="35597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009900" y="3124200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63878" y="295489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0496" y="281457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54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482441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用礼品包裹算法求凸包的过程如下：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2924175"/>
            <a:ext cx="8353425" cy="29637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）选取最左边最下点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）当前点为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）回到起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法结束。找到的凸包顶点序列是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26" y="142852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569325" cy="313350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cmp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aj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ak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比较两个点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baseline="-25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d=Direction(aj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(d==0)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时，若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更长则返回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Distance(aj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)&lt;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Distance(aj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if (d&gt;0)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上，返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否则返回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428860" y="3857628"/>
            <a:ext cx="2916258" cy="2481694"/>
            <a:chOff x="1941494" y="1928802"/>
            <a:chExt cx="2916258" cy="2481694"/>
          </a:xfrm>
        </p:grpSpPr>
        <p:sp>
          <p:nvSpPr>
            <p:cNvPr id="19" name="TextBox 18"/>
            <p:cNvSpPr txBox="1"/>
            <p:nvPr/>
          </p:nvSpPr>
          <p:spPr>
            <a:xfrm>
              <a:off x="3500430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k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926" y="407194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水平射线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1941494" y="228599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4"/>
            </p:cNvCxnSpPr>
            <p:nvPr/>
          </p:nvCxnSpPr>
          <p:spPr>
            <a:xfrm rot="16200000" flipH="1">
              <a:off x="1548585" y="2893215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2178827" y="2607463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571736" y="3929066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2571736" y="3071810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428860" y="278605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500298" y="221455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916226" y="3773490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11478" y="35597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009900" y="3124200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63878" y="295489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496" y="281457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454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85720" y="571081"/>
            <a:ext cx="8389967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Package(vector&lt;Point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求凸包的礼品包裹算法</a:t>
            </a:r>
          </a:p>
          <a:p>
            <a:pPr>
              <a:defRPr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].x&lt;a[j].x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].x==a[j].x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].y&lt;a[j].y))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找最左边最低点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保存起点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(true)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k=-1;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作为凸包上的一个点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 &amp;&amp; (k==-1 ||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cmp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])))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出发找角度最小的点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baseline="-25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(k==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找出起点时结束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j=k;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71472" y="1785926"/>
            <a:ext cx="77771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tabLst>
                <a:tab pos="6731000" algn="l"/>
              </a:tabLst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为所有点的个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为求得的凸包中的点数。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4460877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10.2.2 Graham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扫描算法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扫描法（葛立恒扫描法）的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逆时针方向通过凸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每个点处应该向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拐，而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删除出现右拐的点。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通过设置一个关于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候选点的栈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来解决凸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中的每个点都进栈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次，非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凸包中的顶点最终将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栈，当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中仅包含凸包中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顺序为各点在边界上出现的逆时针方向排列的顺序。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24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扫描法求凸包步骤如下：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57158" y="852430"/>
            <a:ext cx="8207375" cy="25367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）从所有点中求出找最下且偏左的点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坐标最小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者，若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有多个这样的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坐标最小者）。通过交换将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置全局变量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中所有点按以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为中心的极角从小到大排序。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如下图所示，对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于两个点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Direction(p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排在点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的前面；否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则，点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排在点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的后面。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7818" y="4071942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Direction(p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)&gt;0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的顺时针方向上，即极角关系为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排在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的前面。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428860" y="3857628"/>
            <a:ext cx="2916258" cy="2481694"/>
            <a:chOff x="2428860" y="3857628"/>
            <a:chExt cx="2916258" cy="2481694"/>
          </a:xfrm>
        </p:grpSpPr>
        <p:sp>
          <p:nvSpPr>
            <p:cNvPr id="7" name="TextBox 6"/>
            <p:cNvSpPr txBox="1"/>
            <p:nvPr/>
          </p:nvSpPr>
          <p:spPr>
            <a:xfrm>
              <a:off x="398779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292" y="6000768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水平射线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2428860" y="421481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9" idx="4"/>
            </p:cNvCxnSpPr>
            <p:nvPr/>
          </p:nvCxnSpPr>
          <p:spPr>
            <a:xfrm rot="16200000" flipH="1">
              <a:off x="2035951" y="4822041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2666193" y="4536289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059102" y="585789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059102" y="5000636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916226" y="47148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87664" y="414338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rot="16200000" flipH="1">
              <a:off x="3403592" y="5702316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8844" y="548856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497266" y="5053026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1244" y="48837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7862" y="47434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01912" y="578645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p</a:t>
              </a:r>
              <a:r>
                <a:rPr lang="en-US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0</a:t>
              </a:r>
              <a:endParaRPr lang="zh-CN" altLang="en-US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554542" y="3967178"/>
              <a:ext cx="660400" cy="1676400"/>
            </a:xfrm>
            <a:custGeom>
              <a:avLst/>
              <a:gdLst>
                <a:gd name="connsiteX0" fmla="*/ 0 w 660400"/>
                <a:gd name="connsiteY0" fmla="*/ 0 h 1676400"/>
                <a:gd name="connsiteX1" fmla="*/ 355600 w 660400"/>
                <a:gd name="connsiteY1" fmla="*/ 419100 h 1676400"/>
                <a:gd name="connsiteX2" fmla="*/ 609600 w 660400"/>
                <a:gd name="connsiteY2" fmla="*/ 1181100 h 1676400"/>
                <a:gd name="connsiteX3" fmla="*/ 660400 w 660400"/>
                <a:gd name="connsiteY3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1676400">
                  <a:moveTo>
                    <a:pt x="0" y="0"/>
                  </a:moveTo>
                  <a:cubicBezTo>
                    <a:pt x="127000" y="111125"/>
                    <a:pt x="254000" y="222250"/>
                    <a:pt x="355600" y="419100"/>
                  </a:cubicBezTo>
                  <a:cubicBezTo>
                    <a:pt x="457200" y="615950"/>
                    <a:pt x="558800" y="971550"/>
                    <a:pt x="609600" y="1181100"/>
                  </a:cubicBezTo>
                  <a:cubicBezTo>
                    <a:pt x="660400" y="1390650"/>
                    <a:pt x="660400" y="1533525"/>
                    <a:pt x="660400" y="16764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31506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）在点集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后，先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三个点进栈到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中，因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为一个凸包至少含有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个点。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）扫描点集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中余下的所有点（从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开始）。若扫描点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ch[top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，次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栈顶点为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ch[top-1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Direction(ch[top-1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，如下图所示，则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存在着右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拐，则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ch[top]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一定不是凸包中的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栈，如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此循环直到该条件不成立或者栈中少于两个元素为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止，然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后将当前扫描点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28596" y="4143380"/>
            <a:ext cx="3214710" cy="2155282"/>
            <a:chOff x="1643042" y="4143380"/>
            <a:chExt cx="3214710" cy="2155282"/>
          </a:xfrm>
        </p:grpSpPr>
        <p:sp>
          <p:nvSpPr>
            <p:cNvPr id="6" name="TextBox 5"/>
            <p:cNvSpPr txBox="1"/>
            <p:nvPr/>
          </p:nvSpPr>
          <p:spPr>
            <a:xfrm>
              <a:off x="2630474" y="4143380"/>
              <a:ext cx="137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ch[top]</a:t>
              </a:r>
              <a:endParaRPr lang="zh-CN" altLang="en-US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714480" y="421481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4"/>
            </p:cNvCxnSpPr>
            <p:nvPr/>
          </p:nvCxnSpPr>
          <p:spPr>
            <a:xfrm rot="16200000" flipH="1">
              <a:off x="1321571" y="4822041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2101039" y="4958567"/>
              <a:ext cx="1143008" cy="655642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344722" y="585789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2344722" y="5000636"/>
              <a:ext cx="1512898" cy="85725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201846" y="47148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273284" y="414338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rot="16200000" flipH="1">
              <a:off x="2689212" y="5702316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84464" y="548856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782886" y="5053026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6864" y="48837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9234" y="4743402"/>
              <a:ext cx="798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[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]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974964" y="455930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95720" y="488316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3" idx="6"/>
              <a:endCxn id="25" idx="1"/>
            </p:cNvCxnSpPr>
            <p:nvPr/>
          </p:nvCxnSpPr>
          <p:spPr>
            <a:xfrm>
              <a:off x="3117840" y="4630746"/>
              <a:ext cx="798804" cy="273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43042" y="5929330"/>
              <a:ext cx="137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ch[top-1]</a:t>
              </a:r>
              <a:endParaRPr lang="zh-CN" altLang="en-US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71868" y="4214818"/>
            <a:ext cx="5357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Direction(ch[top-1],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],ch[top])&gt;0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，则从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ch[top-1]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 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ch[top]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 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存在右拐（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），不满足左拐条件，点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ch[top]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退栈，点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1066800" y="3957119"/>
            <a:ext cx="1841500" cy="1614997"/>
          </a:xfrm>
          <a:custGeom>
            <a:avLst/>
            <a:gdLst>
              <a:gd name="connsiteX0" fmla="*/ 0 w 1841500"/>
              <a:gd name="connsiteY0" fmla="*/ 1043517 h 1043517"/>
              <a:gd name="connsiteX1" fmla="*/ 419100 w 1841500"/>
              <a:gd name="connsiteY1" fmla="*/ 332317 h 1043517"/>
              <a:gd name="connsiteX2" fmla="*/ 723900 w 1841500"/>
              <a:gd name="connsiteY2" fmla="*/ 40217 h 1043517"/>
              <a:gd name="connsiteX3" fmla="*/ 1295400 w 1841500"/>
              <a:gd name="connsiteY3" fmla="*/ 91017 h 1043517"/>
              <a:gd name="connsiteX4" fmla="*/ 1841500 w 1841500"/>
              <a:gd name="connsiteY4" fmla="*/ 560917 h 1043517"/>
              <a:gd name="connsiteX0" fmla="*/ 0 w 1841500"/>
              <a:gd name="connsiteY0" fmla="*/ 1614997 h 1614997"/>
              <a:gd name="connsiteX1" fmla="*/ 419100 w 1841500"/>
              <a:gd name="connsiteY1" fmla="*/ 332317 h 1614997"/>
              <a:gd name="connsiteX2" fmla="*/ 723900 w 1841500"/>
              <a:gd name="connsiteY2" fmla="*/ 40217 h 1614997"/>
              <a:gd name="connsiteX3" fmla="*/ 1295400 w 1841500"/>
              <a:gd name="connsiteY3" fmla="*/ 91017 h 1614997"/>
              <a:gd name="connsiteX4" fmla="*/ 1841500 w 1841500"/>
              <a:gd name="connsiteY4" fmla="*/ 560917 h 161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0" h="1614997">
                <a:moveTo>
                  <a:pt x="0" y="1614997"/>
                </a:moveTo>
                <a:cubicBezTo>
                  <a:pt x="149225" y="1343005"/>
                  <a:pt x="298450" y="594780"/>
                  <a:pt x="419100" y="332317"/>
                </a:cubicBezTo>
                <a:cubicBezTo>
                  <a:pt x="539750" y="69854"/>
                  <a:pt x="577850" y="80434"/>
                  <a:pt x="723900" y="40217"/>
                </a:cubicBezTo>
                <a:cubicBezTo>
                  <a:pt x="869950" y="0"/>
                  <a:pt x="1109133" y="4234"/>
                  <a:pt x="1295400" y="91017"/>
                </a:cubicBezTo>
                <a:cubicBezTo>
                  <a:pt x="1481667" y="177800"/>
                  <a:pt x="1661583" y="369358"/>
                  <a:pt x="1841500" y="560917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285720" y="1142984"/>
            <a:ext cx="482441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扫描法求凸包的过程如下：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23850" y="2349500"/>
            <a:ext cx="8353425" cy="1968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）先求出起点为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）按极角从小到大排序后得到：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，如下图所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示。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0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371999"/>
            <a:ext cx="24669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24862" cy="129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三个点进栈。栈中元素从栈底到栈顶为：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928934"/>
            <a:ext cx="35179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5984" y="5811854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453231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向量的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539751" y="1114412"/>
            <a:ext cx="281780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向量加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减运算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9337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785926"/>
            <a:ext cx="8358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对于两个点表示的向量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（起点均为原点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），向量加法定义为：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，其结果仍为一个向量。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向量加法一般可用平行四边形法则，如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图所示，两个向量为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857356" y="3500438"/>
            <a:ext cx="4286280" cy="2715438"/>
            <a:chOff x="1857356" y="3500438"/>
            <a:chExt cx="4286280" cy="271543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857356" y="5141924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00166" y="4929198"/>
              <a:ext cx="2571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43108" y="521495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786050" y="5143512"/>
              <a:ext cx="1071570" cy="500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786050" y="3893724"/>
              <a:ext cx="1500198" cy="1214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43306" y="578645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350043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09360" y="3881692"/>
            <a:ext cx="3691466" cy="1773918"/>
            <a:chOff x="2809360" y="3881692"/>
            <a:chExt cx="3691466" cy="177391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3845588" y="4441164"/>
              <a:ext cx="1500198" cy="121444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286248" y="3881692"/>
              <a:ext cx="1071570" cy="50006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809360" y="4405068"/>
              <a:ext cx="2500330" cy="714380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29256" y="421481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(5,2)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：不存在右拐关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系，如图（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2057403"/>
            <a:ext cx="3240087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4600526"/>
            <a:ext cx="378621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，没有右拐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496300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386028"/>
            <a:ext cx="3384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5222899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137525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800" y="2413015"/>
            <a:ext cx="341788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59022" y="5197430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135937" cy="10732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：不存在右拐关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系，如图（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1901838"/>
            <a:ext cx="33718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71736" y="4878398"/>
            <a:ext cx="392909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，没有右拐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137525" cy="11095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：不存在右拐关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系，如图（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944632"/>
            <a:ext cx="3311525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4671964"/>
            <a:ext cx="378621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，没有右拐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388" y="537795"/>
            <a:ext cx="8748712" cy="231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）处理点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其退栈；点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存在右拐关系（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的顺时针方向上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），如图（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其退栈；点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最后求出按逆时针方向的凸包为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429000"/>
            <a:ext cx="7056437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1538" y="5988626"/>
            <a:ext cx="77153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  （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）继续处理点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91554" cy="3862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p0;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swap(Point &amp;x,Point &amp;y)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Point tmp=x;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x=y; y=tmp;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cmp(Point &amp;a,Point &amp;b)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排序比较关系函数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(Direction(p0,a,b)&gt;0)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73056" y="333375"/>
            <a:ext cx="8999538" cy="645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Graham(vector&lt;Point&gt; &amp;a,Point ch[])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求凸包的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Graham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top=-1,i,k=0;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(i=1;i&lt;a.size();i++)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找最下且偏左的点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((a[i].y&lt;a[k].y) || (a[i].y==a[k].y &amp;&amp; a[i].x&lt;a[k].x))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k=i;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swap(a[0],a[k]);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通过交换将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点指定为起点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p0=a[0];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将起点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sort(a.begin()+1,a.end(),cmp);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按极角从小到大排序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top++;ch[0]=a[0];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个点先进栈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top++;ch[1]=a[1];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top++;ch[2]=a[2];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(i=3;i&lt;a.size();i++)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判断与其余所有点的关系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(top&gt;=0 &amp;&amp;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(ch[top-1],a[i],ch[top])&gt;0) ||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(ch[top-1],a[i],ch[top])==0 &amp;&amp;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(ch[top-1],a[i])&gt;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(ch[top-1],ch[top] )))           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top--;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存在右拐关系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栈顶元素出栈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top++; ch[top]=a[i];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当前点与栈内所有点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向左关系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top+1;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返回栈中元素个数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56932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述算法中排序过程的时间复杂度为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循环次数少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以整个算法的时间复杂度为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64500" cy="29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二维空间中最近点对问题是：给定平面上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其中的一对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个点的所有点对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点对的距离最小。这类问题在实际中有广泛的应用。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空中交通控制问题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将飞机作为空间中移动的一个点来看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待，则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具有最大碰撞危险的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架飞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机，就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是这个空间中最接近的一对点。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357166"/>
            <a:ext cx="432281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10.3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求解最近点对问题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6480175" cy="4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的加法运算的算法如下：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42910" y="1142984"/>
            <a:ext cx="7175522" cy="1675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operator +(const 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Point(p1.x+p2.x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p1.y+p2.y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57356" y="3071810"/>
            <a:ext cx="4286280" cy="2715438"/>
            <a:chOff x="1857356" y="3500438"/>
            <a:chExt cx="4286280" cy="271543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857356" y="5141924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1500166" y="4929198"/>
              <a:ext cx="2571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43108" y="521495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786050" y="5143512"/>
              <a:ext cx="1071570" cy="500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2786050" y="3893724"/>
              <a:ext cx="1500198" cy="1214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306" y="578645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6248" y="350043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09360" y="3453064"/>
            <a:ext cx="3691466" cy="1773918"/>
            <a:chOff x="2809360" y="3881692"/>
            <a:chExt cx="3691466" cy="1773918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845588" y="4441164"/>
              <a:ext cx="1500198" cy="121444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286248" y="3881692"/>
              <a:ext cx="1071570" cy="50006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809360" y="4405068"/>
              <a:ext cx="2500330" cy="714380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29256" y="421481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(5,2)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496887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10.3.1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用蛮力法求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最近点对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5938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最近点对的过程是：分别计算每一对点之间的距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后找出距离最小的那一对。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857232"/>
            <a:ext cx="8643998" cy="382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ClosestPoints(vector&lt;Point&gt; a,int leftindex,int rightindex) 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d,mindist =INF;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(i=leftindex;i&lt;=rightindex;i++)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(j=i+1;j&lt;=rightindex;j++)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(a[i],a[j]);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(d&lt;mindist)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	mindist=d;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mindist;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643050"/>
            <a:ext cx="7929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上述算法中有两种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循环，当求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个点的最近点对时，算法的时间复杂度为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55650" y="333375"/>
            <a:ext cx="517367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10.3.2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用分治法求最近点对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1341438"/>
            <a:ext cx="83201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给定的点集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用分治法求最近点对距离的步骤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929618" cy="1561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中所有点按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坐标从小到大排序，将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中点集复制到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中所有点按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坐标从小到大排序。设求出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中最近点对距离为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中点数少于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，则采用蛮力法直接计算各点的最近距离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85720" y="159082"/>
            <a:ext cx="8643998" cy="26693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）求出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中间位置的点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[midindex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，以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此位置画一条中轴线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（对应的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[midindex].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所有点分割为点数大致相同的两个子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集：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部分包含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[0..midindex]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点，右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部分包含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[midindex+1..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同样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中的点相应分为两部分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，左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部分称为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（含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[0..midindex]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），右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（含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[midindex+1..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），如下图所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471" y="3143248"/>
            <a:ext cx="67096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643050"/>
            <a:ext cx="6715172" cy="167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递归调用求出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中点集的最近点对的距离为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递归调用求出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中点集的最近点对的距离为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求出当前最近点对的距离为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=MIN(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00034" y="1714488"/>
            <a:ext cx="8286808" cy="15614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）显然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中任意点对之间的距离小于或等于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交界的垂直带形区（由所有与中轴线的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坐标值相差不超过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的点构成）中的点对之间的距离可能小于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14282" y="1428736"/>
            <a:ext cx="8569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中所有落在垂直带形区的点复制到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中任一点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需要考虑紧随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算出从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个点的距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最小的距离存放在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后求得的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中所有点的最近点对距离。</a:t>
            </a:r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214686"/>
            <a:ext cx="3038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28596" y="1500174"/>
            <a:ext cx="482441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用分治法求最近点对的过程如下：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92129" y="3069947"/>
            <a:ext cx="8351837" cy="31160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[0..9]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坐标从小到大排序结果为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[0..9]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坐标从小到大排序结果为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(8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(6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(9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）取中间位置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部分为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部分为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4540" y="161921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85720" y="2071678"/>
            <a:ext cx="8429684" cy="39816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）对于整个序列的左部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中间位置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midindex=2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它左部分为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，采用蛮力法求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=2.23607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它右部分为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，采用蛮力法求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=10.0499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则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=MIN(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2.23607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中间部分为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过对应的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点集求出其中最近点对距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离，并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较，最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终结果为</a:t>
            </a:r>
            <a:r>
              <a:rPr lang="pt-BR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=2.23607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近点对为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0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072494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向量减法是向量加法的逆运算，一个向量减去另一个向量，等于加上那个向量的负向量，即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其结果仍为一个向量。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3692539" y="3367241"/>
            <a:ext cx="1994570" cy="1714512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857356" y="2571744"/>
            <a:ext cx="4786346" cy="3215504"/>
            <a:chOff x="1857356" y="2571744"/>
            <a:chExt cx="4786346" cy="321550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857356" y="4713296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1177901" y="417909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43108" y="478632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786050" y="4714884"/>
              <a:ext cx="107157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43306" y="535782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300037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(5,4)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2786050" y="3214686"/>
              <a:ext cx="2714644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786050" y="2500306"/>
            <a:ext cx="2786082" cy="2208884"/>
            <a:chOff x="2786050" y="2500306"/>
            <a:chExt cx="2786082" cy="2208884"/>
          </a:xfrm>
        </p:grpSpPr>
        <p:cxnSp>
          <p:nvCxnSpPr>
            <p:cNvPr id="8" name="直接箭头连接符 7"/>
            <p:cNvCxnSpPr/>
            <p:nvPr/>
          </p:nvCxnSpPr>
          <p:spPr>
            <a:xfrm rot="5400000" flipH="1" flipV="1">
              <a:off x="2646021" y="2854649"/>
              <a:ext cx="1994570" cy="1714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0562" y="250030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(3,5)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3240" y="321468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572560" cy="43561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）对于整个序列的右部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中间位置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midindex=7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它左部分为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采用蛮力法求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=1.41421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它右部分为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数少于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，采用蛮力法求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的最小距离为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=6.08276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则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=MIN(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)=1.41421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中间部分为空。最终结果为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1.41421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近点对为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）整个序列的中间部分为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过对应的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点集求出其中最近点对距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离，并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较，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终结果为</a:t>
            </a:r>
            <a:r>
              <a:rPr lang="pt-BR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1.41421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近点对为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9045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351838" cy="3483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216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pointxcmp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用于点按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坐标递增排序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pointycmp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用于点按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坐标递增排序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351837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ClosestPoints11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(vector&lt;Point&gt;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vector&lt;Point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leftindex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rightindex)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中的最近点对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vector&lt;Point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leftminindex1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leftminindex2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左边的最近点对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rightminindex1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rightminindex2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右边的最近点对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d1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rightindex-leftindex+1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)&lt;=3)	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少于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用蛮力法求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ClosestPoints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leftindex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rightindex);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534430" cy="3308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leftindex+rightindex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求中间位置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中点集分为左右两部分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].x&lt;a[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].x)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d1=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leftindex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midindex);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d2=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midindex+1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rightindex);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d=min(d1,d2);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521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求中间部分点对的最小距离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(i=0;i&lt;b.size();i++)	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中间宽度为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的带状区域内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		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的子集复制到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(fabs(b[i].x-a[midindex].x)&lt;=d)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b1.push_back(b[i]);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tmpd3;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(i=0;i&lt;b1.size();i++)	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中最近点对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1;j&lt;b1.size();j++)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(b1[j].y-b1[i].y&gt;=d) break;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tmpd3=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Distance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(b1[i],b1[j]);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(tmpd3&lt;d3)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d3=tmpd3;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d=min(d,d3);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d;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643570" y="2857496"/>
            <a:ext cx="2643206" cy="1571636"/>
            <a:chOff x="5643570" y="2857496"/>
            <a:chExt cx="2643206" cy="1571636"/>
          </a:xfrm>
        </p:grpSpPr>
        <p:sp>
          <p:nvSpPr>
            <p:cNvPr id="3" name="右大括号 2"/>
            <p:cNvSpPr/>
            <p:nvPr/>
          </p:nvSpPr>
          <p:spPr>
            <a:xfrm>
              <a:off x="5643570" y="2857496"/>
              <a:ext cx="142876" cy="1571636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86446" y="3214686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对于点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b1[i]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，这样的点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b1[j]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最多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7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个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640763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ClosestPoints1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(vector&lt;Point&gt;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leftindex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   int rightindex)</a:t>
            </a:r>
            <a:endParaRPr lang="en-US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中的最近点对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vector&lt;Point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b;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sort(a.begin()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a.end()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pointxcmp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坐标从小到大排序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中点集复制到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sort(b.begin()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b.end()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pointycmp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坐标从小到大排序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a.size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2089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个点的最近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左右部分中最近点对的时间为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中间部分的时间为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)=O(1)			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</a:t>
            </a:r>
            <a:endParaRPr lang="en-US" altLang="zh-CN" sz="2000" i="1" dirty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他情况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从而推出算法的时间复杂度为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00034" y="1500174"/>
            <a:ext cx="7921625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在二维空间中求最远点对问题与最近点对问题相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似，也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具有许多实际应用价值。本节介绍求解最远点对的两种算法。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10.4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求解最远点对问题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96887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用蛮力法求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最远点对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71472" y="1428736"/>
            <a:ext cx="799306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最远点对的过程是：分别计算每一对点之间的距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后找出距离最大的那一对。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8429684" cy="5340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Mostdistp(vector&lt;Point&gt; a,int &amp;maxindex1,int &amp;maxindex2)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蛮力法求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中的最远点对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d,maxdist=0.0;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(i=0;i&lt;a.size();i++)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(j=i+1;j&lt;a.size();j++)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Distanc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e(a[i],a[j]);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if (d&gt;maxdist)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	maxdist=d;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maxindex1=i;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maxindex2=j;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maxdist;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965</TotalTime>
  <Words>4513</Words>
  <Application>Microsoft Office PowerPoint</Application>
  <PresentationFormat>全屏显示(4:3)</PresentationFormat>
  <Paragraphs>821</Paragraphs>
  <Slides>111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111</vt:i4>
      </vt:variant>
    </vt:vector>
  </HeadingPairs>
  <TitlesOfParts>
    <vt:vector size="112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318</cp:revision>
  <dcterms:created xsi:type="dcterms:W3CDTF">2012-11-28T00:02:12Z</dcterms:created>
  <dcterms:modified xsi:type="dcterms:W3CDTF">2018-07-19T00:31:22Z</dcterms:modified>
</cp:coreProperties>
</file>