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320" r:id="rId3"/>
    <p:sldId id="333" r:id="rId4"/>
    <p:sldId id="334" r:id="rId5"/>
    <p:sldId id="294" r:id="rId6"/>
    <p:sldId id="295" r:id="rId7"/>
    <p:sldId id="296" r:id="rId8"/>
    <p:sldId id="297" r:id="rId9"/>
    <p:sldId id="323" r:id="rId10"/>
    <p:sldId id="332" r:id="rId11"/>
    <p:sldId id="298" r:id="rId12"/>
    <p:sldId id="327" r:id="rId13"/>
    <p:sldId id="328" r:id="rId14"/>
    <p:sldId id="329" r:id="rId15"/>
    <p:sldId id="330" r:id="rId16"/>
    <p:sldId id="331" r:id="rId17"/>
    <p:sldId id="301" r:id="rId18"/>
    <p:sldId id="302" r:id="rId19"/>
    <p:sldId id="303" r:id="rId20"/>
    <p:sldId id="321" r:id="rId21"/>
    <p:sldId id="304" r:id="rId22"/>
    <p:sldId id="305" r:id="rId23"/>
    <p:sldId id="322" r:id="rId24"/>
    <p:sldId id="306" r:id="rId25"/>
    <p:sldId id="307" r:id="rId26"/>
    <p:sldId id="308" r:id="rId27"/>
    <p:sldId id="309" r:id="rId28"/>
    <p:sldId id="310" r:id="rId29"/>
    <p:sldId id="311" r:id="rId30"/>
    <p:sldId id="312" r:id="rId31"/>
    <p:sldId id="313" r:id="rId32"/>
    <p:sldId id="314" r:id="rId33"/>
    <p:sldId id="315" r:id="rId34"/>
    <p:sldId id="324" r:id="rId35"/>
    <p:sldId id="325" r:id="rId36"/>
    <p:sldId id="316" r:id="rId37"/>
    <p:sldId id="317" r:id="rId38"/>
    <p:sldId id="318" r:id="rId39"/>
    <p:sldId id="319" r:id="rId40"/>
    <p:sldId id="326" r:id="rId4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00FF"/>
    <a:srgbClr val="006600"/>
    <a:srgbClr val="9900FF"/>
    <a:srgbClr val="CC3300"/>
    <a:srgbClr val="FF9900"/>
    <a:srgbClr val="996633"/>
    <a:srgbClr val="0033CC"/>
    <a:srgbClr val="FF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bodyPr>
          <a:lstStyle/>
          <a:p>
            <a:pPr algn="ctr">
              <a:spcBef>
                <a:spcPct val="50000"/>
              </a:spcBef>
            </a:pPr>
            <a:r>
              <a:rPr lang="zh-CN" altLang="en-US" sz="400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第</a:t>
            </a:r>
            <a:r>
              <a:rPr lang="en-US" altLang="zh-CN" sz="4000" smtClean="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11</a:t>
            </a:r>
            <a:r>
              <a:rPr lang="zh-CN" altLang="en-US" sz="4000" smtClean="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rPr>
              <a:t>章 计算复杂性理论简介 </a:t>
            </a:r>
            <a:endParaRPr lang="zh-CN" altLang="en-US" sz="4000">
              <a:solidFill>
                <a:srgbClr val="FF0000"/>
              </a:solidFill>
              <a:effectLst>
                <a:outerShdw blurRad="38100" dist="38100" dir="2700000" algn="tl">
                  <a:srgbClr val="000000">
                    <a:alpha val="43137"/>
                  </a:srgbClr>
                </a:outerShdw>
              </a:effectLst>
              <a:latin typeface="Consolas" pitchFamily="49" charset="0"/>
              <a:ea typeface="+mj-ea"/>
              <a:cs typeface="Consolas" pitchFamily="49" charset="0"/>
            </a:endParaRPr>
          </a:p>
        </p:txBody>
      </p:sp>
      <p:sp>
        <p:nvSpPr>
          <p:cNvPr id="7"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11.1  </a:t>
            </a:r>
            <a:r>
              <a:rPr lang="zh-CN" altLang="zh-CN" sz="3200" smtClean="0">
                <a:solidFill>
                  <a:srgbClr val="FF0000"/>
                </a:solidFill>
                <a:latin typeface="Consolas" pitchFamily="49" charset="0"/>
                <a:ea typeface="叶根友毛笔行书2.0版" pitchFamily="2" charset="-122"/>
                <a:cs typeface="Consolas"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11.2  </a:t>
            </a:r>
            <a:r>
              <a:rPr lang="en-US" altLang="zh-CN" sz="3200" smtClean="0">
                <a:solidFill>
                  <a:srgbClr val="FF0000"/>
                </a:solidFill>
                <a:latin typeface="Consolas" pitchFamily="49" charset="0"/>
                <a:ea typeface="叶根友毛笔行书2.0版" pitchFamily="2" charset="-122"/>
                <a:cs typeface="Consolas" pitchFamily="49" charset="0"/>
              </a:rPr>
              <a:t>P</a:t>
            </a:r>
            <a:r>
              <a:rPr lang="zh-CN" altLang="zh-CN" sz="3200" smtClean="0">
                <a:solidFill>
                  <a:srgbClr val="FF0000"/>
                </a:solidFill>
                <a:latin typeface="Consolas" pitchFamily="49" charset="0"/>
                <a:ea typeface="叶根友毛笔行书2.0版" pitchFamily="2" charset="-122"/>
                <a:cs typeface="Consolas" pitchFamily="49" charset="0"/>
              </a:rPr>
              <a:t>类和</a:t>
            </a:r>
            <a:r>
              <a:rPr lang="en-US" altLang="zh-CN" sz="3200" smtClean="0">
                <a:solidFill>
                  <a:srgbClr val="FF0000"/>
                </a:solidFill>
                <a:latin typeface="Consolas" pitchFamily="49" charset="0"/>
                <a:ea typeface="叶根友毛笔行书2.0版" pitchFamily="2" charset="-122"/>
                <a:cs typeface="Consolas" pitchFamily="49" charset="0"/>
              </a:rPr>
              <a:t>NP</a:t>
            </a:r>
            <a:r>
              <a:rPr lang="zh-CN" altLang="zh-CN" sz="3200" smtClean="0">
                <a:solidFill>
                  <a:srgbClr val="FF0000"/>
                </a:solidFill>
                <a:latin typeface="Consolas" pitchFamily="49" charset="0"/>
                <a:ea typeface="叶根友毛笔行书2.0版" pitchFamily="2" charset="-122"/>
                <a:cs typeface="Consolas" pitchFamily="49" charset="0"/>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9"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11.3  </a:t>
            </a:r>
            <a:r>
              <a:rPr lang="en-US" altLang="zh-CN" sz="3200" smtClean="0">
                <a:solidFill>
                  <a:srgbClr val="FF0000"/>
                </a:solidFill>
                <a:latin typeface="Consolas" pitchFamily="49" charset="0"/>
                <a:ea typeface="叶根友毛笔行书2.0版" pitchFamily="2" charset="-122"/>
                <a:cs typeface="Consolas" pitchFamily="49" charset="0"/>
              </a:rPr>
              <a:t>NPC</a:t>
            </a:r>
            <a:r>
              <a:rPr lang="zh-CN" altLang="zh-CN" sz="3200" smtClean="0">
                <a:solidFill>
                  <a:srgbClr val="FF0000"/>
                </a:solidFill>
                <a:latin typeface="Consolas" pitchFamily="49" charset="0"/>
                <a:ea typeface="叶根友毛笔行书2.0版" pitchFamily="2" charset="-122"/>
                <a:cs typeface="Consolas"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63566" y="1142984"/>
            <a:ext cx="8280400"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1.11】</a:t>
            </a:r>
            <a:r>
              <a:rPr lang="zh-CN" altLang="en-US" sz="2000">
                <a:solidFill>
                  <a:srgbClr val="0000FF"/>
                </a:solidFill>
                <a:latin typeface="Consolas" pitchFamily="49" charset="0"/>
                <a:ea typeface="楷体" pitchFamily="49" charset="-122"/>
                <a:cs typeface="Consolas" pitchFamily="49" charset="0"/>
              </a:rPr>
              <a:t>设计一个图灵机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a:solidFill>
                  <a:srgbClr val="0000FF"/>
                </a:solidFill>
                <a:latin typeface="Consolas" pitchFamily="49" charset="0"/>
                <a:ea typeface="楷体" pitchFamily="49" charset="-122"/>
                <a:cs typeface="Consolas" pitchFamily="49" charset="0"/>
              </a:rPr>
              <a:t>接受的语言</a:t>
            </a:r>
            <a:r>
              <a:rPr lang="en-US" altLang="zh-CN" sz="2000">
                <a:solidFill>
                  <a:srgbClr val="0000FF"/>
                </a:solidFill>
                <a:latin typeface="Consolas" pitchFamily="49" charset="0"/>
                <a:ea typeface="楷体" pitchFamily="49" charset="-122"/>
                <a:cs typeface="Consolas" pitchFamily="49" charset="0"/>
              </a:rPr>
              <a:t>L={0</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&gt;1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a:solidFill>
                  <a:srgbClr val="0000FF"/>
                </a:solidFill>
                <a:latin typeface="Consolas" pitchFamily="49" charset="0"/>
                <a:ea typeface="楷体" pitchFamily="49" charset="-122"/>
                <a:cs typeface="Consolas" pitchFamily="49" charset="0"/>
              </a:rPr>
              <a:t>计该图灵机。</a:t>
            </a:r>
          </a:p>
        </p:txBody>
      </p:sp>
      <p:sp>
        <p:nvSpPr>
          <p:cNvPr id="166915" name="Text Box 3"/>
          <p:cNvSpPr txBox="1">
            <a:spLocks noChangeArrowheads="1"/>
          </p:cNvSpPr>
          <p:nvPr/>
        </p:nvSpPr>
        <p:spPr bwMode="auto">
          <a:xfrm>
            <a:off x="285720" y="2428868"/>
            <a:ext cx="8429684" cy="1985159"/>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假设输入串</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00…011…</a:t>
            </a:r>
            <a:r>
              <a:rPr lang="en-US" altLang="zh-CN" sz="2000" err="1">
                <a:solidFill>
                  <a:srgbClr val="0000FF"/>
                </a:solidFill>
                <a:latin typeface="Consolas" pitchFamily="49" charset="0"/>
                <a:ea typeface="楷体" pitchFamily="49" charset="-122"/>
                <a:cs typeface="Consolas" pitchFamily="49" charset="0"/>
              </a:rPr>
              <a:t>1</a:t>
            </a:r>
            <a:r>
              <a:rPr lang="en-US" altLang="zh-CN" sz="2000" i="1" err="1">
                <a:solidFill>
                  <a:srgbClr val="0000FF"/>
                </a:solidFill>
                <a:latin typeface="Consolas" pitchFamily="49" charset="0"/>
                <a:ea typeface="楷体" pitchFamily="49" charset="-122"/>
                <a:cs typeface="Consolas" pitchFamily="49" charset="0"/>
              </a:rPr>
              <a:t>BB</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计出来的图灵机的主要功能是检查</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的个数和</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的个数是否相</a:t>
            </a:r>
            <a:r>
              <a:rPr lang="zh-CN" altLang="en-US" sz="2000">
                <a:solidFill>
                  <a:srgbClr val="0000FF"/>
                </a:solidFill>
                <a:latin typeface="Consolas" pitchFamily="49" charset="0"/>
                <a:ea typeface="楷体" pitchFamily="49" charset="-122"/>
                <a:cs typeface="Consolas" pitchFamily="49" charset="0"/>
              </a:rPr>
              <a:t>等</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读写头往返</a:t>
            </a:r>
            <a:r>
              <a:rPr lang="zh-CN" altLang="en-US" sz="2000">
                <a:solidFill>
                  <a:srgbClr val="0000FF"/>
                </a:solidFill>
                <a:latin typeface="Consolas" pitchFamily="49" charset="0"/>
                <a:ea typeface="楷体" pitchFamily="49" charset="-122"/>
                <a:cs typeface="Consolas" pitchFamily="49" charset="0"/>
              </a:rPr>
              <a:t>移</a:t>
            </a:r>
            <a:r>
              <a:rPr lang="zh-CN" altLang="en-US" sz="2000" smtClean="0">
                <a:solidFill>
                  <a:srgbClr val="0000FF"/>
                </a:solidFill>
                <a:latin typeface="Consolas" pitchFamily="49" charset="0"/>
                <a:ea typeface="楷体" pitchFamily="49" charset="-122"/>
                <a:cs typeface="Consolas" pitchFamily="49" charset="0"/>
              </a:rPr>
              <a:t>动，每</a:t>
            </a:r>
            <a:r>
              <a:rPr lang="zh-CN" altLang="en-US" sz="2000" dirty="0">
                <a:solidFill>
                  <a:srgbClr val="0000FF"/>
                </a:solidFill>
                <a:latin typeface="Consolas" pitchFamily="49" charset="0"/>
                <a:ea typeface="楷体" pitchFamily="49" charset="-122"/>
                <a:cs typeface="Consolas" pitchFamily="49" charset="0"/>
              </a:rPr>
              <a:t>往返移动</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次，就</a:t>
            </a:r>
            <a:r>
              <a:rPr lang="zh-CN" altLang="en-US" sz="2000" dirty="0">
                <a:solidFill>
                  <a:srgbClr val="0000FF"/>
                </a:solidFill>
                <a:latin typeface="Consolas" pitchFamily="49" charset="0"/>
                <a:ea typeface="楷体" pitchFamily="49" charset="-122"/>
                <a:cs typeface="Consolas" pitchFamily="49" charset="0"/>
              </a:rPr>
              <a:t>成对地对输入符号串</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左端的一个</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和右端的一个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做</a:t>
            </a:r>
            <a:r>
              <a:rPr lang="zh-CN" altLang="en-US" sz="2000">
                <a:solidFill>
                  <a:srgbClr val="0000FF"/>
                </a:solidFill>
                <a:latin typeface="Consolas" pitchFamily="49" charset="0"/>
                <a:ea typeface="楷体" pitchFamily="49" charset="-122"/>
                <a:cs typeface="Consolas" pitchFamily="49" charset="0"/>
              </a:rPr>
              <a:t>标记</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357422" y="4852140"/>
            <a:ext cx="2857520" cy="362810"/>
            <a:chOff x="2000232" y="1497364"/>
            <a:chExt cx="2857520" cy="362810"/>
          </a:xfrm>
        </p:grpSpPr>
        <p:sp>
          <p:nvSpPr>
            <p:cNvPr id="5" name="矩形 4"/>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9" name="矩形 8"/>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0" name="矩形 9"/>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428596" y="1571612"/>
            <a:ext cx="8429684" cy="2400657"/>
          </a:xfrm>
          <a:prstGeom prst="rect">
            <a:avLst/>
          </a:prstGeom>
          <a:noFill/>
          <a:ln w="9525">
            <a:noFill/>
            <a:miter lim="800000"/>
            <a:headEnd/>
            <a:tailEnd/>
          </a:ln>
          <a:effectLst/>
        </p:spPr>
        <p:txBody>
          <a:bodyPr wrap="square">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如果</a:t>
            </a:r>
            <a:r>
              <a:rPr lang="zh-CN" altLang="en-US" sz="2000" dirty="0">
                <a:solidFill>
                  <a:srgbClr val="0000FF"/>
                </a:solidFill>
                <a:latin typeface="Consolas" pitchFamily="49" charset="0"/>
                <a:ea typeface="楷体" pitchFamily="49" charset="-122"/>
                <a:cs typeface="Consolas" pitchFamily="49" charset="0"/>
              </a:rPr>
              <a:t>恰好把输入串的全部符号都做了</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记，说</a:t>
            </a:r>
            <a:r>
              <a:rPr lang="zh-CN" altLang="en-US" sz="2000" dirty="0">
                <a:solidFill>
                  <a:srgbClr val="0000FF"/>
                </a:solidFill>
                <a:latin typeface="Consolas" pitchFamily="49" charset="0"/>
                <a:ea typeface="楷体" pitchFamily="49" charset="-122"/>
                <a:cs typeface="Consolas" pitchFamily="49" charset="0"/>
              </a:rPr>
              <a:t>明左边的符号</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与右边的符号</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的个数</a:t>
            </a:r>
            <a:r>
              <a:rPr lang="zh-CN" altLang="en-US" sz="2000">
                <a:solidFill>
                  <a:srgbClr val="0000FF"/>
                </a:solidFill>
                <a:latin typeface="Consolas" pitchFamily="49" charset="0"/>
                <a:ea typeface="楷体" pitchFamily="49" charset="-122"/>
                <a:cs typeface="Consolas" pitchFamily="49" charset="0"/>
              </a:rPr>
              <a:t>相</a:t>
            </a:r>
            <a:r>
              <a:rPr lang="zh-CN" altLang="en-US" sz="2000" smtClean="0">
                <a:solidFill>
                  <a:srgbClr val="0000FF"/>
                </a:solidFill>
                <a:latin typeface="Consolas" pitchFamily="49" charset="0"/>
                <a:ea typeface="楷体" pitchFamily="49" charset="-122"/>
                <a:cs typeface="Consolas" pitchFamily="49" charset="0"/>
              </a:rPr>
              <a:t>等，</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i="1" dirty="0">
                <a:solidFill>
                  <a:srgbClr val="FF00FF"/>
                </a:solidFill>
                <a:latin typeface="Consolas" pitchFamily="49" charset="0"/>
                <a:ea typeface="楷体" pitchFamily="49" charset="-122"/>
                <a:cs typeface="Consolas" pitchFamily="49" charset="0"/>
              </a:rPr>
              <a:t>w</a:t>
            </a:r>
            <a:r>
              <a:rPr lang="zh-CN" altLang="en-US" sz="2000" dirty="0">
                <a:solidFill>
                  <a:srgbClr val="FF00FF"/>
                </a:solidFill>
                <a:latin typeface="Consolas" pitchFamily="49" charset="0"/>
                <a:ea typeface="楷体" pitchFamily="49" charset="-122"/>
                <a:cs typeface="Consolas" pitchFamily="49" charset="0"/>
              </a:rPr>
              <a:t>属于</a:t>
            </a:r>
            <a:r>
              <a:rPr lang="en-US" altLang="zh-CN" sz="2000">
                <a:solidFill>
                  <a:srgbClr val="FF00FF"/>
                </a:solidFill>
                <a:latin typeface="Consolas" pitchFamily="49" charset="0"/>
                <a:ea typeface="楷体" pitchFamily="49" charset="-122"/>
                <a:cs typeface="Consolas" pitchFamily="49" charset="0"/>
              </a:rPr>
              <a:t>L</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否则，或</a:t>
            </a:r>
            <a:r>
              <a:rPr lang="zh-CN" altLang="en-US" sz="2000" dirty="0">
                <a:solidFill>
                  <a:srgbClr val="0000FF"/>
                </a:solidFill>
                <a:latin typeface="Consolas" pitchFamily="49" charset="0"/>
                <a:ea typeface="楷体" pitchFamily="49" charset="-122"/>
                <a:cs typeface="Consolas" pitchFamily="49" charset="0"/>
              </a:rPr>
              <a:t>者左边的</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已全部</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记，右</a:t>
            </a:r>
            <a:r>
              <a:rPr lang="zh-CN" altLang="en-US" sz="2000" dirty="0">
                <a:solidFill>
                  <a:srgbClr val="0000FF"/>
                </a:solidFill>
                <a:latin typeface="Consolas" pitchFamily="49" charset="0"/>
                <a:ea typeface="楷体" pitchFamily="49" charset="-122"/>
                <a:cs typeface="Consolas" pitchFamily="49" charset="0"/>
              </a:rPr>
              <a:t>边还有若干个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没有</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记，或</a:t>
            </a:r>
            <a:r>
              <a:rPr lang="zh-CN" altLang="en-US" sz="2000" dirty="0">
                <a:solidFill>
                  <a:srgbClr val="0000FF"/>
                </a:solidFill>
                <a:latin typeface="Consolas" pitchFamily="49" charset="0"/>
                <a:ea typeface="楷体" pitchFamily="49" charset="-122"/>
                <a:cs typeface="Consolas" pitchFamily="49" charset="0"/>
              </a:rPr>
              <a:t>者右边的</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已全部</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记，左</a:t>
            </a:r>
            <a:r>
              <a:rPr lang="zh-CN" altLang="en-US" sz="2000" dirty="0">
                <a:solidFill>
                  <a:srgbClr val="0000FF"/>
                </a:solidFill>
                <a:latin typeface="Consolas" pitchFamily="49" charset="0"/>
                <a:ea typeface="楷体" pitchFamily="49" charset="-122"/>
                <a:cs typeface="Consolas" pitchFamily="49" charset="0"/>
              </a:rPr>
              <a:t>边还有若干个</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没有</a:t>
            </a:r>
            <a:r>
              <a:rPr lang="zh-CN" altLang="en-US" sz="2000">
                <a:solidFill>
                  <a:srgbClr val="0000FF"/>
                </a:solidFill>
                <a:latin typeface="Consolas" pitchFamily="49" charset="0"/>
                <a:ea typeface="楷体" pitchFamily="49" charset="-122"/>
                <a:cs typeface="Consolas" pitchFamily="49" charset="0"/>
              </a:rPr>
              <a:t>标</a:t>
            </a:r>
            <a:r>
              <a:rPr lang="zh-CN" altLang="en-US" sz="2000" smtClean="0">
                <a:solidFill>
                  <a:srgbClr val="0000FF"/>
                </a:solidFill>
                <a:latin typeface="Consolas" pitchFamily="49" charset="0"/>
                <a:ea typeface="楷体" pitchFamily="49" charset="-122"/>
                <a:cs typeface="Consolas" pitchFamily="49" charset="0"/>
              </a:rPr>
              <a:t>记，这</a:t>
            </a:r>
            <a:r>
              <a:rPr lang="zh-CN" altLang="en-US" sz="2000" dirty="0">
                <a:solidFill>
                  <a:srgbClr val="0000FF"/>
                </a:solidFill>
                <a:latin typeface="Consolas" pitchFamily="49" charset="0"/>
                <a:ea typeface="楷体" pitchFamily="49" charset="-122"/>
                <a:cs typeface="Consolas" pitchFamily="49" charset="0"/>
              </a:rPr>
              <a:t>说明左边符号</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与右边符号</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个数</a:t>
            </a:r>
            <a:r>
              <a:rPr lang="zh-CN" altLang="en-US" sz="2000">
                <a:solidFill>
                  <a:srgbClr val="0000FF"/>
                </a:solidFill>
                <a:latin typeface="Consolas" pitchFamily="49" charset="0"/>
                <a:ea typeface="楷体" pitchFamily="49" charset="-122"/>
                <a:cs typeface="Consolas" pitchFamily="49" charset="0"/>
              </a:rPr>
              <a:t>不</a:t>
            </a:r>
            <a:r>
              <a:rPr lang="zh-CN" altLang="en-US" sz="2000" smtClean="0">
                <a:solidFill>
                  <a:srgbClr val="0000FF"/>
                </a:solidFill>
                <a:latin typeface="Consolas" pitchFamily="49" charset="0"/>
                <a:ea typeface="楷体" pitchFamily="49" charset="-122"/>
                <a:cs typeface="Consolas" pitchFamily="49" charset="0"/>
              </a:rPr>
              <a:t>等，或</a:t>
            </a:r>
            <a:r>
              <a:rPr lang="zh-CN" altLang="en-US" sz="2000" dirty="0">
                <a:solidFill>
                  <a:srgbClr val="0000FF"/>
                </a:solidFill>
                <a:latin typeface="Consolas" pitchFamily="49" charset="0"/>
                <a:ea typeface="楷体" pitchFamily="49" charset="-122"/>
                <a:cs typeface="Consolas" pitchFamily="49" charset="0"/>
              </a:rPr>
              <a:t>者</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与</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交替</a:t>
            </a:r>
            <a:r>
              <a:rPr lang="zh-CN" altLang="en-US" sz="2000">
                <a:solidFill>
                  <a:srgbClr val="0000FF"/>
                </a:solidFill>
                <a:latin typeface="Consolas" pitchFamily="49" charset="0"/>
                <a:ea typeface="楷体" pitchFamily="49" charset="-122"/>
                <a:cs typeface="Consolas" pitchFamily="49" charset="0"/>
              </a:rPr>
              <a:t>出</a:t>
            </a:r>
            <a:r>
              <a:rPr lang="zh-CN" altLang="en-US" sz="2000" smtClean="0">
                <a:solidFill>
                  <a:srgbClr val="0000FF"/>
                </a:solidFill>
                <a:latin typeface="Consolas" pitchFamily="49" charset="0"/>
                <a:ea typeface="楷体" pitchFamily="49" charset="-122"/>
                <a:cs typeface="Consolas" pitchFamily="49" charset="0"/>
              </a:rPr>
              <a:t>现，</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i="1" dirty="0">
                <a:solidFill>
                  <a:srgbClr val="FF00FF"/>
                </a:solidFill>
                <a:latin typeface="Consolas" pitchFamily="49" charset="0"/>
                <a:ea typeface="楷体" pitchFamily="49" charset="-122"/>
                <a:cs typeface="Consolas" pitchFamily="49" charset="0"/>
              </a:rPr>
              <a:t>w</a:t>
            </a:r>
            <a:r>
              <a:rPr lang="zh-CN" altLang="en-US" sz="2000" dirty="0">
                <a:solidFill>
                  <a:srgbClr val="FF00FF"/>
                </a:solidFill>
                <a:latin typeface="Consolas" pitchFamily="49" charset="0"/>
                <a:ea typeface="楷体" pitchFamily="49" charset="-122"/>
                <a:cs typeface="Consolas" pitchFamily="49" charset="0"/>
              </a:rPr>
              <a:t>不属于</a:t>
            </a:r>
            <a:r>
              <a:rPr lang="en-US" altLang="zh-CN" sz="2000" dirty="0">
                <a:solidFill>
                  <a:srgbClr val="FF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736"/>
            <a:ext cx="1357322" cy="400110"/>
          </a:xfrm>
          <a:prstGeom prst="rect">
            <a:avLst/>
          </a:prstGeom>
          <a:noFill/>
        </p:spPr>
        <p:txBody>
          <a:bodyPr wrap="square" rtlCol="0">
            <a:spAutoFit/>
          </a:bodyPr>
          <a:lstStyle/>
          <a:p>
            <a:r>
              <a:rPr lang="zh-CN" altLang="en-US" sz="2000" smtClean="0">
                <a:solidFill>
                  <a:srgbClr val="FF00FF"/>
                </a:solidFill>
                <a:latin typeface="仿宋" pitchFamily="49" charset="-122"/>
                <a:ea typeface="仿宋" pitchFamily="49" charset="-122"/>
              </a:rPr>
              <a:t>初始状态</a:t>
            </a:r>
          </a:p>
        </p:txBody>
      </p:sp>
      <p:grpSp>
        <p:nvGrpSpPr>
          <p:cNvPr id="14" name="组合 13"/>
          <p:cNvGrpSpPr/>
          <p:nvPr/>
        </p:nvGrpSpPr>
        <p:grpSpPr>
          <a:xfrm>
            <a:off x="2000232" y="1497364"/>
            <a:ext cx="2857520" cy="362810"/>
            <a:chOff x="2000232" y="1497364"/>
            <a:chExt cx="2857520" cy="362810"/>
          </a:xfrm>
        </p:grpSpPr>
        <p:sp>
          <p:nvSpPr>
            <p:cNvPr id="3" name="矩形 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矩形 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5" name="矩形 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sp>
        <p:nvSpPr>
          <p:cNvPr id="9" name="TextBox 8"/>
          <p:cNvSpPr txBox="1"/>
          <p:nvPr/>
        </p:nvSpPr>
        <p:spPr>
          <a:xfrm>
            <a:off x="357158" y="357166"/>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：接受的语言</a:t>
            </a:r>
            <a:r>
              <a:rPr lang="en-US" altLang="zh-CN" sz="2000" smtClean="0">
                <a:solidFill>
                  <a:srgbClr val="0000FF"/>
                </a:solidFill>
                <a:latin typeface="Consolas" pitchFamily="49" charset="0"/>
                <a:ea typeface="楷体" pitchFamily="49" charset="-122"/>
                <a:cs typeface="Consolas" pitchFamily="49" charset="0"/>
              </a:rPr>
              <a:t>L={0</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i="1" baseline="30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&gt;1}</a:t>
            </a:r>
            <a:endParaRPr lang="zh-CN" altLang="en-US" sz="2000"/>
          </a:p>
        </p:txBody>
      </p:sp>
      <p:sp>
        <p:nvSpPr>
          <p:cNvPr id="10" name="Text Box 2"/>
          <p:cNvSpPr txBox="1">
            <a:spLocks noChangeArrowheads="1"/>
          </p:cNvSpPr>
          <p:nvPr/>
        </p:nvSpPr>
        <p:spPr bwMode="auto">
          <a:xfrm>
            <a:off x="571472" y="885750"/>
            <a:ext cx="8501090" cy="400110"/>
          </a:xfrm>
          <a:prstGeom prst="rect">
            <a:avLst/>
          </a:prstGeom>
          <a:solidFill>
            <a:schemeClr val="accent1">
              <a:lumMod val="20000"/>
              <a:lumOff val="80000"/>
            </a:schemeClr>
          </a:solid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如，识</a:t>
            </a:r>
            <a:r>
              <a:rPr lang="zh-CN" altLang="en-US" sz="2000" dirty="0">
                <a:solidFill>
                  <a:srgbClr val="0000FF"/>
                </a:solidFill>
                <a:latin typeface="Consolas" pitchFamily="49" charset="0"/>
                <a:ea typeface="楷体" pitchFamily="49" charset="-122"/>
                <a:cs typeface="Consolas" pitchFamily="49" charset="0"/>
              </a:rPr>
              <a:t>别输入串</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=0011</a:t>
            </a:r>
            <a:r>
              <a:rPr lang="zh-CN" altLang="en-US" sz="2000" dirty="0">
                <a:solidFill>
                  <a:srgbClr val="0000FF"/>
                </a:solidFill>
                <a:latin typeface="Consolas" pitchFamily="49" charset="0"/>
                <a:ea typeface="楷体" pitchFamily="49" charset="-122"/>
                <a:cs typeface="Consolas" pitchFamily="49" charset="0"/>
              </a:rPr>
              <a:t>的过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如下：</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12" name="直接箭头连接符 11"/>
          <p:cNvCxnSpPr/>
          <p:nvPr/>
        </p:nvCxnSpPr>
        <p:spPr>
          <a:xfrm rot="5400000" flipH="1" flipV="1">
            <a:off x="2052546" y="201936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组合 40"/>
          <p:cNvGrpSpPr/>
          <p:nvPr/>
        </p:nvGrpSpPr>
        <p:grpSpPr>
          <a:xfrm>
            <a:off x="642910" y="2285992"/>
            <a:ext cx="4214842" cy="1245614"/>
            <a:chOff x="642910" y="2285992"/>
            <a:chExt cx="4214842" cy="1245614"/>
          </a:xfrm>
        </p:grpSpPr>
        <p:sp>
          <p:nvSpPr>
            <p:cNvPr id="13" name="TextBox 12"/>
            <p:cNvSpPr txBox="1"/>
            <p:nvPr/>
          </p:nvSpPr>
          <p:spPr>
            <a:xfrm>
              <a:off x="642910" y="22859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并右移</a:t>
              </a:r>
            </a:p>
          </p:txBody>
        </p:sp>
        <p:sp>
          <p:nvSpPr>
            <p:cNvPr id="16" name="矩形 15"/>
            <p:cNvSpPr/>
            <p:nvPr/>
          </p:nvSpPr>
          <p:spPr>
            <a:xfrm>
              <a:off x="2000232"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7" name="矩形 16"/>
            <p:cNvSpPr/>
            <p:nvPr/>
          </p:nvSpPr>
          <p:spPr>
            <a:xfrm>
              <a:off x="2428860"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8" name="矩形 17"/>
            <p:cNvSpPr/>
            <p:nvPr/>
          </p:nvSpPr>
          <p:spPr>
            <a:xfrm>
              <a:off x="2857488"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9" name="矩形 18"/>
            <p:cNvSpPr/>
            <p:nvPr/>
          </p:nvSpPr>
          <p:spPr>
            <a:xfrm>
              <a:off x="3286116"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0" name="矩形 19"/>
            <p:cNvSpPr/>
            <p:nvPr/>
          </p:nvSpPr>
          <p:spPr>
            <a:xfrm>
              <a:off x="3714744" y="285749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1" name="矩形 20"/>
            <p:cNvSpPr/>
            <p:nvPr/>
          </p:nvSpPr>
          <p:spPr>
            <a:xfrm>
              <a:off x="4143372" y="285749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2489112" y="336960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642910" y="3643314"/>
            <a:ext cx="4214842" cy="1245614"/>
            <a:chOff x="642910" y="3643314"/>
            <a:chExt cx="4214842" cy="1245614"/>
          </a:xfrm>
        </p:grpSpPr>
        <p:sp>
          <p:nvSpPr>
            <p:cNvPr id="23" name="TextBox 22"/>
            <p:cNvSpPr txBox="1"/>
            <p:nvPr/>
          </p:nvSpPr>
          <p:spPr>
            <a:xfrm>
              <a:off x="642910" y="3643314"/>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2</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，右移</a:t>
              </a:r>
            </a:p>
          </p:txBody>
        </p:sp>
        <p:sp>
          <p:nvSpPr>
            <p:cNvPr id="25" name="矩形 24"/>
            <p:cNvSpPr/>
            <p:nvPr/>
          </p:nvSpPr>
          <p:spPr>
            <a:xfrm>
              <a:off x="2000232" y="421481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6" name="矩形 25"/>
            <p:cNvSpPr/>
            <p:nvPr/>
          </p:nvSpPr>
          <p:spPr>
            <a:xfrm>
              <a:off x="2428860"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27" name="矩形 26"/>
            <p:cNvSpPr/>
            <p:nvPr/>
          </p:nvSpPr>
          <p:spPr>
            <a:xfrm>
              <a:off x="2857488"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8" name="矩形 27"/>
            <p:cNvSpPr/>
            <p:nvPr/>
          </p:nvSpPr>
          <p:spPr>
            <a:xfrm>
              <a:off x="3286116"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9" name="矩形 28"/>
            <p:cNvSpPr/>
            <p:nvPr/>
          </p:nvSpPr>
          <p:spPr>
            <a:xfrm>
              <a:off x="3714744" y="42176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0" name="矩形 29"/>
            <p:cNvSpPr/>
            <p:nvPr/>
          </p:nvSpPr>
          <p:spPr>
            <a:xfrm>
              <a:off x="4143372" y="42176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1" name="直接箭头连接符 30"/>
            <p:cNvCxnSpPr/>
            <p:nvPr/>
          </p:nvCxnSpPr>
          <p:spPr>
            <a:xfrm rot="5400000" flipH="1" flipV="1">
              <a:off x="2909802" y="472692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642910" y="4929198"/>
            <a:ext cx="4214842" cy="1317052"/>
            <a:chOff x="642910" y="4929198"/>
            <a:chExt cx="4214842" cy="1317052"/>
          </a:xfrm>
        </p:grpSpPr>
        <p:sp>
          <p:nvSpPr>
            <p:cNvPr id="32" name="TextBox 31"/>
            <p:cNvSpPr txBox="1"/>
            <p:nvPr/>
          </p:nvSpPr>
          <p:spPr>
            <a:xfrm>
              <a:off x="642910" y="492919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3</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并左移</a:t>
              </a:r>
              <a:endParaRPr lang="zh-CN" altLang="en-US" sz="2000">
                <a:solidFill>
                  <a:srgbClr val="0000FF"/>
                </a:solidFill>
                <a:latin typeface="Consolas" pitchFamily="49" charset="0"/>
                <a:ea typeface="仿宋" pitchFamily="49" charset="-122"/>
                <a:cs typeface="Consolas" pitchFamily="49" charset="0"/>
              </a:endParaRPr>
            </a:p>
          </p:txBody>
        </p:sp>
        <p:grpSp>
          <p:nvGrpSpPr>
            <p:cNvPr id="33" name="组合 32"/>
            <p:cNvGrpSpPr/>
            <p:nvPr/>
          </p:nvGrpSpPr>
          <p:grpSpPr>
            <a:xfrm>
              <a:off x="2000232" y="5572140"/>
              <a:ext cx="2857520" cy="362810"/>
              <a:chOff x="2000232" y="1497364"/>
              <a:chExt cx="2857520" cy="362810"/>
            </a:xfrm>
          </p:grpSpPr>
          <p:sp>
            <p:nvSpPr>
              <p:cNvPr id="34" name="矩形 33"/>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5" name="矩形 34"/>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6" name="矩形 35"/>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7" name="矩形 36"/>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8" name="矩形 37"/>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9" name="矩形 38"/>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40" name="直接箭头连接符 39"/>
            <p:cNvCxnSpPr/>
            <p:nvPr/>
          </p:nvCxnSpPr>
          <p:spPr>
            <a:xfrm rot="5400000" flipH="1" flipV="1">
              <a:off x="2493874" y="60842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642910" y="1254692"/>
            <a:ext cx="4214842" cy="1317052"/>
            <a:chOff x="642910" y="1254692"/>
            <a:chExt cx="4214842" cy="1317052"/>
          </a:xfrm>
        </p:grpSpPr>
        <p:sp>
          <p:nvSpPr>
            <p:cNvPr id="2" name="TextBox 1"/>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4</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，左移</a:t>
              </a:r>
            </a:p>
          </p:txBody>
        </p:sp>
        <p:sp>
          <p:nvSpPr>
            <p:cNvPr id="4" name="矩形 3"/>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9" name="矩形 8"/>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0" name="直接箭头连接符 9"/>
            <p:cNvCxnSpPr/>
            <p:nvPr/>
          </p:nvCxnSpPr>
          <p:spPr>
            <a:xfrm rot="5400000" flipH="1" flipV="1">
              <a:off x="2052546"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683452"/>
            <a:ext cx="4214842" cy="1317052"/>
            <a:chOff x="642910" y="2683452"/>
            <a:chExt cx="4214842" cy="1317052"/>
          </a:xfrm>
        </p:grpSpPr>
        <p:sp>
          <p:nvSpPr>
            <p:cNvPr id="11" name="TextBox 10"/>
            <p:cNvSpPr txBox="1"/>
            <p:nvPr/>
          </p:nvSpPr>
          <p:spPr>
            <a:xfrm>
              <a:off x="642910" y="268345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5</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，右移</a:t>
              </a:r>
            </a:p>
          </p:txBody>
        </p:sp>
        <p:grpSp>
          <p:nvGrpSpPr>
            <p:cNvPr id="12" name="组合 11"/>
            <p:cNvGrpSpPr/>
            <p:nvPr/>
          </p:nvGrpSpPr>
          <p:grpSpPr>
            <a:xfrm>
              <a:off x="2000232" y="3326394"/>
              <a:ext cx="2857520" cy="362810"/>
              <a:chOff x="2000232" y="1497364"/>
              <a:chExt cx="2857520" cy="362810"/>
            </a:xfrm>
          </p:grpSpPr>
          <p:sp>
            <p:nvSpPr>
              <p:cNvPr id="13" name="矩形 12"/>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15" name="矩形 14"/>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8" name="矩形 17"/>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19" name="直接箭头连接符 18"/>
            <p:cNvCxnSpPr/>
            <p:nvPr/>
          </p:nvCxnSpPr>
          <p:spPr>
            <a:xfrm rot="5400000" flipH="1" flipV="1">
              <a:off x="2481174" y="383850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183650"/>
            <a:ext cx="4214842" cy="1317052"/>
            <a:chOff x="642910" y="4183650"/>
            <a:chExt cx="4214842" cy="1317052"/>
          </a:xfrm>
        </p:grpSpPr>
        <p:sp>
          <p:nvSpPr>
            <p:cNvPr id="20" name="TextBox 19"/>
            <p:cNvSpPr txBox="1"/>
            <p:nvPr/>
          </p:nvSpPr>
          <p:spPr>
            <a:xfrm>
              <a:off x="642910" y="4183650"/>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6</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并右移</a:t>
              </a:r>
              <a:endParaRPr lang="zh-CN" altLang="en-US" sz="2000">
                <a:solidFill>
                  <a:srgbClr val="0000FF"/>
                </a:solidFill>
                <a:latin typeface="Consolas" pitchFamily="49" charset="0"/>
                <a:ea typeface="仿宋" pitchFamily="49" charset="-122"/>
                <a:cs typeface="Consolas" pitchFamily="49" charset="0"/>
              </a:endParaRPr>
            </a:p>
          </p:txBody>
        </p:sp>
        <p:sp>
          <p:nvSpPr>
            <p:cNvPr id="22" name="矩形 21"/>
            <p:cNvSpPr/>
            <p:nvPr/>
          </p:nvSpPr>
          <p:spPr>
            <a:xfrm>
              <a:off x="2000232"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428860"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2857488"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286116"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3714744" y="4826592"/>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7" name="矩形 26"/>
            <p:cNvSpPr/>
            <p:nvPr/>
          </p:nvSpPr>
          <p:spPr>
            <a:xfrm>
              <a:off x="4143372" y="4826592"/>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8" name="直接箭头连接符 27"/>
            <p:cNvCxnSpPr/>
            <p:nvPr/>
          </p:nvCxnSpPr>
          <p:spPr>
            <a:xfrm rot="5400000" flipH="1" flipV="1">
              <a:off x="2909802" y="5338702"/>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9" name="组合 28"/>
          <p:cNvGrpSpPr/>
          <p:nvPr/>
        </p:nvGrpSpPr>
        <p:grpSpPr>
          <a:xfrm>
            <a:off x="2000232" y="325998"/>
            <a:ext cx="2857520" cy="362810"/>
            <a:chOff x="2000232" y="1497364"/>
            <a:chExt cx="2857520" cy="362810"/>
          </a:xfrm>
        </p:grpSpPr>
        <p:sp>
          <p:nvSpPr>
            <p:cNvPr id="30" name="矩形 29"/>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32" name="矩形 31"/>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34" name="矩形 33"/>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36" name="直接箭头连接符 35"/>
          <p:cNvCxnSpPr/>
          <p:nvPr/>
        </p:nvCxnSpPr>
        <p:spPr>
          <a:xfrm rot="5400000" flipH="1" flipV="1">
            <a:off x="2493874" y="8381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3714744" y="39743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39743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2909802" y="90954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357298"/>
            <a:ext cx="4214842" cy="1317052"/>
            <a:chOff x="642910" y="1357298"/>
            <a:chExt cx="4214842" cy="1317052"/>
          </a:xfrm>
        </p:grpSpPr>
        <p:sp>
          <p:nvSpPr>
            <p:cNvPr id="10" name="TextBox 9"/>
            <p:cNvSpPr txBox="1"/>
            <p:nvPr/>
          </p:nvSpPr>
          <p:spPr>
            <a:xfrm>
              <a:off x="642910" y="135729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7</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2000232"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sp>
          <p:nvSpPr>
            <p:cNvPr id="16" name="矩形 15"/>
            <p:cNvSpPr/>
            <p:nvPr/>
          </p:nvSpPr>
          <p:spPr>
            <a:xfrm>
              <a:off x="3714744"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200024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8" name="直接箭头连接符 17"/>
            <p:cNvCxnSpPr/>
            <p:nvPr/>
          </p:nvCxnSpPr>
          <p:spPr>
            <a:xfrm rot="5400000" flipH="1" flipV="1">
              <a:off x="3371768" y="251235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786058"/>
            <a:ext cx="4214842" cy="1317052"/>
            <a:chOff x="642910" y="2786058"/>
            <a:chExt cx="4214842" cy="1317052"/>
          </a:xfrm>
        </p:grpSpPr>
        <p:sp>
          <p:nvSpPr>
            <p:cNvPr id="19" name="TextBox 18"/>
            <p:cNvSpPr txBox="1"/>
            <p:nvPr/>
          </p:nvSpPr>
          <p:spPr>
            <a:xfrm>
              <a:off x="642910" y="278605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8</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，将</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改为</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并左移</a:t>
              </a:r>
              <a:endParaRPr lang="zh-CN" altLang="en-US" sz="2000">
                <a:solidFill>
                  <a:srgbClr val="0000FF"/>
                </a:solidFill>
                <a:latin typeface="Consolas" pitchFamily="49" charset="0"/>
                <a:ea typeface="仿宋" pitchFamily="49" charset="-122"/>
                <a:cs typeface="Consolas" pitchFamily="49" charset="0"/>
              </a:endParaRPr>
            </a:p>
          </p:txBody>
        </p:sp>
        <p:sp>
          <p:nvSpPr>
            <p:cNvPr id="21" name="矩形 20"/>
            <p:cNvSpPr/>
            <p:nvPr/>
          </p:nvSpPr>
          <p:spPr>
            <a:xfrm>
              <a:off x="2000232"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2" name="矩形 21"/>
            <p:cNvSpPr/>
            <p:nvPr/>
          </p:nvSpPr>
          <p:spPr>
            <a:xfrm>
              <a:off x="2428860"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857488"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3286116"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714744" y="342900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4143372" y="342900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7" name="直接箭头连接符 26"/>
            <p:cNvCxnSpPr/>
            <p:nvPr/>
          </p:nvCxnSpPr>
          <p:spPr>
            <a:xfrm rot="5400000" flipH="1" flipV="1">
              <a:off x="2909802" y="394111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9</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，左移</a:t>
              </a: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p:nvPr/>
          </p:nvCxnSpPr>
          <p:spPr>
            <a:xfrm rot="5400000" flipH="1" flipV="1">
              <a:off x="2493874"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232"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714744" y="28572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28572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2493874" y="79783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7" name="组合 36"/>
          <p:cNvGrpSpPr/>
          <p:nvPr/>
        </p:nvGrpSpPr>
        <p:grpSpPr>
          <a:xfrm>
            <a:off x="642910" y="1254692"/>
            <a:ext cx="4214842" cy="1317052"/>
            <a:chOff x="642910" y="1254692"/>
            <a:chExt cx="4214842" cy="1317052"/>
          </a:xfrm>
        </p:grpSpPr>
        <p:sp>
          <p:nvSpPr>
            <p:cNvPr id="10" name="TextBox 9"/>
            <p:cNvSpPr txBox="1"/>
            <p:nvPr/>
          </p:nvSpPr>
          <p:spPr>
            <a:xfrm>
              <a:off x="642910" y="1254692"/>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10</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2000232"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714744" y="189763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189763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8" name="直接箭头连接符 17"/>
            <p:cNvCxnSpPr/>
            <p:nvPr/>
          </p:nvCxnSpPr>
          <p:spPr>
            <a:xfrm rot="5400000" flipH="1" flipV="1">
              <a:off x="2897102" y="2409744"/>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642910" y="2826328"/>
            <a:ext cx="4214842" cy="1317052"/>
            <a:chOff x="642910" y="2826328"/>
            <a:chExt cx="4214842" cy="1317052"/>
          </a:xfrm>
        </p:grpSpPr>
        <p:sp>
          <p:nvSpPr>
            <p:cNvPr id="19" name="TextBox 18"/>
            <p:cNvSpPr txBox="1"/>
            <p:nvPr/>
          </p:nvSpPr>
          <p:spPr>
            <a:xfrm>
              <a:off x="642910" y="282632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11</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grpSp>
          <p:nvGrpSpPr>
            <p:cNvPr id="20" name="组合 19"/>
            <p:cNvGrpSpPr/>
            <p:nvPr/>
          </p:nvGrpSpPr>
          <p:grpSpPr>
            <a:xfrm>
              <a:off x="2000232" y="3469270"/>
              <a:ext cx="2857520" cy="362810"/>
              <a:chOff x="2000232" y="1497364"/>
              <a:chExt cx="2857520" cy="362810"/>
            </a:xfrm>
          </p:grpSpPr>
          <p:sp>
            <p:nvSpPr>
              <p:cNvPr id="21" name="矩形 20"/>
              <p:cNvSpPr/>
              <p:nvPr/>
            </p:nvSpPr>
            <p:spPr>
              <a:xfrm>
                <a:off x="2000232" y="149736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2" name="矩形 21"/>
              <p:cNvSpPr/>
              <p:nvPr/>
            </p:nvSpPr>
            <p:spPr>
              <a:xfrm>
                <a:off x="2428860"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3" name="矩形 22"/>
              <p:cNvSpPr/>
              <p:nvPr/>
            </p:nvSpPr>
            <p:spPr>
              <a:xfrm>
                <a:off x="2857488"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4" name="矩形 23"/>
              <p:cNvSpPr/>
              <p:nvPr/>
            </p:nvSpPr>
            <p:spPr>
              <a:xfrm>
                <a:off x="3286116"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25" name="矩形 24"/>
              <p:cNvSpPr/>
              <p:nvPr/>
            </p:nvSpPr>
            <p:spPr>
              <a:xfrm>
                <a:off x="3714744" y="1500174"/>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26" name="矩形 25"/>
              <p:cNvSpPr/>
              <p:nvPr/>
            </p:nvSpPr>
            <p:spPr>
              <a:xfrm>
                <a:off x="4143372" y="1500174"/>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cxnSp>
          <p:nvCxnSpPr>
            <p:cNvPr id="27" name="直接箭头连接符 26"/>
            <p:cNvCxnSpPr/>
            <p:nvPr/>
          </p:nvCxnSpPr>
          <p:spPr>
            <a:xfrm rot="5400000" flipH="1" flipV="1">
              <a:off x="3338430" y="3981380"/>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9" name="组合 38"/>
          <p:cNvGrpSpPr/>
          <p:nvPr/>
        </p:nvGrpSpPr>
        <p:grpSpPr>
          <a:xfrm>
            <a:off x="642910" y="4286256"/>
            <a:ext cx="4214842" cy="1317052"/>
            <a:chOff x="642910" y="4286256"/>
            <a:chExt cx="4214842" cy="1317052"/>
          </a:xfrm>
        </p:grpSpPr>
        <p:sp>
          <p:nvSpPr>
            <p:cNvPr id="28" name="TextBox 27"/>
            <p:cNvSpPr txBox="1"/>
            <p:nvPr/>
          </p:nvSpPr>
          <p:spPr>
            <a:xfrm>
              <a:off x="642910" y="4286256"/>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12</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，右移</a:t>
              </a:r>
              <a:endParaRPr lang="zh-CN" altLang="en-US" sz="2000">
                <a:solidFill>
                  <a:srgbClr val="0000FF"/>
                </a:solidFill>
                <a:latin typeface="Consolas" pitchFamily="49" charset="0"/>
                <a:ea typeface="仿宋" pitchFamily="49" charset="-122"/>
                <a:cs typeface="Consolas" pitchFamily="49" charset="0"/>
              </a:endParaRPr>
            </a:p>
          </p:txBody>
        </p:sp>
        <p:sp>
          <p:nvSpPr>
            <p:cNvPr id="30" name="矩形 29"/>
            <p:cNvSpPr/>
            <p:nvPr/>
          </p:nvSpPr>
          <p:spPr>
            <a:xfrm>
              <a:off x="2000232"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1" name="矩形 30"/>
            <p:cNvSpPr/>
            <p:nvPr/>
          </p:nvSpPr>
          <p:spPr>
            <a:xfrm>
              <a:off x="2428860"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32" name="矩形 31"/>
            <p:cNvSpPr/>
            <p:nvPr/>
          </p:nvSpPr>
          <p:spPr>
            <a:xfrm>
              <a:off x="2857488"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3" name="矩形 32"/>
            <p:cNvSpPr/>
            <p:nvPr/>
          </p:nvSpPr>
          <p:spPr>
            <a:xfrm>
              <a:off x="3286116"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34" name="矩形 33"/>
            <p:cNvSpPr/>
            <p:nvPr/>
          </p:nvSpPr>
          <p:spPr>
            <a:xfrm>
              <a:off x="3714744" y="4929198"/>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矩形 34"/>
            <p:cNvSpPr/>
            <p:nvPr/>
          </p:nvSpPr>
          <p:spPr>
            <a:xfrm>
              <a:off x="4143372" y="4929198"/>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36" name="直接箭头连接符 35"/>
            <p:cNvCxnSpPr/>
            <p:nvPr/>
          </p:nvCxnSpPr>
          <p:spPr>
            <a:xfrm rot="5400000" flipH="1" flipV="1">
              <a:off x="3767058" y="5441308"/>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00232" y="357166"/>
            <a:ext cx="2857520" cy="674110"/>
            <a:chOff x="2000232" y="357166"/>
            <a:chExt cx="2857520" cy="674110"/>
          </a:xfrm>
        </p:grpSpPr>
        <p:sp>
          <p:nvSpPr>
            <p:cNvPr id="3" name="矩形 2"/>
            <p:cNvSpPr/>
            <p:nvPr/>
          </p:nvSpPr>
          <p:spPr>
            <a:xfrm>
              <a:off x="2000232"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4" name="矩形 3"/>
            <p:cNvSpPr/>
            <p:nvPr/>
          </p:nvSpPr>
          <p:spPr>
            <a:xfrm>
              <a:off x="2428860"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5" name="矩形 4"/>
            <p:cNvSpPr/>
            <p:nvPr/>
          </p:nvSpPr>
          <p:spPr>
            <a:xfrm>
              <a:off x="2857488"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6" name="矩形 5"/>
            <p:cNvSpPr/>
            <p:nvPr/>
          </p:nvSpPr>
          <p:spPr>
            <a:xfrm>
              <a:off x="3286116"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7" name="矩形 6"/>
            <p:cNvSpPr/>
            <p:nvPr/>
          </p:nvSpPr>
          <p:spPr>
            <a:xfrm>
              <a:off x="3714744" y="357166"/>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8" name="矩形 7"/>
            <p:cNvSpPr/>
            <p:nvPr/>
          </p:nvSpPr>
          <p:spPr>
            <a:xfrm>
              <a:off x="4143372" y="357166"/>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9" name="直接箭头连接符 8"/>
            <p:cNvCxnSpPr/>
            <p:nvPr/>
          </p:nvCxnSpPr>
          <p:spPr>
            <a:xfrm rot="5400000" flipH="1" flipV="1">
              <a:off x="3767058" y="869276"/>
              <a:ext cx="3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9" name="组合 18"/>
          <p:cNvGrpSpPr/>
          <p:nvPr/>
        </p:nvGrpSpPr>
        <p:grpSpPr>
          <a:xfrm>
            <a:off x="642910" y="1351678"/>
            <a:ext cx="4214842" cy="1008562"/>
            <a:chOff x="642910" y="1351678"/>
            <a:chExt cx="4214842" cy="1008562"/>
          </a:xfrm>
        </p:grpSpPr>
        <p:sp>
          <p:nvSpPr>
            <p:cNvPr id="10" name="TextBox 9"/>
            <p:cNvSpPr txBox="1"/>
            <p:nvPr/>
          </p:nvSpPr>
          <p:spPr>
            <a:xfrm>
              <a:off x="642910" y="1351678"/>
              <a:ext cx="4143404" cy="400110"/>
            </a:xfrm>
            <a:prstGeom prst="rect">
              <a:avLst/>
            </a:prstGeom>
            <a:noFill/>
          </p:spPr>
          <p:txBody>
            <a:bodyPr wrap="square" rtlCol="0">
              <a:spAutoFit/>
            </a:bodyPr>
            <a:lstStyle/>
            <a:p>
              <a:r>
                <a:rPr lang="zh-CN" altLang="en-US" sz="2000" smtClean="0">
                  <a:solidFill>
                    <a:srgbClr val="FF00FF"/>
                  </a:solidFill>
                  <a:latin typeface="Consolas" pitchFamily="49" charset="0"/>
                  <a:ea typeface="仿宋" pitchFamily="49" charset="-122"/>
                  <a:cs typeface="Consolas" pitchFamily="49" charset="0"/>
                </a:rPr>
                <a:t>第</a:t>
              </a:r>
              <a:r>
                <a:rPr lang="en-US" altLang="zh-CN" sz="2000" smtClean="0">
                  <a:solidFill>
                    <a:srgbClr val="FF00FF"/>
                  </a:solidFill>
                  <a:latin typeface="Consolas" pitchFamily="49" charset="0"/>
                  <a:ea typeface="仿宋" pitchFamily="49" charset="-122"/>
                  <a:cs typeface="Consolas" pitchFamily="49" charset="0"/>
                </a:rPr>
                <a:t>13</a:t>
              </a:r>
              <a:r>
                <a:rPr lang="zh-CN" altLang="en-US" sz="2000" smtClean="0">
                  <a:solidFill>
                    <a:srgbClr val="FF00FF"/>
                  </a:solidFill>
                  <a:latin typeface="Consolas" pitchFamily="49" charset="0"/>
                  <a:ea typeface="仿宋" pitchFamily="49" charset="-122"/>
                  <a:cs typeface="Consolas" pitchFamily="49" charset="0"/>
                </a:rPr>
                <a:t>步</a:t>
              </a:r>
              <a:r>
                <a:rPr lang="zh-CN" altLang="en-US" sz="2000" smtClean="0">
                  <a:solidFill>
                    <a:srgbClr val="0000FF"/>
                  </a:solidFill>
                  <a:latin typeface="Consolas" pitchFamily="49" charset="0"/>
                  <a:ea typeface="仿宋" pitchFamily="49" charset="-122"/>
                  <a:cs typeface="Consolas" pitchFamily="49" charset="0"/>
                </a:rPr>
                <a:t>：遇到</a:t>
              </a:r>
              <a:r>
                <a:rPr lang="en-US" sz="2000" i="1"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，停机</a:t>
              </a:r>
            </a:p>
          </p:txBody>
        </p:sp>
        <p:sp>
          <p:nvSpPr>
            <p:cNvPr id="12" name="矩形 11"/>
            <p:cNvSpPr/>
            <p:nvPr/>
          </p:nvSpPr>
          <p:spPr>
            <a:xfrm>
              <a:off x="2000232"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3" name="矩形 12"/>
            <p:cNvSpPr/>
            <p:nvPr/>
          </p:nvSpPr>
          <p:spPr>
            <a:xfrm>
              <a:off x="2428860"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4" name="矩形 13"/>
            <p:cNvSpPr/>
            <p:nvPr/>
          </p:nvSpPr>
          <p:spPr>
            <a:xfrm>
              <a:off x="2857488"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5" name="矩形 14"/>
            <p:cNvSpPr/>
            <p:nvPr/>
          </p:nvSpPr>
          <p:spPr>
            <a:xfrm>
              <a:off x="3286116" y="200024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sp>
          <p:nvSpPr>
            <p:cNvPr id="16" name="矩形 15"/>
            <p:cNvSpPr/>
            <p:nvPr/>
          </p:nvSpPr>
          <p:spPr>
            <a:xfrm>
              <a:off x="3714744" y="1997430"/>
              <a:ext cx="4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17" name="矩形 16"/>
            <p:cNvSpPr/>
            <p:nvPr/>
          </p:nvSpPr>
          <p:spPr>
            <a:xfrm>
              <a:off x="4143372" y="1997430"/>
              <a:ext cx="71438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grpSp>
      <p:grpSp>
        <p:nvGrpSpPr>
          <p:cNvPr id="54" name="组合 53"/>
          <p:cNvGrpSpPr/>
          <p:nvPr/>
        </p:nvGrpSpPr>
        <p:grpSpPr>
          <a:xfrm>
            <a:off x="1785918" y="3028890"/>
            <a:ext cx="6085293" cy="3400506"/>
            <a:chOff x="701285" y="2957452"/>
            <a:chExt cx="6085293" cy="3400506"/>
          </a:xfrm>
        </p:grpSpPr>
        <p:sp>
          <p:nvSpPr>
            <p:cNvPr id="20" name="椭圆 19"/>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1" name="椭圆 20"/>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2" name="椭圆 21"/>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23" name="椭圆 22"/>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24" name="椭圆 23"/>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26" name="直接箭头连接符 25"/>
            <p:cNvCxnSpPr>
              <a:stCxn id="20" idx="6"/>
              <a:endCxn id="21"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1" idx="4"/>
              <a:endCxn id="23"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3" idx="2"/>
              <a:endCxn id="20"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20" idx="4"/>
              <a:endCxn id="22"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2" idx="4"/>
              <a:endCxn id="24"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任意多边形 3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6" name="任意多边形 3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TextBox 36"/>
            <p:cNvSpPr txBox="1"/>
            <p:nvPr/>
          </p:nvSpPr>
          <p:spPr>
            <a:xfrm>
              <a:off x="1142976"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39" name="直接箭头连接符 38"/>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42" name="TextBox 41"/>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43" name="TextBox 42"/>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44" name="TextBox 43"/>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45" name="TextBox 4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46" name="TextBox 4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47" name="TextBox 4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48" name="TextBox 4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49" name="TextBox 4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50" name="TextBox 4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51" name="TextBox 5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52" name="TextBox 5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53" name="任意多边形 5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5" name="右弧形箭头 54"/>
          <p:cNvSpPr/>
          <p:nvPr/>
        </p:nvSpPr>
        <p:spPr>
          <a:xfrm>
            <a:off x="5214942" y="1500174"/>
            <a:ext cx="428628" cy="1428760"/>
          </a:xfrm>
          <a:prstGeom prst="curved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p:sp>
        <p:nvSpPr>
          <p:cNvPr id="56" name="TextBox 55"/>
          <p:cNvSpPr txBox="1"/>
          <p:nvPr/>
        </p:nvSpPr>
        <p:spPr>
          <a:xfrm>
            <a:off x="5715008" y="1957320"/>
            <a:ext cx="164307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cs typeface="Times New Roman" pitchFamily="18" charset="0"/>
              </a:rPr>
              <a:t>状态转换图</a:t>
            </a:r>
            <a:endParaRPr lang="zh-CN" altLang="en-US" sz="200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785786" y="571480"/>
            <a:ext cx="7559675" cy="27506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：初始状态。</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，把</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，同</a:t>
            </a:r>
            <a:r>
              <a:rPr lang="zh-CN" altLang="en-US" sz="2000" dirty="0">
                <a:solidFill>
                  <a:srgbClr val="0000FF"/>
                </a:solidFill>
                <a:latin typeface="Consolas" pitchFamily="49" charset="0"/>
                <a:ea typeface="楷体" pitchFamily="49" charset="-122"/>
                <a:cs typeface="Consolas" pitchFamily="49" charset="0"/>
              </a:rPr>
              <a:t>时状态改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改</a:t>
            </a:r>
            <a:r>
              <a:rPr lang="zh-CN" altLang="en-US" sz="2000" smtClean="0">
                <a:solidFill>
                  <a:srgbClr val="0000FF"/>
                </a:solidFill>
                <a:latin typeface="Consolas" pitchFamily="49" charset="0"/>
                <a:ea typeface="楷体" pitchFamily="49" charset="-122"/>
                <a:cs typeface="Consolas" pitchFamily="49" charset="0"/>
              </a:rPr>
              <a:t>动，只</a:t>
            </a:r>
            <a:r>
              <a:rPr lang="zh-CN" altLang="en-US" sz="2000" dirty="0">
                <a:solidFill>
                  <a:srgbClr val="0000FF"/>
                </a:solidFill>
                <a:latin typeface="Consolas" pitchFamily="49" charset="0"/>
                <a:ea typeface="楷体" pitchFamily="49" charset="-122"/>
                <a:cs typeface="Consolas" pitchFamily="49" charset="0"/>
              </a:rPr>
              <a:t>右移。</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，把</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，同</a:t>
            </a:r>
            <a:r>
              <a:rPr lang="zh-CN" altLang="en-US" sz="2000" dirty="0">
                <a:solidFill>
                  <a:srgbClr val="0000FF"/>
                </a:solidFill>
                <a:latin typeface="Consolas" pitchFamily="49" charset="0"/>
                <a:ea typeface="楷体" pitchFamily="49" charset="-122"/>
                <a:cs typeface="Consolas" pitchFamily="49" charset="0"/>
              </a:rPr>
              <a:t>时状态改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，向</a:t>
            </a:r>
            <a:r>
              <a:rPr lang="zh-CN" altLang="en-US" sz="2000" dirty="0">
                <a:solidFill>
                  <a:srgbClr val="0000FF"/>
                </a:solidFill>
                <a:latin typeface="Consolas" pitchFamily="49" charset="0"/>
                <a:ea typeface="楷体" pitchFamily="49" charset="-122"/>
                <a:cs typeface="Consolas" pitchFamily="49" charset="0"/>
              </a:rPr>
              <a:t>左移。</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，不</a:t>
            </a:r>
            <a:r>
              <a:rPr lang="zh-CN" altLang="en-US" sz="2000">
                <a:solidFill>
                  <a:srgbClr val="0000FF"/>
                </a:solidFill>
                <a:latin typeface="Consolas" pitchFamily="49" charset="0"/>
                <a:ea typeface="楷体" pitchFamily="49" charset="-122"/>
                <a:cs typeface="Consolas" pitchFamily="49" charset="0"/>
              </a:rPr>
              <a:t>改</a:t>
            </a:r>
            <a:r>
              <a:rPr lang="zh-CN" altLang="en-US" sz="2000" smtClean="0">
                <a:solidFill>
                  <a:srgbClr val="0000FF"/>
                </a:solidFill>
                <a:latin typeface="Consolas" pitchFamily="49" charset="0"/>
                <a:ea typeface="楷体" pitchFamily="49" charset="-122"/>
                <a:cs typeface="Consolas" pitchFamily="49" charset="0"/>
              </a:rPr>
              <a:t>动，继</a:t>
            </a:r>
            <a:r>
              <a:rPr lang="zh-CN" altLang="en-US" sz="2000" dirty="0">
                <a:solidFill>
                  <a:srgbClr val="0000FF"/>
                </a:solidFill>
                <a:latin typeface="Consolas" pitchFamily="49" charset="0"/>
                <a:ea typeface="楷体" pitchFamily="49" charset="-122"/>
                <a:cs typeface="Consolas" pitchFamily="49" charset="0"/>
              </a:rPr>
              <a:t>续</a:t>
            </a:r>
            <a:r>
              <a:rPr lang="zh-CN" altLang="en-US" sz="2000">
                <a:solidFill>
                  <a:srgbClr val="0000FF"/>
                </a:solidFill>
                <a:latin typeface="Consolas" pitchFamily="49" charset="0"/>
                <a:ea typeface="楷体" pitchFamily="49" charset="-122"/>
                <a:cs typeface="Consolas" pitchFamily="49" charset="0"/>
              </a:rPr>
              <a:t>左</a:t>
            </a:r>
            <a:r>
              <a:rPr lang="zh-CN" altLang="en-US" sz="2000" smtClean="0">
                <a:solidFill>
                  <a:srgbClr val="0000FF"/>
                </a:solidFill>
                <a:latin typeface="Consolas" pitchFamily="49" charset="0"/>
                <a:ea typeface="楷体" pitchFamily="49" charset="-122"/>
                <a:cs typeface="Consolas" pitchFamily="49" charset="0"/>
              </a:rPr>
              <a:t>移，直</a:t>
            </a:r>
            <a:r>
              <a:rPr lang="zh-CN" altLang="en-US" sz="2000" dirty="0">
                <a:solidFill>
                  <a:srgbClr val="0000FF"/>
                </a:solidFill>
                <a:latin typeface="Consolas" pitchFamily="49" charset="0"/>
                <a:ea typeface="楷体" pitchFamily="49" charset="-122"/>
                <a:cs typeface="Consolas" pitchFamily="49" charset="0"/>
              </a:rPr>
              <a:t>到读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态改为</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态改为</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endParaRPr lang="zh-CN" altLang="en-US" sz="2000" i="1" dirty="0">
              <a:solidFill>
                <a:srgbClr val="0000FF"/>
              </a:solidFill>
              <a:latin typeface="Consolas" pitchFamily="49" charset="0"/>
              <a:ea typeface="楷体" pitchFamily="49" charset="-122"/>
              <a:cs typeface="Consolas" pitchFamily="49" charset="0"/>
            </a:endParaRPr>
          </a:p>
          <a:p>
            <a:pPr marL="342900" indent="-342900">
              <a:lnSpc>
                <a:spcPts val="3000"/>
              </a:lnSpc>
              <a:buFontTx/>
              <a:buBlip>
                <a:blip r:embed="rId2"/>
              </a:buBlip>
            </a:pPr>
            <a:r>
              <a:rPr lang="en-US" altLang="zh-CN" sz="2000" i="1" dirty="0" err="1">
                <a:solidFill>
                  <a:srgbClr val="FF0000"/>
                </a:solidFill>
                <a:latin typeface="Consolas" pitchFamily="49" charset="0"/>
                <a:ea typeface="楷体" pitchFamily="49" charset="-122"/>
                <a:cs typeface="Consolas" pitchFamily="49" charset="0"/>
              </a:rPr>
              <a:t>q</a:t>
            </a:r>
            <a:r>
              <a:rPr lang="en-US" altLang="zh-CN" sz="2000" baseline="-25000" dirty="0" err="1">
                <a:solidFill>
                  <a:srgbClr val="FF0000"/>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dirty="0" err="1">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下读</a:t>
            </a:r>
            <a:r>
              <a:rPr lang="zh-CN" altLang="en-US" sz="200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，状</a:t>
            </a:r>
            <a:r>
              <a:rPr lang="zh-CN" altLang="en-US" sz="2000" dirty="0">
                <a:solidFill>
                  <a:srgbClr val="0000FF"/>
                </a:solidFill>
                <a:latin typeface="Consolas" pitchFamily="49" charset="0"/>
                <a:ea typeface="楷体" pitchFamily="49" charset="-122"/>
                <a:cs typeface="Consolas" pitchFamily="49" charset="0"/>
              </a:rPr>
              <a:t>态改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为终止状态。</a:t>
            </a:r>
          </a:p>
        </p:txBody>
      </p:sp>
      <p:grpSp>
        <p:nvGrpSpPr>
          <p:cNvPr id="4" name="组合 3"/>
          <p:cNvGrpSpPr/>
          <p:nvPr/>
        </p:nvGrpSpPr>
        <p:grpSpPr>
          <a:xfrm>
            <a:off x="1643042" y="3857628"/>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23850" y="260350"/>
            <a:ext cx="62642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ea typeface="楷体" pitchFamily="49" charset="-122"/>
                <a:cs typeface="Times New Roman" pitchFamily="18" charset="0"/>
              </a:rPr>
              <a:t>对应的动作函数</a:t>
            </a:r>
            <a:r>
              <a:rPr lang="en-US" altLang="zh-CN" sz="2000" dirty="0">
                <a:solidFill>
                  <a:srgbClr val="0000FF"/>
                </a:solidFill>
                <a:latin typeface="Consolas" pitchFamily="49" charset="0"/>
                <a:ea typeface="楷体" pitchFamily="49" charset="-122"/>
                <a:cs typeface="Consolas" pitchFamily="49" charset="0"/>
              </a:rPr>
              <a:t>δ</a:t>
            </a:r>
            <a:r>
              <a:rPr lang="zh-CN" altLang="en-US" sz="2000" dirty="0">
                <a:solidFill>
                  <a:srgbClr val="0000FF"/>
                </a:solidFill>
                <a:ea typeface="楷体" pitchFamily="49" charset="-122"/>
                <a:cs typeface="Times New Roman" pitchFamily="18" charset="0"/>
              </a:rPr>
              <a:t>设计如下：</a:t>
            </a:r>
          </a:p>
        </p:txBody>
      </p:sp>
      <p:graphicFrame>
        <p:nvGraphicFramePr>
          <p:cNvPr id="163052" name="Group 236"/>
          <p:cNvGraphicFramePr>
            <a:graphicFrameLocks noGrp="1"/>
          </p:cNvGraphicFramePr>
          <p:nvPr/>
        </p:nvGraphicFramePr>
        <p:xfrm>
          <a:off x="539750" y="857232"/>
          <a:ext cx="8247093" cy="2519364"/>
        </p:xfrm>
        <a:graphic>
          <a:graphicData uri="http://schemas.openxmlformats.org/drawingml/2006/table">
            <a:tbl>
              <a:tblPr/>
              <a:tblGrid>
                <a:gridCol w="960416"/>
                <a:gridCol w="1788615"/>
                <a:gridCol w="1373674"/>
                <a:gridCol w="1373674"/>
                <a:gridCol w="1373674"/>
                <a:gridCol w="1377040"/>
              </a:tblGrid>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x</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y</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x</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x</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y</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2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 name="组合 3"/>
          <p:cNvGrpSpPr/>
          <p:nvPr/>
        </p:nvGrpSpPr>
        <p:grpSpPr>
          <a:xfrm>
            <a:off x="1643042" y="3571876"/>
            <a:ext cx="5572164" cy="2857520"/>
            <a:chOff x="701285" y="2957452"/>
            <a:chExt cx="6085293" cy="3400506"/>
          </a:xfrm>
        </p:grpSpPr>
        <p:sp>
          <p:nvSpPr>
            <p:cNvPr id="5" name="椭圆 4"/>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9" name="椭圆 8"/>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5" idx="6"/>
              <a:endCxn id="6"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4"/>
              <a:endCxn id="8"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2"/>
              <a:endCxn id="5"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4"/>
              <a:endCxn id="7"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9"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任意多边形 14"/>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任意多边形 15"/>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TextBox 16"/>
            <p:cNvSpPr txBox="1"/>
            <p:nvPr/>
          </p:nvSpPr>
          <p:spPr>
            <a:xfrm>
              <a:off x="935335" y="300037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endParaRPr lang="zh-CN" altLang="en-US" sz="2000" baseline="-25000">
                <a:solidFill>
                  <a:srgbClr val="0000FF"/>
                </a:solidFill>
                <a:latin typeface="Consolas" pitchFamily="49" charset="0"/>
                <a:cs typeface="Consolas" pitchFamily="49" charset="0"/>
              </a:endParaRPr>
            </a:p>
          </p:txBody>
        </p:sp>
        <p:cxnSp>
          <p:nvCxnSpPr>
            <p:cNvPr id="18" name="直接箭头连接符 17"/>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954788" y="4600526"/>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20" name="TextBox 19"/>
            <p:cNvSpPr txBox="1"/>
            <p:nvPr/>
          </p:nvSpPr>
          <p:spPr>
            <a:xfrm>
              <a:off x="954788" y="5769660"/>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sp>
          <p:nvSpPr>
            <p:cNvPr id="21" name="TextBox 20"/>
            <p:cNvSpPr txBox="1"/>
            <p:nvPr/>
          </p:nvSpPr>
          <p:spPr>
            <a:xfrm>
              <a:off x="4500562"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2" name="TextBox 21"/>
            <p:cNvSpPr txBox="1"/>
            <p:nvPr/>
          </p:nvSpPr>
          <p:spPr>
            <a:xfrm>
              <a:off x="4429124" y="2957452"/>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23" name="TextBox 22"/>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4" name="TextBox 23"/>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5" name="TextBox 24"/>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1" name="任意多边形 30"/>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614366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识别输入串</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=0011</a:t>
            </a:r>
            <a:r>
              <a:rPr lang="zh-CN" altLang="zh-CN" sz="2200" smtClean="0">
                <a:solidFill>
                  <a:srgbClr val="0000FF"/>
                </a:solidFill>
                <a:latin typeface="Consolas" pitchFamily="49" charset="0"/>
                <a:ea typeface="楷体" pitchFamily="49" charset="-122"/>
                <a:cs typeface="Consolas" pitchFamily="49" charset="0"/>
              </a:rPr>
              <a:t>的瞬像演变过程如下：</a:t>
            </a:r>
          </a:p>
        </p:txBody>
      </p:sp>
      <p:sp>
        <p:nvSpPr>
          <p:cNvPr id="5" name="TextBox 4"/>
          <p:cNvSpPr txBox="1"/>
          <p:nvPr/>
        </p:nvSpPr>
        <p:spPr>
          <a:xfrm>
            <a:off x="428596" y="3990338"/>
            <a:ext cx="8215370" cy="1938992"/>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xxyyB</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4</a:t>
            </a:r>
            <a:endParaRPr lang="zh-CN" altLang="zh-CN" sz="2000" smtClean="0">
              <a:solidFill>
                <a:srgbClr val="FF0000"/>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进入终止状态</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，图灵机</a:t>
            </a:r>
            <a:r>
              <a:rPr lang="en-US" altLang="zh-CN" sz="2000"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停机并</a:t>
            </a:r>
            <a:r>
              <a:rPr lang="zh-CN" altLang="zh-CN" sz="2000" smtClean="0">
                <a:solidFill>
                  <a:srgbClr val="FF00FF"/>
                </a:solidFill>
                <a:latin typeface="微软雅黑" pitchFamily="34" charset="-122"/>
                <a:ea typeface="微软雅黑" pitchFamily="34" charset="-122"/>
                <a:cs typeface="Consolas" pitchFamily="49" charset="0"/>
              </a:rPr>
              <a:t>接受</a:t>
            </a:r>
            <a:r>
              <a:rPr lang="zh-CN" altLang="zh-CN" sz="2000" smtClean="0">
                <a:solidFill>
                  <a:srgbClr val="0000FF"/>
                </a:solidFill>
                <a:latin typeface="Consolas" pitchFamily="49" charset="0"/>
                <a:ea typeface="楷体" pitchFamily="49" charset="-122"/>
                <a:cs typeface="Consolas" pitchFamily="49" charset="0"/>
              </a:rPr>
              <a:t>输入串</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6" name="组合 5"/>
          <p:cNvGrpSpPr/>
          <p:nvPr/>
        </p:nvGrpSpPr>
        <p:grpSpPr>
          <a:xfrm>
            <a:off x="1214414" y="1000108"/>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3</a:t>
              </a:r>
              <a:endParaRPr lang="zh-CN" altLang="en-US" sz="2000" baseline="-25000">
                <a:solidFill>
                  <a:srgbClr val="FF0000"/>
                </a:solidFill>
                <a:latin typeface="Consolas" pitchFamily="49" charset="0"/>
                <a:cs typeface="Consolas"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4</a:t>
              </a:r>
              <a:endParaRPr lang="zh-CN" altLang="en-US" sz="2000" baseline="-25000">
                <a:solidFill>
                  <a:srgbClr val="FF0000"/>
                </a:solidFill>
                <a:latin typeface="Consolas" pitchFamily="49" charset="0"/>
                <a:cs typeface="Consolas"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2</a:t>
              </a:r>
              <a:endParaRPr lang="zh-CN" altLang="en-US" sz="2000" baseline="-25000">
                <a:solidFill>
                  <a:srgbClr val="FF0000"/>
                </a:solidFill>
                <a:latin typeface="Consolas" pitchFamily="49" charset="0"/>
                <a:cs typeface="Consolas"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1</a:t>
              </a:r>
              <a:endParaRPr lang="zh-CN" altLang="en-US" sz="2000" baseline="-25000">
                <a:solidFill>
                  <a:srgbClr val="FF0000"/>
                </a:solidFill>
                <a:latin typeface="Consolas" pitchFamily="49" charset="0"/>
                <a:cs typeface="Consolas"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785786" y="2714620"/>
            <a:ext cx="7745439" cy="1048620"/>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　　将存在多项式时间算法的问题看作是</a:t>
            </a:r>
            <a:r>
              <a:rPr lang="zh-CN" altLang="en-US" sz="2200">
                <a:solidFill>
                  <a:srgbClr val="FF00FF"/>
                </a:solidFill>
                <a:latin typeface="Consolas" pitchFamily="49" charset="0"/>
                <a:ea typeface="楷体" pitchFamily="49" charset="-122"/>
                <a:cs typeface="Consolas" pitchFamily="49" charset="0"/>
              </a:rPr>
              <a:t>易解问</a:t>
            </a:r>
            <a:r>
              <a:rPr lang="zh-CN" altLang="en-US" sz="2200" smtClean="0">
                <a:solidFill>
                  <a:srgbClr val="FF00FF"/>
                </a:solidFill>
                <a:latin typeface="Consolas" pitchFamily="49" charset="0"/>
                <a:ea typeface="楷体" pitchFamily="49" charset="-122"/>
                <a:cs typeface="Consolas" pitchFamily="49" charset="0"/>
              </a:rPr>
              <a:t>题</a:t>
            </a:r>
            <a:r>
              <a:rPr lang="zh-CN" altLang="en-US" sz="2200" smtClean="0">
                <a:solidFill>
                  <a:srgbClr val="0000FF"/>
                </a:solidFill>
                <a:latin typeface="Consolas" pitchFamily="49" charset="0"/>
                <a:ea typeface="楷体" pitchFamily="49" charset="-122"/>
                <a:cs typeface="Consolas" pitchFamily="49" charset="0"/>
              </a:rPr>
              <a:t>，将</a:t>
            </a:r>
            <a:r>
              <a:rPr lang="zh-CN" altLang="en-US" sz="2200">
                <a:solidFill>
                  <a:srgbClr val="0000FF"/>
                </a:solidFill>
                <a:latin typeface="Consolas" pitchFamily="49" charset="0"/>
                <a:ea typeface="楷体" pitchFamily="49" charset="-122"/>
                <a:cs typeface="Consolas" pitchFamily="49" charset="0"/>
              </a:rPr>
              <a:t>需要指数时间级算法解决的问题看作是</a:t>
            </a:r>
            <a:r>
              <a:rPr lang="zh-CN" altLang="en-US" sz="2200">
                <a:solidFill>
                  <a:srgbClr val="FF00FF"/>
                </a:solidFill>
                <a:latin typeface="Consolas" pitchFamily="49" charset="0"/>
                <a:ea typeface="楷体" pitchFamily="49" charset="-122"/>
                <a:cs typeface="Consolas" pitchFamily="49" charset="0"/>
              </a:rPr>
              <a:t>难解问题</a:t>
            </a:r>
            <a:r>
              <a:rPr lang="zh-CN" altLang="en-US" sz="2200">
                <a:solidFill>
                  <a:srgbClr val="0000FF"/>
                </a:solidFill>
                <a:latin typeface="Consolas" pitchFamily="49" charset="0"/>
                <a:ea typeface="楷体" pitchFamily="49" charset="-122"/>
                <a:cs typeface="Consolas" pitchFamily="49" charset="0"/>
              </a:rPr>
              <a:t>。</a:t>
            </a:r>
          </a:p>
        </p:txBody>
      </p:sp>
      <p:sp>
        <p:nvSpPr>
          <p:cNvPr id="6" name="Text Box 3"/>
          <p:cNvSpPr txBox="1">
            <a:spLocks noChangeArrowheads="1"/>
          </p:cNvSpPr>
          <p:nvPr/>
        </p:nvSpPr>
        <p:spPr bwMode="auto">
          <a:xfrm>
            <a:off x="2571736" y="277794"/>
            <a:ext cx="357190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11.1  </a:t>
            </a:r>
            <a:r>
              <a:rPr lang="zh-CN" altLang="zh-CN" sz="3200" smtClean="0">
                <a:solidFill>
                  <a:srgbClr val="FF0000"/>
                </a:solidFill>
                <a:latin typeface="Consolas" pitchFamily="49" charset="0"/>
                <a:ea typeface="叶根友毛笔行书2.0版" pitchFamily="2" charset="-122"/>
                <a:cs typeface="Consolas" pitchFamily="49" charset="0"/>
              </a:rPr>
              <a:t>计算模型</a:t>
            </a:r>
            <a:r>
              <a:rPr lang="zh-CN" altLang="en-US"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334144"/>
            <a:ext cx="4357718"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11.1.1 </a:t>
            </a:r>
            <a:r>
              <a:rPr lang="zh-CN" altLang="zh-CN" sz="2800" smtClean="0">
                <a:solidFill>
                  <a:srgbClr val="FF0000"/>
                </a:solidFill>
                <a:latin typeface="Consolas" pitchFamily="49" charset="0"/>
                <a:ea typeface="微软雅黑" pitchFamily="34" charset="-122"/>
                <a:cs typeface="Consolas" pitchFamily="49" charset="0"/>
              </a:rPr>
              <a:t>求解问题的分类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614366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识别输入串</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=011</a:t>
            </a:r>
            <a:r>
              <a:rPr lang="zh-CN" altLang="zh-CN" sz="2200" smtClean="0">
                <a:solidFill>
                  <a:srgbClr val="0000FF"/>
                </a:solidFill>
                <a:latin typeface="Consolas" pitchFamily="49" charset="0"/>
                <a:ea typeface="楷体" pitchFamily="49" charset="-122"/>
                <a:cs typeface="Consolas" pitchFamily="49" charset="0"/>
              </a:rPr>
              <a:t>的瞬像演变过程如下：</a:t>
            </a:r>
            <a:endParaRPr lang="zh-CN" altLang="zh-CN" sz="22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357158" y="4269732"/>
            <a:ext cx="8215370" cy="1015663"/>
          </a:xfrm>
          <a:prstGeom prst="rect">
            <a:avLst/>
          </a:prstGeom>
          <a:noFill/>
        </p:spPr>
        <p:txBody>
          <a:bodyPr wrap="square" rtlCol="0">
            <a:spAutoFit/>
          </a:bodyPr>
          <a:lstStyle/>
          <a:p>
            <a:pPr>
              <a:lnSpc>
                <a:spcPct val="150000"/>
              </a:lnSpc>
            </a:pP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楷体" pitchFamily="49" charset="-122"/>
                <a:cs typeface="Consolas" pitchFamily="49" charset="0"/>
              </a:rPr>
              <a:t>011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11 →  </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1 → </a:t>
            </a:r>
            <a:r>
              <a:rPr lang="en-US" altLang="zh-CN" sz="2000" i="1" smtClean="0">
                <a:solidFill>
                  <a:srgbClr val="0000FF"/>
                </a:solidFill>
                <a:latin typeface="Consolas" pitchFamily="49" charset="0"/>
                <a:ea typeface="楷体" pitchFamily="49" charset="-122"/>
                <a:cs typeface="Consolas" pitchFamily="49" charset="0"/>
              </a:rPr>
              <a:t>xy</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baseline="-25000" smtClean="0">
                <a:solidFill>
                  <a:srgbClr val="FF0000"/>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a:t>
            </a:r>
            <a:endParaRPr lang="zh-CN"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由于</a:t>
            </a:r>
            <a:r>
              <a:rPr lang="en-US" altLang="zh-CN" sz="2000" i="1" smtClean="0">
                <a:solidFill>
                  <a:srgbClr val="FF00FF"/>
                </a:solidFill>
                <a:latin typeface="Consolas" pitchFamily="49" charset="0"/>
                <a:ea typeface="楷体" pitchFamily="49" charset="-122"/>
                <a:cs typeface="Consolas" pitchFamily="49" charset="0"/>
              </a:rPr>
              <a:t>δ</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3</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无定义，而</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不属于终止状态，所以停机但</a:t>
            </a:r>
            <a:r>
              <a:rPr lang="zh-CN" altLang="zh-CN" sz="2000" smtClean="0">
                <a:solidFill>
                  <a:srgbClr val="FF00FF"/>
                </a:solidFill>
                <a:latin typeface="微软雅黑" pitchFamily="34" charset="-122"/>
                <a:ea typeface="微软雅黑" pitchFamily="34" charset="-122"/>
                <a:cs typeface="Consolas" pitchFamily="49" charset="0"/>
              </a:rPr>
              <a:t>不接受</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6" name="组合 5"/>
          <p:cNvGrpSpPr/>
          <p:nvPr/>
        </p:nvGrpSpPr>
        <p:grpSpPr>
          <a:xfrm>
            <a:off x="1000100" y="1214422"/>
            <a:ext cx="5572164" cy="2857520"/>
            <a:chOff x="701285" y="2957452"/>
            <a:chExt cx="6085293" cy="3400506"/>
          </a:xfrm>
        </p:grpSpPr>
        <p:sp>
          <p:nvSpPr>
            <p:cNvPr id="7" name="椭圆 6"/>
            <p:cNvSpPr/>
            <p:nvPr/>
          </p:nvSpPr>
          <p:spPr>
            <a:xfrm>
              <a:off x="135729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4746380" y="328162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135729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4746380" y="4643446"/>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L</a:t>
              </a:r>
            </a:p>
          </p:txBody>
        </p:sp>
        <p:sp>
          <p:nvSpPr>
            <p:cNvPr id="11" name="椭圆 10"/>
            <p:cNvSpPr/>
            <p:nvPr/>
          </p:nvSpPr>
          <p:spPr>
            <a:xfrm>
              <a:off x="1357290" y="5781958"/>
              <a:ext cx="540000" cy="57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solidFill>
                    <a:srgbClr val="0000FF"/>
                  </a:solidFill>
                  <a:latin typeface="Consolas" pitchFamily="49" charset="0"/>
                  <a:cs typeface="Consolas" pitchFamily="49" charset="0"/>
                </a:rPr>
                <a:t>R</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7" idx="6"/>
              <a:endCxn id="8" idx="2"/>
            </p:cNvCxnSpPr>
            <p:nvPr/>
          </p:nvCxnSpPr>
          <p:spPr>
            <a:xfrm>
              <a:off x="1897290" y="3569628"/>
              <a:ext cx="28490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8" idx="4"/>
              <a:endCxn id="10" idx="0"/>
            </p:cNvCxnSpPr>
            <p:nvPr/>
          </p:nvCxnSpPr>
          <p:spPr>
            <a:xfrm rot="5400000">
              <a:off x="462347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10" idx="2"/>
              <a:endCxn id="7" idx="5"/>
            </p:cNvCxnSpPr>
            <p:nvPr/>
          </p:nvCxnSpPr>
          <p:spPr>
            <a:xfrm rot="10800000">
              <a:off x="1818210" y="3773276"/>
              <a:ext cx="2928171" cy="1158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4"/>
              <a:endCxn id="9" idx="0"/>
            </p:cNvCxnSpPr>
            <p:nvPr/>
          </p:nvCxnSpPr>
          <p:spPr>
            <a:xfrm rot="5400000">
              <a:off x="1234381" y="4250537"/>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9" idx="4"/>
              <a:endCxn id="11" idx="0"/>
            </p:cNvCxnSpPr>
            <p:nvPr/>
          </p:nvCxnSpPr>
          <p:spPr>
            <a:xfrm rot="5400000">
              <a:off x="1346034" y="5500702"/>
              <a:ext cx="562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任意多边形 16"/>
            <p:cNvSpPr/>
            <p:nvPr/>
          </p:nvSpPr>
          <p:spPr>
            <a:xfrm>
              <a:off x="5185954" y="4524102"/>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任意多边形 17"/>
            <p:cNvSpPr/>
            <p:nvPr/>
          </p:nvSpPr>
          <p:spPr>
            <a:xfrm>
              <a:off x="1759792" y="4527926"/>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935335" y="300037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cxnSp>
          <p:nvCxnSpPr>
            <p:cNvPr id="20" name="直接箭头连接符 19"/>
            <p:cNvCxnSpPr/>
            <p:nvPr/>
          </p:nvCxnSpPr>
          <p:spPr>
            <a:xfrm>
              <a:off x="701285" y="357799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54788" y="4600526"/>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3</a:t>
              </a:r>
              <a:endParaRPr lang="zh-CN" altLang="en-US" sz="2000" baseline="-25000">
                <a:solidFill>
                  <a:srgbClr val="FF0000"/>
                </a:solidFill>
                <a:latin typeface="Consolas" pitchFamily="49" charset="0"/>
                <a:cs typeface="Consolas" pitchFamily="49" charset="0"/>
              </a:endParaRPr>
            </a:p>
          </p:txBody>
        </p:sp>
        <p:sp>
          <p:nvSpPr>
            <p:cNvPr id="22" name="TextBox 21"/>
            <p:cNvSpPr txBox="1"/>
            <p:nvPr/>
          </p:nvSpPr>
          <p:spPr>
            <a:xfrm>
              <a:off x="954788" y="5769660"/>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4</a:t>
              </a:r>
              <a:endParaRPr lang="zh-CN" altLang="en-US" sz="2000" baseline="-25000">
                <a:solidFill>
                  <a:srgbClr val="FF0000"/>
                </a:solidFill>
                <a:latin typeface="Consolas" pitchFamily="49" charset="0"/>
                <a:cs typeface="Consolas" pitchFamily="49" charset="0"/>
              </a:endParaRPr>
            </a:p>
          </p:txBody>
        </p:sp>
        <p:sp>
          <p:nvSpPr>
            <p:cNvPr id="23" name="TextBox 22"/>
            <p:cNvSpPr txBox="1"/>
            <p:nvPr/>
          </p:nvSpPr>
          <p:spPr>
            <a:xfrm>
              <a:off x="4500562" y="5072074"/>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2</a:t>
              </a:r>
              <a:endParaRPr lang="zh-CN" altLang="en-US" sz="2000" baseline="-25000">
                <a:solidFill>
                  <a:srgbClr val="FF0000"/>
                </a:solidFill>
                <a:latin typeface="Consolas" pitchFamily="49" charset="0"/>
                <a:cs typeface="Consolas" pitchFamily="49" charset="0"/>
              </a:endParaRPr>
            </a:p>
          </p:txBody>
        </p:sp>
        <p:sp>
          <p:nvSpPr>
            <p:cNvPr id="24" name="TextBox 23"/>
            <p:cNvSpPr txBox="1"/>
            <p:nvPr/>
          </p:nvSpPr>
          <p:spPr>
            <a:xfrm>
              <a:off x="4429124" y="2957452"/>
              <a:ext cx="500066" cy="476139"/>
            </a:xfrm>
            <a:prstGeom prst="rect">
              <a:avLst/>
            </a:prstGeom>
            <a:noFill/>
          </p:spPr>
          <p:txBody>
            <a:bodyPr wrap="square" rtlCol="0">
              <a:spAutoFit/>
            </a:bodyPr>
            <a:lstStyle/>
            <a:p>
              <a:r>
                <a:rPr lang="en-US" altLang="zh-CN" sz="2000" i="1" smtClean="0">
                  <a:solidFill>
                    <a:srgbClr val="FF0000"/>
                  </a:solidFill>
                  <a:latin typeface="Consolas" pitchFamily="49" charset="0"/>
                  <a:cs typeface="Consolas" pitchFamily="49" charset="0"/>
                </a:rPr>
                <a:t>q</a:t>
              </a:r>
              <a:r>
                <a:rPr lang="en-US" altLang="zh-CN" sz="2000" baseline="-25000" smtClean="0">
                  <a:solidFill>
                    <a:srgbClr val="FF0000"/>
                  </a:solidFill>
                  <a:latin typeface="Consolas" pitchFamily="49" charset="0"/>
                  <a:cs typeface="Consolas" pitchFamily="49" charset="0"/>
                </a:rPr>
                <a:t>1</a:t>
              </a:r>
              <a:endParaRPr lang="zh-CN" altLang="en-US" sz="2000" baseline="-25000">
                <a:solidFill>
                  <a:srgbClr val="FF0000"/>
                </a:solidFill>
                <a:latin typeface="Consolas" pitchFamily="49" charset="0"/>
                <a:cs typeface="Consolas" pitchFamily="49" charset="0"/>
              </a:endParaRPr>
            </a:p>
          </p:txBody>
        </p:sp>
        <p:sp>
          <p:nvSpPr>
            <p:cNvPr id="25" name="TextBox 24"/>
            <p:cNvSpPr txBox="1"/>
            <p:nvPr/>
          </p:nvSpPr>
          <p:spPr>
            <a:xfrm>
              <a:off x="1071538" y="5357826"/>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B/B</a:t>
              </a:r>
              <a:endParaRPr lang="zh-CN" altLang="en-US" sz="1600">
                <a:solidFill>
                  <a:srgbClr val="9900FF"/>
                </a:solidFill>
                <a:latin typeface="Consolas" pitchFamily="49" charset="0"/>
                <a:cs typeface="Consolas" pitchFamily="49" charset="0"/>
              </a:endParaRPr>
            </a:p>
          </p:txBody>
        </p:sp>
        <p:sp>
          <p:nvSpPr>
            <p:cNvPr id="26" name="TextBox 25"/>
            <p:cNvSpPr txBox="1"/>
            <p:nvPr/>
          </p:nvSpPr>
          <p:spPr>
            <a:xfrm>
              <a:off x="164304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27" name="TextBox 26"/>
            <p:cNvSpPr txBox="1"/>
            <p:nvPr/>
          </p:nvSpPr>
          <p:spPr>
            <a:xfrm>
              <a:off x="3357554"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x/x</a:t>
              </a:r>
              <a:endParaRPr lang="zh-CN" altLang="en-US" sz="1600">
                <a:solidFill>
                  <a:srgbClr val="9900FF"/>
                </a:solidFill>
                <a:latin typeface="Consolas" pitchFamily="49" charset="0"/>
                <a:cs typeface="Consolas" pitchFamily="49" charset="0"/>
              </a:endParaRPr>
            </a:p>
          </p:txBody>
        </p:sp>
        <p:sp>
          <p:nvSpPr>
            <p:cNvPr id="28" name="TextBox 27"/>
            <p:cNvSpPr txBox="1"/>
            <p:nvPr/>
          </p:nvSpPr>
          <p:spPr>
            <a:xfrm>
              <a:off x="4500562" y="409057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1/y</a:t>
              </a:r>
              <a:endParaRPr lang="zh-CN" altLang="en-US" sz="1600">
                <a:solidFill>
                  <a:srgbClr val="9900FF"/>
                </a:solidFill>
                <a:latin typeface="Consolas" pitchFamily="49" charset="0"/>
                <a:cs typeface="Consolas" pitchFamily="49" charset="0"/>
              </a:endParaRPr>
            </a:p>
          </p:txBody>
        </p:sp>
        <p:sp>
          <p:nvSpPr>
            <p:cNvPr id="29" name="TextBox 28"/>
            <p:cNvSpPr txBox="1"/>
            <p:nvPr/>
          </p:nvSpPr>
          <p:spPr>
            <a:xfrm>
              <a:off x="2938450" y="3224210"/>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0/x</a:t>
              </a:r>
              <a:endParaRPr lang="zh-CN" altLang="en-US" sz="1600">
                <a:solidFill>
                  <a:srgbClr val="9900FF"/>
                </a:solidFill>
                <a:latin typeface="Consolas" pitchFamily="49" charset="0"/>
                <a:cs typeface="Consolas" pitchFamily="49" charset="0"/>
              </a:endParaRPr>
            </a:p>
          </p:txBody>
        </p:sp>
        <p:sp>
          <p:nvSpPr>
            <p:cNvPr id="30" name="TextBox 29"/>
            <p:cNvSpPr txBox="1"/>
            <p:nvPr/>
          </p:nvSpPr>
          <p:spPr>
            <a:xfrm>
              <a:off x="2214546" y="4804958"/>
              <a:ext cx="714380"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y/y</a:t>
              </a:r>
              <a:endParaRPr lang="zh-CN" altLang="en-US" sz="1600">
                <a:solidFill>
                  <a:srgbClr val="9900FF"/>
                </a:solidFill>
                <a:latin typeface="Consolas" pitchFamily="49" charset="0"/>
                <a:cs typeface="Consolas" pitchFamily="49" charset="0"/>
              </a:endParaRPr>
            </a:p>
          </p:txBody>
        </p:sp>
        <p:sp>
          <p:nvSpPr>
            <p:cNvPr id="31" name="TextBox 30"/>
            <p:cNvSpPr txBox="1"/>
            <p:nvPr/>
          </p:nvSpPr>
          <p:spPr>
            <a:xfrm>
              <a:off x="5643570" y="480495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2" name="TextBox 31"/>
            <p:cNvSpPr txBox="1"/>
            <p:nvPr/>
          </p:nvSpPr>
          <p:spPr>
            <a:xfrm>
              <a:off x="5643570" y="3500438"/>
              <a:ext cx="1143008" cy="338554"/>
            </a:xfrm>
            <a:prstGeom prst="rect">
              <a:avLst/>
            </a:prstGeom>
            <a:noFill/>
          </p:spPr>
          <p:txBody>
            <a:bodyPr wrap="square" rtlCol="0">
              <a:spAutoFit/>
            </a:bodyPr>
            <a:lstStyle/>
            <a:p>
              <a:r>
                <a:rPr lang="en-US" altLang="zh-CN" sz="1600" smtClean="0">
                  <a:solidFill>
                    <a:srgbClr val="9900FF"/>
                  </a:solidFill>
                  <a:latin typeface="Consolas" pitchFamily="49" charset="0"/>
                  <a:cs typeface="Consolas" pitchFamily="49" charset="0"/>
                </a:rPr>
                <a:t>0/0,y/y</a:t>
              </a:r>
              <a:endParaRPr lang="zh-CN" altLang="en-US" sz="1600">
                <a:solidFill>
                  <a:srgbClr val="9900FF"/>
                </a:solidFill>
                <a:latin typeface="Consolas" pitchFamily="49" charset="0"/>
                <a:cs typeface="Consolas" pitchFamily="49" charset="0"/>
              </a:endParaRPr>
            </a:p>
          </p:txBody>
        </p:sp>
        <p:sp>
          <p:nvSpPr>
            <p:cNvPr id="33" name="任意多边形 32"/>
            <p:cNvSpPr/>
            <p:nvPr/>
          </p:nvSpPr>
          <p:spPr>
            <a:xfrm>
              <a:off x="5179838" y="3177544"/>
              <a:ext cx="437606" cy="862149"/>
            </a:xfrm>
            <a:custGeom>
              <a:avLst/>
              <a:gdLst>
                <a:gd name="connsiteX0" fmla="*/ 13063 w 437606"/>
                <a:gd name="connsiteY0" fmla="*/ 687978 h 862149"/>
                <a:gd name="connsiteX1" fmla="*/ 143692 w 437606"/>
                <a:gd name="connsiteY1" fmla="*/ 844732 h 862149"/>
                <a:gd name="connsiteX2" fmla="*/ 404949 w 437606"/>
                <a:gd name="connsiteY2" fmla="*/ 583475 h 862149"/>
                <a:gd name="connsiteX3" fmla="*/ 339635 w 437606"/>
                <a:gd name="connsiteY3" fmla="*/ 113212 h 862149"/>
                <a:gd name="connsiteX4" fmla="*/ 195943 w 437606"/>
                <a:gd name="connsiteY4" fmla="*/ 8709 h 862149"/>
                <a:gd name="connsiteX5" fmla="*/ 0 w 437606"/>
                <a:gd name="connsiteY5" fmla="*/ 165464 h 86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606" h="862149">
                  <a:moveTo>
                    <a:pt x="13063" y="687978"/>
                  </a:moveTo>
                  <a:cubicBezTo>
                    <a:pt x="45720" y="775063"/>
                    <a:pt x="78378" y="862149"/>
                    <a:pt x="143692" y="844732"/>
                  </a:cubicBezTo>
                  <a:cubicBezTo>
                    <a:pt x="209006" y="827315"/>
                    <a:pt x="372292" y="705395"/>
                    <a:pt x="404949" y="583475"/>
                  </a:cubicBezTo>
                  <a:cubicBezTo>
                    <a:pt x="437606" y="461555"/>
                    <a:pt x="374469" y="209006"/>
                    <a:pt x="339635" y="113212"/>
                  </a:cubicBezTo>
                  <a:cubicBezTo>
                    <a:pt x="304801" y="17418"/>
                    <a:pt x="252549" y="0"/>
                    <a:pt x="195943" y="8709"/>
                  </a:cubicBezTo>
                  <a:cubicBezTo>
                    <a:pt x="139337" y="17418"/>
                    <a:pt x="69668" y="91441"/>
                    <a:pt x="0" y="165464"/>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41323" y="476250"/>
            <a:ext cx="7848600"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图灵机不仅可以作为语言识</a:t>
            </a:r>
            <a:r>
              <a:rPr lang="zh-CN" altLang="en-US" sz="2000">
                <a:solidFill>
                  <a:srgbClr val="0000FF"/>
                </a:solidFill>
                <a:latin typeface="Consolas" pitchFamily="49" charset="0"/>
                <a:ea typeface="楷体" pitchFamily="49" charset="-122"/>
                <a:cs typeface="Consolas" pitchFamily="49" charset="0"/>
              </a:rPr>
              <a:t>别</a:t>
            </a:r>
            <a:r>
              <a:rPr lang="zh-CN" altLang="en-US" sz="2000" smtClean="0">
                <a:solidFill>
                  <a:srgbClr val="0000FF"/>
                </a:solidFill>
                <a:latin typeface="Consolas" pitchFamily="49" charset="0"/>
                <a:ea typeface="楷体" pitchFamily="49" charset="-122"/>
                <a:cs typeface="Consolas" pitchFamily="49" charset="0"/>
              </a:rPr>
              <a:t>器，还</a:t>
            </a:r>
            <a:r>
              <a:rPr lang="zh-CN" altLang="en-US" sz="2000" dirty="0">
                <a:solidFill>
                  <a:srgbClr val="0000FF"/>
                </a:solidFill>
                <a:latin typeface="Consolas" pitchFamily="49" charset="0"/>
                <a:ea typeface="楷体" pitchFamily="49" charset="-122"/>
                <a:cs typeface="Consolas" pitchFamily="49" charset="0"/>
              </a:rPr>
              <a:t>可以计算函数。</a:t>
            </a:r>
          </a:p>
        </p:txBody>
      </p:sp>
      <p:sp>
        <p:nvSpPr>
          <p:cNvPr id="160771" name="Text Box 3"/>
          <p:cNvSpPr txBox="1">
            <a:spLocks noChangeArrowheads="1"/>
          </p:cNvSpPr>
          <p:nvPr/>
        </p:nvSpPr>
        <p:spPr bwMode="auto">
          <a:xfrm>
            <a:off x="569885" y="1196975"/>
            <a:ext cx="8208963"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1.12】</a:t>
            </a:r>
            <a:r>
              <a:rPr lang="zh-CN" altLang="en-US" sz="2000">
                <a:solidFill>
                  <a:srgbClr val="0000FF"/>
                </a:solidFill>
                <a:latin typeface="Consolas" pitchFamily="49" charset="0"/>
                <a:ea typeface="楷体" pitchFamily="49" charset="-122"/>
                <a:cs typeface="Consolas" pitchFamily="49" charset="0"/>
              </a:rPr>
              <a:t>设计一个图灵</a:t>
            </a:r>
            <a:r>
              <a:rPr lang="zh-CN" altLang="en-US" sz="2000" smtClean="0">
                <a:solidFill>
                  <a:srgbClr val="0000FF"/>
                </a:solidFill>
                <a:latin typeface="Consolas" pitchFamily="49" charset="0"/>
                <a:ea typeface="楷体" pitchFamily="49" charset="-122"/>
                <a:cs typeface="Consolas" pitchFamily="49" charset="0"/>
              </a:rPr>
              <a:t>机，实</a:t>
            </a:r>
            <a:r>
              <a:rPr lang="zh-CN" altLang="en-US" sz="2000">
                <a:solidFill>
                  <a:srgbClr val="0000FF"/>
                </a:solidFill>
                <a:latin typeface="Consolas" pitchFamily="49" charset="0"/>
                <a:ea typeface="楷体" pitchFamily="49" charset="-122"/>
                <a:cs typeface="Consolas" pitchFamily="49" charset="0"/>
              </a:rPr>
              <a:t>现下面函数的计算：</a:t>
            </a:r>
          </a:p>
        </p:txBody>
      </p:sp>
      <p:sp>
        <p:nvSpPr>
          <p:cNvPr id="160773" name="Text Box 5"/>
          <p:cNvSpPr txBox="1">
            <a:spLocks noChangeArrowheads="1"/>
          </p:cNvSpPr>
          <p:nvPr/>
        </p:nvSpPr>
        <p:spPr bwMode="auto">
          <a:xfrm>
            <a:off x="714349" y="3143248"/>
            <a:ext cx="4572032"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输入带上的初始信息应为：</a:t>
            </a:r>
          </a:p>
        </p:txBody>
      </p:sp>
      <p:sp>
        <p:nvSpPr>
          <p:cNvPr id="160775" name="Rectangle 7"/>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0776" name="Text Box 8"/>
          <p:cNvSpPr txBox="1">
            <a:spLocks noChangeArrowheads="1"/>
          </p:cNvSpPr>
          <p:nvPr/>
        </p:nvSpPr>
        <p:spPr bwMode="auto">
          <a:xfrm>
            <a:off x="719137" y="5500702"/>
            <a:ext cx="7853391"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输入带上用连续</a:t>
            </a:r>
            <a:r>
              <a:rPr lang="en-US" altLang="zh-CN"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个</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表示整数</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的各数之间用</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隔开。</a:t>
            </a:r>
          </a:p>
        </p:txBody>
      </p:sp>
      <p:pic>
        <p:nvPicPr>
          <p:cNvPr id="2" name="Picture 7"/>
          <p:cNvPicPr>
            <a:picLocks noChangeAspect="1" noChangeArrowheads="1"/>
          </p:cNvPicPr>
          <p:nvPr/>
        </p:nvPicPr>
        <p:blipFill>
          <a:blip r:embed="rId2" cstate="print"/>
          <a:srcRect/>
          <a:stretch>
            <a:fillRect/>
          </a:stretch>
        </p:blipFill>
        <p:spPr bwMode="auto">
          <a:xfrm>
            <a:off x="1785918" y="1857364"/>
            <a:ext cx="4356017" cy="928694"/>
          </a:xfrm>
          <a:prstGeom prst="rect">
            <a:avLst/>
          </a:prstGeom>
          <a:noFill/>
          <a:ln w="9525">
            <a:noFill/>
            <a:miter lim="800000"/>
            <a:headEnd/>
            <a:tailEnd/>
          </a:ln>
        </p:spPr>
      </p:pic>
      <p:pic>
        <p:nvPicPr>
          <p:cNvPr id="3" name="Picture 8"/>
          <p:cNvPicPr>
            <a:picLocks noChangeAspect="1" noChangeArrowheads="1"/>
          </p:cNvPicPr>
          <p:nvPr/>
        </p:nvPicPr>
        <p:blipFill>
          <a:blip r:embed="rId3" cstate="print"/>
          <a:srcRect/>
          <a:stretch>
            <a:fillRect/>
          </a:stretch>
        </p:blipFill>
        <p:spPr bwMode="auto">
          <a:xfrm>
            <a:off x="2285984" y="3714751"/>
            <a:ext cx="3357586" cy="1590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85720" y="714356"/>
            <a:ext cx="8604250"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实</a:t>
            </a:r>
            <a:r>
              <a:rPr lang="zh-CN" altLang="en-US" sz="2000" dirty="0">
                <a:solidFill>
                  <a:srgbClr val="0000FF"/>
                </a:solidFill>
                <a:latin typeface="Consolas" pitchFamily="49" charset="0"/>
                <a:ea typeface="楷体" pitchFamily="49" charset="-122"/>
                <a:cs typeface="Consolas" pitchFamily="49" charset="0"/>
              </a:rPr>
              <a:t>现这个函数计算的图灵机为</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Φ)</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6</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，动</a:t>
            </a:r>
            <a:r>
              <a:rPr lang="zh-CN" altLang="en-US" sz="2000" dirty="0">
                <a:solidFill>
                  <a:srgbClr val="0000FF"/>
                </a:solidFill>
                <a:latin typeface="Consolas" pitchFamily="49" charset="0"/>
                <a:ea typeface="楷体" pitchFamily="49" charset="-122"/>
                <a:cs typeface="Consolas" pitchFamily="49" charset="0"/>
              </a:rPr>
              <a:t>作函数</a:t>
            </a:r>
            <a:r>
              <a:rPr lang="en-US" altLang="zh-CN" sz="200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如下：</a:t>
            </a:r>
            <a:endParaRPr lang="zh-CN" altLang="en-US" sz="2000" dirty="0">
              <a:solidFill>
                <a:srgbClr val="0000FF"/>
              </a:solidFill>
              <a:latin typeface="Consolas" pitchFamily="49" charset="0"/>
              <a:ea typeface="楷体" pitchFamily="49" charset="-122"/>
              <a:cs typeface="Consolas" pitchFamily="49" charset="0"/>
            </a:endParaRPr>
          </a:p>
        </p:txBody>
      </p:sp>
      <p:graphicFrame>
        <p:nvGraphicFramePr>
          <p:cNvPr id="159955" name="Group 211"/>
          <p:cNvGraphicFramePr>
            <a:graphicFrameLocks noGrp="1"/>
          </p:cNvGraphicFramePr>
          <p:nvPr/>
        </p:nvGraphicFramePr>
        <p:xfrm>
          <a:off x="857224" y="2143116"/>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C00000"/>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5</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6</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3500438"/>
            <a:ext cx="700092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例如，输入串为</a:t>
            </a:r>
            <a:r>
              <a:rPr lang="en-US" altLang="zh-CN" sz="2000" smtClean="0">
                <a:solidFill>
                  <a:srgbClr val="0000FF"/>
                </a:solidFill>
                <a:latin typeface="Consolas" pitchFamily="49" charset="0"/>
                <a:ea typeface="楷体" pitchFamily="49" charset="-122"/>
                <a:cs typeface="Consolas" pitchFamily="49" charset="0"/>
              </a:rPr>
              <a:t>0010</a:t>
            </a:r>
            <a:r>
              <a:rPr lang="zh-CN" altLang="zh-CN" sz="2000" smtClean="0">
                <a:solidFill>
                  <a:srgbClr val="0000FF"/>
                </a:solidFill>
                <a:latin typeface="Consolas" pitchFamily="49" charset="0"/>
                <a:ea typeface="楷体" pitchFamily="49" charset="-122"/>
                <a:cs typeface="Consolas" pitchFamily="49" charset="0"/>
              </a:rPr>
              <a:t>，的瞬像演变过程如下：</a:t>
            </a:r>
          </a:p>
        </p:txBody>
      </p:sp>
      <p:sp>
        <p:nvSpPr>
          <p:cNvPr id="6" name="TextBox 5"/>
          <p:cNvSpPr txBox="1"/>
          <p:nvPr/>
        </p:nvSpPr>
        <p:spPr>
          <a:xfrm>
            <a:off x="785786" y="4000504"/>
            <a:ext cx="8143932" cy="1477328"/>
          </a:xfrm>
          <a:prstGeom prst="rect">
            <a:avLst/>
          </a:prstGeom>
          <a:noFill/>
        </p:spPr>
        <p:txBody>
          <a:bodyPr wrap="square" rtlCol="0">
            <a:spAutoFit/>
          </a:bodyPr>
          <a:lstStyle/>
          <a:p>
            <a:pPr>
              <a:lnSpc>
                <a:spcPct val="150000"/>
              </a:lnSpc>
            </a:pP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0</a:t>
            </a:r>
            <a:r>
              <a:rPr lang="en-US" altLang="zh-CN" sz="2000" smtClean="0">
                <a:solidFill>
                  <a:srgbClr val="0000FF"/>
                </a:solidFill>
                <a:latin typeface="Consolas" pitchFamily="49" charset="0"/>
                <a:cs typeface="Consolas" pitchFamily="49" charset="0"/>
              </a:rPr>
              <a:t>0010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010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10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0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11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3</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3</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0</a:t>
            </a:r>
            <a:r>
              <a:rPr lang="en-US" altLang="zh-CN" sz="2000" smtClean="0">
                <a:solidFill>
                  <a:srgbClr val="0000FF"/>
                </a:solidFill>
                <a:latin typeface="Consolas" pitchFamily="49" charset="0"/>
                <a:cs typeface="Consolas" pitchFamily="49" charset="0"/>
              </a:rPr>
              <a:t>011 → </a:t>
            </a:r>
            <a:r>
              <a:rPr lang="en-US" altLang="zh-CN" sz="2000" i="1" smtClean="0">
                <a:solidFill>
                  <a:srgbClr val="0000FF"/>
                </a:solidFill>
                <a:latin typeface="Consolas" pitchFamily="49" charset="0"/>
                <a:cs typeface="Consolas" pitchFamily="49" charset="0"/>
              </a:rPr>
              <a:t>BBq</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11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1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2</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BB</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4</a:t>
            </a:r>
            <a:r>
              <a:rPr lang="en-US" altLang="zh-CN" sz="2000" smtClean="0">
                <a:solidFill>
                  <a:srgbClr val="0000FF"/>
                </a:solidFill>
                <a:latin typeface="Consolas" pitchFamily="49" charset="0"/>
                <a:cs typeface="Consolas" pitchFamily="49" charset="0"/>
              </a:rPr>
              <a:t>1 →  </a:t>
            </a:r>
            <a:r>
              <a:rPr lang="en-US" altLang="zh-CN" sz="2000" i="1" smtClean="0">
                <a:solidFill>
                  <a:srgbClr val="0000FF"/>
                </a:solidFill>
                <a:latin typeface="Consolas" pitchFamily="49" charset="0"/>
                <a:cs typeface="Consolas" pitchFamily="49" charset="0"/>
              </a:rPr>
              <a:t>BBq</a:t>
            </a:r>
            <a:r>
              <a:rPr lang="en-US" altLang="zh-CN" sz="2000" baseline="-25000" smtClean="0">
                <a:solidFill>
                  <a:srgbClr val="0000FF"/>
                </a:solidFill>
                <a:latin typeface="Consolas" pitchFamily="49" charset="0"/>
                <a:cs typeface="Consolas" pitchFamily="49" charset="0"/>
              </a:rPr>
              <a:t>4</a:t>
            </a:r>
            <a:r>
              <a:rPr lang="en-US" altLang="zh-CN" sz="2000" smtClean="0">
                <a:solidFill>
                  <a:srgbClr val="0000FF"/>
                </a:solidFill>
                <a:latin typeface="Consolas" pitchFamily="49" charset="0"/>
                <a:cs typeface="Consolas" pitchFamily="49" charset="0"/>
              </a:rPr>
              <a:t>1</a:t>
            </a:r>
            <a:r>
              <a:rPr lang="en-US" altLang="zh-CN" sz="2000" i="1" smtClean="0">
                <a:solidFill>
                  <a:srgbClr val="0000FF"/>
                </a:solidFill>
                <a:latin typeface="Consolas" pitchFamily="49" charset="0"/>
                <a:cs typeface="Consolas" pitchFamily="49" charset="0"/>
              </a:rPr>
              <a:t>B </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Bq</a:t>
            </a:r>
            <a:r>
              <a:rPr lang="en-US" altLang="zh-CN" sz="2000" baseline="-25000" smtClean="0">
                <a:solidFill>
                  <a:srgbClr val="0000FF"/>
                </a:solidFill>
                <a:latin typeface="Consolas" pitchFamily="49" charset="0"/>
                <a:cs typeface="Consolas" pitchFamily="49" charset="0"/>
              </a:rPr>
              <a:t>4</a:t>
            </a:r>
            <a:r>
              <a:rPr lang="en-US" altLang="zh-CN" sz="2000" i="1" smtClean="0">
                <a:solidFill>
                  <a:srgbClr val="0000FF"/>
                </a:solidFill>
                <a:latin typeface="Consolas" pitchFamily="49" charset="0"/>
                <a:cs typeface="Consolas" pitchFamily="49" charset="0"/>
              </a:rPr>
              <a:t>BBB</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B</a:t>
            </a:r>
            <a:r>
              <a:rPr lang="en-US" altLang="zh-CN" sz="2000" smtClean="0">
                <a:solidFill>
                  <a:srgbClr val="0000FF"/>
                </a:solidFill>
                <a:latin typeface="Consolas" pitchFamily="49" charset="0"/>
                <a:cs typeface="Consolas" pitchFamily="49" charset="0"/>
              </a:rPr>
              <a:t>0</a:t>
            </a:r>
            <a:r>
              <a:rPr lang="en-US" altLang="zh-CN" sz="2000" i="1" smtClean="0">
                <a:solidFill>
                  <a:srgbClr val="0000FF"/>
                </a:solidFill>
                <a:latin typeface="Consolas" pitchFamily="49" charset="0"/>
                <a:cs typeface="Consolas" pitchFamily="49" charset="0"/>
              </a:rPr>
              <a:t>q</a:t>
            </a:r>
            <a:r>
              <a:rPr lang="en-US" altLang="zh-CN" sz="2000" baseline="-25000" smtClean="0">
                <a:solidFill>
                  <a:srgbClr val="0000FF"/>
                </a:solidFill>
                <a:latin typeface="Consolas" pitchFamily="49" charset="0"/>
                <a:cs typeface="Consolas" pitchFamily="49" charset="0"/>
              </a:rPr>
              <a:t>6</a:t>
            </a:r>
            <a:r>
              <a:rPr lang="en-US" altLang="zh-CN" sz="2000" i="1" smtClean="0">
                <a:solidFill>
                  <a:srgbClr val="0000FF"/>
                </a:solidFill>
                <a:latin typeface="Consolas" pitchFamily="49" charset="0"/>
                <a:cs typeface="Consolas" pitchFamily="49" charset="0"/>
              </a:rPr>
              <a:t>BB</a:t>
            </a:r>
            <a:endParaRPr lang="zh-CN" altLang="zh-CN" sz="2000" smtClean="0">
              <a:solidFill>
                <a:srgbClr val="0000FF"/>
              </a:solidFill>
              <a:latin typeface="Consolas" pitchFamily="49" charset="0"/>
              <a:cs typeface="Consolas" pitchFamily="49" charset="0"/>
            </a:endParaRPr>
          </a:p>
        </p:txBody>
      </p:sp>
      <p:sp>
        <p:nvSpPr>
          <p:cNvPr id="7" name="TextBox 6"/>
          <p:cNvSpPr txBox="1"/>
          <p:nvPr/>
        </p:nvSpPr>
        <p:spPr>
          <a:xfrm>
            <a:off x="857224" y="5643578"/>
            <a:ext cx="478634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这样计算出</a:t>
            </a:r>
            <a:r>
              <a:rPr lang="en-US" altLang="zh-CN" sz="2000" smtClean="0">
                <a:solidFill>
                  <a:srgbClr val="0000FF"/>
                </a:solidFill>
                <a:latin typeface="Consolas" pitchFamily="49" charset="0"/>
                <a:ea typeface="楷体" pitchFamily="49" charset="-122"/>
                <a:cs typeface="Consolas" pitchFamily="49" charset="0"/>
              </a:rPr>
              <a:t>2÷1=1</a:t>
            </a:r>
            <a:r>
              <a:rPr lang="zh-CN" altLang="en-US" sz="2000" smtClean="0">
                <a:solidFill>
                  <a:srgbClr val="0000FF"/>
                </a:solidFill>
                <a:latin typeface="Consolas" pitchFamily="49" charset="0"/>
                <a:ea typeface="楷体" pitchFamily="49" charset="-122"/>
                <a:cs typeface="Consolas" pitchFamily="49" charset="0"/>
              </a:rPr>
              <a:t>（带中</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的个数）</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8" name="Group 211"/>
          <p:cNvGraphicFramePr>
            <a:graphicFrameLocks noGrp="1"/>
          </p:cNvGraphicFramePr>
          <p:nvPr/>
        </p:nvGraphicFramePr>
        <p:xfrm>
          <a:off x="868389" y="311854"/>
          <a:ext cx="7489825" cy="2926080"/>
        </p:xfrm>
        <a:graphic>
          <a:graphicData uri="http://schemas.openxmlformats.org/drawingml/2006/table">
            <a:tbl>
              <a:tblPr/>
              <a:tblGrid>
                <a:gridCol w="1387458"/>
                <a:gridCol w="2359042"/>
                <a:gridCol w="1870075"/>
                <a:gridCol w="1873250"/>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C00000"/>
                          </a:solidFill>
                          <a:effectLst/>
                          <a:latin typeface="Consolas" pitchFamily="49" charset="0"/>
                          <a:ea typeface="宋体" pitchFamily="2" charset="-122"/>
                          <a:cs typeface="Consolas" pitchFamily="49" charset="0"/>
                        </a:rPr>
                        <a:t>B</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0</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1</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2</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2</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3</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3</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r>
                        <a:rPr kumimoji="0" lang="en-US" altLang="zh-CN" sz="1800" b="1" i="0" u="none" strike="noStrike" cap="none" normalizeH="0" baseline="0" dirty="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4</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4</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5</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5</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q</a:t>
                      </a:r>
                      <a:r>
                        <a:rPr kumimoji="0" lang="en-US" altLang="zh-CN" sz="1800" b="1" i="0" u="none" strike="noStrike" cap="none" normalizeH="0" baseline="-30000" smtClean="0">
                          <a:ln>
                            <a:noFill/>
                          </a:ln>
                          <a:solidFill>
                            <a:srgbClr val="0000FF"/>
                          </a:solidFill>
                          <a:effectLst/>
                          <a:latin typeface="Consolas" pitchFamily="49" charset="0"/>
                          <a:ea typeface="宋体" pitchFamily="2" charset="-122"/>
                          <a:cs typeface="Consolas" pitchFamily="49" charset="0"/>
                        </a:rPr>
                        <a:t>6</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ea typeface="宋体" pitchFamily="2" charset="-122"/>
                          <a:cs typeface="Consolas" pitchFamily="49" charset="0"/>
                        </a:rPr>
                        <a:t>q</a:t>
                      </a:r>
                      <a:r>
                        <a:rPr kumimoji="0" lang="en-US" altLang="zh-CN" sz="1800" b="1" i="0" u="none" strike="noStrike" cap="none" normalizeH="0" baseline="-30000" dirty="0" err="1" smtClean="0">
                          <a:ln>
                            <a:noFill/>
                          </a:ln>
                          <a:solidFill>
                            <a:srgbClr val="C00000"/>
                          </a:solidFill>
                          <a:effectLst/>
                          <a:latin typeface="Consolas" pitchFamily="49" charset="0"/>
                          <a:ea typeface="宋体" pitchFamily="2" charset="-122"/>
                          <a:cs typeface="Consolas" pitchFamily="49" charset="0"/>
                        </a:rPr>
                        <a:t>6</a:t>
                      </a:r>
                      <a:endParaRPr kumimoji="0" lang="en-US" altLang="zh-CN" sz="1800" b="1" i="0" u="none" strike="noStrike" cap="none" normalizeH="0" baseline="0" dirty="0" smtClean="0">
                        <a:ln>
                          <a:noFill/>
                        </a:ln>
                        <a:solidFill>
                          <a:srgbClr val="C00000"/>
                        </a:solidFill>
                        <a:effectLst/>
                        <a:latin typeface="Consolas" pitchFamily="49" charset="0"/>
                        <a:ea typeface="宋体" pitchFamily="2"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357158" y="1214422"/>
            <a:ext cx="8280400" cy="3362331"/>
          </a:xfrm>
          <a:prstGeom prst="rect">
            <a:avLst/>
          </a:prstGeom>
          <a:noFill/>
          <a:ln w="9525">
            <a:noFill/>
            <a:miter lim="800000"/>
            <a:headEnd/>
            <a:tailEnd/>
          </a:ln>
          <a:effectLst/>
        </p:spPr>
        <p:txBody>
          <a:bodyPr>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前面定义的图灵机只有一条输</a:t>
            </a:r>
            <a:r>
              <a:rPr lang="zh-CN" altLang="en-US" sz="2200">
                <a:solidFill>
                  <a:srgbClr val="0000FF"/>
                </a:solidFill>
                <a:latin typeface="Consolas" pitchFamily="49" charset="0"/>
                <a:ea typeface="楷体" pitchFamily="49" charset="-122"/>
                <a:cs typeface="Consolas" pitchFamily="49" charset="0"/>
              </a:rPr>
              <a:t>入</a:t>
            </a:r>
            <a:r>
              <a:rPr lang="zh-CN" altLang="en-US" sz="2200" smtClean="0">
                <a:solidFill>
                  <a:srgbClr val="0000FF"/>
                </a:solidFill>
                <a:latin typeface="Consolas" pitchFamily="49" charset="0"/>
                <a:ea typeface="楷体" pitchFamily="49" charset="-122"/>
                <a:cs typeface="Consolas" pitchFamily="49" charset="0"/>
              </a:rPr>
              <a:t>带，其</a:t>
            </a:r>
            <a:r>
              <a:rPr lang="zh-CN" altLang="en-US" sz="2200" dirty="0">
                <a:solidFill>
                  <a:srgbClr val="0000FF"/>
                </a:solidFill>
                <a:latin typeface="Consolas" pitchFamily="49" charset="0"/>
                <a:ea typeface="楷体" pitchFamily="49" charset="-122"/>
                <a:cs typeface="Consolas" pitchFamily="49" charset="0"/>
              </a:rPr>
              <a:t>实也可以有多条输</a:t>
            </a:r>
            <a:r>
              <a:rPr lang="zh-CN" altLang="en-US" sz="2200">
                <a:solidFill>
                  <a:srgbClr val="0000FF"/>
                </a:solidFill>
                <a:latin typeface="Consolas" pitchFamily="49" charset="0"/>
                <a:ea typeface="楷体" pitchFamily="49" charset="-122"/>
                <a:cs typeface="Consolas" pitchFamily="49" charset="0"/>
              </a:rPr>
              <a:t>入</a:t>
            </a:r>
            <a:r>
              <a:rPr lang="zh-CN" altLang="en-US" sz="2200" smtClean="0">
                <a:solidFill>
                  <a:srgbClr val="0000FF"/>
                </a:solidFill>
                <a:latin typeface="Consolas" pitchFamily="49" charset="0"/>
                <a:ea typeface="楷体" pitchFamily="49" charset="-122"/>
                <a:cs typeface="Consolas" pitchFamily="49" charset="0"/>
              </a:rPr>
              <a:t>带，称</a:t>
            </a:r>
            <a:r>
              <a:rPr lang="zh-CN" altLang="en-US" sz="2200" dirty="0">
                <a:solidFill>
                  <a:srgbClr val="0000FF"/>
                </a:solidFill>
                <a:latin typeface="Consolas" pitchFamily="49" charset="0"/>
                <a:ea typeface="楷体" pitchFamily="49" charset="-122"/>
                <a:cs typeface="Consolas" pitchFamily="49" charset="0"/>
              </a:rPr>
              <a:t>之为</a:t>
            </a:r>
            <a:r>
              <a:rPr lang="zh-CN" altLang="en-US" sz="2200" dirty="0">
                <a:solidFill>
                  <a:srgbClr val="FF0000"/>
                </a:solidFill>
                <a:latin typeface="Consolas" pitchFamily="49" charset="0"/>
                <a:ea typeface="黑体" pitchFamily="49" charset="-122"/>
                <a:cs typeface="Consolas" pitchFamily="49" charset="0"/>
              </a:rPr>
              <a:t>多带的图灵</a:t>
            </a:r>
            <a:r>
              <a:rPr lang="zh-CN" altLang="en-US" sz="2200">
                <a:solidFill>
                  <a:srgbClr val="FF0000"/>
                </a:solidFill>
                <a:latin typeface="Consolas" pitchFamily="49" charset="0"/>
                <a:ea typeface="黑体" pitchFamily="49" charset="-122"/>
                <a:cs typeface="Consolas" pitchFamily="49" charset="0"/>
              </a:rPr>
              <a:t>机</a:t>
            </a:r>
            <a:r>
              <a:rPr lang="zh-CN" altLang="en-US" sz="2200" smtClean="0">
                <a:latin typeface="Consolas" pitchFamily="49" charset="0"/>
                <a:ea typeface="楷体" pitchFamily="49" charset="-122"/>
                <a:cs typeface="Consolas" pitchFamily="49" charset="0"/>
              </a:rPr>
              <a:t>。</a:t>
            </a:r>
            <a:endParaRPr lang="en-US" altLang="zh-CN" sz="2200" smtClean="0">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k</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en-US" altLang="zh-CN" sz="2000" dirty="0" err="1">
                <a:solidFill>
                  <a:srgbClr val="0000FF"/>
                </a:solidFill>
                <a:latin typeface="Consolas" pitchFamily="49" charset="0"/>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）带图灵机有</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条输入带和</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个读</a:t>
            </a:r>
            <a:r>
              <a:rPr lang="zh-CN" altLang="en-US" sz="2000">
                <a:solidFill>
                  <a:srgbClr val="0000FF"/>
                </a:solidFill>
                <a:latin typeface="Consolas" pitchFamily="49" charset="0"/>
                <a:ea typeface="楷体" pitchFamily="49" charset="-122"/>
                <a:cs typeface="Consolas" pitchFamily="49" charset="0"/>
              </a:rPr>
              <a:t>写</a:t>
            </a:r>
            <a:r>
              <a:rPr lang="zh-CN" altLang="en-US" sz="2000" smtClean="0">
                <a:solidFill>
                  <a:srgbClr val="0000FF"/>
                </a:solidFill>
                <a:latin typeface="Consolas" pitchFamily="49" charset="0"/>
                <a:ea typeface="楷体" pitchFamily="49" charset="-122"/>
                <a:cs typeface="Consolas" pitchFamily="49" charset="0"/>
              </a:rPr>
              <a:t>头，但</a:t>
            </a:r>
            <a:r>
              <a:rPr lang="zh-CN" altLang="en-US" sz="2000" dirty="0">
                <a:solidFill>
                  <a:srgbClr val="0000FF"/>
                </a:solidFill>
                <a:latin typeface="Consolas" pitchFamily="49" charset="0"/>
                <a:ea typeface="楷体" pitchFamily="49" charset="-122"/>
                <a:cs typeface="Consolas" pitchFamily="49" charset="0"/>
              </a:rPr>
              <a:t>只有一个有限状态控</a:t>
            </a:r>
            <a:r>
              <a:rPr lang="zh-CN" altLang="en-US" sz="2000">
                <a:solidFill>
                  <a:srgbClr val="0000FF"/>
                </a:solidFill>
                <a:latin typeface="Consolas" pitchFamily="49" charset="0"/>
                <a:ea typeface="楷体" pitchFamily="49" charset="-122"/>
                <a:cs typeface="Consolas" pitchFamily="49" charset="0"/>
              </a:rPr>
              <a:t>制</a:t>
            </a:r>
            <a:r>
              <a:rPr lang="zh-CN" altLang="en-US" sz="2000" smtClean="0">
                <a:solidFill>
                  <a:srgbClr val="0000FF"/>
                </a:solidFill>
                <a:latin typeface="Consolas" pitchFamily="49" charset="0"/>
                <a:ea typeface="楷体" pitchFamily="49" charset="-122"/>
                <a:cs typeface="Consolas" pitchFamily="49" charset="0"/>
              </a:rPr>
              <a:t>器，它</a:t>
            </a:r>
            <a:r>
              <a:rPr lang="zh-CN" altLang="en-US" sz="2000" dirty="0">
                <a:solidFill>
                  <a:srgbClr val="0000FF"/>
                </a:solidFill>
                <a:latin typeface="Consolas" pitchFamily="49" charset="0"/>
                <a:ea typeface="楷体" pitchFamily="49" charset="-122"/>
                <a:cs typeface="Consolas" pitchFamily="49" charset="0"/>
              </a:rPr>
              <a:t>扫描</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条输入带上的当前格的</a:t>
            </a:r>
            <a:r>
              <a:rPr lang="zh-CN" altLang="en-US" sz="2000">
                <a:solidFill>
                  <a:srgbClr val="0000FF"/>
                </a:solidFill>
                <a:latin typeface="Consolas" pitchFamily="49" charset="0"/>
                <a:ea typeface="楷体" pitchFamily="49" charset="-122"/>
                <a:cs typeface="Consolas" pitchFamily="49" charset="0"/>
              </a:rPr>
              <a:t>信</a:t>
            </a:r>
            <a:r>
              <a:rPr lang="zh-CN" altLang="en-US" sz="2000" smtClean="0">
                <a:solidFill>
                  <a:srgbClr val="0000FF"/>
                </a:solidFill>
                <a:latin typeface="Consolas" pitchFamily="49" charset="0"/>
                <a:ea typeface="楷体" pitchFamily="49" charset="-122"/>
                <a:cs typeface="Consolas" pitchFamily="49" charset="0"/>
              </a:rPr>
              <a:t>息，才</a:t>
            </a:r>
            <a:r>
              <a:rPr lang="zh-CN" altLang="en-US" sz="2000" dirty="0">
                <a:solidFill>
                  <a:srgbClr val="0000FF"/>
                </a:solidFill>
                <a:latin typeface="Consolas" pitchFamily="49" charset="0"/>
                <a:ea typeface="楷体" pitchFamily="49" charset="-122"/>
                <a:cs typeface="Consolas" pitchFamily="49" charset="0"/>
              </a:rPr>
              <a:t>能决定图灵机的动作。</a:t>
            </a: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9900FF"/>
                </a:solidFill>
                <a:latin typeface="Consolas" pitchFamily="49" charset="0"/>
                <a:ea typeface="楷体" pitchFamily="49" charset="-122"/>
                <a:cs typeface="Consolas" pitchFamily="49" charset="0"/>
              </a:rPr>
              <a:t>多带图灵机在识别语言和计算函数方面的能力和单带图灵机是等价的</a:t>
            </a:r>
            <a:r>
              <a:rPr lang="zh-CN" altLang="en-US" sz="2000" dirty="0">
                <a:solidFill>
                  <a:srgbClr val="0000FF"/>
                </a:solidFill>
                <a:latin typeface="Consolas" pitchFamily="49" charset="0"/>
                <a:ea typeface="楷体" pitchFamily="49" charset="-122"/>
                <a:cs typeface="Consolas" pitchFamily="49" charset="0"/>
              </a:rPr>
              <a:t>。一个语言（函数）能被一个多带图灵机接受（计算）当且仅当它能被一个单带图灵机接受（计算）。</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23850" y="428604"/>
            <a:ext cx="3319455" cy="461665"/>
          </a:xfrm>
          <a:prstGeom prst="rect">
            <a:avLst/>
          </a:prstGeom>
          <a:solidFill>
            <a:srgbClr val="00B0F0"/>
          </a:solidFill>
          <a:ln w="9525">
            <a:noFill/>
            <a:miter lim="800000"/>
            <a:headEnd/>
            <a:tailEnd/>
          </a:ln>
          <a:effectLst/>
        </p:spPr>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a:t>
            </a:r>
            <a:r>
              <a:rPr lang="en-US" altLang="zh-CN">
                <a:solidFill>
                  <a:srgbClr val="FF0000"/>
                </a:solidFill>
                <a:latin typeface="Consolas" pitchFamily="49" charset="0"/>
                <a:ea typeface="楷体" pitchFamily="49" charset="-122"/>
                <a:cs typeface="Consolas" pitchFamily="49" charset="0"/>
              </a:rPr>
              <a:t>. </a:t>
            </a:r>
            <a:r>
              <a:rPr lang="zh-CN" altLang="en-US" smtClean="0">
                <a:solidFill>
                  <a:srgbClr val="FF0000"/>
                </a:solidFill>
                <a:latin typeface="Consolas" pitchFamily="49" charset="0"/>
                <a:ea typeface="楷体" pitchFamily="49" charset="-122"/>
                <a:cs typeface="Consolas" pitchFamily="49" charset="0"/>
              </a:rPr>
              <a:t>非确定性图灵机</a:t>
            </a:r>
            <a:endParaRPr lang="zh-CN" altLang="en-US" dirty="0">
              <a:solidFill>
                <a:srgbClr val="FF0000"/>
              </a:solidFill>
              <a:latin typeface="Consolas" pitchFamily="49" charset="0"/>
              <a:ea typeface="楷体" pitchFamily="49" charset="-122"/>
              <a:cs typeface="Consolas" pitchFamily="49" charset="0"/>
            </a:endParaRPr>
          </a:p>
        </p:txBody>
      </p:sp>
      <p:sp>
        <p:nvSpPr>
          <p:cNvPr id="157699" name="Text Box 3"/>
          <p:cNvSpPr txBox="1">
            <a:spLocks noChangeArrowheads="1"/>
          </p:cNvSpPr>
          <p:nvPr/>
        </p:nvSpPr>
        <p:spPr bwMode="auto">
          <a:xfrm>
            <a:off x="571472" y="1125194"/>
            <a:ext cx="8208963" cy="193899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非确定性图灵机同确定性图灵机的</a:t>
            </a:r>
            <a:r>
              <a:rPr lang="zh-CN" altLang="en-US" sz="2000">
                <a:solidFill>
                  <a:srgbClr val="FF00FF"/>
                </a:solidFill>
                <a:latin typeface="Consolas" pitchFamily="49" charset="0"/>
                <a:ea typeface="楷体" pitchFamily="49" charset="-122"/>
                <a:cs typeface="Consolas" pitchFamily="49" charset="0"/>
              </a:rPr>
              <a:t>区别在于它的动作函数</a:t>
            </a:r>
            <a:r>
              <a:rPr lang="en-US" altLang="zh-CN" sz="2000">
                <a:solidFill>
                  <a:srgbClr val="FF00FF"/>
                </a:solidFill>
                <a:latin typeface="Consolas" pitchFamily="49" charset="0"/>
                <a:ea typeface="楷体" pitchFamily="49" charset="-122"/>
                <a:cs typeface="Consolas" pitchFamily="49" charset="0"/>
              </a:rPr>
              <a:t>δ</a:t>
            </a:r>
            <a:r>
              <a:rPr lang="zh-CN" altLang="en-US" sz="2000">
                <a:solidFill>
                  <a:srgbClr val="FF00FF"/>
                </a:solidFill>
                <a:latin typeface="Consolas" pitchFamily="49" charset="0"/>
                <a:ea typeface="楷体" pitchFamily="49" charset="-122"/>
                <a:cs typeface="Consolas" pitchFamily="49" charset="0"/>
              </a:rPr>
              <a:t>是一个多值映</a:t>
            </a:r>
            <a:r>
              <a:rPr lang="zh-CN" altLang="en-US" sz="2000" smtClean="0">
                <a:solidFill>
                  <a:srgbClr val="FF00FF"/>
                </a:solidFill>
                <a:latin typeface="Consolas" pitchFamily="49" charset="0"/>
                <a:ea typeface="楷体" pitchFamily="49" charset="-122"/>
                <a:cs typeface="Consolas" pitchFamily="49" charset="0"/>
              </a:rPr>
              <a:t>射</a:t>
            </a:r>
            <a:r>
              <a:rPr lang="zh-CN" altLang="en-US" sz="2000" smtClean="0">
                <a:solidFill>
                  <a:srgbClr val="0000FF"/>
                </a:solidFill>
                <a:latin typeface="Consolas" pitchFamily="49" charset="0"/>
                <a:ea typeface="楷体" pitchFamily="49" charset="-122"/>
                <a:cs typeface="Consolas" pitchFamily="49" charset="0"/>
              </a:rPr>
              <a:t>，即</a:t>
            </a:r>
            <a:r>
              <a:rPr lang="zh-CN" altLang="en-US" sz="2000">
                <a:solidFill>
                  <a:srgbClr val="0000FF"/>
                </a:solidFill>
                <a:latin typeface="Consolas" pitchFamily="49" charset="0"/>
                <a:ea typeface="楷体" pitchFamily="49" charset="-122"/>
                <a:cs typeface="Consolas" pitchFamily="49" charset="0"/>
              </a:rPr>
              <a:t>在一个状态</a:t>
            </a:r>
            <a:r>
              <a:rPr lang="zh-CN" altLang="en-US" sz="2000" smtClean="0">
                <a:solidFill>
                  <a:srgbClr val="0000FF"/>
                </a:solidFill>
                <a:latin typeface="Consolas" pitchFamily="49" charset="0"/>
                <a:ea typeface="楷体" pitchFamily="49" charset="-122"/>
                <a:cs typeface="Consolas" pitchFamily="49" charset="0"/>
              </a:rPr>
              <a:t>下，扫</a:t>
            </a:r>
            <a:r>
              <a:rPr lang="zh-CN" altLang="en-US" sz="2000">
                <a:solidFill>
                  <a:srgbClr val="0000FF"/>
                </a:solidFill>
                <a:latin typeface="Consolas" pitchFamily="49" charset="0"/>
                <a:ea typeface="楷体" pitchFamily="49" charset="-122"/>
                <a:cs typeface="Consolas" pitchFamily="49" charset="0"/>
              </a:rPr>
              <a:t>描到带上一格的字</a:t>
            </a:r>
            <a:r>
              <a:rPr lang="zh-CN" altLang="en-US" sz="2000" smtClean="0">
                <a:solidFill>
                  <a:srgbClr val="0000FF"/>
                </a:solidFill>
                <a:latin typeface="Consolas" pitchFamily="49" charset="0"/>
                <a:ea typeface="楷体" pitchFamily="49" charset="-122"/>
                <a:cs typeface="Consolas" pitchFamily="49" charset="0"/>
              </a:rPr>
              <a:t>符，可</a:t>
            </a:r>
            <a:r>
              <a:rPr lang="zh-CN" altLang="en-US" sz="2000">
                <a:solidFill>
                  <a:srgbClr val="0000FF"/>
                </a:solidFill>
                <a:latin typeface="Consolas" pitchFamily="49" charset="0"/>
                <a:ea typeface="楷体" pitchFamily="49" charset="-122"/>
                <a:cs typeface="Consolas" pitchFamily="49" charset="0"/>
              </a:rPr>
              <a:t>以产生多个动</a:t>
            </a:r>
            <a:r>
              <a:rPr lang="zh-CN" altLang="en-US" sz="2000" smtClean="0">
                <a:solidFill>
                  <a:srgbClr val="0000FF"/>
                </a:solidFill>
                <a:latin typeface="Consolas" pitchFamily="49" charset="0"/>
                <a:ea typeface="楷体" pitchFamily="49" charset="-122"/>
                <a:cs typeface="Consolas" pitchFamily="49" charset="0"/>
              </a:rPr>
              <a:t>作，包</a:t>
            </a:r>
            <a:r>
              <a:rPr lang="zh-CN" altLang="en-US" sz="2000">
                <a:solidFill>
                  <a:srgbClr val="0000FF"/>
                </a:solidFill>
                <a:latin typeface="Consolas" pitchFamily="49" charset="0"/>
                <a:ea typeface="楷体" pitchFamily="49" charset="-122"/>
                <a:cs typeface="Consolas" pitchFamily="49" charset="0"/>
              </a:rPr>
              <a:t>括状态的变</a:t>
            </a:r>
            <a:r>
              <a:rPr lang="zh-CN" altLang="en-US" sz="2000" smtClean="0">
                <a:solidFill>
                  <a:srgbClr val="0000FF"/>
                </a:solidFill>
                <a:latin typeface="Consolas" pitchFamily="49" charset="0"/>
                <a:ea typeface="楷体" pitchFamily="49" charset="-122"/>
                <a:cs typeface="Consolas" pitchFamily="49" charset="0"/>
              </a:rPr>
              <a:t>化，在</a:t>
            </a:r>
            <a:r>
              <a:rPr lang="zh-CN" altLang="en-US" sz="2000">
                <a:solidFill>
                  <a:srgbClr val="0000FF"/>
                </a:solidFill>
                <a:latin typeface="Consolas" pitchFamily="49" charset="0"/>
                <a:ea typeface="楷体" pitchFamily="49" charset="-122"/>
                <a:cs typeface="Consolas" pitchFamily="49" charset="0"/>
              </a:rPr>
              <a:t>当前格上写上新的字</a:t>
            </a:r>
            <a:r>
              <a:rPr lang="zh-CN" altLang="en-US" sz="2000" smtClean="0">
                <a:solidFill>
                  <a:srgbClr val="0000FF"/>
                </a:solidFill>
                <a:latin typeface="Consolas" pitchFamily="49" charset="0"/>
                <a:ea typeface="楷体" pitchFamily="49" charset="-122"/>
                <a:cs typeface="Consolas" pitchFamily="49" charset="0"/>
              </a:rPr>
              <a:t>符，以</a:t>
            </a:r>
            <a:r>
              <a:rPr lang="zh-CN" altLang="en-US" sz="2000">
                <a:solidFill>
                  <a:srgbClr val="0000FF"/>
                </a:solidFill>
                <a:latin typeface="Consolas" pitchFamily="49" charset="0"/>
                <a:ea typeface="楷体" pitchFamily="49" charset="-122"/>
                <a:cs typeface="Consolas" pitchFamily="49" charset="0"/>
              </a:rPr>
              <a:t>及读写头的左、右移动。即一个动作函数可以表示为：</a:t>
            </a:r>
          </a:p>
        </p:txBody>
      </p:sp>
      <p:sp>
        <p:nvSpPr>
          <p:cNvPr id="157702" name="Text Box 6"/>
          <p:cNvSpPr txBox="1">
            <a:spLocks noChangeArrowheads="1"/>
          </p:cNvSpPr>
          <p:nvPr/>
        </p:nvSpPr>
        <p:spPr bwMode="auto">
          <a:xfrm>
            <a:off x="1000100" y="5243468"/>
            <a:ext cx="6102366" cy="400110"/>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其</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）表示移动</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向，取</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或</a:t>
            </a:r>
            <a:r>
              <a:rPr lang="en-US" altLang="zh-CN" sz="2000"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a:t>
            </a:r>
          </a:p>
        </p:txBody>
      </p:sp>
      <p:pic>
        <p:nvPicPr>
          <p:cNvPr id="2" name="Picture 5"/>
          <p:cNvPicPr>
            <a:picLocks noChangeAspect="1" noChangeArrowheads="1"/>
          </p:cNvPicPr>
          <p:nvPr/>
        </p:nvPicPr>
        <p:blipFill>
          <a:blip r:embed="rId2" cstate="print"/>
          <a:srcRect/>
          <a:stretch>
            <a:fillRect/>
          </a:stretch>
        </p:blipFill>
        <p:spPr bwMode="auto">
          <a:xfrm>
            <a:off x="2428860" y="3243204"/>
            <a:ext cx="2461039"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85720" y="1071546"/>
            <a:ext cx="8207375"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如，图</a:t>
            </a:r>
            <a:r>
              <a:rPr lang="zh-CN" altLang="en-US" sz="2000" dirty="0">
                <a:solidFill>
                  <a:srgbClr val="0000FF"/>
                </a:solidFill>
                <a:latin typeface="Consolas" pitchFamily="49" charset="0"/>
                <a:ea typeface="楷体" pitchFamily="49" charset="-122"/>
                <a:cs typeface="Consolas" pitchFamily="49" charset="0"/>
              </a:rPr>
              <a:t>灵机</a:t>
            </a:r>
            <a:r>
              <a:rPr lang="en-US" altLang="zh-CN" sz="2000" dirty="0">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Γ</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i="1"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是初始</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是终止</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态，动</a:t>
            </a:r>
            <a:r>
              <a:rPr lang="zh-CN" altLang="en-US" sz="2000" dirty="0">
                <a:solidFill>
                  <a:srgbClr val="0000FF"/>
                </a:solidFill>
                <a:latin typeface="Consolas" pitchFamily="49" charset="0"/>
                <a:ea typeface="楷体" pitchFamily="49" charset="-122"/>
                <a:cs typeface="Consolas" pitchFamily="49" charset="0"/>
              </a:rPr>
              <a:t>作函数</a:t>
            </a:r>
            <a:r>
              <a:rPr lang="en-US" altLang="zh-CN" sz="2000" dirty="0">
                <a:solidFill>
                  <a:srgbClr val="0000FF"/>
                </a:solidFill>
                <a:latin typeface="Consolas" pitchFamily="49" charset="0"/>
                <a:ea typeface="楷体" pitchFamily="49" charset="-122"/>
                <a:cs typeface="Consolas" pitchFamily="49" charset="0"/>
              </a:rPr>
              <a:t>δ</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156675" name="Text Box 3"/>
          <p:cNvSpPr txBox="1">
            <a:spLocks noChangeArrowheads="1"/>
          </p:cNvSpPr>
          <p:nvPr/>
        </p:nvSpPr>
        <p:spPr bwMode="auto">
          <a:xfrm>
            <a:off x="1214415" y="2285992"/>
            <a:ext cx="2928958" cy="1976906"/>
          </a:xfrm>
          <a:prstGeom prst="rect">
            <a:avLst/>
          </a:prstGeom>
          <a:solidFill>
            <a:schemeClr val="accent5">
              <a:lumMod val="40000"/>
              <a:lumOff val="60000"/>
            </a:schemeClr>
          </a:solidFill>
          <a:ln w="9525">
            <a:noFill/>
            <a:miter lim="800000"/>
            <a:headEnd/>
            <a:tailEnd/>
          </a:ln>
          <a:effectLst>
            <a:outerShdw blurRad="50800" dist="38100" dir="2700000" algn="tl" rotWithShape="0">
              <a:prstClr val="black">
                <a:alpha val="40000"/>
              </a:prstClr>
            </a:outerShdw>
          </a:effectLst>
        </p:spPr>
        <p:txBody>
          <a:bodyPr wrap="square" lIns="216000" tIns="180000" bIns="180000">
            <a:spAutoFit/>
          </a:bodyPr>
          <a:lstStyle/>
          <a:p>
            <a:pPr>
              <a:lnSpc>
                <a:spcPct val="150000"/>
              </a:lnSpc>
            </a:pPr>
            <a:r>
              <a:rPr lang="en-US" altLang="zh-CN" sz="1800" smtClean="0">
                <a:solidFill>
                  <a:srgbClr val="0000FF"/>
                </a:solidFill>
                <a:latin typeface="Consolas" pitchFamily="49" charset="0"/>
                <a:cs typeface="Consolas" pitchFamily="49" charset="0"/>
              </a:rPr>
              <a:t>δ(</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R</a:t>
            </a:r>
            <a:r>
              <a:rPr lang="en-US" altLang="zh-CN" sz="1800" dirty="0">
                <a:solidFill>
                  <a:srgbClr val="0000FF"/>
                </a:solidFill>
                <a:latin typeface="Consolas" pitchFamily="49" charset="0"/>
                <a:cs typeface="Consolas" pitchFamily="49" charset="0"/>
              </a:rPr>
              <a:t>)</a:t>
            </a:r>
          </a:p>
          <a:p>
            <a:pPr>
              <a:lnSpc>
                <a:spcPct val="150000"/>
              </a:lnSpc>
            </a:pPr>
            <a:r>
              <a:rPr lang="en-US" altLang="zh-CN" sz="1800" smtClean="0">
                <a:solidFill>
                  <a:srgbClr val="0000FF"/>
                </a:solidFill>
                <a:latin typeface="Consolas" pitchFamily="49" charset="0"/>
                <a:cs typeface="Consolas" pitchFamily="49" charset="0"/>
              </a:rPr>
              <a:t>δ(</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L</a:t>
            </a:r>
            <a:r>
              <a:rPr lang="en-US" altLang="zh-CN" sz="1800" dirty="0">
                <a:solidFill>
                  <a:srgbClr val="0000FF"/>
                </a:solidFill>
                <a:latin typeface="Consolas" pitchFamily="49" charset="0"/>
                <a:cs typeface="Consolas" pitchFamily="49" charset="0"/>
              </a:rPr>
              <a:t>)</a:t>
            </a:r>
          </a:p>
          <a:p>
            <a:pPr>
              <a:lnSpc>
                <a:spcPct val="150000"/>
              </a:lnSpc>
            </a:pPr>
            <a:r>
              <a:rPr lang="en-US" altLang="zh-CN" sz="1800" smtClean="0">
                <a:solidFill>
                  <a:srgbClr val="0000FF"/>
                </a:solidFill>
                <a:latin typeface="Consolas" pitchFamily="49" charset="0"/>
                <a:cs typeface="Consolas" pitchFamily="49" charset="0"/>
              </a:rPr>
              <a:t>δ(</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B</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R</a:t>
            </a:r>
            <a:r>
              <a:rPr lang="en-US" altLang="zh-CN" sz="1800" dirty="0">
                <a:solidFill>
                  <a:srgbClr val="0000FF"/>
                </a:solidFill>
                <a:latin typeface="Consolas" pitchFamily="49" charset="0"/>
                <a:cs typeface="Consolas" pitchFamily="49" charset="0"/>
              </a:rPr>
              <a:t>)</a:t>
            </a:r>
          </a:p>
          <a:p>
            <a:pPr>
              <a:lnSpc>
                <a:spcPct val="150000"/>
              </a:lnSpc>
            </a:pPr>
            <a:r>
              <a:rPr lang="en-US" altLang="zh-CN" sz="1800" smtClean="0">
                <a:solidFill>
                  <a:srgbClr val="0000FF"/>
                </a:solidFill>
                <a:latin typeface="Consolas" pitchFamily="49" charset="0"/>
                <a:cs typeface="Consolas" pitchFamily="49" charset="0"/>
              </a:rPr>
              <a:t>δ(</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baseline="-25000"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L</a:t>
            </a:r>
            <a:r>
              <a:rPr lang="en-US" altLang="zh-CN" sz="1800" dirty="0">
                <a:solidFill>
                  <a:srgbClr val="0000FF"/>
                </a:solidFill>
                <a:latin typeface="Consolas" pitchFamily="49" charset="0"/>
                <a:cs typeface="Consolas" pitchFamily="49" charset="0"/>
              </a:rPr>
              <a:t>)</a:t>
            </a:r>
          </a:p>
        </p:txBody>
      </p:sp>
      <p:sp>
        <p:nvSpPr>
          <p:cNvPr id="156676" name="Text Box 4"/>
          <p:cNvSpPr txBox="1">
            <a:spLocks noChangeArrowheads="1"/>
          </p:cNvSpPr>
          <p:nvPr/>
        </p:nvSpPr>
        <p:spPr bwMode="auto">
          <a:xfrm>
            <a:off x="428596" y="4714884"/>
            <a:ext cx="7848600" cy="96167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它是一个不确定图灵</a:t>
            </a:r>
            <a:r>
              <a:rPr lang="zh-CN" altLang="en-US" sz="2000" smtClean="0">
                <a:solidFill>
                  <a:srgbClr val="0000FF"/>
                </a:solidFill>
                <a:latin typeface="Consolas" pitchFamily="49" charset="0"/>
                <a:ea typeface="楷体" pitchFamily="49" charset="-122"/>
                <a:cs typeface="Consolas" pitchFamily="49" charset="0"/>
              </a:rPr>
              <a:t>机，可</a:t>
            </a:r>
            <a:r>
              <a:rPr lang="zh-CN" altLang="en-US" sz="2000">
                <a:solidFill>
                  <a:srgbClr val="0000FF"/>
                </a:solidFill>
                <a:latin typeface="Consolas" pitchFamily="49" charset="0"/>
                <a:ea typeface="楷体" pitchFamily="49" charset="-122"/>
                <a:cs typeface="Consolas" pitchFamily="49" charset="0"/>
              </a:rPr>
              <a:t>以对输入的空带写下任意长的</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段后停机。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428596" y="1428736"/>
            <a:ext cx="8208962" cy="2862322"/>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从中</a:t>
            </a:r>
            <a:r>
              <a:rPr lang="zh-CN" altLang="en-US" sz="2000">
                <a:solidFill>
                  <a:srgbClr val="0000FF"/>
                </a:solidFill>
                <a:latin typeface="Consolas" pitchFamily="49" charset="0"/>
                <a:ea typeface="楷体" pitchFamily="49" charset="-122"/>
                <a:cs typeface="Consolas" pitchFamily="49" charset="0"/>
              </a:rPr>
              <a:t>看</a:t>
            </a:r>
            <a:r>
              <a:rPr lang="zh-CN" altLang="en-US" sz="2000" smtClean="0">
                <a:solidFill>
                  <a:srgbClr val="0000FF"/>
                </a:solidFill>
                <a:latin typeface="Consolas" pitchFamily="49" charset="0"/>
                <a:ea typeface="楷体" pitchFamily="49" charset="-122"/>
                <a:cs typeface="Consolas" pitchFamily="49" charset="0"/>
              </a:rPr>
              <a:t>出，对</a:t>
            </a:r>
            <a:r>
              <a:rPr lang="zh-CN" altLang="en-US" sz="2000" dirty="0">
                <a:solidFill>
                  <a:srgbClr val="0000FF"/>
                </a:solidFill>
                <a:latin typeface="Consolas" pitchFamily="49" charset="0"/>
                <a:ea typeface="楷体" pitchFamily="49" charset="-122"/>
                <a:cs typeface="Consolas" pitchFamily="49" charset="0"/>
              </a:rPr>
              <a:t>于一个输入串</a:t>
            </a:r>
            <a:r>
              <a:rPr lang="zh-CN" altLang="en-US" sz="2000">
                <a:solidFill>
                  <a:srgbClr val="0000FF"/>
                </a:solidFill>
                <a:latin typeface="Consolas" pitchFamily="49" charset="0"/>
                <a:ea typeface="楷体" pitchFamily="49" charset="-122"/>
                <a:cs typeface="Consolas" pitchFamily="49" charset="0"/>
              </a:rPr>
              <a:t>而</a:t>
            </a:r>
            <a:r>
              <a:rPr lang="zh-CN" altLang="en-US" sz="2000" smtClean="0">
                <a:solidFill>
                  <a:srgbClr val="0000FF"/>
                </a:solidFill>
                <a:latin typeface="Consolas" pitchFamily="49" charset="0"/>
                <a:ea typeface="楷体" pitchFamily="49" charset="-122"/>
                <a:cs typeface="Consolas" pitchFamily="49" charset="0"/>
              </a:rPr>
              <a:t>言，可</a:t>
            </a:r>
            <a:r>
              <a:rPr lang="zh-CN" altLang="en-US" sz="2000" dirty="0">
                <a:solidFill>
                  <a:srgbClr val="0000FF"/>
                </a:solidFill>
                <a:latin typeface="Consolas" pitchFamily="49" charset="0"/>
                <a:ea typeface="楷体" pitchFamily="49" charset="-122"/>
                <a:cs typeface="Consolas" pitchFamily="49" charset="0"/>
              </a:rPr>
              <a:t>能存在着若干个演变</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程，其</a:t>
            </a:r>
            <a:r>
              <a:rPr lang="zh-CN" altLang="en-US" sz="2000" dirty="0">
                <a:solidFill>
                  <a:srgbClr val="0000FF"/>
                </a:solidFill>
                <a:latin typeface="Consolas" pitchFamily="49" charset="0"/>
                <a:ea typeface="楷体" pitchFamily="49" charset="-122"/>
                <a:cs typeface="Consolas" pitchFamily="49" charset="0"/>
              </a:rPr>
              <a:t>中任何一个演变过程最后导致一个终止</a:t>
            </a:r>
            <a:r>
              <a:rPr lang="zh-CN" altLang="en-US" sz="2000">
                <a:solidFill>
                  <a:srgbClr val="0000FF"/>
                </a:solidFill>
                <a:latin typeface="Consolas" pitchFamily="49" charset="0"/>
                <a:ea typeface="楷体" pitchFamily="49" charset="-122"/>
                <a:cs typeface="Consolas" pitchFamily="49" charset="0"/>
              </a:rPr>
              <a:t>状</a:t>
            </a:r>
            <a:r>
              <a:rPr lang="zh-CN" altLang="en-US" sz="2000" smtClean="0">
                <a:solidFill>
                  <a:srgbClr val="0000FF"/>
                </a:solidFill>
                <a:latin typeface="Consolas" pitchFamily="49" charset="0"/>
                <a:ea typeface="楷体" pitchFamily="49" charset="-122"/>
                <a:cs typeface="Consolas" pitchFamily="49" charset="0"/>
              </a:rPr>
              <a:t>态，则</a:t>
            </a:r>
            <a:r>
              <a:rPr lang="zh-CN" altLang="en-US" sz="2000" dirty="0">
                <a:solidFill>
                  <a:srgbClr val="0000FF"/>
                </a:solidFill>
                <a:latin typeface="Consolas" pitchFamily="49" charset="0"/>
                <a:ea typeface="楷体" pitchFamily="49" charset="-122"/>
                <a:cs typeface="Consolas" pitchFamily="49" charset="0"/>
              </a:rPr>
              <a:t>这个输入串</a:t>
            </a:r>
            <a:r>
              <a:rPr lang="zh-CN" altLang="en-US" sz="2000">
                <a:solidFill>
                  <a:srgbClr val="0000FF"/>
                </a:solidFill>
                <a:latin typeface="Consolas" pitchFamily="49" charset="0"/>
                <a:ea typeface="楷体" pitchFamily="49" charset="-122"/>
                <a:cs typeface="Consolas" pitchFamily="49" charset="0"/>
              </a:rPr>
              <a:t>就</a:t>
            </a:r>
            <a:r>
              <a:rPr lang="zh-CN" altLang="en-US" sz="2000" smtClean="0">
                <a:solidFill>
                  <a:srgbClr val="0000FF"/>
                </a:solidFill>
                <a:latin typeface="Consolas" pitchFamily="49" charset="0"/>
                <a:ea typeface="楷体" pitchFamily="49" charset="-122"/>
                <a:cs typeface="Consolas" pitchFamily="49" charset="0"/>
              </a:rPr>
              <a:t>被非确定性图灵机接</a:t>
            </a:r>
            <a:r>
              <a:rPr lang="zh-CN" altLang="en-US" sz="2000" dirty="0">
                <a:solidFill>
                  <a:srgbClr val="0000FF"/>
                </a:solidFill>
                <a:latin typeface="Consolas" pitchFamily="49" charset="0"/>
                <a:ea typeface="楷体" pitchFamily="49" charset="-122"/>
                <a:cs typeface="Consolas" pitchFamily="49" charset="0"/>
              </a:rPr>
              <a:t>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样，也</a:t>
            </a:r>
            <a:r>
              <a:rPr lang="zh-CN" altLang="en-US" sz="2000" dirty="0">
                <a:solidFill>
                  <a:srgbClr val="0000FF"/>
                </a:solidFill>
                <a:latin typeface="Consolas" pitchFamily="49" charset="0"/>
                <a:ea typeface="楷体" pitchFamily="49" charset="-122"/>
                <a:cs typeface="Consolas" pitchFamily="49" charset="0"/>
              </a:rPr>
              <a:t>可以定义</a:t>
            </a:r>
            <a:r>
              <a:rPr lang="zh-CN" altLang="en-US" sz="2000">
                <a:solidFill>
                  <a:srgbClr val="FF0000"/>
                </a:solidFill>
                <a:latin typeface="Consolas" pitchFamily="49" charset="0"/>
                <a:ea typeface="黑体" pitchFamily="49" charset="-122"/>
                <a:cs typeface="Consolas" pitchFamily="49" charset="0"/>
              </a:rPr>
              <a:t>多</a:t>
            </a:r>
            <a:r>
              <a:rPr lang="zh-CN" altLang="en-US" sz="2000" smtClean="0">
                <a:solidFill>
                  <a:srgbClr val="FF0000"/>
                </a:solidFill>
                <a:latin typeface="Consolas" pitchFamily="49" charset="0"/>
                <a:ea typeface="黑体" pitchFamily="49" charset="-122"/>
                <a:cs typeface="Consolas" pitchFamily="49" charset="0"/>
              </a:rPr>
              <a:t>带非确定性图灵机</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对于任意</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个非确定性图灵机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，存</a:t>
            </a:r>
            <a:r>
              <a:rPr lang="zh-CN" altLang="en-US" sz="2000" dirty="0">
                <a:solidFill>
                  <a:srgbClr val="0000FF"/>
                </a:solidFill>
                <a:latin typeface="Consolas" pitchFamily="49" charset="0"/>
                <a:ea typeface="楷体" pitchFamily="49" charset="-122"/>
                <a:cs typeface="Consolas" pitchFamily="49" charset="0"/>
              </a:rPr>
              <a:t>在</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个确定性图灵机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得它们的语言</a:t>
            </a:r>
            <a:r>
              <a:rPr lang="zh-CN" altLang="en-US" sz="2000">
                <a:solidFill>
                  <a:srgbClr val="0000FF"/>
                </a:solidFill>
                <a:latin typeface="Consolas" pitchFamily="49" charset="0"/>
                <a:ea typeface="楷体" pitchFamily="49" charset="-122"/>
                <a:cs typeface="Consolas" pitchFamily="49" charset="0"/>
              </a:rPr>
              <a:t>相</a:t>
            </a:r>
            <a:r>
              <a:rPr lang="zh-CN" altLang="en-US" sz="2000" smtClean="0">
                <a:solidFill>
                  <a:srgbClr val="0000FF"/>
                </a:solidFill>
                <a:latin typeface="Consolas" pitchFamily="49" charset="0"/>
                <a:ea typeface="楷体" pitchFamily="49" charset="-122"/>
                <a:cs typeface="Consolas" pitchFamily="49" charset="0"/>
              </a:rPr>
              <a:t>等，即</a:t>
            </a:r>
            <a:r>
              <a:rPr lang="en-US" altLang="zh-CN" sz="2000" dirty="0">
                <a:solidFill>
                  <a:srgbClr val="0000FF"/>
                </a:solidFill>
                <a:latin typeface="Consolas" pitchFamily="49" charset="0"/>
                <a:ea typeface="楷体" pitchFamily="49" charset="-122"/>
                <a:cs typeface="Consolas" pitchFamily="49" charset="0"/>
              </a:rPr>
              <a:t>L(M)=L(M')</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323850" y="395567"/>
            <a:ext cx="5605471" cy="514738"/>
          </a:xfrm>
          <a:prstGeom prst="rect">
            <a:avLst/>
          </a:prstGeom>
          <a:solidFill>
            <a:srgbClr val="00B0F0"/>
          </a:solidFill>
          <a:ln w="9525">
            <a:noFill/>
            <a:miter lim="800000"/>
            <a:headEnd/>
            <a:tailEnd/>
          </a:ln>
          <a:effectLst/>
        </p:spPr>
        <p:txBody>
          <a:bodyPr wrap="square" tIns="72000" bIns="72000">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3. </a:t>
            </a:r>
            <a:r>
              <a:rPr lang="zh-CN" altLang="en-US" dirty="0">
                <a:solidFill>
                  <a:srgbClr val="FF0000"/>
                </a:solidFill>
                <a:latin typeface="Consolas" pitchFamily="49" charset="0"/>
                <a:ea typeface="楷体" pitchFamily="49" charset="-122"/>
                <a:cs typeface="Consolas" pitchFamily="49" charset="0"/>
              </a:rPr>
              <a:t>图灵机的停机问题与可计算性度量</a:t>
            </a:r>
          </a:p>
        </p:txBody>
      </p:sp>
      <p:sp>
        <p:nvSpPr>
          <p:cNvPr id="154627" name="Text Box 3"/>
          <p:cNvSpPr txBox="1">
            <a:spLocks noChangeArrowheads="1"/>
          </p:cNvSpPr>
          <p:nvPr/>
        </p:nvSpPr>
        <p:spPr bwMode="auto">
          <a:xfrm>
            <a:off x="285720" y="1410324"/>
            <a:ext cx="8286808" cy="2354491"/>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一个图灵机并不是对任何输入都能停机。一般</a:t>
            </a:r>
            <a:r>
              <a:rPr lang="zh-CN" altLang="en-US" sz="2200">
                <a:solidFill>
                  <a:srgbClr val="0000FF"/>
                </a:solidFill>
                <a:latin typeface="Consolas" pitchFamily="49" charset="0"/>
                <a:ea typeface="楷体" pitchFamily="49" charset="-122"/>
                <a:cs typeface="Consolas" pitchFamily="49" charset="0"/>
              </a:rPr>
              <a:t>来</a:t>
            </a:r>
            <a:r>
              <a:rPr lang="zh-CN" altLang="en-US" sz="2200" smtClean="0">
                <a:solidFill>
                  <a:srgbClr val="0000FF"/>
                </a:solidFill>
                <a:latin typeface="Consolas" pitchFamily="49" charset="0"/>
                <a:ea typeface="楷体" pitchFamily="49" charset="-122"/>
                <a:cs typeface="Consolas" pitchFamily="49" charset="0"/>
              </a:rPr>
              <a:t>说，一</a:t>
            </a:r>
            <a:r>
              <a:rPr lang="zh-CN" altLang="en-US" sz="2200" dirty="0">
                <a:solidFill>
                  <a:srgbClr val="0000FF"/>
                </a:solidFill>
                <a:latin typeface="Consolas" pitchFamily="49" charset="0"/>
                <a:ea typeface="楷体" pitchFamily="49" charset="-122"/>
                <a:cs typeface="Consolas" pitchFamily="49" charset="0"/>
              </a:rPr>
              <a:t>个图灵机</a:t>
            </a:r>
            <a:r>
              <a:rPr lang="en-US" altLang="zh-CN" sz="2200" dirty="0">
                <a:solidFill>
                  <a:srgbClr val="0000FF"/>
                </a:solidFill>
                <a:latin typeface="Consolas" pitchFamily="49" charset="0"/>
                <a:ea typeface="楷体" pitchFamily="49" charset="-122"/>
                <a:cs typeface="Consolas" pitchFamily="49" charset="0"/>
              </a:rPr>
              <a:t>M</a:t>
            </a:r>
            <a:r>
              <a:rPr lang="zh-CN" altLang="en-US" sz="2200" dirty="0">
                <a:solidFill>
                  <a:srgbClr val="0000FF"/>
                </a:solidFill>
                <a:latin typeface="Consolas" pitchFamily="49" charset="0"/>
                <a:ea typeface="楷体" pitchFamily="49" charset="-122"/>
                <a:cs typeface="Consolas" pitchFamily="49" charset="0"/>
              </a:rPr>
              <a:t>对一个输入串</a:t>
            </a:r>
            <a:r>
              <a:rPr lang="en-US" altLang="zh-CN" sz="2200" dirty="0">
                <a:solidFill>
                  <a:srgbClr val="0000FF"/>
                </a:solidFill>
                <a:latin typeface="Consolas" pitchFamily="49" charset="0"/>
                <a:ea typeface="楷体" pitchFamily="49" charset="-122"/>
                <a:cs typeface="Consolas" pitchFamily="49" charset="0"/>
              </a:rPr>
              <a:t>w</a:t>
            </a:r>
            <a:r>
              <a:rPr lang="zh-CN" altLang="en-US" sz="2200" dirty="0">
                <a:solidFill>
                  <a:srgbClr val="0000FF"/>
                </a:solidFill>
                <a:latin typeface="Consolas" pitchFamily="49" charset="0"/>
                <a:ea typeface="楷体" pitchFamily="49" charset="-122"/>
                <a:cs typeface="Consolas" pitchFamily="49" charset="0"/>
              </a:rPr>
              <a:t>的工作过程可能遇到三种情况：</a:t>
            </a:r>
          </a:p>
          <a:p>
            <a:pPr>
              <a:lnSpc>
                <a:spcPct val="150000"/>
              </a:lnSpc>
            </a:pPr>
            <a:r>
              <a:rPr lang="zh-CN" altLang="en-US" sz="1800" dirty="0">
                <a:solidFill>
                  <a:srgbClr val="0066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1</a:t>
            </a:r>
            <a:r>
              <a:rPr lang="zh-CN" altLang="en-US" sz="1800" dirty="0">
                <a:solidFill>
                  <a:srgbClr val="006600"/>
                </a:solidFill>
                <a:latin typeface="Consolas" pitchFamily="49" charset="0"/>
                <a:ea typeface="仿宋" pitchFamily="49" charset="-122"/>
                <a:cs typeface="Consolas" pitchFamily="49" charset="0"/>
              </a:rPr>
              <a:t>）进入终止</a:t>
            </a:r>
            <a:r>
              <a:rPr lang="zh-CN" altLang="en-US" sz="1800">
                <a:solidFill>
                  <a:srgbClr val="006600"/>
                </a:solidFill>
                <a:latin typeface="Consolas" pitchFamily="49" charset="0"/>
                <a:ea typeface="仿宋" pitchFamily="49" charset="-122"/>
                <a:cs typeface="Consolas" pitchFamily="49" charset="0"/>
              </a:rPr>
              <a:t>状</a:t>
            </a:r>
            <a:r>
              <a:rPr lang="zh-CN" altLang="en-US" sz="1800" smtClean="0">
                <a:solidFill>
                  <a:srgbClr val="006600"/>
                </a:solidFill>
                <a:latin typeface="Consolas" pitchFamily="49" charset="0"/>
                <a:ea typeface="仿宋" pitchFamily="49" charset="-122"/>
                <a:cs typeface="Consolas" pitchFamily="49" charset="0"/>
              </a:rPr>
              <a:t>态，这</a:t>
            </a:r>
            <a:r>
              <a:rPr lang="zh-CN" altLang="en-US" sz="1800" dirty="0">
                <a:solidFill>
                  <a:srgbClr val="006600"/>
                </a:solidFill>
                <a:latin typeface="Consolas" pitchFamily="49" charset="0"/>
                <a:ea typeface="仿宋" pitchFamily="49" charset="-122"/>
                <a:cs typeface="Consolas" pitchFamily="49" charset="0"/>
              </a:rPr>
              <a:t>时</a:t>
            </a:r>
            <a:r>
              <a:rPr lang="en-US" altLang="zh-CN" sz="1800" dirty="0">
                <a:solidFill>
                  <a:srgbClr val="006600"/>
                </a:solidFill>
                <a:latin typeface="Consolas" pitchFamily="49" charset="0"/>
                <a:ea typeface="仿宋" pitchFamily="49" charset="-122"/>
                <a:cs typeface="Consolas" pitchFamily="49" charset="0"/>
              </a:rPr>
              <a:t>M</a:t>
            </a:r>
            <a:r>
              <a:rPr lang="zh-CN" altLang="en-US" sz="1800">
                <a:solidFill>
                  <a:srgbClr val="006600"/>
                </a:solidFill>
                <a:latin typeface="Consolas" pitchFamily="49" charset="0"/>
                <a:ea typeface="仿宋" pitchFamily="49" charset="-122"/>
                <a:cs typeface="Consolas" pitchFamily="49" charset="0"/>
              </a:rPr>
              <a:t>停</a:t>
            </a:r>
            <a:r>
              <a:rPr lang="zh-CN" altLang="en-US" sz="1800" smtClean="0">
                <a:solidFill>
                  <a:srgbClr val="006600"/>
                </a:solidFill>
                <a:latin typeface="Consolas" pitchFamily="49" charset="0"/>
                <a:ea typeface="仿宋" pitchFamily="49" charset="-122"/>
                <a:cs typeface="Consolas" pitchFamily="49" charset="0"/>
              </a:rPr>
              <a:t>机，并</a:t>
            </a:r>
            <a:r>
              <a:rPr lang="zh-CN" altLang="en-US" sz="1800" dirty="0">
                <a:solidFill>
                  <a:srgbClr val="006600"/>
                </a:solidFill>
                <a:latin typeface="Consolas" pitchFamily="49" charset="0"/>
                <a:ea typeface="仿宋" pitchFamily="49" charset="-122"/>
                <a:cs typeface="Consolas" pitchFamily="49" charset="0"/>
              </a:rPr>
              <a:t>接受</a:t>
            </a:r>
            <a:r>
              <a:rPr lang="en-US" altLang="zh-CN" sz="1800" i="1" dirty="0">
                <a:solidFill>
                  <a:srgbClr val="006600"/>
                </a:solidFill>
                <a:latin typeface="Consolas" pitchFamily="49" charset="0"/>
                <a:ea typeface="仿宋" pitchFamily="49" charset="-122"/>
                <a:cs typeface="Consolas" pitchFamily="49" charset="0"/>
              </a:rPr>
              <a:t>w</a:t>
            </a:r>
            <a:r>
              <a:rPr lang="zh-CN" altLang="en-US" sz="1800" dirty="0">
                <a:solidFill>
                  <a:srgbClr val="006600"/>
                </a:solidFill>
                <a:latin typeface="Consolas" pitchFamily="49" charset="0"/>
                <a:ea typeface="仿宋" pitchFamily="49" charset="-122"/>
                <a:cs typeface="Consolas" pitchFamily="49" charset="0"/>
              </a:rPr>
              <a:t>。</a:t>
            </a:r>
          </a:p>
          <a:p>
            <a:pPr>
              <a:lnSpc>
                <a:spcPct val="150000"/>
              </a:lnSpc>
            </a:pPr>
            <a:r>
              <a:rPr lang="zh-CN" altLang="en-US" sz="1800" dirty="0">
                <a:solidFill>
                  <a:srgbClr val="0066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2</a:t>
            </a:r>
            <a:r>
              <a:rPr lang="zh-CN" altLang="en-US" sz="1800" dirty="0">
                <a:solidFill>
                  <a:srgbClr val="006600"/>
                </a:solidFill>
                <a:latin typeface="Consolas" pitchFamily="49" charset="0"/>
                <a:ea typeface="仿宋" pitchFamily="49" charset="-122"/>
                <a:cs typeface="Consolas" pitchFamily="49" charset="0"/>
              </a:rPr>
              <a:t>）未进入终止</a:t>
            </a:r>
            <a:r>
              <a:rPr lang="zh-CN" altLang="en-US" sz="1800">
                <a:solidFill>
                  <a:srgbClr val="006600"/>
                </a:solidFill>
                <a:latin typeface="Consolas" pitchFamily="49" charset="0"/>
                <a:ea typeface="仿宋" pitchFamily="49" charset="-122"/>
                <a:cs typeface="Consolas" pitchFamily="49" charset="0"/>
              </a:rPr>
              <a:t>状</a:t>
            </a:r>
            <a:r>
              <a:rPr lang="zh-CN" altLang="en-US" sz="1800" smtClean="0">
                <a:solidFill>
                  <a:srgbClr val="006600"/>
                </a:solidFill>
                <a:latin typeface="Consolas" pitchFamily="49" charset="0"/>
                <a:ea typeface="仿宋" pitchFamily="49" charset="-122"/>
                <a:cs typeface="Consolas" pitchFamily="49" charset="0"/>
              </a:rPr>
              <a:t>态，但</a:t>
            </a:r>
            <a:r>
              <a:rPr lang="en-US" altLang="zh-CN" sz="1800" dirty="0">
                <a:solidFill>
                  <a:srgbClr val="006600"/>
                </a:solidFill>
                <a:latin typeface="Consolas" pitchFamily="49" charset="0"/>
                <a:ea typeface="仿宋" pitchFamily="49" charset="-122"/>
                <a:cs typeface="Consolas" pitchFamily="49" charset="0"/>
              </a:rPr>
              <a:t>δ</a:t>
            </a:r>
            <a:r>
              <a:rPr lang="zh-CN" altLang="en-US" sz="1800" dirty="0">
                <a:solidFill>
                  <a:srgbClr val="006600"/>
                </a:solidFill>
                <a:latin typeface="Consolas" pitchFamily="49" charset="0"/>
                <a:ea typeface="仿宋" pitchFamily="49" charset="-122"/>
                <a:cs typeface="Consolas" pitchFamily="49" charset="0"/>
              </a:rPr>
              <a:t>无</a:t>
            </a:r>
            <a:r>
              <a:rPr lang="zh-CN" altLang="en-US" sz="1800">
                <a:solidFill>
                  <a:srgbClr val="006600"/>
                </a:solidFill>
                <a:latin typeface="Consolas" pitchFamily="49" charset="0"/>
                <a:ea typeface="仿宋" pitchFamily="49" charset="-122"/>
                <a:cs typeface="Consolas" pitchFamily="49" charset="0"/>
              </a:rPr>
              <a:t>定</a:t>
            </a:r>
            <a:r>
              <a:rPr lang="zh-CN" altLang="en-US" sz="1800" smtClean="0">
                <a:solidFill>
                  <a:srgbClr val="006600"/>
                </a:solidFill>
                <a:latin typeface="Consolas" pitchFamily="49" charset="0"/>
                <a:ea typeface="仿宋" pitchFamily="49" charset="-122"/>
                <a:cs typeface="Consolas" pitchFamily="49" charset="0"/>
              </a:rPr>
              <a:t>义，此</a:t>
            </a:r>
            <a:r>
              <a:rPr lang="zh-CN" altLang="en-US" sz="1800" dirty="0">
                <a:solidFill>
                  <a:srgbClr val="006600"/>
                </a:solidFill>
                <a:latin typeface="Consolas" pitchFamily="49" charset="0"/>
                <a:ea typeface="仿宋" pitchFamily="49" charset="-122"/>
                <a:cs typeface="Consolas" pitchFamily="49" charset="0"/>
              </a:rPr>
              <a:t>时</a:t>
            </a:r>
            <a:r>
              <a:rPr lang="en-US" altLang="zh-CN" sz="1800" dirty="0">
                <a:solidFill>
                  <a:srgbClr val="006600"/>
                </a:solidFill>
                <a:latin typeface="Consolas" pitchFamily="49" charset="0"/>
                <a:ea typeface="仿宋" pitchFamily="49" charset="-122"/>
                <a:cs typeface="Consolas" pitchFamily="49" charset="0"/>
              </a:rPr>
              <a:t>M</a:t>
            </a:r>
            <a:r>
              <a:rPr lang="zh-CN" altLang="en-US" sz="1800">
                <a:solidFill>
                  <a:srgbClr val="006600"/>
                </a:solidFill>
                <a:latin typeface="Consolas" pitchFamily="49" charset="0"/>
                <a:ea typeface="仿宋" pitchFamily="49" charset="-122"/>
                <a:cs typeface="Consolas" pitchFamily="49" charset="0"/>
              </a:rPr>
              <a:t>停</a:t>
            </a:r>
            <a:r>
              <a:rPr lang="zh-CN" altLang="en-US" sz="1800" smtClean="0">
                <a:solidFill>
                  <a:srgbClr val="006600"/>
                </a:solidFill>
                <a:latin typeface="Consolas" pitchFamily="49" charset="0"/>
                <a:ea typeface="仿宋" pitchFamily="49" charset="-122"/>
                <a:cs typeface="Consolas" pitchFamily="49" charset="0"/>
              </a:rPr>
              <a:t>机，但</a:t>
            </a:r>
            <a:r>
              <a:rPr lang="zh-CN" altLang="en-US" sz="1800" dirty="0">
                <a:solidFill>
                  <a:srgbClr val="006600"/>
                </a:solidFill>
                <a:latin typeface="Consolas" pitchFamily="49" charset="0"/>
                <a:ea typeface="仿宋" pitchFamily="49" charset="-122"/>
                <a:cs typeface="Consolas" pitchFamily="49" charset="0"/>
              </a:rPr>
              <a:t>不接受</a:t>
            </a:r>
            <a:r>
              <a:rPr lang="en-US" altLang="zh-CN" sz="1800" i="1" dirty="0">
                <a:solidFill>
                  <a:srgbClr val="006600"/>
                </a:solidFill>
                <a:latin typeface="Consolas" pitchFamily="49" charset="0"/>
                <a:ea typeface="仿宋" pitchFamily="49" charset="-122"/>
                <a:cs typeface="Consolas" pitchFamily="49" charset="0"/>
              </a:rPr>
              <a:t>w</a:t>
            </a:r>
            <a:r>
              <a:rPr lang="zh-CN" altLang="en-US" sz="1800" dirty="0">
                <a:solidFill>
                  <a:srgbClr val="006600"/>
                </a:solidFill>
                <a:latin typeface="Consolas" pitchFamily="49" charset="0"/>
                <a:ea typeface="仿宋" pitchFamily="49" charset="-122"/>
                <a:cs typeface="Consolas" pitchFamily="49" charset="0"/>
              </a:rPr>
              <a:t>。</a:t>
            </a:r>
          </a:p>
          <a:p>
            <a:pPr>
              <a:lnSpc>
                <a:spcPct val="150000"/>
              </a:lnSpc>
            </a:pPr>
            <a:r>
              <a:rPr lang="zh-CN" altLang="en-US" sz="1800" dirty="0">
                <a:solidFill>
                  <a:srgbClr val="006600"/>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3</a:t>
            </a:r>
            <a:r>
              <a:rPr lang="zh-CN" altLang="en-US" sz="1800" dirty="0">
                <a:solidFill>
                  <a:srgbClr val="006600"/>
                </a:solidFill>
                <a:latin typeface="Consolas" pitchFamily="49" charset="0"/>
                <a:ea typeface="仿宋" pitchFamily="49" charset="-122"/>
                <a:cs typeface="Consolas" pitchFamily="49" charset="0"/>
              </a:rPr>
              <a:t>）一直不进入终止</a:t>
            </a:r>
            <a:r>
              <a:rPr lang="zh-CN" altLang="en-US" sz="1800">
                <a:solidFill>
                  <a:srgbClr val="006600"/>
                </a:solidFill>
                <a:latin typeface="Consolas" pitchFamily="49" charset="0"/>
                <a:ea typeface="仿宋" pitchFamily="49" charset="-122"/>
                <a:cs typeface="Consolas" pitchFamily="49" charset="0"/>
              </a:rPr>
              <a:t>状</a:t>
            </a:r>
            <a:r>
              <a:rPr lang="zh-CN" altLang="en-US" sz="1800" smtClean="0">
                <a:solidFill>
                  <a:srgbClr val="006600"/>
                </a:solidFill>
                <a:latin typeface="Consolas" pitchFamily="49" charset="0"/>
                <a:ea typeface="仿宋" pitchFamily="49" charset="-122"/>
                <a:cs typeface="Consolas" pitchFamily="49" charset="0"/>
              </a:rPr>
              <a:t>态，且</a:t>
            </a:r>
            <a:r>
              <a:rPr lang="en-US" altLang="zh-CN" sz="1800" dirty="0">
                <a:solidFill>
                  <a:srgbClr val="006600"/>
                </a:solidFill>
                <a:latin typeface="Consolas" pitchFamily="49" charset="0"/>
                <a:ea typeface="仿宋" pitchFamily="49" charset="-122"/>
                <a:cs typeface="Consolas" pitchFamily="49" charset="0"/>
              </a:rPr>
              <a:t>δ</a:t>
            </a:r>
            <a:r>
              <a:rPr lang="zh-CN" altLang="en-US" sz="1800" dirty="0">
                <a:solidFill>
                  <a:srgbClr val="006600"/>
                </a:solidFill>
                <a:latin typeface="Consolas" pitchFamily="49" charset="0"/>
                <a:ea typeface="仿宋" pitchFamily="49" charset="-122"/>
                <a:cs typeface="Consolas" pitchFamily="49" charset="0"/>
              </a:rPr>
              <a:t>一直有定义。这时进入死</a:t>
            </a:r>
            <a:r>
              <a:rPr lang="zh-CN" altLang="en-US" sz="1800">
                <a:solidFill>
                  <a:srgbClr val="006600"/>
                </a:solidFill>
                <a:latin typeface="Consolas" pitchFamily="49" charset="0"/>
                <a:ea typeface="仿宋" pitchFamily="49" charset="-122"/>
                <a:cs typeface="Consolas" pitchFamily="49" charset="0"/>
              </a:rPr>
              <a:t>循</a:t>
            </a:r>
            <a:r>
              <a:rPr lang="zh-CN" altLang="en-US" sz="1800" smtClean="0">
                <a:solidFill>
                  <a:srgbClr val="006600"/>
                </a:solidFill>
                <a:latin typeface="Consolas" pitchFamily="49" charset="0"/>
                <a:ea typeface="仿宋" pitchFamily="49" charset="-122"/>
                <a:cs typeface="Consolas" pitchFamily="49" charset="0"/>
              </a:rPr>
              <a:t>环，</a:t>
            </a:r>
            <a:r>
              <a:rPr lang="en-US" altLang="zh-CN" sz="1800" smtClean="0">
                <a:solidFill>
                  <a:srgbClr val="006600"/>
                </a:solidFill>
                <a:latin typeface="Consolas" pitchFamily="49" charset="0"/>
                <a:ea typeface="仿宋" pitchFamily="49" charset="-122"/>
                <a:cs typeface="Consolas" pitchFamily="49" charset="0"/>
              </a:rPr>
              <a:t>M</a:t>
            </a:r>
            <a:r>
              <a:rPr lang="zh-CN" altLang="en-US" sz="1800" dirty="0">
                <a:solidFill>
                  <a:srgbClr val="006600"/>
                </a:solidFill>
                <a:latin typeface="Consolas" pitchFamily="49" charset="0"/>
                <a:ea typeface="仿宋" pitchFamily="49" charset="-122"/>
                <a:cs typeface="Consolas" pitchFamily="49" charset="0"/>
              </a:rPr>
              <a:t>永不停机。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57158" y="1214422"/>
            <a:ext cx="8424863" cy="2862322"/>
          </a:xfrm>
          <a:prstGeom prst="rect">
            <a:avLst/>
          </a:prstGeom>
          <a:noFill/>
          <a:ln w="9525">
            <a:noFill/>
            <a:miter lim="800000"/>
            <a:headEnd/>
            <a:tailEnd/>
          </a:ln>
          <a:effectLst/>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可计算函数与可计算语言的定义与图灵机的停机问题有密切的关系。</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若一个语言被一个图灵机</a:t>
            </a:r>
            <a:r>
              <a:rPr lang="en-US" altLang="zh-CN" sz="2000" dirty="0">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接</a:t>
            </a:r>
            <a:r>
              <a:rPr lang="zh-CN" altLang="en-US" sz="2000" smtClean="0">
                <a:solidFill>
                  <a:srgbClr val="0000FF"/>
                </a:solidFill>
                <a:latin typeface="Consolas" pitchFamily="49" charset="0"/>
                <a:ea typeface="楷体" pitchFamily="49" charset="-122"/>
                <a:cs typeface="Consolas" pitchFamily="49" charset="0"/>
              </a:rPr>
              <a:t>受，且</a:t>
            </a:r>
            <a:r>
              <a:rPr lang="zh-CN" altLang="en-US" sz="2000" dirty="0">
                <a:solidFill>
                  <a:srgbClr val="0000FF"/>
                </a:solidFill>
                <a:latin typeface="Consolas" pitchFamily="49" charset="0"/>
                <a:ea typeface="楷体" pitchFamily="49" charset="-122"/>
                <a:cs typeface="Consolas" pitchFamily="49" charset="0"/>
              </a:rPr>
              <a:t>对任意输入</a:t>
            </a:r>
            <a:r>
              <a:rPr lang="zh-CN" altLang="en-US" sz="2000">
                <a:solidFill>
                  <a:srgbClr val="0000FF"/>
                </a:solidFill>
                <a:latin typeface="Consolas" pitchFamily="49" charset="0"/>
                <a:ea typeface="楷体" pitchFamily="49" charset="-122"/>
                <a:cs typeface="Consolas" pitchFamily="49" charset="0"/>
              </a:rPr>
              <a:t>串</a:t>
            </a:r>
            <a:r>
              <a:rPr lang="en-US" altLang="zh-CN" sz="2000" i="1" smtClean="0">
                <a:solidFill>
                  <a:srgbClr val="0000FF"/>
                </a:solidFill>
                <a:latin typeface="Consolas" pitchFamily="49" charset="0"/>
                <a:ea typeface="楷体" pitchFamily="49" charset="-122"/>
                <a:cs typeface="Consolas" pitchFamily="49" charset="0"/>
              </a:rPr>
              <a:t>w</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都</a:t>
            </a:r>
            <a:r>
              <a:rPr lang="zh-CN" altLang="en-US" sz="2000">
                <a:solidFill>
                  <a:srgbClr val="0000FF"/>
                </a:solidFill>
                <a:latin typeface="Consolas" pitchFamily="49" charset="0"/>
                <a:ea typeface="楷体" pitchFamily="49" charset="-122"/>
                <a:cs typeface="Consolas" pitchFamily="49" charset="0"/>
              </a:rPr>
              <a:t>停</a:t>
            </a:r>
            <a:r>
              <a:rPr lang="zh-CN" altLang="en-US" sz="2000" smtClean="0">
                <a:solidFill>
                  <a:srgbClr val="0000FF"/>
                </a:solidFill>
                <a:latin typeface="Consolas" pitchFamily="49" charset="0"/>
                <a:ea typeface="楷体" pitchFamily="49" charset="-122"/>
                <a:cs typeface="Consolas" pitchFamily="49" charset="0"/>
              </a:rPr>
              <a:t>机，称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FF0000"/>
                </a:solidFill>
                <a:latin typeface="Consolas" pitchFamily="49" charset="0"/>
                <a:ea typeface="黑体" pitchFamily="49" charset="-122"/>
                <a:cs typeface="Consolas" pitchFamily="49" charset="0"/>
              </a:rPr>
              <a:t>递归语言</a:t>
            </a:r>
            <a:r>
              <a:rPr lang="zh-CN" altLang="en-US" sz="2000" dirty="0">
                <a:solidFill>
                  <a:srgbClr val="0000FF"/>
                </a:solidFill>
                <a:latin typeface="Consolas" pitchFamily="49" charset="0"/>
                <a:ea typeface="楷体" pitchFamily="49" charset="-122"/>
                <a:cs typeface="Consolas" pitchFamily="49" charset="0"/>
              </a:rPr>
              <a:t>。一个语言是可计</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的，当</a:t>
            </a:r>
            <a:r>
              <a:rPr lang="zh-CN" altLang="en-US" sz="2000" dirty="0">
                <a:solidFill>
                  <a:srgbClr val="0000FF"/>
                </a:solidFill>
                <a:latin typeface="Consolas" pitchFamily="49" charset="0"/>
                <a:ea typeface="楷体" pitchFamily="49" charset="-122"/>
                <a:cs typeface="Consolas" pitchFamily="49" charset="0"/>
              </a:rPr>
              <a:t>且仅当它是一个递归语言。</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样，一</a:t>
            </a:r>
            <a:r>
              <a:rPr lang="zh-CN" altLang="en-US" sz="2000" dirty="0">
                <a:solidFill>
                  <a:srgbClr val="0000FF"/>
                </a:solidFill>
                <a:latin typeface="Consolas" pitchFamily="49" charset="0"/>
                <a:ea typeface="楷体" pitchFamily="49" charset="-122"/>
                <a:cs typeface="Consolas" pitchFamily="49" charset="0"/>
              </a:rPr>
              <a:t>个函数是可计</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的，当</a:t>
            </a:r>
            <a:r>
              <a:rPr lang="zh-CN" altLang="en-US" sz="2000" dirty="0">
                <a:solidFill>
                  <a:srgbClr val="0000FF"/>
                </a:solidFill>
                <a:latin typeface="Consolas" pitchFamily="49" charset="0"/>
                <a:ea typeface="楷体" pitchFamily="49" charset="-122"/>
                <a:cs typeface="Consolas" pitchFamily="49" charset="0"/>
              </a:rPr>
              <a:t>且仅当它是完全递归</a:t>
            </a:r>
            <a:r>
              <a:rPr lang="zh-CN" altLang="en-US" sz="2000">
                <a:solidFill>
                  <a:srgbClr val="0000FF"/>
                </a:solidFill>
                <a:latin typeface="Consolas" pitchFamily="49" charset="0"/>
                <a:ea typeface="楷体" pitchFamily="49" charset="-122"/>
                <a:cs typeface="Consolas" pitchFamily="49" charset="0"/>
              </a:rPr>
              <a:t>函</a:t>
            </a:r>
            <a:r>
              <a:rPr lang="zh-CN" altLang="en-US" sz="2000" smtClean="0">
                <a:solidFill>
                  <a:srgbClr val="0000FF"/>
                </a:solidFill>
                <a:latin typeface="Consolas" pitchFamily="49" charset="0"/>
                <a:ea typeface="楷体" pitchFamily="49" charset="-122"/>
                <a:cs typeface="Consolas" pitchFamily="49" charset="0"/>
              </a:rPr>
              <a:t>数，即</a:t>
            </a:r>
            <a:r>
              <a:rPr lang="zh-CN" altLang="en-US" sz="2000" dirty="0">
                <a:solidFill>
                  <a:srgbClr val="0000FF"/>
                </a:solidFill>
                <a:latin typeface="Consolas" pitchFamily="49" charset="0"/>
                <a:ea typeface="楷体" pitchFamily="49" charset="-122"/>
                <a:cs typeface="Consolas" pitchFamily="49" charset="0"/>
              </a:rPr>
              <a:t>存在图灵机</a:t>
            </a:r>
            <a:r>
              <a:rPr lang="en-US" altLang="zh-CN" sz="2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实现其计算</a:t>
            </a:r>
            <a:r>
              <a:rPr lang="zh-CN" altLang="en-US" sz="2000">
                <a:solidFill>
                  <a:srgbClr val="0000FF"/>
                </a:solidFill>
                <a:latin typeface="Consolas" pitchFamily="49" charset="0"/>
                <a:ea typeface="楷体" pitchFamily="49" charset="-122"/>
                <a:cs typeface="Consolas" pitchFamily="49" charset="0"/>
              </a:rPr>
              <a:t>功</a:t>
            </a:r>
            <a:r>
              <a:rPr lang="zh-CN" altLang="en-US" sz="2000" smtClean="0">
                <a:solidFill>
                  <a:srgbClr val="0000FF"/>
                </a:solidFill>
                <a:latin typeface="Consolas" pitchFamily="49" charset="0"/>
                <a:ea typeface="楷体" pitchFamily="49" charset="-122"/>
                <a:cs typeface="Consolas" pitchFamily="49" charset="0"/>
              </a:rPr>
              <a:t>能，对</a:t>
            </a:r>
            <a:r>
              <a:rPr lang="zh-CN" altLang="en-US" sz="2000" dirty="0">
                <a:solidFill>
                  <a:srgbClr val="0000FF"/>
                </a:solidFill>
                <a:latin typeface="Consolas" pitchFamily="49" charset="0"/>
                <a:ea typeface="楷体" pitchFamily="49" charset="-122"/>
                <a:cs typeface="Consolas" pitchFamily="49" charset="0"/>
              </a:rPr>
              <a:t>于任意</a:t>
            </a:r>
            <a:r>
              <a:rPr lang="zh-CN" altLang="en-US" sz="2000">
                <a:solidFill>
                  <a:srgbClr val="0000FF"/>
                </a:solidFill>
                <a:latin typeface="Consolas" pitchFamily="49" charset="0"/>
                <a:ea typeface="楷体" pitchFamily="49" charset="-122"/>
                <a:cs typeface="Consolas" pitchFamily="49" charset="0"/>
              </a:rPr>
              <a:t>输</a:t>
            </a:r>
            <a:r>
              <a:rPr lang="zh-CN" altLang="en-US" sz="2000" smtClean="0">
                <a:solidFill>
                  <a:srgbClr val="0000FF"/>
                </a:solidFill>
                <a:latin typeface="Consolas" pitchFamily="49" charset="0"/>
                <a:ea typeface="楷体" pitchFamily="49" charset="-122"/>
                <a:cs typeface="Consolas" pitchFamily="49" charset="0"/>
              </a:rPr>
              <a:t>入，</a:t>
            </a:r>
            <a:r>
              <a:rPr lang="en-US" altLang="zh-CN" sz="2000" smtClean="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都能停机。</a:t>
            </a: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从根本</a:t>
            </a:r>
            <a:r>
              <a:rPr lang="zh-CN" altLang="en-US" sz="2000">
                <a:solidFill>
                  <a:srgbClr val="0000FF"/>
                </a:solidFill>
                <a:latin typeface="Consolas" pitchFamily="49" charset="0"/>
                <a:ea typeface="楷体" pitchFamily="49" charset="-122"/>
                <a:cs typeface="Consolas" pitchFamily="49" charset="0"/>
              </a:rPr>
              <a:t>上</a:t>
            </a:r>
            <a:r>
              <a:rPr lang="zh-CN" altLang="en-US" sz="2000" smtClean="0">
                <a:solidFill>
                  <a:srgbClr val="0000FF"/>
                </a:solidFill>
                <a:latin typeface="Consolas" pitchFamily="49" charset="0"/>
                <a:ea typeface="楷体" pitchFamily="49" charset="-122"/>
                <a:cs typeface="Consolas" pitchFamily="49" charset="0"/>
              </a:rPr>
              <a:t>说，</a:t>
            </a:r>
            <a:r>
              <a:rPr lang="zh-CN" altLang="en-US" sz="2000" smtClean="0">
                <a:solidFill>
                  <a:srgbClr val="CC3300"/>
                </a:solidFill>
                <a:latin typeface="Consolas" pitchFamily="49" charset="0"/>
                <a:ea typeface="楷体" pitchFamily="49" charset="-122"/>
                <a:cs typeface="Consolas" pitchFamily="49" charset="0"/>
              </a:rPr>
              <a:t>一</a:t>
            </a:r>
            <a:r>
              <a:rPr lang="zh-CN" altLang="en-US" sz="2000" dirty="0">
                <a:solidFill>
                  <a:srgbClr val="CC3300"/>
                </a:solidFill>
                <a:latin typeface="Consolas" pitchFamily="49" charset="0"/>
                <a:ea typeface="楷体" pitchFamily="49" charset="-122"/>
                <a:cs typeface="Consolas" pitchFamily="49" charset="0"/>
              </a:rPr>
              <a:t>个算法就是一个确定的、对任意输入都停机的图灵机</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4"/>
          <p:cNvSpPr txBox="1">
            <a:spLocks noChangeArrowheads="1"/>
          </p:cNvSpPr>
          <p:nvPr/>
        </p:nvSpPr>
        <p:spPr bwMode="auto">
          <a:xfrm>
            <a:off x="714348" y="1285860"/>
            <a:ext cx="7848600" cy="878061"/>
          </a:xfrm>
          <a:prstGeom prst="rect">
            <a:avLst/>
          </a:prstGeom>
          <a:noFill/>
          <a:ln w="9525">
            <a:noFill/>
            <a:miter lim="800000"/>
            <a:headEnd/>
            <a:tailEnd/>
          </a:ln>
          <a:effectLst/>
        </p:spPr>
        <p:txBody>
          <a:bodyPr>
            <a:spAutoFit/>
          </a:bodyPr>
          <a:lstStyle/>
          <a:p>
            <a:pPr>
              <a:lnSpc>
                <a:spcPts val="3200"/>
              </a:lnSpc>
              <a:spcBef>
                <a:spcPts val="0"/>
              </a:spcBef>
            </a:pPr>
            <a:r>
              <a:rPr lang="zh-CN" altLang="en-US" sz="2000" dirty="0">
                <a:solidFill>
                  <a:srgbClr val="0000FF"/>
                </a:solidFill>
                <a:latin typeface="Consolas" pitchFamily="49" charset="0"/>
                <a:ea typeface="楷体" pitchFamily="49" charset="-122"/>
                <a:cs typeface="Consolas" pitchFamily="49" charset="0"/>
              </a:rPr>
              <a:t>　　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来，在</a:t>
            </a:r>
            <a:r>
              <a:rPr lang="zh-CN" altLang="en-US" sz="2000" dirty="0">
                <a:solidFill>
                  <a:srgbClr val="0000FF"/>
                </a:solidFill>
                <a:latin typeface="Consolas" pitchFamily="49" charset="0"/>
                <a:ea typeface="楷体" pitchFamily="49" charset="-122"/>
                <a:cs typeface="Consolas" pitchFamily="49" charset="0"/>
              </a:rPr>
              <a:t>各种求解问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中，按</a:t>
            </a:r>
            <a:r>
              <a:rPr lang="zh-CN" altLang="en-US" sz="2000" dirty="0">
                <a:solidFill>
                  <a:srgbClr val="0000FF"/>
                </a:solidFill>
                <a:latin typeface="Consolas" pitchFamily="49" charset="0"/>
                <a:ea typeface="楷体" pitchFamily="49" charset="-122"/>
                <a:cs typeface="Consolas" pitchFamily="49" charset="0"/>
              </a:rPr>
              <a:t>求解问题算法的时间复杂度可</a:t>
            </a:r>
            <a:r>
              <a:rPr lang="zh-CN" altLang="en-US" sz="2000">
                <a:solidFill>
                  <a:srgbClr val="0000FF"/>
                </a:solidFill>
                <a:latin typeface="Consolas" pitchFamily="49" charset="0"/>
                <a:ea typeface="楷体" pitchFamily="49" charset="-122"/>
                <a:cs typeface="Consolas" pitchFamily="49" charset="0"/>
              </a:rPr>
              <a:t>分</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大</a:t>
            </a:r>
            <a:r>
              <a:rPr lang="zh-CN" altLang="en-US" sz="2000" dirty="0">
                <a:solidFill>
                  <a:srgbClr val="0000FF"/>
                </a:solidFill>
                <a:latin typeface="Consolas" pitchFamily="49" charset="0"/>
                <a:ea typeface="楷体" pitchFamily="49" charset="-122"/>
                <a:cs typeface="Consolas" pitchFamily="49" charset="0"/>
              </a:rPr>
              <a:t>类：</a:t>
            </a:r>
          </a:p>
        </p:txBody>
      </p:sp>
      <p:sp>
        <p:nvSpPr>
          <p:cNvPr id="172037" name="Text Box 5"/>
          <p:cNvSpPr txBox="1">
            <a:spLocks noChangeArrowheads="1"/>
          </p:cNvSpPr>
          <p:nvPr/>
        </p:nvSpPr>
        <p:spPr bwMode="auto">
          <a:xfrm>
            <a:off x="1214414" y="2571744"/>
            <a:ext cx="6746894" cy="20255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存</a:t>
            </a:r>
            <a:r>
              <a:rPr lang="zh-CN" altLang="en-US" sz="1800" dirty="0">
                <a:solidFill>
                  <a:srgbClr val="0000FF"/>
                </a:solidFill>
                <a:latin typeface="微软雅黑" pitchFamily="34" charset="-122"/>
                <a:ea typeface="微软雅黑" pitchFamily="34" charset="-122"/>
                <a:cs typeface="Consolas" pitchFamily="49" charset="0"/>
              </a:rPr>
              <a:t>在多项式算法的问题</a:t>
            </a:r>
          </a:p>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肯</a:t>
            </a:r>
            <a:r>
              <a:rPr lang="zh-CN" altLang="en-US" sz="1800" dirty="0">
                <a:solidFill>
                  <a:srgbClr val="0000FF"/>
                </a:solidFill>
                <a:latin typeface="微软雅黑" pitchFamily="34" charset="-122"/>
                <a:ea typeface="微软雅黑" pitchFamily="34" charset="-122"/>
                <a:cs typeface="Consolas" pitchFamily="49" charset="0"/>
              </a:rPr>
              <a:t>定不存在多项式算法的问题</a:t>
            </a:r>
          </a:p>
          <a:p>
            <a:pPr marL="342900" indent="-342900">
              <a:lnSpc>
                <a:spcPct val="150000"/>
              </a:lnSpc>
              <a:buFontTx/>
              <a:buBlip>
                <a:blip r:embed="rId2"/>
              </a:buBlip>
            </a:pPr>
            <a:r>
              <a:rPr lang="zh-CN" altLang="en-US" sz="1800" smtClean="0">
                <a:solidFill>
                  <a:srgbClr val="0000FF"/>
                </a:solidFill>
                <a:latin typeface="微软雅黑" pitchFamily="34" charset="-122"/>
                <a:ea typeface="微软雅黑" pitchFamily="34" charset="-122"/>
                <a:cs typeface="Consolas" pitchFamily="49" charset="0"/>
              </a:rPr>
              <a:t>尚</a:t>
            </a:r>
            <a:r>
              <a:rPr lang="zh-CN" altLang="en-US" sz="1800" dirty="0">
                <a:solidFill>
                  <a:srgbClr val="0000FF"/>
                </a:solidFill>
                <a:latin typeface="微软雅黑" pitchFamily="34" charset="-122"/>
                <a:ea typeface="微软雅黑" pitchFamily="34" charset="-122"/>
                <a:cs typeface="Consolas" pitchFamily="49" charset="0"/>
              </a:rPr>
              <a:t>未找到多项式</a:t>
            </a:r>
            <a:r>
              <a:rPr lang="zh-CN" altLang="en-US" sz="1800">
                <a:solidFill>
                  <a:srgbClr val="0000FF"/>
                </a:solidFill>
                <a:latin typeface="微软雅黑" pitchFamily="34" charset="-122"/>
                <a:ea typeface="微软雅黑" pitchFamily="34" charset="-122"/>
                <a:cs typeface="Consolas" pitchFamily="49" charset="0"/>
              </a:rPr>
              <a:t>算</a:t>
            </a:r>
            <a:r>
              <a:rPr lang="zh-CN" altLang="en-US" sz="1800" smtClean="0">
                <a:solidFill>
                  <a:srgbClr val="0000FF"/>
                </a:solidFill>
                <a:latin typeface="微软雅黑" pitchFamily="34" charset="-122"/>
                <a:ea typeface="微软雅黑" pitchFamily="34" charset="-122"/>
                <a:cs typeface="Consolas" pitchFamily="49" charset="0"/>
              </a:rPr>
              <a:t>法，也</a:t>
            </a:r>
            <a:r>
              <a:rPr lang="zh-CN" altLang="en-US" sz="1800" dirty="0">
                <a:solidFill>
                  <a:srgbClr val="0000FF"/>
                </a:solidFill>
                <a:latin typeface="微软雅黑" pitchFamily="34" charset="-122"/>
                <a:ea typeface="微软雅黑" pitchFamily="34" charset="-122"/>
                <a:cs typeface="Consolas" pitchFamily="49" charset="0"/>
              </a:rPr>
              <a:t>不能证明其不存在多项式算法的问题。第三类问题介于第一类和第二类之间。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Text Box 3"/>
          <p:cNvSpPr txBox="1">
            <a:spLocks noChangeArrowheads="1"/>
          </p:cNvSpPr>
          <p:nvPr/>
        </p:nvSpPr>
        <p:spPr bwMode="auto">
          <a:xfrm>
            <a:off x="468313" y="1196975"/>
            <a:ext cx="8135937" cy="270843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确定性图灵机是</a:t>
            </a:r>
            <a:r>
              <a:rPr lang="zh-CN" altLang="en-US" sz="2000" dirty="0">
                <a:solidFill>
                  <a:srgbClr val="0000FF"/>
                </a:solidFill>
                <a:latin typeface="Consolas" pitchFamily="49" charset="0"/>
                <a:ea typeface="楷体" pitchFamily="49" charset="-122"/>
                <a:cs typeface="Consolas" pitchFamily="49" charset="0"/>
              </a:rPr>
              <a:t>现代电子计算机的</a:t>
            </a:r>
            <a:r>
              <a:rPr lang="zh-CN" altLang="en-US" sz="2000">
                <a:solidFill>
                  <a:srgbClr val="0000FF"/>
                </a:solidFill>
                <a:latin typeface="Consolas" pitchFamily="49" charset="0"/>
                <a:ea typeface="楷体" pitchFamily="49" charset="-122"/>
                <a:cs typeface="Consolas" pitchFamily="49" charset="0"/>
              </a:rPr>
              <a:t>理论模型</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9900FF"/>
                </a:solidFill>
                <a:latin typeface="Consolas" pitchFamily="49" charset="0"/>
                <a:ea typeface="楷体" pitchFamily="49" charset="-122"/>
                <a:cs typeface="Consolas" pitchFamily="49" charset="0"/>
              </a:rPr>
              <a:t>    </a:t>
            </a:r>
            <a:r>
              <a:rPr lang="zh-CN" altLang="en-US" sz="2000" smtClean="0">
                <a:solidFill>
                  <a:srgbClr val="9900FF"/>
                </a:solidFill>
                <a:latin typeface="Consolas" pitchFamily="49" charset="0"/>
                <a:ea typeface="楷体" pitchFamily="49" charset="-122"/>
                <a:cs typeface="Consolas" pitchFamily="49" charset="0"/>
              </a:rPr>
              <a:t>一</a:t>
            </a:r>
            <a:r>
              <a:rPr lang="zh-CN" altLang="en-US" sz="2000" dirty="0">
                <a:solidFill>
                  <a:srgbClr val="9900FF"/>
                </a:solidFill>
                <a:latin typeface="Consolas" pitchFamily="49" charset="0"/>
                <a:ea typeface="楷体" pitchFamily="49" charset="-122"/>
                <a:cs typeface="Consolas" pitchFamily="49" charset="0"/>
              </a:rPr>
              <a:t>个对任意输入都停机的确定图灵机在多项式时间内可解的</a:t>
            </a:r>
            <a:r>
              <a:rPr lang="zh-CN" altLang="en-US" sz="2000">
                <a:solidFill>
                  <a:srgbClr val="9900FF"/>
                </a:solidFill>
                <a:latin typeface="Consolas" pitchFamily="49" charset="0"/>
                <a:ea typeface="楷体" pitchFamily="49" charset="-122"/>
                <a:cs typeface="Consolas" pitchFamily="49" charset="0"/>
              </a:rPr>
              <a:t>问</a:t>
            </a:r>
            <a:r>
              <a:rPr lang="zh-CN" altLang="en-US" sz="2000" smtClean="0">
                <a:solidFill>
                  <a:srgbClr val="9900FF"/>
                </a:solidFill>
                <a:latin typeface="Consolas" pitchFamily="49" charset="0"/>
                <a:ea typeface="楷体" pitchFamily="49" charset="-122"/>
                <a:cs typeface="Consolas" pitchFamily="49" charset="0"/>
              </a:rPr>
              <a:t>题，必</a:t>
            </a:r>
            <a:r>
              <a:rPr lang="zh-CN" altLang="en-US" sz="2000" dirty="0">
                <a:solidFill>
                  <a:srgbClr val="9900FF"/>
                </a:solidFill>
                <a:latin typeface="Consolas" pitchFamily="49" charset="0"/>
                <a:ea typeface="楷体" pitchFamily="49" charset="-122"/>
                <a:cs typeface="Consolas" pitchFamily="49" charset="0"/>
              </a:rPr>
              <a:t>然存在多项式时间复杂度的计算机求解算法。</a:t>
            </a:r>
          </a:p>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一个算法实质上就是一个以任何输入都停机的图</a:t>
            </a:r>
            <a:r>
              <a:rPr lang="zh-CN" altLang="en-US" sz="2000">
                <a:solidFill>
                  <a:srgbClr val="0000FF"/>
                </a:solidFill>
                <a:latin typeface="Consolas" pitchFamily="49" charset="0"/>
                <a:ea typeface="楷体" pitchFamily="49" charset="-122"/>
                <a:cs typeface="Consolas" pitchFamily="49" charset="0"/>
              </a:rPr>
              <a:t>灵</a:t>
            </a:r>
            <a:r>
              <a:rPr lang="zh-CN" altLang="en-US" sz="2000" smtClean="0">
                <a:solidFill>
                  <a:srgbClr val="0000FF"/>
                </a:solidFill>
                <a:latin typeface="Consolas" pitchFamily="49" charset="0"/>
                <a:ea typeface="楷体" pitchFamily="49" charset="-122"/>
                <a:cs typeface="Consolas" pitchFamily="49" charset="0"/>
              </a:rPr>
              <a:t>机，因</a:t>
            </a:r>
            <a:r>
              <a:rPr lang="zh-CN" altLang="en-US" sz="2000" dirty="0">
                <a:solidFill>
                  <a:srgbClr val="0000FF"/>
                </a:solidFill>
                <a:latin typeface="Consolas" pitchFamily="49" charset="0"/>
                <a:ea typeface="楷体" pitchFamily="49" charset="-122"/>
                <a:cs typeface="Consolas" pitchFamily="49" charset="0"/>
              </a:rPr>
              <a:t>此已经找到的多项式时间界的计算机算法的问题都属于</a:t>
            </a:r>
            <a:r>
              <a:rPr lang="en-US" altLang="zh-CN" sz="2000" dirty="0">
                <a:solidFill>
                  <a:srgbClr val="CC3300"/>
                </a:solidFill>
                <a:latin typeface="Consolas" pitchFamily="49" charset="0"/>
                <a:ea typeface="楷体" pitchFamily="49" charset="-122"/>
                <a:cs typeface="Consolas" pitchFamily="49" charset="0"/>
              </a:rPr>
              <a:t>P</a:t>
            </a:r>
            <a:r>
              <a:rPr lang="zh-CN" altLang="en-US" sz="2000" dirty="0">
                <a:solidFill>
                  <a:srgbClr val="CC3300"/>
                </a:solidFill>
                <a:latin typeface="Consolas" pitchFamily="49" charset="0"/>
                <a:ea typeface="楷体" pitchFamily="49" charset="-122"/>
                <a:cs typeface="Consolas" pitchFamily="49" charset="0"/>
              </a:rPr>
              <a:t>类问题</a:t>
            </a:r>
            <a:r>
              <a:rPr lang="zh-CN" altLang="en-US" sz="2000" dirty="0">
                <a:latin typeface="Consolas" pitchFamily="49" charset="0"/>
                <a:ea typeface="楷体" pitchFamily="49" charset="-122"/>
                <a:cs typeface="Consolas" pitchFamily="49" charset="0"/>
              </a:rPr>
              <a:t>。</a:t>
            </a:r>
          </a:p>
        </p:txBody>
      </p:sp>
      <p:sp>
        <p:nvSpPr>
          <p:cNvPr id="4" name="Text Box 3"/>
          <p:cNvSpPr txBox="1">
            <a:spLocks noChangeArrowheads="1"/>
          </p:cNvSpPr>
          <p:nvPr/>
        </p:nvSpPr>
        <p:spPr bwMode="auto">
          <a:xfrm>
            <a:off x="1963182" y="285728"/>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11.2  </a:t>
            </a:r>
            <a:r>
              <a:rPr lang="en-US" altLang="zh-CN" sz="3200" smtClean="0">
                <a:solidFill>
                  <a:srgbClr val="FF0000"/>
                </a:solidFill>
                <a:latin typeface="叶根友毛笔行书2.0版" pitchFamily="2" charset="-122"/>
                <a:ea typeface="叶根友毛笔行书2.0版" pitchFamily="2" charset="-122"/>
              </a:rPr>
              <a:t>P</a:t>
            </a:r>
            <a:r>
              <a:rPr lang="zh-CN" altLang="zh-CN" sz="3200" smtClean="0">
                <a:solidFill>
                  <a:srgbClr val="FF0000"/>
                </a:solidFill>
                <a:latin typeface="叶根友毛笔行书2.0版" pitchFamily="2" charset="-122"/>
                <a:ea typeface="叶根友毛笔行书2.0版" pitchFamily="2" charset="-122"/>
              </a:rPr>
              <a:t>类和</a:t>
            </a:r>
            <a:r>
              <a:rPr lang="en-US" altLang="zh-CN" sz="3200" smtClean="0">
                <a:solidFill>
                  <a:srgbClr val="FF0000"/>
                </a:solidFill>
                <a:latin typeface="叶根友毛笔行书2.0版" pitchFamily="2" charset="-122"/>
                <a:ea typeface="叶根友毛笔行书2.0版" pitchFamily="2" charset="-122"/>
              </a:rPr>
              <a:t>NP</a:t>
            </a:r>
            <a:r>
              <a:rPr lang="zh-CN" altLang="zh-CN" sz="3200" smtClean="0">
                <a:solidFill>
                  <a:srgbClr val="FF0000"/>
                </a:solidFill>
                <a:latin typeface="叶根友毛笔行书2.0版" pitchFamily="2" charset="-122"/>
                <a:ea typeface="叶根友毛笔行书2.0版" pitchFamily="2" charset="-122"/>
              </a:rPr>
              <a:t>类问题</a:t>
            </a:r>
            <a:r>
              <a:rPr lang="zh-CN" altLang="en-US" sz="3200" spc="50" smtClean="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rPr>
              <a:t> </a:t>
            </a:r>
            <a:endParaRPr lang="zh-CN" altLang="en-US" sz="3200" spc="50">
              <a:ln w="11430"/>
              <a:solidFill>
                <a:srgbClr val="FF0000"/>
              </a:solidFill>
              <a:effectLst>
                <a:outerShdw blurRad="76200" dist="50800" dir="5400000" algn="tl" rotWithShape="0">
                  <a:srgbClr val="000000">
                    <a:alpha val="65000"/>
                  </a:srgbClr>
                </a:outerShdw>
              </a:effectLst>
              <a:latin typeface="叶根友毛笔行书2.0版" pitchFamily="2" charset="-122"/>
              <a:ea typeface="叶根友毛笔行书2.0版"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428596" y="1285860"/>
            <a:ext cx="8280400" cy="295779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　</a:t>
            </a:r>
            <a:r>
              <a:rPr lang="zh-CN" altLang="en-US" sz="2000" smtClean="0">
                <a:solidFill>
                  <a:srgbClr val="0000FF"/>
                </a:solidFill>
                <a:ea typeface="楷体" pitchFamily="49" charset="-122"/>
                <a:cs typeface="Times New Roman" pitchFamily="18" charset="0"/>
              </a:rPr>
              <a:t>非确定性图灵机只</a:t>
            </a:r>
            <a:r>
              <a:rPr lang="zh-CN" altLang="en-US" sz="2000" dirty="0">
                <a:solidFill>
                  <a:srgbClr val="0000FF"/>
                </a:solidFill>
                <a:ea typeface="楷体" pitchFamily="49" charset="-122"/>
                <a:cs typeface="Times New Roman" pitchFamily="18" charset="0"/>
              </a:rPr>
              <a:t>是一种理论上的计算模型。不确定图灵机可解的</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题，虽</a:t>
            </a:r>
            <a:r>
              <a:rPr lang="zh-CN" altLang="en-US" sz="2000" dirty="0">
                <a:solidFill>
                  <a:srgbClr val="0000FF"/>
                </a:solidFill>
                <a:ea typeface="楷体" pitchFamily="49" charset="-122"/>
                <a:cs typeface="Times New Roman" pitchFamily="18" charset="0"/>
              </a:rPr>
              <a:t>然也可</a:t>
            </a:r>
            <a:r>
              <a:rPr lang="zh-CN" altLang="en-US" sz="2000">
                <a:solidFill>
                  <a:srgbClr val="0000FF"/>
                </a:solidFill>
                <a:ea typeface="楷体" pitchFamily="49" charset="-122"/>
                <a:cs typeface="Times New Roman" pitchFamily="18" charset="0"/>
              </a:rPr>
              <a:t>以</a:t>
            </a:r>
            <a:r>
              <a:rPr lang="zh-CN" altLang="en-US" sz="2000" smtClean="0">
                <a:solidFill>
                  <a:srgbClr val="0000FF"/>
                </a:solidFill>
                <a:ea typeface="楷体" pitchFamily="49" charset="-122"/>
                <a:cs typeface="Times New Roman" pitchFamily="18" charset="0"/>
              </a:rPr>
              <a:t>用确定性图灵机求解，但</a:t>
            </a:r>
            <a:r>
              <a:rPr lang="zh-CN" altLang="en-US" sz="2000" dirty="0">
                <a:solidFill>
                  <a:srgbClr val="0000FF"/>
                </a:solidFill>
                <a:ea typeface="楷体" pitchFamily="49" charset="-122"/>
                <a:cs typeface="Times New Roman" pitchFamily="18" charset="0"/>
              </a:rPr>
              <a:t>时间上的耗费（或说求解步数）是不一样的。</a:t>
            </a:r>
          </a:p>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a:solidFill>
                  <a:srgbClr val="0000FF"/>
                </a:solidFill>
                <a:ea typeface="楷体" pitchFamily="49" charset="-122"/>
                <a:cs typeface="Times New Roman" pitchFamily="18" charset="0"/>
              </a:rPr>
              <a:t>　</a:t>
            </a:r>
            <a:r>
              <a:rPr lang="zh-CN" altLang="en-US" sz="2000" smtClean="0">
                <a:solidFill>
                  <a:srgbClr val="0000FF"/>
                </a:solidFill>
                <a:ea typeface="楷体" pitchFamily="49" charset="-122"/>
                <a:cs typeface="Times New Roman" pitchFamily="18" charset="0"/>
              </a:rPr>
              <a:t>用非确定性图灵机以</a:t>
            </a:r>
            <a:r>
              <a:rPr lang="zh-CN" altLang="en-US" sz="2000" dirty="0">
                <a:solidFill>
                  <a:srgbClr val="0000FF"/>
                </a:solidFill>
                <a:ea typeface="楷体" pitchFamily="49" charset="-122"/>
                <a:cs typeface="Times New Roman" pitchFamily="18" charset="0"/>
              </a:rPr>
              <a:t>多项式时间界可求解的</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题，用确定性图灵机不</a:t>
            </a:r>
            <a:r>
              <a:rPr lang="zh-CN" altLang="en-US" sz="2000" dirty="0">
                <a:solidFill>
                  <a:srgbClr val="0000FF"/>
                </a:solidFill>
                <a:ea typeface="楷体" pitchFamily="49" charset="-122"/>
                <a:cs typeface="Times New Roman" pitchFamily="18" charset="0"/>
              </a:rPr>
              <a:t>能保证在多项式时间界内可</a:t>
            </a:r>
            <a:r>
              <a:rPr lang="zh-CN" altLang="en-US" sz="2000">
                <a:solidFill>
                  <a:srgbClr val="0000FF"/>
                </a:solidFill>
                <a:ea typeface="楷体" pitchFamily="49" charset="-122"/>
                <a:cs typeface="Times New Roman" pitchFamily="18" charset="0"/>
              </a:rPr>
              <a:t>求</a:t>
            </a:r>
            <a:r>
              <a:rPr lang="zh-CN" altLang="en-US" sz="2000" smtClean="0">
                <a:solidFill>
                  <a:srgbClr val="0000FF"/>
                </a:solidFill>
                <a:ea typeface="楷体" pitchFamily="49" charset="-122"/>
                <a:cs typeface="Times New Roman" pitchFamily="18" charset="0"/>
              </a:rPr>
              <a:t>解，但用确定性图灵机以</a:t>
            </a:r>
            <a:r>
              <a:rPr lang="zh-CN" altLang="en-US" sz="2000" dirty="0">
                <a:solidFill>
                  <a:srgbClr val="0000FF"/>
                </a:solidFill>
                <a:ea typeface="楷体" pitchFamily="49" charset="-122"/>
                <a:cs typeface="Times New Roman" pitchFamily="18" charset="0"/>
              </a:rPr>
              <a:t>指数时间界是肯定可以求解的。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500034" y="1285860"/>
            <a:ext cx="8064500" cy="255454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用确定性图灵机以</a:t>
            </a:r>
            <a:r>
              <a:rPr lang="zh-CN" altLang="en-US" sz="2000" dirty="0">
                <a:solidFill>
                  <a:srgbClr val="0000FF"/>
                </a:solidFill>
                <a:latin typeface="Consolas" pitchFamily="49" charset="0"/>
                <a:ea typeface="楷体" pitchFamily="49" charset="-122"/>
                <a:cs typeface="Consolas" pitchFamily="49" charset="0"/>
              </a:rPr>
              <a:t>多项式时间界可解的问题称为</a:t>
            </a:r>
            <a:r>
              <a:rPr lang="en-US" altLang="zh-CN" sz="2000" dirty="0">
                <a:solidFill>
                  <a:srgbClr val="CC3300"/>
                </a:solidFill>
                <a:latin typeface="Consolas" pitchFamily="49" charset="0"/>
                <a:ea typeface="楷体" pitchFamily="49" charset="-122"/>
                <a:cs typeface="Consolas" pitchFamily="49" charset="0"/>
              </a:rPr>
              <a:t>P</a:t>
            </a:r>
            <a:r>
              <a:rPr lang="zh-CN" altLang="en-US" sz="2000" dirty="0">
                <a:solidFill>
                  <a:srgbClr val="CC3300"/>
                </a:solidFill>
                <a:latin typeface="Consolas" pitchFamily="49" charset="0"/>
                <a:ea typeface="楷体" pitchFamily="49" charset="-122"/>
                <a:cs typeface="Consolas" pitchFamily="49" charset="0"/>
              </a:rPr>
              <a:t>类</a:t>
            </a:r>
            <a:r>
              <a:rPr lang="zh-CN" altLang="en-US" sz="2000">
                <a:solidFill>
                  <a:srgbClr val="CC3300"/>
                </a:solidFill>
                <a:latin typeface="Consolas" pitchFamily="49" charset="0"/>
                <a:ea typeface="楷体" pitchFamily="49" charset="-122"/>
                <a:cs typeface="Consolas" pitchFamily="49" charset="0"/>
              </a:rPr>
              <a:t>问</a:t>
            </a:r>
            <a:r>
              <a:rPr lang="zh-CN" altLang="en-US" sz="2000" smtClean="0">
                <a:solidFill>
                  <a:srgbClr val="CC3300"/>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指确定性图灵机上</a:t>
            </a:r>
            <a:r>
              <a:rPr lang="zh-CN" altLang="en-US" sz="2000" dirty="0">
                <a:solidFill>
                  <a:srgbClr val="0000FF"/>
                </a:solidFill>
                <a:latin typeface="Consolas" pitchFamily="49" charset="0"/>
                <a:ea typeface="楷体" pitchFamily="49" charset="-122"/>
                <a:cs typeface="Consolas" pitchFamily="49" charset="0"/>
              </a:rPr>
              <a:t>的具有多项式算法的问题集合。</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用非确定性图灵机以</a:t>
            </a:r>
            <a:r>
              <a:rPr lang="zh-CN" altLang="en-US" sz="2000" dirty="0">
                <a:solidFill>
                  <a:srgbClr val="0000FF"/>
                </a:solidFill>
                <a:latin typeface="Consolas" pitchFamily="49" charset="0"/>
                <a:ea typeface="楷体" pitchFamily="49" charset="-122"/>
                <a:cs typeface="Consolas" pitchFamily="49" charset="0"/>
              </a:rPr>
              <a:t>多项式时间界可解的问题称为</a:t>
            </a:r>
            <a:r>
              <a:rPr lang="en-US" altLang="zh-CN" sz="2000" dirty="0">
                <a:solidFill>
                  <a:srgbClr val="CC3300"/>
                </a:solidFill>
                <a:latin typeface="Consolas" pitchFamily="49" charset="0"/>
                <a:ea typeface="楷体" pitchFamily="49" charset="-122"/>
                <a:cs typeface="Consolas" pitchFamily="49" charset="0"/>
              </a:rPr>
              <a:t>NP</a:t>
            </a:r>
            <a:r>
              <a:rPr lang="zh-CN" altLang="en-US" sz="2000" dirty="0">
                <a:solidFill>
                  <a:srgbClr val="CC3300"/>
                </a:solidFill>
                <a:latin typeface="Consolas" pitchFamily="49" charset="0"/>
                <a:ea typeface="楷体" pitchFamily="49" charset="-122"/>
                <a:cs typeface="Consolas" pitchFamily="49" charset="0"/>
              </a:rPr>
              <a:t>类</a:t>
            </a:r>
            <a:r>
              <a:rPr lang="zh-CN" altLang="en-US" sz="2000">
                <a:solidFill>
                  <a:srgbClr val="CC3300"/>
                </a:solidFill>
                <a:latin typeface="Consolas" pitchFamily="49" charset="0"/>
                <a:ea typeface="楷体" pitchFamily="49" charset="-122"/>
                <a:cs typeface="Consolas" pitchFamily="49" charset="0"/>
              </a:rPr>
              <a:t>问</a:t>
            </a:r>
            <a:r>
              <a:rPr lang="zh-CN" altLang="en-US" sz="2000" smtClean="0">
                <a:solidFill>
                  <a:srgbClr val="CC3300"/>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a:t>
            </a:r>
            <a:r>
              <a:rPr lang="zh-CN" altLang="en-US" sz="2000">
                <a:solidFill>
                  <a:srgbClr val="0000FF"/>
                </a:solidFill>
                <a:latin typeface="Consolas" pitchFamily="49" charset="0"/>
                <a:ea typeface="楷体" pitchFamily="49" charset="-122"/>
                <a:cs typeface="Consolas" pitchFamily="49" charset="0"/>
              </a:rPr>
              <a:t>指</a:t>
            </a:r>
            <a:r>
              <a:rPr lang="zh-CN" altLang="en-US" sz="2000" smtClean="0">
                <a:solidFill>
                  <a:srgbClr val="0000FF"/>
                </a:solidFill>
                <a:latin typeface="Consolas" pitchFamily="49" charset="0"/>
                <a:ea typeface="楷体" pitchFamily="49" charset="-122"/>
                <a:cs typeface="Consolas" pitchFamily="49" charset="0"/>
              </a:rPr>
              <a:t>非确定性图灵机上</a:t>
            </a:r>
            <a:r>
              <a:rPr lang="zh-CN" altLang="en-US" sz="2000" dirty="0">
                <a:solidFill>
                  <a:srgbClr val="0000FF"/>
                </a:solidFill>
                <a:latin typeface="Consolas" pitchFamily="49" charset="0"/>
                <a:ea typeface="楷体" pitchFamily="49" charset="-122"/>
                <a:cs typeface="Consolas" pitchFamily="49" charset="0"/>
              </a:rPr>
              <a:t>具有多项式算法的问题</a:t>
            </a:r>
            <a:r>
              <a:rPr lang="zh-CN" altLang="en-US" sz="2000">
                <a:solidFill>
                  <a:srgbClr val="0000FF"/>
                </a:solidFill>
                <a:latin typeface="Consolas" pitchFamily="49" charset="0"/>
                <a:ea typeface="楷体" pitchFamily="49" charset="-122"/>
                <a:cs typeface="Consolas" pitchFamily="49" charset="0"/>
              </a:rPr>
              <a:t>集</a:t>
            </a:r>
            <a:r>
              <a:rPr lang="zh-CN" altLang="en-US" sz="2000" smtClean="0">
                <a:solidFill>
                  <a:srgbClr val="0000FF"/>
                </a:solidFill>
                <a:latin typeface="Consolas" pitchFamily="49" charset="0"/>
                <a:ea typeface="楷体" pitchFamily="49" charset="-122"/>
                <a:cs typeface="Consolas" pitchFamily="49" charset="0"/>
              </a:rPr>
              <a:t>合，这</a:t>
            </a:r>
            <a:r>
              <a:rPr lang="zh-CN" altLang="en-US" sz="2000" dirty="0">
                <a:solidFill>
                  <a:srgbClr val="0000FF"/>
                </a:solidFill>
                <a:latin typeface="Consolas" pitchFamily="49" charset="0"/>
                <a:ea typeface="楷体" pitchFamily="49" charset="-122"/>
                <a:cs typeface="Consolas" pitchFamily="49" charset="0"/>
              </a:rPr>
              <a:t>里</a:t>
            </a:r>
            <a:r>
              <a:rPr lang="en-US" altLang="zh-CN" sz="2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是不确定的意思。</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714488"/>
            <a:ext cx="8280400" cy="2031325"/>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P=NP</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这个</a:t>
            </a:r>
            <a:r>
              <a:rPr lang="zh-CN" altLang="en-US" sz="2200">
                <a:solidFill>
                  <a:srgbClr val="0000FF"/>
                </a:solidFill>
                <a:latin typeface="Consolas" pitchFamily="49" charset="0"/>
                <a:ea typeface="楷体" pitchFamily="49" charset="-122"/>
                <a:cs typeface="Consolas" pitchFamily="49" charset="0"/>
              </a:rPr>
              <a:t>问</a:t>
            </a:r>
            <a:r>
              <a:rPr lang="zh-CN" altLang="en-US" sz="2200" smtClean="0">
                <a:solidFill>
                  <a:srgbClr val="0000FF"/>
                </a:solidFill>
                <a:latin typeface="Consolas" pitchFamily="49" charset="0"/>
                <a:ea typeface="楷体" pitchFamily="49" charset="-122"/>
                <a:cs typeface="Consolas" pitchFamily="49" charset="0"/>
              </a:rPr>
              <a:t>题，作</a:t>
            </a:r>
            <a:r>
              <a:rPr lang="zh-CN" altLang="en-US" sz="2200" dirty="0">
                <a:solidFill>
                  <a:srgbClr val="0000FF"/>
                </a:solidFill>
                <a:latin typeface="Consolas" pitchFamily="49" charset="0"/>
                <a:ea typeface="楷体" pitchFamily="49" charset="-122"/>
                <a:cs typeface="Consolas" pitchFamily="49" charset="0"/>
              </a:rPr>
              <a:t>为理论计算机科学的核心</a:t>
            </a:r>
            <a:r>
              <a:rPr lang="zh-CN" altLang="en-US" sz="2200">
                <a:solidFill>
                  <a:srgbClr val="0000FF"/>
                </a:solidFill>
                <a:latin typeface="Consolas" pitchFamily="49" charset="0"/>
                <a:ea typeface="楷体" pitchFamily="49" charset="-122"/>
                <a:cs typeface="Consolas" pitchFamily="49" charset="0"/>
              </a:rPr>
              <a:t>问</a:t>
            </a:r>
            <a:r>
              <a:rPr lang="zh-CN" altLang="en-US" sz="2200" smtClean="0">
                <a:solidFill>
                  <a:srgbClr val="0000FF"/>
                </a:solidFill>
                <a:latin typeface="Consolas" pitchFamily="49" charset="0"/>
                <a:ea typeface="楷体" pitchFamily="49" charset="-122"/>
                <a:cs typeface="Consolas" pitchFamily="49" charset="0"/>
              </a:rPr>
              <a:t>题，其</a:t>
            </a:r>
            <a:r>
              <a:rPr lang="zh-CN" altLang="en-US" sz="2200" dirty="0">
                <a:solidFill>
                  <a:srgbClr val="0000FF"/>
                </a:solidFill>
                <a:latin typeface="Consolas" pitchFamily="49" charset="0"/>
                <a:ea typeface="楷体" pitchFamily="49" charset="-122"/>
                <a:cs typeface="Consolas" pitchFamily="49" charset="0"/>
              </a:rPr>
              <a:t>声名早已经超越了这个领</a:t>
            </a:r>
            <a:r>
              <a:rPr lang="zh-CN" altLang="en-US" sz="2200">
                <a:solidFill>
                  <a:srgbClr val="0000FF"/>
                </a:solidFill>
                <a:latin typeface="Consolas" pitchFamily="49" charset="0"/>
                <a:ea typeface="楷体" pitchFamily="49" charset="-122"/>
                <a:cs typeface="Consolas" pitchFamily="49" charset="0"/>
              </a:rPr>
              <a:t>域</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Clay</a:t>
            </a:r>
            <a:r>
              <a:rPr lang="zh-CN" altLang="en-US" sz="2000" dirty="0">
                <a:solidFill>
                  <a:srgbClr val="0000FF"/>
                </a:solidFill>
                <a:latin typeface="Consolas" pitchFamily="49" charset="0"/>
                <a:ea typeface="楷体" pitchFamily="49" charset="-122"/>
                <a:cs typeface="Consolas" pitchFamily="49" charset="0"/>
              </a:rPr>
              <a:t>研究所的七个百万美元大奖问题</a:t>
            </a:r>
            <a:r>
              <a:rPr lang="zh-CN" altLang="en-US" sz="2000">
                <a:solidFill>
                  <a:srgbClr val="0000FF"/>
                </a:solidFill>
                <a:latin typeface="Consolas" pitchFamily="49" charset="0"/>
                <a:ea typeface="楷体" pitchFamily="49" charset="-122"/>
                <a:cs typeface="Consolas" pitchFamily="49" charset="0"/>
              </a:rPr>
              <a:t>之</a:t>
            </a:r>
            <a:r>
              <a:rPr lang="zh-CN" altLang="en-US" sz="2000" smtClean="0">
                <a:solidFill>
                  <a:srgbClr val="0000FF"/>
                </a:solidFill>
                <a:latin typeface="Consolas" pitchFamily="49" charset="0"/>
                <a:ea typeface="楷体" pitchFamily="49" charset="-122"/>
                <a:cs typeface="Consolas" pitchFamily="49" charset="0"/>
              </a:rPr>
              <a:t>一，在</a:t>
            </a:r>
            <a:r>
              <a:rPr lang="en-US" altLang="zh-CN" sz="2000" dirty="0">
                <a:solidFill>
                  <a:srgbClr val="0000FF"/>
                </a:solidFill>
                <a:latin typeface="Consolas" pitchFamily="49" charset="0"/>
                <a:ea typeface="楷体" pitchFamily="49" charset="-122"/>
                <a:cs typeface="Consolas" pitchFamily="49" charset="0"/>
              </a:rPr>
              <a:t>2006</a:t>
            </a:r>
            <a:r>
              <a:rPr lang="zh-CN" altLang="en-US" sz="2000" dirty="0">
                <a:solidFill>
                  <a:srgbClr val="0000FF"/>
                </a:solidFill>
                <a:latin typeface="Consolas" pitchFamily="49" charset="0"/>
                <a:ea typeface="楷体" pitchFamily="49" charset="-122"/>
                <a:cs typeface="Consolas" pitchFamily="49" charset="0"/>
              </a:rPr>
              <a:t>年国际数学家大</a:t>
            </a:r>
            <a:r>
              <a:rPr lang="zh-CN" altLang="en-US" sz="2000">
                <a:solidFill>
                  <a:srgbClr val="0000FF"/>
                </a:solidFill>
                <a:latin typeface="Consolas" pitchFamily="49" charset="0"/>
                <a:ea typeface="楷体" pitchFamily="49" charset="-122"/>
                <a:cs typeface="Consolas" pitchFamily="49" charset="0"/>
              </a:rPr>
              <a:t>会</a:t>
            </a:r>
            <a:r>
              <a:rPr lang="zh-CN" altLang="en-US" sz="2000" smtClean="0">
                <a:solidFill>
                  <a:srgbClr val="0000FF"/>
                </a:solidFill>
                <a:latin typeface="Consolas" pitchFamily="49" charset="0"/>
                <a:ea typeface="楷体" pitchFamily="49" charset="-122"/>
                <a:cs typeface="Consolas" pitchFamily="49" charset="0"/>
              </a:rPr>
              <a:t>上，它</a:t>
            </a:r>
            <a:r>
              <a:rPr lang="zh-CN" altLang="en-US" sz="2000" dirty="0">
                <a:solidFill>
                  <a:srgbClr val="0000FF"/>
                </a:solidFill>
                <a:latin typeface="Consolas" pitchFamily="49" charset="0"/>
                <a:ea typeface="楷体" pitchFamily="49" charset="-122"/>
                <a:cs typeface="Consolas" pitchFamily="49" charset="0"/>
              </a:rPr>
              <a:t>是某个</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小时讲座的主</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28596" y="1428736"/>
            <a:ext cx="8280400" cy="1846531"/>
          </a:xfrm>
          <a:prstGeom prst="rect">
            <a:avLst/>
          </a:prstGeom>
          <a:noFill/>
          <a:ln w="9525">
            <a:noFill/>
            <a:miter lim="800000"/>
            <a:headEnd/>
            <a:tailEnd/>
          </a:ln>
          <a:effectLst/>
        </p:spPr>
        <p:txBody>
          <a:bodyPr>
            <a:spAutoFit/>
          </a:bodyPr>
          <a:lstStyle/>
          <a:p>
            <a:pPr>
              <a:lnSpc>
                <a:spcPct val="200000"/>
              </a:lnSpc>
            </a:pPr>
            <a:r>
              <a:rPr lang="zh-CN" altLang="en-US" sz="2000" dirty="0">
                <a:latin typeface="Consolas" pitchFamily="49" charset="0"/>
                <a:ea typeface="楷体" pitchFamily="49" charset="-122"/>
                <a:cs typeface="Consolas" pitchFamily="49" charset="0"/>
              </a:rPr>
              <a:t>　　</a:t>
            </a:r>
            <a:r>
              <a:rPr lang="en-US" altLang="zh-CN" sz="2000" dirty="0">
                <a:solidFill>
                  <a:srgbClr val="9900FF"/>
                </a:solidFill>
                <a:latin typeface="Consolas" pitchFamily="49" charset="0"/>
                <a:ea typeface="楷体" pitchFamily="49" charset="-122"/>
                <a:cs typeface="Consolas" pitchFamily="49" charset="0"/>
              </a:rPr>
              <a:t>NP</a:t>
            </a:r>
            <a:r>
              <a:rPr lang="zh-CN" altLang="en-US" sz="2000" dirty="0">
                <a:solidFill>
                  <a:srgbClr val="9900FF"/>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的代表问题之</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是</a:t>
            </a:r>
            <a:r>
              <a:rPr lang="zh-CN" altLang="zh-CN" sz="2000" smtClean="0">
                <a:solidFill>
                  <a:srgbClr val="0000FF"/>
                </a:solidFill>
                <a:latin typeface="Consolas" pitchFamily="49" charset="0"/>
                <a:ea typeface="楷体" pitchFamily="49" charset="-122"/>
                <a:cs typeface="Consolas" pitchFamily="49" charset="0"/>
              </a:rPr>
              <a:t>旅行商</a:t>
            </a:r>
            <a:r>
              <a:rPr lang="zh-CN" altLang="en-US" sz="2000" smtClean="0">
                <a:solidFill>
                  <a:srgbClr val="0000FF"/>
                </a:solidFill>
                <a:latin typeface="Consolas" pitchFamily="49" charset="0"/>
                <a:ea typeface="楷体" pitchFamily="49" charset="-122"/>
                <a:cs typeface="Consolas" pitchFamily="49" charset="0"/>
              </a:rPr>
              <a:t>旅行（</a:t>
            </a:r>
            <a:r>
              <a:rPr lang="en-US" altLang="zh-CN" sz="2000" smtClean="0">
                <a:solidFill>
                  <a:srgbClr val="0000FF"/>
                </a:solidFill>
                <a:latin typeface="Consolas" pitchFamily="49" charset="0"/>
                <a:ea typeface="楷体" pitchFamily="49" charset="-122"/>
                <a:cs typeface="Consolas" pitchFamily="49" charset="0"/>
              </a:rPr>
              <a:t>TSP</a:t>
            </a:r>
            <a:r>
              <a:rPr lang="zh-CN" altLang="en-US" sz="2000" smtClean="0">
                <a:solidFill>
                  <a:srgbClr val="0000FF"/>
                </a:solidFill>
                <a:latin typeface="Consolas" pitchFamily="49" charset="0"/>
                <a:ea typeface="楷体" pitchFamily="49" charset="-122"/>
                <a:cs typeface="Consolas" pitchFamily="49" charset="0"/>
              </a:rPr>
              <a:t>）问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nSpc>
                <a:spcPct val="200000"/>
              </a:lnSpc>
            </a:pPr>
            <a:r>
              <a:rPr lang="zh-CN" altLang="en-US" sz="2000" dirty="0">
                <a:solidFill>
                  <a:srgbClr val="0000FF"/>
                </a:solidFill>
                <a:latin typeface="Consolas" pitchFamily="49" charset="0"/>
                <a:ea typeface="楷体" pitchFamily="49" charset="-122"/>
                <a:cs typeface="Consolas" pitchFamily="49" charset="0"/>
              </a:rPr>
              <a:t>　　目前发现的</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问题还有</a:t>
            </a:r>
            <a:r>
              <a:rPr lang="zh-CN" altLang="en-US" sz="2000">
                <a:solidFill>
                  <a:srgbClr val="0000FF"/>
                </a:solidFill>
                <a:latin typeface="Consolas" pitchFamily="49" charset="0"/>
                <a:ea typeface="楷体" pitchFamily="49" charset="-122"/>
                <a:cs typeface="Consolas" pitchFamily="49" charset="0"/>
              </a:rPr>
              <a:t>很</a:t>
            </a:r>
            <a:r>
              <a:rPr lang="zh-CN" altLang="en-US" sz="2000" smtClean="0">
                <a:solidFill>
                  <a:srgbClr val="0000FF"/>
                </a:solidFill>
                <a:latin typeface="Consolas" pitchFamily="49" charset="0"/>
                <a:ea typeface="楷体" pitchFamily="49" charset="-122"/>
                <a:cs typeface="Consolas" pitchFamily="49" charset="0"/>
              </a:rPr>
              <a:t>多，如</a:t>
            </a:r>
            <a:r>
              <a:rPr lang="zh-CN" altLang="en-US" sz="2000" dirty="0">
                <a:solidFill>
                  <a:srgbClr val="0000FF"/>
                </a:solidFill>
                <a:latin typeface="Consolas" pitchFamily="49" charset="0"/>
                <a:ea typeface="楷体" pitchFamily="49" charset="-122"/>
                <a:cs typeface="Consolas" pitchFamily="49" charset="0"/>
              </a:rPr>
              <a:t>布尔表达式的可满足性问题、图的顶点覆盖问题和背包问题等等。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500174"/>
            <a:ext cx="7928002" cy="1938992"/>
          </a:xfrm>
          <a:prstGeom prst="rect">
            <a:avLst/>
          </a:prstGeom>
          <a:noFill/>
          <a:ln w="9525">
            <a:noFill/>
            <a:miter lim="800000"/>
            <a:headEnd/>
            <a:tailEnd/>
          </a:ln>
          <a:effectLst/>
        </p:spPr>
        <p:txBody>
          <a:bodyPr wrap="square">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NPC</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NP-completeness</a:t>
            </a:r>
            <a:r>
              <a:rPr lang="zh-CN" altLang="zh-CN" sz="2000" smtClean="0">
                <a:solidFill>
                  <a:srgbClr val="0000FF"/>
                </a:solidFill>
                <a:latin typeface="Consolas" pitchFamily="49" charset="0"/>
                <a:ea typeface="楷体" pitchFamily="49" charset="-122"/>
                <a:cs typeface="Consolas" pitchFamily="49" charset="0"/>
              </a:rPr>
              <a:t>）的概念表明找到某个问题的有效算法至少和找</a:t>
            </a:r>
            <a:r>
              <a:rPr lang="en-US" altLang="zh-CN" sz="2000" smtClean="0">
                <a:solidFill>
                  <a:srgbClr val="0000FF"/>
                </a:solidFill>
                <a:latin typeface="Consolas" pitchFamily="49" charset="0"/>
                <a:ea typeface="楷体" pitchFamily="49" charset="-122"/>
                <a:cs typeface="Consolas" pitchFamily="49" charset="0"/>
              </a:rPr>
              <a:t>NP</a:t>
            </a:r>
            <a:r>
              <a:rPr lang="zh-CN" altLang="zh-CN" sz="2000" smtClean="0">
                <a:solidFill>
                  <a:srgbClr val="0000FF"/>
                </a:solidFill>
                <a:latin typeface="Consolas" pitchFamily="49" charset="0"/>
                <a:ea typeface="楷体" pitchFamily="49" charset="-122"/>
                <a:cs typeface="Consolas" pitchFamily="49" charset="0"/>
              </a:rPr>
              <a:t>中所有问题的有效算法一样难。</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这里的</a:t>
            </a:r>
            <a:r>
              <a:rPr lang="zh-CN" altLang="zh-CN" sz="2000" smtClean="0">
                <a:solidFill>
                  <a:srgbClr val="FF00FF"/>
                </a:solidFill>
                <a:latin typeface="Consolas" pitchFamily="49" charset="0"/>
                <a:ea typeface="楷体" pitchFamily="49" charset="-122"/>
                <a:cs typeface="Consolas" pitchFamily="49" charset="0"/>
              </a:rPr>
              <a:t>有效性</a:t>
            </a:r>
            <a:r>
              <a:rPr lang="zh-CN" altLang="zh-CN" sz="2000" smtClean="0">
                <a:solidFill>
                  <a:srgbClr val="0000FF"/>
                </a:solidFill>
                <a:latin typeface="Consolas" pitchFamily="49" charset="0"/>
                <a:ea typeface="楷体" pitchFamily="49" charset="-122"/>
                <a:cs typeface="Consolas" pitchFamily="49" charset="0"/>
              </a:rPr>
              <a:t>的含义是指为求解问题设计的算法的时间为多项式级的。</a:t>
            </a:r>
            <a:endParaRPr lang="zh-CN" altLang="en-US" sz="2000" dirty="0">
              <a:solidFill>
                <a:srgbClr val="0000FF"/>
              </a:solidFill>
              <a:latin typeface="Consolas" pitchFamily="49" charset="0"/>
              <a:ea typeface="楷体" pitchFamily="49" charset="-122"/>
              <a:cs typeface="Consolas" pitchFamily="49" charset="0"/>
            </a:endParaRPr>
          </a:p>
        </p:txBody>
      </p:sp>
      <p:sp>
        <p:nvSpPr>
          <p:cNvPr id="209925" name="Rectangle 5"/>
          <p:cNvSpPr>
            <a:spLocks noChangeArrowheads="1"/>
          </p:cNvSpPr>
          <p:nvPr/>
        </p:nvSpPr>
        <p:spPr bwMode="auto">
          <a:xfrm>
            <a:off x="0" y="33385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09927" name="Rectangle 7"/>
          <p:cNvSpPr>
            <a:spLocks noChangeArrowheads="1"/>
          </p:cNvSpPr>
          <p:nvPr/>
        </p:nvSpPr>
        <p:spPr bwMode="auto">
          <a:xfrm>
            <a:off x="0" y="33385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2" name="Text Box 3"/>
          <p:cNvSpPr txBox="1">
            <a:spLocks noChangeArrowheads="1"/>
          </p:cNvSpPr>
          <p:nvPr/>
        </p:nvSpPr>
        <p:spPr bwMode="auto">
          <a:xfrm>
            <a:off x="2267744" y="285728"/>
            <a:ext cx="3661578"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11.3  </a:t>
            </a:r>
            <a:r>
              <a:rPr lang="en-US" altLang="zh-CN" sz="3200" smtClean="0">
                <a:solidFill>
                  <a:srgbClr val="FF0000"/>
                </a:solidFill>
                <a:latin typeface="Consolas" pitchFamily="49" charset="0"/>
                <a:ea typeface="叶根友毛笔行书2.0版" pitchFamily="2" charset="-122"/>
                <a:cs typeface="Consolas" pitchFamily="49" charset="0"/>
              </a:rPr>
              <a:t>NPC</a:t>
            </a:r>
            <a:r>
              <a:rPr lang="zh-CN" altLang="zh-CN" sz="3200" smtClean="0">
                <a:solidFill>
                  <a:srgbClr val="FF0000"/>
                </a:solidFill>
                <a:latin typeface="Consolas" pitchFamily="49" charset="0"/>
                <a:ea typeface="叶根友毛笔行书2.0版" pitchFamily="2" charset="-122"/>
                <a:cs typeface="Consolas" pitchFamily="49" charset="0"/>
              </a:rPr>
              <a:t>问题</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357158" y="1142984"/>
            <a:ext cx="8642350" cy="2346668"/>
          </a:xfrm>
          <a:prstGeom prst="rect">
            <a:avLst/>
          </a:prstGeom>
          <a:noFill/>
          <a:ln w="9525">
            <a:noFill/>
            <a:miter lim="800000"/>
            <a:headEnd/>
            <a:tailEnd/>
          </a:ln>
          <a:effectLst/>
        </p:spPr>
        <p:txBody>
          <a:bodyPr>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　</a:t>
            </a:r>
            <a:r>
              <a:rPr lang="zh-CN" altLang="en-US" sz="2000">
                <a:solidFill>
                  <a:srgbClr val="0000FF"/>
                </a:solidFill>
                <a:latin typeface="Consolas" pitchFamily="49" charset="0"/>
                <a:ea typeface="楷体" pitchFamily="49" charset="-122"/>
                <a:cs typeface="Consolas" pitchFamily="49" charset="0"/>
                <a:sym typeface="Symbol" pitchFamily="18" charset="2"/>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　　</a:t>
            </a:r>
            <a:r>
              <a:rPr lang="zh-CN" altLang="en-US" sz="2000" dirty="0">
                <a:solidFill>
                  <a:srgbClr val="0000FF"/>
                </a:solidFill>
                <a:latin typeface="Consolas" pitchFamily="49" charset="0"/>
                <a:ea typeface="楷体" pitchFamily="49" charset="-122"/>
                <a:cs typeface="Consolas" pitchFamily="49" charset="0"/>
              </a:rPr>
              <a:t>为两个</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言，若</a:t>
            </a:r>
            <a:r>
              <a:rPr lang="zh-CN" altLang="en-US" sz="2000" dirty="0">
                <a:solidFill>
                  <a:srgbClr val="0000FF"/>
                </a:solidFill>
                <a:latin typeface="Consolas" pitchFamily="49" charset="0"/>
                <a:ea typeface="楷体" pitchFamily="49" charset="-122"/>
                <a:cs typeface="Consolas" pitchFamily="49" charset="0"/>
              </a:rPr>
              <a:t>存在映射</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　→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，使</a:t>
            </a:r>
            <a:r>
              <a:rPr lang="zh-CN" altLang="en-US" sz="2000" dirty="0">
                <a:solidFill>
                  <a:srgbClr val="0000FF"/>
                </a:solidFill>
                <a:latin typeface="Consolas" pitchFamily="49" charset="0"/>
                <a:ea typeface="楷体" pitchFamily="49" charset="-122"/>
                <a:cs typeface="Consolas" pitchFamily="49" charset="0"/>
              </a:rPr>
              <a:t>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）存在多项式时间界的确定图灵机求解</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sym typeface="Symbol" pitchFamily="18" charset="2"/>
              </a:rPr>
              <a:t></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2</a:t>
            </a:r>
            <a:endParaRPr lang="en-US" altLang="zh-CN" sz="2000" baseline="-25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则称</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可以多项式规约</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L</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，记</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∝L</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如，有</a:t>
            </a:r>
            <a:r>
              <a:rPr lang="zh-CN" altLang="en-US" sz="2000" dirty="0">
                <a:solidFill>
                  <a:srgbClr val="0000FF"/>
                </a:solidFill>
                <a:latin typeface="Consolas" pitchFamily="49" charset="0"/>
                <a:ea typeface="楷体" pitchFamily="49" charset="-122"/>
                <a:cs typeface="Consolas" pitchFamily="49" charset="0"/>
              </a:rPr>
              <a:t>向哈密尔顿回路问题可多项式规</a:t>
            </a:r>
            <a:r>
              <a:rPr lang="zh-CN" altLang="en-US" sz="2000">
                <a:solidFill>
                  <a:srgbClr val="0000FF"/>
                </a:solidFill>
                <a:latin typeface="Consolas" pitchFamily="49" charset="0"/>
                <a:ea typeface="楷体" pitchFamily="49" charset="-122"/>
                <a:cs typeface="Consolas" pitchFamily="49" charset="0"/>
              </a:rPr>
              <a:t>约</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旅行商</a:t>
            </a:r>
            <a:r>
              <a:rPr lang="zh-CN" altLang="en-US" sz="2000" smtClean="0">
                <a:solidFill>
                  <a:srgbClr val="0000FF"/>
                </a:solidFill>
                <a:latin typeface="Consolas" pitchFamily="49" charset="0"/>
                <a:ea typeface="楷体" pitchFamily="49" charset="-122"/>
                <a:cs typeface="Consolas" pitchFamily="49" charset="0"/>
              </a:rPr>
              <a:t>问</a:t>
            </a:r>
            <a:r>
              <a:rPr lang="zh-CN" altLang="en-US" sz="2000" dirty="0">
                <a:solidFill>
                  <a:srgbClr val="0000FF"/>
                </a:solidFill>
                <a:latin typeface="Consolas" pitchFamily="49" charset="0"/>
                <a:ea typeface="楷体" pitchFamily="49" charset="-122"/>
                <a:cs typeface="Consolas" pitchFamily="49" charset="0"/>
              </a:rPr>
              <a:t>题。</a:t>
            </a:r>
          </a:p>
        </p:txBody>
      </p:sp>
      <p:sp>
        <p:nvSpPr>
          <p:cNvPr id="209925" name="Rectangle 5"/>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9924" name="Object 4"/>
          <p:cNvGraphicFramePr>
            <a:graphicFrameLocks noChangeAspect="1"/>
          </p:cNvGraphicFramePr>
          <p:nvPr/>
        </p:nvGraphicFramePr>
        <p:xfrm>
          <a:off x="1598613" y="1206500"/>
          <a:ext cx="417512" cy="557213"/>
        </p:xfrm>
        <a:graphic>
          <a:graphicData uri="http://schemas.openxmlformats.org/presentationml/2006/ole">
            <p:oleObj spid="_x0000_s209924" name="Equation" r:id="rId3" imgW="177480" imgH="228600" progId="">
              <p:embed/>
            </p:oleObj>
          </a:graphicData>
        </a:graphic>
      </p:graphicFrame>
      <p:sp>
        <p:nvSpPr>
          <p:cNvPr id="209927" name="Rectangle 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09926" name="Object 6"/>
          <p:cNvGraphicFramePr>
            <a:graphicFrameLocks noChangeAspect="1"/>
          </p:cNvGraphicFramePr>
          <p:nvPr/>
        </p:nvGraphicFramePr>
        <p:xfrm>
          <a:off x="2752716" y="1206500"/>
          <a:ext cx="461962" cy="555625"/>
        </p:xfrm>
        <a:graphic>
          <a:graphicData uri="http://schemas.openxmlformats.org/presentationml/2006/ole">
            <p:oleObj spid="_x0000_s209926" name="Equation" r:id="rId4" imgW="190440" imgH="228600" progId="">
              <p:embed/>
            </p:oleObj>
          </a:graphicData>
        </a:graphic>
      </p:graphicFrame>
      <p:graphicFrame>
        <p:nvGraphicFramePr>
          <p:cNvPr id="209928" name="Object 8"/>
          <p:cNvGraphicFramePr>
            <a:graphicFrameLocks noChangeAspect="1"/>
          </p:cNvGraphicFramePr>
          <p:nvPr/>
        </p:nvGraphicFramePr>
        <p:xfrm>
          <a:off x="6286512" y="1206500"/>
          <a:ext cx="415925" cy="557213"/>
        </p:xfrm>
        <a:graphic>
          <a:graphicData uri="http://schemas.openxmlformats.org/presentationml/2006/ole">
            <p:oleObj spid="_x0000_s209928" name="Equation" r:id="rId5" imgW="177480" imgH="228600" progId="">
              <p:embed/>
            </p:oleObj>
          </a:graphicData>
        </a:graphic>
      </p:graphicFrame>
      <p:graphicFrame>
        <p:nvGraphicFramePr>
          <p:cNvPr id="209929" name="Object 9"/>
          <p:cNvGraphicFramePr>
            <a:graphicFrameLocks noChangeAspect="1"/>
          </p:cNvGraphicFramePr>
          <p:nvPr/>
        </p:nvGraphicFramePr>
        <p:xfrm>
          <a:off x="2214546" y="2076450"/>
          <a:ext cx="417513" cy="557213"/>
        </p:xfrm>
        <a:graphic>
          <a:graphicData uri="http://schemas.openxmlformats.org/presentationml/2006/ole">
            <p:oleObj spid="_x0000_s209929" name="Equation" r:id="rId6" imgW="177480" imgH="228600" progId="">
              <p:embed/>
            </p:oleObj>
          </a:graphicData>
        </a:graphic>
      </p:graphicFrame>
      <p:graphicFrame>
        <p:nvGraphicFramePr>
          <p:cNvPr id="209930" name="Object 10"/>
          <p:cNvGraphicFramePr>
            <a:graphicFrameLocks noChangeAspect="1"/>
          </p:cNvGraphicFramePr>
          <p:nvPr/>
        </p:nvGraphicFramePr>
        <p:xfrm>
          <a:off x="6858016" y="1206500"/>
          <a:ext cx="463550" cy="555625"/>
        </p:xfrm>
        <a:graphic>
          <a:graphicData uri="http://schemas.openxmlformats.org/presentationml/2006/ole">
            <p:oleObj spid="_x0000_s209930" name="Equation" r:id="rId7" imgW="190440" imgH="228600" progId="">
              <p:embed/>
            </p:oleObj>
          </a:graphicData>
        </a:graphic>
      </p:graphicFrame>
      <p:sp>
        <p:nvSpPr>
          <p:cNvPr id="209931" name="Text Box 11"/>
          <p:cNvSpPr txBox="1">
            <a:spLocks noChangeArrowheads="1"/>
          </p:cNvSpPr>
          <p:nvPr/>
        </p:nvSpPr>
        <p:spPr bwMode="auto">
          <a:xfrm>
            <a:off x="1214414" y="3820073"/>
            <a:ext cx="5429288" cy="1323439"/>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容易</a:t>
            </a:r>
            <a:r>
              <a:rPr lang="zh-CN" altLang="en-US" sz="2000">
                <a:solidFill>
                  <a:srgbClr val="0000FF"/>
                </a:solidFill>
                <a:latin typeface="Consolas" pitchFamily="49" charset="0"/>
                <a:ea typeface="楷体" pitchFamily="49" charset="-122"/>
                <a:cs typeface="Consolas" pitchFamily="49" charset="0"/>
              </a:rPr>
              <a:t>证</a:t>
            </a:r>
            <a:r>
              <a:rPr lang="zh-CN" altLang="en-US" sz="2000" smtClean="0">
                <a:solidFill>
                  <a:srgbClr val="0000FF"/>
                </a:solidFill>
                <a:latin typeface="Consolas" pitchFamily="49" charset="0"/>
                <a:ea typeface="楷体" pitchFamily="49" charset="-122"/>
                <a:cs typeface="Consolas" pitchFamily="49" charset="0"/>
              </a:rPr>
              <a:t>明，多</a:t>
            </a:r>
            <a:r>
              <a:rPr lang="zh-CN" altLang="en-US" sz="2000">
                <a:solidFill>
                  <a:srgbClr val="0000FF"/>
                </a:solidFill>
                <a:latin typeface="Consolas" pitchFamily="49" charset="0"/>
                <a:ea typeface="楷体" pitchFamily="49" charset="-122"/>
                <a:cs typeface="Consolas" pitchFamily="49" charset="0"/>
              </a:rPr>
              <a:t>项式规约具有性质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000" smtClean="0">
                <a:solidFill>
                  <a:srgbClr val="FF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1</a:t>
            </a:r>
            <a:r>
              <a:rPr lang="zh-CN" altLang="en-US" sz="200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P</a:t>
            </a:r>
            <a:r>
              <a:rPr lang="zh-CN" altLang="en-US" sz="2000" smtClean="0">
                <a:solidFill>
                  <a:srgbClr val="FF00FF"/>
                </a:solidFill>
                <a:latin typeface="Consolas" pitchFamily="49" charset="0"/>
                <a:ea typeface="楷体" pitchFamily="49" charset="-122"/>
                <a:cs typeface="Consolas" pitchFamily="49" charset="0"/>
              </a:rPr>
              <a:t>，若</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1</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∝P</a:t>
            </a:r>
            <a:r>
              <a:rPr lang="zh-CN" altLang="en-US" sz="2000" smtClean="0">
                <a:solidFill>
                  <a:srgbClr val="FF00FF"/>
                </a:solidFill>
                <a:latin typeface="Consolas" pitchFamily="49" charset="0"/>
                <a:ea typeface="楷体" pitchFamily="49" charset="-122"/>
                <a:cs typeface="Consolas" pitchFamily="49" charset="0"/>
              </a:rPr>
              <a:t>。</a:t>
            </a:r>
            <a:endParaRPr lang="en-US" altLang="zh-CN" sz="2000" smtClean="0">
              <a:solidFill>
                <a:srgbClr val="FF00FF"/>
              </a:solidFill>
              <a:latin typeface="Consolas" pitchFamily="49" charset="0"/>
              <a:ea typeface="楷体" pitchFamily="49" charset="-122"/>
              <a:cs typeface="Consolas" pitchFamily="49" charset="0"/>
            </a:endParaRPr>
          </a:p>
          <a:p>
            <a:pPr>
              <a:spcBef>
                <a:spcPct val="50000"/>
              </a:spcBef>
            </a:pPr>
            <a:r>
              <a:rPr lang="en-US" altLang="zh-CN" sz="2000" smtClean="0">
                <a:solidFill>
                  <a:srgbClr val="FF00FF"/>
                </a:solidFill>
                <a:latin typeface="Consolas" pitchFamily="49" charset="0"/>
                <a:ea typeface="楷体" pitchFamily="49" charset="-122"/>
                <a:cs typeface="Consolas" pitchFamily="49" charset="0"/>
              </a:rPr>
              <a:t>  </a:t>
            </a:r>
            <a:r>
              <a:rPr lang="zh-CN" altLang="en-US" sz="2000" smtClean="0">
                <a:solidFill>
                  <a:srgbClr val="FF00FF"/>
                </a:solidFill>
                <a:latin typeface="Consolas" pitchFamily="49" charset="0"/>
                <a:ea typeface="楷体" pitchFamily="49" charset="-122"/>
                <a:cs typeface="Consolas" pitchFamily="49" charset="0"/>
              </a:rPr>
              <a:t>（</a:t>
            </a:r>
            <a:r>
              <a:rPr lang="en-US" altLang="zh-CN" sz="2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）若</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zh-CN" altLang="en-US" sz="2000">
                <a:solidFill>
                  <a:srgbClr val="FF00FF"/>
                </a:solidFill>
                <a:latin typeface="Consolas" pitchFamily="49" charset="0"/>
                <a:ea typeface="楷体" pitchFamily="49" charset="-122"/>
                <a:cs typeface="Consolas" pitchFamily="49" charset="0"/>
              </a:rPr>
              <a:t>且</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Q</a:t>
            </a:r>
            <a:r>
              <a:rPr lang="en-US" altLang="zh-CN" sz="2000" baseline="-25000" smtClean="0">
                <a:solidFill>
                  <a:srgbClr val="FF00FF"/>
                </a:solidFill>
                <a:latin typeface="Consolas" pitchFamily="49" charset="0"/>
                <a:ea typeface="楷体" pitchFamily="49" charset="-122"/>
                <a:cs typeface="Consolas" pitchFamily="49" charset="0"/>
              </a:rPr>
              <a:t>3</a:t>
            </a:r>
            <a:r>
              <a:rPr lang="zh-CN" altLang="en-US" sz="2000" smtClean="0">
                <a:solidFill>
                  <a:srgbClr val="FF00FF"/>
                </a:solidFill>
                <a:latin typeface="Consolas" pitchFamily="49" charset="0"/>
                <a:ea typeface="楷体" pitchFamily="49" charset="-122"/>
                <a:cs typeface="Consolas" pitchFamily="49" charset="0"/>
              </a:rPr>
              <a:t>，则</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1</a:t>
            </a:r>
            <a:r>
              <a:rPr lang="en-US" altLang="zh-CN" sz="2000">
                <a:solidFill>
                  <a:srgbClr val="FF00FF"/>
                </a:solidFill>
                <a:latin typeface="Consolas" pitchFamily="49" charset="0"/>
                <a:ea typeface="楷体" pitchFamily="49" charset="-122"/>
                <a:cs typeface="Consolas" pitchFamily="49" charset="0"/>
              </a:rPr>
              <a:t>∝Q</a:t>
            </a:r>
            <a:r>
              <a:rPr lang="en-US" altLang="zh-CN" sz="2000" baseline="-25000">
                <a:solidFill>
                  <a:srgbClr val="FF00FF"/>
                </a:solidFill>
                <a:latin typeface="Consolas" pitchFamily="49" charset="0"/>
                <a:ea typeface="楷体" pitchFamily="49" charset="-122"/>
                <a:cs typeface="Consolas" pitchFamily="49" charset="0"/>
              </a:rPr>
              <a:t>3</a:t>
            </a:r>
            <a:r>
              <a:rPr lang="zh-CN" altLang="en-US" sz="2000">
                <a:solidFill>
                  <a:srgbClr val="FF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357158" y="1428736"/>
            <a:ext cx="8137525" cy="2342244"/>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为一个</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题，若</a:t>
            </a:r>
            <a:r>
              <a:rPr lang="zh-CN" altLang="en-US" sz="2000" dirty="0">
                <a:solidFill>
                  <a:srgbClr val="0000FF"/>
                </a:solidFill>
                <a:latin typeface="Consolas" pitchFamily="49" charset="0"/>
                <a:ea typeface="楷体" pitchFamily="49" charset="-122"/>
                <a:cs typeface="Consolas" pitchFamily="49" charset="0"/>
              </a:rPr>
              <a:t>对任意问题</a:t>
            </a:r>
            <a:r>
              <a:rPr lang="en-US" altLang="zh-CN" sz="2000" dirty="0" err="1">
                <a:solidFill>
                  <a:srgbClr val="0000FF"/>
                </a:solidFill>
                <a:latin typeface="Consolas" pitchFamily="49" charset="0"/>
                <a:ea typeface="楷体" pitchFamily="49" charset="-122"/>
                <a:cs typeface="Consolas" pitchFamily="49" charset="0"/>
              </a:rPr>
              <a:t>Q∈NP</a:t>
            </a:r>
            <a:r>
              <a:rPr lang="zh-CN" altLang="en-US" sz="2000" dirty="0">
                <a:solidFill>
                  <a:srgbClr val="0000FF"/>
                </a:solidFill>
                <a:latin typeface="Consolas" pitchFamily="49" charset="0"/>
                <a:ea typeface="楷体" pitchFamily="49" charset="-122"/>
                <a:cs typeface="Consolas" pitchFamily="49" charset="0"/>
              </a:rPr>
              <a:t>都有</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称问题</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困难的。</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困难问题可以说是比任一个</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问题都不会“更容易”求解的问题。</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设</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NP</a:t>
            </a:r>
            <a:r>
              <a:rPr lang="zh-CN" altLang="en-US" sz="200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err="1">
                <a:solidFill>
                  <a:srgbClr val="0000FF"/>
                </a:solidFill>
                <a:latin typeface="Consolas" pitchFamily="49" charset="0"/>
                <a:ea typeface="楷体" pitchFamily="49" charset="-122"/>
                <a:cs typeface="Consolas" pitchFamily="49" charset="0"/>
              </a:rPr>
              <a:t>Q∈NP</a:t>
            </a:r>
            <a:r>
              <a:rPr lang="zh-CN" altLang="en-US" sz="2000" dirty="0">
                <a:solidFill>
                  <a:srgbClr val="0000FF"/>
                </a:solidFill>
                <a:latin typeface="Consolas" pitchFamily="49" charset="0"/>
                <a:ea typeface="楷体" pitchFamily="49" charset="-122"/>
                <a:cs typeface="Consolas" pitchFamily="49" charset="0"/>
              </a:rPr>
              <a:t>都有</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称</a:t>
            </a:r>
            <a:r>
              <a:rPr lang="en-US" altLang="zh-CN" sz="2000" dirty="0" err="1">
                <a:solidFill>
                  <a:srgbClr val="0000FF"/>
                </a:solidFill>
                <a:latin typeface="Consolas" pitchFamily="49" charset="0"/>
                <a:ea typeface="楷体" pitchFamily="49" charset="-122"/>
                <a:cs typeface="Consolas" pitchFamily="49" charset="0"/>
              </a:rPr>
              <a:t>Q</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为一个</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完全问题）。显然</a:t>
            </a:r>
            <a:r>
              <a:rPr lang="en-US" altLang="zh-CN" sz="2000" dirty="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问题是</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问题的一个子集。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23851" y="426345"/>
            <a:ext cx="6534166"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关于</a:t>
            </a:r>
            <a:r>
              <a:rPr lang="en-US" altLang="zh-CN" sz="2200" dirty="0">
                <a:solidFill>
                  <a:srgbClr val="0000FF"/>
                </a:solidFill>
                <a:latin typeface="Consolas" pitchFamily="49" charset="0"/>
                <a:ea typeface="楷体" pitchFamily="49" charset="-122"/>
                <a:cs typeface="Consolas" pitchFamily="49" charset="0"/>
              </a:rPr>
              <a:t>P</a:t>
            </a:r>
            <a:r>
              <a:rPr lang="zh-CN" altLang="en-US" sz="2200" dirty="0">
                <a:solidFill>
                  <a:srgbClr val="0000FF"/>
                </a:solidFill>
                <a:latin typeface="Consolas" pitchFamily="49" charset="0"/>
                <a:ea typeface="楷体" pitchFamily="49" charset="-122"/>
                <a:cs typeface="Consolas" pitchFamily="49" charset="0"/>
              </a:rPr>
              <a:t>类问题、</a:t>
            </a:r>
            <a:r>
              <a:rPr lang="en-US" altLang="zh-CN" sz="2200" dirty="0">
                <a:solidFill>
                  <a:srgbClr val="0000FF"/>
                </a:solidFill>
                <a:latin typeface="Consolas" pitchFamily="49" charset="0"/>
                <a:ea typeface="楷体" pitchFamily="49" charset="-122"/>
                <a:cs typeface="Consolas" pitchFamily="49" charset="0"/>
              </a:rPr>
              <a:t>NP</a:t>
            </a:r>
            <a:r>
              <a:rPr lang="zh-CN" altLang="en-US" sz="2200" dirty="0">
                <a:solidFill>
                  <a:srgbClr val="0000FF"/>
                </a:solidFill>
                <a:latin typeface="Consolas" pitchFamily="49" charset="0"/>
                <a:ea typeface="楷体" pitchFamily="49" charset="-122"/>
                <a:cs typeface="Consolas" pitchFamily="49" charset="0"/>
              </a:rPr>
              <a:t>类问题和</a:t>
            </a:r>
            <a:r>
              <a:rPr lang="en-US" altLang="zh-CN" sz="2200" dirty="0">
                <a:solidFill>
                  <a:srgbClr val="0000FF"/>
                </a:solidFill>
                <a:latin typeface="Consolas" pitchFamily="49" charset="0"/>
                <a:ea typeface="楷体" pitchFamily="49" charset="-122"/>
                <a:cs typeface="Consolas" pitchFamily="49" charset="0"/>
              </a:rPr>
              <a:t>NPC</a:t>
            </a:r>
            <a:r>
              <a:rPr lang="zh-CN" altLang="en-US" sz="2200" dirty="0">
                <a:solidFill>
                  <a:srgbClr val="0000FF"/>
                </a:solidFill>
                <a:latin typeface="Consolas" pitchFamily="49" charset="0"/>
                <a:ea typeface="楷体" pitchFamily="49" charset="-122"/>
                <a:cs typeface="Consolas" pitchFamily="49" charset="0"/>
              </a:rPr>
              <a:t>问题的关</a:t>
            </a:r>
            <a:r>
              <a:rPr lang="zh-CN" altLang="en-US" sz="2200">
                <a:solidFill>
                  <a:srgbClr val="0000FF"/>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11972" name="Rectangle 4"/>
          <p:cNvSpPr>
            <a:spLocks noChangeArrowheads="1"/>
          </p:cNvSpPr>
          <p:nvPr/>
        </p:nvSpPr>
        <p:spPr bwMode="auto">
          <a:xfrm>
            <a:off x="0" y="2519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11971" name="Object 3"/>
          <p:cNvGraphicFramePr>
            <a:graphicFrameLocks noChangeAspect="1"/>
          </p:cNvGraphicFramePr>
          <p:nvPr/>
        </p:nvGraphicFramePr>
        <p:xfrm>
          <a:off x="1979613" y="1265241"/>
          <a:ext cx="3691853" cy="3092453"/>
        </p:xfrm>
        <a:graphic>
          <a:graphicData uri="http://schemas.openxmlformats.org/presentationml/2006/ole">
            <p:oleObj spid="_x0000_s211971" name="图片" r:id="rId3" imgW="2169597" imgH="1817036" progId="">
              <p:embed/>
            </p:oleObj>
          </a:graphicData>
        </a:graphic>
      </p:graphicFrame>
      <p:sp>
        <p:nvSpPr>
          <p:cNvPr id="211973" name="Text Box 5"/>
          <p:cNvSpPr txBox="1">
            <a:spLocks noChangeArrowheads="1"/>
          </p:cNvSpPr>
          <p:nvPr/>
        </p:nvSpPr>
        <p:spPr bwMode="auto">
          <a:xfrm>
            <a:off x="428596" y="4429132"/>
            <a:ext cx="8280400" cy="188500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1971</a:t>
            </a:r>
            <a:r>
              <a:rPr lang="zh-CN" altLang="en-US" sz="2000" smtClean="0">
                <a:solidFill>
                  <a:srgbClr val="0000FF"/>
                </a:solidFill>
                <a:latin typeface="Consolas" pitchFamily="49" charset="0"/>
                <a:ea typeface="楷体" pitchFamily="49" charset="-122"/>
                <a:cs typeface="Consolas" pitchFamily="49" charset="0"/>
              </a:rPr>
              <a:t>年，</a:t>
            </a:r>
            <a:r>
              <a:rPr lang="en-US" altLang="zh-CN" sz="2000" smtClean="0">
                <a:solidFill>
                  <a:srgbClr val="0000FF"/>
                </a:solidFill>
                <a:latin typeface="Consolas" pitchFamily="49" charset="0"/>
                <a:ea typeface="楷体" pitchFamily="49" charset="-122"/>
                <a:cs typeface="Consolas" pitchFamily="49" charset="0"/>
              </a:rPr>
              <a:t>S.A.Cook</a:t>
            </a:r>
            <a:r>
              <a:rPr lang="zh-CN" altLang="en-US" sz="2000" dirty="0">
                <a:solidFill>
                  <a:srgbClr val="0000FF"/>
                </a:solidFill>
                <a:latin typeface="Consolas" pitchFamily="49" charset="0"/>
                <a:ea typeface="楷体" pitchFamily="49" charset="-122"/>
                <a:cs typeface="Consolas" pitchFamily="49" charset="0"/>
              </a:rPr>
              <a:t>证明布尔表达式的可满足性问题是一个</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题，从</a:t>
            </a:r>
            <a:r>
              <a:rPr lang="zh-CN" altLang="en-US" sz="2000" dirty="0">
                <a:solidFill>
                  <a:srgbClr val="0000FF"/>
                </a:solidFill>
                <a:latin typeface="Consolas" pitchFamily="49" charset="0"/>
                <a:ea typeface="楷体" pitchFamily="49" charset="-122"/>
                <a:cs typeface="Consolas" pitchFamily="49" charset="0"/>
              </a:rPr>
              <a:t>而肯定地回答了</a:t>
            </a:r>
            <a:r>
              <a:rPr lang="en-US" altLang="zh-CN" sz="2000" dirty="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问题的存在性。随后人们通过多项式约归找出了许多</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题，并</a:t>
            </a:r>
            <a:r>
              <a:rPr lang="zh-CN" altLang="en-US" sz="2000" dirty="0">
                <a:solidFill>
                  <a:srgbClr val="0000FF"/>
                </a:solidFill>
                <a:latin typeface="Consolas" pitchFamily="49" charset="0"/>
                <a:ea typeface="楷体" pitchFamily="49" charset="-122"/>
                <a:cs typeface="Consolas" pitchFamily="49" charset="0"/>
              </a:rPr>
              <a:t>证明了任一</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问题都可以多项式归约为布尔表达式的可满足性问题。</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214282" y="1214422"/>
            <a:ext cx="8358246"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a:t>
            </a:r>
            <a:r>
              <a:rPr lang="en-US" altLang="zh-CN" sz="2000" smtClean="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问题包含</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问题和</a:t>
            </a:r>
            <a:r>
              <a:rPr lang="en-US" altLang="zh-CN" sz="2000" dirty="0">
                <a:solidFill>
                  <a:srgbClr val="0000FF"/>
                </a:solidFill>
                <a:latin typeface="Consolas" pitchFamily="49" charset="0"/>
                <a:ea typeface="楷体" pitchFamily="49" charset="-122"/>
                <a:cs typeface="Consolas" pitchFamily="49" charset="0"/>
              </a:rPr>
              <a:t>NPC</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题，目</a:t>
            </a:r>
            <a:r>
              <a:rPr lang="zh-CN" altLang="en-US" sz="2000" dirty="0">
                <a:solidFill>
                  <a:srgbClr val="0000FF"/>
                </a:solidFill>
                <a:latin typeface="Consolas" pitchFamily="49" charset="0"/>
                <a:ea typeface="楷体" pitchFamily="49" charset="-122"/>
                <a:cs typeface="Consolas" pitchFamily="49" charset="0"/>
              </a:rPr>
              <a:t>前属于多项式时间界求解的问题都属</a:t>
            </a:r>
            <a:r>
              <a:rPr lang="en-US" altLang="zh-CN" sz="2000" dirty="0">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a:t>
            </a:r>
            <a:r>
              <a:rPr lang="en-US" altLang="zh-CN" sz="2000" smtClean="0">
                <a:solidFill>
                  <a:srgbClr val="0000FF"/>
                </a:solidFill>
                <a:latin typeface="Consolas" pitchFamily="49" charset="0"/>
                <a:ea typeface="楷体" pitchFamily="49" charset="-122"/>
                <a:cs typeface="Consolas" pitchFamily="49" charset="0"/>
              </a:rPr>
              <a:t>NPC</a:t>
            </a:r>
            <a:r>
              <a:rPr lang="zh-CN" altLang="en-US" sz="2000" dirty="0">
                <a:solidFill>
                  <a:srgbClr val="0000FF"/>
                </a:solidFill>
                <a:latin typeface="Consolas" pitchFamily="49" charset="0"/>
                <a:ea typeface="楷体" pitchFamily="49" charset="-122"/>
                <a:cs typeface="Consolas" pitchFamily="49" charset="0"/>
              </a:rPr>
              <a:t>问题是属于</a:t>
            </a:r>
            <a:r>
              <a:rPr lang="en-US" altLang="zh-CN" sz="2000" dirty="0">
                <a:solidFill>
                  <a:srgbClr val="0000FF"/>
                </a:solidFill>
                <a:latin typeface="Consolas" pitchFamily="49" charset="0"/>
                <a:ea typeface="楷体" pitchFamily="49" charset="-122"/>
                <a:cs typeface="Consolas" pitchFamily="49" charset="0"/>
              </a:rPr>
              <a:t>NP</a:t>
            </a:r>
            <a:r>
              <a:rPr lang="zh-CN" altLang="en-US" sz="2000" dirty="0">
                <a:solidFill>
                  <a:srgbClr val="0000FF"/>
                </a:solidFill>
                <a:latin typeface="Consolas" pitchFamily="49" charset="0"/>
                <a:ea typeface="楷体" pitchFamily="49" charset="-122"/>
                <a:cs typeface="Consolas" pitchFamily="49" charset="0"/>
              </a:rPr>
              <a:t>问题中最难的</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题，目</a:t>
            </a:r>
            <a:r>
              <a:rPr lang="zh-CN" altLang="en-US" sz="2000" dirty="0">
                <a:solidFill>
                  <a:srgbClr val="0000FF"/>
                </a:solidFill>
                <a:latin typeface="Consolas" pitchFamily="49" charset="0"/>
                <a:ea typeface="楷体" pitchFamily="49" charset="-122"/>
                <a:cs typeface="Consolas" pitchFamily="49" charset="0"/>
              </a:rPr>
              <a:t>前尚不能确定能否用多项式时间界算法来求解。</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但已</a:t>
            </a:r>
            <a:r>
              <a:rPr lang="zh-CN" altLang="en-US" sz="2000">
                <a:solidFill>
                  <a:srgbClr val="0000FF"/>
                </a:solidFill>
                <a:latin typeface="Consolas" pitchFamily="49" charset="0"/>
                <a:ea typeface="楷体" pitchFamily="49" charset="-122"/>
                <a:cs typeface="Consolas" pitchFamily="49" charset="0"/>
              </a:rPr>
              <a:t>证</a:t>
            </a:r>
            <a:r>
              <a:rPr lang="zh-CN" altLang="en-US" sz="2000" smtClean="0">
                <a:solidFill>
                  <a:srgbClr val="0000FF"/>
                </a:solidFill>
                <a:latin typeface="Consolas" pitchFamily="49" charset="0"/>
                <a:ea typeface="楷体" pitchFamily="49" charset="-122"/>
                <a:cs typeface="Consolas" pitchFamily="49" charset="0"/>
              </a:rPr>
              <a:t>明，</a:t>
            </a:r>
            <a:r>
              <a:rPr lang="zh-CN" altLang="en-US" sz="2000" smtClean="0">
                <a:solidFill>
                  <a:srgbClr val="FF0000"/>
                </a:solidFill>
                <a:latin typeface="Consolas" pitchFamily="49" charset="0"/>
                <a:ea typeface="楷体" pitchFamily="49" charset="-122"/>
                <a:cs typeface="Consolas" pitchFamily="49" charset="0"/>
              </a:rPr>
              <a:t>如</a:t>
            </a:r>
            <a:r>
              <a:rPr lang="zh-CN" altLang="en-US" sz="2000" dirty="0">
                <a:solidFill>
                  <a:srgbClr val="FF0000"/>
                </a:solidFill>
                <a:latin typeface="Consolas" pitchFamily="49" charset="0"/>
                <a:ea typeface="楷体" pitchFamily="49" charset="-122"/>
                <a:cs typeface="Consolas" pitchFamily="49" charset="0"/>
              </a:rPr>
              <a:t>果</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问题中有一个问题能用多项式时间界算法</a:t>
            </a:r>
            <a:r>
              <a:rPr lang="zh-CN" altLang="en-US" sz="2000">
                <a:solidFill>
                  <a:srgbClr val="FF0000"/>
                </a:solidFill>
                <a:latin typeface="Consolas" pitchFamily="49" charset="0"/>
                <a:ea typeface="楷体" pitchFamily="49" charset="-122"/>
                <a:cs typeface="Consolas" pitchFamily="49" charset="0"/>
              </a:rPr>
              <a:t>求</a:t>
            </a:r>
            <a:r>
              <a:rPr lang="zh-CN" altLang="en-US" sz="2000" smtClean="0">
                <a:solidFill>
                  <a:srgbClr val="FF0000"/>
                </a:solidFill>
                <a:latin typeface="Consolas" pitchFamily="49" charset="0"/>
                <a:ea typeface="楷体" pitchFamily="49" charset="-122"/>
                <a:cs typeface="Consolas" pitchFamily="49" charset="0"/>
              </a:rPr>
              <a:t>解，则</a:t>
            </a:r>
            <a:r>
              <a:rPr lang="zh-CN" altLang="en-US" sz="2000" dirty="0">
                <a:solidFill>
                  <a:srgbClr val="FF0000"/>
                </a:solidFill>
                <a:latin typeface="Consolas" pitchFamily="49" charset="0"/>
                <a:ea typeface="楷体" pitchFamily="49" charset="-122"/>
                <a:cs typeface="Consolas" pitchFamily="49" charset="0"/>
              </a:rPr>
              <a:t>所有</a:t>
            </a:r>
            <a:r>
              <a:rPr lang="en-US" altLang="zh-CN" sz="2000" dirty="0">
                <a:solidFill>
                  <a:srgbClr val="FF0000"/>
                </a:solidFill>
                <a:latin typeface="Consolas" pitchFamily="49" charset="0"/>
                <a:ea typeface="楷体" pitchFamily="49" charset="-122"/>
                <a:cs typeface="Consolas" pitchFamily="49" charset="0"/>
              </a:rPr>
              <a:t>NPC</a:t>
            </a:r>
            <a:r>
              <a:rPr lang="zh-CN" altLang="en-US" sz="2000" dirty="0">
                <a:solidFill>
                  <a:srgbClr val="FF0000"/>
                </a:solidFill>
                <a:latin typeface="Consolas" pitchFamily="49" charset="0"/>
                <a:ea typeface="楷体" pitchFamily="49" charset="-122"/>
                <a:cs typeface="Consolas" pitchFamily="49" charset="0"/>
              </a:rPr>
              <a:t>问题都可用多项式时间界算法求解</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Text Box 6"/>
          <p:cNvSpPr txBox="1">
            <a:spLocks noChangeArrowheads="1"/>
          </p:cNvSpPr>
          <p:nvPr/>
        </p:nvSpPr>
        <p:spPr bwMode="auto">
          <a:xfrm>
            <a:off x="500034" y="3071810"/>
            <a:ext cx="8208962"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当图灵机的读写头扫描到一个格的字符</a:t>
            </a:r>
            <a:r>
              <a:rPr lang="zh-CN" altLang="en-US" sz="2000" smtClean="0">
                <a:solidFill>
                  <a:srgbClr val="0000FF"/>
                </a:solidFill>
                <a:latin typeface="Consolas" pitchFamily="49" charset="0"/>
                <a:ea typeface="楷体" pitchFamily="49" charset="-122"/>
                <a:cs typeface="Consolas" pitchFamily="49" charset="0"/>
              </a:rPr>
              <a:t>时，根</a:t>
            </a:r>
            <a:r>
              <a:rPr lang="zh-CN" altLang="en-US" sz="2000">
                <a:solidFill>
                  <a:srgbClr val="0000FF"/>
                </a:solidFill>
                <a:latin typeface="Consolas" pitchFamily="49" charset="0"/>
                <a:ea typeface="楷体" pitchFamily="49" charset="-122"/>
                <a:cs typeface="Consolas" pitchFamily="49" charset="0"/>
              </a:rPr>
              <a:t>据控制器的当前状态和扫描到的字</a:t>
            </a:r>
            <a:r>
              <a:rPr lang="zh-CN" altLang="en-US" sz="2000" smtClean="0">
                <a:solidFill>
                  <a:srgbClr val="0000FF"/>
                </a:solidFill>
                <a:latin typeface="Consolas" pitchFamily="49" charset="0"/>
                <a:ea typeface="楷体" pitchFamily="49" charset="-122"/>
                <a:cs typeface="Consolas" pitchFamily="49" charset="0"/>
              </a:rPr>
              <a:t>符，决</a:t>
            </a:r>
            <a:r>
              <a:rPr lang="zh-CN" altLang="en-US" sz="2000">
                <a:solidFill>
                  <a:srgbClr val="0000FF"/>
                </a:solidFill>
                <a:latin typeface="Consolas" pitchFamily="49" charset="0"/>
                <a:ea typeface="楷体" pitchFamily="49" charset="-122"/>
                <a:cs typeface="Consolas" pitchFamily="49" charset="0"/>
              </a:rPr>
              <a:t>定图灵机的动</a:t>
            </a:r>
            <a:r>
              <a:rPr lang="zh-CN" altLang="en-US" sz="2000" smtClean="0">
                <a:solidFill>
                  <a:srgbClr val="0000FF"/>
                </a:solidFill>
                <a:latin typeface="Consolas" pitchFamily="49" charset="0"/>
                <a:ea typeface="楷体" pitchFamily="49" charset="-122"/>
                <a:cs typeface="Consolas" pitchFamily="49" charset="0"/>
              </a:rPr>
              <a:t>作，包</a:t>
            </a:r>
            <a:r>
              <a:rPr lang="zh-CN" altLang="en-US" sz="2000">
                <a:solidFill>
                  <a:srgbClr val="0000FF"/>
                </a:solidFill>
                <a:latin typeface="Consolas" pitchFamily="49" charset="0"/>
                <a:ea typeface="楷体" pitchFamily="49" charset="-122"/>
                <a:cs typeface="Consolas" pitchFamily="49" charset="0"/>
              </a:rPr>
              <a:t>括</a:t>
            </a:r>
            <a:r>
              <a:rPr lang="en-US" altLang="zh-CN" sz="200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方面</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1214422"/>
            <a:ext cx="100013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输入带</a:t>
            </a:r>
          </a:p>
        </p:txBody>
      </p:sp>
      <p:graphicFrame>
        <p:nvGraphicFramePr>
          <p:cNvPr id="8" name="表格 7"/>
          <p:cNvGraphicFramePr>
            <a:graphicFrameLocks noGrp="1"/>
          </p:cNvGraphicFramePr>
          <p:nvPr/>
        </p:nvGraphicFramePr>
        <p:xfrm>
          <a:off x="1928794" y="1214422"/>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1</a:t>
                      </a:r>
                      <a:endParaRPr lang="zh-CN" altLang="en-US"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2</a:t>
                      </a:r>
                      <a:endParaRPr lang="zh-CN" altLang="en-US"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i</a:t>
                      </a:r>
                      <a:endParaRPr lang="zh-CN" altLang="en-US" i="1"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n</a:t>
                      </a:r>
                      <a:endParaRPr lang="zh-CN" altLang="en-US" i="1"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bl>
          </a:graphicData>
        </a:graphic>
      </p:graphicFrame>
      <p:sp>
        <p:nvSpPr>
          <p:cNvPr id="9" name="TextBox 8"/>
          <p:cNvSpPr txBox="1"/>
          <p:nvPr/>
        </p:nvSpPr>
        <p:spPr>
          <a:xfrm>
            <a:off x="3143240" y="1785926"/>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读写头</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0" name="圆角矩形 9"/>
          <p:cNvSpPr/>
          <p:nvPr/>
        </p:nvSpPr>
        <p:spPr>
          <a:xfrm>
            <a:off x="4071934" y="2169242"/>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itchFamily="49" charset="0"/>
                <a:ea typeface="楷体" pitchFamily="49" charset="-122"/>
                <a:cs typeface="Consolas" pitchFamily="49" charset="0"/>
              </a:rPr>
              <a:t>有限状态控制器</a:t>
            </a:r>
            <a:endParaRPr lang="zh-CN" altLang="en-US" sz="2000">
              <a:latin typeface="Consolas" pitchFamily="49" charset="0"/>
              <a:cs typeface="Consolas" pitchFamily="49" charset="0"/>
            </a:endParaRPr>
          </a:p>
        </p:txBody>
      </p:sp>
      <p:sp>
        <p:nvSpPr>
          <p:cNvPr id="11" name="任意多边形 10"/>
          <p:cNvSpPr/>
          <p:nvPr/>
        </p:nvSpPr>
        <p:spPr>
          <a:xfrm>
            <a:off x="4143372" y="1571612"/>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61737"/>
              <a:gd name="connsiteY0" fmla="*/ 541421 h 541421"/>
              <a:gd name="connsiteX1" fmla="*/ 540670 w 661737"/>
              <a:gd name="connsiteY1" fmla="*/ 230854 h 541421"/>
              <a:gd name="connsiteX2" fmla="*/ 0 w 661737"/>
              <a:gd name="connsiteY2" fmla="*/ 0 h 541421"/>
              <a:gd name="connsiteX0" fmla="*/ 680540 w 692571"/>
              <a:gd name="connsiteY0" fmla="*/ 524881 h 524881"/>
              <a:gd name="connsiteX1" fmla="*/ 571504 w 692571"/>
              <a:gd name="connsiteY1" fmla="*/ 214314 h 524881"/>
              <a:gd name="connsiteX2" fmla="*/ 0 w 692571"/>
              <a:gd name="connsiteY2" fmla="*/ 0 h 524881"/>
              <a:gd name="connsiteX0" fmla="*/ 609102 w 621133"/>
              <a:gd name="connsiteY0" fmla="*/ 596319 h 596319"/>
              <a:gd name="connsiteX1" fmla="*/ 500066 w 621133"/>
              <a:gd name="connsiteY1" fmla="*/ 285752 h 596319"/>
              <a:gd name="connsiteX2" fmla="*/ 0 w 621133"/>
              <a:gd name="connsiteY2" fmla="*/ 0 h 596319"/>
            </a:gdLst>
            <a:ahLst/>
            <a:cxnLst>
              <a:cxn ang="0">
                <a:pos x="connsiteX0" y="connsiteY0"/>
              </a:cxn>
              <a:cxn ang="0">
                <a:pos x="connsiteX1" y="connsiteY1"/>
              </a:cxn>
              <a:cxn ang="0">
                <a:pos x="connsiteX2" y="connsiteY2"/>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1643042" y="4214818"/>
            <a:ext cx="5429288" cy="1573659"/>
          </a:xfrm>
          <a:prstGeom prst="rect">
            <a:avLst/>
          </a:prstGeom>
        </p:spPr>
        <p:style>
          <a:lnRef idx="2">
            <a:schemeClr val="accent1"/>
          </a:lnRef>
          <a:fillRef idx="1">
            <a:schemeClr val="lt1"/>
          </a:fillRef>
          <a:effectRef idx="0">
            <a:schemeClr val="accent1"/>
          </a:effectRef>
          <a:fontRef idx="minor">
            <a:schemeClr val="dk1"/>
          </a:fontRef>
        </p:style>
        <p:txBody>
          <a:bodyPr wrap="square" lIns="180000" tIns="144000" rIns="180000" bIns="180000" rtlCol="0">
            <a:spAutoFit/>
          </a:bodyPr>
          <a:lstStyle/>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控制器进行状态转换（决定下一状态）</a:t>
            </a:r>
            <a:endParaRPr lang="en-US" altLang="zh-CN" sz="18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读写头上当前格写上新的字符</a:t>
            </a:r>
            <a:endParaRPr lang="en-US" altLang="zh-CN" sz="1800" smtClean="0">
              <a:solidFill>
                <a:srgbClr val="006600"/>
              </a:solidFill>
              <a:latin typeface="微软雅黑" pitchFamily="34" charset="-122"/>
              <a:ea typeface="微软雅黑" pitchFamily="34" charset="-122"/>
              <a:cs typeface="Consolas" pitchFamily="49" charset="0"/>
            </a:endParaRPr>
          </a:p>
          <a:p>
            <a:pPr marL="457200" indent="-457200">
              <a:lnSpc>
                <a:spcPct val="150000"/>
              </a:lnSpc>
              <a:buFont typeface="+mj-ea"/>
              <a:buAutoNum type="circleNumDbPlain"/>
            </a:pPr>
            <a:r>
              <a:rPr lang="zh-CN" altLang="en-US" sz="1800" smtClean="0">
                <a:solidFill>
                  <a:srgbClr val="006600"/>
                </a:solidFill>
                <a:latin typeface="微软雅黑" pitchFamily="34" charset="-122"/>
                <a:ea typeface="微软雅黑" pitchFamily="34" charset="-122"/>
                <a:cs typeface="Consolas" pitchFamily="49" charset="0"/>
              </a:rPr>
              <a:t>决定读写头向左或向右移动一格</a:t>
            </a:r>
            <a:endParaRPr lang="zh-CN" altLang="en-US" sz="1800">
              <a:solidFill>
                <a:srgbClr val="006600"/>
              </a:solidFill>
              <a:latin typeface="微软雅黑" pitchFamily="34" charset="-122"/>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BS02067_"/>
          <p:cNvPicPr>
            <a:picLocks noChangeAspect="1" noChangeArrowheads="1"/>
          </p:cNvPicPr>
          <p:nvPr/>
        </p:nvPicPr>
        <p:blipFill>
          <a:blip r:embed="rId2" cstate="print"/>
          <a:srcRect/>
          <a:stretch>
            <a:fillRect/>
          </a:stretch>
        </p:blipFill>
        <p:spPr bwMode="auto">
          <a:xfrm>
            <a:off x="3071802" y="1643050"/>
            <a:ext cx="3000396" cy="31721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357166"/>
            <a:ext cx="3786214" cy="57629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tIns="72000" bIns="72000">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11.1.2 </a:t>
            </a:r>
            <a:r>
              <a:rPr lang="zh-CN" altLang="en-US" sz="2800" dirty="0">
                <a:solidFill>
                  <a:srgbClr val="FF0000"/>
                </a:solidFill>
                <a:latin typeface="Consolas" pitchFamily="49" charset="0"/>
                <a:ea typeface="微软雅黑" pitchFamily="34" charset="-122"/>
                <a:cs typeface="Consolas" pitchFamily="49" charset="0"/>
              </a:rPr>
              <a:t>图灵机模型</a:t>
            </a:r>
          </a:p>
        </p:txBody>
      </p:sp>
      <p:sp>
        <p:nvSpPr>
          <p:cNvPr id="171011" name="Text Box 3"/>
          <p:cNvSpPr txBox="1">
            <a:spLocks noChangeArrowheads="1"/>
          </p:cNvSpPr>
          <p:nvPr/>
        </p:nvSpPr>
        <p:spPr bwMode="auto">
          <a:xfrm>
            <a:off x="285721" y="1285860"/>
            <a:ext cx="3786214" cy="400110"/>
          </a:xfrm>
          <a:prstGeom prst="rect">
            <a:avLst/>
          </a:prstGeom>
          <a:noFill/>
          <a:ln w="9525">
            <a:noFill/>
            <a:miter lim="800000"/>
            <a:headEnd/>
            <a:tailEnd/>
          </a:ln>
          <a:effectLst/>
        </p:spPr>
        <p:txBody>
          <a:bodyPr wrap="square">
            <a:spAutoFit/>
          </a:bodyPr>
          <a:lstStyle/>
          <a:p>
            <a:pPr>
              <a:spcBef>
                <a:spcPts val="0"/>
              </a:spcBef>
            </a:pPr>
            <a:r>
              <a:rPr lang="zh-CN" altLang="en-US" sz="2000" smtClean="0">
                <a:solidFill>
                  <a:srgbClr val="0000FF"/>
                </a:solidFill>
                <a:latin typeface="Consolas" pitchFamily="49" charset="0"/>
                <a:ea typeface="楷体" pitchFamily="49" charset="-122"/>
                <a:cs typeface="Consolas" pitchFamily="49" charset="0"/>
              </a:rPr>
              <a:t>图灵机</a:t>
            </a:r>
            <a:r>
              <a:rPr lang="zh-CN" altLang="en-US" sz="2000">
                <a:solidFill>
                  <a:srgbClr val="0000FF"/>
                </a:solidFill>
                <a:latin typeface="Consolas" pitchFamily="49" charset="0"/>
                <a:ea typeface="楷体" pitchFamily="49" charset="-122"/>
                <a:cs typeface="Consolas" pitchFamily="49" charset="0"/>
              </a:rPr>
              <a:t>模型的</a:t>
            </a:r>
            <a:r>
              <a:rPr lang="zh-CN" altLang="en-US" sz="2000">
                <a:solidFill>
                  <a:srgbClr val="FF00FF"/>
                </a:solidFill>
                <a:latin typeface="微软雅黑" pitchFamily="34" charset="-122"/>
                <a:ea typeface="微软雅黑" pitchFamily="34" charset="-122"/>
                <a:cs typeface="Consolas" pitchFamily="49" charset="0"/>
              </a:rPr>
              <a:t>基本结</a:t>
            </a:r>
            <a:r>
              <a:rPr lang="zh-CN" altLang="en-US" sz="2000" smtClean="0">
                <a:solidFill>
                  <a:srgbClr val="FF00FF"/>
                </a:solidFill>
                <a:latin typeface="微软雅黑" pitchFamily="34" charset="-122"/>
                <a:ea typeface="微软雅黑" pitchFamily="34" charset="-122"/>
                <a:cs typeface="Consolas" pitchFamily="49" charset="0"/>
              </a:rPr>
              <a:t>构</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4000504"/>
            <a:ext cx="100013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输入带</a:t>
            </a:r>
          </a:p>
        </p:txBody>
      </p:sp>
      <p:graphicFrame>
        <p:nvGraphicFramePr>
          <p:cNvPr id="8" name="表格 7"/>
          <p:cNvGraphicFramePr>
            <a:graphicFrameLocks noGrp="1"/>
          </p:cNvGraphicFramePr>
          <p:nvPr/>
        </p:nvGraphicFramePr>
        <p:xfrm>
          <a:off x="1928794" y="4000504"/>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1</a:t>
                      </a:r>
                      <a:endParaRPr lang="zh-CN" altLang="en-US"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baseline="-25000" smtClean="0">
                          <a:latin typeface="Consolas" pitchFamily="49" charset="0"/>
                          <a:cs typeface="Consolas" pitchFamily="49" charset="0"/>
                        </a:rPr>
                        <a:t>2</a:t>
                      </a:r>
                      <a:endParaRPr lang="zh-CN" altLang="en-US"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i</a:t>
                      </a:r>
                      <a:endParaRPr lang="zh-CN" altLang="en-US" i="1" baseline="-25000">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a</a:t>
                      </a:r>
                      <a:r>
                        <a:rPr lang="en-US" altLang="zh-CN" i="1" baseline="-25000" smtClean="0">
                          <a:latin typeface="Consolas" pitchFamily="49" charset="0"/>
                          <a:cs typeface="Consolas" pitchFamily="49" charset="0"/>
                        </a:rPr>
                        <a:t>n</a:t>
                      </a:r>
                      <a:endParaRPr lang="zh-CN" altLang="en-US" i="1" baseline="-25000">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i="1" smtClean="0">
                          <a:latin typeface="Consolas" pitchFamily="49" charset="0"/>
                          <a:cs typeface="Consolas" pitchFamily="49" charset="0"/>
                        </a:rPr>
                        <a:t>B</a:t>
                      </a:r>
                      <a:endParaRPr lang="zh-CN" altLang="en-US" i="1">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c>
                  <a:txBody>
                    <a:bodyPr/>
                    <a:lstStyle/>
                    <a:p>
                      <a:pPr algn="ctr"/>
                      <a:r>
                        <a:rPr lang="en-US" altLang="zh-CN" smtClean="0">
                          <a:latin typeface="Consolas" pitchFamily="49" charset="0"/>
                          <a:cs typeface="Consolas" pitchFamily="49" charset="0"/>
                        </a:rPr>
                        <a:t>…</a:t>
                      </a:r>
                      <a:endParaRPr lang="zh-CN" altLang="en-US">
                        <a:latin typeface="Consolas" pitchFamily="49" charset="0"/>
                        <a:cs typeface="Consolas" pitchFamily="49" charset="0"/>
                      </a:endParaRPr>
                    </a:p>
                  </a:txBody>
                  <a:tcPr/>
                </a:tc>
              </a:tr>
            </a:tbl>
          </a:graphicData>
        </a:graphic>
      </p:graphicFrame>
      <p:sp>
        <p:nvSpPr>
          <p:cNvPr id="9" name="TextBox 8"/>
          <p:cNvSpPr txBox="1"/>
          <p:nvPr/>
        </p:nvSpPr>
        <p:spPr>
          <a:xfrm>
            <a:off x="3143240" y="4572008"/>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读写头</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10" name="圆角矩形 9"/>
          <p:cNvSpPr/>
          <p:nvPr/>
        </p:nvSpPr>
        <p:spPr>
          <a:xfrm>
            <a:off x="4071934" y="4955324"/>
            <a:ext cx="1357322" cy="7143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latin typeface="Consolas" pitchFamily="49" charset="0"/>
                <a:ea typeface="楷体" pitchFamily="49" charset="-122"/>
                <a:cs typeface="Consolas" pitchFamily="49" charset="0"/>
              </a:rPr>
              <a:t>有限状态控制器</a:t>
            </a:r>
            <a:endParaRPr lang="zh-CN" altLang="en-US" sz="2000">
              <a:latin typeface="Consolas" pitchFamily="49" charset="0"/>
              <a:cs typeface="Consolas" pitchFamily="49" charset="0"/>
            </a:endParaRPr>
          </a:p>
        </p:txBody>
      </p:sp>
      <p:sp>
        <p:nvSpPr>
          <p:cNvPr id="11" name="任意多边形 10"/>
          <p:cNvSpPr/>
          <p:nvPr/>
        </p:nvSpPr>
        <p:spPr>
          <a:xfrm>
            <a:off x="4143372" y="4357694"/>
            <a:ext cx="621133" cy="596319"/>
          </a:xfrm>
          <a:custGeom>
            <a:avLst/>
            <a:gdLst>
              <a:gd name="connsiteX0" fmla="*/ 649706 w 649706"/>
              <a:gd name="connsiteY0" fmla="*/ 541421 h 541421"/>
              <a:gd name="connsiteX1" fmla="*/ 312821 w 649706"/>
              <a:gd name="connsiteY1" fmla="*/ 445168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49706"/>
              <a:gd name="connsiteY0" fmla="*/ 541421 h 541421"/>
              <a:gd name="connsiteX1" fmla="*/ 397794 w 649706"/>
              <a:gd name="connsiteY1" fmla="*/ 230854 h 541421"/>
              <a:gd name="connsiteX2" fmla="*/ 0 w 649706"/>
              <a:gd name="connsiteY2" fmla="*/ 0 h 541421"/>
              <a:gd name="connsiteX0" fmla="*/ 649706 w 661737"/>
              <a:gd name="connsiteY0" fmla="*/ 541421 h 541421"/>
              <a:gd name="connsiteX1" fmla="*/ 540670 w 661737"/>
              <a:gd name="connsiteY1" fmla="*/ 230854 h 541421"/>
              <a:gd name="connsiteX2" fmla="*/ 0 w 661737"/>
              <a:gd name="connsiteY2" fmla="*/ 0 h 541421"/>
              <a:gd name="connsiteX0" fmla="*/ 680540 w 692571"/>
              <a:gd name="connsiteY0" fmla="*/ 524881 h 524881"/>
              <a:gd name="connsiteX1" fmla="*/ 571504 w 692571"/>
              <a:gd name="connsiteY1" fmla="*/ 214314 h 524881"/>
              <a:gd name="connsiteX2" fmla="*/ 0 w 692571"/>
              <a:gd name="connsiteY2" fmla="*/ 0 h 524881"/>
              <a:gd name="connsiteX0" fmla="*/ 609102 w 621133"/>
              <a:gd name="connsiteY0" fmla="*/ 596319 h 596319"/>
              <a:gd name="connsiteX1" fmla="*/ 500066 w 621133"/>
              <a:gd name="connsiteY1" fmla="*/ 285752 h 596319"/>
              <a:gd name="connsiteX2" fmla="*/ 0 w 621133"/>
              <a:gd name="connsiteY2" fmla="*/ 0 h 596319"/>
            </a:gdLst>
            <a:ahLst/>
            <a:cxnLst>
              <a:cxn ang="0">
                <a:pos x="connsiteX0" y="connsiteY0"/>
              </a:cxn>
              <a:cxn ang="0">
                <a:pos x="connsiteX1" y="connsiteY1"/>
              </a:cxn>
              <a:cxn ang="0">
                <a:pos x="connsiteX2" y="connsiteY2"/>
              </a:cxn>
            </a:cxnLst>
            <a:rect l="l" t="t" r="r" b="b"/>
            <a:pathLst>
              <a:path w="621133" h="596319">
                <a:moveTo>
                  <a:pt x="609102" y="596319"/>
                </a:moveTo>
                <a:cubicBezTo>
                  <a:pt x="494801" y="593311"/>
                  <a:pt x="621133" y="327111"/>
                  <a:pt x="500066" y="285752"/>
                </a:cubicBezTo>
                <a:cubicBezTo>
                  <a:pt x="391782" y="195515"/>
                  <a:pt x="102268" y="177465"/>
                  <a:pt x="0" y="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3" name="TextBox 12"/>
          <p:cNvSpPr txBox="1"/>
          <p:nvPr/>
        </p:nvSpPr>
        <p:spPr>
          <a:xfrm>
            <a:off x="1071538" y="1928802"/>
            <a:ext cx="7358114" cy="1477328"/>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一条向右无限延伸的输入带（可读可写）</a:t>
            </a:r>
            <a:endParaRPr lang="en-US" altLang="zh-CN" sz="2000" smtClean="0">
              <a:solidFill>
                <a:srgbClr val="0000FF"/>
              </a:solidFill>
              <a:latin typeface="仿宋" pitchFamily="49" charset="-122"/>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一个有限状态控制器和连接控制器与输入带的读写头</a:t>
            </a:r>
            <a:endParaRPr lang="en-US" altLang="zh-CN" sz="2000" smtClean="0">
              <a:solidFill>
                <a:srgbClr val="0000FF"/>
              </a:solidFill>
              <a:latin typeface="仿宋" pitchFamily="49" charset="-122"/>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cs typeface="Consolas" pitchFamily="49" charset="0"/>
              </a:rPr>
              <a:t>输入带由一个个格组成，每一格可以存放一个字符</a:t>
            </a:r>
            <a:endParaRPr lang="zh-CN" altLang="en-US" sz="200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23850" y="395567"/>
            <a:ext cx="2962266" cy="514738"/>
          </a:xfrm>
          <a:prstGeom prst="rect">
            <a:avLst/>
          </a:prstGeom>
          <a:solidFill>
            <a:srgbClr val="00B050"/>
          </a:solidFill>
          <a:ln w="9525">
            <a:noFill/>
            <a:miter lim="800000"/>
            <a:headEnd/>
            <a:tailEnd/>
          </a:ln>
          <a:effectLst/>
        </p:spPr>
        <p:txBody>
          <a:bodyPr wrap="square" tIns="72000" bIns="72000">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a:t>
            </a:r>
            <a:r>
              <a:rPr lang="en-US" altLang="zh-CN">
                <a:solidFill>
                  <a:srgbClr val="FF0000"/>
                </a:solidFill>
                <a:latin typeface="Consolas" pitchFamily="49" charset="0"/>
                <a:ea typeface="楷体" pitchFamily="49" charset="-122"/>
                <a:cs typeface="Consolas" pitchFamily="49" charset="0"/>
              </a:rPr>
              <a:t>. </a:t>
            </a:r>
            <a:r>
              <a:rPr lang="zh-CN" altLang="en-US" smtClean="0">
                <a:solidFill>
                  <a:srgbClr val="FF0000"/>
                </a:solidFill>
                <a:latin typeface="Consolas" pitchFamily="49" charset="0"/>
                <a:ea typeface="楷体" pitchFamily="49" charset="-122"/>
                <a:cs typeface="Consolas" pitchFamily="49" charset="0"/>
              </a:rPr>
              <a:t>确定性图灵机</a:t>
            </a:r>
            <a:endParaRPr lang="zh-CN" altLang="en-US" dirty="0">
              <a:solidFill>
                <a:srgbClr val="FF0000"/>
              </a:solidFill>
              <a:latin typeface="Consolas" pitchFamily="49" charset="0"/>
              <a:ea typeface="楷体" pitchFamily="49" charset="-122"/>
              <a:cs typeface="Consolas" pitchFamily="49" charset="0"/>
            </a:endParaRPr>
          </a:p>
        </p:txBody>
      </p:sp>
      <p:sp>
        <p:nvSpPr>
          <p:cNvPr id="169987" name="Text Box 3"/>
          <p:cNvSpPr txBox="1">
            <a:spLocks noChangeArrowheads="1"/>
          </p:cNvSpPr>
          <p:nvPr/>
        </p:nvSpPr>
        <p:spPr bwMode="auto">
          <a:xfrm>
            <a:off x="785786" y="2295759"/>
            <a:ext cx="8001056" cy="31335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144000" tIns="180000" rIns="144000" bIns="180000">
            <a:spAutoFit/>
          </a:bodyPr>
          <a:lstStyle/>
          <a:p>
            <a:pPr marL="457200" indent="-457200">
              <a:lnSpc>
                <a:spcPts val="3000"/>
              </a:lnSpc>
              <a:spcBef>
                <a:spcPct val="50000"/>
              </a:spcBef>
              <a:buBlip>
                <a:blip r:embed="rId2"/>
              </a:buBlip>
            </a:pPr>
            <a:r>
              <a:rPr lang="en-US" altLang="zh-CN" sz="1800" dirty="0" smtClean="0">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是有限状</a:t>
            </a:r>
            <a:r>
              <a:rPr lang="zh-CN" altLang="en-US" sz="1800">
                <a:solidFill>
                  <a:srgbClr val="0000FF"/>
                </a:solidFill>
                <a:latin typeface="Consolas" pitchFamily="49" charset="0"/>
                <a:ea typeface="仿宋" pitchFamily="49" charset="-122"/>
                <a:cs typeface="Consolas" pitchFamily="49" charset="0"/>
              </a:rPr>
              <a:t>态</a:t>
            </a:r>
            <a:r>
              <a:rPr lang="zh-CN" altLang="en-US" sz="1800" smtClean="0">
                <a:solidFill>
                  <a:srgbClr val="0000FF"/>
                </a:solidFill>
                <a:latin typeface="Consolas" pitchFamily="49" charset="0"/>
                <a:ea typeface="仿宋" pitchFamily="49" charset="-122"/>
                <a:cs typeface="Consolas" pitchFamily="49" charset="0"/>
              </a:rPr>
              <a:t>集，</a:t>
            </a:r>
            <a:r>
              <a:rPr lang="en-US" altLang="zh-CN" sz="1800" i="1" smtClean="0">
                <a:solidFill>
                  <a:srgbClr val="0000FF"/>
                </a:solidFill>
                <a:latin typeface="Consolas" pitchFamily="49" charset="0"/>
                <a:ea typeface="仿宋" pitchFamily="49" charset="-122"/>
                <a:cs typeface="Consolas" pitchFamily="49" charset="0"/>
              </a:rPr>
              <a:t>q</a:t>
            </a:r>
            <a:r>
              <a:rPr lang="en-US" altLang="zh-CN" sz="1800" baseline="-25000" smtClean="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q</a:t>
            </a:r>
            <a:r>
              <a:rPr lang="en-US" altLang="zh-CN" sz="1800" baseline="-25000" dirty="0" err="1">
                <a:solidFill>
                  <a:srgbClr val="0000FF"/>
                </a:solidFill>
                <a:latin typeface="Consolas" pitchFamily="49" charset="0"/>
                <a:ea typeface="仿宋" pitchFamily="49" charset="-122"/>
                <a:cs typeface="Consolas" pitchFamily="49" charset="0"/>
              </a:rPr>
              <a:t>0</a:t>
            </a:r>
            <a:r>
              <a:rPr lang="en-US" altLang="zh-CN" sz="1800" dirty="0" err="1">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）是初始</a:t>
            </a:r>
            <a:r>
              <a:rPr lang="zh-CN" altLang="en-US" sz="1800">
                <a:solidFill>
                  <a:srgbClr val="0000FF"/>
                </a:solidFill>
                <a:latin typeface="Consolas" pitchFamily="49" charset="0"/>
                <a:ea typeface="仿宋" pitchFamily="49" charset="-122"/>
                <a:cs typeface="Consolas" pitchFamily="49" charset="0"/>
              </a:rPr>
              <a:t>状</a:t>
            </a:r>
            <a:r>
              <a:rPr lang="zh-CN" altLang="en-US" sz="1800" smtClean="0">
                <a:solidFill>
                  <a:srgbClr val="0000FF"/>
                </a:solidFill>
                <a:latin typeface="Consolas" pitchFamily="49" charset="0"/>
                <a:ea typeface="仿宋" pitchFamily="49" charset="-122"/>
                <a:cs typeface="Consolas" pitchFamily="49" charset="0"/>
              </a:rPr>
              <a:t>态，</a:t>
            </a:r>
            <a:r>
              <a:rPr lang="en-US" altLang="zh-CN" sz="1800" i="1" smtClean="0">
                <a:solidFill>
                  <a:srgbClr val="0000FF"/>
                </a:solidFill>
                <a:latin typeface="Consolas" pitchFamily="49" charset="0"/>
                <a:ea typeface="仿宋" pitchFamily="49" charset="-122"/>
                <a:cs typeface="Consolas" pitchFamily="49" charset="0"/>
              </a:rPr>
              <a:t>F</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F</a:t>
            </a:r>
            <a:r>
              <a:rPr lang="en-US" altLang="zh-CN" sz="1800" dirty="0" err="1">
                <a:solidFill>
                  <a:srgbClr val="0000FF"/>
                </a:solidFill>
                <a:latin typeface="Consolas" pitchFamily="49" charset="0"/>
                <a:ea typeface="仿宋" pitchFamily="49" charset="-122"/>
                <a:cs typeface="Consolas" pitchFamily="49" charset="0"/>
                <a:sym typeface="Symbol" pitchFamily="18" charset="2"/>
              </a:rPr>
              <a:t></a:t>
            </a:r>
            <a:r>
              <a:rPr lang="en-US" altLang="zh-CN" sz="1800" dirty="0" err="1">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）是终止状</a:t>
            </a:r>
            <a:r>
              <a:rPr lang="zh-CN" altLang="en-US" sz="1800">
                <a:solidFill>
                  <a:srgbClr val="0000FF"/>
                </a:solidFill>
                <a:latin typeface="Consolas" pitchFamily="49" charset="0"/>
                <a:ea typeface="仿宋" pitchFamily="49" charset="-122"/>
                <a:cs typeface="Consolas" pitchFamily="49" charset="0"/>
              </a:rPr>
              <a:t>态</a:t>
            </a:r>
            <a:r>
              <a:rPr lang="zh-CN" altLang="en-US" sz="1800" smtClean="0">
                <a:solidFill>
                  <a:srgbClr val="0000FF"/>
                </a:solidFill>
                <a:latin typeface="Consolas" pitchFamily="49" charset="0"/>
                <a:ea typeface="仿宋" pitchFamily="49" charset="-122"/>
                <a:cs typeface="Consolas" pitchFamily="49" charset="0"/>
              </a:rPr>
              <a:t>集，</a:t>
            </a:r>
            <a:r>
              <a:rPr lang="en-US" altLang="zh-CN" sz="1800" smtClean="0">
                <a:solidFill>
                  <a:srgbClr val="0000FF"/>
                </a:solidFill>
                <a:latin typeface="Consolas" pitchFamily="49" charset="0"/>
                <a:ea typeface="仿宋" pitchFamily="49" charset="-122"/>
                <a:cs typeface="Consolas" pitchFamily="49" charset="0"/>
              </a:rPr>
              <a:t>Γ</a:t>
            </a:r>
            <a:r>
              <a:rPr lang="zh-CN" altLang="en-US" sz="1800" dirty="0">
                <a:solidFill>
                  <a:srgbClr val="0000FF"/>
                </a:solidFill>
                <a:latin typeface="Consolas" pitchFamily="49" charset="0"/>
                <a:ea typeface="仿宋" pitchFamily="49" charset="-122"/>
                <a:cs typeface="Consolas" pitchFamily="49" charset="0"/>
              </a:rPr>
              <a:t>是输入带的符号</a:t>
            </a:r>
            <a:r>
              <a:rPr lang="zh-CN" altLang="en-US" sz="1800" dirty="0" smtClean="0">
                <a:solidFill>
                  <a:srgbClr val="0000FF"/>
                </a:solidFill>
                <a:latin typeface="Consolas" pitchFamily="49" charset="0"/>
                <a:ea typeface="仿宋" pitchFamily="49" charset="-122"/>
                <a:cs typeface="Consolas" pitchFamily="49" charset="0"/>
              </a:rPr>
              <a:t>集。</a:t>
            </a:r>
            <a:endParaRPr lang="zh-CN" altLang="en-US" sz="1800" dirty="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en-US" altLang="zh-CN" sz="1800" i="1" dirty="0" smtClean="0">
                <a:solidFill>
                  <a:srgbClr val="0000FF"/>
                </a:solidFill>
                <a:latin typeface="Consolas" pitchFamily="49" charset="0"/>
                <a:ea typeface="仿宋" pitchFamily="49" charset="-122"/>
                <a:cs typeface="Consolas" pitchFamily="49" charset="0"/>
              </a:rPr>
              <a:t>B</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∈Γ</a:t>
            </a:r>
            <a:r>
              <a:rPr lang="zh-CN" altLang="en-US" sz="1800" dirty="0">
                <a:solidFill>
                  <a:srgbClr val="0000FF"/>
                </a:solidFill>
                <a:latin typeface="Consolas" pitchFamily="49" charset="0"/>
                <a:ea typeface="仿宋" pitchFamily="49" charset="-122"/>
                <a:cs typeface="Consolas" pitchFamily="49" charset="0"/>
              </a:rPr>
              <a:t>）是</a:t>
            </a:r>
            <a:r>
              <a:rPr lang="zh-CN" altLang="en-US" sz="1800" dirty="0" smtClean="0">
                <a:solidFill>
                  <a:srgbClr val="0000FF"/>
                </a:solidFill>
                <a:latin typeface="Consolas" pitchFamily="49" charset="0"/>
                <a:ea typeface="仿宋" pitchFamily="49" charset="-122"/>
                <a:cs typeface="Consolas" pitchFamily="49" charset="0"/>
              </a:rPr>
              <a:t>空白符。</a:t>
            </a:r>
            <a:endParaRPr lang="zh-CN" altLang="en-US" sz="1800" dirty="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1800" dirty="0" smtClean="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是</a:t>
            </a:r>
            <a:r>
              <a:rPr lang="en-US" altLang="zh-CN" sz="1800" dirty="0">
                <a:solidFill>
                  <a:srgbClr val="0000FF"/>
                </a:solidFill>
                <a:latin typeface="Consolas" pitchFamily="49" charset="0"/>
                <a:ea typeface="仿宋" pitchFamily="49" charset="-122"/>
                <a:cs typeface="Consolas" pitchFamily="49" charset="0"/>
              </a:rPr>
              <a:t>Γ</a:t>
            </a:r>
            <a:r>
              <a:rPr lang="zh-CN" altLang="en-US" sz="1800" dirty="0">
                <a:solidFill>
                  <a:srgbClr val="0000FF"/>
                </a:solidFill>
                <a:latin typeface="Consolas" pitchFamily="49" charset="0"/>
                <a:ea typeface="仿宋" pitchFamily="49" charset="-122"/>
                <a:cs typeface="Consolas" pitchFamily="49" charset="0"/>
              </a:rPr>
              <a:t>中除</a:t>
            </a:r>
            <a:r>
              <a:rPr lang="en-US" altLang="zh-CN" sz="1800" i="1" dirty="0">
                <a:solidFill>
                  <a:srgbClr val="0000FF"/>
                </a:solidFill>
                <a:latin typeface="Consolas" pitchFamily="49" charset="0"/>
                <a:ea typeface="仿宋" pitchFamily="49" charset="-122"/>
                <a:cs typeface="Consolas" pitchFamily="49" charset="0"/>
              </a:rPr>
              <a:t>B</a:t>
            </a:r>
            <a:r>
              <a:rPr lang="zh-CN" altLang="en-US" sz="1800" dirty="0">
                <a:solidFill>
                  <a:srgbClr val="0000FF"/>
                </a:solidFill>
                <a:latin typeface="Consolas" pitchFamily="49" charset="0"/>
                <a:ea typeface="仿宋" pitchFamily="49" charset="-122"/>
                <a:cs typeface="Consolas" pitchFamily="49" charset="0"/>
              </a:rPr>
              <a:t>外的输入字母表。</a:t>
            </a:r>
          </a:p>
          <a:p>
            <a:pPr marL="457200" indent="-457200">
              <a:lnSpc>
                <a:spcPts val="3000"/>
              </a:lnSpc>
              <a:spcBef>
                <a:spcPct val="50000"/>
              </a:spcBef>
              <a:buBlip>
                <a:blip r:embed="rId2"/>
              </a:buBlip>
            </a:pPr>
            <a:r>
              <a:rPr lang="en-US" altLang="zh-CN" sz="1800" dirty="0" smtClean="0">
                <a:solidFill>
                  <a:srgbClr val="0000FF"/>
                </a:solidFill>
                <a:latin typeface="Consolas" pitchFamily="49" charset="0"/>
                <a:ea typeface="仿宋" pitchFamily="49" charset="-122"/>
                <a:cs typeface="Consolas" pitchFamily="49" charset="0"/>
              </a:rPr>
              <a:t>δ</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Q×Γ→Q×Γ</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是动作</a:t>
            </a:r>
            <a:r>
              <a:rPr lang="zh-CN" altLang="en-US" sz="1800">
                <a:solidFill>
                  <a:srgbClr val="0000FF"/>
                </a:solidFill>
                <a:latin typeface="Consolas" pitchFamily="49" charset="0"/>
                <a:ea typeface="仿宋" pitchFamily="49" charset="-122"/>
                <a:cs typeface="Consolas" pitchFamily="49" charset="0"/>
              </a:rPr>
              <a:t>函</a:t>
            </a:r>
            <a:r>
              <a:rPr lang="zh-CN" altLang="en-US" sz="1800" smtClean="0">
                <a:solidFill>
                  <a:srgbClr val="0000FF"/>
                </a:solidFill>
                <a:latin typeface="Consolas" pitchFamily="49" charset="0"/>
                <a:ea typeface="仿宋" pitchFamily="49" charset="-122"/>
                <a:cs typeface="Consolas" pitchFamily="49" charset="0"/>
              </a:rPr>
              <a:t>数，其</a:t>
            </a:r>
            <a:r>
              <a:rPr lang="zh-CN" altLang="en-US" sz="1800" dirty="0">
                <a:solidFill>
                  <a:srgbClr val="0000FF"/>
                </a:solidFill>
                <a:latin typeface="Consolas" pitchFamily="49" charset="0"/>
                <a:ea typeface="仿宋" pitchFamily="49" charset="-122"/>
                <a:cs typeface="Consolas" pitchFamily="49" charset="0"/>
              </a:rPr>
              <a:t>中</a:t>
            </a:r>
            <a:r>
              <a:rPr lang="en-US" altLang="zh-CN" sz="1800" dirty="0">
                <a:solidFill>
                  <a:srgbClr val="0000FF"/>
                </a:solidFill>
                <a:latin typeface="Consolas" pitchFamily="49" charset="0"/>
                <a:ea typeface="仿宋" pitchFamily="49" charset="-122"/>
                <a:cs typeface="Consolas" pitchFamily="49" charset="0"/>
              </a:rPr>
              <a:t>L</a:t>
            </a:r>
            <a:r>
              <a:rPr lang="zh-CN" altLang="en-US" sz="1800" dirty="0">
                <a:solidFill>
                  <a:srgbClr val="0000FF"/>
                </a:solidFill>
                <a:latin typeface="Consolas" pitchFamily="49" charset="0"/>
                <a:ea typeface="仿宋" pitchFamily="49" charset="-122"/>
                <a:cs typeface="Consolas" pitchFamily="49" charset="0"/>
              </a:rPr>
              <a:t>表示左移</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格，</a:t>
            </a:r>
            <a:r>
              <a:rPr lang="en-US" altLang="zh-CN" sz="1800" smtClean="0">
                <a:solidFill>
                  <a:srgbClr val="0000FF"/>
                </a:solidFill>
                <a:latin typeface="Consolas" pitchFamily="49" charset="0"/>
                <a:ea typeface="仿宋" pitchFamily="49" charset="-122"/>
                <a:cs typeface="Consolas" pitchFamily="49" charset="0"/>
              </a:rPr>
              <a:t>R</a:t>
            </a:r>
            <a:r>
              <a:rPr lang="zh-CN" altLang="en-US" sz="1800" dirty="0">
                <a:solidFill>
                  <a:srgbClr val="0000FF"/>
                </a:solidFill>
                <a:latin typeface="Consolas" pitchFamily="49" charset="0"/>
                <a:ea typeface="仿宋" pitchFamily="49" charset="-122"/>
                <a:cs typeface="Consolas" pitchFamily="49" charset="0"/>
              </a:rPr>
              <a:t>表示右移</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格，对</a:t>
            </a:r>
            <a:r>
              <a:rPr lang="zh-CN" altLang="en-US" sz="1800" dirty="0">
                <a:solidFill>
                  <a:srgbClr val="0000FF"/>
                </a:solidFill>
                <a:latin typeface="Consolas" pitchFamily="49" charset="0"/>
                <a:ea typeface="仿宋" pitchFamily="49" charset="-122"/>
                <a:cs typeface="Consolas" pitchFamily="49" charset="0"/>
              </a:rPr>
              <a:t>于某些</a:t>
            </a:r>
            <a:r>
              <a:rPr lang="en-US" altLang="zh-CN" sz="1800" i="1" dirty="0" err="1">
                <a:solidFill>
                  <a:srgbClr val="0000FF"/>
                </a:solidFill>
                <a:latin typeface="Consolas" pitchFamily="49" charset="0"/>
                <a:ea typeface="仿宋" pitchFamily="49" charset="-122"/>
                <a:cs typeface="Consolas" pitchFamily="49" charset="0"/>
              </a:rPr>
              <a:t>q</a:t>
            </a:r>
            <a:r>
              <a:rPr lang="en-US" altLang="zh-CN" sz="1800" dirty="0" err="1">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和</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err="1">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Γ</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δ(</a:t>
            </a:r>
            <a:r>
              <a:rPr lang="en-US" altLang="zh-CN" sz="1800" i="1" smtClean="0">
                <a:solidFill>
                  <a:srgbClr val="0000FF"/>
                </a:solidFill>
                <a:latin typeface="Consolas" pitchFamily="49" charset="0"/>
                <a:ea typeface="仿宋" pitchFamily="49" charset="-122"/>
                <a:cs typeface="Consolas" pitchFamily="49" charset="0"/>
              </a:rPr>
              <a:t>q</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可以无定义。</a:t>
            </a:r>
          </a:p>
        </p:txBody>
      </p:sp>
      <p:sp>
        <p:nvSpPr>
          <p:cNvPr id="4" name="TextBox 3"/>
          <p:cNvSpPr txBox="1"/>
          <p:nvPr/>
        </p:nvSpPr>
        <p:spPr>
          <a:xfrm>
            <a:off x="357158" y="1209904"/>
            <a:ext cx="8072494" cy="861774"/>
          </a:xfrm>
          <a:prstGeom prst="rect">
            <a:avLst/>
          </a:prstGeom>
          <a:noFill/>
        </p:spPr>
        <p:txBody>
          <a:bodyPr wrap="square" rtlCol="0">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确定性图灵机的</a:t>
            </a:r>
            <a:r>
              <a:rPr lang="zh-CN" altLang="en-US" sz="2000" dirty="0" smtClean="0">
                <a:solidFill>
                  <a:srgbClr val="0000FF"/>
                </a:solidFill>
                <a:latin typeface="Consolas" pitchFamily="49" charset="0"/>
                <a:ea typeface="楷体" pitchFamily="49" charset="-122"/>
                <a:cs typeface="Consolas" pitchFamily="49" charset="0"/>
              </a:rPr>
              <a:t>定义如下：</a:t>
            </a:r>
          </a:p>
          <a:p>
            <a:pPr>
              <a:spcBef>
                <a:spcPct val="50000"/>
              </a:spcBef>
            </a:pPr>
            <a:r>
              <a:rPr lang="zh-CN" altLang="en-US" sz="2000" dirty="0" smtClean="0">
                <a:solidFill>
                  <a:srgbClr val="0000FF"/>
                </a:solidFill>
                <a:latin typeface="Consolas" pitchFamily="49" charset="0"/>
                <a:ea typeface="楷体" pitchFamily="49" charset="-122"/>
                <a:cs typeface="Consolas" pitchFamily="49" charset="0"/>
              </a:rPr>
              <a:t>　　图灵机是一个七元组</a:t>
            </a:r>
            <a:r>
              <a:rPr lang="en-US" altLang="zh-CN" sz="2000" dirty="0"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Γ</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δ</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28596" y="2071678"/>
            <a:ext cx="8351838" cy="2536720"/>
          </a:xfrm>
          <a:prstGeom prst="rect">
            <a:avLst/>
          </a:prstGeom>
          <a:noFill/>
          <a:ln w="9525">
            <a:noFill/>
            <a:miter lim="800000"/>
            <a:headEnd/>
            <a:tailEnd/>
          </a:ln>
          <a:effectLst/>
        </p:spPr>
        <p:txBody>
          <a:bodyPr>
            <a:spAutoFit/>
          </a:bodyPr>
          <a:lstStyle/>
          <a:p>
            <a:pPr marL="457200" indent="-457200">
              <a:lnSpc>
                <a:spcPct val="1500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把</a:t>
            </a:r>
            <a:r>
              <a:rPr lang="zh-CN" altLang="en-US" sz="1800" dirty="0">
                <a:solidFill>
                  <a:srgbClr val="0000FF"/>
                </a:solidFill>
                <a:latin typeface="Consolas" pitchFamily="49" charset="0"/>
                <a:ea typeface="仿宋" pitchFamily="49" charset="-122"/>
                <a:cs typeface="Consolas" pitchFamily="49" charset="0"/>
              </a:rPr>
              <a:t>输入串</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baseline="-25000" dirty="0" err="1">
                <a:solidFill>
                  <a:srgbClr val="0000FF"/>
                </a:solidFill>
                <a:latin typeface="Consolas" pitchFamily="49" charset="0"/>
                <a:ea typeface="仿宋" pitchFamily="49" charset="-122"/>
                <a:cs typeface="Consolas" pitchFamily="49" charset="0"/>
              </a:rPr>
              <a:t>1</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baseline="-25000" dirty="0" err="1">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n</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i="1" baseline="-250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）放置在输入</a:t>
            </a:r>
            <a:r>
              <a:rPr lang="zh-CN" altLang="en-US" sz="1800">
                <a:solidFill>
                  <a:srgbClr val="0000FF"/>
                </a:solidFill>
                <a:latin typeface="Consolas" pitchFamily="49" charset="0"/>
                <a:ea typeface="仿宋" pitchFamily="49" charset="-122"/>
                <a:cs typeface="Consolas" pitchFamily="49" charset="0"/>
              </a:rPr>
              <a:t>带</a:t>
            </a:r>
            <a:r>
              <a:rPr lang="zh-CN" altLang="en-US" sz="1800" smtClean="0">
                <a:solidFill>
                  <a:srgbClr val="0000FF"/>
                </a:solidFill>
                <a:latin typeface="Consolas" pitchFamily="49" charset="0"/>
                <a:ea typeface="仿宋" pitchFamily="49" charset="-122"/>
                <a:cs typeface="Consolas" pitchFamily="49" charset="0"/>
              </a:rPr>
              <a:t>上，如</a:t>
            </a:r>
            <a:r>
              <a:rPr lang="zh-CN" altLang="en-US" sz="1800" dirty="0">
                <a:solidFill>
                  <a:srgbClr val="0000FF"/>
                </a:solidFill>
                <a:latin typeface="Consolas" pitchFamily="49" charset="0"/>
                <a:ea typeface="仿宋" pitchFamily="49" charset="-122"/>
                <a:cs typeface="Consolas" pitchFamily="49" charset="0"/>
              </a:rPr>
              <a:t>放置在最</a:t>
            </a:r>
            <a:r>
              <a:rPr lang="zh-CN" altLang="en-US" sz="1800">
                <a:solidFill>
                  <a:srgbClr val="0000FF"/>
                </a:solidFill>
                <a:latin typeface="Consolas" pitchFamily="49" charset="0"/>
                <a:ea typeface="仿宋" pitchFamily="49" charset="-122"/>
                <a:cs typeface="Consolas" pitchFamily="49" charset="0"/>
              </a:rPr>
              <a:t>左</a:t>
            </a:r>
            <a:r>
              <a:rPr lang="zh-CN" altLang="en-US" sz="1800" smtClean="0">
                <a:solidFill>
                  <a:srgbClr val="0000FF"/>
                </a:solidFill>
                <a:latin typeface="Consolas" pitchFamily="49" charset="0"/>
                <a:ea typeface="仿宋" pitchFamily="49" charset="-122"/>
                <a:cs typeface="Consolas" pitchFamily="49" charset="0"/>
              </a:rPr>
              <a:t>端，开</a:t>
            </a:r>
            <a:r>
              <a:rPr lang="zh-CN" altLang="en-US" sz="1800" dirty="0">
                <a:solidFill>
                  <a:srgbClr val="0000FF"/>
                </a:solidFill>
                <a:latin typeface="Consolas" pitchFamily="49" charset="0"/>
                <a:ea typeface="仿宋" pitchFamily="49" charset="-122"/>
                <a:cs typeface="Consolas" pitchFamily="49" charset="0"/>
              </a:rPr>
              <a:t>始时读写头注视输入带上某</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格，如</a:t>
            </a:r>
            <a:r>
              <a:rPr lang="zh-CN" altLang="en-US" sz="1800" dirty="0">
                <a:solidFill>
                  <a:srgbClr val="0000FF"/>
                </a:solidFill>
                <a:latin typeface="Consolas" pitchFamily="49" charset="0"/>
                <a:ea typeface="仿宋" pitchFamily="49" charset="-122"/>
                <a:cs typeface="Consolas" pitchFamily="49" charset="0"/>
              </a:rPr>
              <a:t>注视最左端的第</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格，</a:t>
            </a:r>
            <a:r>
              <a:rPr lang="en-US" altLang="zh-CN" sz="1800" smtClean="0">
                <a:solidFill>
                  <a:srgbClr val="0000FF"/>
                </a:solidFill>
                <a:latin typeface="Consolas" pitchFamily="49" charset="0"/>
                <a:ea typeface="仿宋" pitchFamily="49" charset="-122"/>
                <a:cs typeface="Consolas" pitchFamily="49" charset="0"/>
              </a:rPr>
              <a:t>M</a:t>
            </a:r>
            <a:r>
              <a:rPr lang="zh-CN" altLang="en-US" sz="1800" dirty="0">
                <a:solidFill>
                  <a:srgbClr val="0000FF"/>
                </a:solidFill>
                <a:latin typeface="Consolas" pitchFamily="49" charset="0"/>
                <a:ea typeface="仿宋" pitchFamily="49" charset="-122"/>
                <a:cs typeface="Consolas" pitchFamily="49" charset="0"/>
              </a:rPr>
              <a:t>的初始状态为</a:t>
            </a:r>
            <a:r>
              <a:rPr lang="en-US" altLang="zh-CN" sz="1800" i="1" dirty="0" err="1">
                <a:solidFill>
                  <a:srgbClr val="0000FF"/>
                </a:solidFill>
                <a:latin typeface="Consolas" pitchFamily="49" charset="0"/>
                <a:ea typeface="仿宋" pitchFamily="49" charset="-122"/>
                <a:cs typeface="Consolas" pitchFamily="49" charset="0"/>
              </a:rPr>
              <a:t>q</a:t>
            </a:r>
            <a:r>
              <a:rPr lang="en-US" altLang="zh-CN" sz="1800" baseline="-25000" dirty="0" err="1">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a:t>
            </a:r>
          </a:p>
          <a:p>
            <a:pPr marL="457200" indent="-457200">
              <a:lnSpc>
                <a:spcPct val="1500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在</a:t>
            </a:r>
            <a:r>
              <a:rPr lang="zh-CN" altLang="en-US" sz="1800" dirty="0">
                <a:solidFill>
                  <a:srgbClr val="0000FF"/>
                </a:solidFill>
                <a:latin typeface="Consolas" pitchFamily="49" charset="0"/>
                <a:ea typeface="仿宋" pitchFamily="49" charset="-122"/>
                <a:cs typeface="Consolas" pitchFamily="49" charset="0"/>
              </a:rPr>
              <a:t>每</a:t>
            </a:r>
            <a:r>
              <a:rPr lang="zh-CN" altLang="en-US" sz="1800">
                <a:solidFill>
                  <a:srgbClr val="0000FF"/>
                </a:solidFill>
                <a:latin typeface="Consolas" pitchFamily="49" charset="0"/>
                <a:ea typeface="仿宋" pitchFamily="49" charset="-122"/>
                <a:cs typeface="Consolas" pitchFamily="49" charset="0"/>
              </a:rPr>
              <a:t>一</a:t>
            </a:r>
            <a:r>
              <a:rPr lang="zh-CN" altLang="en-US" sz="1800" smtClean="0">
                <a:solidFill>
                  <a:srgbClr val="0000FF"/>
                </a:solidFill>
                <a:latin typeface="Consolas" pitchFamily="49" charset="0"/>
                <a:ea typeface="仿宋" pitchFamily="49" charset="-122"/>
                <a:cs typeface="Consolas" pitchFamily="49" charset="0"/>
              </a:rPr>
              <a:t>步，读</a:t>
            </a:r>
            <a:r>
              <a:rPr lang="zh-CN" altLang="en-US" sz="1800" dirty="0">
                <a:solidFill>
                  <a:srgbClr val="0000FF"/>
                </a:solidFill>
                <a:latin typeface="Consolas" pitchFamily="49" charset="0"/>
                <a:ea typeface="仿宋" pitchFamily="49" charset="-122"/>
                <a:cs typeface="Consolas" pitchFamily="49" charset="0"/>
              </a:rPr>
              <a:t>写头把扫描到的字符（设为</a:t>
            </a:r>
            <a:r>
              <a:rPr lang="en-US" altLang="zh-CN" sz="1800" i="1" dirty="0">
                <a:solidFill>
                  <a:srgbClr val="0000FF"/>
                </a:solidFill>
                <a:latin typeface="Consolas" pitchFamily="49" charset="0"/>
                <a:ea typeface="仿宋" pitchFamily="49" charset="-122"/>
                <a:cs typeface="Consolas" pitchFamily="49" charset="0"/>
              </a:rPr>
              <a:t>x</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en-US" sz="1800" dirty="0">
                <a:solidFill>
                  <a:srgbClr val="0000FF"/>
                </a:solidFill>
                <a:latin typeface="Consolas" pitchFamily="49" charset="0"/>
                <a:ea typeface="仿宋" pitchFamily="49" charset="-122"/>
                <a:cs typeface="Consolas" pitchFamily="49" charset="0"/>
              </a:rPr>
              <a:t>）传送到有限状态控</a:t>
            </a:r>
            <a:r>
              <a:rPr lang="zh-CN" altLang="en-US" sz="1800">
                <a:solidFill>
                  <a:srgbClr val="0000FF"/>
                </a:solidFill>
                <a:latin typeface="Consolas" pitchFamily="49" charset="0"/>
                <a:ea typeface="仿宋" pitchFamily="49" charset="-122"/>
                <a:cs typeface="Consolas" pitchFamily="49" charset="0"/>
              </a:rPr>
              <a:t>制</a:t>
            </a:r>
            <a:r>
              <a:rPr lang="zh-CN" altLang="en-US" sz="1800" smtClean="0">
                <a:solidFill>
                  <a:srgbClr val="0000FF"/>
                </a:solidFill>
                <a:latin typeface="Consolas" pitchFamily="49" charset="0"/>
                <a:ea typeface="仿宋" pitchFamily="49" charset="-122"/>
                <a:cs typeface="Consolas" pitchFamily="49" charset="0"/>
              </a:rPr>
              <a:t>器，有</a:t>
            </a:r>
            <a:r>
              <a:rPr lang="zh-CN" altLang="en-US" sz="1800" dirty="0">
                <a:solidFill>
                  <a:srgbClr val="0000FF"/>
                </a:solidFill>
                <a:latin typeface="Consolas" pitchFamily="49" charset="0"/>
                <a:ea typeface="仿宋" pitchFamily="49" charset="-122"/>
                <a:cs typeface="Consolas" pitchFamily="49" charset="0"/>
              </a:rPr>
              <a:t>限状态控制器根据当前状态</a:t>
            </a:r>
            <a:r>
              <a:rPr lang="en-US" altLang="zh-CN" sz="1800" i="1" dirty="0">
                <a:solidFill>
                  <a:srgbClr val="0000FF"/>
                </a:solidFill>
                <a:latin typeface="Consolas" pitchFamily="49" charset="0"/>
                <a:ea typeface="仿宋" pitchFamily="49" charset="-122"/>
                <a:cs typeface="Consolas" pitchFamily="49" charset="0"/>
              </a:rPr>
              <a:t>q</a:t>
            </a:r>
            <a:r>
              <a:rPr lang="zh-CN" altLang="en-US" sz="1800" dirty="0">
                <a:solidFill>
                  <a:srgbClr val="0000FF"/>
                </a:solidFill>
                <a:latin typeface="Consolas" pitchFamily="49" charset="0"/>
                <a:ea typeface="仿宋" pitchFamily="49" charset="-122"/>
                <a:cs typeface="Consolas" pitchFamily="49" charset="0"/>
              </a:rPr>
              <a:t>和动作函</a:t>
            </a:r>
            <a:r>
              <a:rPr lang="zh-CN" altLang="en-US" sz="1800">
                <a:solidFill>
                  <a:srgbClr val="0000FF"/>
                </a:solidFill>
                <a:latin typeface="Consolas" pitchFamily="49" charset="0"/>
                <a:ea typeface="仿宋" pitchFamily="49" charset="-122"/>
                <a:cs typeface="Consolas" pitchFamily="49" charset="0"/>
              </a:rPr>
              <a:t>数</a:t>
            </a:r>
            <a:r>
              <a:rPr lang="en-US" altLang="zh-CN" sz="1800" smtClean="0">
                <a:solidFill>
                  <a:srgbClr val="0000FF"/>
                </a:solidFill>
                <a:latin typeface="Consolas" pitchFamily="49" charset="0"/>
                <a:ea typeface="仿宋" pitchFamily="49" charset="-122"/>
                <a:cs typeface="Consolas" pitchFamily="49" charset="0"/>
              </a:rPr>
              <a:t>δ(</a:t>
            </a:r>
            <a:r>
              <a:rPr lang="en-US" altLang="zh-CN" sz="1800" i="1" smtClean="0">
                <a:solidFill>
                  <a:srgbClr val="0000FF"/>
                </a:solidFill>
                <a:latin typeface="Consolas" pitchFamily="49" charset="0"/>
                <a:ea typeface="仿宋" pitchFamily="49" charset="-122"/>
                <a:cs typeface="Consolas" pitchFamily="49" charset="0"/>
              </a:rPr>
              <a:t>q</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确定状态的</a:t>
            </a:r>
            <a:r>
              <a:rPr lang="zh-CN" altLang="en-US" sz="1800">
                <a:solidFill>
                  <a:srgbClr val="0000FF"/>
                </a:solidFill>
                <a:latin typeface="Consolas" pitchFamily="49" charset="0"/>
                <a:ea typeface="仿宋" pitchFamily="49" charset="-122"/>
                <a:cs typeface="Consolas" pitchFamily="49" charset="0"/>
              </a:rPr>
              <a:t>变</a:t>
            </a:r>
            <a:r>
              <a:rPr lang="zh-CN" altLang="en-US" sz="1800" smtClean="0">
                <a:solidFill>
                  <a:srgbClr val="0000FF"/>
                </a:solidFill>
                <a:latin typeface="Consolas" pitchFamily="49" charset="0"/>
                <a:ea typeface="仿宋" pitchFamily="49" charset="-122"/>
                <a:cs typeface="Consolas" pitchFamily="49" charset="0"/>
              </a:rPr>
              <a:t>化，在</a:t>
            </a:r>
            <a:r>
              <a:rPr lang="zh-CN" altLang="en-US" sz="1800" dirty="0">
                <a:solidFill>
                  <a:srgbClr val="0000FF"/>
                </a:solidFill>
                <a:latin typeface="Consolas" pitchFamily="49" charset="0"/>
                <a:ea typeface="仿宋" pitchFamily="49" charset="-122"/>
                <a:cs typeface="Consolas" pitchFamily="49" charset="0"/>
              </a:rPr>
              <a:t>当前格写上新字符以及移动读写头。</a:t>
            </a:r>
          </a:p>
          <a:p>
            <a:pPr marL="457200" indent="-457200">
              <a:lnSpc>
                <a:spcPct val="150000"/>
              </a:lnSpc>
              <a:spcBef>
                <a:spcPts val="0"/>
              </a:spcBef>
              <a:buBlip>
                <a:blip r:embed="rId2"/>
              </a:buBlip>
            </a:pPr>
            <a:r>
              <a:rPr lang="zh-CN" altLang="en-US" sz="1800" smtClean="0">
                <a:solidFill>
                  <a:srgbClr val="0000FF"/>
                </a:solidFill>
                <a:latin typeface="Consolas" pitchFamily="49" charset="0"/>
                <a:ea typeface="仿宋" pitchFamily="49" charset="-122"/>
                <a:cs typeface="Consolas" pitchFamily="49" charset="0"/>
              </a:rPr>
              <a:t>当</a:t>
            </a:r>
            <a:r>
              <a:rPr lang="zh-CN" altLang="en-US" sz="1800" dirty="0">
                <a:solidFill>
                  <a:srgbClr val="0000FF"/>
                </a:solidFill>
                <a:latin typeface="Consolas" pitchFamily="49" charset="0"/>
                <a:ea typeface="仿宋" pitchFamily="49" charset="-122"/>
                <a:cs typeface="Consolas" pitchFamily="49" charset="0"/>
              </a:rPr>
              <a:t>进入某个终止状态</a:t>
            </a:r>
            <a:r>
              <a:rPr lang="zh-CN" altLang="en-US" sz="1800">
                <a:solidFill>
                  <a:srgbClr val="0000FF"/>
                </a:solidFill>
                <a:latin typeface="Consolas" pitchFamily="49" charset="0"/>
                <a:ea typeface="仿宋" pitchFamily="49" charset="-122"/>
                <a:cs typeface="Consolas" pitchFamily="49" charset="0"/>
              </a:rPr>
              <a:t>或</a:t>
            </a:r>
            <a:r>
              <a:rPr lang="en-US" altLang="zh-CN" sz="1800" smtClean="0">
                <a:solidFill>
                  <a:srgbClr val="0000FF"/>
                </a:solidFill>
                <a:latin typeface="Consolas" pitchFamily="49" charset="0"/>
                <a:ea typeface="仿宋" pitchFamily="49" charset="-122"/>
                <a:cs typeface="Consolas" pitchFamily="49" charset="0"/>
              </a:rPr>
              <a:t>δ(</a:t>
            </a:r>
            <a:r>
              <a:rPr lang="en-US" altLang="zh-CN" sz="1800" i="1" smtClean="0">
                <a:solidFill>
                  <a:srgbClr val="0000FF"/>
                </a:solidFill>
                <a:latin typeface="Consolas" pitchFamily="49" charset="0"/>
                <a:ea typeface="仿宋" pitchFamily="49" charset="-122"/>
                <a:cs typeface="Consolas" pitchFamily="49" charset="0"/>
              </a:rPr>
              <a:t>q</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无定</a:t>
            </a:r>
            <a:r>
              <a:rPr lang="zh-CN" altLang="en-US" sz="1800">
                <a:solidFill>
                  <a:srgbClr val="0000FF"/>
                </a:solidFill>
                <a:latin typeface="Consolas" pitchFamily="49" charset="0"/>
                <a:ea typeface="仿宋" pitchFamily="49" charset="-122"/>
                <a:cs typeface="Consolas" pitchFamily="49" charset="0"/>
              </a:rPr>
              <a:t>义</a:t>
            </a:r>
            <a:r>
              <a:rPr lang="zh-CN" altLang="en-US" sz="1800" smtClean="0">
                <a:solidFill>
                  <a:srgbClr val="0000FF"/>
                </a:solidFill>
                <a:latin typeface="Consolas" pitchFamily="49" charset="0"/>
                <a:ea typeface="仿宋" pitchFamily="49" charset="-122"/>
                <a:cs typeface="Consolas" pitchFamily="49" charset="0"/>
              </a:rPr>
              <a:t>时，</a:t>
            </a:r>
            <a:r>
              <a:rPr lang="zh-CN" altLang="en-US" sz="1800" smtClean="0">
                <a:solidFill>
                  <a:srgbClr val="FF00FF"/>
                </a:solidFill>
                <a:latin typeface="Consolas" pitchFamily="49" charset="0"/>
                <a:ea typeface="仿宋" pitchFamily="49" charset="-122"/>
                <a:cs typeface="Consolas" pitchFamily="49" charset="0"/>
              </a:rPr>
              <a:t>图</a:t>
            </a:r>
            <a:r>
              <a:rPr lang="zh-CN" altLang="en-US" sz="1800" dirty="0">
                <a:solidFill>
                  <a:srgbClr val="FF00FF"/>
                </a:solidFill>
                <a:latin typeface="Consolas" pitchFamily="49" charset="0"/>
                <a:ea typeface="仿宋" pitchFamily="49" charset="-122"/>
                <a:cs typeface="Consolas" pitchFamily="49" charset="0"/>
              </a:rPr>
              <a:t>灵机</a:t>
            </a:r>
            <a:r>
              <a:rPr lang="en-US" altLang="zh-CN" sz="1800" dirty="0">
                <a:solidFill>
                  <a:srgbClr val="FF00FF"/>
                </a:solidFill>
                <a:latin typeface="Consolas" pitchFamily="49" charset="0"/>
                <a:ea typeface="仿宋" pitchFamily="49" charset="-122"/>
                <a:cs typeface="Consolas" pitchFamily="49" charset="0"/>
              </a:rPr>
              <a:t>M</a:t>
            </a:r>
            <a:r>
              <a:rPr lang="zh-CN" altLang="en-US" sz="1800" dirty="0">
                <a:solidFill>
                  <a:srgbClr val="FF00FF"/>
                </a:solidFill>
                <a:latin typeface="Consolas" pitchFamily="49" charset="0"/>
                <a:ea typeface="仿宋" pitchFamily="49" charset="-122"/>
                <a:cs typeface="Consolas" pitchFamily="49" charset="0"/>
              </a:rPr>
              <a:t>停机</a:t>
            </a:r>
            <a:r>
              <a:rPr lang="zh-CN" altLang="en-US"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509558" y="1500174"/>
            <a:ext cx="3357586" cy="430887"/>
          </a:xfrm>
          <a:prstGeom prst="rect">
            <a:avLst/>
          </a:prstGeom>
          <a:noFill/>
        </p:spPr>
        <p:txBody>
          <a:bodyPr wrap="square" rtlCol="0">
            <a:spAutoFit/>
          </a:bodyPr>
          <a:lstStyle/>
          <a:p>
            <a:r>
              <a:rPr lang="zh-CN" altLang="en-US" sz="2200" smtClean="0">
                <a:solidFill>
                  <a:srgbClr val="C00000"/>
                </a:solidFill>
                <a:latin typeface="Consolas" pitchFamily="49" charset="0"/>
                <a:ea typeface="微软雅黑" pitchFamily="34" charset="-122"/>
                <a:cs typeface="Consolas" pitchFamily="49" charset="0"/>
              </a:rPr>
              <a:t>图灵机</a:t>
            </a:r>
            <a:r>
              <a:rPr lang="en-US" altLang="zh-CN" sz="2200" smtClean="0">
                <a:solidFill>
                  <a:srgbClr val="C00000"/>
                </a:solidFill>
                <a:latin typeface="Consolas" pitchFamily="49" charset="0"/>
                <a:ea typeface="微软雅黑" pitchFamily="34" charset="-122"/>
                <a:cs typeface="Consolas" pitchFamily="49" charset="0"/>
              </a:rPr>
              <a:t>M</a:t>
            </a:r>
            <a:r>
              <a:rPr lang="zh-CN" altLang="en-US" sz="2200" smtClean="0">
                <a:solidFill>
                  <a:srgbClr val="C00000"/>
                </a:solidFill>
                <a:latin typeface="Consolas" pitchFamily="49" charset="0"/>
                <a:ea typeface="微软雅黑" pitchFamily="34" charset="-122"/>
                <a:cs typeface="Consolas" pitchFamily="49" charset="0"/>
              </a:rPr>
              <a:t>的工作过程：</a:t>
            </a:r>
            <a:endParaRPr lang="zh-CN" altLang="en-US" sz="22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42910" y="497783"/>
            <a:ext cx="80645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用符</a:t>
            </a:r>
            <a:r>
              <a:rPr lang="zh-CN" altLang="en-US" sz="2000" smtClean="0">
                <a:solidFill>
                  <a:srgbClr val="0000FF"/>
                </a:solidFill>
                <a:latin typeface="Consolas" pitchFamily="49" charset="0"/>
                <a:ea typeface="楷体" pitchFamily="49" charset="-122"/>
                <a:cs typeface="Consolas" pitchFamily="49" charset="0"/>
              </a:rPr>
              <a:t>号 → 表</a:t>
            </a:r>
            <a:r>
              <a:rPr lang="zh-CN" altLang="en-US" sz="2000">
                <a:solidFill>
                  <a:srgbClr val="0000FF"/>
                </a:solidFill>
                <a:latin typeface="Consolas" pitchFamily="49" charset="0"/>
                <a:ea typeface="楷体" pitchFamily="49" charset="-122"/>
                <a:cs typeface="Consolas" pitchFamily="49" charset="0"/>
              </a:rPr>
              <a:t>示推导关</a:t>
            </a:r>
            <a:r>
              <a:rPr lang="zh-CN" altLang="en-US" sz="2000" smtClean="0">
                <a:solidFill>
                  <a:srgbClr val="0000FF"/>
                </a:solidFill>
                <a:latin typeface="Consolas" pitchFamily="49" charset="0"/>
                <a:ea typeface="楷体" pitchFamily="49" charset="-122"/>
                <a:cs typeface="Consolas" pitchFamily="49" charset="0"/>
              </a:rPr>
              <a:t>系，其</a:t>
            </a:r>
            <a:r>
              <a:rPr lang="zh-CN" altLang="en-US" sz="2000">
                <a:solidFill>
                  <a:srgbClr val="0000FF"/>
                </a:solidFill>
                <a:latin typeface="Consolas" pitchFamily="49" charset="0"/>
                <a:ea typeface="楷体" pitchFamily="49" charset="-122"/>
                <a:cs typeface="Consolas" pitchFamily="49" charset="0"/>
              </a:rPr>
              <a:t>中*表示多步推导。</a:t>
            </a:r>
          </a:p>
        </p:txBody>
      </p:sp>
      <p:sp>
        <p:nvSpPr>
          <p:cNvPr id="167940" name="Rectangle 4"/>
          <p:cNvSpPr>
            <a:spLocks noChangeArrowheads="1"/>
          </p:cNvSpPr>
          <p:nvPr/>
        </p:nvSpPr>
        <p:spPr bwMode="auto">
          <a:xfrm>
            <a:off x="0" y="3319463"/>
            <a:ext cx="184731" cy="400110"/>
          </a:xfrm>
          <a:prstGeom prst="rect">
            <a:avLst/>
          </a:prstGeom>
          <a:noFill/>
          <a:ln w="9525">
            <a:noFill/>
            <a:miter lim="800000"/>
            <a:headEnd/>
            <a:tailEnd/>
          </a:ln>
          <a:effectLst/>
        </p:spPr>
        <p:txBody>
          <a:bodyPr wrap="none" anchor="ctr">
            <a:spAutoFit/>
          </a:bodyPr>
          <a:lstStyle/>
          <a:p>
            <a:endParaRPr lang="zh-CN" altLang="en-US" sz="2000">
              <a:solidFill>
                <a:srgbClr val="0000FF"/>
              </a:solidFill>
              <a:latin typeface="Consolas" pitchFamily="49" charset="0"/>
              <a:cs typeface="Consolas" pitchFamily="49" charset="0"/>
            </a:endParaRPr>
          </a:p>
        </p:txBody>
      </p:sp>
      <p:sp>
        <p:nvSpPr>
          <p:cNvPr id="167941" name="Text Box 5"/>
          <p:cNvSpPr txBox="1">
            <a:spLocks noChangeArrowheads="1"/>
          </p:cNvSpPr>
          <p:nvPr/>
        </p:nvSpPr>
        <p:spPr bwMode="auto">
          <a:xfrm>
            <a:off x="250825" y="1196973"/>
            <a:ext cx="8497888" cy="44009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216000">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设当前瞬像</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，表</a:t>
            </a:r>
            <a:r>
              <a:rPr lang="zh-CN" altLang="en-US" sz="2000" dirty="0">
                <a:solidFill>
                  <a:srgbClr val="0000FF"/>
                </a:solidFill>
                <a:latin typeface="Consolas" pitchFamily="49" charset="0"/>
                <a:ea typeface="楷体" pitchFamily="49" charset="-122"/>
                <a:cs typeface="Consolas" pitchFamily="49" charset="0"/>
              </a:rPr>
              <a:t>示当前状态</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写头正注视着</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字</a:t>
            </a:r>
            <a:r>
              <a:rPr lang="zh-CN" altLang="en-US" sz="2000">
                <a:solidFill>
                  <a:srgbClr val="0000FF"/>
                </a:solidFill>
                <a:latin typeface="Consolas" pitchFamily="49" charset="0"/>
                <a:ea typeface="楷体" pitchFamily="49" charset="-122"/>
                <a:cs typeface="Consolas" pitchFamily="49" charset="0"/>
              </a:rPr>
              <a:t>符</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FF0000"/>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L)</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时不能进行下一步推导（读写头无法向左</a:t>
            </a:r>
            <a:r>
              <a:rPr lang="zh-CN" altLang="en-US" sz="2000">
                <a:solidFill>
                  <a:srgbClr val="0000FF"/>
                </a:solidFill>
                <a:latin typeface="Consolas" pitchFamily="49" charset="0"/>
                <a:ea typeface="楷体" pitchFamily="49" charset="-122"/>
                <a:cs typeface="Consolas" pitchFamily="49" charset="0"/>
              </a:rPr>
              <a:t>移</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&gt;1</a:t>
            </a:r>
            <a:r>
              <a:rPr lang="zh-CN" altLang="en-US" sz="2000" dirty="0">
                <a:solidFill>
                  <a:srgbClr val="0000FF"/>
                </a:solidFill>
                <a:latin typeface="Consolas" pitchFamily="49" charset="0"/>
                <a:ea typeface="楷体" pitchFamily="49" charset="-122"/>
                <a:cs typeface="Consolas" pitchFamily="49" charset="0"/>
              </a:rPr>
              <a:t>时有：</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zh-CN" altLang="en-US" sz="2000" i="1">
                <a:solidFill>
                  <a:srgbClr val="0000FF"/>
                </a:solidFill>
                <a:latin typeface="Consolas" pitchFamily="49" charset="0"/>
                <a:ea typeface="楷体" pitchFamily="49" charset="-122"/>
                <a:cs typeface="Consolas" pitchFamily="49" charset="0"/>
              </a:rPr>
              <a:t>　</a:t>
            </a:r>
            <a:r>
              <a:rPr lang="zh-CN" altLang="en-US" sz="2000" i="1" smtClean="0">
                <a:solidFill>
                  <a:srgbClr val="006666"/>
                </a:solidFill>
                <a:latin typeface="Consolas" pitchFamily="49" charset="0"/>
                <a:ea typeface="楷体" pitchFamily="49" charset="-122"/>
                <a:cs typeface="Consolas" pitchFamily="49" charset="0"/>
              </a:rPr>
              <a:t>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r>
              <a:rPr lang="zh-CN" altLang="en-US" sz="2000" smtClean="0">
                <a:solidFill>
                  <a:srgbClr val="006666"/>
                </a:solidFill>
                <a:latin typeface="Consolas" pitchFamily="49" charset="0"/>
                <a:ea typeface="楷体" pitchFamily="49" charset="-122"/>
                <a:cs typeface="Consolas" pitchFamily="49" charset="0"/>
              </a:rPr>
              <a:t> →</a:t>
            </a:r>
            <a:r>
              <a:rPr lang="zh-CN" altLang="en-US" sz="2000" i="1" baseline="-25000" dirty="0">
                <a:solidFill>
                  <a:srgbClr val="006666"/>
                </a:solidFill>
                <a:latin typeface="Consolas" pitchFamily="49" charset="0"/>
                <a:ea typeface="楷体" pitchFamily="49" charset="-122"/>
                <a:cs typeface="Consolas" pitchFamily="49" charset="0"/>
              </a:rPr>
              <a:t>　</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dirty="0">
                <a:solidFill>
                  <a:srgbClr val="006666"/>
                </a:solidFill>
                <a:latin typeface="Consolas" pitchFamily="49" charset="0"/>
                <a:ea typeface="楷体" pitchFamily="49" charset="-122"/>
                <a:cs typeface="Consolas" pitchFamily="49" charset="0"/>
              </a:rPr>
              <a:t>…</a:t>
            </a:r>
            <a:r>
              <a:rPr lang="en-US" altLang="zh-CN" sz="2000" i="1" dirty="0">
                <a:solidFill>
                  <a:srgbClr val="006666"/>
                </a:solidFill>
                <a:latin typeface="Consolas" pitchFamily="49" charset="0"/>
                <a:ea typeface="楷体" pitchFamily="49" charset="-122"/>
                <a:cs typeface="Consolas" pitchFamily="49" charset="0"/>
              </a:rPr>
              <a:t>x</a:t>
            </a:r>
            <a:r>
              <a:rPr lang="en-US" altLang="zh-CN" sz="2000" i="1" baseline="-25000" dirty="0">
                <a:solidFill>
                  <a:srgbClr val="006666"/>
                </a:solidFill>
                <a:latin typeface="Consolas" pitchFamily="49" charset="0"/>
                <a:ea typeface="楷体" pitchFamily="49" charset="-122"/>
                <a:cs typeface="Consolas" pitchFamily="49" charset="0"/>
              </a:rPr>
              <a:t>i</a:t>
            </a:r>
            <a:r>
              <a:rPr lang="en-US" altLang="zh-CN" sz="2000" baseline="-25000" dirty="0">
                <a:solidFill>
                  <a:srgbClr val="006666"/>
                </a:solidFill>
                <a:latin typeface="Consolas" pitchFamily="49" charset="0"/>
                <a:ea typeface="楷体" pitchFamily="49" charset="-122"/>
                <a:cs typeface="Consolas" pitchFamily="49" charset="0"/>
              </a:rPr>
              <a:t>-</a:t>
            </a:r>
            <a:r>
              <a:rPr lang="en-US" altLang="zh-CN" sz="2000" baseline="-25000" dirty="0" err="1">
                <a:solidFill>
                  <a:srgbClr val="006666"/>
                </a:solidFill>
                <a:latin typeface="Consolas" pitchFamily="49" charset="0"/>
                <a:ea typeface="楷体" pitchFamily="49" charset="-122"/>
                <a:cs typeface="Consolas" pitchFamily="49" charset="0"/>
              </a:rPr>
              <a:t>2</a:t>
            </a:r>
            <a:r>
              <a:rPr lang="en-US" altLang="zh-CN" sz="2000" i="1" dirty="0" err="1">
                <a:solidFill>
                  <a:srgbClr val="FF0000"/>
                </a:solidFill>
                <a:latin typeface="Consolas" pitchFamily="49" charset="0"/>
                <a:ea typeface="楷体" pitchFamily="49" charset="-122"/>
                <a:cs typeface="Consolas" pitchFamily="49" charset="0"/>
              </a:rPr>
              <a:t>p</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i="1" baseline="-25000" dirty="0" err="1">
                <a:solidFill>
                  <a:srgbClr val="006666"/>
                </a:solidFill>
                <a:latin typeface="Consolas" pitchFamily="49" charset="0"/>
                <a:ea typeface="楷体" pitchFamily="49" charset="-122"/>
                <a:cs typeface="Consolas" pitchFamily="49" charset="0"/>
              </a:rPr>
              <a:t>i</a:t>
            </a:r>
            <a:r>
              <a:rPr lang="en-US" altLang="zh-CN" sz="2000" baseline="-25000" dirty="0">
                <a:solidFill>
                  <a:srgbClr val="006666"/>
                </a:solidFill>
                <a:latin typeface="Consolas" pitchFamily="49" charset="0"/>
                <a:ea typeface="楷体" pitchFamily="49" charset="-122"/>
                <a:cs typeface="Consolas" pitchFamily="49" charset="0"/>
              </a:rPr>
              <a:t>-</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i="1" dirty="0" err="1">
                <a:solidFill>
                  <a:srgbClr val="006666"/>
                </a:solidFill>
                <a:latin typeface="Consolas" pitchFamily="49" charset="0"/>
                <a:ea typeface="楷体" pitchFamily="49" charset="-122"/>
                <a:cs typeface="Consolas" pitchFamily="49" charset="0"/>
              </a:rPr>
              <a:t>yx</a:t>
            </a:r>
            <a:r>
              <a:rPr lang="en-US" altLang="zh-CN" sz="2000" i="1" baseline="-25000" dirty="0" err="1">
                <a:solidFill>
                  <a:srgbClr val="006666"/>
                </a:solidFill>
                <a:latin typeface="Consolas" pitchFamily="49" charset="0"/>
                <a:ea typeface="楷体" pitchFamily="49" charset="-122"/>
                <a:cs typeface="Consolas" pitchFamily="49" charset="0"/>
              </a:rPr>
              <a:t>i</a:t>
            </a:r>
            <a:r>
              <a:rPr lang="en-US" altLang="zh-CN" sz="2000" baseline="-25000" dirty="0" err="1">
                <a:solidFill>
                  <a:srgbClr val="006666"/>
                </a:solidFill>
                <a:latin typeface="Consolas" pitchFamily="49" charset="0"/>
                <a:ea typeface="楷体" pitchFamily="49" charset="-122"/>
                <a:cs typeface="Consolas" pitchFamily="49" charset="0"/>
              </a:rPr>
              <a:t>+1</a:t>
            </a:r>
            <a:r>
              <a:rPr lang="en-US" altLang="zh-CN" sz="2000" dirty="0">
                <a:solidFill>
                  <a:srgbClr val="006666"/>
                </a:solidFill>
                <a:latin typeface="Consolas" pitchFamily="49" charset="0"/>
                <a:ea typeface="楷体" pitchFamily="49" charset="-122"/>
                <a:cs typeface="Consolas" pitchFamily="49" charset="0"/>
              </a:rPr>
              <a:t>…</a:t>
            </a:r>
            <a:r>
              <a:rPr lang="en-US" altLang="zh-CN" sz="2000" i="1" dirty="0" err="1">
                <a:solidFill>
                  <a:srgbClr val="006666"/>
                </a:solidFill>
                <a:latin typeface="Consolas" pitchFamily="49" charset="0"/>
                <a:ea typeface="楷体" pitchFamily="49" charset="-122"/>
                <a:cs typeface="Consolas" pitchFamily="49" charset="0"/>
              </a:rPr>
              <a:t>x</a:t>
            </a:r>
            <a:r>
              <a:rPr lang="en-US" altLang="zh-CN" sz="2000" i="1" baseline="-25000" dirty="0" err="1">
                <a:solidFill>
                  <a:srgbClr val="006666"/>
                </a:solidFill>
                <a:latin typeface="Consolas" pitchFamily="49" charset="0"/>
                <a:ea typeface="楷体" pitchFamily="49" charset="-122"/>
                <a:cs typeface="Consolas" pitchFamily="49" charset="0"/>
              </a:rPr>
              <a:t>n</a:t>
            </a:r>
            <a:endParaRPr lang="en-US" altLang="zh-CN" sz="2000" baseline="-25000" dirty="0">
              <a:solidFill>
                <a:srgbClr val="006666"/>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即将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写头左移一格并注视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符，状</a:t>
            </a:r>
            <a:r>
              <a:rPr lang="zh-CN" altLang="en-US" sz="2000" dirty="0">
                <a:solidFill>
                  <a:srgbClr val="0000FF"/>
                </a:solidFill>
                <a:latin typeface="Consolas" pitchFamily="49" charset="0"/>
                <a:ea typeface="楷体" pitchFamily="49" charset="-122"/>
                <a:cs typeface="Consolas" pitchFamily="49" charset="0"/>
              </a:rPr>
              <a:t>态变为</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smtClean="0">
                <a:solidFill>
                  <a:srgbClr val="0000FF"/>
                </a:solidFill>
                <a:latin typeface="Consolas" pitchFamily="49" charset="0"/>
                <a:ea typeface="楷体" pitchFamily="49" charset="-122"/>
                <a:cs typeface="Consolas" pitchFamily="49" charset="0"/>
              </a:rPr>
              <a:t>    若</a:t>
            </a:r>
            <a:r>
              <a:rPr lang="en-US" altLang="zh-CN" sz="2000" smtClean="0">
                <a:solidFill>
                  <a:srgbClr val="0000FF"/>
                </a:solidFill>
                <a:latin typeface="Consolas" pitchFamily="49" charset="0"/>
                <a:ea typeface="楷体" pitchFamily="49" charset="-122"/>
                <a:cs typeface="Consolas" pitchFamily="49" charset="0"/>
              </a:rPr>
              <a:t>δ(</a:t>
            </a:r>
            <a:r>
              <a:rPr lang="en-US" altLang="zh-CN" sz="2000" i="1" smtClean="0">
                <a:solidFill>
                  <a:srgbClr val="FF0000"/>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R)</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zh-CN" altLang="en-US" sz="2000" i="1">
                <a:solidFill>
                  <a:srgbClr val="0000FF"/>
                </a:solidFill>
                <a:latin typeface="Consolas" pitchFamily="49" charset="0"/>
                <a:ea typeface="楷体" pitchFamily="49" charset="-122"/>
                <a:cs typeface="Consolas" pitchFamily="49" charset="0"/>
              </a:rPr>
              <a:t>　</a:t>
            </a:r>
            <a:r>
              <a:rPr lang="zh-CN" altLang="en-US" sz="2000" i="1" smtClean="0">
                <a:solidFill>
                  <a:srgbClr val="006666"/>
                </a:solidFill>
                <a:latin typeface="Consolas" pitchFamily="49" charset="0"/>
                <a:ea typeface="楷体" pitchFamily="49" charset="-122"/>
                <a:cs typeface="Consolas" pitchFamily="49" charset="0"/>
              </a:rPr>
              <a:t>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FF0000"/>
                </a:solidFill>
                <a:latin typeface="Consolas" pitchFamily="49" charset="0"/>
                <a:ea typeface="楷体" pitchFamily="49" charset="-122"/>
                <a:cs typeface="Consolas" pitchFamily="49" charset="0"/>
              </a:rPr>
              <a:t>q</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r>
              <a:rPr lang="zh-CN" altLang="en-US" sz="2000" smtClean="0">
                <a:solidFill>
                  <a:srgbClr val="006666"/>
                </a:solidFill>
                <a:latin typeface="Consolas" pitchFamily="49" charset="0"/>
                <a:ea typeface="楷体" pitchFamily="49" charset="-122"/>
                <a:cs typeface="Consolas" pitchFamily="49" charset="0"/>
              </a:rPr>
              <a:t> → </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i="1" smtClean="0">
                <a:solidFill>
                  <a:srgbClr val="006666"/>
                </a:solidFill>
                <a:latin typeface="Consolas" pitchFamily="49" charset="0"/>
                <a:ea typeface="楷体" pitchFamily="49" charset="-122"/>
                <a:cs typeface="Consolas" pitchFamily="49" charset="0"/>
              </a:rPr>
              <a:t>y</a:t>
            </a:r>
            <a:r>
              <a:rPr lang="en-US" altLang="zh-CN" sz="2000" i="1" smtClean="0">
                <a:solidFill>
                  <a:srgbClr val="FF0000"/>
                </a:solidFill>
                <a:latin typeface="Consolas" pitchFamily="49" charset="0"/>
                <a:ea typeface="楷体" pitchFamily="49" charset="-122"/>
                <a:cs typeface="Consolas" pitchFamily="49" charset="0"/>
              </a:rPr>
              <a:t>p</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i</a:t>
            </a:r>
            <a:r>
              <a:rPr lang="en-US" altLang="zh-CN" sz="2000" baseline="-25000" smtClean="0">
                <a:solidFill>
                  <a:srgbClr val="006666"/>
                </a:solidFill>
                <a:latin typeface="Consolas" pitchFamily="49" charset="0"/>
                <a:ea typeface="楷体" pitchFamily="49" charset="-122"/>
                <a:cs typeface="Consolas" pitchFamily="49" charset="0"/>
              </a:rPr>
              <a:t>+1</a:t>
            </a:r>
            <a:r>
              <a:rPr lang="en-US" altLang="zh-CN" sz="2000" smtClean="0">
                <a:solidFill>
                  <a:srgbClr val="006666"/>
                </a:solidFill>
                <a:latin typeface="Consolas" pitchFamily="49" charset="0"/>
                <a:ea typeface="楷体" pitchFamily="49" charset="-122"/>
                <a:cs typeface="Consolas" pitchFamily="49" charset="0"/>
              </a:rPr>
              <a:t>…</a:t>
            </a:r>
            <a:r>
              <a:rPr lang="en-US" altLang="zh-CN" sz="2000" i="1" smtClean="0">
                <a:solidFill>
                  <a:srgbClr val="006666"/>
                </a:solidFill>
                <a:latin typeface="Consolas" pitchFamily="49" charset="0"/>
                <a:ea typeface="楷体" pitchFamily="49" charset="-122"/>
                <a:cs typeface="Consolas" pitchFamily="49" charset="0"/>
              </a:rPr>
              <a:t>x</a:t>
            </a:r>
            <a:r>
              <a:rPr lang="en-US" altLang="zh-CN" sz="2000" i="1" baseline="-25000" smtClean="0">
                <a:solidFill>
                  <a:srgbClr val="006666"/>
                </a:solidFill>
                <a:latin typeface="Consolas" pitchFamily="49" charset="0"/>
                <a:ea typeface="楷体" pitchFamily="49" charset="-122"/>
                <a:cs typeface="Consolas" pitchFamily="49" charset="0"/>
              </a:rPr>
              <a:t>n</a:t>
            </a:r>
            <a:endParaRPr lang="en-US" altLang="zh-CN" sz="2000" baseline="-25000" dirty="0">
              <a:solidFill>
                <a:srgbClr val="006666"/>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即将</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改</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，读</a:t>
            </a:r>
            <a:r>
              <a:rPr lang="zh-CN" altLang="en-US" sz="2000" dirty="0">
                <a:solidFill>
                  <a:srgbClr val="0000FF"/>
                </a:solidFill>
                <a:latin typeface="Consolas" pitchFamily="49" charset="0"/>
                <a:ea typeface="楷体" pitchFamily="49" charset="-122"/>
                <a:cs typeface="Consolas" pitchFamily="49" charset="0"/>
              </a:rPr>
              <a:t>写头右移一格并注视</a:t>
            </a:r>
            <a:r>
              <a:rPr lang="en-US" altLang="zh-CN" sz="2000" i="1"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符，状</a:t>
            </a:r>
            <a:r>
              <a:rPr lang="zh-CN" altLang="en-US" sz="2000" dirty="0">
                <a:solidFill>
                  <a:srgbClr val="0000FF"/>
                </a:solidFill>
                <a:latin typeface="Consolas" pitchFamily="49" charset="0"/>
                <a:ea typeface="楷体" pitchFamily="49" charset="-122"/>
                <a:cs typeface="Consolas" pitchFamily="49" charset="0"/>
              </a:rPr>
              <a:t>态变为</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a:t>
            </a:r>
          </a:p>
        </p:txBody>
      </p:sp>
      <p:sp>
        <p:nvSpPr>
          <p:cNvPr id="167943" name="Rectangle 7"/>
          <p:cNvSpPr>
            <a:spLocks noChangeArrowheads="1"/>
          </p:cNvSpPr>
          <p:nvPr/>
        </p:nvSpPr>
        <p:spPr bwMode="auto">
          <a:xfrm>
            <a:off x="0" y="3367088"/>
            <a:ext cx="184731" cy="400110"/>
          </a:xfrm>
          <a:prstGeom prst="rect">
            <a:avLst/>
          </a:prstGeom>
          <a:noFill/>
          <a:ln w="9525">
            <a:noFill/>
            <a:miter lim="800000"/>
            <a:headEnd/>
            <a:tailEnd/>
          </a:ln>
          <a:effectLst/>
        </p:spPr>
        <p:txBody>
          <a:bodyPr wrap="none" anchor="ctr">
            <a:spAutoFit/>
          </a:bodyPr>
          <a:lstStyle/>
          <a:p>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4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4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4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9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79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85720" y="1785926"/>
            <a:ext cx="8137525" cy="1572803"/>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对于图灵机</a:t>
            </a:r>
            <a:r>
              <a:rPr lang="en-US" altLang="zh-CN" sz="2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，能</a:t>
            </a:r>
            <a:r>
              <a:rPr lang="zh-CN" altLang="en-US" sz="2000">
                <a:solidFill>
                  <a:srgbClr val="0000FF"/>
                </a:solidFill>
                <a:latin typeface="Consolas" pitchFamily="49" charset="0"/>
                <a:ea typeface="楷体" pitchFamily="49" charset="-122"/>
                <a:cs typeface="Consolas" pitchFamily="49" charset="0"/>
              </a:rPr>
              <a:t>够从初始状态出</a:t>
            </a:r>
            <a:r>
              <a:rPr lang="zh-CN" altLang="en-US" sz="2000" smtClean="0">
                <a:solidFill>
                  <a:srgbClr val="0000FF"/>
                </a:solidFill>
                <a:latin typeface="Consolas" pitchFamily="49" charset="0"/>
                <a:ea typeface="楷体" pitchFamily="49" charset="-122"/>
                <a:cs typeface="Consolas" pitchFamily="49" charset="0"/>
              </a:rPr>
              <a:t>发，最</a:t>
            </a:r>
            <a:r>
              <a:rPr lang="zh-CN" altLang="en-US" sz="2000">
                <a:solidFill>
                  <a:srgbClr val="0000FF"/>
                </a:solidFill>
                <a:latin typeface="Consolas" pitchFamily="49" charset="0"/>
                <a:ea typeface="楷体" pitchFamily="49" charset="-122"/>
                <a:cs typeface="Consolas" pitchFamily="49" charset="0"/>
              </a:rPr>
              <a:t>终到达某个终止状态的输入串为该图灵机所接受的符号</a:t>
            </a:r>
            <a:r>
              <a:rPr lang="zh-CN" altLang="en-US" sz="2000" smtClean="0">
                <a:solidFill>
                  <a:srgbClr val="0000FF"/>
                </a:solidFill>
                <a:latin typeface="Consolas" pitchFamily="49" charset="0"/>
                <a:ea typeface="楷体" pitchFamily="49" charset="-122"/>
                <a:cs typeface="Consolas" pitchFamily="49" charset="0"/>
              </a:rPr>
              <a:t>串。</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所有</a:t>
            </a:r>
            <a:r>
              <a:rPr lang="zh-CN" altLang="en-US" sz="2000">
                <a:solidFill>
                  <a:srgbClr val="0000FF"/>
                </a:solidFill>
                <a:latin typeface="Consolas" pitchFamily="49" charset="0"/>
                <a:ea typeface="楷体" pitchFamily="49" charset="-122"/>
                <a:cs typeface="Consolas" pitchFamily="49" charset="0"/>
              </a:rPr>
              <a:t>这样的符号串构成的集合称为</a:t>
            </a:r>
            <a:r>
              <a:rPr lang="zh-CN" altLang="en-US" sz="2000">
                <a:solidFill>
                  <a:srgbClr val="FF0000"/>
                </a:solidFill>
                <a:latin typeface="Consolas" pitchFamily="49" charset="0"/>
                <a:ea typeface="楷体" pitchFamily="49" charset="-122"/>
                <a:cs typeface="Consolas" pitchFamily="49" charset="0"/>
              </a:rPr>
              <a:t>该图灵机所接受的语言</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813</TotalTime>
  <Words>2170</Words>
  <Application>Microsoft Office PowerPoint</Application>
  <PresentationFormat>全屏显示(4:3)</PresentationFormat>
  <Paragraphs>464</Paragraphs>
  <Slides>40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跋涉</vt:lpstr>
      <vt:lpstr>Equation</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274</cp:revision>
  <dcterms:created xsi:type="dcterms:W3CDTF">2012-11-28T00:02:12Z</dcterms:created>
  <dcterms:modified xsi:type="dcterms:W3CDTF">2018-07-19T00:48:24Z</dcterms:modified>
</cp:coreProperties>
</file>