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5"/>
  </p:notesMasterIdLst>
  <p:sldIdLst>
    <p:sldId id="257" r:id="rId2"/>
    <p:sldId id="315" r:id="rId3"/>
    <p:sldId id="258" r:id="rId4"/>
    <p:sldId id="259" r:id="rId5"/>
    <p:sldId id="260" r:id="rId6"/>
    <p:sldId id="31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73" r:id="rId30"/>
    <p:sldId id="274" r:id="rId31"/>
    <p:sldId id="275" r:id="rId32"/>
    <p:sldId id="276" r:id="rId33"/>
    <p:sldId id="383" r:id="rId34"/>
    <p:sldId id="331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332" r:id="rId44"/>
    <p:sldId id="333" r:id="rId45"/>
    <p:sldId id="285" r:id="rId46"/>
    <p:sldId id="286" r:id="rId47"/>
    <p:sldId id="334" r:id="rId48"/>
    <p:sldId id="336" r:id="rId49"/>
    <p:sldId id="335" r:id="rId50"/>
    <p:sldId id="287" r:id="rId51"/>
    <p:sldId id="337" r:id="rId52"/>
    <p:sldId id="339" r:id="rId53"/>
    <p:sldId id="338" r:id="rId54"/>
    <p:sldId id="343" r:id="rId55"/>
    <p:sldId id="340" r:id="rId56"/>
    <p:sldId id="341" r:id="rId57"/>
    <p:sldId id="342" r:id="rId58"/>
    <p:sldId id="295" r:id="rId59"/>
    <p:sldId id="296" r:id="rId60"/>
    <p:sldId id="297" r:id="rId61"/>
    <p:sldId id="298" r:id="rId62"/>
    <p:sldId id="344" r:id="rId63"/>
    <p:sldId id="299" r:id="rId64"/>
    <p:sldId id="345" r:id="rId65"/>
    <p:sldId id="300" r:id="rId66"/>
    <p:sldId id="346" r:id="rId67"/>
    <p:sldId id="301" r:id="rId68"/>
    <p:sldId id="302" r:id="rId69"/>
    <p:sldId id="303" r:id="rId70"/>
    <p:sldId id="305" r:id="rId71"/>
    <p:sldId id="304" r:id="rId72"/>
    <p:sldId id="356" r:id="rId73"/>
    <p:sldId id="359" r:id="rId74"/>
    <p:sldId id="357" r:id="rId75"/>
    <p:sldId id="358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  <p:sldId id="382" r:id="rId101"/>
    <p:sldId id="376" r:id="rId102"/>
    <p:sldId id="377" r:id="rId103"/>
    <p:sldId id="381" r:id="rId10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FF"/>
    <a:srgbClr val="0000FF"/>
    <a:srgbClr val="006600"/>
    <a:srgbClr val="CC3300"/>
    <a:srgbClr val="996633"/>
    <a:srgbClr val="FF9900"/>
    <a:srgbClr val="0033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FC78F-113B-4FEC-9676-B74BA6AF13D7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08B8-6415-4339-87B5-C414BC3975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08B8-6415-4339-87B5-C414BC39753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5D562-FFD2-4E35-8033-FB7F672919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BFC2-F996-4D0A-8A87-B744A78E0B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9F2-C97A-4CC5-92A0-9A83DFF007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DB7C99-9A18-48DB-9DAA-28354C3D3D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A215-9703-438F-B123-0F64BDEBE7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C80-D3CD-4309-8B9C-7D47A06644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522C4D-5479-4FB9-8C7A-90468038D6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6321-8BEB-4942-ACD7-E9638BCE06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9FEC-9F7C-44E9-A9B9-B5002E6B68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CEE-42B6-4423-88A7-C8845703C5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D420-F80F-4057-8DC7-253EC937193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2CEBB3-19A5-4224-B687-AAC70D3481A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.baidu.com/i?ct=503316480&amp;z=0&amp;tn=baiduimagedetail&amp;word=%D6%F1%CA%B8%C1%BF%CD%BC&amp;in=3032&amp;cl=2&amp;cm=1&amp;sc=0&amp;lm=-1&amp;pn=199&amp;rn=1&amp;di=2355483044&amp;ln=385&amp;fr=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http://image.baidu.com/i?ct=503316480&amp;z=0&amp;tn=baiduimagedetail&amp;word=%D6%F1%CA%B8%C1%BF%CD%BC&amp;in=29517&amp;cl=2&amp;cm=1&amp;sc=0&amp;lm=-1&amp;pn=356&amp;rn=1&amp;di=2413571300&amp;ln=385&amp;fr=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285984" y="214290"/>
            <a:ext cx="4102102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4</a:t>
            </a: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章 蛮力法</a:t>
            </a:r>
            <a:endParaRPr lang="zh-CN" altLang="en-US" sz="4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28728" y="1628775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8728" y="2548590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 </a:t>
            </a:r>
            <a:r>
              <a:rPr lang="zh-CN" altLang="en-US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dirty="0">
              <a:solidFill>
                <a:srgbClr val="0066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405846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4.3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递归在蛮力法中的应用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433454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 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81040" y="579834"/>
            <a:ext cx="8034364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a,b,c,d,e,m,n,s;</a:t>
            </a:r>
          </a:p>
          <a:p>
            <a:pPr algn="l"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(a=1;a&lt;=9;a++)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(b=0;b&lt;=9;b++)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(c=0;c&lt;=9;c++)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(d=0;d&lt;=9;d++)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(e=0;e&lt;=9;e++)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if (a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==b || a==c || a==d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a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==e || b==c || b==d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b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==e || c==d || c==e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d==e) 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continue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else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{  m=a*1000+b*100+c*10+d;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n=a*1000+b*100+e*10+d;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s=e*10000+d*1000+c*100+a*10+d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if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m+n==s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printf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兵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炮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马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卒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车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a,b,c,d,e);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09543"/>
            <a:ext cx="8143932" cy="1048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根入口方块（其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列不空循环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队方块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作为当前方块（在队列数组中的下标为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3714752"/>
            <a:ext cx="3108347" cy="1785950"/>
            <a:chOff x="2786050" y="3714752"/>
            <a:chExt cx="3108347" cy="1785950"/>
          </a:xfrm>
        </p:grpSpPr>
        <p:sp>
          <p:nvSpPr>
            <p:cNvPr id="3" name="矩形 2"/>
            <p:cNvSpPr/>
            <p:nvPr/>
          </p:nvSpPr>
          <p:spPr>
            <a:xfrm>
              <a:off x="3571868" y="3714752"/>
              <a:ext cx="928694" cy="571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71868" y="4929198"/>
              <a:ext cx="928694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835603"/>
              <a:ext cx="5715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3536943" y="4607727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22761" y="4407107"/>
              <a:ext cx="15716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p2.pre=front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894133" y="4607727"/>
              <a:ext cx="642942" cy="1588"/>
            </a:xfrm>
            <a:prstGeom prst="straightConnector1">
              <a:avLst/>
            </a:prstGeom>
            <a:ln>
              <a:solidFill>
                <a:srgbClr val="CC33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2844" y="1601296"/>
            <a:ext cx="8929718" cy="161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出口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通过队列数组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反向推出迷宫路径并输出。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的每一个相邻方块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位置有效（即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p2.x&gt;=0 &amp;&amp; p2.y&gt;=0 &amp;&amp; p2.x&lt;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p2.y&lt;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）并且可走（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Maze[p2.x][p2.y]='O'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p2.pre=front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（表示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的前驱方块是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7929618" cy="514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{'O','X','X','X','X','X','X','X'},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{'O','O','O','O','O','X','X','X'},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{'X','O','X','X','O','X','X','O'},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{'X','O','X','X','X','X','X','X'},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{'X','O','O','O','O','X','O','O'},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{'X','X','X','X','X','X','X','O'}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x,y;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Position qu[MAXQ];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front=-1,rear=-1;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572560" cy="617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72000" rIns="0" bIns="72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BFS(int x,int y)		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Position p,p1,p2;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p.x=x; p.y=y; p.pre=-1;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建立入口结点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Maze[p.x][p.y]='*';		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 qu[rear]=p;		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入口方块进队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(front!=rear)		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front++; p1=qu[front];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(p1.x==n-1 &amp;&amp; p1.y==n-1)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找到出口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disppath(front);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return;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(int k=0;k&lt;4;k++)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的每个相邻方位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p2.x=p1.x+V[k];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p2.y=p1.y+H[k];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(p2.x&gt;=0 &amp;&amp; p2.y&gt;=0 &amp;&amp; p2.x&lt;n &amp;&amp; p2.y&lt;n 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&amp;&amp; Maze[p2.x][p2.y]=='O')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有效并且可走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Maze[p2.x][p2.y]='*';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p2.pre=front;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rear++;	qu[rear]=p2;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u=3018071436,3167466516&amp;fm=0&amp;gp=-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928933"/>
            <a:ext cx="2500330" cy="1964545"/>
          </a:xfrm>
          <a:prstGeom prst="rect">
            <a:avLst/>
          </a:prstGeom>
          <a:noFill/>
        </p:spPr>
      </p:pic>
      <p:pic>
        <p:nvPicPr>
          <p:cNvPr id="3" name="Picture 12" descr="u=2820344220,2618371607&amp;fm=0&amp;gp=-4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1214422"/>
            <a:ext cx="2467858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60547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单选择排序和冒泡排序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9930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，对其按元素值递增排序。</a:t>
            </a:r>
            <a:endParaRPr lang="zh-CN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的一趟简单选择排序过程，其中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中挑选最小元素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进行交换，从而扩大有序区，减小无序区。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357166"/>
            <a:ext cx="27352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pt-BR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85852" y="4214818"/>
            <a:ext cx="4286280" cy="2155282"/>
            <a:chOff x="1285852" y="4214818"/>
            <a:chExt cx="4286280" cy="2155282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从无序区中通过依次比较挑选最小元素放在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SelectSort(int a[],int n)</a:t>
            </a:r>
          </a:p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元素进行递增简单选择排序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k=i;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记录每趟无序区中最小元素的位置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(j=i+1;j&lt;n;j++)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a[i+1..n-1]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中穷举找最小元素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(a[j]&lt;a[k])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k=j;	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(k!=i)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不是最小元素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swap(a[i],a[k]);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4479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pt-BR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的一趟冒泡排序过程，其中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中通过交换将最小元素放在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处，从而扩大有序区，减小无序区。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85852" y="4214818"/>
            <a:ext cx="4286280" cy="2083844"/>
            <a:chOff x="1285852" y="4214818"/>
            <a:chExt cx="4286280" cy="2083844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从无序区中通过交换方式挑选最小元素放在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59293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57158" y="549275"/>
            <a:ext cx="8461405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BubbleSort(int a[],int n)</a:t>
            </a:r>
          </a:p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按递增有序进行冒泡排序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 int tmp;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本趟排序前置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(j=n-1;j&gt;i;j--)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无序区元素比较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找出最小元素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(a[j]&lt;a[j-1])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当相邻元素反序时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swap(a[j],a[j-1]);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=true;	   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发生交换置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==false)  	   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本趟未发生交换时结束算法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3571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字符串匹配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757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子串，返回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的首字符在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中对应的下标），否则返回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501122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采用直接穷举法求解，称为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算法。该算法从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的每一个字符开始查找，看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是否会出现。例如，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aababcde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28662" y="1925084"/>
            <a:ext cx="3500462" cy="1218164"/>
            <a:chOff x="928662" y="1925084"/>
            <a:chExt cx="3500462" cy="1218164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192508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192508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71236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1736" y="271236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44962" y="2314340"/>
              <a:ext cx="144000" cy="468000"/>
              <a:chOff x="5642446" y="4070148"/>
              <a:chExt cx="144000" cy="46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28662" y="242886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28662" y="3286124"/>
            <a:ext cx="3500462" cy="1218164"/>
            <a:chOff x="928662" y="3286124"/>
            <a:chExt cx="3500462" cy="1218164"/>
          </a:xfrm>
        </p:grpSpPr>
        <p:sp>
          <p:nvSpPr>
            <p:cNvPr id="28" name="TextBox 27"/>
            <p:cNvSpPr txBox="1"/>
            <p:nvPr/>
          </p:nvSpPr>
          <p:spPr>
            <a:xfrm>
              <a:off x="1928794" y="328612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1736" y="328612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8794" y="407340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64716" y="407340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259940" y="3675380"/>
              <a:ext cx="144000" cy="468000"/>
              <a:chOff x="5642446" y="4070148"/>
              <a:chExt cx="144000" cy="468000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28662" y="378990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8662" y="4643446"/>
            <a:ext cx="3500462" cy="1218164"/>
            <a:chOff x="928662" y="4643446"/>
            <a:chExt cx="3500462" cy="1218164"/>
          </a:xfrm>
        </p:grpSpPr>
        <p:sp>
          <p:nvSpPr>
            <p:cNvPr id="36" name="TextBox 35"/>
            <p:cNvSpPr txBox="1"/>
            <p:nvPr/>
          </p:nvSpPr>
          <p:spPr>
            <a:xfrm>
              <a:off x="1928794" y="464344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643446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430723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9030" y="5430723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70678" y="5032702"/>
              <a:ext cx="144000" cy="468000"/>
              <a:chOff x="5642446" y="4070148"/>
              <a:chExt cx="144000" cy="46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8662" y="514723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3504" y="3143248"/>
            <a:ext cx="3571900" cy="2257498"/>
            <a:chOff x="5143504" y="3143248"/>
            <a:chExt cx="3571900" cy="2257498"/>
          </a:xfrm>
        </p:grpSpPr>
        <p:sp>
          <p:nvSpPr>
            <p:cNvPr id="44" name="TextBox 43"/>
            <p:cNvSpPr txBox="1"/>
            <p:nvPr/>
          </p:nvSpPr>
          <p:spPr>
            <a:xfrm>
              <a:off x="6215074" y="3143248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16" y="3143248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3930525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8432" y="3930525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3504" y="364703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7072330" y="4429132"/>
              <a:ext cx="214314" cy="42862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9322" y="500063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成功：返回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7-4=3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072494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BF(string s,string t)	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字符串匹配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(s[i]==t[j])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	  i++;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i=i-j+1;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j=0;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j==t.length()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的字符比较完毕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i-j;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返回位置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-1;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14298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4.5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有两个字符串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中出现的次数。例如，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="abababa"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="aba"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214554"/>
            <a:ext cx="820737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一种简单直接地解决问题的方法，通常直接基于问题的描述和所涉及的概念定义，找出所有可能的解。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然后选择其中的一种或多种解，若该解不可行则试探下一种可能的解。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786" y="1285860"/>
            <a:ext cx="32147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500174"/>
            <a:ext cx="76438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算法思路。用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中出现的次数（初始时为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的一次出现时，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num++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中本次出现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子串的下一个字符，所以为了继续查找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子串的下一次出现，只需要置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Count(string s,string t)		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num=0;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累计出现次数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i=0,j=0;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if (s[i]==t[j])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i++;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i=i-j+1;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j=0;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j==t.length()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num++;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出现次数增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开始继续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num;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596266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4.2.4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089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，其中任何连续子序列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）求出它的所有元素之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thisSum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比较将最大值存放在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中，最后返回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9559" y="2233628"/>
            <a:ext cx="6764341" cy="1192273"/>
            <a:chOff x="1379559" y="2233628"/>
            <a:chExt cx="6764341" cy="1192273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5108" name="AutoShape 4"/>
            <p:cNvSpPr>
              <a:spLocks/>
            </p:cNvSpPr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4609" y="3452760"/>
            <a:ext cx="1800225" cy="976372"/>
            <a:chOff x="3684609" y="3452760"/>
            <a:chExt cx="1800225" cy="976372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0376" y="4786322"/>
            <a:ext cx="3470263" cy="863600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617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5114" name="AutoShape 10"/>
            <p:cNvSpPr>
              <a:spLocks/>
            </p:cNvSpPr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40011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maxSubSum1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=a[0],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两重循环穷举所有的连续子序列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thisSum=0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+=a[k];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通过比较求最大连续子序列之和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9" y="4868863"/>
            <a:ext cx="6319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算法中用了三重循环，所以有：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                                        =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303482" y="5500702"/>
          <a:ext cx="5411658" cy="785818"/>
        </p:xfrm>
        <a:graphic>
          <a:graphicData uri="http://schemas.openxmlformats.org/presentationml/2006/ole">
            <p:oleObj spid="_x0000_s264194" name="公式" r:id="rId3" imgW="28829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2144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改进前面的解法，在求两个相邻子序列和时，它们之间是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[0..3]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[0..4]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，在前者计算出来后，求后者时只需在前者基础上加以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即可，没有必须每次都重复计算。从而提高了算法效率。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550" y="2611438"/>
            <a:ext cx="7200900" cy="1147822"/>
            <a:chOff x="971550" y="2611438"/>
            <a:chExt cx="7200900" cy="1147822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3060" name="AutoShape 4"/>
            <p:cNvSpPr>
              <a:spLocks/>
            </p:cNvSpPr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1014" y="3857627"/>
            <a:ext cx="3194062" cy="714381"/>
            <a:chOff x="3021014" y="3857627"/>
            <a:chExt cx="3194062" cy="714381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571868" y="5000636"/>
            <a:ext cx="1728787" cy="8617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3916" y="3284538"/>
            <a:ext cx="2533637" cy="1144593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42910" y="333375"/>
            <a:ext cx="8072494" cy="4103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maxSubSum2(int a[],int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maxSum=a[0],thisSum;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(i=0;i&lt;n;i++) 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thisSum=0;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(j=i;j&lt;n;j++)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//maxSum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已经包含了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a[i..j-1]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的最大和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(thisSum&gt;maxSum)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maxSum=thisSum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42910" y="4643446"/>
            <a:ext cx="8001056" cy="45711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maxSubSum2(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算法中只有两重循环，容易求出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428596" y="1357298"/>
            <a:ext cx="8424862" cy="2908489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更一步改进解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扫描中遇到负数，当前子序列和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将会减小，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为负数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，表明前面已经扫描的那个子序列可以抛弃了，则放弃这个子序列，重新开始下一个子序列的分析，并置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这个子序列和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不断增加，那么最大子序列和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也不断增加。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785225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maxSubSum3(int 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若当前子序列和为负数，重新开始下一子序列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比较求最大连续子序列和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71472" y="5715016"/>
            <a:ext cx="7848600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显然该算法中仅扫描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一次，其算法的时间复杂度为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1" y="404813"/>
            <a:ext cx="3676646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构成的集合的所有子集（幂集）。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7158" y="500042"/>
            <a:ext cx="57610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用蛮力法通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常有如下几种情况：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5288" y="1235015"/>
            <a:ext cx="8208962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索所有的解空间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：问题的解存在于规模不大的解空间中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索所有的路径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：这类问题中不同的路径对应不同的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：按照基于问题的描述和所涉及的概念定义，直接进行计算。往往是一些简单的题，不需要算法技巧的。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拟和仿真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：按照求解问题的要求直接模拟或仿真即可。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40763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的存放在数组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中，求解问题变为构造集合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的所有子集。设集合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，其所有子集对应的二进制位及其十进制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/>
        </p:nvGraphicFramePr>
        <p:xfrm>
          <a:off x="1042988" y="2060575"/>
          <a:ext cx="7200900" cy="3291840"/>
        </p:xfrm>
        <a:graphic>
          <a:graphicData uri="http://schemas.openxmlformats.org/drawingml/2006/table">
            <a:tbl>
              <a:tblPr/>
              <a:tblGrid>
                <a:gridCol w="2398712"/>
                <a:gridCol w="2401888"/>
                <a:gridCol w="2400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对应的二进制位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214422"/>
            <a:ext cx="7532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）个元素的集合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，求幂集的过程如下：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6816745" cy="19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(i=0;i&lt;2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  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穷举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的所有子集并输出</a:t>
            </a:r>
          </a:p>
          <a:p>
            <a:pPr algn="l"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转换为二进制数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的位对应的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元素构成一个子集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7704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，属于指数级的算法。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1804446"/>
            <a:ext cx="7464447" cy="447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inc(int b[], int n)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for(int i=0;i&lt;n;i++)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遍历数组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(b[i])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b[i]=0;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并退出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b[i]=1;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4295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，每调用一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表示十进制数的增加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9233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1155684"/>
            <a:ext cx="20002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 0 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1500174"/>
            <a:ext cx="4664108" cy="785818"/>
            <a:chOff x="2000232" y="1500174"/>
            <a:chExt cx="4664108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2000232" y="197821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428860" y="1500174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3812" y="1550974"/>
              <a:ext cx="40005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00232" y="2325181"/>
            <a:ext cx="5378488" cy="818067"/>
            <a:chOff x="2000232" y="2325181"/>
            <a:chExt cx="5378488" cy="818067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283547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428860" y="2325181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3812" y="2375981"/>
              <a:ext cx="47149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0232" y="3214686"/>
            <a:ext cx="4878422" cy="857256"/>
            <a:chOff x="2000232" y="3214686"/>
            <a:chExt cx="4878422" cy="857256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376416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1 0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428860" y="3214686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12" y="3265486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4214818"/>
            <a:ext cx="4878422" cy="857256"/>
            <a:chOff x="2000232" y="4214818"/>
            <a:chExt cx="4878422" cy="857256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4764297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28860" y="4214818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12" y="4265618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00232" y="5156575"/>
            <a:ext cx="4865359" cy="1344259"/>
            <a:chOff x="2000232" y="5156575"/>
            <a:chExt cx="4865359" cy="1344259"/>
          </a:xfrm>
        </p:grpSpPr>
        <p:sp>
          <p:nvSpPr>
            <p:cNvPr id="16" name="下箭头 15"/>
            <p:cNvSpPr/>
            <p:nvPr/>
          </p:nvSpPr>
          <p:spPr>
            <a:xfrm>
              <a:off x="2415797" y="5156575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749" y="5207375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569299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5946836"/>
              <a:ext cx="164307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3600" smtClean="0">
                  <a:solidFill>
                    <a:srgbClr val="0000FF"/>
                  </a:solidFill>
                </a:rPr>
                <a:t>…</a:t>
              </a:r>
              <a:endParaRPr lang="zh-CN" altLang="en-US" sz="36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a[],int b[],int n)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pw=(int)pow(2,n);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  ",n);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for(i=0;i&lt;pw;i++)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printf("{ 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(k=0;k&lt;n;k++)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if(b[k])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printf("%d ",a[k]);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printf("} 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inc(b,n);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497783"/>
            <a:ext cx="8351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时的求解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25669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72" y="1428736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858158"/>
            <a:ext cx="1143008" cy="956034"/>
            <a:chOff x="214282" y="1858158"/>
            <a:chExt cx="1143008" cy="956034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67896" y="214311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596" y="1978215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282" y="253719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82342" y="1571612"/>
            <a:ext cx="2786082" cy="1285884"/>
            <a:chOff x="1382342" y="1571612"/>
            <a:chExt cx="2786082" cy="1285884"/>
          </a:xfrm>
        </p:grpSpPr>
        <p:sp>
          <p:nvSpPr>
            <p:cNvPr id="10" name="右大括号 9"/>
            <p:cNvSpPr/>
            <p:nvPr/>
          </p:nvSpPr>
          <p:spPr>
            <a:xfrm>
              <a:off x="1382342" y="1571612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656" y="2049653"/>
              <a:ext cx="25717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513626"/>
            <a:ext cx="1928826" cy="906621"/>
            <a:chOff x="1857356" y="2513626"/>
            <a:chExt cx="1928826" cy="906621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382474" y="279858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1102" y="2633683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7356" y="3143248"/>
              <a:ext cx="192882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68424" y="2214554"/>
            <a:ext cx="2832468" cy="1285884"/>
            <a:chOff x="4168424" y="2214554"/>
            <a:chExt cx="2832468" cy="1285884"/>
          </a:xfrm>
        </p:grpSpPr>
        <p:sp>
          <p:nvSpPr>
            <p:cNvPr id="15" name="右大括号 14"/>
            <p:cNvSpPr/>
            <p:nvPr/>
          </p:nvSpPr>
          <p:spPr>
            <a:xfrm>
              <a:off x="4168424" y="2214554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571744"/>
              <a:ext cx="25717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39862" y="3429000"/>
            <a:ext cx="2332402" cy="1224329"/>
            <a:chOff x="4239862" y="3429000"/>
            <a:chExt cx="2332402" cy="1224329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5025680" y="371395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54308" y="3549057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9862" y="4099331"/>
              <a:ext cx="23324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15140" y="2928934"/>
            <a:ext cx="2214578" cy="2010430"/>
            <a:chOff x="6715140" y="2928934"/>
            <a:chExt cx="2214578" cy="2010430"/>
          </a:xfrm>
        </p:grpSpPr>
        <p:sp>
          <p:nvSpPr>
            <p:cNvPr id="20" name="右大括号 19"/>
            <p:cNvSpPr/>
            <p:nvPr/>
          </p:nvSpPr>
          <p:spPr>
            <a:xfrm>
              <a:off x="6715140" y="2928934"/>
              <a:ext cx="214314" cy="1785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0924" y="3000372"/>
              <a:ext cx="1928794" cy="1938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{ 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2}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{3}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3},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3425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这种思路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方法：即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穷举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的所有子集。先建立一个空子集，对于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），每次都是在前面已建立的子集上添加元素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而构成若干个子集，对应的过程如下：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928662" y="3071810"/>
            <a:ext cx="6786610" cy="244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={{}};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中加入一个空子集元素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的每个元素中添加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而构成一个新子集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642910" y="1643050"/>
            <a:ext cx="78200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在实现算法时，用一个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vector&lt;int&gt;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容器表示一个集合元素，用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容器存放幂集（即集合的集合）。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857496"/>
            <a:ext cx="7000924" cy="204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81006" y="333375"/>
            <a:ext cx="8748712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44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n)		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ps1=ps;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(*it).push_back(i);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ps.push_back(*it);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39750" y="5229225"/>
            <a:ext cx="79930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法分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于给定的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，每一个集合元素都要处理，有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个，所以上述算法的时间复杂度为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nb-NO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1" y="260350"/>
            <a:ext cx="417671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4.2.6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11188" y="1214453"/>
            <a:ext cx="8137525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的背包。设计从这些物品中选取一部分物品放入该背包的方案，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，而且具有最大的价值。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并对下表所示的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个物品求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的所有解和最佳解。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1476375" y="3805254"/>
          <a:ext cx="5400675" cy="1828800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  <a:gridCol w="180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675323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用蛮力法的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一般格式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8208963" cy="12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计算法中，主要是使用循环语句和选择语句，循环语句用于穷举所有可能的情况，而选择语句判定当前的条件是否为所求的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7813" y="3573463"/>
            <a:ext cx="4608512" cy="2025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循环变量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所有可能的值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┇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满足指定的条件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x;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┇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7149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</a:t>
            </a:r>
            <a:r>
              <a:rPr lang="pt-BR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en-US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b="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b="0" dirty="0">
              <a:solidFill>
                <a:srgbClr val="FF00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15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</a:t>
            </a:r>
            <a:endParaRPr lang="en-US" altLang="zh-CN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本</a:t>
            </a:r>
            <a:endParaRPr lang="en-US" altLang="zh-CN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格</a:t>
            </a:r>
            <a:endParaRPr lang="en-US" altLang="zh-CN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式</a:t>
            </a:r>
            <a:endParaRPr lang="en-US" altLang="zh-CN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endParaRPr lang="zh-CN" altLang="en-US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3534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个物品、容量为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的背包问题，采用前面求幂集的方法求出所有的物品组合。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对于每一种组合，计算其总重量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和总价值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小于等于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时，该组合是一种解，并通过比较将最佳方案保存在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中，最后输出所有的解和最佳解。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534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ps1=ps;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(*it).push_back(i);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ps.push_back(*it);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678893" cy="5534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Knap(int w[],int v[],int W)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求所有的方案和最佳方案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count=0;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sumw,sumv;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当前方案的总重量和总价值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maxi,maxsumw=0,maxsumv=0;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最佳方案的编号、总重量和总价值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sit;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幂集集合元素迭代器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能否装入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(it=ps.begin();it!=ps.end();++it)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中每一个集合元素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  %d\t",count+1);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sumw=sumv=0;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printf("{");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(sit=(*it).begin();sit!=(*it).end();++sit)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printf("%d ",*sit);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sumw+=w[*sit-1];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sumv+=v[*sit-1];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215370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printf("}\t\t%d\t%d  ",sumw,sumv);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(sumw&lt;=W)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(sumv&gt;maxsumv)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比较求最优方案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maxsumw=sumw;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maxsumv=sumv;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maxi=count;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count++;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方案编号增加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printf("{ 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(sit=ps[maxi].begin();sit!=ps[maxi].end();++sit)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printf("%d ",*sit);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printf("},");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:%d,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:%d\n",maxsumw,maxsumv);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7215238" cy="371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n=4,W=6;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w[]={5,3,2,1};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v[]={4,4,3,1};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PSet(n);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printf("0/1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背包的求解方案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Knap(w,v,W);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89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程序执行结果如下</a:t>
            </a:r>
            <a:r>
              <a:rPr lang="zh-CN" altLang="pt-BR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868363"/>
            <a:ext cx="8280400" cy="5590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0000" bIns="144000">
            <a:spAutoFit/>
          </a:bodyPr>
          <a:lstStyle/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背包的求解方案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序号	选中物品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总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总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价值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能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否装</a:t>
            </a:r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		{ }		0		0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		{ 1 }		5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		{ 2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		{ 1 2 }		8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		{ 3 }		2		3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		{ 1 3 }		7		7		</a:t>
            </a:r>
            <a:r>
              <a:rPr lang="zh-CN" altLang="pt-BR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  <a:endParaRPr lang="zh-CN" altLang="pt-BR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		{ 2 3 }		5		7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		{ 1 2 3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11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		{ 4 }		1		1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		{ 1 4 }		6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		{ 2 4 }		4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		{ 1 2 4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9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		{ 3 4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		{ 1 3 4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15		{ 2 3 4 }	</a:t>
            </a:r>
            <a:r>
              <a:rPr lang="pt-BR" altLang="zh-CN" sz="1800" smtClean="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		8		</a:t>
            </a:r>
            <a:r>
              <a:rPr lang="zh-CN" altLang="pt-BR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		{ 1 2 3 4 }	11		12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最佳方案为 选中物品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:{ 2 3 4 },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96239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4.2.7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35004" y="1571612"/>
            <a:ext cx="8280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的所有全排列。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4282" y="614258"/>
            <a:ext cx="83518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解。产生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全排列的过程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596" y="1928802"/>
            <a:ext cx="4357718" cy="307777"/>
            <a:chOff x="428596" y="1928802"/>
            <a:chExt cx="4357718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28596" y="192880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92880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844" y="3192661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121355"/>
            <a:ext cx="214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57554" y="2236578"/>
            <a:ext cx="2286016" cy="1214447"/>
            <a:chOff x="3357554" y="2236578"/>
            <a:chExt cx="2286016" cy="1214447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8" idx="2"/>
            </p:cNvCxnSpPr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</p:cNvCxnSpPr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8860" y="3451025"/>
            <a:ext cx="1857388" cy="978107"/>
            <a:chOff x="2428860" y="3451025"/>
            <a:chExt cx="1857388" cy="978107"/>
          </a:xfrm>
        </p:grpSpPr>
        <p:sp>
          <p:nvSpPr>
            <p:cNvPr id="15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2886361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5400000">
              <a:off x="3207832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7" idx="0"/>
            </p:cNvCxnSpPr>
            <p:nvPr/>
          </p:nvCxnSpPr>
          <p:spPr>
            <a:xfrm rot="16200000" flipH="1">
              <a:off x="3468876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7686" y="3451025"/>
            <a:ext cx="1857388" cy="978107"/>
            <a:chOff x="4357686" y="3451025"/>
            <a:chExt cx="1857388" cy="978107"/>
          </a:xfrm>
        </p:grpSpPr>
        <p:sp>
          <p:nvSpPr>
            <p:cNvPr id="18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231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321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357950" y="3929066"/>
            <a:ext cx="1928826" cy="615553"/>
            <a:chOff x="6357950" y="3929066"/>
            <a:chExt cx="1928826" cy="615553"/>
          </a:xfrm>
        </p:grpSpPr>
        <p:sp>
          <p:nvSpPr>
            <p:cNvPr id="12" name="TextBox 11"/>
            <p:cNvSpPr txBox="1"/>
            <p:nvPr/>
          </p:nvSpPr>
          <p:spPr>
            <a:xfrm>
              <a:off x="6786578" y="3929066"/>
              <a:ext cx="15001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求解所需的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最终结果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357950" y="4143380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950" y="1928802"/>
            <a:ext cx="2286017" cy="1357322"/>
            <a:chOff x="6357950" y="1928802"/>
            <a:chExt cx="2286017" cy="1357322"/>
          </a:xfrm>
        </p:grpSpPr>
        <p:sp>
          <p:nvSpPr>
            <p:cNvPr id="11" name="TextBox 10"/>
            <p:cNvSpPr txBox="1"/>
            <p:nvPr/>
          </p:nvSpPr>
          <p:spPr>
            <a:xfrm>
              <a:off x="6643702" y="2428868"/>
              <a:ext cx="2000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中间结果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6357950" y="1928802"/>
              <a:ext cx="214314" cy="135732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3869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pt-BR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(vector&lt;int&gt; s,int i,vector&lt;vector&lt;int&gt; &gt; &amp;</a:t>
            </a:r>
            <a:r>
              <a:rPr lang="pt-BR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s1=s;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it=s1.begin()+j;	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s1.insert(it,i);	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ps1.push_back(s1);	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pt-BR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3286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6" idx="0"/>
          </p:cNvCxnSpPr>
          <p:nvPr/>
        </p:nvCxnSpPr>
        <p:spPr>
          <a:xfrm rot="5400000" flipH="1" flipV="1">
            <a:off x="2357422" y="507207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rot="5400000" flipH="1" flipV="1">
            <a:off x="2786050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3214678" y="514351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ps1.clear();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(*it,i,ps1);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064500" cy="27180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.1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编写一个程序，输出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之间的所有完全数。所谓完全数，是指这样的数，该数的各因子（除该数本身外）之和正好等于该数本身，例如：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6=1+2+3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28=1+2+4+7+14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4248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对于给定的正整数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，每一种全排列都必须处理，有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种，所以上述算法的时间复杂度为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4.2.8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求解任务分配问题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）个任务需要分配给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个人执行，每个任务只能分配给一个人，每个人只能执行一个任务。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个任务的成本是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）。求出总成本最小的分配方案。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所谓一种分配方案就是由第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个任务，用（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）表示，即第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个任务，以此类推。全部的分配方案恰好是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的全排列。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这里采用增量穷举法求出所有的分配方案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（全排列），再计算出每种方案的成本，比较求出最小成本的方案，即最优方案。以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，成本如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表所示为例讨论。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2057400"/>
        </p:xfrm>
        <a:graphic>
          <a:graphicData uri="http://schemas.openxmlformats.org/drawingml/2006/table">
            <a:tbl>
              <a:tblPr/>
              <a:tblGrid>
                <a:gridCol w="1216162"/>
                <a:gridCol w="1409642"/>
                <a:gridCol w="1410748"/>
                <a:gridCol w="1410748"/>
                <a:gridCol w="1410748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个人员、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个任务的信息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143932" cy="4970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c[MAXN][MAXN]={ {9,2,7,8},{6,4,3,7},{5,8,1,8},{7,6,9,4} 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821537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ps1.clear();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(it=ps.begin();it!=ps.end();++it)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Insert(*it,i,ps1);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572428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Allocate(int n,int &amp;mini,int &amp;minc)</a:t>
            </a: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求任务分配问题的最优方案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Perm(n);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求出全排列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i=0;i&lt;ps.size();i++)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求每个方案的成本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cost=0;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j=0;j&lt;ps[i].size();j++)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cost+=c[j][ps[i][j]-1];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(cost&lt;minc)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比较求最小成本的方案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minc=cost;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mini=i;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405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mincost=INF,mini;			   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//mincost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为最小成本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,mini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中最优方案编号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Allocate(n,mini,mincost);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k=0;k&lt;ps[mini].size();k++)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%d\n",k+1,ps[mini][k]);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=%d\n",mincost);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27146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程序的执行结果：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643314"/>
            <a:ext cx="3857652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214422"/>
          <a:ext cx="4643470" cy="2057400"/>
        </p:xfrm>
        <a:graphic>
          <a:graphicData uri="http://schemas.openxmlformats.org/drawingml/2006/table">
            <a:tbl>
              <a:tblPr/>
              <a:tblGrid>
                <a:gridCol w="823443"/>
                <a:gridCol w="954445"/>
                <a:gridCol w="955194"/>
                <a:gridCol w="955194"/>
                <a:gridCol w="955194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左弧形箭头 4"/>
          <p:cNvSpPr/>
          <p:nvPr/>
        </p:nvSpPr>
        <p:spPr>
          <a:xfrm>
            <a:off x="714348" y="2857496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03446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蛮力法所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依赖的基本技术是遍历技术，采用一定的策略将待求解问题的所有元素依次处理一次，从而找出问题的解。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而在遍历过程中，很多求解问题都可以采用递归方法来实现，如二叉树的遍历和图的遍历等。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+mj-lt"/>
                <a:ea typeface="叶根友毛笔行书2.0版" pitchFamily="2" charset="-122"/>
              </a:rPr>
              <a:t>4.3</a:t>
            </a:r>
            <a:r>
              <a:rPr lang="en-US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</a:t>
            </a:r>
            <a:r>
              <a:rPr lang="en-US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</a:t>
            </a:r>
            <a:r>
              <a:rPr lang="zh-CN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递</a:t>
            </a:r>
            <a:r>
              <a:rPr lang="zh-CN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归在蛮力法中的应用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467677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</a:t>
            </a:r>
            <a:r>
              <a:rPr lang="zh-CN" altLang="pt-BR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幂集问题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97887" cy="188500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前面介绍了两种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整数构成的集合的幂集的方法，这里以解法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存放幂集，并作为全局变量。初始时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ps={{}}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14460"/>
            <a:ext cx="813593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先考虑对于一个整数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，如何判断它是否为完全数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数学知识可知：一个数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的除该数本身外的所有因子都在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之间。算法中要取得因子之和，只要在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之间找到所有整除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的数，将其累加起来即可。如果累加和与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本身相等，则表示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是一个完全数，可以将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000232" y="4071942"/>
            <a:ext cx="4321175" cy="1981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的所有因子之和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(m==s)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71472" y="2928934"/>
            <a:ext cx="7929618" cy="1803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输出幂集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		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将整数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中原有每个子集中产生新子集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将所有新子集加入到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8247091" cy="173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个整数）产生的幂集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的整数集合对应的幂集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5283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Inserti(int i)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中每个集合元素添加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并插入到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ps1=ps;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存放原来的幂集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(*it).push_back(i);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ps.push_back(*it);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00174"/>
            <a:ext cx="6072230" cy="3760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i,int n)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(i&lt;=n)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Inserti(i);				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插入到现有子集中产生新子集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PSet(i+1,n);	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891224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.3.2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07375" cy="9616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存放全排列，并作为全局变量。首先初始化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ps={{1}}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的整数集合对应的全排列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571876"/>
            <a:ext cx="6786610" cy="202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产生全排序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{{1}}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后的新集合元素添加的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501122" cy="45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286808" cy="4518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i,int n)	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&gt;::iterator it;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(i&lt;=n)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vector&lt;vector&lt;int&gt; &gt; ps1;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Insert(*it,i,ps1);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Perm(i+1,n);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继续添加整数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67691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用递归方法求解组合问题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848600" cy="1107996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的正整数中取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）个不重复整数的所有组合。</a:t>
            </a:r>
            <a:endParaRPr lang="zh-CN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8964613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来保存一个组合，由于一个组合中所有元素不会重复出现，规定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中所有元素按递增排列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中元素递增排列，所以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的取值范围只能为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确定为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的一个结果便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的一个组合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57422" y="3143248"/>
            <a:ext cx="4143404" cy="1879413"/>
            <a:chOff x="1571604" y="3599265"/>
            <a:chExt cx="4143404" cy="1879413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4385083"/>
              <a:ext cx="15001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3" name="TextBox 12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3532183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对应的递归模型如下：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7929618" cy="1194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中的一种组合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7422" y="3143248"/>
            <a:ext cx="4000528" cy="1879413"/>
            <a:chOff x="1571604" y="3599265"/>
            <a:chExt cx="4000528" cy="1879413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4385083"/>
              <a:ext cx="135732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5451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对应的程序如下：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6461141" cy="358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m,i,s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s=0;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&lt;=m/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m%i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s+=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的一个因子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(m==s)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",m);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428604"/>
            <a:ext cx="8786874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中取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个整数组合的过程如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下所示（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放一个组合）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1952625"/>
            <a:ext cx="184731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446506"/>
            <a:ext cx="8572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988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8708" y="1080299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897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941452" y="1524535"/>
            <a:ext cx="5916828" cy="307777"/>
            <a:chOff x="2941452" y="1524535"/>
            <a:chExt cx="5916828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4084460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472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215206" y="1571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3834" y="15245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11" idx="3"/>
              <a:endCxn id="13" idx="1"/>
            </p:cNvCxnSpPr>
            <p:nvPr/>
          </p:nvCxnSpPr>
          <p:spPr>
            <a:xfrm>
              <a:off x="2941452" y="1663035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3"/>
              <a:endCxn id="15" idx="1"/>
            </p:cNvCxnSpPr>
            <p:nvPr/>
          </p:nvCxnSpPr>
          <p:spPr>
            <a:xfrm>
              <a:off x="4870278" y="1663035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928926" y="3677174"/>
            <a:ext cx="5929354" cy="2917123"/>
            <a:chOff x="2928926" y="3677174"/>
            <a:chExt cx="5929354" cy="2917123"/>
          </a:xfrm>
        </p:grpSpPr>
        <p:sp>
          <p:nvSpPr>
            <p:cNvPr id="44" name="TextBox 43"/>
            <p:cNvSpPr txBox="1"/>
            <p:nvPr/>
          </p:nvSpPr>
          <p:spPr>
            <a:xfrm>
              <a:off x="4071934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2198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71934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1934" y="579520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[1]=4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202680" y="3748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1308" y="367717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44" idx="3"/>
              <a:endCxn id="47" idx="1"/>
            </p:cNvCxnSpPr>
            <p:nvPr/>
          </p:nvCxnSpPr>
          <p:spPr>
            <a:xfrm>
              <a:off x="4857752" y="3853252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84724" y="429878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7215206" y="4345859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43834" y="4286256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4724" y="4776823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215206" y="4823900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3834" y="4764297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198" y="5298914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7202680" y="5345991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31308" y="5286388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4724" y="5798980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>
              <a:off x="7215206" y="5846057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3834" y="578645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45" idx="3"/>
              <a:endCxn id="57" idx="1"/>
            </p:cNvCxnSpPr>
            <p:nvPr/>
          </p:nvCxnSpPr>
          <p:spPr>
            <a:xfrm flipV="1">
              <a:off x="4857752" y="4437282"/>
              <a:ext cx="1226972" cy="34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45" idx="3"/>
              <a:endCxn id="60" idx="1"/>
            </p:cNvCxnSpPr>
            <p:nvPr/>
          </p:nvCxnSpPr>
          <p:spPr>
            <a:xfrm>
              <a:off x="4857752" y="4781946"/>
              <a:ext cx="1226972" cy="13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72198" y="62990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7202680" y="63461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31308" y="62865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46" idx="3"/>
              <a:endCxn id="63" idx="1"/>
            </p:cNvCxnSpPr>
            <p:nvPr/>
          </p:nvCxnSpPr>
          <p:spPr>
            <a:xfrm flipV="1">
              <a:off x="4857752" y="5437414"/>
              <a:ext cx="1214446" cy="49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6" idx="3"/>
              <a:endCxn id="66" idx="1"/>
            </p:cNvCxnSpPr>
            <p:nvPr/>
          </p:nvCxnSpPr>
          <p:spPr>
            <a:xfrm>
              <a:off x="4857752" y="5933707"/>
              <a:ext cx="1226972" cy="3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6" idx="3"/>
              <a:endCxn id="73" idx="1"/>
            </p:cNvCxnSpPr>
            <p:nvPr/>
          </p:nvCxnSpPr>
          <p:spPr>
            <a:xfrm>
              <a:off x="4857752" y="5933707"/>
              <a:ext cx="1214446" cy="50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3" idx="3"/>
              <a:endCxn id="44" idx="1"/>
            </p:cNvCxnSpPr>
            <p:nvPr/>
          </p:nvCxnSpPr>
          <p:spPr>
            <a:xfrm flipV="1">
              <a:off x="2928926" y="3853252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3" idx="3"/>
              <a:endCxn id="45" idx="1"/>
            </p:cNvCxnSpPr>
            <p:nvPr/>
          </p:nvCxnSpPr>
          <p:spPr>
            <a:xfrm>
              <a:off x="2928926" y="4781946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3"/>
              <a:endCxn id="46" idx="1"/>
            </p:cNvCxnSpPr>
            <p:nvPr/>
          </p:nvCxnSpPr>
          <p:spPr>
            <a:xfrm>
              <a:off x="2928926" y="4781946"/>
              <a:ext cx="1143008" cy="1151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071538" y="1524535"/>
            <a:ext cx="1869914" cy="3395910"/>
            <a:chOff x="1071538" y="1524535"/>
            <a:chExt cx="1869914" cy="3395910"/>
          </a:xfrm>
        </p:grpSpPr>
        <p:sp>
          <p:nvSpPr>
            <p:cNvPr id="11" name="TextBox 10"/>
            <p:cNvSpPr txBox="1"/>
            <p:nvPr/>
          </p:nvSpPr>
          <p:spPr>
            <a:xfrm>
              <a:off x="215563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254663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[2]=4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43108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[2]=5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6" idx="3"/>
              <a:endCxn id="11" idx="1"/>
            </p:cNvCxnSpPr>
            <p:nvPr/>
          </p:nvCxnSpPr>
          <p:spPr>
            <a:xfrm flipV="1">
              <a:off x="1071538" y="1663035"/>
              <a:ext cx="1084096" cy="2029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6" idx="3"/>
              <a:endCxn id="18" idx="1"/>
            </p:cNvCxnSpPr>
            <p:nvPr/>
          </p:nvCxnSpPr>
          <p:spPr>
            <a:xfrm flipV="1">
              <a:off x="1071538" y="2685137"/>
              <a:ext cx="1071570" cy="1007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" idx="3"/>
              <a:endCxn id="43" idx="1"/>
            </p:cNvCxnSpPr>
            <p:nvPr/>
          </p:nvCxnSpPr>
          <p:spPr>
            <a:xfrm>
              <a:off x="1071538" y="3692728"/>
              <a:ext cx="1071570" cy="1089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2928926" y="2130590"/>
            <a:ext cx="5916828" cy="1357322"/>
            <a:chOff x="2928926" y="2130590"/>
            <a:chExt cx="5916828" cy="1357322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2151869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34" y="300037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2198" y="214311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202680" y="219019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1308" y="213059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198" y="27271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202680" y="27742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1308" y="27146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20518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7202680" y="3252264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1308" y="31801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8" idx="3"/>
              <a:endCxn id="19" idx="1"/>
            </p:cNvCxnSpPr>
            <p:nvPr/>
          </p:nvCxnSpPr>
          <p:spPr>
            <a:xfrm flipV="1">
              <a:off x="2928926" y="2290369"/>
              <a:ext cx="1143008" cy="39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8" idx="3"/>
              <a:endCxn id="20" idx="1"/>
            </p:cNvCxnSpPr>
            <p:nvPr/>
          </p:nvCxnSpPr>
          <p:spPr>
            <a:xfrm>
              <a:off x="2928926" y="2685137"/>
              <a:ext cx="1143008" cy="45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3"/>
              <a:endCxn id="24" idx="1"/>
            </p:cNvCxnSpPr>
            <p:nvPr/>
          </p:nvCxnSpPr>
          <p:spPr>
            <a:xfrm flipV="1">
              <a:off x="4857752" y="2865646"/>
              <a:ext cx="1214446" cy="273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3"/>
              <a:endCxn id="27" idx="1"/>
            </p:cNvCxnSpPr>
            <p:nvPr/>
          </p:nvCxnSpPr>
          <p:spPr>
            <a:xfrm>
              <a:off x="4857752" y="3138872"/>
              <a:ext cx="1214446" cy="20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9" idx="3"/>
              <a:endCxn id="21" idx="1"/>
            </p:cNvCxnSpPr>
            <p:nvPr/>
          </p:nvCxnSpPr>
          <p:spPr>
            <a:xfrm flipV="1">
              <a:off x="4857752" y="2281616"/>
              <a:ext cx="1214446" cy="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857224" y="642918"/>
            <a:ext cx="7248546" cy="3483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216000" bIns="216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comb(int n,int k)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个整数的组合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(k==0)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时输出一个组合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dispacomb();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i=k;i&lt;=n;i++)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 a[k-1]=i;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//a[k-1]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位置取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comb(i-1,k-1);    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57290" y="2500306"/>
            <a:ext cx="274636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</a:t>
            </a: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接矩</a:t>
            </a: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阵</a:t>
            </a:r>
            <a:endParaRPr lang="en-US" altLang="zh-CN" sz="22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邻接表</a:t>
            </a:r>
            <a:endParaRPr lang="en-US" altLang="zh-CN" sz="22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82204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</a:t>
            </a:r>
            <a:r>
              <a:rPr lang="en-US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 </a:t>
            </a:r>
            <a:r>
              <a:rPr lang="zh-CN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1500174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4.4.1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1285860"/>
            <a:ext cx="8280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G=(V,E)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是含有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）个顶点的图，各顶点的编号为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阶方阵，其定义如下：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258888" y="251141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是不带权无向图，则：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403351" y="3014647"/>
            <a:ext cx="5026038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258888" y="4100460"/>
            <a:ext cx="5400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是不带权有向图，则：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474788" y="4598972"/>
            <a:ext cx="4954600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1786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邻接矩阵存储方法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255726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是带权无向图，则：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2047889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3671832"/>
            <a:ext cx="5761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是带权有向图，则：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351351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3890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邻接矩阵的类型定义如下：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748612" cy="347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MAXV &lt;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no;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data[MAXL];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edges[MAXV][MAXV];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邻接矩阵的边数组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n,e;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vexs[MAXV];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完整的图邻接矩阵类型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296226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邻接表存储方法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7991475" cy="265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图的邻接表存储方法是一种链式存储结构。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图的每个顶点建立一个单链表，第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）个单链表中的结点表示依附于顶点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每个单链表上附设一个表头结点，将所有表头结点构成一个表头结点数组。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072494" cy="469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ANode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adjvex;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weight;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该边的权值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ANode *nextarc;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Vnode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data[MAXL];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*firstarc;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邻接表头结点类型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//AdjList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是邻接表类型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adjlist;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n,e;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3929090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4.4.2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27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从给定图中任意指定的顶点（称为初始点）出发，按照某种搜索方法沿着图的边访问图中的所有顶点，使每个顶点仅被访问一次，这个过程称为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图的遍历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避免同一个顶点被重复访问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，必须记住每个被访问过的顶点。为此，设置一个访问标志数组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被访问过时，数组中元素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8001056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从图中某个初始顶点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出发，首先访问初始顶点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然后选择一个与顶点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为初始顶点，再从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直到图中与当前顶点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邻接的所有顶点都被访问过为止。显然，这个搜索过程是个递归过程。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在象棋算式里，不同的棋子代表不同的数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有以下算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式，设计一个算法求这些棋子各代表哪些数字。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14612" y="3071810"/>
            <a:ext cx="3500462" cy="1685994"/>
            <a:chOff x="3428992" y="3286124"/>
            <a:chExt cx="3500462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414337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337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494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37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868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487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28992" y="4357694"/>
              <a:ext cx="35004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1436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以邻接矩阵为存储结构的深度优先搜索算法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78674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DFS(MGraph g,int v)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(w=0;w&lt;g.n;w++)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(g.edges[v][w]!=0 &amp;&amp; g.edges[v][w]!=INF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&amp;&amp; visited[w]==0)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DFS(g,w);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的未访问过的相邻点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62865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以邻接表为存储结构的深度优先搜索算法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18022"/>
            <a:ext cx="8643998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DFS(ALGraph *G,int v)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p=G-&gt;adjlist[v].firstarc;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(visited[p-&gt;adjvex]==0)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p-&gt;adjvex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DFS(G,p-&gt;adjvex);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77867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4.6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采用邻接表存储，设计一个算法判断图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是否存在简单路径。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214554"/>
            <a:ext cx="742955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所谓简单路径是指路径上的顶点不重复。采用深度优先遍历的方法，从顶点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出发搜索到顶点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0100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DFS(G,u,v)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57488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DFS(G,u1,v)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5074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DFS(G,v,v)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835603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643174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00562" y="399891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00760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792961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ExistPath(ALGraph *G,int u,int v) 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bool flag=ExistPath(G,w,v);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(flag)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715304" cy="1459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4.7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采用邻接表存储，设计一个算法输出图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采用深度优先遍历的方法，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中搜索，当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时说明找到一条从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的简单路径，将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复制到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中并返回。否则继续深度优先遍历。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FindaPath(ALGraph *G,int u,int v,vector&lt;int&gt; apath,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vector&lt;int&gt; &amp;path)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apath.push_back(u);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path=apath;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FindaPath(G,w,v,apath,path);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58073"/>
            <a:ext cx="3500462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143932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广度优先搜索的过程是：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首先访问初始顶点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接着访问顶点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的所有未被访问过的邻接点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然后再按照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3582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以邻接矩阵为图的存储结构，采用广度优先搜索图时，需要使用一个队列。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072494" cy="5704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BFS(MGraph g,int v)			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定义存放结点的访问标志的数组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w,i;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(i=0;i&lt;g.n;i++)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找与顶点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相邻的顶点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(g.edges[w][i]!=0 &amp;&amp; g.edges[w][i]!=INF &amp;&amp; visited[i]==0)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未被访问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printf("%3d",i);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visited[i]=1;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qu.push(i);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06579"/>
            <a:ext cx="81439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以邻接表为图的存储结构，采用广度优先搜索图时，需要使用一个队列。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962548"/>
            <a:ext cx="8215370" cy="556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72000" rIns="0" bIns="72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BFS(ALGraph *G,int v)		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visited[MAXV],w;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p=G-&gt;adjlist[w].firstarc;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(p!=NULL)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(visited[p-&gt;adjvex]==0)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若当前邻接顶点未被访问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printf("%3d",p-&gt;adjvex);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visited[p-&gt;adjvex]=1;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qu.push(p-&gt;adjvex);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p=p-&gt;nextarc;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5720" y="2357430"/>
            <a:ext cx="850112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，设兵、炮、马、卒和车的取值分别为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。则有：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且均不相等（即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不成立）。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则有：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28794" y="285728"/>
            <a:ext cx="3571900" cy="1785950"/>
            <a:chOff x="1381354" y="285728"/>
            <a:chExt cx="3571900" cy="1785950"/>
          </a:xfrm>
        </p:grpSpPr>
        <p:sp>
          <p:nvSpPr>
            <p:cNvPr id="4" name="矩形 3"/>
            <p:cNvSpPr/>
            <p:nvPr/>
          </p:nvSpPr>
          <p:spPr>
            <a:xfrm>
              <a:off x="1381354" y="285728"/>
              <a:ext cx="3571900" cy="1785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310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18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1604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728" y="1357298"/>
              <a:ext cx="3500462" cy="0"/>
            </a:xfrm>
            <a:prstGeom prst="lin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00166" y="814312"/>
              <a:ext cx="50006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858180" cy="95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4.8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的一条最短路径。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7554" y="4046890"/>
            <a:ext cx="92869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357166"/>
            <a:ext cx="8501122" cy="2434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是不带权的无向连通图，一条边的长度计为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，因此，求顶点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的最短路径即求距离顶点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的边数最少的顶点序列。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利用广度优先遍历算法，从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时队列中便隐含从顶点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最近的路径，再利用队列输出最短路径。</a:t>
            </a:r>
          </a:p>
        </p:txBody>
      </p:sp>
      <p:sp>
        <p:nvSpPr>
          <p:cNvPr id="3" name="椭圆 2"/>
          <p:cNvSpPr/>
          <p:nvPr/>
        </p:nvSpPr>
        <p:spPr>
          <a:xfrm>
            <a:off x="3643306" y="4286256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7838" y="3668366"/>
            <a:ext cx="1643074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3286124"/>
            <a:ext cx="2500330" cy="257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7752" y="4500570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>
          <a:xfrm rot="10800000">
            <a:off x="4630912" y="4525622"/>
            <a:ext cx="226840" cy="1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4" idx="6"/>
          </p:cNvCxnSpPr>
          <p:nvPr/>
        </p:nvCxnSpPr>
        <p:spPr>
          <a:xfrm flipH="1">
            <a:off x="4286248" y="4525622"/>
            <a:ext cx="344664" cy="2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3" idx="6"/>
          </p:cNvCxnSpPr>
          <p:nvPr/>
        </p:nvCxnSpPr>
        <p:spPr>
          <a:xfrm flipH="1" flipV="1">
            <a:off x="4000496" y="4500570"/>
            <a:ext cx="285752" cy="4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下弧形箭头 13"/>
          <p:cNvSpPr/>
          <p:nvPr/>
        </p:nvSpPr>
        <p:spPr>
          <a:xfrm>
            <a:off x="4429124" y="4929198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694" y="457200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14" grpId="0" animBg="1"/>
      <p:bldP spid="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3836"/>
            <a:ext cx="8572560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0" rIns="0" bIns="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ShortPath(ALGraph *G,int u,int v,vector&lt;int&gt; &amp;path)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求图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的最短（逆）路径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 int w;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pre[MAXV];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表示前驱关系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qu.push(u);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pre[u]=-1;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起始顶点的前驱置为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(w==v)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时输出路径之逆并退出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Findpath(pre,v,path);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p=G-&gt;adjlist[w].firstarc;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(visited[p-&gt;adjvex]==0)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visited[p-&gt;adjvex]=1;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qu.push(p-&gt;adjvex);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pre[p-&gt;adjvex]=w;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p-&gt;adjvex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顶点的前驱为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求解迷宫问题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214422"/>
            <a:ext cx="50720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8*8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的迷宫图：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752605"/>
            <a:ext cx="164307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OXXXXXXX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OOOOOXXX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XOXXOXXO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XOXXXXXX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XOOOOXOO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XXXXXXXO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4286256"/>
            <a:ext cx="8786874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表示通路方块，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表示障碍方块。假设入口是位置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，出口为右下角方块位置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。设计一个程序采用递归方法求指定入口到出口的一条迷宫路径。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2110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表示迷宫大小，二维数组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Maze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存放迷宫，从（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）方块可以试探上下左右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个方位，假设总是从方位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到方位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的顺序试探，各方位对应的水平方向偏移量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H[4] = {0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，垂直偏移量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V[4] = {-1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68" y="3714752"/>
            <a:ext cx="928694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271462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(x,y-1)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(x+1,y)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478632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(x,y+1)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(x-1,y)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607719" y="317896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4572000" y="450057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2892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7929618" cy="137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对于当前方块（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3071810"/>
            <a:ext cx="7786742" cy="1197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需要试探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个相邻的方块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为了避免重复，每走过一个方块，将对应的迷宫值由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（空字符），当回过来时将其迷宫值恢复为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7786742" cy="499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rIns="0" bIns="72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10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最大迷宫大小</a:t>
            </a:r>
          </a:p>
          <a:p>
            <a:pPr algn="l"/>
            <a:r>
              <a:rPr lang="en-US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{'O','X','X','X','X','X','X','X'},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{'O','O','O','O','O','X','X','X'},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{'X','O','X','X','O','X','X','O'},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{'X','O','X','X','X','X','X','X'},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{'X','O','O','O','O','X','O','O'},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{'X','X','X','X','X','X','X','O'}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715436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x,int y)	 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(x==n-1 &amp;&amp; y==n-1)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Maze[n-1][n-1]=' ';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disppath();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k=0;k&lt;4;k++)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试探每一个方位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if(x&gt;=0 &amp;&amp; y&gt;=0 &amp;&amp; x&lt;n &amp;&amp; y&lt;n &amp;&amp; Maze[x][y]=='O')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方块的可走的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 ';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将该方块迷宫值设置为空字符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DFS(x+V[k],y+H[k]);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周围的每一个相邻方块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Maze[x][y]='O';	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若从该相邻方块出发没有找到路径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85860"/>
            <a:ext cx="1357322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OOOXXX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XXOOOX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XXOXXO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→→→↑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571480"/>
            <a:ext cx="14287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143932" cy="1892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采用广度优先遍历方式，从（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）出发（初始为入口）搜索目标（出口）。由于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不能顺序遍历，这里采用一个数组作为非循环队列，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分别为队头和队尾（初始时均设置为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），每个进队元素有唯一的下标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2993972"/>
            <a:ext cx="44291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队列元素类型声明如下：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565476"/>
            <a:ext cx="6286544" cy="1435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80000" r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pre;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smtClean="0">
            <a:solidFill>
              <a:srgbClr val="000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1200</TotalTime>
  <Words>5311</Words>
  <Application>Microsoft Office PowerPoint</Application>
  <PresentationFormat>全屏显示(4:3)</PresentationFormat>
  <Paragraphs>1150</Paragraphs>
  <Slides>103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5" baseType="lpstr">
      <vt:lpstr>跋涉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494</cp:revision>
  <dcterms:created xsi:type="dcterms:W3CDTF">2012-11-28T00:02:12Z</dcterms:created>
  <dcterms:modified xsi:type="dcterms:W3CDTF">2018-07-18T23:01:19Z</dcterms:modified>
</cp:coreProperties>
</file>