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7" r:id="rId2"/>
    <p:sldId id="317" r:id="rId3"/>
    <p:sldId id="258" r:id="rId4"/>
    <p:sldId id="259" r:id="rId5"/>
    <p:sldId id="260" r:id="rId6"/>
    <p:sldId id="261" r:id="rId7"/>
    <p:sldId id="262" r:id="rId8"/>
    <p:sldId id="318" r:id="rId9"/>
    <p:sldId id="319" r:id="rId10"/>
    <p:sldId id="263" r:id="rId11"/>
    <p:sldId id="320" r:id="rId12"/>
    <p:sldId id="264" r:id="rId13"/>
    <p:sldId id="265" r:id="rId14"/>
    <p:sldId id="266" r:id="rId15"/>
    <p:sldId id="267" r:id="rId16"/>
    <p:sldId id="268"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4" r:id="rId30"/>
    <p:sldId id="333" r:id="rId31"/>
    <p:sldId id="269" r:id="rId32"/>
    <p:sldId id="270" r:id="rId33"/>
    <p:sldId id="271" r:id="rId34"/>
    <p:sldId id="272" r:id="rId35"/>
    <p:sldId id="273" r:id="rId36"/>
    <p:sldId id="335" r:id="rId37"/>
    <p:sldId id="336" r:id="rId38"/>
    <p:sldId id="274" r:id="rId39"/>
    <p:sldId id="275" r:id="rId40"/>
    <p:sldId id="338" r:id="rId41"/>
    <p:sldId id="337" r:id="rId42"/>
    <p:sldId id="277" r:id="rId43"/>
    <p:sldId id="339" r:id="rId44"/>
    <p:sldId id="278" r:id="rId45"/>
    <p:sldId id="340" r:id="rId46"/>
    <p:sldId id="341" r:id="rId47"/>
    <p:sldId id="342" r:id="rId48"/>
    <p:sldId id="343" r:id="rId49"/>
    <p:sldId id="344" r:id="rId50"/>
    <p:sldId id="345" r:id="rId51"/>
    <p:sldId id="346" r:id="rId52"/>
    <p:sldId id="347" r:id="rId53"/>
    <p:sldId id="348" r:id="rId54"/>
    <p:sldId id="349" r:id="rId55"/>
    <p:sldId id="350" r:id="rId56"/>
    <p:sldId id="279" r:id="rId57"/>
    <p:sldId id="351" r:id="rId58"/>
    <p:sldId id="280" r:id="rId59"/>
    <p:sldId id="281" r:id="rId60"/>
    <p:sldId id="282" r:id="rId61"/>
    <p:sldId id="283" r:id="rId62"/>
    <p:sldId id="352" r:id="rId63"/>
    <p:sldId id="354" r:id="rId64"/>
    <p:sldId id="355" r:id="rId65"/>
    <p:sldId id="356" r:id="rId66"/>
    <p:sldId id="357" r:id="rId67"/>
    <p:sldId id="358" r:id="rId68"/>
    <p:sldId id="359" r:id="rId69"/>
    <p:sldId id="353" r:id="rId70"/>
    <p:sldId id="360" r:id="rId71"/>
    <p:sldId id="361" r:id="rId72"/>
    <p:sldId id="362" r:id="rId73"/>
    <p:sldId id="364" r:id="rId74"/>
    <p:sldId id="363" r:id="rId75"/>
    <p:sldId id="286" r:id="rId76"/>
    <p:sldId id="389" r:id="rId77"/>
    <p:sldId id="365" r:id="rId78"/>
    <p:sldId id="366" r:id="rId79"/>
    <p:sldId id="390" r:id="rId80"/>
    <p:sldId id="367" r:id="rId81"/>
    <p:sldId id="368" r:id="rId82"/>
    <p:sldId id="369" r:id="rId83"/>
    <p:sldId id="370" r:id="rId84"/>
    <p:sldId id="371" r:id="rId85"/>
    <p:sldId id="372" r:id="rId86"/>
    <p:sldId id="373" r:id="rId87"/>
    <p:sldId id="392" r:id="rId88"/>
    <p:sldId id="374" r:id="rId89"/>
    <p:sldId id="375" r:id="rId90"/>
    <p:sldId id="376" r:id="rId91"/>
    <p:sldId id="377" r:id="rId92"/>
    <p:sldId id="378" r:id="rId93"/>
    <p:sldId id="379" r:id="rId94"/>
    <p:sldId id="380" r:id="rId95"/>
    <p:sldId id="381" r:id="rId96"/>
    <p:sldId id="391" r:id="rId97"/>
    <p:sldId id="382" r:id="rId98"/>
    <p:sldId id="383" r:id="rId99"/>
    <p:sldId id="384" r:id="rId100"/>
    <p:sldId id="385" r:id="rId101"/>
    <p:sldId id="386" r:id="rId102"/>
    <p:sldId id="387" r:id="rId103"/>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FF0000"/>
    <a:srgbClr val="000000"/>
    <a:srgbClr val="006600"/>
    <a:srgbClr val="9900FF"/>
    <a:srgbClr val="CC3300"/>
    <a:srgbClr val="FF9900"/>
    <a:srgbClr val="996633"/>
    <a:srgbClr val="0033CC"/>
  </p:clrMru>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634F13-38E7-4079-9176-C9A3E97BD61A}" type="datetimeFigureOut">
              <a:rPr lang="zh-CN" altLang="en-US" smtClean="0"/>
              <a:pPr/>
              <a:t>2018/7/19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DB27C-900A-4A86-A1D4-CDA9450E40D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B8F4A90A-C97C-4A27-891D-0E8EC540415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E3A9511D-D0A4-4D64-B91B-26A0A5668F6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66E882F-E990-4140-AC8C-03DA4264E78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039B75F5-77B8-48D9-820F-86452F2FCA6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6C3AEF46-4E99-4534-A13C-FDCE414A20A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9EC52BD5-AF1E-4C72-B553-42CDFFB8707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4F02CC46-EFD3-451A-AD7C-473959F668F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6D5134A-117C-4D86-A529-EFEBBD8885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BF5E3124-A485-40CC-89E4-37F95FF3DDB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C89CF72F-7CB2-4591-94DD-DCA423820A2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929A6E11-CA05-437A-89D9-CFE88B7E90D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6389"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225B65B0-CD7D-49AA-9C71-FA63E3722E48}"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descr="信纸"/>
          <p:cNvSpPr txBox="1">
            <a:spLocks noChangeArrowheads="1"/>
          </p:cNvSpPr>
          <p:nvPr/>
        </p:nvSpPr>
        <p:spPr bwMode="auto">
          <a:xfrm>
            <a:off x="1714480" y="285728"/>
            <a:ext cx="4602168" cy="701675"/>
          </a:xfrm>
          <a:prstGeom prst="rect">
            <a:avLst/>
          </a:prstGeom>
          <a:blipFill dpi="0" rotWithShape="1">
            <a:blip r:embed="rId2" cstate="print"/>
            <a:srcRect/>
            <a:tile tx="0" ty="0" sx="100000" sy="100000" flip="none" algn="tl"/>
          </a:blipFill>
          <a:ln w="9525">
            <a:noFill/>
            <a:miter lim="800000"/>
            <a:headEnd/>
            <a:tailEnd/>
          </a:ln>
        </p:spPr>
        <p:txBody>
          <a:bodyPr wrap="square">
            <a:spAutoFit/>
          </a:bodyPr>
          <a:lstStyle/>
          <a:p>
            <a:pPr algn="ctr">
              <a:spcBef>
                <a:spcPct val="50000"/>
              </a:spcBef>
            </a:pPr>
            <a:r>
              <a:rPr lang="zh-CN" altLang="en-US" sz="4000" smtClean="0">
                <a:solidFill>
                  <a:srgbClr val="FF0000"/>
                </a:solidFill>
                <a:latin typeface="Consolas" pitchFamily="49" charset="0"/>
                <a:ea typeface="+mj-ea"/>
                <a:cs typeface="Consolas" pitchFamily="49" charset="0"/>
              </a:rPr>
              <a:t>第</a:t>
            </a:r>
            <a:r>
              <a:rPr lang="en-US" altLang="zh-CN" sz="4000" smtClean="0">
                <a:solidFill>
                  <a:srgbClr val="FF0000"/>
                </a:solidFill>
                <a:latin typeface="Consolas" pitchFamily="49" charset="0"/>
                <a:ea typeface="+mj-ea"/>
                <a:cs typeface="Consolas" pitchFamily="49" charset="0"/>
              </a:rPr>
              <a:t>5</a:t>
            </a:r>
            <a:r>
              <a:rPr lang="zh-CN" altLang="en-US" sz="4000" smtClean="0">
                <a:solidFill>
                  <a:srgbClr val="FF0000"/>
                </a:solidFill>
                <a:latin typeface="Consolas" pitchFamily="49" charset="0"/>
                <a:ea typeface="+mj-ea"/>
                <a:cs typeface="Consolas" pitchFamily="49" charset="0"/>
              </a:rPr>
              <a:t>章 </a:t>
            </a:r>
            <a:r>
              <a:rPr lang="zh-CN" altLang="en-US" sz="4000">
                <a:solidFill>
                  <a:srgbClr val="FF0000"/>
                </a:solidFill>
                <a:latin typeface="Consolas" pitchFamily="49" charset="0"/>
                <a:ea typeface="+mj-ea"/>
                <a:cs typeface="Consolas" pitchFamily="49" charset="0"/>
              </a:rPr>
              <a:t>回溯法</a:t>
            </a:r>
          </a:p>
        </p:txBody>
      </p:sp>
      <p:sp>
        <p:nvSpPr>
          <p:cNvPr id="4" name="TextBox 3"/>
          <p:cNvSpPr txBox="1"/>
          <p:nvPr/>
        </p:nvSpPr>
        <p:spPr>
          <a:xfrm>
            <a:off x="2071670" y="1324260"/>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5.1 </a:t>
            </a:r>
            <a:r>
              <a:rPr lang="zh-CN" altLang="zh-CN" smtClean="0">
                <a:solidFill>
                  <a:srgbClr val="006600"/>
                </a:solidFill>
                <a:latin typeface="叶根友毛笔行书2.0版" pitchFamily="2" charset="-122"/>
                <a:ea typeface="叶根友毛笔行书2.0版" pitchFamily="2" charset="-122"/>
              </a:rPr>
              <a:t>回溯法概述</a:t>
            </a:r>
          </a:p>
        </p:txBody>
      </p:sp>
      <p:sp>
        <p:nvSpPr>
          <p:cNvPr id="5" name="TextBox 4"/>
          <p:cNvSpPr txBox="1"/>
          <p:nvPr/>
        </p:nvSpPr>
        <p:spPr>
          <a:xfrm>
            <a:off x="2071670" y="1862727"/>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5.2 </a:t>
            </a:r>
            <a:r>
              <a:rPr lang="zh-CN" altLang="zh-CN" smtClean="0">
                <a:solidFill>
                  <a:srgbClr val="006600"/>
                </a:solidFill>
                <a:latin typeface="叶根友毛笔行书2.0版" pitchFamily="2" charset="-122"/>
                <a:ea typeface="叶根友毛笔行书2.0版" pitchFamily="2" charset="-122"/>
              </a:rPr>
              <a:t>求解</a:t>
            </a:r>
            <a:r>
              <a:rPr lang="pt-BR" altLang="zh-CN" smtClean="0">
                <a:solidFill>
                  <a:srgbClr val="006600"/>
                </a:solidFill>
                <a:latin typeface="叶根友毛笔行书2.0版" pitchFamily="2" charset="-122"/>
                <a:ea typeface="叶根友毛笔行书2.0版" pitchFamily="2" charset="-122"/>
              </a:rPr>
              <a:t>0/1</a:t>
            </a:r>
            <a:r>
              <a:rPr lang="zh-CN" altLang="zh-CN" smtClean="0">
                <a:solidFill>
                  <a:srgbClr val="006600"/>
                </a:solidFill>
                <a:latin typeface="叶根友毛笔行书2.0版" pitchFamily="2" charset="-122"/>
                <a:ea typeface="叶根友毛笔行书2.0版" pitchFamily="2" charset="-122"/>
              </a:rPr>
              <a:t>背包问题</a:t>
            </a:r>
          </a:p>
        </p:txBody>
      </p:sp>
      <p:sp>
        <p:nvSpPr>
          <p:cNvPr id="6" name="TextBox 5"/>
          <p:cNvSpPr txBox="1"/>
          <p:nvPr/>
        </p:nvSpPr>
        <p:spPr>
          <a:xfrm>
            <a:off x="2071670" y="2434231"/>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5.3 </a:t>
            </a:r>
            <a:r>
              <a:rPr lang="zh-CN" altLang="zh-CN" smtClean="0">
                <a:solidFill>
                  <a:srgbClr val="006600"/>
                </a:solidFill>
                <a:latin typeface="叶根友毛笔行书2.0版" pitchFamily="2" charset="-122"/>
                <a:ea typeface="叶根友毛笔行书2.0版" pitchFamily="2" charset="-122"/>
              </a:rPr>
              <a:t>求解装载问题</a:t>
            </a:r>
          </a:p>
        </p:txBody>
      </p:sp>
      <p:sp>
        <p:nvSpPr>
          <p:cNvPr id="7" name="TextBox 6"/>
          <p:cNvSpPr txBox="1"/>
          <p:nvPr/>
        </p:nvSpPr>
        <p:spPr>
          <a:xfrm>
            <a:off x="2071670" y="3005735"/>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5.4 </a:t>
            </a:r>
            <a:r>
              <a:rPr lang="zh-CN" altLang="zh-CN" smtClean="0">
                <a:solidFill>
                  <a:srgbClr val="006600"/>
                </a:solidFill>
                <a:latin typeface="叶根友毛笔行书2.0版" pitchFamily="2" charset="-122"/>
                <a:ea typeface="叶根友毛笔行书2.0版" pitchFamily="2" charset="-122"/>
              </a:rPr>
              <a:t>求解子集和问题</a:t>
            </a:r>
          </a:p>
        </p:txBody>
      </p:sp>
      <p:sp>
        <p:nvSpPr>
          <p:cNvPr id="8" name="TextBox 7"/>
          <p:cNvSpPr txBox="1"/>
          <p:nvPr/>
        </p:nvSpPr>
        <p:spPr>
          <a:xfrm>
            <a:off x="2071670" y="3577239"/>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5.5 </a:t>
            </a:r>
            <a:r>
              <a:rPr lang="zh-CN" altLang="zh-CN" smtClean="0">
                <a:solidFill>
                  <a:srgbClr val="006600"/>
                </a:solidFill>
                <a:latin typeface="叶根友毛笔行书2.0版" pitchFamily="2" charset="-122"/>
                <a:ea typeface="叶根友毛笔行书2.0版" pitchFamily="2" charset="-122"/>
              </a:rPr>
              <a:t>求解</a:t>
            </a:r>
            <a:r>
              <a:rPr lang="en-US" altLang="zh-CN" i="1" smtClean="0">
                <a:solidFill>
                  <a:srgbClr val="006600"/>
                </a:solidFill>
                <a:ea typeface="叶根友毛笔行书2.0版" pitchFamily="2" charset="-122"/>
                <a:cs typeface="Times New Roman" pitchFamily="18" charset="0"/>
              </a:rPr>
              <a:t>n</a:t>
            </a:r>
            <a:r>
              <a:rPr lang="zh-CN" altLang="zh-CN" smtClean="0">
                <a:solidFill>
                  <a:srgbClr val="006600"/>
                </a:solidFill>
                <a:latin typeface="叶根友毛笔行书2.0版" pitchFamily="2" charset="-122"/>
                <a:ea typeface="叶根友毛笔行书2.0版" pitchFamily="2" charset="-122"/>
              </a:rPr>
              <a:t>皇后问题</a:t>
            </a:r>
          </a:p>
        </p:txBody>
      </p:sp>
      <p:sp>
        <p:nvSpPr>
          <p:cNvPr id="9" name="TextBox 8"/>
          <p:cNvSpPr txBox="1"/>
          <p:nvPr/>
        </p:nvSpPr>
        <p:spPr>
          <a:xfrm>
            <a:off x="2071670" y="4110342"/>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5.6 </a:t>
            </a:r>
            <a:r>
              <a:rPr lang="zh-CN" altLang="zh-CN" smtClean="0">
                <a:solidFill>
                  <a:srgbClr val="006600"/>
                </a:solidFill>
                <a:latin typeface="叶根友毛笔行书2.0版" pitchFamily="2" charset="-122"/>
                <a:ea typeface="叶根友毛笔行书2.0版" pitchFamily="2" charset="-122"/>
              </a:rPr>
              <a:t>求解图的</a:t>
            </a:r>
            <a:r>
              <a:rPr lang="pt-BR" altLang="zh-CN" i="1" smtClean="0">
                <a:solidFill>
                  <a:srgbClr val="006600"/>
                </a:solidFill>
                <a:ea typeface="叶根友毛笔行书2.0版" pitchFamily="2" charset="-122"/>
                <a:cs typeface="Times New Roman" pitchFamily="18" charset="0"/>
              </a:rPr>
              <a:t>m</a:t>
            </a:r>
            <a:r>
              <a:rPr lang="zh-CN" altLang="zh-CN" smtClean="0">
                <a:solidFill>
                  <a:srgbClr val="006600"/>
                </a:solidFill>
                <a:latin typeface="叶根友毛笔行书2.0版" pitchFamily="2" charset="-122"/>
                <a:ea typeface="叶根友毛笔行书2.0版" pitchFamily="2" charset="-122"/>
              </a:rPr>
              <a:t>着色问题</a:t>
            </a:r>
          </a:p>
        </p:txBody>
      </p:sp>
      <p:sp>
        <p:nvSpPr>
          <p:cNvPr id="10" name="TextBox 9"/>
          <p:cNvSpPr txBox="1"/>
          <p:nvPr/>
        </p:nvSpPr>
        <p:spPr>
          <a:xfrm>
            <a:off x="2071670" y="4681846"/>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5.7 </a:t>
            </a:r>
            <a:r>
              <a:rPr lang="zh-CN" altLang="zh-CN" smtClean="0">
                <a:solidFill>
                  <a:srgbClr val="006600"/>
                </a:solidFill>
                <a:latin typeface="叶根友毛笔行书2.0版" pitchFamily="2" charset="-122"/>
                <a:ea typeface="叶根友毛笔行书2.0版" pitchFamily="2" charset="-122"/>
              </a:rPr>
              <a:t>求解任务分配问题</a:t>
            </a:r>
          </a:p>
        </p:txBody>
      </p:sp>
      <p:sp>
        <p:nvSpPr>
          <p:cNvPr id="11" name="TextBox 10"/>
          <p:cNvSpPr txBox="1"/>
          <p:nvPr/>
        </p:nvSpPr>
        <p:spPr>
          <a:xfrm>
            <a:off x="2071670" y="5253350"/>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5.8 </a:t>
            </a:r>
            <a:r>
              <a:rPr lang="zh-CN" altLang="zh-CN" smtClean="0">
                <a:solidFill>
                  <a:srgbClr val="006600"/>
                </a:solidFill>
                <a:latin typeface="叶根友毛笔行书2.0版" pitchFamily="2" charset="-122"/>
                <a:ea typeface="叶根友毛笔行书2.0版" pitchFamily="2" charset="-122"/>
              </a:rPr>
              <a:t>求解活动安排问题</a:t>
            </a:r>
          </a:p>
        </p:txBody>
      </p:sp>
      <p:sp>
        <p:nvSpPr>
          <p:cNvPr id="12" name="TextBox 11"/>
          <p:cNvSpPr txBox="1"/>
          <p:nvPr/>
        </p:nvSpPr>
        <p:spPr>
          <a:xfrm>
            <a:off x="2071670" y="5857892"/>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5.9 </a:t>
            </a:r>
            <a:r>
              <a:rPr lang="zh-CN" altLang="zh-CN" smtClean="0">
                <a:solidFill>
                  <a:srgbClr val="006600"/>
                </a:solidFill>
                <a:latin typeface="叶根友毛笔行书2.0版" pitchFamily="2" charset="-122"/>
                <a:ea typeface="叶根友毛笔行书2.0版" pitchFamily="2" charset="-122"/>
              </a:rPr>
              <a:t>求解流水作业调度问题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95288" y="333375"/>
            <a:ext cx="3671887" cy="519113"/>
          </a:xfrm>
          <a:prstGeom prst="rect">
            <a:avLst/>
          </a:prstGeom>
          <a:blipFill>
            <a:blip r:embed="rId2" cstate="print"/>
            <a:tile tx="0" ty="0" sx="100000" sy="100000" flip="none" algn="tl"/>
          </a:blipFill>
          <a:ln w="9525">
            <a:noFill/>
            <a:miter lim="800000"/>
            <a:headEnd/>
            <a:tailEnd/>
          </a:ln>
          <a:effectLst/>
        </p:spPr>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5</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什么是回溯法</a:t>
            </a:r>
          </a:p>
        </p:txBody>
      </p:sp>
      <p:sp>
        <p:nvSpPr>
          <p:cNvPr id="29699" name="Text Box 3"/>
          <p:cNvSpPr txBox="1">
            <a:spLocks noChangeArrowheads="1"/>
          </p:cNvSpPr>
          <p:nvPr/>
        </p:nvSpPr>
        <p:spPr bwMode="auto">
          <a:xfrm>
            <a:off x="500034" y="1369014"/>
            <a:ext cx="8353425" cy="2479781"/>
          </a:xfrm>
          <a:prstGeom prst="rect">
            <a:avLst/>
          </a:prstGeom>
          <a:noFill/>
          <a:ln w="9525">
            <a:noFill/>
            <a:miter lim="800000"/>
            <a:headEnd/>
            <a:tailEnd/>
          </a:ln>
        </p:spPr>
        <p:txBody>
          <a:bodyPr>
            <a:spAutoFit/>
          </a:bodyPr>
          <a:lstStyle/>
          <a:p>
            <a:pPr>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　　在包含问题的所有解的解空间树</a:t>
            </a:r>
            <a:r>
              <a:rPr lang="zh-CN" altLang="en-US" sz="2200" smtClean="0">
                <a:solidFill>
                  <a:srgbClr val="0000FF"/>
                </a:solidFill>
                <a:latin typeface="Consolas" pitchFamily="49" charset="0"/>
                <a:ea typeface="楷体" pitchFamily="49" charset="-122"/>
                <a:cs typeface="Consolas" pitchFamily="49" charset="0"/>
              </a:rPr>
              <a:t>中，按</a:t>
            </a:r>
            <a:r>
              <a:rPr lang="zh-CN" altLang="en-US" sz="2200">
                <a:solidFill>
                  <a:srgbClr val="0000FF"/>
                </a:solidFill>
                <a:latin typeface="Consolas" pitchFamily="49" charset="0"/>
                <a:ea typeface="楷体" pitchFamily="49" charset="-122"/>
                <a:cs typeface="Consolas" pitchFamily="49" charset="0"/>
              </a:rPr>
              <a:t>照深度优先搜索的策</a:t>
            </a:r>
            <a:r>
              <a:rPr lang="zh-CN" altLang="en-US" sz="2200" smtClean="0">
                <a:solidFill>
                  <a:srgbClr val="0000FF"/>
                </a:solidFill>
                <a:latin typeface="Consolas" pitchFamily="49" charset="0"/>
                <a:ea typeface="楷体" pitchFamily="49" charset="-122"/>
                <a:cs typeface="Consolas" pitchFamily="49" charset="0"/>
              </a:rPr>
              <a:t>略，从</a:t>
            </a:r>
            <a:r>
              <a:rPr lang="zh-CN" altLang="en-US" sz="2200">
                <a:solidFill>
                  <a:srgbClr val="0000FF"/>
                </a:solidFill>
                <a:latin typeface="Consolas" pitchFamily="49" charset="0"/>
                <a:ea typeface="楷体" pitchFamily="49" charset="-122"/>
                <a:cs typeface="Consolas" pitchFamily="49" charset="0"/>
              </a:rPr>
              <a:t>根结点（开始结点）出发搜索解空间树</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首</a:t>
            </a:r>
            <a:r>
              <a:rPr lang="zh-CN" altLang="en-US" sz="2000">
                <a:solidFill>
                  <a:srgbClr val="0000FF"/>
                </a:solidFill>
                <a:latin typeface="Consolas" pitchFamily="49" charset="0"/>
                <a:ea typeface="楷体" pitchFamily="49" charset="-122"/>
                <a:cs typeface="Consolas" pitchFamily="49" charset="0"/>
              </a:rPr>
              <a:t>先根结点成为</a:t>
            </a:r>
            <a:r>
              <a:rPr lang="zh-CN" altLang="en-US" sz="2000">
                <a:solidFill>
                  <a:srgbClr val="C00000"/>
                </a:solidFill>
                <a:latin typeface="Consolas" pitchFamily="49" charset="0"/>
                <a:ea typeface="楷体" pitchFamily="49" charset="-122"/>
                <a:cs typeface="Consolas" pitchFamily="49" charset="0"/>
              </a:rPr>
              <a:t>活结点</a:t>
            </a:r>
            <a:r>
              <a:rPr lang="zh-CN" altLang="en-US" sz="2000">
                <a:solidFill>
                  <a:srgbClr val="0000FF"/>
                </a:solidFill>
                <a:latin typeface="Consolas" pitchFamily="49" charset="0"/>
                <a:ea typeface="楷体" pitchFamily="49" charset="-122"/>
                <a:cs typeface="Consolas" pitchFamily="49" charset="0"/>
              </a:rPr>
              <a:t>（活结点是指自身已生成但其孩子结点没有全部生成的结点</a:t>
            </a:r>
            <a:r>
              <a:rPr lang="zh-CN" altLang="en-US" sz="2000" smtClean="0">
                <a:solidFill>
                  <a:srgbClr val="0000FF"/>
                </a:solidFill>
                <a:latin typeface="Consolas" pitchFamily="49" charset="0"/>
                <a:ea typeface="楷体" pitchFamily="49" charset="-122"/>
                <a:cs typeface="Consolas" pitchFamily="49" charset="0"/>
              </a:rPr>
              <a:t>），同</a:t>
            </a:r>
            <a:r>
              <a:rPr lang="zh-CN" altLang="en-US" sz="2000">
                <a:solidFill>
                  <a:srgbClr val="0000FF"/>
                </a:solidFill>
                <a:latin typeface="Consolas" pitchFamily="49" charset="0"/>
                <a:ea typeface="楷体" pitchFamily="49" charset="-122"/>
                <a:cs typeface="Consolas" pitchFamily="49" charset="0"/>
              </a:rPr>
              <a:t>时也成为当前的</a:t>
            </a:r>
            <a:r>
              <a:rPr lang="zh-CN" altLang="en-US" sz="2000">
                <a:solidFill>
                  <a:srgbClr val="C00000"/>
                </a:solidFill>
                <a:latin typeface="Consolas" pitchFamily="49" charset="0"/>
                <a:ea typeface="楷体" pitchFamily="49" charset="-122"/>
                <a:cs typeface="Consolas" pitchFamily="49" charset="0"/>
              </a:rPr>
              <a:t>扩展结点</a:t>
            </a:r>
            <a:r>
              <a:rPr lang="zh-CN" altLang="en-US" sz="2000">
                <a:solidFill>
                  <a:srgbClr val="0000FF"/>
                </a:solidFill>
                <a:latin typeface="Consolas" pitchFamily="49" charset="0"/>
                <a:ea typeface="楷体" pitchFamily="49" charset="-122"/>
                <a:cs typeface="Consolas" pitchFamily="49" charset="0"/>
              </a:rPr>
              <a:t>（扩展结点是指正在产生孩子结点的结点</a:t>
            </a:r>
            <a:r>
              <a:rPr lang="zh-CN" altLang="en-US" sz="2000" smtClean="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539685"/>
            <a:ext cx="7643866" cy="2031325"/>
          </a:xfrm>
          <a:prstGeom prst="rect">
            <a:avLst/>
          </a:prstGeom>
          <a:blipFill>
            <a:blip r:embed="rId2" cstate="print"/>
            <a:tile tx="0" ty="0" sx="100000" sy="100000" flip="none" algn="tl"/>
          </a:blip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求解过程</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一个解</a:t>
            </a:r>
            <a:r>
              <a:rPr lang="en-US" altLang="zh-CN" sz="1800" smtClean="0">
                <a:solidFill>
                  <a:srgbClr val="0000FF"/>
                </a:solidFill>
                <a:latin typeface="Consolas" pitchFamily="49" charset="0"/>
                <a:ea typeface="楷体" pitchFamily="49" charset="-122"/>
                <a:cs typeface="Consolas" pitchFamily="49" charset="0"/>
              </a:rPr>
              <a:t>: bestf=42, </a:t>
            </a:r>
            <a:r>
              <a:rPr lang="zh-CN" altLang="zh-CN" sz="1800" smtClean="0">
                <a:solidFill>
                  <a:srgbClr val="0000FF"/>
                </a:solidFill>
                <a:latin typeface="Consolas" pitchFamily="49" charset="0"/>
                <a:ea typeface="楷体" pitchFamily="49" charset="-122"/>
                <a:cs typeface="Consolas" pitchFamily="49" charset="0"/>
              </a:rPr>
              <a:t>调度方案</a:t>
            </a:r>
            <a:r>
              <a:rPr lang="en-US" altLang="zh-CN" sz="1800" smtClean="0">
                <a:solidFill>
                  <a:srgbClr val="0000FF"/>
                </a:solidFill>
                <a:latin typeface="Consolas" pitchFamily="49" charset="0"/>
                <a:ea typeface="楷体" pitchFamily="49" charset="-122"/>
                <a:cs typeface="Consolas" pitchFamily="49" charset="0"/>
              </a:rPr>
              <a:t>: 1 2 3 4, f2: 11 19 35 42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一个解</a:t>
            </a:r>
            <a:r>
              <a:rPr lang="en-US" altLang="zh-CN" sz="1800" smtClean="0">
                <a:solidFill>
                  <a:srgbClr val="0000FF"/>
                </a:solidFill>
                <a:latin typeface="Consolas" pitchFamily="49" charset="0"/>
                <a:ea typeface="楷体" pitchFamily="49" charset="-122"/>
                <a:cs typeface="Consolas" pitchFamily="49" charset="0"/>
              </a:rPr>
              <a:t>: bestf=36, </a:t>
            </a:r>
            <a:r>
              <a:rPr lang="zh-CN" altLang="zh-CN" sz="1800" smtClean="0">
                <a:solidFill>
                  <a:srgbClr val="0000FF"/>
                </a:solidFill>
                <a:latin typeface="Consolas" pitchFamily="49" charset="0"/>
                <a:ea typeface="楷体" pitchFamily="49" charset="-122"/>
                <a:cs typeface="Consolas" pitchFamily="49" charset="0"/>
              </a:rPr>
              <a:t>调度方案</a:t>
            </a:r>
            <a:r>
              <a:rPr lang="en-US" altLang="zh-CN" sz="1800" smtClean="0">
                <a:solidFill>
                  <a:srgbClr val="0000FF"/>
                </a:solidFill>
                <a:latin typeface="Consolas" pitchFamily="49" charset="0"/>
                <a:ea typeface="楷体" pitchFamily="49" charset="-122"/>
                <a:cs typeface="Consolas" pitchFamily="49" charset="0"/>
              </a:rPr>
              <a:t>: 1 3 2 4, f2: 11 25 27 36</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一个解</a:t>
            </a:r>
            <a:r>
              <a:rPr lang="en-US" altLang="zh-CN" sz="1800" smtClean="0">
                <a:solidFill>
                  <a:srgbClr val="0000FF"/>
                </a:solidFill>
                <a:latin typeface="Consolas" pitchFamily="49" charset="0"/>
                <a:ea typeface="楷体" pitchFamily="49" charset="-122"/>
                <a:cs typeface="Consolas" pitchFamily="49" charset="0"/>
              </a:rPr>
              <a:t>: bestf=34, </a:t>
            </a:r>
            <a:r>
              <a:rPr lang="zh-CN" altLang="zh-CN" sz="1800" smtClean="0">
                <a:solidFill>
                  <a:srgbClr val="0000FF"/>
                </a:solidFill>
                <a:latin typeface="Consolas" pitchFamily="49" charset="0"/>
                <a:ea typeface="楷体" pitchFamily="49" charset="-122"/>
                <a:cs typeface="Consolas" pitchFamily="49" charset="0"/>
              </a:rPr>
              <a:t>调度方案</a:t>
            </a:r>
            <a:r>
              <a:rPr lang="en-US" altLang="zh-CN" sz="1800" smtClean="0">
                <a:solidFill>
                  <a:srgbClr val="0000FF"/>
                </a:solidFill>
                <a:latin typeface="Consolas" pitchFamily="49" charset="0"/>
                <a:ea typeface="楷体" pitchFamily="49" charset="-122"/>
                <a:cs typeface="Consolas" pitchFamily="49" charset="0"/>
              </a:rPr>
              <a:t>: 1 3 4 2, f2: 11 25 32 34</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一个解</a:t>
            </a:r>
            <a:r>
              <a:rPr lang="en-US" altLang="zh-CN" sz="1800" smtClean="0">
                <a:solidFill>
                  <a:srgbClr val="0000FF"/>
                </a:solidFill>
                <a:latin typeface="Consolas" pitchFamily="49" charset="0"/>
                <a:ea typeface="楷体" pitchFamily="49" charset="-122"/>
                <a:cs typeface="Consolas" pitchFamily="49" charset="0"/>
              </a:rPr>
              <a:t>: bestf=33, </a:t>
            </a:r>
            <a:r>
              <a:rPr lang="zh-CN" altLang="zh-CN" sz="1800" smtClean="0">
                <a:solidFill>
                  <a:srgbClr val="0000FF"/>
                </a:solidFill>
                <a:latin typeface="Consolas" pitchFamily="49" charset="0"/>
                <a:ea typeface="楷体" pitchFamily="49" charset="-122"/>
                <a:cs typeface="Consolas" pitchFamily="49" charset="0"/>
              </a:rPr>
              <a:t>调度方案</a:t>
            </a:r>
            <a:r>
              <a:rPr lang="en-US" altLang="zh-CN" sz="1800" smtClean="0">
                <a:solidFill>
                  <a:srgbClr val="0000FF"/>
                </a:solidFill>
                <a:latin typeface="Consolas" pitchFamily="49" charset="0"/>
                <a:ea typeface="楷体" pitchFamily="49" charset="-122"/>
                <a:cs typeface="Consolas" pitchFamily="49" charset="0"/>
              </a:rPr>
              <a:t>: 3 1 4 2, f2: 18 24 31 33</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求解结果</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最少时间</a:t>
            </a:r>
            <a:r>
              <a:rPr lang="en-US" altLang="zh-CN" sz="1800" smtClean="0">
                <a:solidFill>
                  <a:srgbClr val="0000FF"/>
                </a:solidFill>
                <a:latin typeface="Consolas" pitchFamily="49" charset="0"/>
                <a:ea typeface="楷体" pitchFamily="49" charset="-122"/>
                <a:cs typeface="Consolas" pitchFamily="49" charset="0"/>
              </a:rPr>
              <a:t>: 33, </a:t>
            </a:r>
            <a:r>
              <a:rPr lang="zh-CN" altLang="zh-CN" sz="1800" smtClean="0">
                <a:solidFill>
                  <a:srgbClr val="0000FF"/>
                </a:solidFill>
                <a:latin typeface="Consolas" pitchFamily="49" charset="0"/>
                <a:ea typeface="楷体" pitchFamily="49" charset="-122"/>
                <a:cs typeface="Consolas" pitchFamily="49" charset="0"/>
              </a:rPr>
              <a:t>最优调度方案</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3 1 4 2</a:t>
            </a:r>
            <a:endParaRPr lang="zh-CN" altLang="zh-CN" sz="18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p:txBody>
      </p:sp>
      <p:sp>
        <p:nvSpPr>
          <p:cNvPr id="3" name="TextBox 2"/>
          <p:cNvSpPr txBox="1"/>
          <p:nvPr/>
        </p:nvSpPr>
        <p:spPr>
          <a:xfrm>
            <a:off x="571472" y="500042"/>
            <a:ext cx="8143932" cy="119451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int n=4;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作业数</a:t>
            </a:r>
          </a:p>
          <a:p>
            <a:r>
              <a:rPr lang="en-US" altLang="zh-CN" sz="1800" smtClean="0">
                <a:solidFill>
                  <a:srgbClr val="0000FF"/>
                </a:solidFill>
                <a:latin typeface="Consolas" pitchFamily="49" charset="0"/>
                <a:ea typeface="仿宋" pitchFamily="49" charset="-122"/>
                <a:cs typeface="Consolas" pitchFamily="49" charset="0"/>
              </a:rPr>
              <a:t>int a[MAX]={0,5,12,4,8};	</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int b[MAX]={0,6,2,14,7};	</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p:txBody>
      </p:sp>
      <p:sp>
        <p:nvSpPr>
          <p:cNvPr id="4" name="下箭头 3"/>
          <p:cNvSpPr/>
          <p:nvPr/>
        </p:nvSpPr>
        <p:spPr>
          <a:xfrm>
            <a:off x="3786182" y="1714488"/>
            <a:ext cx="214314" cy="16430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aphicFrame>
        <p:nvGraphicFramePr>
          <p:cNvPr id="5" name="表格 4"/>
          <p:cNvGraphicFramePr>
            <a:graphicFrameLocks noGrp="1"/>
          </p:cNvGraphicFramePr>
          <p:nvPr/>
        </p:nvGraphicFramePr>
        <p:xfrm>
          <a:off x="4143372" y="2045968"/>
          <a:ext cx="3357584" cy="1097280"/>
        </p:xfrm>
        <a:graphic>
          <a:graphicData uri="http://schemas.openxmlformats.org/drawingml/2006/table">
            <a:tbl>
              <a:tblPr>
                <a:tableStyleId>{775DCB02-9BB8-47FD-8907-85C794F793BA}</a:tableStyleId>
              </a:tblPr>
              <a:tblGrid>
                <a:gridCol w="1093376"/>
                <a:gridCol w="566052"/>
                <a:gridCol w="566052"/>
                <a:gridCol w="566052"/>
                <a:gridCol w="566052"/>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785926"/>
            <a:ext cx="7929618"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该算法的解空间树是一棵高度为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a:t>
            </a:r>
            <a:r>
              <a:rPr lang="zh-CN" altLang="zh-CN" sz="2000" smtClean="0">
                <a:solidFill>
                  <a:srgbClr val="C00000"/>
                </a:solidFill>
                <a:latin typeface="Consolas" pitchFamily="49" charset="0"/>
                <a:ea typeface="微软雅黑" pitchFamily="34" charset="-122"/>
                <a:cs typeface="Consolas" pitchFamily="49" charset="0"/>
              </a:rPr>
              <a:t>排列树</a:t>
            </a:r>
            <a:r>
              <a:rPr lang="zh-CN" altLang="zh-CN" sz="2000" smtClean="0">
                <a:solidFill>
                  <a:srgbClr val="0000FF"/>
                </a:solidFill>
                <a:latin typeface="Consolas" pitchFamily="49" charset="0"/>
                <a:ea typeface="楷体" pitchFamily="49" charset="-122"/>
                <a:cs typeface="Consolas" pitchFamily="49" charset="0"/>
              </a:rPr>
              <a:t>，对应算法的时间复杂度为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a:hlinkClick r:id="" action="ppaction://ole?verb=0"/>
          </p:cNvPr>
          <p:cNvGraphicFramePr>
            <a:graphicFrameLocks/>
          </p:cNvGraphicFramePr>
          <p:nvPr/>
        </p:nvGraphicFramePr>
        <p:xfrm>
          <a:off x="2428860" y="1571612"/>
          <a:ext cx="3857652" cy="3571900"/>
        </p:xfrm>
        <a:graphic>
          <a:graphicData uri="http://schemas.openxmlformats.org/presentationml/2006/ole">
            <p:oleObj spid="_x0000_s1026" name="Microsoft ClipArt Gallery" r:id="rId3" imgW="6238800" imgH="5682960"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39750" y="1196975"/>
            <a:ext cx="8353425" cy="4175182"/>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楷体" pitchFamily="49" charset="-122"/>
                <a:ea typeface="楷体" pitchFamily="49" charset="-122"/>
              </a:rPr>
              <a:t>　　在当前的扩展结点</a:t>
            </a:r>
            <a:r>
              <a:rPr lang="zh-CN" altLang="en-US" sz="2000" smtClean="0">
                <a:solidFill>
                  <a:srgbClr val="0000FF"/>
                </a:solidFill>
                <a:latin typeface="楷体" pitchFamily="49" charset="-122"/>
                <a:ea typeface="楷体" pitchFamily="49" charset="-122"/>
              </a:rPr>
              <a:t>处，搜</a:t>
            </a:r>
            <a:r>
              <a:rPr lang="zh-CN" altLang="en-US" sz="2000">
                <a:solidFill>
                  <a:srgbClr val="0000FF"/>
                </a:solidFill>
                <a:latin typeface="楷体" pitchFamily="49" charset="-122"/>
                <a:ea typeface="楷体" pitchFamily="49" charset="-122"/>
              </a:rPr>
              <a:t>索向纵深方向移至一个新结点。这个新结点就成为新的活结</a:t>
            </a:r>
            <a:r>
              <a:rPr lang="zh-CN" altLang="en-US" sz="2000" smtClean="0">
                <a:solidFill>
                  <a:srgbClr val="0000FF"/>
                </a:solidFill>
                <a:latin typeface="楷体" pitchFamily="49" charset="-122"/>
                <a:ea typeface="楷体" pitchFamily="49" charset="-122"/>
              </a:rPr>
              <a:t>点，并</a:t>
            </a:r>
            <a:r>
              <a:rPr lang="zh-CN" altLang="en-US" sz="2000">
                <a:solidFill>
                  <a:srgbClr val="0000FF"/>
                </a:solidFill>
                <a:latin typeface="楷体" pitchFamily="49" charset="-122"/>
                <a:ea typeface="楷体" pitchFamily="49" charset="-122"/>
              </a:rPr>
              <a:t>成为</a:t>
            </a:r>
            <a:r>
              <a:rPr lang="zh-CN" altLang="en-US" sz="2000">
                <a:solidFill>
                  <a:srgbClr val="FF0000"/>
                </a:solidFill>
                <a:latin typeface="楷体" pitchFamily="49" charset="-122"/>
                <a:ea typeface="楷体" pitchFamily="49" charset="-122"/>
              </a:rPr>
              <a:t>当前扩展结点</a:t>
            </a:r>
            <a:r>
              <a:rPr lang="zh-CN" altLang="en-US" sz="2000" smtClean="0">
                <a:solidFill>
                  <a:srgbClr val="0000FF"/>
                </a:solidFill>
                <a:latin typeface="楷体" pitchFamily="49" charset="-122"/>
                <a:ea typeface="楷体" pitchFamily="49" charset="-122"/>
              </a:rPr>
              <a:t>。</a:t>
            </a:r>
            <a:endParaRPr lang="en-US" altLang="zh-CN" sz="2000" smtClean="0">
              <a:solidFill>
                <a:srgbClr val="0000FF"/>
              </a:solidFill>
              <a:latin typeface="楷体" pitchFamily="49" charset="-122"/>
              <a:ea typeface="楷体" pitchFamily="49" charset="-122"/>
            </a:endParaRPr>
          </a:p>
          <a:p>
            <a:pPr>
              <a:lnSpc>
                <a:spcPct val="150000"/>
              </a:lnSpc>
              <a:spcBef>
                <a:spcPts val="0"/>
              </a:spcBef>
            </a:pPr>
            <a:r>
              <a:rPr lang="en-US" altLang="zh-CN" sz="2000" smtClean="0">
                <a:solidFill>
                  <a:srgbClr val="0000FF"/>
                </a:solidFill>
                <a:latin typeface="楷体" pitchFamily="49" charset="-122"/>
                <a:ea typeface="楷体" pitchFamily="49" charset="-122"/>
              </a:rPr>
              <a:t>    </a:t>
            </a:r>
            <a:r>
              <a:rPr lang="zh-CN" altLang="en-US" sz="2000" smtClean="0">
                <a:solidFill>
                  <a:srgbClr val="0000FF"/>
                </a:solidFill>
                <a:latin typeface="楷体" pitchFamily="49" charset="-122"/>
                <a:ea typeface="楷体" pitchFamily="49" charset="-122"/>
              </a:rPr>
              <a:t>如</a:t>
            </a:r>
            <a:r>
              <a:rPr lang="zh-CN" altLang="en-US" sz="2000">
                <a:solidFill>
                  <a:srgbClr val="0000FF"/>
                </a:solidFill>
                <a:latin typeface="楷体" pitchFamily="49" charset="-122"/>
                <a:ea typeface="楷体" pitchFamily="49" charset="-122"/>
              </a:rPr>
              <a:t>果在当前的扩展结点处不能再向纵深方向移</a:t>
            </a:r>
            <a:r>
              <a:rPr lang="zh-CN" altLang="en-US" sz="2000" smtClean="0">
                <a:solidFill>
                  <a:srgbClr val="0000FF"/>
                </a:solidFill>
                <a:latin typeface="楷体" pitchFamily="49" charset="-122"/>
                <a:ea typeface="楷体" pitchFamily="49" charset="-122"/>
              </a:rPr>
              <a:t>动，则</a:t>
            </a:r>
            <a:r>
              <a:rPr lang="zh-CN" altLang="en-US" sz="2000">
                <a:solidFill>
                  <a:srgbClr val="0000FF"/>
                </a:solidFill>
                <a:latin typeface="楷体" pitchFamily="49" charset="-122"/>
                <a:ea typeface="楷体" pitchFamily="49" charset="-122"/>
              </a:rPr>
              <a:t>当前扩展结点就成为</a:t>
            </a:r>
            <a:r>
              <a:rPr lang="zh-CN" altLang="en-US" sz="2000">
                <a:solidFill>
                  <a:srgbClr val="C00000"/>
                </a:solidFill>
                <a:latin typeface="楷体" pitchFamily="49" charset="-122"/>
                <a:ea typeface="楷体" pitchFamily="49" charset="-122"/>
              </a:rPr>
              <a:t>死结点</a:t>
            </a:r>
            <a:r>
              <a:rPr lang="zh-CN" altLang="en-US" sz="2000">
                <a:solidFill>
                  <a:srgbClr val="0000FF"/>
                </a:solidFill>
                <a:latin typeface="楷体" pitchFamily="49" charset="-122"/>
                <a:ea typeface="楷体" pitchFamily="49" charset="-122"/>
              </a:rPr>
              <a:t>（死结点是指由根结点到该结点构成的部分解不满足约束条</a:t>
            </a:r>
            <a:r>
              <a:rPr lang="zh-CN" altLang="en-US" sz="2000" smtClean="0">
                <a:solidFill>
                  <a:srgbClr val="0000FF"/>
                </a:solidFill>
                <a:latin typeface="楷体" pitchFamily="49" charset="-122"/>
                <a:ea typeface="楷体" pitchFamily="49" charset="-122"/>
              </a:rPr>
              <a:t>件，或</a:t>
            </a:r>
            <a:r>
              <a:rPr lang="zh-CN" altLang="en-US" sz="2000">
                <a:solidFill>
                  <a:srgbClr val="0000FF"/>
                </a:solidFill>
                <a:latin typeface="楷体" pitchFamily="49" charset="-122"/>
                <a:ea typeface="楷体" pitchFamily="49" charset="-122"/>
              </a:rPr>
              <a:t>者其子结点已经搜索完毕</a:t>
            </a:r>
            <a:r>
              <a:rPr lang="zh-CN" altLang="en-US" sz="2000" smtClean="0">
                <a:solidFill>
                  <a:srgbClr val="0000FF"/>
                </a:solidFill>
                <a:latin typeface="楷体" pitchFamily="49" charset="-122"/>
                <a:ea typeface="楷体" pitchFamily="49" charset="-122"/>
              </a:rPr>
              <a:t>）。</a:t>
            </a:r>
            <a:endParaRPr lang="en-US" altLang="zh-CN" sz="2000" smtClean="0">
              <a:solidFill>
                <a:srgbClr val="0000FF"/>
              </a:solidFill>
              <a:latin typeface="楷体" pitchFamily="49" charset="-122"/>
              <a:ea typeface="楷体" pitchFamily="49" charset="-122"/>
            </a:endParaRPr>
          </a:p>
          <a:p>
            <a:pPr>
              <a:lnSpc>
                <a:spcPct val="150000"/>
              </a:lnSpc>
              <a:spcBef>
                <a:spcPts val="0"/>
              </a:spcBef>
            </a:pPr>
            <a:r>
              <a:rPr lang="en-US" altLang="zh-CN" sz="2000" smtClean="0">
                <a:solidFill>
                  <a:srgbClr val="0000FF"/>
                </a:solidFill>
                <a:latin typeface="楷体" pitchFamily="49" charset="-122"/>
                <a:ea typeface="楷体" pitchFamily="49" charset="-122"/>
              </a:rPr>
              <a:t>    </a:t>
            </a:r>
            <a:r>
              <a:rPr lang="zh-CN" altLang="en-US" sz="2000" smtClean="0">
                <a:solidFill>
                  <a:srgbClr val="0000FF"/>
                </a:solidFill>
                <a:latin typeface="楷体" pitchFamily="49" charset="-122"/>
                <a:ea typeface="楷体" pitchFamily="49" charset="-122"/>
              </a:rPr>
              <a:t>此</a:t>
            </a:r>
            <a:r>
              <a:rPr lang="zh-CN" altLang="en-US" sz="2000">
                <a:solidFill>
                  <a:srgbClr val="0000FF"/>
                </a:solidFill>
                <a:latin typeface="楷体" pitchFamily="49" charset="-122"/>
                <a:ea typeface="楷体" pitchFamily="49" charset="-122"/>
              </a:rPr>
              <a:t>时应往回移动（</a:t>
            </a:r>
            <a:r>
              <a:rPr lang="zh-CN" altLang="en-US" sz="2000">
                <a:solidFill>
                  <a:srgbClr val="C00000"/>
                </a:solidFill>
                <a:latin typeface="楷体" pitchFamily="49" charset="-122"/>
                <a:ea typeface="楷体" pitchFamily="49" charset="-122"/>
              </a:rPr>
              <a:t>回溯</a:t>
            </a:r>
            <a:r>
              <a:rPr lang="zh-CN" altLang="en-US" sz="2000">
                <a:solidFill>
                  <a:srgbClr val="0000FF"/>
                </a:solidFill>
                <a:latin typeface="楷体" pitchFamily="49" charset="-122"/>
                <a:ea typeface="楷体" pitchFamily="49" charset="-122"/>
              </a:rPr>
              <a:t>）至最近的一个活结点</a:t>
            </a:r>
            <a:r>
              <a:rPr lang="zh-CN" altLang="en-US" sz="2000" smtClean="0">
                <a:solidFill>
                  <a:srgbClr val="0000FF"/>
                </a:solidFill>
                <a:latin typeface="楷体" pitchFamily="49" charset="-122"/>
                <a:ea typeface="楷体" pitchFamily="49" charset="-122"/>
              </a:rPr>
              <a:t>处，并</a:t>
            </a:r>
            <a:r>
              <a:rPr lang="zh-CN" altLang="en-US" sz="2000">
                <a:solidFill>
                  <a:srgbClr val="0000FF"/>
                </a:solidFill>
                <a:latin typeface="楷体" pitchFamily="49" charset="-122"/>
                <a:ea typeface="楷体" pitchFamily="49" charset="-122"/>
              </a:rPr>
              <a:t>使这个活结点成为当前的扩展结点</a:t>
            </a:r>
            <a:r>
              <a:rPr lang="zh-CN" altLang="en-US" sz="2000" smtClean="0">
                <a:solidFill>
                  <a:srgbClr val="0000FF"/>
                </a:solidFill>
                <a:latin typeface="楷体" pitchFamily="49" charset="-122"/>
                <a:ea typeface="楷体" pitchFamily="49" charset="-122"/>
              </a:rPr>
              <a:t>。</a:t>
            </a:r>
            <a:endParaRPr lang="en-US" altLang="zh-CN" sz="2000" smtClean="0">
              <a:solidFill>
                <a:srgbClr val="0000FF"/>
              </a:solidFill>
              <a:latin typeface="楷体" pitchFamily="49" charset="-122"/>
              <a:ea typeface="楷体" pitchFamily="49" charset="-122"/>
            </a:endParaRPr>
          </a:p>
          <a:p>
            <a:pPr>
              <a:lnSpc>
                <a:spcPct val="150000"/>
              </a:lnSpc>
              <a:spcBef>
                <a:spcPts val="0"/>
              </a:spcBef>
            </a:pPr>
            <a:r>
              <a:rPr lang="en-US" altLang="zh-CN" sz="2000" smtClean="0">
                <a:solidFill>
                  <a:srgbClr val="0000FF"/>
                </a:solidFill>
                <a:latin typeface="楷体" pitchFamily="49" charset="-122"/>
                <a:ea typeface="楷体" pitchFamily="49" charset="-122"/>
              </a:rPr>
              <a:t>    </a:t>
            </a:r>
            <a:r>
              <a:rPr lang="zh-CN" altLang="en-US" sz="2000" smtClean="0">
                <a:solidFill>
                  <a:srgbClr val="0000FF"/>
                </a:solidFill>
                <a:latin typeface="楷体" pitchFamily="49" charset="-122"/>
                <a:ea typeface="楷体" pitchFamily="49" charset="-122"/>
              </a:rPr>
              <a:t>回</a:t>
            </a:r>
            <a:r>
              <a:rPr lang="zh-CN" altLang="en-US" sz="2000">
                <a:solidFill>
                  <a:srgbClr val="0000FF"/>
                </a:solidFill>
                <a:latin typeface="楷体" pitchFamily="49" charset="-122"/>
                <a:ea typeface="楷体" pitchFamily="49" charset="-122"/>
              </a:rPr>
              <a:t>溯法以这种方式递归地在解空间中搜</a:t>
            </a:r>
            <a:r>
              <a:rPr lang="zh-CN" altLang="en-US" sz="2000" smtClean="0">
                <a:solidFill>
                  <a:srgbClr val="0000FF"/>
                </a:solidFill>
                <a:latin typeface="楷体" pitchFamily="49" charset="-122"/>
                <a:ea typeface="楷体" pitchFamily="49" charset="-122"/>
              </a:rPr>
              <a:t>索，直</a:t>
            </a:r>
            <a:r>
              <a:rPr lang="zh-CN" altLang="en-US" sz="2000">
                <a:solidFill>
                  <a:srgbClr val="0000FF"/>
                </a:solidFill>
                <a:latin typeface="楷体" pitchFamily="49" charset="-122"/>
                <a:ea typeface="楷体" pitchFamily="49" charset="-122"/>
              </a:rPr>
              <a:t>至找到所要求的解或解空间中已无活结点为止。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395288" y="333375"/>
            <a:ext cx="8208962" cy="147732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zh-CN" altLang="en-US" sz="2000">
                <a:solidFill>
                  <a:srgbClr val="0000FF"/>
                </a:solidFill>
                <a:latin typeface="Consolas" pitchFamily="49" charset="0"/>
                <a:ea typeface="楷体" pitchFamily="49" charset="-122"/>
                <a:cs typeface="Consolas" pitchFamily="49" charset="0"/>
              </a:rPr>
              <a:t>从状态</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搜索到状态</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后，如</a:t>
            </a:r>
            <a:r>
              <a:rPr lang="zh-CN" altLang="en-US" sz="2000">
                <a:solidFill>
                  <a:srgbClr val="0000FF"/>
                </a:solidFill>
                <a:latin typeface="Consolas" pitchFamily="49" charset="0"/>
                <a:ea typeface="楷体" pitchFamily="49" charset="-122"/>
                <a:cs typeface="Consolas" pitchFamily="49" charset="0"/>
              </a:rPr>
              <a:t>果</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变为死结</a:t>
            </a:r>
            <a:r>
              <a:rPr lang="zh-CN" altLang="en-US" sz="2000" smtClean="0">
                <a:solidFill>
                  <a:srgbClr val="0000FF"/>
                </a:solidFill>
                <a:latin typeface="Consolas" pitchFamily="49" charset="0"/>
                <a:ea typeface="楷体" pitchFamily="49" charset="-122"/>
                <a:cs typeface="Consolas" pitchFamily="49" charset="0"/>
              </a:rPr>
              <a:t>点，则</a:t>
            </a:r>
            <a:r>
              <a:rPr lang="zh-CN" altLang="en-US" sz="2000">
                <a:solidFill>
                  <a:srgbClr val="0000FF"/>
                </a:solidFill>
                <a:latin typeface="Consolas" pitchFamily="49" charset="0"/>
                <a:ea typeface="楷体" pitchFamily="49" charset="-122"/>
                <a:cs typeface="Consolas" pitchFamily="49" charset="0"/>
              </a:rPr>
              <a:t>从状态</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回退到</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a:solidFill>
                  <a:srgbClr val="0000FF"/>
                </a:solidFill>
                <a:latin typeface="Consolas" pitchFamily="49" charset="0"/>
                <a:ea typeface="楷体" pitchFamily="49" charset="-122"/>
                <a:cs typeface="Consolas" pitchFamily="49" charset="0"/>
              </a:rPr>
              <a:t>从</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找其他可能的路</a:t>
            </a:r>
            <a:r>
              <a:rPr lang="zh-CN" altLang="en-US" sz="2000" smtClean="0">
                <a:solidFill>
                  <a:srgbClr val="0000FF"/>
                </a:solidFill>
                <a:latin typeface="Consolas" pitchFamily="49" charset="0"/>
                <a:ea typeface="楷体" pitchFamily="49" charset="-122"/>
                <a:cs typeface="Consolas" pitchFamily="49" charset="0"/>
              </a:rPr>
              <a:t>径，所</a:t>
            </a:r>
            <a:r>
              <a:rPr lang="zh-CN" altLang="en-US" sz="2000">
                <a:solidFill>
                  <a:srgbClr val="0000FF"/>
                </a:solidFill>
                <a:latin typeface="Consolas" pitchFamily="49" charset="0"/>
                <a:ea typeface="楷体" pitchFamily="49" charset="-122"/>
                <a:cs typeface="Consolas" pitchFamily="49" charset="0"/>
              </a:rPr>
              <a:t>以回溯法体现出走不通就退回再走的思路</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4643446"/>
            <a:ext cx="8358246" cy="1477328"/>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a:t>
            </a:r>
            <a:r>
              <a:rPr lang="zh-CN" altLang="en-US" sz="2000" smtClean="0">
                <a:solidFill>
                  <a:srgbClr val="0000FF"/>
                </a:solidFill>
                <a:latin typeface="Consolas" pitchFamily="49" charset="0"/>
                <a:ea typeface="楷体" pitchFamily="49" charset="-122"/>
                <a:cs typeface="Consolas" pitchFamily="49" charset="0"/>
              </a:rPr>
              <a:t>用回溯法</a:t>
            </a:r>
            <a:r>
              <a:rPr lang="zh-CN" altLang="en-US" sz="2000" smtClean="0">
                <a:solidFill>
                  <a:srgbClr val="9900FF"/>
                </a:solidFill>
                <a:latin typeface="Consolas" pitchFamily="49" charset="0"/>
                <a:ea typeface="楷体" pitchFamily="49" charset="-122"/>
                <a:cs typeface="Consolas" pitchFamily="49" charset="0"/>
              </a:rPr>
              <a:t>求问题的所有解</a:t>
            </a:r>
            <a:r>
              <a:rPr lang="zh-CN" altLang="en-US" sz="2000" smtClean="0">
                <a:solidFill>
                  <a:srgbClr val="0000FF"/>
                </a:solidFill>
                <a:latin typeface="Consolas" pitchFamily="49" charset="0"/>
                <a:ea typeface="楷体" pitchFamily="49" charset="-122"/>
                <a:cs typeface="Consolas" pitchFamily="49" charset="0"/>
              </a:rPr>
              <a:t>时，需要回溯到根结点，且根结点的所有可行的子树都要已被搜索完才结束。而若使用回溯法求任一个解时，只要搜索到问题的一个解就可以结束。</a:t>
            </a:r>
            <a:endParaRPr lang="zh-CN" altLang="en-US" sz="2000">
              <a:latin typeface="Consolas" pitchFamily="49" charset="0"/>
              <a:cs typeface="Consolas" pitchFamily="49" charset="0"/>
            </a:endParaRPr>
          </a:p>
        </p:txBody>
      </p:sp>
      <p:grpSp>
        <p:nvGrpSpPr>
          <p:cNvPr id="23" name="组合 22"/>
          <p:cNvGrpSpPr/>
          <p:nvPr/>
        </p:nvGrpSpPr>
        <p:grpSpPr>
          <a:xfrm>
            <a:off x="5000628" y="2214554"/>
            <a:ext cx="1071570" cy="642942"/>
            <a:chOff x="5000628" y="2214554"/>
            <a:chExt cx="1071570" cy="642942"/>
          </a:xfrm>
        </p:grpSpPr>
        <p:sp>
          <p:nvSpPr>
            <p:cNvPr id="8" name="椭圆 7"/>
            <p:cNvSpPr/>
            <p:nvPr/>
          </p:nvSpPr>
          <p:spPr>
            <a:xfrm>
              <a:off x="5429256" y="2214554"/>
              <a:ext cx="642942"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s</a:t>
              </a:r>
              <a:r>
                <a:rPr lang="en-US" altLang="zh-CN" sz="2000" baseline="-25000" smtClean="0">
                  <a:solidFill>
                    <a:srgbClr val="0000FF"/>
                  </a:solidFill>
                  <a:latin typeface="Consolas" pitchFamily="49" charset="0"/>
                  <a:cs typeface="Consolas" pitchFamily="49" charset="0"/>
                </a:rPr>
                <a:t>i+1</a:t>
              </a:r>
              <a:endParaRPr lang="zh-CN" altLang="en-US" sz="2000" baseline="-25000">
                <a:solidFill>
                  <a:srgbClr val="0000FF"/>
                </a:solidFill>
                <a:latin typeface="Consolas" pitchFamily="49" charset="0"/>
                <a:cs typeface="Consolas" pitchFamily="49" charset="0"/>
              </a:endParaRPr>
            </a:p>
          </p:txBody>
        </p:sp>
        <p:cxnSp>
          <p:nvCxnSpPr>
            <p:cNvPr id="10" name="直接箭头连接符 9"/>
            <p:cNvCxnSpPr>
              <a:stCxn id="7" idx="6"/>
              <a:endCxn id="8" idx="2"/>
            </p:cNvCxnSpPr>
            <p:nvPr/>
          </p:nvCxnSpPr>
          <p:spPr>
            <a:xfrm>
              <a:off x="5000628" y="2536025"/>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2285984" y="2214554"/>
            <a:ext cx="2714644" cy="642942"/>
            <a:chOff x="2285984" y="2214554"/>
            <a:chExt cx="2714644" cy="642942"/>
          </a:xfrm>
        </p:grpSpPr>
        <p:sp>
          <p:nvSpPr>
            <p:cNvPr id="6" name="椭圆 5"/>
            <p:cNvSpPr/>
            <p:nvPr/>
          </p:nvSpPr>
          <p:spPr>
            <a:xfrm>
              <a:off x="228598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s</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442912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s</a:t>
              </a:r>
              <a:r>
                <a:rPr lang="en-US" altLang="zh-CN" sz="2000" baseline="-25000" smtClean="0">
                  <a:solidFill>
                    <a:srgbClr val="0000FF"/>
                  </a:solidFill>
                  <a:latin typeface="Consolas" pitchFamily="49" charset="0"/>
                  <a:cs typeface="Consolas" pitchFamily="49" charset="0"/>
                </a:rPr>
                <a:t>i</a:t>
              </a:r>
              <a:endParaRPr lang="zh-CN" altLang="en-US" sz="2000" baseline="-25000">
                <a:solidFill>
                  <a:srgbClr val="0000FF"/>
                </a:solidFill>
                <a:latin typeface="Consolas" pitchFamily="49" charset="0"/>
                <a:cs typeface="Consolas" pitchFamily="49" charset="0"/>
              </a:endParaRPr>
            </a:p>
          </p:txBody>
        </p:sp>
        <p:cxnSp>
          <p:nvCxnSpPr>
            <p:cNvPr id="12" name="直接箭头连接符 11"/>
            <p:cNvCxnSpPr>
              <a:stCxn id="6" idx="6"/>
            </p:cNvCxnSpPr>
            <p:nvPr/>
          </p:nvCxnSpPr>
          <p:spPr>
            <a:xfrm>
              <a:off x="2857488" y="2536025"/>
              <a:ext cx="2143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357554" y="2252955"/>
              <a:ext cx="571504" cy="461665"/>
            </a:xfrm>
            <a:prstGeom prst="rect">
              <a:avLst/>
            </a:prstGeom>
            <a:noFill/>
          </p:spPr>
          <p:txBody>
            <a:bodyPr wrap="square" rtlCol="0">
              <a:spAutoFit/>
            </a:bodyPr>
            <a:lstStyle/>
            <a:p>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p:txBody>
        </p:sp>
        <p:cxnSp>
          <p:nvCxnSpPr>
            <p:cNvPr id="14" name="直接箭头连接符 13"/>
            <p:cNvCxnSpPr/>
            <p:nvPr/>
          </p:nvCxnSpPr>
          <p:spPr>
            <a:xfrm>
              <a:off x="4214810" y="2525358"/>
              <a:ext cx="2143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6076960" y="2332378"/>
            <a:ext cx="844730" cy="369332"/>
            <a:chOff x="6000760" y="2332378"/>
            <a:chExt cx="844730" cy="369332"/>
          </a:xfrm>
        </p:grpSpPr>
        <p:cxnSp>
          <p:nvCxnSpPr>
            <p:cNvPr id="15" name="直接箭头连接符 14"/>
            <p:cNvCxnSpPr/>
            <p:nvPr/>
          </p:nvCxnSpPr>
          <p:spPr>
            <a:xfrm>
              <a:off x="6000760" y="2545104"/>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6559738" y="2332378"/>
              <a:ext cx="285752" cy="369332"/>
            </a:xfrm>
            <a:prstGeom prst="rect">
              <a:avLst/>
            </a:prstGeom>
            <a:noFill/>
          </p:spPr>
          <p:txBody>
            <a:bodyPr wrap="square" lIns="0" tIns="0" rIns="0" bIns="0" rtlCol="0">
              <a:spAutoFit/>
            </a:bodyPr>
            <a:lstStyle/>
            <a:p>
              <a:r>
                <a:rPr lang="zh-CN" altLang="en-US"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grpSp>
      <p:grpSp>
        <p:nvGrpSpPr>
          <p:cNvPr id="25" name="组合 24"/>
          <p:cNvGrpSpPr/>
          <p:nvPr/>
        </p:nvGrpSpPr>
        <p:grpSpPr>
          <a:xfrm>
            <a:off x="4824288" y="2861999"/>
            <a:ext cx="1747976" cy="624214"/>
            <a:chOff x="4824288" y="2861999"/>
            <a:chExt cx="1747976" cy="624214"/>
          </a:xfrm>
        </p:grpSpPr>
        <p:sp>
          <p:nvSpPr>
            <p:cNvPr id="17" name="任意多边形 16"/>
            <p:cNvSpPr/>
            <p:nvPr/>
          </p:nvSpPr>
          <p:spPr>
            <a:xfrm>
              <a:off x="4824288" y="2861999"/>
              <a:ext cx="1045923" cy="624214"/>
            </a:xfrm>
            <a:custGeom>
              <a:avLst/>
              <a:gdLst>
                <a:gd name="connsiteX0" fmla="*/ 1027135 w 1045923"/>
                <a:gd name="connsiteY0" fmla="*/ 0 h 624214"/>
                <a:gd name="connsiteX1" fmla="*/ 926926 w 1045923"/>
                <a:gd name="connsiteY1" fmla="*/ 538619 h 624214"/>
                <a:gd name="connsiteX2" fmla="*/ 313151 w 1045923"/>
                <a:gd name="connsiteY2" fmla="*/ 513567 h 624214"/>
                <a:gd name="connsiteX3" fmla="*/ 0 w 1045923"/>
                <a:gd name="connsiteY3" fmla="*/ 0 h 624214"/>
              </a:gdLst>
              <a:ahLst/>
              <a:cxnLst>
                <a:cxn ang="0">
                  <a:pos x="connsiteX0" y="connsiteY0"/>
                </a:cxn>
                <a:cxn ang="0">
                  <a:pos x="connsiteX1" y="connsiteY1"/>
                </a:cxn>
                <a:cxn ang="0">
                  <a:pos x="connsiteX2" y="connsiteY2"/>
                </a:cxn>
                <a:cxn ang="0">
                  <a:pos x="connsiteX3" y="connsiteY3"/>
                </a:cxn>
              </a:cxnLst>
              <a:rect l="l" t="t" r="r" b="b"/>
              <a:pathLst>
                <a:path w="1045923" h="624214">
                  <a:moveTo>
                    <a:pt x="1027135" y="0"/>
                  </a:moveTo>
                  <a:cubicBezTo>
                    <a:pt x="1036529" y="226512"/>
                    <a:pt x="1045923" y="453024"/>
                    <a:pt x="926926" y="538619"/>
                  </a:cubicBezTo>
                  <a:cubicBezTo>
                    <a:pt x="807929" y="624214"/>
                    <a:pt x="467639" y="603337"/>
                    <a:pt x="313151" y="513567"/>
                  </a:cubicBezTo>
                  <a:cubicBezTo>
                    <a:pt x="158663" y="423797"/>
                    <a:pt x="79331" y="211898"/>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857884" y="3071810"/>
              <a:ext cx="714380" cy="369332"/>
            </a:xfrm>
            <a:prstGeom prst="rect">
              <a:avLst/>
            </a:prstGeom>
            <a:noFill/>
          </p:spPr>
          <p:txBody>
            <a:bodyPr wrap="square" rtlCol="0">
              <a:spAutoFit/>
            </a:bodyPr>
            <a:lstStyle/>
            <a:p>
              <a:r>
                <a:rPr lang="zh-CN" altLang="zh-CN" sz="1800" smtClean="0">
                  <a:solidFill>
                    <a:srgbClr val="0000FF"/>
                  </a:solidFill>
                  <a:latin typeface="Consolas" pitchFamily="49" charset="0"/>
                  <a:ea typeface="微软雅黑" pitchFamily="34" charset="-122"/>
                  <a:cs typeface="Consolas" pitchFamily="49" charset="0"/>
                </a:rPr>
                <a:t>回溯</a:t>
              </a:r>
            </a:p>
          </p:txBody>
        </p:sp>
      </p:grpSp>
      <p:grpSp>
        <p:nvGrpSpPr>
          <p:cNvPr id="26" name="组合 25"/>
          <p:cNvGrpSpPr/>
          <p:nvPr/>
        </p:nvGrpSpPr>
        <p:grpSpPr>
          <a:xfrm>
            <a:off x="3929058" y="2858290"/>
            <a:ext cx="1714512" cy="1356528"/>
            <a:chOff x="3929058" y="2858290"/>
            <a:chExt cx="1714512" cy="1356528"/>
          </a:xfrm>
        </p:grpSpPr>
        <p:cxnSp>
          <p:nvCxnSpPr>
            <p:cNvPr id="19" name="直接箭头连接符 18"/>
            <p:cNvCxnSpPr>
              <a:stCxn id="7" idx="4"/>
            </p:cNvCxnSpPr>
            <p:nvPr/>
          </p:nvCxnSpPr>
          <p:spPr>
            <a:xfrm rot="5400000">
              <a:off x="4250529" y="3321843"/>
              <a:ext cx="928694"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3929058" y="3845486"/>
              <a:ext cx="1714512" cy="369332"/>
            </a:xfrm>
            <a:prstGeom prst="rect">
              <a:avLst/>
            </a:prstGeom>
            <a:noFill/>
          </p:spPr>
          <p:txBody>
            <a:bodyPr wrap="square" rtlCol="0">
              <a:spAutoFit/>
            </a:bodyPr>
            <a:lstStyle/>
            <a:p>
              <a:r>
                <a:rPr lang="zh-CN" altLang="zh-CN" sz="1800" smtClean="0">
                  <a:solidFill>
                    <a:srgbClr val="0000FF"/>
                  </a:solidFill>
                  <a:latin typeface="Consolas" pitchFamily="49" charset="0"/>
                  <a:ea typeface="微软雅黑" pitchFamily="34" charset="-122"/>
                  <a:cs typeface="Consolas" pitchFamily="49" charset="0"/>
                </a:rPr>
                <a:t>再找其他路径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71472" y="1214422"/>
            <a:ext cx="7848600" cy="101566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楷体" pitchFamily="49" charset="-122"/>
                <a:ea typeface="楷体" pitchFamily="49" charset="-122"/>
              </a:rPr>
              <a:t>　　</a:t>
            </a:r>
            <a:r>
              <a:rPr lang="zh-CN" altLang="en-US" sz="2000" smtClean="0">
                <a:solidFill>
                  <a:srgbClr val="0000FF"/>
                </a:solidFill>
                <a:latin typeface="楷体" pitchFamily="49" charset="-122"/>
                <a:ea typeface="楷体" pitchFamily="49" charset="-122"/>
              </a:rPr>
              <a:t>回</a:t>
            </a:r>
            <a:r>
              <a:rPr lang="zh-CN" altLang="en-US" sz="2000">
                <a:solidFill>
                  <a:srgbClr val="0000FF"/>
                </a:solidFill>
                <a:latin typeface="楷体" pitchFamily="49" charset="-122"/>
                <a:ea typeface="楷体" pitchFamily="49" charset="-122"/>
              </a:rPr>
              <a:t>溯法搜索解空间</a:t>
            </a:r>
            <a:r>
              <a:rPr lang="zh-CN" altLang="en-US" sz="2000" smtClean="0">
                <a:solidFill>
                  <a:srgbClr val="0000FF"/>
                </a:solidFill>
                <a:latin typeface="楷体" pitchFamily="49" charset="-122"/>
                <a:ea typeface="楷体" pitchFamily="49" charset="-122"/>
              </a:rPr>
              <a:t>时，通</a:t>
            </a:r>
            <a:r>
              <a:rPr lang="zh-CN" altLang="en-US" sz="2000">
                <a:solidFill>
                  <a:srgbClr val="0000FF"/>
                </a:solidFill>
                <a:latin typeface="楷体" pitchFamily="49" charset="-122"/>
                <a:ea typeface="楷体" pitchFamily="49" charset="-122"/>
              </a:rPr>
              <a:t>常采用两种策略避免无效搜</a:t>
            </a:r>
            <a:r>
              <a:rPr lang="zh-CN" altLang="en-US" sz="2000" smtClean="0">
                <a:solidFill>
                  <a:srgbClr val="0000FF"/>
                </a:solidFill>
                <a:latin typeface="楷体" pitchFamily="49" charset="-122"/>
                <a:ea typeface="楷体" pitchFamily="49" charset="-122"/>
              </a:rPr>
              <a:t>索，提</a:t>
            </a:r>
            <a:r>
              <a:rPr lang="zh-CN" altLang="en-US" sz="2000">
                <a:solidFill>
                  <a:srgbClr val="0000FF"/>
                </a:solidFill>
                <a:latin typeface="楷体" pitchFamily="49" charset="-122"/>
                <a:ea typeface="楷体" pitchFamily="49" charset="-122"/>
              </a:rPr>
              <a:t>高回溯的搜索效</a:t>
            </a:r>
            <a:r>
              <a:rPr lang="zh-CN" altLang="en-US" sz="2000" smtClean="0">
                <a:solidFill>
                  <a:srgbClr val="0000FF"/>
                </a:solidFill>
                <a:latin typeface="楷体" pitchFamily="49" charset="-122"/>
                <a:ea typeface="楷体" pitchFamily="49" charset="-122"/>
              </a:rPr>
              <a:t>率</a:t>
            </a:r>
            <a:r>
              <a:rPr lang="en-US" altLang="zh-CN" sz="2000" smtClean="0">
                <a:solidFill>
                  <a:srgbClr val="0000FF"/>
                </a:solidFill>
                <a:latin typeface="楷体" pitchFamily="49" charset="-122"/>
                <a:ea typeface="楷体" pitchFamily="49" charset="-122"/>
              </a:rPr>
              <a:t>:</a:t>
            </a:r>
            <a:r>
              <a:rPr lang="zh-CN" altLang="en-US" sz="2000">
                <a:solidFill>
                  <a:srgbClr val="0000FF"/>
                </a:solidFill>
                <a:latin typeface="楷体" pitchFamily="49" charset="-122"/>
                <a:ea typeface="楷体" pitchFamily="49" charset="-122"/>
              </a:rPr>
              <a:t>　　</a:t>
            </a:r>
          </a:p>
        </p:txBody>
      </p:sp>
      <p:sp>
        <p:nvSpPr>
          <p:cNvPr id="3" name="TextBox 2"/>
          <p:cNvSpPr txBox="1"/>
          <p:nvPr/>
        </p:nvSpPr>
        <p:spPr>
          <a:xfrm>
            <a:off x="1285852" y="2500306"/>
            <a:ext cx="6929486" cy="121414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spcBef>
                <a:spcPts val="0"/>
              </a:spcBef>
              <a:buBlip>
                <a:blip r:embed="rId2"/>
              </a:buBlip>
            </a:pPr>
            <a:r>
              <a:rPr lang="zh-CN" altLang="en-US" sz="2000" smtClean="0">
                <a:solidFill>
                  <a:srgbClr val="0000FF"/>
                </a:solidFill>
                <a:latin typeface="仿宋" pitchFamily="49" charset="-122"/>
                <a:ea typeface="仿宋" pitchFamily="49" charset="-122"/>
              </a:rPr>
              <a:t>用</a:t>
            </a:r>
            <a:r>
              <a:rPr lang="zh-CN" altLang="en-US" sz="2000" smtClean="0">
                <a:solidFill>
                  <a:srgbClr val="FF0000"/>
                </a:solidFill>
                <a:latin typeface="仿宋" pitchFamily="49" charset="-122"/>
                <a:ea typeface="仿宋" pitchFamily="49" charset="-122"/>
              </a:rPr>
              <a:t>约束函数</a:t>
            </a:r>
            <a:r>
              <a:rPr lang="zh-CN" altLang="en-US" sz="2000" smtClean="0">
                <a:solidFill>
                  <a:srgbClr val="0000FF"/>
                </a:solidFill>
                <a:latin typeface="仿宋" pitchFamily="49" charset="-122"/>
                <a:ea typeface="仿宋" pitchFamily="49" charset="-122"/>
              </a:rPr>
              <a:t>在扩展结点处剪除不满足约束的子树；</a:t>
            </a:r>
          </a:p>
          <a:p>
            <a:pPr marL="457200" indent="-457200">
              <a:lnSpc>
                <a:spcPct val="150000"/>
              </a:lnSpc>
              <a:spcBef>
                <a:spcPts val="0"/>
              </a:spcBef>
              <a:buBlip>
                <a:blip r:embed="rId2"/>
              </a:buBlip>
            </a:pPr>
            <a:r>
              <a:rPr lang="zh-CN" altLang="en-US" sz="2000" smtClean="0">
                <a:solidFill>
                  <a:srgbClr val="0000FF"/>
                </a:solidFill>
                <a:latin typeface="仿宋" pitchFamily="49" charset="-122"/>
                <a:ea typeface="仿宋" pitchFamily="49" charset="-122"/>
              </a:rPr>
              <a:t>用</a:t>
            </a:r>
            <a:r>
              <a:rPr lang="zh-CN" altLang="en-US" sz="2000" smtClean="0">
                <a:solidFill>
                  <a:srgbClr val="FF0000"/>
                </a:solidFill>
                <a:latin typeface="仿宋" pitchFamily="49" charset="-122"/>
                <a:ea typeface="仿宋" pitchFamily="49" charset="-122"/>
              </a:rPr>
              <a:t>限界函数</a:t>
            </a:r>
            <a:r>
              <a:rPr lang="zh-CN" altLang="en-US" sz="2000" smtClean="0">
                <a:solidFill>
                  <a:srgbClr val="0000FF"/>
                </a:solidFill>
                <a:latin typeface="仿宋" pitchFamily="49" charset="-122"/>
                <a:ea typeface="仿宋" pitchFamily="49" charset="-122"/>
              </a:rPr>
              <a:t>剪去得不到问题解或最优解的子树。</a:t>
            </a:r>
          </a:p>
        </p:txBody>
      </p:sp>
      <p:sp>
        <p:nvSpPr>
          <p:cNvPr id="4" name="TextBox 3"/>
          <p:cNvSpPr txBox="1"/>
          <p:nvPr/>
        </p:nvSpPr>
        <p:spPr>
          <a:xfrm>
            <a:off x="1142976" y="4071942"/>
            <a:ext cx="435771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这两类函数统称为</a:t>
            </a:r>
            <a:r>
              <a:rPr lang="zh-CN" altLang="en-US" sz="2000" smtClean="0">
                <a:solidFill>
                  <a:srgbClr val="FF0000"/>
                </a:solidFill>
                <a:latin typeface="楷体" pitchFamily="49" charset="-122"/>
                <a:ea typeface="楷体" pitchFamily="49" charset="-122"/>
              </a:rPr>
              <a:t>剪枝函数</a:t>
            </a:r>
            <a:r>
              <a:rPr lang="zh-CN" altLang="en-US" sz="2000" smtClean="0">
                <a:solidFill>
                  <a:srgbClr val="0000FF"/>
                </a:solidFill>
                <a:latin typeface="楷体" pitchFamily="49" charset="-122"/>
                <a:ea typeface="楷体" pitchFamily="49" charset="-122"/>
              </a:rPr>
              <a:t>。</a:t>
            </a:r>
            <a:endParaRPr lang="zh-CN" alt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9750" y="1341442"/>
            <a:ext cx="6985000"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归纳起</a:t>
            </a:r>
            <a:r>
              <a:rPr lang="zh-CN" altLang="en-US" sz="2200" smtClean="0">
                <a:solidFill>
                  <a:srgbClr val="0000FF"/>
                </a:solidFill>
                <a:ea typeface="楷体" pitchFamily="49" charset="-122"/>
                <a:cs typeface="Times New Roman" pitchFamily="18" charset="0"/>
              </a:rPr>
              <a:t>来，用</a:t>
            </a:r>
            <a:r>
              <a:rPr lang="zh-CN" altLang="en-US" sz="2200">
                <a:solidFill>
                  <a:srgbClr val="0000FF"/>
                </a:solidFill>
                <a:ea typeface="楷体" pitchFamily="49" charset="-122"/>
                <a:cs typeface="Times New Roman" pitchFamily="18" charset="0"/>
              </a:rPr>
              <a:t>回溯法解题的</a:t>
            </a:r>
            <a:r>
              <a:rPr lang="zh-CN" altLang="en-US" sz="2200">
                <a:solidFill>
                  <a:srgbClr val="FF0000"/>
                </a:solidFill>
                <a:ea typeface="楷体" pitchFamily="49" charset="-122"/>
                <a:cs typeface="Times New Roman" pitchFamily="18" charset="0"/>
              </a:rPr>
              <a:t>一般步骤</a:t>
            </a:r>
            <a:r>
              <a:rPr lang="zh-CN" altLang="en-US" sz="2200">
                <a:solidFill>
                  <a:srgbClr val="0000FF"/>
                </a:solidFill>
                <a:ea typeface="楷体" pitchFamily="49" charset="-122"/>
                <a:cs typeface="Times New Roman" pitchFamily="18" charset="0"/>
              </a:rPr>
              <a:t>如下：</a:t>
            </a:r>
          </a:p>
        </p:txBody>
      </p:sp>
      <p:sp>
        <p:nvSpPr>
          <p:cNvPr id="31747" name="Text Box 3"/>
          <p:cNvSpPr txBox="1">
            <a:spLocks noChangeArrowheads="1"/>
          </p:cNvSpPr>
          <p:nvPr/>
        </p:nvSpPr>
        <p:spPr bwMode="auto">
          <a:xfrm>
            <a:off x="642910" y="2000240"/>
            <a:ext cx="7921625"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indent="-457200">
              <a:lnSpc>
                <a:spcPct val="150000"/>
              </a:lnSpc>
              <a:buFont typeface="+mj-ea"/>
              <a:buAutoNum type="circleNumDbPlain"/>
            </a:pPr>
            <a:r>
              <a:rPr lang="zh-CN" altLang="en-US" sz="2000">
                <a:solidFill>
                  <a:srgbClr val="0000FF"/>
                </a:solidFill>
                <a:latin typeface="Consolas" pitchFamily="49" charset="0"/>
                <a:ea typeface="仿宋" pitchFamily="49" charset="-122"/>
                <a:cs typeface="Consolas" pitchFamily="49" charset="0"/>
              </a:rPr>
              <a:t>针对所给问</a:t>
            </a:r>
            <a:r>
              <a:rPr lang="zh-CN" altLang="en-US" sz="2000" smtClean="0">
                <a:solidFill>
                  <a:srgbClr val="0000FF"/>
                </a:solidFill>
                <a:latin typeface="Consolas" pitchFamily="49" charset="0"/>
                <a:ea typeface="仿宋" pitchFamily="49" charset="-122"/>
                <a:cs typeface="Consolas" pitchFamily="49" charset="0"/>
              </a:rPr>
              <a:t>题，确</a:t>
            </a:r>
            <a:r>
              <a:rPr lang="zh-CN" altLang="en-US" sz="2000">
                <a:solidFill>
                  <a:srgbClr val="0000FF"/>
                </a:solidFill>
                <a:latin typeface="Consolas" pitchFamily="49" charset="0"/>
                <a:ea typeface="仿宋" pitchFamily="49" charset="-122"/>
                <a:cs typeface="Consolas" pitchFamily="49" charset="0"/>
              </a:rPr>
              <a:t>定问题的解空间</a:t>
            </a:r>
            <a:r>
              <a:rPr lang="zh-CN" altLang="en-US" sz="2000" smtClean="0">
                <a:solidFill>
                  <a:srgbClr val="0000FF"/>
                </a:solidFill>
                <a:latin typeface="Consolas" pitchFamily="49" charset="0"/>
                <a:ea typeface="仿宋" pitchFamily="49" charset="-122"/>
                <a:cs typeface="Consolas" pitchFamily="49" charset="0"/>
              </a:rPr>
              <a:t>树，问</a:t>
            </a:r>
            <a:r>
              <a:rPr lang="zh-CN" altLang="en-US" sz="2000">
                <a:solidFill>
                  <a:srgbClr val="0000FF"/>
                </a:solidFill>
                <a:latin typeface="Consolas" pitchFamily="49" charset="0"/>
                <a:ea typeface="仿宋" pitchFamily="49" charset="-122"/>
                <a:cs typeface="Consolas" pitchFamily="49" charset="0"/>
              </a:rPr>
              <a:t>题的解空间树应至少包含问题的一个（最优）解。</a:t>
            </a:r>
          </a:p>
          <a:p>
            <a:pPr marL="457200" indent="-457200">
              <a:lnSpc>
                <a:spcPct val="150000"/>
              </a:lnSpc>
              <a:buFont typeface="+mj-ea"/>
              <a:buAutoNum type="circleNumDbPlain"/>
            </a:pPr>
            <a:r>
              <a:rPr lang="zh-CN" altLang="en-US" sz="2000">
                <a:solidFill>
                  <a:srgbClr val="0000FF"/>
                </a:solidFill>
                <a:latin typeface="Consolas" pitchFamily="49" charset="0"/>
                <a:ea typeface="仿宋" pitchFamily="49" charset="-122"/>
                <a:cs typeface="Consolas" pitchFamily="49" charset="0"/>
              </a:rPr>
              <a:t>确定结点的扩展搜索规则。</a:t>
            </a:r>
          </a:p>
          <a:p>
            <a:pPr marL="457200" indent="-457200">
              <a:lnSpc>
                <a:spcPct val="150000"/>
              </a:lnSpc>
              <a:buFont typeface="+mj-ea"/>
              <a:buAutoNum type="circleNumDbPlain"/>
            </a:pPr>
            <a:r>
              <a:rPr lang="zh-CN" altLang="en-US" sz="2000">
                <a:solidFill>
                  <a:srgbClr val="0000FF"/>
                </a:solidFill>
                <a:latin typeface="Consolas" pitchFamily="49" charset="0"/>
                <a:ea typeface="仿宋" pitchFamily="49" charset="-122"/>
                <a:cs typeface="Consolas" pitchFamily="49" charset="0"/>
              </a:rPr>
              <a:t>以</a:t>
            </a:r>
            <a:r>
              <a:rPr lang="zh-CN" altLang="en-US" sz="2000">
                <a:solidFill>
                  <a:srgbClr val="C00000"/>
                </a:solidFill>
                <a:latin typeface="Consolas" pitchFamily="49" charset="0"/>
                <a:ea typeface="仿宋" pitchFamily="49" charset="-122"/>
                <a:cs typeface="Consolas" pitchFamily="49" charset="0"/>
              </a:rPr>
              <a:t>深度优先方式</a:t>
            </a:r>
            <a:r>
              <a:rPr lang="zh-CN" altLang="en-US" sz="2000">
                <a:solidFill>
                  <a:srgbClr val="0000FF"/>
                </a:solidFill>
                <a:latin typeface="Consolas" pitchFamily="49" charset="0"/>
                <a:ea typeface="仿宋" pitchFamily="49" charset="-122"/>
                <a:cs typeface="Consolas" pitchFamily="49" charset="0"/>
              </a:rPr>
              <a:t>搜索解空间</a:t>
            </a:r>
            <a:r>
              <a:rPr lang="zh-CN" altLang="en-US" sz="2000" smtClean="0">
                <a:solidFill>
                  <a:srgbClr val="0000FF"/>
                </a:solidFill>
                <a:latin typeface="Consolas" pitchFamily="49" charset="0"/>
                <a:ea typeface="仿宋" pitchFamily="49" charset="-122"/>
                <a:cs typeface="Consolas" pitchFamily="49" charset="0"/>
              </a:rPr>
              <a:t>树，并</a:t>
            </a:r>
            <a:r>
              <a:rPr lang="zh-CN" altLang="en-US" sz="2000">
                <a:solidFill>
                  <a:srgbClr val="0000FF"/>
                </a:solidFill>
                <a:latin typeface="Consolas" pitchFamily="49" charset="0"/>
                <a:ea typeface="仿宋" pitchFamily="49" charset="-122"/>
                <a:cs typeface="Consolas" pitchFamily="49" charset="0"/>
              </a:rPr>
              <a:t>在搜索过程中可以采用剪枝函数来避免无效搜索。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33375"/>
            <a:ext cx="4535489" cy="523220"/>
          </a:xfrm>
          <a:prstGeom prst="rect">
            <a:avLst/>
          </a:prstGeom>
          <a:blipFill>
            <a:blip r:embed="rId2" cstate="print"/>
            <a:tile tx="0" ty="0" sx="100000" sy="100000" flip="none" algn="tl"/>
          </a:blip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5</a:t>
            </a:r>
            <a:r>
              <a:rPr lang="en-US" altLang="zh-CN" sz="2800" smtClean="0">
                <a:solidFill>
                  <a:srgbClr val="FF0000"/>
                </a:solidFill>
                <a:latin typeface="Consolas" pitchFamily="49" charset="0"/>
                <a:ea typeface="微软雅黑" pitchFamily="34" charset="-122"/>
                <a:cs typeface="Consolas" pitchFamily="49" charset="0"/>
              </a:rPr>
              <a:t>.1.3 </a:t>
            </a:r>
            <a:r>
              <a:rPr lang="zh-CN" altLang="en-US" sz="2800">
                <a:solidFill>
                  <a:srgbClr val="FF0000"/>
                </a:solidFill>
                <a:latin typeface="Consolas" pitchFamily="49" charset="0"/>
                <a:ea typeface="微软雅黑" pitchFamily="34" charset="-122"/>
                <a:cs typeface="Consolas" pitchFamily="49" charset="0"/>
              </a:rPr>
              <a:t>回溯法的算法框架</a:t>
            </a:r>
          </a:p>
        </p:txBody>
      </p:sp>
      <p:sp>
        <p:nvSpPr>
          <p:cNvPr id="32771" name="Text Box 3"/>
          <p:cNvSpPr txBox="1">
            <a:spLocks noChangeArrowheads="1"/>
          </p:cNvSpPr>
          <p:nvPr/>
        </p:nvSpPr>
        <p:spPr bwMode="auto">
          <a:xfrm>
            <a:off x="285720" y="1000108"/>
            <a:ext cx="3103555"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华文中宋" pitchFamily="2" charset="-122"/>
                <a:ea typeface="华文中宋" pitchFamily="2" charset="-122"/>
                <a:cs typeface="Consolas" pitchFamily="49" charset="0"/>
              </a:rPr>
              <a:t>1. </a:t>
            </a:r>
            <a:r>
              <a:rPr lang="zh-CN" altLang="en-US">
                <a:solidFill>
                  <a:schemeClr val="bg1"/>
                </a:solidFill>
                <a:latin typeface="华文中宋" pitchFamily="2" charset="-122"/>
                <a:ea typeface="华文中宋" pitchFamily="2" charset="-122"/>
                <a:cs typeface="Consolas" pitchFamily="49" charset="0"/>
              </a:rPr>
              <a:t>非递归回溯框架</a:t>
            </a:r>
          </a:p>
        </p:txBody>
      </p:sp>
      <p:sp>
        <p:nvSpPr>
          <p:cNvPr id="32772" name="Text Box 4"/>
          <p:cNvSpPr txBox="1">
            <a:spLocks noChangeArrowheads="1"/>
          </p:cNvSpPr>
          <p:nvPr/>
        </p:nvSpPr>
        <p:spPr bwMode="auto">
          <a:xfrm>
            <a:off x="214282" y="1571612"/>
            <a:ext cx="8786842" cy="513138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72000">
            <a:spAutoFit/>
          </a:bodyPr>
          <a:lstStyle/>
          <a:p>
            <a:r>
              <a:rPr lang="en-US" altLang="zh-CN" sz="1800" smtClean="0">
                <a:solidFill>
                  <a:srgbClr val="0000FF"/>
                </a:solidFill>
                <a:latin typeface="Consolas" pitchFamily="49" charset="0"/>
                <a:ea typeface="仿宋" pitchFamily="49" charset="-122"/>
                <a:cs typeface="Consolas" pitchFamily="49" charset="0"/>
              </a:rPr>
              <a:t>int x[n];				</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存放解向量，全局变量</a:t>
            </a:r>
          </a:p>
          <a:p>
            <a:r>
              <a:rPr lang="en-US" altLang="zh-CN" sz="1800" smtClean="0">
                <a:solidFill>
                  <a:srgbClr val="FF0000"/>
                </a:solidFill>
                <a:latin typeface="Consolas" pitchFamily="49" charset="0"/>
                <a:ea typeface="仿宋" pitchFamily="49" charset="-122"/>
                <a:cs typeface="Consolas" pitchFamily="49" charset="0"/>
              </a:rPr>
              <a:t>void backtrack(int n)			//</a:t>
            </a:r>
            <a:r>
              <a:rPr lang="zh-CN" altLang="zh-CN" sz="1800" smtClean="0">
                <a:solidFill>
                  <a:srgbClr val="FF0000"/>
                </a:solidFill>
                <a:latin typeface="Consolas" pitchFamily="49" charset="0"/>
                <a:ea typeface="仿宋" pitchFamily="49" charset="-122"/>
                <a:cs typeface="Consolas" pitchFamily="49" charset="0"/>
              </a:rPr>
              <a:t>非递归框架</a:t>
            </a:r>
          </a:p>
          <a:p>
            <a:r>
              <a:rPr lang="en-US" altLang="zh-CN" sz="1800" smtClean="0">
                <a:solidFill>
                  <a:srgbClr val="0000FF"/>
                </a:solidFill>
                <a:latin typeface="Consolas" pitchFamily="49" charset="0"/>
                <a:ea typeface="仿宋" pitchFamily="49" charset="-122"/>
                <a:cs typeface="Consolas" pitchFamily="49" charset="0"/>
              </a:rPr>
              <a:t>{  int 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根结点层次为</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(i&gt;=1)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尚未回溯到头</a:t>
            </a:r>
          </a:p>
          <a:p>
            <a:r>
              <a:rPr lang="en-US" altLang="zh-CN" sz="1800" smtClean="0">
                <a:solidFill>
                  <a:srgbClr val="0000FF"/>
                </a:solidFill>
                <a:latin typeface="Consolas" pitchFamily="49" charset="0"/>
                <a:ea typeface="仿宋" pitchFamily="49" charset="-122"/>
                <a:cs typeface="Consolas" pitchFamily="49" charset="0"/>
              </a:rPr>
              <a:t>   {  if(</a:t>
            </a:r>
            <a:r>
              <a:rPr lang="en-US" altLang="zh-CN" sz="1800" smtClean="0">
                <a:solidFill>
                  <a:srgbClr val="006600"/>
                </a:solidFill>
                <a:latin typeface="Consolas" pitchFamily="49" charset="0"/>
                <a:ea typeface="仿宋" pitchFamily="49" charset="-122"/>
                <a:cs typeface="Consolas" pitchFamily="49" charset="0"/>
              </a:rPr>
              <a:t>ExistSubNode(t)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当前结点存在子结点</a:t>
            </a:r>
          </a:p>
          <a:p>
            <a:r>
              <a:rPr lang="en-US" altLang="zh-CN" sz="1800" smtClean="0">
                <a:solidFill>
                  <a:srgbClr val="0000FF"/>
                </a:solidFill>
                <a:latin typeface="Consolas" pitchFamily="49" charset="0"/>
                <a:ea typeface="仿宋" pitchFamily="49" charset="-122"/>
                <a:cs typeface="Consolas" pitchFamily="49" charset="0"/>
              </a:rPr>
              <a:t>      {  for (j=</a:t>
            </a:r>
            <a:r>
              <a:rPr lang="zh-CN" altLang="zh-CN" sz="1800" smtClean="0">
                <a:solidFill>
                  <a:srgbClr val="0000FF"/>
                </a:solidFill>
                <a:latin typeface="Consolas" pitchFamily="49" charset="0"/>
                <a:ea typeface="仿宋" pitchFamily="49" charset="-122"/>
                <a:cs typeface="Consolas" pitchFamily="49" charset="0"/>
              </a:rPr>
              <a:t>下界</a:t>
            </a:r>
            <a:r>
              <a:rPr lang="en-US" altLang="zh-CN" sz="1800" smtClean="0">
                <a:solidFill>
                  <a:srgbClr val="0000FF"/>
                </a:solidFill>
                <a:latin typeface="Consolas" pitchFamily="49" charset="0"/>
                <a:ea typeface="仿宋" pitchFamily="49" charset="-122"/>
                <a:cs typeface="Consolas" pitchFamily="49" charset="0"/>
              </a:rPr>
              <a:t>;j&lt;=</a:t>
            </a:r>
            <a:r>
              <a:rPr lang="zh-CN" altLang="zh-CN" sz="1800" smtClean="0">
                <a:solidFill>
                  <a:srgbClr val="0000FF"/>
                </a:solidFill>
                <a:latin typeface="Consolas" pitchFamily="49" charset="0"/>
                <a:ea typeface="仿宋" pitchFamily="49" charset="-122"/>
                <a:cs typeface="Consolas" pitchFamily="49" charset="0"/>
              </a:rPr>
              <a:t>上界</a:t>
            </a:r>
            <a:r>
              <a:rPr lang="en-US" altLang="zh-CN" sz="1800" smtClean="0">
                <a:solidFill>
                  <a:srgbClr val="0000FF"/>
                </a:solidFill>
                <a:latin typeface="Consolas" pitchFamily="49" charset="0"/>
                <a:ea typeface="仿宋" pitchFamily="49" charset="-122"/>
                <a:cs typeface="Consolas" pitchFamily="49" charset="0"/>
              </a:rPr>
              <a:t>;j++)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对于子集树，</a:t>
            </a:r>
            <a:r>
              <a:rPr lang="en-US" altLang="zh-CN" sz="1800" smtClean="0">
                <a:solidFill>
                  <a:srgbClr val="00B0F0"/>
                </a:solidFill>
                <a:latin typeface="Consolas" pitchFamily="49" charset="0"/>
                <a:ea typeface="仿宋" pitchFamily="49" charset="-122"/>
                <a:cs typeface="Consolas" pitchFamily="49" charset="0"/>
              </a:rPr>
              <a:t>j=0</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循环</a:t>
            </a:r>
          </a:p>
          <a:p>
            <a:r>
              <a:rPr lang="en-US" altLang="zh-CN" sz="1800" smtClean="0">
                <a:solidFill>
                  <a:srgbClr val="0000FF"/>
                </a:solidFill>
                <a:latin typeface="Consolas" pitchFamily="49" charset="0"/>
                <a:ea typeface="仿宋" pitchFamily="49" charset="-122"/>
                <a:cs typeface="Consolas" pitchFamily="49" charset="0"/>
              </a:rPr>
              <a:t>         {  x[i]</a:t>
            </a:r>
            <a:r>
              <a:rPr lang="zh-CN" altLang="zh-CN" sz="1800" smtClean="0">
                <a:solidFill>
                  <a:srgbClr val="0000FF"/>
                </a:solidFill>
                <a:latin typeface="Consolas" pitchFamily="49" charset="0"/>
                <a:ea typeface="仿宋" pitchFamily="49" charset="-122"/>
                <a:cs typeface="Consolas" pitchFamily="49" charset="0"/>
              </a:rPr>
              <a:t>取一个可能的值</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6600"/>
                </a:solidFill>
                <a:latin typeface="Consolas" pitchFamily="49" charset="0"/>
                <a:ea typeface="仿宋" pitchFamily="49" charset="-122"/>
                <a:cs typeface="Consolas" pitchFamily="49" charset="0"/>
              </a:rPr>
              <a:t>constraint(i) &amp;&amp; bound(i)</a:t>
            </a:r>
            <a:r>
              <a:rPr lang="en-US"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//x[i]</a:t>
            </a:r>
            <a:r>
              <a:rPr lang="zh-CN" altLang="zh-CN" sz="1800" smtClean="0">
                <a:solidFill>
                  <a:srgbClr val="00B0F0"/>
                </a:solidFill>
                <a:latin typeface="Consolas" pitchFamily="49" charset="0"/>
                <a:ea typeface="仿宋" pitchFamily="49" charset="-122"/>
                <a:cs typeface="Consolas" pitchFamily="49" charset="0"/>
              </a:rPr>
              <a:t>满足约束条件或界限函数</a:t>
            </a:r>
          </a:p>
          <a:p>
            <a:r>
              <a:rPr lang="en-US" altLang="zh-CN" sz="1800" smtClean="0">
                <a:solidFill>
                  <a:srgbClr val="0000FF"/>
                </a:solidFill>
                <a:latin typeface="Consolas" pitchFamily="49" charset="0"/>
                <a:ea typeface="仿宋" pitchFamily="49" charset="-122"/>
                <a:cs typeface="Consolas" pitchFamily="49" charset="0"/>
              </a:rPr>
              <a:t>            {  if (x</a:t>
            </a:r>
            <a:r>
              <a:rPr lang="zh-CN" altLang="zh-CN" sz="1800" smtClean="0">
                <a:solidFill>
                  <a:srgbClr val="0000FF"/>
                </a:solidFill>
                <a:latin typeface="Consolas" pitchFamily="49" charset="0"/>
                <a:ea typeface="仿宋" pitchFamily="49" charset="-122"/>
                <a:cs typeface="Consolas" pitchFamily="49" charset="0"/>
              </a:rPr>
              <a:t>是一个可行解</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输出</a:t>
            </a:r>
            <a:r>
              <a:rPr lang="en-US" altLang="zh-CN" sz="1800" smtClean="0">
                <a:solidFill>
                  <a:srgbClr val="0000FF"/>
                </a:solidFill>
                <a:latin typeface="Consolas" pitchFamily="49" charset="0"/>
                <a:ea typeface="仿宋" pitchFamily="49" charset="-122"/>
                <a:cs typeface="Consolas" pitchFamily="49" charset="0"/>
              </a:rPr>
              <a:t>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进入下一层次</a:t>
            </a:r>
          </a:p>
          <a:p>
            <a:r>
              <a:rPr lang="en-US"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回溯</a:t>
            </a:r>
            <a:r>
              <a:rPr lang="zh-CN" altLang="en-US"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不存在子结点，返回上一层</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333375"/>
            <a:ext cx="324801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华文中宋" pitchFamily="2" charset="-122"/>
                <a:ea typeface="华文中宋" pitchFamily="2" charset="-122"/>
                <a:cs typeface="Consolas" pitchFamily="49" charset="0"/>
              </a:rPr>
              <a:t>2. </a:t>
            </a:r>
            <a:r>
              <a:rPr lang="zh-CN" altLang="en-US">
                <a:solidFill>
                  <a:schemeClr val="bg1"/>
                </a:solidFill>
                <a:latin typeface="华文中宋" pitchFamily="2" charset="-122"/>
                <a:ea typeface="华文中宋" pitchFamily="2" charset="-122"/>
                <a:cs typeface="Consolas" pitchFamily="49" charset="0"/>
              </a:rPr>
              <a:t>递归的算法框架</a:t>
            </a:r>
          </a:p>
        </p:txBody>
      </p:sp>
      <p:sp>
        <p:nvSpPr>
          <p:cNvPr id="33795" name="Text Box 3"/>
          <p:cNvSpPr txBox="1">
            <a:spLocks noChangeArrowheads="1"/>
          </p:cNvSpPr>
          <p:nvPr/>
        </p:nvSpPr>
        <p:spPr bwMode="auto">
          <a:xfrm>
            <a:off x="214282" y="1928802"/>
            <a:ext cx="8643998" cy="38917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int x[n];			</a:t>
            </a:r>
            <a:r>
              <a:rPr lang="en-US" altLang="zh-CN" sz="1800" smtClean="0">
                <a:solidFill>
                  <a:srgbClr val="0070C0"/>
                </a:solidFill>
                <a:latin typeface="Consolas" pitchFamily="49" charset="0"/>
                <a:ea typeface="仿宋" pitchFamily="49" charset="-122"/>
                <a:cs typeface="Consolas" pitchFamily="49" charset="0"/>
              </a:rPr>
              <a:t>   //x</a:t>
            </a:r>
            <a:r>
              <a:rPr lang="zh-CN" altLang="zh-CN" sz="1800" smtClean="0">
                <a:solidFill>
                  <a:srgbClr val="0070C0"/>
                </a:solidFill>
                <a:latin typeface="Consolas" pitchFamily="49" charset="0"/>
                <a:ea typeface="仿宋" pitchFamily="49" charset="-122"/>
                <a:cs typeface="Consolas" pitchFamily="49" charset="0"/>
              </a:rPr>
              <a:t>存放解向量，全局变量</a:t>
            </a:r>
          </a:p>
          <a:p>
            <a:r>
              <a:rPr lang="en-US" altLang="zh-CN" sz="1800" smtClean="0">
                <a:solidFill>
                  <a:srgbClr val="FF0000"/>
                </a:solidFill>
                <a:latin typeface="Consolas" pitchFamily="49" charset="0"/>
                <a:ea typeface="仿宋" pitchFamily="49" charset="-122"/>
                <a:cs typeface="Consolas" pitchFamily="49" charset="0"/>
              </a:rPr>
              <a:t>void backtrack(int i)		   //</a:t>
            </a:r>
            <a:r>
              <a:rPr lang="zh-CN" altLang="zh-CN" sz="1800" smtClean="0">
                <a:solidFill>
                  <a:srgbClr val="FF0000"/>
                </a:solidFill>
                <a:latin typeface="Consolas" pitchFamily="49" charset="0"/>
                <a:ea typeface="仿宋" pitchFamily="49" charset="-122"/>
                <a:cs typeface="Consolas" pitchFamily="49" charset="0"/>
              </a:rPr>
              <a:t>求解子集树的递归框架</a:t>
            </a:r>
          </a:p>
          <a:p>
            <a:r>
              <a:rPr lang="en-US" altLang="zh-CN" sz="1800" smtClean="0">
                <a:solidFill>
                  <a:srgbClr val="0000FF"/>
                </a:solidFill>
                <a:latin typeface="Consolas" pitchFamily="49" charset="0"/>
                <a:ea typeface="仿宋" pitchFamily="49" charset="-122"/>
                <a:cs typeface="Consolas" pitchFamily="49" charset="0"/>
              </a:rPr>
              <a:t>{  if(i&gt;n)			   </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搜索到叶子结点</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输出一个可行解</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输出结果</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 (j=</a:t>
            </a:r>
            <a:r>
              <a:rPr lang="zh-CN" altLang="zh-CN" sz="1800" smtClean="0">
                <a:solidFill>
                  <a:srgbClr val="0000FF"/>
                </a:solidFill>
                <a:latin typeface="Consolas" pitchFamily="49" charset="0"/>
                <a:ea typeface="仿宋" pitchFamily="49" charset="-122"/>
                <a:cs typeface="Consolas" pitchFamily="49" charset="0"/>
              </a:rPr>
              <a:t>下界</a:t>
            </a:r>
            <a:r>
              <a:rPr lang="en-US" altLang="zh-CN" sz="1800" smtClean="0">
                <a:solidFill>
                  <a:srgbClr val="0000FF"/>
                </a:solidFill>
                <a:latin typeface="Consolas" pitchFamily="49" charset="0"/>
                <a:ea typeface="仿宋" pitchFamily="49" charset="-122"/>
                <a:cs typeface="Consolas" pitchFamily="49" charset="0"/>
              </a:rPr>
              <a:t>;j&lt;=</a:t>
            </a:r>
            <a:r>
              <a:rPr lang="zh-CN" altLang="zh-CN" sz="1800" smtClean="0">
                <a:solidFill>
                  <a:srgbClr val="0000FF"/>
                </a:solidFill>
                <a:latin typeface="Consolas" pitchFamily="49" charset="0"/>
                <a:ea typeface="仿宋" pitchFamily="49" charset="-122"/>
                <a:cs typeface="Consolas" pitchFamily="49" charset="0"/>
              </a:rPr>
              <a:t>上界</a:t>
            </a:r>
            <a:r>
              <a:rPr lang="en-US" altLang="zh-CN" sz="1800" smtClean="0">
                <a:solidFill>
                  <a:srgbClr val="0000FF"/>
                </a:solidFill>
                <a:latin typeface="Consolas" pitchFamily="49" charset="0"/>
                <a:ea typeface="仿宋" pitchFamily="49" charset="-122"/>
                <a:cs typeface="Consolas" pitchFamily="49" charset="0"/>
              </a:rPr>
              <a:t>;j++)   </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用</a:t>
            </a:r>
            <a:r>
              <a:rPr lang="en-US" altLang="zh-CN" sz="1800" smtClean="0">
                <a:solidFill>
                  <a:srgbClr val="0070C0"/>
                </a:solidFill>
                <a:latin typeface="Consolas" pitchFamily="49" charset="0"/>
                <a:ea typeface="仿宋" pitchFamily="49" charset="-122"/>
                <a:cs typeface="Consolas" pitchFamily="49" charset="0"/>
              </a:rPr>
              <a:t>j</a:t>
            </a:r>
            <a:r>
              <a:rPr lang="zh-CN" altLang="zh-CN" sz="1800" smtClean="0">
                <a:solidFill>
                  <a:srgbClr val="0070C0"/>
                </a:solidFill>
                <a:latin typeface="Consolas" pitchFamily="49" charset="0"/>
                <a:ea typeface="仿宋" pitchFamily="49" charset="-122"/>
                <a:cs typeface="Consolas" pitchFamily="49" charset="0"/>
              </a:rPr>
              <a:t>枚举</a:t>
            </a:r>
            <a:r>
              <a:rPr lang="en-US" altLang="zh-CN" sz="1800" smtClean="0">
                <a:solidFill>
                  <a:srgbClr val="0070C0"/>
                </a:solidFill>
                <a:latin typeface="Consolas" pitchFamily="49" charset="0"/>
                <a:ea typeface="仿宋" pitchFamily="49" charset="-122"/>
                <a:cs typeface="Consolas" pitchFamily="49" charset="0"/>
              </a:rPr>
              <a:t>i</a:t>
            </a:r>
            <a:r>
              <a:rPr lang="zh-CN" altLang="zh-CN" sz="1800" smtClean="0">
                <a:solidFill>
                  <a:srgbClr val="0070C0"/>
                </a:solidFill>
                <a:latin typeface="Consolas" pitchFamily="49" charset="0"/>
                <a:ea typeface="仿宋" pitchFamily="49" charset="-122"/>
                <a:cs typeface="Consolas" pitchFamily="49" charset="0"/>
              </a:rPr>
              <a:t>所有可能的路径</a:t>
            </a:r>
          </a:p>
          <a:p>
            <a:r>
              <a:rPr lang="en-US" altLang="zh-CN" sz="1800" smtClean="0">
                <a:solidFill>
                  <a:srgbClr val="0000FF"/>
                </a:solidFill>
                <a:latin typeface="Consolas" pitchFamily="49" charset="0"/>
                <a:ea typeface="仿宋" pitchFamily="49" charset="-122"/>
                <a:cs typeface="Consolas" pitchFamily="49" charset="0"/>
              </a:rPr>
              <a:t>      {  x[i]=j;		   </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产生一个可能的解分量</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其他操作</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6600"/>
                </a:solidFill>
                <a:latin typeface="Consolas" pitchFamily="49" charset="0"/>
                <a:ea typeface="仿宋" pitchFamily="49" charset="-122"/>
                <a:cs typeface="Consolas" pitchFamily="49" charset="0"/>
              </a:rPr>
              <a:t>constraint(i) &amp;&amp; bound(i)</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FF0000"/>
                </a:solidFill>
                <a:latin typeface="Consolas" pitchFamily="49" charset="0"/>
                <a:ea typeface="仿宋" pitchFamily="49" charset="-122"/>
                <a:cs typeface="Consolas" pitchFamily="49" charset="0"/>
              </a:rPr>
              <a:t>            backtrack(i+1);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满足约束条件和限界函数</a:t>
            </a:r>
            <a:r>
              <a:rPr lang="en-US" altLang="zh-CN" sz="1800" smtClean="0">
                <a:solidFill>
                  <a:srgbClr val="0070C0"/>
                </a:solidFill>
                <a:latin typeface="Consolas" pitchFamily="49" charset="0"/>
                <a:ea typeface="仿宋" pitchFamily="49" charset="-122"/>
                <a:cs typeface="Consolas" pitchFamily="49" charset="0"/>
              </a:rPr>
              <a:t>,</a:t>
            </a:r>
            <a:r>
              <a:rPr lang="zh-CN" altLang="zh-CN" sz="1800" smtClean="0">
                <a:solidFill>
                  <a:srgbClr val="0070C0"/>
                </a:solidFill>
                <a:latin typeface="Consolas" pitchFamily="49" charset="0"/>
                <a:ea typeface="仿宋" pitchFamily="49" charset="-122"/>
                <a:cs typeface="Consolas" pitchFamily="49" charset="0"/>
              </a:rPr>
              <a:t>继续下一层</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85720" y="1214422"/>
            <a:ext cx="3143272"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200" smtClean="0">
                <a:solidFill>
                  <a:schemeClr val="bg1"/>
                </a:solidFill>
                <a:latin typeface="Consolas" pitchFamily="49" charset="0"/>
                <a:ea typeface="微软雅黑" pitchFamily="34" charset="-122"/>
                <a:cs typeface="Consolas" pitchFamily="49" charset="0"/>
              </a:rPr>
              <a:t>（</a:t>
            </a:r>
            <a:r>
              <a:rPr lang="en-US" altLang="zh-CN" sz="2200" smtClean="0">
                <a:solidFill>
                  <a:schemeClr val="bg1"/>
                </a:solidFill>
                <a:latin typeface="Consolas" pitchFamily="49" charset="0"/>
                <a:ea typeface="微软雅黑" pitchFamily="34" charset="-122"/>
                <a:cs typeface="Consolas" pitchFamily="49" charset="0"/>
              </a:rPr>
              <a:t>1</a:t>
            </a:r>
            <a:r>
              <a:rPr lang="zh-CN" altLang="zh-CN" sz="2200" smtClean="0">
                <a:solidFill>
                  <a:schemeClr val="bg1"/>
                </a:solidFill>
                <a:latin typeface="Consolas" pitchFamily="49" charset="0"/>
                <a:ea typeface="微软雅黑" pitchFamily="34" charset="-122"/>
                <a:cs typeface="Consolas" pitchFamily="49" charset="0"/>
              </a:rPr>
              <a:t>）解空间为子集树</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715304" cy="1985159"/>
          </a:xfrm>
          <a:prstGeom prst="rect">
            <a:avLst/>
          </a:prstGeom>
          <a:noFill/>
        </p:spPr>
        <p:txBody>
          <a:bodyPr wrap="square" rtlCol="0">
            <a:spAutoFit/>
          </a:bodyPr>
          <a:lstStyle/>
          <a:p>
            <a:pPr>
              <a:lnSpc>
                <a:spcPct val="150000"/>
              </a:lnSpc>
            </a:pPr>
            <a:r>
              <a:rPr lang="en-US" altLang="zh-CN" sz="2200" smtClean="0">
                <a:solidFill>
                  <a:srgbClr val="0000FF"/>
                </a:solidFill>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【例</a:t>
            </a:r>
            <a:r>
              <a:rPr lang="en-US" altLang="zh-CN" sz="2200" smtClean="0">
                <a:solidFill>
                  <a:srgbClr val="FF0000"/>
                </a:solidFill>
                <a:latin typeface="微软雅黑" pitchFamily="34" charset="-122"/>
                <a:ea typeface="微软雅黑" pitchFamily="34" charset="-122"/>
                <a:cs typeface="Times New Roman" pitchFamily="18" charset="0"/>
              </a:rPr>
              <a:t>5.3</a:t>
            </a:r>
            <a:r>
              <a:rPr lang="zh-CN" altLang="zh-CN" sz="2200" smtClean="0">
                <a:solidFill>
                  <a:srgbClr val="FF0000"/>
                </a:solidFill>
                <a:latin typeface="微软雅黑" pitchFamily="34" charset="-122"/>
                <a:ea typeface="微软雅黑" pitchFamily="34" charset="-122"/>
                <a:cs typeface="Times New Roman" pitchFamily="18" charset="0"/>
              </a:rPr>
              <a:t>】</a:t>
            </a:r>
            <a:r>
              <a:rPr lang="zh-CN" altLang="zh-CN" sz="2000" smtClean="0">
                <a:solidFill>
                  <a:srgbClr val="0000FF"/>
                </a:solidFill>
                <a:ea typeface="楷体" pitchFamily="49" charset="-122"/>
                <a:cs typeface="Times New Roman" pitchFamily="18" charset="0"/>
              </a:rPr>
              <a:t>有一个含</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个整数的数组</a:t>
            </a:r>
            <a:r>
              <a:rPr lang="en-US" altLang="zh-CN" sz="2000" i="1" smtClean="0">
                <a:solidFill>
                  <a:srgbClr val="0000FF"/>
                </a:solidFill>
                <a:ea typeface="楷体" pitchFamily="49" charset="-122"/>
                <a:cs typeface="Times New Roman" pitchFamily="18" charset="0"/>
              </a:rPr>
              <a:t>a</a:t>
            </a:r>
            <a:r>
              <a:rPr lang="zh-CN" altLang="zh-CN" sz="2000" smtClean="0">
                <a:solidFill>
                  <a:srgbClr val="0000FF"/>
                </a:solidFill>
                <a:ea typeface="楷体" pitchFamily="49" charset="-122"/>
                <a:cs typeface="Times New Roman" pitchFamily="18" charset="0"/>
              </a:rPr>
              <a:t>，所有元素均不相同，设计一个算法求其所有子集（幂集）。</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例如，</a:t>
            </a:r>
            <a:r>
              <a:rPr lang="en-US" altLang="zh-CN" sz="2000" i="1" smtClean="0">
                <a:solidFill>
                  <a:srgbClr val="0000FF"/>
                </a:solidFill>
                <a:ea typeface="楷体" pitchFamily="49" charset="-122"/>
                <a:cs typeface="Times New Roman" pitchFamily="18" charset="0"/>
              </a:rPr>
              <a:t>a</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，所有子集是：</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（输出顺序无关）。</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290848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显然本问题的解空间为子集树，每个元素只有两种扩展，要么选择，要么不选择。</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采用深度优先搜索思路。解向量为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表示不选择</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表示选择</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扫描数组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，也就是说问题的初始状态是（</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的元素均为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），目标状态是（</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为一个解）。从状态（</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）可以扩展出两个状态：</a:t>
            </a:r>
          </a:p>
        </p:txBody>
      </p:sp>
      <p:sp>
        <p:nvSpPr>
          <p:cNvPr id="3" name="TextBox 2"/>
          <p:cNvSpPr txBox="1"/>
          <p:nvPr/>
        </p:nvSpPr>
        <p:spPr>
          <a:xfrm>
            <a:off x="1214414" y="4214818"/>
            <a:ext cx="6715172" cy="114078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zh-CN" sz="1800" smtClean="0">
                <a:solidFill>
                  <a:srgbClr val="9900FF"/>
                </a:solidFill>
                <a:latin typeface="Consolas" pitchFamily="49" charset="0"/>
                <a:ea typeface="仿宋" pitchFamily="49" charset="-122"/>
                <a:cs typeface="Consolas" pitchFamily="49" charset="0"/>
              </a:rPr>
              <a:t>不选择</a:t>
            </a:r>
            <a:r>
              <a:rPr lang="en-US" altLang="zh-CN" sz="1800" i="1" smtClean="0">
                <a:solidFill>
                  <a:srgbClr val="9900FF"/>
                </a:solidFill>
                <a:latin typeface="Consolas" pitchFamily="49" charset="0"/>
                <a:ea typeface="仿宋" pitchFamily="49" charset="-122"/>
                <a:cs typeface="Consolas" pitchFamily="49" charset="0"/>
              </a:rPr>
              <a:t>a</a:t>
            </a:r>
            <a:r>
              <a:rPr lang="en-US" altLang="zh-CN" sz="1800" smtClean="0">
                <a:solidFill>
                  <a:srgbClr val="9900FF"/>
                </a:solidFill>
                <a:latin typeface="Consolas" pitchFamily="49" charset="0"/>
                <a:ea typeface="仿宋" pitchFamily="49" charset="-122"/>
                <a:cs typeface="Consolas" pitchFamily="49" charset="0"/>
              </a:rPr>
              <a:t>[</a:t>
            </a:r>
            <a:r>
              <a:rPr lang="en-US" altLang="zh-CN" sz="1800" i="1" smtClean="0">
                <a:solidFill>
                  <a:srgbClr val="9900FF"/>
                </a:solidFill>
                <a:latin typeface="Consolas" pitchFamily="49" charset="0"/>
                <a:ea typeface="仿宋" pitchFamily="49" charset="-122"/>
                <a:cs typeface="Consolas" pitchFamily="49" charset="0"/>
              </a:rPr>
              <a:t>i</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元素 </a:t>
            </a:r>
            <a:r>
              <a:rPr lang="en-US" altLang="zh-CN" sz="1800" smtClean="0">
                <a:solidFill>
                  <a:srgbClr val="006600"/>
                </a:solidFill>
                <a:latin typeface="Consolas" pitchFamily="49" charset="0"/>
                <a:ea typeface="仿宋" pitchFamily="49" charset="-122"/>
                <a:cs typeface="Consolas" pitchFamily="49" charset="0"/>
                <a:sym typeface="Wingdings"/>
              </a:rPr>
              <a:t></a:t>
            </a:r>
            <a:r>
              <a:rPr lang="en-US" altLang="zh-CN" sz="1800" smtClean="0">
                <a:solidFill>
                  <a:srgbClr val="006600"/>
                </a:solidFill>
                <a:latin typeface="Consolas" pitchFamily="49" charset="0"/>
                <a:ea typeface="仿宋" pitchFamily="49" charset="-122"/>
                <a:cs typeface="Consolas" pitchFamily="49" charset="0"/>
              </a:rPr>
              <a:t> </a:t>
            </a:r>
            <a:r>
              <a:rPr lang="zh-CN" altLang="zh-CN" sz="1800" smtClean="0">
                <a:solidFill>
                  <a:srgbClr val="006600"/>
                </a:solidFill>
                <a:latin typeface="Consolas" pitchFamily="49" charset="0"/>
                <a:ea typeface="仿宋" pitchFamily="49" charset="-122"/>
                <a:cs typeface="Consolas" pitchFamily="49" charset="0"/>
              </a:rPr>
              <a:t>下一个状态为（</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+1</a:t>
            </a:r>
            <a:r>
              <a:rPr lang="zh-CN"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x</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]=0</a:t>
            </a:r>
            <a:r>
              <a:rPr lang="zh-CN" altLang="zh-CN" sz="1800" smtClean="0">
                <a:solidFill>
                  <a:srgbClr val="006600"/>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1800" smtClean="0">
                <a:solidFill>
                  <a:srgbClr val="9900FF"/>
                </a:solidFill>
                <a:latin typeface="Consolas" pitchFamily="49" charset="0"/>
                <a:ea typeface="仿宋" pitchFamily="49" charset="-122"/>
                <a:cs typeface="Consolas" pitchFamily="49" charset="0"/>
              </a:rPr>
              <a:t>选择</a:t>
            </a:r>
            <a:r>
              <a:rPr lang="en-US" altLang="zh-CN" sz="1800" i="1" smtClean="0">
                <a:solidFill>
                  <a:srgbClr val="9900FF"/>
                </a:solidFill>
                <a:latin typeface="Consolas" pitchFamily="49" charset="0"/>
                <a:ea typeface="仿宋" pitchFamily="49" charset="-122"/>
                <a:cs typeface="Consolas" pitchFamily="49" charset="0"/>
              </a:rPr>
              <a:t>a</a:t>
            </a:r>
            <a:r>
              <a:rPr lang="en-US" altLang="zh-CN" sz="1800" smtClean="0">
                <a:solidFill>
                  <a:srgbClr val="9900FF"/>
                </a:solidFill>
                <a:latin typeface="Consolas" pitchFamily="49" charset="0"/>
                <a:ea typeface="仿宋" pitchFamily="49" charset="-122"/>
                <a:cs typeface="Consolas" pitchFamily="49" charset="0"/>
              </a:rPr>
              <a:t>[</a:t>
            </a:r>
            <a:r>
              <a:rPr lang="en-US" altLang="zh-CN" sz="1800" i="1" smtClean="0">
                <a:solidFill>
                  <a:srgbClr val="9900FF"/>
                </a:solidFill>
                <a:latin typeface="Consolas" pitchFamily="49" charset="0"/>
                <a:ea typeface="仿宋" pitchFamily="49" charset="-122"/>
                <a:cs typeface="Consolas" pitchFamily="49" charset="0"/>
              </a:rPr>
              <a:t>i</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元素 </a:t>
            </a:r>
            <a:r>
              <a:rPr lang="en-US" altLang="zh-CN" sz="1800" smtClean="0">
                <a:solidFill>
                  <a:srgbClr val="006600"/>
                </a:solidFill>
                <a:latin typeface="Consolas" pitchFamily="49" charset="0"/>
                <a:ea typeface="仿宋" pitchFamily="49" charset="-122"/>
                <a:cs typeface="Consolas" pitchFamily="49" charset="0"/>
                <a:sym typeface="Wingdings"/>
              </a:rPr>
              <a:t></a:t>
            </a:r>
            <a:r>
              <a:rPr lang="en-US" altLang="zh-CN" sz="1800" smtClean="0">
                <a:solidFill>
                  <a:srgbClr val="006600"/>
                </a:solidFill>
                <a:latin typeface="Consolas" pitchFamily="49" charset="0"/>
                <a:ea typeface="仿宋" pitchFamily="49" charset="-122"/>
                <a:cs typeface="Consolas" pitchFamily="49" charset="0"/>
              </a:rPr>
              <a:t> </a:t>
            </a:r>
            <a:r>
              <a:rPr lang="zh-CN" altLang="zh-CN" sz="1800" smtClean="0">
                <a:solidFill>
                  <a:srgbClr val="006600"/>
                </a:solidFill>
                <a:latin typeface="Consolas" pitchFamily="49" charset="0"/>
                <a:ea typeface="仿宋" pitchFamily="49" charset="-122"/>
                <a:cs typeface="Consolas" pitchFamily="49" charset="0"/>
              </a:rPr>
              <a:t>下一个状态为（</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+1</a:t>
            </a:r>
            <a:r>
              <a:rPr lang="zh-CN"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x</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]=1</a:t>
            </a:r>
            <a:r>
              <a:rPr lang="zh-CN" altLang="zh-CN" sz="1800" smtClean="0">
                <a:solidFill>
                  <a:srgbClr val="0066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429552" cy="40302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dfs(int a[],int n,int i,int x[])</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回溯算法求解向量</a:t>
            </a:r>
            <a:r>
              <a:rPr lang="en-US" altLang="zh-CN" sz="1800" smtClean="0">
                <a:solidFill>
                  <a:srgbClr val="FF0000"/>
                </a:solidFill>
                <a:latin typeface="Consolas" pitchFamily="49" charset="0"/>
                <a:ea typeface="仿宋" pitchFamily="49" charset="-122"/>
                <a:cs typeface="Consolas" pitchFamily="49" charset="0"/>
              </a:rPr>
              <a:t>x</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(i&gt;=n)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dispasolution(a,n,x);</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x[i]=0; </a:t>
            </a:r>
            <a:r>
              <a:rPr lang="en-US" altLang="zh-CN" sz="1800" smtClean="0">
                <a:solidFill>
                  <a:srgbClr val="FF0000"/>
                </a:solidFill>
                <a:latin typeface="Consolas" pitchFamily="49" charset="0"/>
                <a:ea typeface="仿宋" pitchFamily="49" charset="-122"/>
                <a:cs typeface="Consolas" pitchFamily="49" charset="0"/>
              </a:rPr>
              <a:t>dfs(a,n,i+1,x)</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不选择</a:t>
            </a:r>
            <a:r>
              <a:rPr lang="en-US" altLang="zh-CN" sz="1800" smtClean="0">
                <a:solidFill>
                  <a:srgbClr val="00B0F0"/>
                </a:solidFill>
                <a:latin typeface="Consolas" pitchFamily="49" charset="0"/>
                <a:ea typeface="仿宋" pitchFamily="49" charset="-122"/>
                <a:cs typeface="Consolas" pitchFamily="49" charset="0"/>
              </a:rPr>
              <a:t>a[i]</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x[i]=1; </a:t>
            </a:r>
            <a:r>
              <a:rPr lang="en-US" altLang="zh-CN" sz="1800" smtClean="0">
                <a:solidFill>
                  <a:srgbClr val="FF0000"/>
                </a:solidFill>
                <a:latin typeface="Consolas" pitchFamily="49" charset="0"/>
                <a:ea typeface="仿宋" pitchFamily="49" charset="-122"/>
                <a:cs typeface="Consolas" pitchFamily="49" charset="0"/>
              </a:rPr>
              <a:t>dfs(a,n,i+1,x)</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a:t>
            </a:r>
            <a:r>
              <a:rPr lang="en-US" altLang="zh-CN" sz="1800" smtClean="0">
                <a:solidFill>
                  <a:srgbClr val="00B0F0"/>
                </a:solidFill>
                <a:latin typeface="Consolas" pitchFamily="49" charset="0"/>
                <a:ea typeface="仿宋" pitchFamily="49" charset="-122"/>
                <a:cs typeface="Consolas" pitchFamily="49" charset="0"/>
              </a:rPr>
              <a:t>a[i]</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571472" y="1643050"/>
            <a:ext cx="7848600" cy="1405193"/>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rPr>
              <a:t>　</a:t>
            </a:r>
            <a:r>
              <a:rPr lang="zh-CN" altLang="en-US" sz="2000">
                <a:solidFill>
                  <a:srgbClr val="0000FF"/>
                </a:solidFill>
                <a:latin typeface="楷体" pitchFamily="49" charset="-122"/>
                <a:ea typeface="楷体" pitchFamily="49" charset="-122"/>
              </a:rPr>
              <a:t>　回溯法实际上一个类似穷举的搜索尝试过</a:t>
            </a:r>
            <a:r>
              <a:rPr lang="zh-CN" altLang="en-US" sz="2000" smtClean="0">
                <a:solidFill>
                  <a:srgbClr val="0000FF"/>
                </a:solidFill>
                <a:latin typeface="楷体" pitchFamily="49" charset="-122"/>
                <a:ea typeface="楷体" pitchFamily="49" charset="-122"/>
              </a:rPr>
              <a:t>程，主</a:t>
            </a:r>
            <a:r>
              <a:rPr lang="zh-CN" altLang="en-US" sz="2000">
                <a:solidFill>
                  <a:srgbClr val="0000FF"/>
                </a:solidFill>
                <a:latin typeface="楷体" pitchFamily="49" charset="-122"/>
                <a:ea typeface="楷体" pitchFamily="49" charset="-122"/>
              </a:rPr>
              <a:t>要是在搜索尝试过程中寻找问题的</a:t>
            </a:r>
            <a:r>
              <a:rPr lang="zh-CN" altLang="en-US" sz="2000" smtClean="0">
                <a:solidFill>
                  <a:srgbClr val="0000FF"/>
                </a:solidFill>
                <a:latin typeface="楷体" pitchFamily="49" charset="-122"/>
                <a:ea typeface="楷体" pitchFamily="49" charset="-122"/>
              </a:rPr>
              <a:t>解，当</a:t>
            </a:r>
            <a:r>
              <a:rPr lang="zh-CN" altLang="en-US" sz="2000">
                <a:solidFill>
                  <a:srgbClr val="0000FF"/>
                </a:solidFill>
                <a:latin typeface="楷体" pitchFamily="49" charset="-122"/>
                <a:ea typeface="楷体" pitchFamily="49" charset="-122"/>
              </a:rPr>
              <a:t>发现已不满足求解条件</a:t>
            </a:r>
            <a:r>
              <a:rPr lang="zh-CN" altLang="en-US" sz="2000" smtClean="0">
                <a:solidFill>
                  <a:srgbClr val="0000FF"/>
                </a:solidFill>
                <a:latin typeface="楷体" pitchFamily="49" charset="-122"/>
                <a:ea typeface="楷体" pitchFamily="49" charset="-122"/>
              </a:rPr>
              <a:t>时，就</a:t>
            </a:r>
            <a:r>
              <a:rPr lang="zh-CN" altLang="en-US" sz="2000">
                <a:solidFill>
                  <a:srgbClr val="0000FF"/>
                </a:solidFill>
                <a:latin typeface="楷体" pitchFamily="49" charset="-122"/>
                <a:ea typeface="楷体" pitchFamily="49" charset="-122"/>
              </a:rPr>
              <a:t>“回溯”（即回退</a:t>
            </a:r>
            <a:r>
              <a:rPr lang="zh-CN" altLang="en-US" sz="2000" smtClean="0">
                <a:solidFill>
                  <a:srgbClr val="0000FF"/>
                </a:solidFill>
                <a:latin typeface="楷体" pitchFamily="49" charset="-122"/>
                <a:ea typeface="楷体" pitchFamily="49" charset="-122"/>
              </a:rPr>
              <a:t>），尝</a:t>
            </a:r>
            <a:r>
              <a:rPr lang="zh-CN" altLang="en-US" sz="2000">
                <a:solidFill>
                  <a:srgbClr val="0000FF"/>
                </a:solidFill>
                <a:latin typeface="楷体" pitchFamily="49" charset="-122"/>
                <a:ea typeface="楷体" pitchFamily="49" charset="-122"/>
              </a:rPr>
              <a:t>试别的路径。 </a:t>
            </a:r>
          </a:p>
        </p:txBody>
      </p:sp>
      <p:sp>
        <p:nvSpPr>
          <p:cNvPr id="4" name="TextBox 3"/>
          <p:cNvSpPr txBox="1"/>
          <p:nvPr/>
        </p:nvSpPr>
        <p:spPr>
          <a:xfrm>
            <a:off x="500034" y="428604"/>
            <a:ext cx="3429024"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5.1 </a:t>
            </a:r>
            <a:r>
              <a:rPr lang="zh-CN" altLang="zh-CN" sz="2800" smtClean="0">
                <a:solidFill>
                  <a:srgbClr val="FF0000"/>
                </a:solidFill>
                <a:latin typeface="叶根友毛笔行书2.0版" pitchFamily="2" charset="-122"/>
                <a:ea typeface="叶根友毛笔行书2.0版" pitchFamily="2" charset="-122"/>
              </a:rPr>
              <a:t>回溯法概述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715304"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【例</a:t>
            </a:r>
            <a:r>
              <a:rPr lang="en-US" altLang="zh-CN" sz="2200" smtClean="0">
                <a:solidFill>
                  <a:srgbClr val="FF0000"/>
                </a:solidFill>
                <a:latin typeface="微软雅黑" pitchFamily="34" charset="-122"/>
                <a:ea typeface="微软雅黑" pitchFamily="34" charset="-122"/>
                <a:cs typeface="Consolas" pitchFamily="49" charset="0"/>
              </a:rPr>
              <a:t>5.4</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设计一个算法在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（顺序不能变）数字之间插入</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或什么都不插入，使得计算结果总是</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的程序，并输出所有的可能性。</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a:t>
            </a:r>
            <a:r>
              <a:rPr lang="en-US" altLang="zh-CN" sz="2000" smtClean="0">
                <a:solidFill>
                  <a:srgbClr val="0000FF"/>
                </a:solidFill>
                <a:latin typeface="Consolas" pitchFamily="49" charset="0"/>
                <a:ea typeface="楷体" pitchFamily="49" charset="-122"/>
                <a:cs typeface="Consolas" pitchFamily="49" charset="0"/>
              </a:rPr>
              <a:t>1+2+34–5+67–8+9=100</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358246" cy="3990836"/>
          </a:xfrm>
          <a:prstGeom prst="rect">
            <a:avLst/>
          </a:prstGeom>
          <a:noFill/>
        </p:spPr>
        <p:txBody>
          <a:bodyPr wrap="square" rtlCol="0">
            <a:spAutoFit/>
          </a:bodyPr>
          <a:lstStyle/>
          <a:p>
            <a:pPr>
              <a:lnSpc>
                <a:spcPts val="3800"/>
              </a:lnSpc>
            </a:pPr>
            <a:r>
              <a:rPr lang="en-US" altLang="zh-CN" sz="20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用数组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存放</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的整数，用字符数组</a:t>
            </a:r>
            <a:r>
              <a:rPr lang="en-US" altLang="zh-CN" sz="2000" smtClean="0">
                <a:solidFill>
                  <a:srgbClr val="0000FF"/>
                </a:solidFill>
                <a:latin typeface="Consolas" pitchFamily="49" charset="0"/>
                <a:ea typeface="楷体" pitchFamily="49" charset="-122"/>
                <a:cs typeface="Consolas" pitchFamily="49" charset="0"/>
              </a:rPr>
              <a:t>op</a:t>
            </a:r>
            <a:r>
              <a:rPr lang="zh-CN" altLang="zh-CN" sz="2000" smtClean="0">
                <a:solidFill>
                  <a:srgbClr val="0000FF"/>
                </a:solidFill>
                <a:latin typeface="Consolas" pitchFamily="49" charset="0"/>
                <a:ea typeface="楷体" pitchFamily="49" charset="-122"/>
                <a:cs typeface="Consolas" pitchFamily="49" charset="0"/>
              </a:rPr>
              <a:t>存放插入的运算符，</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表示在</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之前插入的运算符。</a:t>
            </a:r>
            <a:endParaRPr lang="en-US" altLang="zh-CN" sz="2000" smtClean="0">
              <a:solidFill>
                <a:srgbClr val="0000FF"/>
              </a:solidFill>
              <a:latin typeface="Consolas" pitchFamily="49" charset="0"/>
              <a:ea typeface="楷体" pitchFamily="49" charset="-122"/>
              <a:cs typeface="Consolas" pitchFamily="49" charset="0"/>
            </a:endParaRPr>
          </a:p>
          <a:p>
            <a:pPr>
              <a:lnSpc>
                <a:spcPts val="38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采用回溯法产生和为</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的表达式，</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只能取值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或者空格（不同于上一个示例，这里是三选一）。设计函数</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800"/>
              </a:lnSpc>
            </a:pP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9900FF"/>
                </a:solidFill>
                <a:latin typeface="Consolas" pitchFamily="49" charset="0"/>
                <a:ea typeface="楷体" pitchFamily="49" charset="-122"/>
                <a:cs typeface="Consolas" pitchFamily="49" charset="0"/>
              </a:rPr>
              <a:t>fun(op</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sum</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prevadd</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i</a:t>
            </a:r>
            <a:r>
              <a:rPr lang="en-US" altLang="zh-CN" sz="2000" smtClean="0">
                <a:solidFill>
                  <a:srgbClr val="9900FF"/>
                </a:solidFill>
                <a:latin typeface="Consolas" pitchFamily="49" charset="0"/>
                <a:ea typeface="楷体" pitchFamily="49" charset="-122"/>
                <a:cs typeface="Consolas" pitchFamily="49" charset="0"/>
              </a:rPr>
              <a:t>)</a:t>
            </a:r>
          </a:p>
          <a:p>
            <a:pPr>
              <a:lnSpc>
                <a:spcPts val="38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sum</a:t>
            </a:r>
            <a:r>
              <a:rPr lang="zh-CN" altLang="zh-CN" sz="2000" smtClean="0">
                <a:solidFill>
                  <a:srgbClr val="0000FF"/>
                </a:solidFill>
                <a:latin typeface="Consolas" pitchFamily="49" charset="0"/>
                <a:ea typeface="楷体" pitchFamily="49" charset="-122"/>
                <a:cs typeface="Consolas" pitchFamily="49" charset="0"/>
              </a:rPr>
              <a:t>记录考虑整数</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时前面表达式计算的整数和（初始值为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prevadd</a:t>
            </a:r>
            <a:r>
              <a:rPr lang="zh-CN" altLang="zh-CN" sz="2000" smtClean="0">
                <a:solidFill>
                  <a:srgbClr val="0000FF"/>
                </a:solidFill>
                <a:latin typeface="Consolas" pitchFamily="49" charset="0"/>
                <a:ea typeface="楷体" pitchFamily="49" charset="-122"/>
                <a:cs typeface="Consolas" pitchFamily="49" charset="0"/>
              </a:rPr>
              <a:t>记录前面表达式中的一个数值（初始值为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开始到</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结束，如果</a:t>
            </a:r>
            <a:r>
              <a:rPr lang="en-US" altLang="zh-CN" sz="2000" smtClean="0">
                <a:solidFill>
                  <a:srgbClr val="0000FF"/>
                </a:solidFill>
                <a:latin typeface="Consolas" pitchFamily="49" charset="0"/>
                <a:ea typeface="楷体" pitchFamily="49" charset="-122"/>
                <a:cs typeface="Consolas" pitchFamily="49" charset="0"/>
              </a:rPr>
              <a:t>sum=100</a:t>
            </a:r>
            <a:r>
              <a:rPr lang="zh-CN" altLang="zh-CN" sz="2000" smtClean="0">
                <a:solidFill>
                  <a:srgbClr val="0000FF"/>
                </a:solidFill>
                <a:latin typeface="Consolas" pitchFamily="49" charset="0"/>
                <a:ea typeface="楷体" pitchFamily="49" charset="-122"/>
                <a:cs typeface="Consolas" pitchFamily="49" charset="0"/>
              </a:rPr>
              <a:t>，得到一个解。</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643866" cy="5720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fun(char op[],int sum,int prevadd,int a[],int i)</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9900FF"/>
                </a:solidFill>
                <a:latin typeface="Consolas" pitchFamily="49" charset="0"/>
                <a:ea typeface="仿宋" pitchFamily="49" charset="-122"/>
                <a:cs typeface="Consolas" pitchFamily="49" charset="0"/>
              </a:rPr>
              <a:t>i==N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扫描完所有位置</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(sum==100)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printf("  %d",a[0]);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(op[j]!='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printf("%c",op[j]);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printf("%d",a[j]);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printf("=100\n");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op[i]='+';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位置</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sum+=a[i];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计算结果</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fun(op,sum,a[i],a,i+1);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继续处理下一个位置</a:t>
            </a:r>
          </a:p>
          <a:p>
            <a:r>
              <a:rPr lang="en-US" altLang="zh-CN" sz="1800" smtClean="0">
                <a:solidFill>
                  <a:srgbClr val="0000FF"/>
                </a:solidFill>
                <a:latin typeface="Consolas" pitchFamily="49" charset="0"/>
                <a:ea typeface="仿宋" pitchFamily="49" charset="-122"/>
                <a:cs typeface="Consolas" pitchFamily="49" charset="0"/>
              </a:rPr>
              <a:t>     sum-=a[i];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回溯</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op[i]='-';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位置</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计算结果</a:t>
            </a:r>
          </a:p>
          <a:p>
            <a:r>
              <a:rPr lang="en-US" altLang="zh-CN" sz="1800" smtClean="0">
                <a:solidFill>
                  <a:srgbClr val="FF0000"/>
                </a:solidFill>
                <a:latin typeface="Consolas" pitchFamily="49" charset="0"/>
                <a:ea typeface="仿宋" pitchFamily="49" charset="-122"/>
                <a:cs typeface="Consolas" pitchFamily="49" charset="0"/>
              </a:rPr>
              <a:t>     fun(op,sum,-a[i],a,i+1);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继续处理下一个位置</a:t>
            </a:r>
          </a:p>
          <a:p>
            <a:r>
              <a:rPr lang="en-US" altLang="zh-CN" sz="1800" smtClean="0">
                <a:solidFill>
                  <a:srgbClr val="0000FF"/>
                </a:solidFill>
                <a:latin typeface="Consolas" pitchFamily="49" charset="0"/>
                <a:ea typeface="仿宋" pitchFamily="49" charset="-122"/>
                <a:cs typeface="Consolas" pitchFamily="49" charset="0"/>
              </a:rPr>
              <a:t>     sum+=a[i];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回溯</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op[i]=' ';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位置</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 '</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sum-=prevadd;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先减去前面的元素值</a:t>
            </a:r>
          </a:p>
          <a:p>
            <a:r>
              <a:rPr lang="en-US" altLang="zh-CN" sz="1800" smtClean="0">
                <a:solidFill>
                  <a:srgbClr val="0000FF"/>
                </a:solidFill>
                <a:latin typeface="Consolas" pitchFamily="49" charset="0"/>
                <a:ea typeface="仿宋" pitchFamily="49" charset="-122"/>
                <a:cs typeface="Consolas" pitchFamily="49" charset="0"/>
              </a:rPr>
              <a:t>     int tmp;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计算新元素值</a:t>
            </a:r>
          </a:p>
          <a:p>
            <a:r>
              <a:rPr lang="en-US" altLang="zh-CN" sz="1800" smtClean="0">
                <a:solidFill>
                  <a:srgbClr val="0000FF"/>
                </a:solidFill>
                <a:latin typeface="Consolas" pitchFamily="49" charset="0"/>
                <a:ea typeface="仿宋" pitchFamily="49" charset="-122"/>
                <a:cs typeface="Consolas" pitchFamily="49" charset="0"/>
              </a:rPr>
              <a:t>     if (prevadd&gt;0)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tmp=prevadd*10+a[i];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如</a:t>
            </a:r>
            <a:r>
              <a:rPr lang="en-US" altLang="zh-CN" sz="1800" smtClean="0">
                <a:solidFill>
                  <a:srgbClr val="00B0F0"/>
                </a:solidFill>
                <a:latin typeface="Consolas" pitchFamily="49" charset="0"/>
                <a:ea typeface="仿宋" pitchFamily="49" charset="-122"/>
                <a:cs typeface="Consolas" pitchFamily="49" charset="0"/>
              </a:rPr>
              <a:t>prevadd=5,a[i]=6,</a:t>
            </a:r>
            <a:r>
              <a:rPr lang="zh-CN" altLang="zh-CN" sz="1800" smtClean="0">
                <a:solidFill>
                  <a:srgbClr val="00B0F0"/>
                </a:solidFill>
                <a:latin typeface="Consolas" pitchFamily="49" charset="0"/>
                <a:ea typeface="仿宋" pitchFamily="49" charset="-122"/>
                <a:cs typeface="Consolas" pitchFamily="49" charset="0"/>
              </a:rPr>
              <a:t>结果为</a:t>
            </a:r>
            <a:r>
              <a:rPr lang="en-US" altLang="zh-CN" sz="1800" smtClean="0">
                <a:solidFill>
                  <a:srgbClr val="00B0F0"/>
                </a:solidFill>
                <a:latin typeface="Consolas" pitchFamily="49" charset="0"/>
                <a:ea typeface="仿宋" pitchFamily="49" charset="-122"/>
                <a:cs typeface="Consolas" pitchFamily="49" charset="0"/>
              </a:rPr>
              <a:t>56</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tmp=prevadd*10-a[i];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如</a:t>
            </a:r>
            <a:r>
              <a:rPr lang="en-US" altLang="zh-CN" sz="1800" smtClean="0">
                <a:solidFill>
                  <a:srgbClr val="00B0F0"/>
                </a:solidFill>
                <a:latin typeface="Consolas" pitchFamily="49" charset="0"/>
                <a:ea typeface="仿宋" pitchFamily="49" charset="-122"/>
                <a:cs typeface="Consolas" pitchFamily="49" charset="0"/>
              </a:rPr>
              <a:t>prevadd=-5,a[i]=6,</a:t>
            </a:r>
            <a:r>
              <a:rPr lang="zh-CN" altLang="zh-CN" sz="1800" smtClean="0">
                <a:solidFill>
                  <a:srgbClr val="00B0F0"/>
                </a:solidFill>
                <a:latin typeface="Consolas" pitchFamily="49" charset="0"/>
                <a:ea typeface="仿宋" pitchFamily="49" charset="-122"/>
                <a:cs typeface="Consolas" pitchFamily="49" charset="0"/>
              </a:rPr>
              <a:t>结果为</a:t>
            </a:r>
            <a:r>
              <a:rPr lang="en-US" altLang="zh-CN" sz="1800" smtClean="0">
                <a:solidFill>
                  <a:srgbClr val="00B0F0"/>
                </a:solidFill>
                <a:latin typeface="Consolas" pitchFamily="49" charset="0"/>
                <a:ea typeface="仿宋" pitchFamily="49" charset="-122"/>
                <a:cs typeface="Consolas" pitchFamily="49" charset="0"/>
              </a:rPr>
              <a:t>-56</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sum+=tmp;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计算合并结果</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fun(op,sum,tmp,a,i+1);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继续处理下一个位置</a:t>
            </a:r>
          </a:p>
          <a:p>
            <a:r>
              <a:rPr lang="en-US" altLang="zh-CN" sz="1800" smtClean="0">
                <a:solidFill>
                  <a:srgbClr val="0000FF"/>
                </a:solidFill>
                <a:latin typeface="Consolas" pitchFamily="49" charset="0"/>
                <a:ea typeface="仿宋" pitchFamily="49" charset="-122"/>
                <a:cs typeface="Consolas" pitchFamily="49" charset="0"/>
              </a:rPr>
              <a:t>     sum-=tmp;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回溯</a:t>
            </a:r>
            <a:r>
              <a:rPr lang="en-US" altLang="zh-CN" sz="1800" smtClean="0">
                <a:solidFill>
                  <a:srgbClr val="C00000"/>
                </a:solidFill>
                <a:latin typeface="Consolas" pitchFamily="49" charset="0"/>
                <a:ea typeface="仿宋" pitchFamily="49" charset="-122"/>
                <a:cs typeface="Consolas" pitchFamily="49" charset="0"/>
              </a:rPr>
              <a:t>sum</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sum+=prevadd;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52"/>
            <a:ext cx="7500990" cy="23613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72000" rtlCol="0">
            <a:spAutoFit/>
          </a:bodyPr>
          <a:lstStyle/>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char op[N];			</a:t>
            </a:r>
            <a:r>
              <a:rPr lang="en-US" altLang="zh-CN" sz="1800" smtClean="0">
                <a:solidFill>
                  <a:srgbClr val="00B0F0"/>
                </a:solidFill>
                <a:latin typeface="Consolas" pitchFamily="49" charset="0"/>
                <a:ea typeface="仿宋" pitchFamily="49" charset="-122"/>
                <a:cs typeface="Consolas" pitchFamily="49" charset="0"/>
              </a:rPr>
              <a:t>//op[i]</a:t>
            </a:r>
            <a:r>
              <a:rPr lang="zh-CN" altLang="zh-CN" sz="1800" smtClean="0">
                <a:solidFill>
                  <a:srgbClr val="00B0F0"/>
                </a:solidFill>
                <a:latin typeface="Consolas" pitchFamily="49" charset="0"/>
                <a:ea typeface="仿宋" pitchFamily="49" charset="-122"/>
                <a:cs typeface="Consolas" pitchFamily="49" charset="0"/>
              </a:rPr>
              <a:t>表示在位置</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插入运算符</a:t>
            </a:r>
          </a:p>
          <a:p>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赋值为</a:t>
            </a:r>
            <a:r>
              <a:rPr lang="en-US" altLang="zh-CN" sz="1800" smtClean="0">
                <a:solidFill>
                  <a:srgbClr val="00B0F0"/>
                </a:solidFill>
                <a:latin typeface="Consolas" pitchFamily="49" charset="0"/>
                <a:ea typeface="仿宋" pitchFamily="49" charset="-122"/>
                <a:cs typeface="Consolas" pitchFamily="49" charset="0"/>
              </a:rPr>
              <a:t>1,2</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...,9</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fun(op,a[0],a[0],a,1);	//</a:t>
            </a:r>
            <a:r>
              <a:rPr lang="zh-CN" altLang="zh-CN" sz="1800" smtClean="0">
                <a:solidFill>
                  <a:srgbClr val="FF0000"/>
                </a:solidFill>
                <a:latin typeface="Consolas" pitchFamily="49" charset="0"/>
                <a:ea typeface="仿宋" pitchFamily="49" charset="-122"/>
                <a:cs typeface="Consolas" pitchFamily="49" charset="0"/>
              </a:rPr>
              <a:t>插入位置</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从</a:t>
            </a:r>
            <a:r>
              <a:rPr lang="en-US" altLang="zh-CN" sz="1800" smtClean="0">
                <a:solidFill>
                  <a:srgbClr val="FF0000"/>
                </a:solidFill>
                <a:latin typeface="Consolas" pitchFamily="49" charset="0"/>
                <a:ea typeface="仿宋" pitchFamily="49" charset="-122"/>
                <a:cs typeface="Consolas" pitchFamily="49" charset="0"/>
              </a:rPr>
              <a:t>1</a:t>
            </a:r>
            <a:r>
              <a:rPr lang="zh-CN" altLang="zh-CN" sz="1800" smtClean="0">
                <a:solidFill>
                  <a:srgbClr val="FF0000"/>
                </a:solidFill>
                <a:latin typeface="Consolas" pitchFamily="49" charset="0"/>
                <a:ea typeface="仿宋" pitchFamily="49" charset="-122"/>
                <a:cs typeface="Consolas" pitchFamily="49" charset="0"/>
              </a:rPr>
              <a:t>开始</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14612" y="2857496"/>
            <a:ext cx="428628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求解结果</a:t>
            </a: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123-45-67+89=100</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000232" y="2714620"/>
            <a:ext cx="571504" cy="164307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6345"/>
            <a:ext cx="3214710"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200" smtClean="0">
                <a:solidFill>
                  <a:schemeClr val="bg1"/>
                </a:solidFill>
                <a:latin typeface="Consolas" pitchFamily="49" charset="0"/>
                <a:ea typeface="微软雅黑" pitchFamily="34" charset="-122"/>
                <a:cs typeface="Consolas" pitchFamily="49" charset="0"/>
              </a:rPr>
              <a:t>（</a:t>
            </a:r>
            <a:r>
              <a:rPr lang="en-US" altLang="zh-CN" sz="2200" smtClean="0">
                <a:solidFill>
                  <a:schemeClr val="bg1"/>
                </a:solidFill>
                <a:latin typeface="Consolas" pitchFamily="49" charset="0"/>
                <a:ea typeface="微软雅黑" pitchFamily="34" charset="-122"/>
                <a:cs typeface="Consolas" pitchFamily="49" charset="0"/>
              </a:rPr>
              <a:t>2</a:t>
            </a:r>
            <a:r>
              <a:rPr lang="zh-CN" altLang="zh-CN" sz="2200" smtClean="0">
                <a:solidFill>
                  <a:schemeClr val="bg1"/>
                </a:solidFill>
                <a:latin typeface="Consolas" pitchFamily="49" charset="0"/>
                <a:ea typeface="微软雅黑" pitchFamily="34" charset="-122"/>
                <a:cs typeface="Consolas" pitchFamily="49" charset="0"/>
              </a:rPr>
              <a:t>）解空间为排列树</a:t>
            </a:r>
          </a:p>
        </p:txBody>
      </p:sp>
      <p:sp>
        <p:nvSpPr>
          <p:cNvPr id="3" name="TextBox 2"/>
          <p:cNvSpPr txBox="1"/>
          <p:nvPr/>
        </p:nvSpPr>
        <p:spPr>
          <a:xfrm>
            <a:off x="142876" y="1285860"/>
            <a:ext cx="8786842"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int x[n];			</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存放解向量，并初始化</a:t>
            </a:r>
          </a:p>
          <a:p>
            <a:r>
              <a:rPr lang="en-US" altLang="zh-CN" sz="1800" smtClean="0">
                <a:solidFill>
                  <a:srgbClr val="FF0000"/>
                </a:solidFill>
                <a:latin typeface="Consolas" pitchFamily="49" charset="0"/>
                <a:ea typeface="仿宋" pitchFamily="49" charset="-122"/>
                <a:cs typeface="Consolas" pitchFamily="49" charset="0"/>
              </a:rPr>
              <a:t>void backtrack(int i)		//</a:t>
            </a:r>
            <a:r>
              <a:rPr lang="zh-CN" altLang="zh-CN" sz="1800" smtClean="0">
                <a:solidFill>
                  <a:srgbClr val="FF0000"/>
                </a:solidFill>
                <a:latin typeface="Consolas" pitchFamily="49" charset="0"/>
                <a:ea typeface="仿宋" pitchFamily="49" charset="-122"/>
                <a:cs typeface="Consolas" pitchFamily="49" charset="0"/>
              </a:rPr>
              <a:t>求解排列树的递归框架</a:t>
            </a:r>
          </a:p>
          <a:p>
            <a:r>
              <a:rPr lang="en-US" altLang="zh-CN" sz="1800" smtClean="0">
                <a:solidFill>
                  <a:srgbClr val="0000FF"/>
                </a:solidFill>
                <a:latin typeface="Consolas" pitchFamily="49" charset="0"/>
                <a:ea typeface="仿宋" pitchFamily="49" charset="-122"/>
                <a:cs typeface="Consolas" pitchFamily="49" charset="0"/>
              </a:rPr>
              <a:t>{  if(i&gt;n)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搜索到叶子结点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输出一个可行解</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输出结果</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 (j=i;j&lt;=n;j++)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枚举</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所有可能的路径</a:t>
            </a:r>
          </a:p>
          <a:p>
            <a:r>
              <a:rPr lang="en-US" altLang="zh-CN" sz="1800" smtClean="0">
                <a:solidFill>
                  <a:srgbClr val="0000FF"/>
                </a:solidFill>
                <a:latin typeface="Consolas" pitchFamily="49" charset="0"/>
                <a:ea typeface="仿宋" pitchFamily="49" charset="-122"/>
                <a:cs typeface="Consolas" pitchFamily="49" charset="0"/>
              </a:rPr>
              <a:t>      {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层的结点选择</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的操作</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swap(x[i],x[j]);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为保证排列中每个元素不同</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通过交换来实现</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6600"/>
                </a:solidFill>
                <a:latin typeface="Consolas" pitchFamily="49" charset="0"/>
                <a:ea typeface="仿宋" pitchFamily="49" charset="-122"/>
                <a:cs typeface="Consolas" pitchFamily="49" charset="0"/>
              </a:rPr>
              <a:t>constraint(i) &amp;&amp; bound(i)</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backtrack(i+1);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满足约束条件和限界函数，进入下一层</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swap(x[i],x[j]);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恢复状态</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层的结点选择</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的恢复操作</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7786742" cy="198515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【例</a:t>
            </a:r>
            <a:r>
              <a:rPr lang="en-US" altLang="zh-CN" sz="2200" smtClean="0">
                <a:solidFill>
                  <a:srgbClr val="FF0000"/>
                </a:solidFill>
                <a:latin typeface="微软雅黑" pitchFamily="34" charset="-122"/>
                <a:ea typeface="微软雅黑" pitchFamily="34" charset="-122"/>
                <a:cs typeface="Consolas" pitchFamily="49" charset="0"/>
              </a:rPr>
              <a:t>5.5</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有一个含</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个整数的数组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，所有元素均不相同，求其所有元素的全排列。</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，得到结果是（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00496" y="500042"/>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a:t>
            </a:r>
            <a:r>
              <a:rPr lang="en-US" altLang="zh-CN" sz="2000" smtClean="0">
                <a:solidFill>
                  <a:srgbClr val="FF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,2,3}</a:t>
            </a:r>
            <a:endParaRPr lang="zh-CN" altLang="en-US" sz="2000">
              <a:solidFill>
                <a:srgbClr val="0000FF"/>
              </a:solidFill>
              <a:latin typeface="Consolas" pitchFamily="49" charset="0"/>
              <a:cs typeface="Consolas" pitchFamily="49" charset="0"/>
            </a:endParaRPr>
          </a:p>
        </p:txBody>
      </p:sp>
      <p:grpSp>
        <p:nvGrpSpPr>
          <p:cNvPr id="57" name="组合 56"/>
          <p:cNvGrpSpPr/>
          <p:nvPr/>
        </p:nvGrpSpPr>
        <p:grpSpPr>
          <a:xfrm>
            <a:off x="285720" y="3857628"/>
            <a:ext cx="1285884" cy="1071570"/>
            <a:chOff x="285720" y="3857628"/>
            <a:chExt cx="1285884" cy="1071570"/>
          </a:xfrm>
        </p:grpSpPr>
        <p:sp>
          <p:nvSpPr>
            <p:cNvPr id="5" name="圆角矩形 4"/>
            <p:cNvSpPr/>
            <p:nvPr/>
          </p:nvSpPr>
          <p:spPr>
            <a:xfrm>
              <a:off x="285720"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{1,2,3}</a:t>
              </a:r>
              <a:endParaRPr lang="zh-CN" altLang="en-US" sz="2000">
                <a:solidFill>
                  <a:srgbClr val="0000FF"/>
                </a:solidFill>
                <a:latin typeface="Consolas" pitchFamily="49" charset="0"/>
                <a:cs typeface="Consolas" pitchFamily="49" charset="0"/>
              </a:endParaRPr>
            </a:p>
          </p:txBody>
        </p:sp>
        <p:cxnSp>
          <p:nvCxnSpPr>
            <p:cNvPr id="7" name="直接连接符 6"/>
            <p:cNvCxnSpPr>
              <a:stCxn id="4" idx="2"/>
              <a:endCxn id="5" idx="0"/>
            </p:cNvCxnSpPr>
            <p:nvPr/>
          </p:nvCxnSpPr>
          <p:spPr>
            <a:xfrm rot="5400000">
              <a:off x="678629"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71472"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59" name="组合 58"/>
          <p:cNvGrpSpPr/>
          <p:nvPr/>
        </p:nvGrpSpPr>
        <p:grpSpPr>
          <a:xfrm>
            <a:off x="1785918" y="3857628"/>
            <a:ext cx="1285884" cy="1071570"/>
            <a:chOff x="1785918" y="3857628"/>
            <a:chExt cx="1285884" cy="1071570"/>
          </a:xfrm>
        </p:grpSpPr>
        <p:sp>
          <p:nvSpPr>
            <p:cNvPr id="10" name="圆角矩形 9"/>
            <p:cNvSpPr/>
            <p:nvPr/>
          </p:nvSpPr>
          <p:spPr>
            <a:xfrm>
              <a:off x="178591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{1,3,2}</a:t>
              </a:r>
              <a:endParaRPr lang="zh-CN" altLang="en-US" sz="2000">
                <a:solidFill>
                  <a:srgbClr val="0000FF"/>
                </a:solidFill>
                <a:latin typeface="Consolas" pitchFamily="49" charset="0"/>
                <a:cs typeface="Consolas" pitchFamily="49" charset="0"/>
              </a:endParaRPr>
            </a:p>
          </p:txBody>
        </p:sp>
        <p:cxnSp>
          <p:nvCxnSpPr>
            <p:cNvPr id="11" name="直接连接符 10"/>
            <p:cNvCxnSpPr>
              <a:stCxn id="9" idx="2"/>
              <a:endCxn id="10" idx="0"/>
            </p:cNvCxnSpPr>
            <p:nvPr/>
          </p:nvCxnSpPr>
          <p:spPr>
            <a:xfrm rot="5400000">
              <a:off x="217882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2071670"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6" name="组合 55"/>
          <p:cNvGrpSpPr/>
          <p:nvPr/>
        </p:nvGrpSpPr>
        <p:grpSpPr>
          <a:xfrm>
            <a:off x="285720" y="2714620"/>
            <a:ext cx="1428760" cy="1143008"/>
            <a:chOff x="285720" y="2714620"/>
            <a:chExt cx="1428760" cy="1143008"/>
          </a:xfrm>
        </p:grpSpPr>
        <p:sp>
          <p:nvSpPr>
            <p:cNvPr id="4" name="圆角矩形 3"/>
            <p:cNvSpPr/>
            <p:nvPr/>
          </p:nvSpPr>
          <p:spPr>
            <a:xfrm>
              <a:off x="285720"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{1,2,</a:t>
              </a:r>
              <a:r>
                <a:rPr lang="en-US" altLang="zh-CN" sz="2000" smtClean="0">
                  <a:solidFill>
                    <a:srgbClr val="FF0000"/>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4" name="直接连接符 13"/>
            <p:cNvCxnSpPr>
              <a:stCxn id="3" idx="2"/>
              <a:endCxn id="4" idx="0"/>
            </p:cNvCxnSpPr>
            <p:nvPr/>
          </p:nvCxnSpPr>
          <p:spPr>
            <a:xfrm rot="5400000">
              <a:off x="1035819"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928662" y="277391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8" name="组合 57"/>
          <p:cNvGrpSpPr/>
          <p:nvPr/>
        </p:nvGrpSpPr>
        <p:grpSpPr>
          <a:xfrm>
            <a:off x="1714480" y="2714620"/>
            <a:ext cx="1357322" cy="1143008"/>
            <a:chOff x="1714480" y="2714620"/>
            <a:chExt cx="1357322" cy="1143008"/>
          </a:xfrm>
        </p:grpSpPr>
        <p:sp>
          <p:nvSpPr>
            <p:cNvPr id="9" name="圆角矩形 8"/>
            <p:cNvSpPr/>
            <p:nvPr/>
          </p:nvSpPr>
          <p:spPr>
            <a:xfrm>
              <a:off x="178591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{1,3,</a:t>
              </a:r>
              <a:r>
                <a:rPr lang="en-US" altLang="zh-CN" sz="2000" smtClean="0">
                  <a:solidFill>
                    <a:srgbClr val="FF0000"/>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6" name="直接连接符 15"/>
            <p:cNvCxnSpPr>
              <a:stCxn id="3" idx="2"/>
              <a:endCxn id="9" idx="0"/>
            </p:cNvCxnSpPr>
            <p:nvPr/>
          </p:nvCxnSpPr>
          <p:spPr>
            <a:xfrm rot="16200000" flipH="1">
              <a:off x="1785918"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214546" y="278605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2" name="组合 61"/>
          <p:cNvGrpSpPr/>
          <p:nvPr/>
        </p:nvGrpSpPr>
        <p:grpSpPr>
          <a:xfrm>
            <a:off x="3214678" y="3857628"/>
            <a:ext cx="1285884" cy="1071570"/>
            <a:chOff x="3214678" y="3857628"/>
            <a:chExt cx="1285884" cy="1071570"/>
          </a:xfrm>
        </p:grpSpPr>
        <p:sp>
          <p:nvSpPr>
            <p:cNvPr id="21" name="圆角矩形 20"/>
            <p:cNvSpPr/>
            <p:nvPr/>
          </p:nvSpPr>
          <p:spPr>
            <a:xfrm>
              <a:off x="321467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{2,1,3}</a:t>
              </a:r>
              <a:endParaRPr lang="zh-CN" altLang="en-US" sz="2000">
                <a:solidFill>
                  <a:srgbClr val="0000FF"/>
                </a:solidFill>
                <a:latin typeface="Consolas" pitchFamily="49" charset="0"/>
                <a:cs typeface="Consolas" pitchFamily="49" charset="0"/>
              </a:endParaRPr>
            </a:p>
          </p:txBody>
        </p:sp>
        <p:cxnSp>
          <p:nvCxnSpPr>
            <p:cNvPr id="22" name="直接连接符 21"/>
            <p:cNvCxnSpPr>
              <a:stCxn id="20" idx="2"/>
              <a:endCxn id="21" idx="0"/>
            </p:cNvCxnSpPr>
            <p:nvPr/>
          </p:nvCxnSpPr>
          <p:spPr>
            <a:xfrm rot="5400000">
              <a:off x="360758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500430"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4" name="组合 63"/>
          <p:cNvGrpSpPr/>
          <p:nvPr/>
        </p:nvGrpSpPr>
        <p:grpSpPr>
          <a:xfrm>
            <a:off x="4714876" y="3857628"/>
            <a:ext cx="1285884" cy="1071570"/>
            <a:chOff x="4714876" y="3857628"/>
            <a:chExt cx="1285884" cy="1071570"/>
          </a:xfrm>
        </p:grpSpPr>
        <p:sp>
          <p:nvSpPr>
            <p:cNvPr id="25" name="圆角矩形 24"/>
            <p:cNvSpPr/>
            <p:nvPr/>
          </p:nvSpPr>
          <p:spPr>
            <a:xfrm>
              <a:off x="471487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{2,3,1}</a:t>
              </a:r>
              <a:endParaRPr lang="zh-CN" altLang="en-US" sz="2000">
                <a:solidFill>
                  <a:srgbClr val="0000FF"/>
                </a:solidFill>
                <a:latin typeface="Consolas" pitchFamily="49" charset="0"/>
                <a:cs typeface="Consolas" pitchFamily="49" charset="0"/>
              </a:endParaRPr>
            </a:p>
          </p:txBody>
        </p:sp>
        <p:cxnSp>
          <p:nvCxnSpPr>
            <p:cNvPr id="26" name="直接连接符 25"/>
            <p:cNvCxnSpPr>
              <a:stCxn id="24" idx="2"/>
              <a:endCxn id="25" idx="0"/>
            </p:cNvCxnSpPr>
            <p:nvPr/>
          </p:nvCxnSpPr>
          <p:spPr>
            <a:xfrm rot="5400000">
              <a:off x="510778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00628"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1" name="组合 60"/>
          <p:cNvGrpSpPr/>
          <p:nvPr/>
        </p:nvGrpSpPr>
        <p:grpSpPr>
          <a:xfrm>
            <a:off x="3214678" y="2714620"/>
            <a:ext cx="1428760" cy="1143008"/>
            <a:chOff x="3214678" y="2714620"/>
            <a:chExt cx="1428760" cy="1143008"/>
          </a:xfrm>
        </p:grpSpPr>
        <p:sp>
          <p:nvSpPr>
            <p:cNvPr id="20" name="圆角矩形 19"/>
            <p:cNvSpPr/>
            <p:nvPr/>
          </p:nvSpPr>
          <p:spPr>
            <a:xfrm>
              <a:off x="321467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{2,1,</a:t>
              </a:r>
              <a:r>
                <a:rPr lang="en-US" altLang="zh-CN" sz="2000" smtClean="0">
                  <a:solidFill>
                    <a:srgbClr val="FF0000"/>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8" name="直接连接符 27"/>
            <p:cNvCxnSpPr>
              <a:stCxn id="19" idx="2"/>
              <a:endCxn id="20" idx="0"/>
            </p:cNvCxnSpPr>
            <p:nvPr/>
          </p:nvCxnSpPr>
          <p:spPr>
            <a:xfrm rot="5400000">
              <a:off x="3964777"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857620" y="277391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3" name="组合 62"/>
          <p:cNvGrpSpPr/>
          <p:nvPr/>
        </p:nvGrpSpPr>
        <p:grpSpPr>
          <a:xfrm>
            <a:off x="4643438" y="2714620"/>
            <a:ext cx="1357322" cy="1143008"/>
            <a:chOff x="4643438" y="2714620"/>
            <a:chExt cx="1357322" cy="1143008"/>
          </a:xfrm>
        </p:grpSpPr>
        <p:sp>
          <p:nvSpPr>
            <p:cNvPr id="24" name="圆角矩形 23"/>
            <p:cNvSpPr/>
            <p:nvPr/>
          </p:nvSpPr>
          <p:spPr>
            <a:xfrm>
              <a:off x="471487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{2,3,</a:t>
              </a:r>
              <a:r>
                <a:rPr lang="en-US" altLang="zh-CN" sz="2000" smtClean="0">
                  <a:solidFill>
                    <a:srgbClr val="FF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9" name="直接连接符 28"/>
            <p:cNvCxnSpPr>
              <a:stCxn id="19" idx="2"/>
              <a:endCxn id="24" idx="0"/>
            </p:cNvCxnSpPr>
            <p:nvPr/>
          </p:nvCxnSpPr>
          <p:spPr>
            <a:xfrm rot="16200000" flipH="1">
              <a:off x="4714876"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143504" y="278605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7" name="组合 66"/>
          <p:cNvGrpSpPr/>
          <p:nvPr/>
        </p:nvGrpSpPr>
        <p:grpSpPr>
          <a:xfrm>
            <a:off x="6143636" y="3857628"/>
            <a:ext cx="1285884" cy="1071570"/>
            <a:chOff x="6143636" y="3857628"/>
            <a:chExt cx="1285884" cy="1071570"/>
          </a:xfrm>
        </p:grpSpPr>
        <p:sp>
          <p:nvSpPr>
            <p:cNvPr id="34" name="圆角矩形 33"/>
            <p:cNvSpPr/>
            <p:nvPr/>
          </p:nvSpPr>
          <p:spPr>
            <a:xfrm>
              <a:off x="614363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{3,2,1}</a:t>
              </a:r>
              <a:endParaRPr lang="zh-CN" altLang="en-US" sz="2000">
                <a:solidFill>
                  <a:srgbClr val="0000FF"/>
                </a:solidFill>
                <a:latin typeface="Consolas" pitchFamily="49" charset="0"/>
                <a:cs typeface="Consolas" pitchFamily="49" charset="0"/>
              </a:endParaRPr>
            </a:p>
          </p:txBody>
        </p:sp>
        <p:cxnSp>
          <p:nvCxnSpPr>
            <p:cNvPr id="35" name="直接连接符 34"/>
            <p:cNvCxnSpPr>
              <a:stCxn id="33" idx="2"/>
              <a:endCxn id="34" idx="0"/>
            </p:cNvCxnSpPr>
            <p:nvPr/>
          </p:nvCxnSpPr>
          <p:spPr>
            <a:xfrm rot="5400000">
              <a:off x="653654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429388"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9" name="组合 68"/>
          <p:cNvGrpSpPr/>
          <p:nvPr/>
        </p:nvGrpSpPr>
        <p:grpSpPr>
          <a:xfrm>
            <a:off x="7643834" y="3857628"/>
            <a:ext cx="1285884" cy="1071570"/>
            <a:chOff x="7643834" y="3857628"/>
            <a:chExt cx="1285884" cy="1071570"/>
          </a:xfrm>
        </p:grpSpPr>
        <p:sp>
          <p:nvSpPr>
            <p:cNvPr id="38" name="圆角矩形 37"/>
            <p:cNvSpPr/>
            <p:nvPr/>
          </p:nvSpPr>
          <p:spPr>
            <a:xfrm>
              <a:off x="7643834"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{3,1,2}</a:t>
              </a:r>
              <a:endParaRPr lang="zh-CN" altLang="en-US" sz="2000">
                <a:solidFill>
                  <a:srgbClr val="0000FF"/>
                </a:solidFill>
                <a:latin typeface="Consolas" pitchFamily="49" charset="0"/>
                <a:cs typeface="Consolas" pitchFamily="49" charset="0"/>
              </a:endParaRPr>
            </a:p>
          </p:txBody>
        </p:sp>
        <p:cxnSp>
          <p:nvCxnSpPr>
            <p:cNvPr id="39" name="直接连接符 38"/>
            <p:cNvCxnSpPr>
              <a:stCxn id="37" idx="2"/>
              <a:endCxn id="38" idx="0"/>
            </p:cNvCxnSpPr>
            <p:nvPr/>
          </p:nvCxnSpPr>
          <p:spPr>
            <a:xfrm rot="5400000">
              <a:off x="8036743"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7929586" y="392906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6" name="组合 65"/>
          <p:cNvGrpSpPr/>
          <p:nvPr/>
        </p:nvGrpSpPr>
        <p:grpSpPr>
          <a:xfrm>
            <a:off x="6143636" y="2714620"/>
            <a:ext cx="1428760" cy="1143008"/>
            <a:chOff x="6143636" y="2714620"/>
            <a:chExt cx="1428760" cy="1143008"/>
          </a:xfrm>
        </p:grpSpPr>
        <p:sp>
          <p:nvSpPr>
            <p:cNvPr id="33" name="圆角矩形 32"/>
            <p:cNvSpPr/>
            <p:nvPr/>
          </p:nvSpPr>
          <p:spPr>
            <a:xfrm>
              <a:off x="614363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{3,2,</a:t>
              </a:r>
              <a:r>
                <a:rPr lang="en-US" altLang="zh-CN" sz="2000" smtClean="0">
                  <a:solidFill>
                    <a:srgbClr val="FF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41" name="直接连接符 40"/>
            <p:cNvCxnSpPr>
              <a:stCxn id="32" idx="2"/>
              <a:endCxn id="33" idx="0"/>
            </p:cNvCxnSpPr>
            <p:nvPr/>
          </p:nvCxnSpPr>
          <p:spPr>
            <a:xfrm rot="5400000">
              <a:off x="6893735"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786578" y="277391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8" name="组合 67"/>
          <p:cNvGrpSpPr/>
          <p:nvPr/>
        </p:nvGrpSpPr>
        <p:grpSpPr>
          <a:xfrm>
            <a:off x="7572396" y="2714620"/>
            <a:ext cx="1357322" cy="1143008"/>
            <a:chOff x="7572396" y="2714620"/>
            <a:chExt cx="1357322" cy="1143008"/>
          </a:xfrm>
        </p:grpSpPr>
        <p:sp>
          <p:nvSpPr>
            <p:cNvPr id="37" name="圆角矩形 36"/>
            <p:cNvSpPr/>
            <p:nvPr/>
          </p:nvSpPr>
          <p:spPr>
            <a:xfrm>
              <a:off x="7643834"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{3,1,</a:t>
              </a:r>
              <a:r>
                <a:rPr lang="en-US" altLang="zh-CN" sz="2000" smtClean="0">
                  <a:solidFill>
                    <a:srgbClr val="FF0000"/>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42" name="直接连接符 41"/>
            <p:cNvCxnSpPr>
              <a:stCxn id="32" idx="2"/>
              <a:endCxn id="37" idx="0"/>
            </p:cNvCxnSpPr>
            <p:nvPr/>
          </p:nvCxnSpPr>
          <p:spPr>
            <a:xfrm rot="16200000" flipH="1">
              <a:off x="7643834"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8072462" y="278605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5" name="组合 54"/>
          <p:cNvGrpSpPr/>
          <p:nvPr/>
        </p:nvGrpSpPr>
        <p:grpSpPr>
          <a:xfrm>
            <a:off x="1071538" y="1071546"/>
            <a:ext cx="3571900" cy="1643074"/>
            <a:chOff x="1071538" y="1071546"/>
            <a:chExt cx="3571900" cy="1643074"/>
          </a:xfrm>
        </p:grpSpPr>
        <p:sp>
          <p:nvSpPr>
            <p:cNvPr id="3" name="圆角矩形 2"/>
            <p:cNvSpPr/>
            <p:nvPr/>
          </p:nvSpPr>
          <p:spPr>
            <a:xfrm>
              <a:off x="1071538"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{1,</a:t>
              </a:r>
              <a:r>
                <a:rPr lang="en-US" altLang="zh-CN" sz="2000" smtClean="0">
                  <a:solidFill>
                    <a:srgbClr val="FF0000"/>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cxnSp>
          <p:nvCxnSpPr>
            <p:cNvPr id="46" name="直接连接符 45"/>
            <p:cNvCxnSpPr>
              <a:stCxn id="2" idx="2"/>
              <a:endCxn id="3" idx="0"/>
            </p:cNvCxnSpPr>
            <p:nvPr/>
          </p:nvCxnSpPr>
          <p:spPr>
            <a:xfrm rot="5400000">
              <a:off x="2643174"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2714612" y="127371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0" name="组合 59"/>
          <p:cNvGrpSpPr/>
          <p:nvPr/>
        </p:nvGrpSpPr>
        <p:grpSpPr>
          <a:xfrm>
            <a:off x="4000496" y="1071546"/>
            <a:ext cx="1285884" cy="1643074"/>
            <a:chOff x="4000496" y="1071546"/>
            <a:chExt cx="1285884" cy="1643074"/>
          </a:xfrm>
        </p:grpSpPr>
        <p:sp>
          <p:nvSpPr>
            <p:cNvPr id="19" name="圆角矩形 18"/>
            <p:cNvSpPr/>
            <p:nvPr/>
          </p:nvSpPr>
          <p:spPr>
            <a:xfrm>
              <a:off x="4000496"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{2,</a:t>
              </a:r>
              <a:r>
                <a:rPr lang="en-US" altLang="zh-CN" sz="2000" smtClean="0">
                  <a:solidFill>
                    <a:srgbClr val="FF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cxnSp>
          <p:nvCxnSpPr>
            <p:cNvPr id="48" name="直接连接符 47"/>
            <p:cNvCxnSpPr>
              <a:stCxn id="2" idx="2"/>
              <a:endCxn id="19" idx="0"/>
            </p:cNvCxnSpPr>
            <p:nvPr/>
          </p:nvCxnSpPr>
          <p:spPr>
            <a:xfrm rot="5400000">
              <a:off x="4107653" y="1607331"/>
              <a:ext cx="1071570" cy="0"/>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4714876" y="148803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5" name="组合 64"/>
          <p:cNvGrpSpPr/>
          <p:nvPr/>
        </p:nvGrpSpPr>
        <p:grpSpPr>
          <a:xfrm>
            <a:off x="4643438" y="1071546"/>
            <a:ext cx="3571900" cy="1643074"/>
            <a:chOff x="4643438" y="1071546"/>
            <a:chExt cx="3571900" cy="1643074"/>
          </a:xfrm>
        </p:grpSpPr>
        <p:sp>
          <p:nvSpPr>
            <p:cNvPr id="32" name="圆角矩形 31"/>
            <p:cNvSpPr/>
            <p:nvPr/>
          </p:nvSpPr>
          <p:spPr>
            <a:xfrm>
              <a:off x="6929454"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{3,</a:t>
              </a:r>
              <a:r>
                <a:rPr lang="en-US" altLang="zh-CN" sz="2000" smtClean="0">
                  <a:solidFill>
                    <a:srgbClr val="FF0000"/>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50" name="直接连接符 49"/>
            <p:cNvCxnSpPr>
              <a:stCxn id="2" idx="2"/>
              <a:endCxn id="32" idx="0"/>
            </p:cNvCxnSpPr>
            <p:nvPr/>
          </p:nvCxnSpPr>
          <p:spPr>
            <a:xfrm rot="16200000" flipH="1">
              <a:off x="5572132"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6429388" y="135729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70" name="TextBox 69"/>
          <p:cNvSpPr txBox="1"/>
          <p:nvPr/>
        </p:nvSpPr>
        <p:spPr>
          <a:xfrm>
            <a:off x="3571868" y="2143116"/>
            <a:ext cx="2214578" cy="430887"/>
          </a:xfrm>
          <a:prstGeom prst="rect">
            <a:avLst/>
          </a:prstGeom>
          <a:noFill/>
        </p:spPr>
        <p:txBody>
          <a:bodyPr wrap="square" rtlCol="0">
            <a:spAutoFit/>
          </a:bodyPr>
          <a:lstStyle/>
          <a:p>
            <a:pPr algn="ctr"/>
            <a:r>
              <a:rPr lang="zh-CN" altLang="en-US" sz="2200" smtClean="0">
                <a:solidFill>
                  <a:srgbClr val="0000FF"/>
                </a:solidFill>
                <a:latin typeface="Consolas" pitchFamily="49" charset="0"/>
                <a:ea typeface="微软雅黑" pitchFamily="34" charset="-122"/>
                <a:cs typeface="Consolas" pitchFamily="49" charset="0"/>
              </a:rPr>
              <a:t>产生了所有的解</a:t>
            </a:r>
            <a:endParaRPr lang="zh-CN" altLang="en-US" sz="22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58"/>
                                        </p:tgtEl>
                                      </p:cBhvr>
                                    </p:animEffect>
                                    <p:set>
                                      <p:cBhvr>
                                        <p:cTn id="35" dur="1" fill="hold">
                                          <p:stCondLst>
                                            <p:cond delay="499"/>
                                          </p:stCondLst>
                                        </p:cTn>
                                        <p:tgtEl>
                                          <p:spTgt spid="58"/>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62"/>
                                        </p:tgtEl>
                                      </p:cBhvr>
                                    </p:animEffect>
                                    <p:set>
                                      <p:cBhvr>
                                        <p:cTn id="60" dur="1" fill="hold">
                                          <p:stCondLst>
                                            <p:cond delay="499"/>
                                          </p:stCondLst>
                                        </p:cTn>
                                        <p:tgtEl>
                                          <p:spTgt spid="62"/>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64"/>
                                        </p:tgtEl>
                                      </p:cBhvr>
                                    </p:animEffect>
                                    <p:set>
                                      <p:cBhvr>
                                        <p:cTn id="76" dur="1" fill="hold">
                                          <p:stCondLst>
                                            <p:cond delay="499"/>
                                          </p:stCondLst>
                                        </p:cTn>
                                        <p:tgtEl>
                                          <p:spTgt spid="64"/>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63"/>
                                        </p:tgtEl>
                                      </p:cBhvr>
                                    </p:animEffect>
                                    <p:set>
                                      <p:cBhvr>
                                        <p:cTn id="79" dur="1" fill="hold">
                                          <p:stCondLst>
                                            <p:cond delay="499"/>
                                          </p:stCondLst>
                                        </p:cTn>
                                        <p:tgtEl>
                                          <p:spTgt spid="6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67"/>
                                        </p:tgtEl>
                                      </p:cBhvr>
                                    </p:animEffect>
                                    <p:set>
                                      <p:cBhvr>
                                        <p:cTn id="101" dur="1" fill="hold">
                                          <p:stCondLst>
                                            <p:cond delay="499"/>
                                          </p:stCondLst>
                                        </p:cTn>
                                        <p:tgtEl>
                                          <p:spTgt spid="6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66"/>
                                        </p:tgtEl>
                                      </p:cBhvr>
                                    </p:animEffect>
                                    <p:set>
                                      <p:cBhvr>
                                        <p:cTn id="104" dur="1" fill="hold">
                                          <p:stCondLst>
                                            <p:cond delay="499"/>
                                          </p:stCondLst>
                                        </p:cTn>
                                        <p:tgtEl>
                                          <p:spTgt spid="6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69"/>
                                        </p:tgtEl>
                                      </p:cBhvr>
                                    </p:animEffect>
                                    <p:set>
                                      <p:cBhvr>
                                        <p:cTn id="117" dur="1" fill="hold">
                                          <p:stCondLst>
                                            <p:cond delay="499"/>
                                          </p:stCondLst>
                                        </p:cTn>
                                        <p:tgtEl>
                                          <p:spTgt spid="69"/>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68"/>
                                        </p:tgtEl>
                                      </p:cBhvr>
                                    </p:animEffect>
                                    <p:set>
                                      <p:cBhvr>
                                        <p:cTn id="120" dur="1" fill="hold">
                                          <p:stCondLst>
                                            <p:cond delay="499"/>
                                          </p:stCondLst>
                                        </p:cTn>
                                        <p:tgtEl>
                                          <p:spTgt spid="6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5"/>
                                        </p:tgtEl>
                                      </p:cBhvr>
                                    </p:animEffect>
                                    <p:set>
                                      <p:cBhvr>
                                        <p:cTn id="125" dur="1" fill="hold">
                                          <p:stCondLst>
                                            <p:cond delay="499"/>
                                          </p:stCondLst>
                                        </p:cTn>
                                        <p:tgtEl>
                                          <p:spTgt spid="6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929618" cy="385377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500"/>
              </a:lnSpc>
            </a:pPr>
            <a:r>
              <a:rPr lang="en-US" altLang="zh-CN" sz="1800" smtClean="0">
                <a:solidFill>
                  <a:srgbClr val="FF0000"/>
                </a:solidFill>
                <a:latin typeface="Consolas" pitchFamily="49" charset="0"/>
                <a:ea typeface="仿宋" pitchFamily="49" charset="-122"/>
                <a:cs typeface="Consolas" pitchFamily="49" charset="0"/>
              </a:rPr>
              <a:t>void dfs(int a[],int n,int i)		//</a:t>
            </a:r>
            <a:r>
              <a:rPr lang="zh-CN" altLang="zh-CN" sz="1800" smtClean="0">
                <a:solidFill>
                  <a:srgbClr val="FF0000"/>
                </a:solidFill>
                <a:latin typeface="Consolas" pitchFamily="49" charset="0"/>
                <a:ea typeface="仿宋" pitchFamily="49" charset="-122"/>
                <a:cs typeface="Consolas" pitchFamily="49" charset="0"/>
              </a:rPr>
              <a:t>求</a:t>
            </a:r>
            <a:r>
              <a:rPr lang="en-US" altLang="zh-CN" sz="1800" smtClean="0">
                <a:solidFill>
                  <a:srgbClr val="FF0000"/>
                </a:solidFill>
                <a:latin typeface="Consolas" pitchFamily="49" charset="0"/>
                <a:ea typeface="仿宋" pitchFamily="49" charset="-122"/>
                <a:cs typeface="Consolas" pitchFamily="49" charset="0"/>
              </a:rPr>
              <a:t>a[0..n-1]</a:t>
            </a:r>
            <a:r>
              <a:rPr lang="zh-CN" altLang="zh-CN" sz="1800" smtClean="0">
                <a:solidFill>
                  <a:srgbClr val="FF0000"/>
                </a:solidFill>
                <a:latin typeface="Consolas" pitchFamily="49" charset="0"/>
                <a:ea typeface="仿宋" pitchFamily="49" charset="-122"/>
                <a:cs typeface="Consolas" pitchFamily="49" charset="0"/>
              </a:rPr>
              <a:t>的全排列</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递归出口</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dispasolution(a,n);</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  for (int j=i;j&lt;n;j++)</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  swap(a[i],a[j]);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交换</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与</a:t>
            </a:r>
            <a:r>
              <a:rPr lang="en-US" altLang="zh-CN" sz="1800" smtClean="0">
                <a:solidFill>
                  <a:srgbClr val="00B0F0"/>
                </a:solidFill>
                <a:latin typeface="Consolas" pitchFamily="49" charset="0"/>
                <a:ea typeface="仿宋" pitchFamily="49" charset="-122"/>
                <a:cs typeface="Consolas" pitchFamily="49" charset="0"/>
              </a:rPr>
              <a:t>a[j]</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dfs(a,n,i+1);</a:t>
            </a:r>
            <a:endParaRPr lang="zh-CN" altLang="zh-CN" sz="1800" smtClean="0">
              <a:solidFill>
                <a:srgbClr val="FF000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swap(a[i],a[j]);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交换</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与</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：恢复</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85728"/>
            <a:ext cx="62865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5.1.4 </a:t>
            </a:r>
            <a:r>
              <a:rPr lang="zh-CN" altLang="zh-CN" sz="2800" smtClean="0">
                <a:solidFill>
                  <a:srgbClr val="FF0000"/>
                </a:solidFill>
                <a:latin typeface="Consolas" pitchFamily="49" charset="0"/>
                <a:ea typeface="微软雅黑" pitchFamily="34" charset="-122"/>
                <a:cs typeface="Consolas" pitchFamily="49" charset="0"/>
              </a:rPr>
              <a:t>回溯法与深度优先遍历的异同</a:t>
            </a:r>
          </a:p>
        </p:txBody>
      </p:sp>
      <p:sp>
        <p:nvSpPr>
          <p:cNvPr id="3" name="TextBox 2"/>
          <p:cNvSpPr txBox="1"/>
          <p:nvPr/>
        </p:nvSpPr>
        <p:spPr>
          <a:xfrm>
            <a:off x="857224" y="1428736"/>
            <a:ext cx="7358114" cy="1431161"/>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两者的</a:t>
            </a:r>
            <a:r>
              <a:rPr lang="zh-CN" altLang="zh-CN" sz="2200" smtClean="0">
                <a:solidFill>
                  <a:srgbClr val="FF0000"/>
                </a:solidFill>
                <a:latin typeface="Consolas" pitchFamily="49" charset="0"/>
                <a:ea typeface="微软雅黑" pitchFamily="34" charset="-122"/>
                <a:cs typeface="Consolas" pitchFamily="49" charset="0"/>
              </a:rPr>
              <a:t>相同点</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回溯法在实现上也是遵循</a:t>
            </a:r>
            <a:r>
              <a:rPr lang="zh-CN" altLang="zh-CN" sz="1800" smtClean="0">
                <a:solidFill>
                  <a:srgbClr val="FF0000"/>
                </a:solidFill>
                <a:latin typeface="Consolas" pitchFamily="49" charset="0"/>
                <a:ea typeface="仿宋" pitchFamily="49" charset="-122"/>
                <a:cs typeface="Consolas" pitchFamily="49" charset="0"/>
              </a:rPr>
              <a:t>深度优先</a:t>
            </a:r>
            <a:r>
              <a:rPr lang="zh-CN" altLang="zh-CN" sz="1800" smtClean="0">
                <a:solidFill>
                  <a:srgbClr val="0000FF"/>
                </a:solidFill>
                <a:latin typeface="Consolas" pitchFamily="49" charset="0"/>
                <a:ea typeface="仿宋" pitchFamily="49" charset="-122"/>
                <a:cs typeface="Consolas" pitchFamily="49" charset="0"/>
              </a:rPr>
              <a:t>的，即一步一步往前探索，而不像广度优先遍历那样，由近及远一片一片地搜索。</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5"/>
          <p:cNvSpPr txBox="1">
            <a:spLocks noChangeArrowheads="1"/>
          </p:cNvSpPr>
          <p:nvPr/>
        </p:nvSpPr>
        <p:spPr bwMode="auto">
          <a:xfrm>
            <a:off x="500034" y="357166"/>
            <a:ext cx="3527425" cy="519112"/>
          </a:xfrm>
          <a:prstGeom prst="rect">
            <a:avLst/>
          </a:prstGeom>
          <a:gradFill rotWithShape="1">
            <a:gsLst>
              <a:gs pos="0">
                <a:srgbClr val="CCECFF"/>
              </a:gs>
              <a:gs pos="100000">
                <a:srgbClr val="5E6D76"/>
              </a:gs>
            </a:gsLst>
            <a:lin ang="5400000" scaled="1"/>
          </a:gradFill>
          <a:ln w="9525">
            <a:noFill/>
            <a:miter lim="800000"/>
            <a:headEnd/>
            <a:tailEnd/>
          </a:ln>
        </p:spPr>
        <p:txBody>
          <a:bodyPr>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5.1.1 </a:t>
            </a:r>
            <a:r>
              <a:rPr lang="zh-CN" altLang="en-US" sz="2800">
                <a:solidFill>
                  <a:srgbClr val="FF0000"/>
                </a:solidFill>
                <a:latin typeface="Consolas" pitchFamily="49" charset="0"/>
                <a:ea typeface="微软雅黑" pitchFamily="34" charset="-122"/>
                <a:cs typeface="Consolas" pitchFamily="49" charset="0"/>
              </a:rPr>
              <a:t>问题的解空间</a:t>
            </a:r>
          </a:p>
        </p:txBody>
      </p:sp>
      <p:sp>
        <p:nvSpPr>
          <p:cNvPr id="26628" name="Text Box 6"/>
          <p:cNvSpPr txBox="1">
            <a:spLocks noChangeArrowheads="1"/>
          </p:cNvSpPr>
          <p:nvPr/>
        </p:nvSpPr>
        <p:spPr bwMode="auto">
          <a:xfrm>
            <a:off x="500034" y="1428736"/>
            <a:ext cx="8137525" cy="2790187"/>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楷体" pitchFamily="49" charset="-122"/>
                <a:ea typeface="楷体" pitchFamily="49" charset="-122"/>
              </a:rPr>
              <a:t>　　一个复杂问题的解决方案是由若干个小的决策步骤组成的决策序</a:t>
            </a:r>
            <a:r>
              <a:rPr lang="zh-CN" altLang="en-US" sz="2000" smtClean="0">
                <a:solidFill>
                  <a:srgbClr val="0000FF"/>
                </a:solidFill>
                <a:latin typeface="楷体" pitchFamily="49" charset="-122"/>
                <a:ea typeface="楷体" pitchFamily="49" charset="-122"/>
              </a:rPr>
              <a:t>列，解</a:t>
            </a:r>
            <a:r>
              <a:rPr lang="zh-CN" altLang="en-US" sz="2000">
                <a:solidFill>
                  <a:srgbClr val="0000FF"/>
                </a:solidFill>
                <a:latin typeface="楷体" pitchFamily="49" charset="-122"/>
                <a:ea typeface="楷体" pitchFamily="49" charset="-122"/>
              </a:rPr>
              <a:t>决一个问题的所有可能的决策序列构成该问题的</a:t>
            </a:r>
            <a:r>
              <a:rPr lang="zh-CN" altLang="en-US" sz="2000">
                <a:solidFill>
                  <a:srgbClr val="FF0000"/>
                </a:solidFill>
                <a:latin typeface="楷体" pitchFamily="49" charset="-122"/>
                <a:ea typeface="楷体" pitchFamily="49" charset="-122"/>
              </a:rPr>
              <a:t>解空间</a:t>
            </a:r>
            <a:r>
              <a:rPr lang="zh-CN" altLang="en-US" sz="2000">
                <a:solidFill>
                  <a:srgbClr val="0000FF"/>
                </a:solidFill>
                <a:latin typeface="楷体" pitchFamily="49" charset="-122"/>
                <a:ea typeface="楷体" pitchFamily="49" charset="-122"/>
              </a:rPr>
              <a:t>。</a:t>
            </a:r>
          </a:p>
          <a:p>
            <a:pPr>
              <a:lnSpc>
                <a:spcPct val="150000"/>
              </a:lnSpc>
              <a:spcBef>
                <a:spcPts val="0"/>
              </a:spcBef>
            </a:pPr>
            <a:r>
              <a:rPr lang="zh-CN" altLang="en-US" sz="2000">
                <a:solidFill>
                  <a:srgbClr val="0000FF"/>
                </a:solidFill>
                <a:latin typeface="楷体" pitchFamily="49" charset="-122"/>
                <a:ea typeface="楷体" pitchFamily="49" charset="-122"/>
              </a:rPr>
              <a:t>　　应用回溯法求解问题</a:t>
            </a:r>
            <a:r>
              <a:rPr lang="zh-CN" altLang="en-US" sz="2000" smtClean="0">
                <a:solidFill>
                  <a:srgbClr val="0000FF"/>
                </a:solidFill>
                <a:latin typeface="楷体" pitchFamily="49" charset="-122"/>
                <a:ea typeface="楷体" pitchFamily="49" charset="-122"/>
              </a:rPr>
              <a:t>时，首</a:t>
            </a:r>
            <a:r>
              <a:rPr lang="zh-CN" altLang="en-US" sz="2000">
                <a:solidFill>
                  <a:srgbClr val="0000FF"/>
                </a:solidFill>
                <a:latin typeface="楷体" pitchFamily="49" charset="-122"/>
                <a:ea typeface="楷体" pitchFamily="49" charset="-122"/>
              </a:rPr>
              <a:t>先应该明确问题的解空间。解空间中满足约束条件的决策序列称为</a:t>
            </a:r>
            <a:r>
              <a:rPr lang="zh-CN" altLang="en-US" sz="2000">
                <a:solidFill>
                  <a:srgbClr val="FF0000"/>
                </a:solidFill>
                <a:latin typeface="楷体" pitchFamily="49" charset="-122"/>
                <a:ea typeface="楷体" pitchFamily="49" charset="-122"/>
              </a:rPr>
              <a:t>可行解</a:t>
            </a:r>
            <a:r>
              <a:rPr lang="zh-CN" altLang="en-US" sz="2000">
                <a:solidFill>
                  <a:srgbClr val="0000FF"/>
                </a:solidFill>
                <a:latin typeface="楷体" pitchFamily="49" charset="-122"/>
                <a:ea typeface="楷体" pitchFamily="49" charset="-122"/>
              </a:rPr>
              <a:t>。</a:t>
            </a:r>
          </a:p>
          <a:p>
            <a:pPr>
              <a:lnSpc>
                <a:spcPct val="150000"/>
              </a:lnSpc>
              <a:spcBef>
                <a:spcPts val="0"/>
              </a:spcBef>
            </a:pPr>
            <a:r>
              <a:rPr lang="zh-CN" altLang="en-US" sz="2000">
                <a:solidFill>
                  <a:srgbClr val="0000FF"/>
                </a:solidFill>
                <a:latin typeface="楷体" pitchFamily="49" charset="-122"/>
                <a:ea typeface="楷体" pitchFamily="49" charset="-122"/>
              </a:rPr>
              <a:t>　　一般来</a:t>
            </a:r>
            <a:r>
              <a:rPr lang="zh-CN" altLang="en-US" sz="2000" smtClean="0">
                <a:solidFill>
                  <a:srgbClr val="0000FF"/>
                </a:solidFill>
                <a:latin typeface="楷体" pitchFamily="49" charset="-122"/>
                <a:ea typeface="楷体" pitchFamily="49" charset="-122"/>
              </a:rPr>
              <a:t>说，解</a:t>
            </a:r>
            <a:r>
              <a:rPr lang="zh-CN" altLang="en-US" sz="2000">
                <a:solidFill>
                  <a:srgbClr val="0000FF"/>
                </a:solidFill>
                <a:latin typeface="楷体" pitchFamily="49" charset="-122"/>
                <a:ea typeface="楷体" pitchFamily="49" charset="-122"/>
              </a:rPr>
              <a:t>任何问题都有一个目</a:t>
            </a:r>
            <a:r>
              <a:rPr lang="zh-CN" altLang="en-US" sz="2000" smtClean="0">
                <a:solidFill>
                  <a:srgbClr val="0000FF"/>
                </a:solidFill>
                <a:latin typeface="楷体" pitchFamily="49" charset="-122"/>
                <a:ea typeface="楷体" pitchFamily="49" charset="-122"/>
              </a:rPr>
              <a:t>标，在</a:t>
            </a:r>
            <a:r>
              <a:rPr lang="zh-CN" altLang="en-US" sz="2000">
                <a:solidFill>
                  <a:srgbClr val="0000FF"/>
                </a:solidFill>
                <a:latin typeface="楷体" pitchFamily="49" charset="-122"/>
                <a:ea typeface="楷体" pitchFamily="49" charset="-122"/>
              </a:rPr>
              <a:t>约束条件下使目标达到最优的可行解称为该问题的</a:t>
            </a:r>
            <a:r>
              <a:rPr lang="zh-CN" altLang="en-US" sz="2000">
                <a:solidFill>
                  <a:srgbClr val="FF0000"/>
                </a:solidFill>
                <a:latin typeface="楷体" pitchFamily="49" charset="-122"/>
                <a:ea typeface="楷体" pitchFamily="49" charset="-122"/>
              </a:rPr>
              <a:t>最优解</a:t>
            </a:r>
            <a:r>
              <a:rPr lang="zh-CN" altLang="en-US" sz="2000">
                <a:solidFill>
                  <a:srgbClr val="0000FF"/>
                </a:solidFill>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00990" cy="3093154"/>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两者的</a:t>
            </a:r>
            <a:r>
              <a:rPr lang="zh-CN" altLang="zh-CN" sz="2200" smtClean="0">
                <a:solidFill>
                  <a:srgbClr val="9900FF"/>
                </a:solidFill>
                <a:latin typeface="Consolas" pitchFamily="49" charset="0"/>
                <a:ea typeface="微软雅黑" pitchFamily="34" charset="-122"/>
                <a:cs typeface="Consolas" pitchFamily="49" charset="0"/>
              </a:rPr>
              <a:t>不同点</a:t>
            </a:r>
            <a:r>
              <a:rPr lang="zh-CN" altLang="zh-CN" sz="22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访问序不同</a:t>
            </a:r>
            <a:r>
              <a:rPr lang="zh-CN" altLang="zh-CN" sz="1800" smtClean="0">
                <a:solidFill>
                  <a:srgbClr val="0000FF"/>
                </a:solidFill>
                <a:latin typeface="Consolas" pitchFamily="49" charset="0"/>
                <a:ea typeface="仿宋" pitchFamily="49" charset="-122"/>
                <a:cs typeface="Consolas" pitchFamily="49" charset="0"/>
              </a:rPr>
              <a:t>：深度优先遍历目的是“遍历”，本质是无序的。而回溯法目的是“求解过程”，本质是有序的。</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访问次数的不同</a:t>
            </a:r>
            <a:r>
              <a:rPr lang="zh-CN" altLang="zh-CN" sz="1800" smtClean="0">
                <a:solidFill>
                  <a:srgbClr val="0000FF"/>
                </a:solidFill>
                <a:latin typeface="Consolas" pitchFamily="49" charset="0"/>
                <a:ea typeface="仿宋" pitchFamily="49" charset="-122"/>
                <a:cs typeface="Consolas" pitchFamily="49" charset="0"/>
              </a:rPr>
              <a:t>：深度优先遍历对已经访问过的顶点不再访问，所有顶点仅访问一次。而回溯法中已经访问过的顶点可能再次访问。</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剪枝的不同</a:t>
            </a:r>
            <a:r>
              <a:rPr lang="zh-CN" altLang="zh-CN" sz="1800" smtClean="0">
                <a:solidFill>
                  <a:srgbClr val="0000FF"/>
                </a:solidFill>
                <a:latin typeface="Consolas" pitchFamily="49" charset="0"/>
                <a:ea typeface="仿宋" pitchFamily="49" charset="-122"/>
                <a:cs typeface="Consolas" pitchFamily="49" charset="0"/>
              </a:rPr>
              <a:t>：深度优先遍历不含剪枝，而很多回溯算法采用剪枝条件剪除不必要的分枝以提高效能。</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23850" y="404813"/>
            <a:ext cx="5256213" cy="519112"/>
          </a:xfrm>
          <a:prstGeom prst="rect">
            <a:avLst/>
          </a:prstGeom>
          <a:solidFill>
            <a:srgbClr val="00B050"/>
          </a:solidFill>
          <a:ln w="9525">
            <a:noFill/>
            <a:miter lim="800000"/>
            <a:headEnd/>
            <a:tailEnd/>
          </a:ln>
          <a:effectLst/>
        </p:spPr>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5.1.5 </a:t>
            </a:r>
            <a:r>
              <a:rPr lang="zh-CN" altLang="en-US" sz="2800" smtClean="0">
                <a:solidFill>
                  <a:srgbClr val="FF0000"/>
                </a:solidFill>
                <a:latin typeface="Consolas" pitchFamily="49" charset="0"/>
                <a:ea typeface="微软雅黑" pitchFamily="34" charset="-122"/>
                <a:cs typeface="Consolas" pitchFamily="49" charset="0"/>
              </a:rPr>
              <a:t>回溯</a:t>
            </a:r>
            <a:r>
              <a:rPr lang="zh-CN" altLang="en-US" sz="2800">
                <a:solidFill>
                  <a:srgbClr val="FF0000"/>
                </a:solidFill>
                <a:latin typeface="Consolas" pitchFamily="49" charset="0"/>
                <a:ea typeface="微软雅黑" pitchFamily="34" charset="-122"/>
                <a:cs typeface="Consolas" pitchFamily="49" charset="0"/>
              </a:rPr>
              <a:t>法算法的时间分析</a:t>
            </a:r>
          </a:p>
        </p:txBody>
      </p:sp>
      <p:sp>
        <p:nvSpPr>
          <p:cNvPr id="34819" name="Text Box 3"/>
          <p:cNvSpPr txBox="1">
            <a:spLocks noChangeArrowheads="1"/>
          </p:cNvSpPr>
          <p:nvPr/>
        </p:nvSpPr>
        <p:spPr bwMode="auto">
          <a:xfrm>
            <a:off x="468313" y="1341438"/>
            <a:ext cx="8135937" cy="4131900"/>
          </a:xfrm>
          <a:prstGeom prst="rect">
            <a:avLst/>
          </a:prstGeom>
          <a:noFill/>
          <a:ln w="9525">
            <a:noFill/>
            <a:miter lim="800000"/>
            <a:headEnd/>
            <a:tailEnd/>
          </a:ln>
        </p:spPr>
        <p:txBody>
          <a:bodyPr>
            <a:spAutoFit/>
          </a:bodyPr>
          <a:lstStyle/>
          <a:p>
            <a:pPr>
              <a:lnSpc>
                <a:spcPts val="3500"/>
              </a:lnSpc>
              <a:spcBef>
                <a:spcPts val="0"/>
              </a:spcBef>
            </a:pPr>
            <a:r>
              <a:rPr lang="zh-CN" altLang="en-US" sz="2000">
                <a:solidFill>
                  <a:srgbClr val="0000FF"/>
                </a:solidFill>
                <a:latin typeface="Consolas" pitchFamily="49" charset="0"/>
                <a:ea typeface="楷体" pitchFamily="49" charset="-122"/>
                <a:cs typeface="Consolas" pitchFamily="49" charset="0"/>
              </a:rPr>
              <a:t>　　通常以回溯算法的解空间树中的结点数作为算法的时间分析依</a:t>
            </a:r>
            <a:r>
              <a:rPr lang="zh-CN" altLang="en-US" sz="2000" smtClean="0">
                <a:solidFill>
                  <a:srgbClr val="0000FF"/>
                </a:solidFill>
                <a:latin typeface="Consolas" pitchFamily="49" charset="0"/>
                <a:ea typeface="楷体" pitchFamily="49" charset="-122"/>
                <a:cs typeface="Consolas" pitchFamily="49" charset="0"/>
              </a:rPr>
              <a:t>据，假</a:t>
            </a:r>
            <a:r>
              <a:rPr lang="zh-CN" altLang="en-US" sz="2000">
                <a:solidFill>
                  <a:srgbClr val="0000FF"/>
                </a:solidFill>
                <a:latin typeface="Consolas" pitchFamily="49" charset="0"/>
                <a:ea typeface="楷体" pitchFamily="49" charset="-122"/>
                <a:cs typeface="Consolas" pitchFamily="49" charset="0"/>
              </a:rPr>
              <a:t>设解空间树共有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层。</a:t>
            </a:r>
          </a:p>
          <a:p>
            <a:pPr>
              <a:lnSpc>
                <a:spcPts val="3500"/>
              </a:lnSpc>
              <a:spcBef>
                <a:spcPts val="0"/>
              </a:spcBef>
            </a:pPr>
            <a:r>
              <a:rPr lang="zh-CN" altLang="en-US" sz="2000">
                <a:solidFill>
                  <a:srgbClr val="0000FF"/>
                </a:solidFill>
                <a:latin typeface="Consolas" pitchFamily="49" charset="0"/>
                <a:ea typeface="楷体" pitchFamily="49" charset="-122"/>
                <a:cs typeface="Consolas" pitchFamily="49" charset="0"/>
              </a:rPr>
              <a:t>　　第</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层有</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个满足约束条件的结</a:t>
            </a:r>
            <a:r>
              <a:rPr lang="zh-CN" altLang="en-US" sz="2000" smtClean="0">
                <a:solidFill>
                  <a:srgbClr val="0000FF"/>
                </a:solidFill>
                <a:latin typeface="Consolas" pitchFamily="49" charset="0"/>
                <a:ea typeface="楷体" pitchFamily="49" charset="-122"/>
                <a:cs typeface="Consolas" pitchFamily="49" charset="0"/>
              </a:rPr>
              <a:t>点，每</a:t>
            </a:r>
            <a:r>
              <a:rPr lang="zh-CN" altLang="en-US" sz="2000">
                <a:solidFill>
                  <a:srgbClr val="0000FF"/>
                </a:solidFill>
                <a:latin typeface="Consolas" pitchFamily="49" charset="0"/>
                <a:ea typeface="楷体" pitchFamily="49" charset="-122"/>
                <a:cs typeface="Consolas" pitchFamily="49" charset="0"/>
              </a:rPr>
              <a:t>个结点有</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个满足约束条件的结点；</a:t>
            </a:r>
          </a:p>
          <a:p>
            <a:pPr>
              <a:lnSpc>
                <a:spcPts val="3500"/>
              </a:lnSpc>
              <a:spcBef>
                <a:spcPts val="0"/>
              </a:spcBef>
            </a:pPr>
            <a:r>
              <a:rPr lang="zh-CN" altLang="en-US" sz="2000">
                <a:solidFill>
                  <a:srgbClr val="0000FF"/>
                </a:solidFill>
                <a:latin typeface="Consolas" pitchFamily="49" charset="0"/>
                <a:ea typeface="楷体" pitchFamily="49" charset="-122"/>
                <a:cs typeface="Consolas" pitchFamily="49" charset="0"/>
              </a:rPr>
              <a:t>　　第</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层有</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个满足约束条件的结</a:t>
            </a:r>
            <a:r>
              <a:rPr lang="zh-CN" altLang="en-US" sz="2000" smtClean="0">
                <a:solidFill>
                  <a:srgbClr val="0000FF"/>
                </a:solidFill>
                <a:latin typeface="Consolas" pitchFamily="49" charset="0"/>
                <a:ea typeface="楷体" pitchFamily="49" charset="-122"/>
                <a:cs typeface="Consolas" pitchFamily="49" charset="0"/>
              </a:rPr>
              <a:t>点，同理，第</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层有</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个满足约束条件的结点。</a:t>
            </a:r>
            <a:endParaRPr lang="en-US" altLang="zh-CN" sz="2000">
              <a:solidFill>
                <a:srgbClr val="0000FF"/>
              </a:solidFill>
              <a:latin typeface="Consolas" pitchFamily="49" charset="0"/>
              <a:ea typeface="楷体" pitchFamily="49" charset="-122"/>
              <a:cs typeface="Consolas" pitchFamily="49" charset="0"/>
            </a:endParaRPr>
          </a:p>
          <a:p>
            <a:pPr>
              <a:lnSpc>
                <a:spcPts val="3500"/>
              </a:lnSpc>
              <a:spcBef>
                <a:spcPts val="0"/>
              </a:spcBef>
            </a:pPr>
            <a:r>
              <a:rPr lang="zh-CN" altLang="en-US" sz="2000">
                <a:solidFill>
                  <a:srgbClr val="0000FF"/>
                </a:solidFill>
                <a:latin typeface="Consolas" pitchFamily="49" charset="0"/>
                <a:ea typeface="楷体" pitchFamily="49" charset="-122"/>
                <a:cs typeface="Consolas" pitchFamily="49" charset="0"/>
              </a:rPr>
              <a:t>　　第</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层有</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个满足约束条件的结</a:t>
            </a:r>
            <a:r>
              <a:rPr lang="zh-CN" altLang="en-US" sz="2000" smtClean="0">
                <a:solidFill>
                  <a:srgbClr val="0000FF"/>
                </a:solidFill>
                <a:latin typeface="Consolas" pitchFamily="49" charset="0"/>
                <a:ea typeface="楷体" pitchFamily="49" charset="-122"/>
                <a:cs typeface="Consolas" pitchFamily="49" charset="0"/>
              </a:rPr>
              <a:t>点，则</a:t>
            </a:r>
            <a:r>
              <a:rPr lang="zh-CN" altLang="en-US" sz="2000">
                <a:solidFill>
                  <a:srgbClr val="0000FF"/>
                </a:solidFill>
                <a:latin typeface="Consolas" pitchFamily="49" charset="0"/>
                <a:ea typeface="楷体" pitchFamily="49" charset="-122"/>
                <a:cs typeface="Consolas" pitchFamily="49" charset="0"/>
              </a:rPr>
              <a:t>采用回溯法求所有解的算法的执行时间为　</a:t>
            </a:r>
          </a:p>
          <a:p>
            <a:pPr>
              <a:lnSpc>
                <a:spcPts val="35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CC00FF"/>
                </a:solidFill>
                <a:latin typeface="Consolas" pitchFamily="49" charset="0"/>
                <a:ea typeface="楷体" pitchFamily="49" charset="-122"/>
                <a:cs typeface="Consolas" pitchFamily="49" charset="0"/>
              </a:rPr>
              <a:t>T(</a:t>
            </a:r>
            <a:r>
              <a:rPr lang="en-US" altLang="zh-CN" sz="2000" i="1">
                <a:solidFill>
                  <a:srgbClr val="CC00FF"/>
                </a:solidFill>
                <a:latin typeface="Consolas" pitchFamily="49" charset="0"/>
                <a:ea typeface="楷体" pitchFamily="49" charset="-122"/>
                <a:cs typeface="Consolas" pitchFamily="49" charset="0"/>
              </a:rPr>
              <a:t>n</a:t>
            </a:r>
            <a:r>
              <a:rPr lang="en-US" altLang="zh-CN"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0</a:t>
            </a:r>
            <a:r>
              <a:rPr lang="en-US" altLang="zh-CN"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0</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1</a:t>
            </a:r>
            <a:r>
              <a:rPr lang="en-US" altLang="zh-CN"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0</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1</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2</a:t>
            </a:r>
            <a:r>
              <a:rPr lang="en-US" altLang="zh-CN"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0</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1</a:t>
            </a:r>
            <a:r>
              <a:rPr lang="en-US" altLang="zh-CN" sz="2000" i="1">
                <a:solidFill>
                  <a:srgbClr val="CC00FF"/>
                </a:solidFill>
                <a:latin typeface="Consolas" pitchFamily="49" charset="0"/>
                <a:ea typeface="楷体" pitchFamily="49" charset="-122"/>
                <a:cs typeface="Consolas" pitchFamily="49" charset="0"/>
              </a:rPr>
              <a:t>m</a:t>
            </a:r>
            <a:r>
              <a:rPr lang="en-US" altLang="zh-CN" sz="2000" baseline="-25000">
                <a:solidFill>
                  <a:srgbClr val="CC00FF"/>
                </a:solidFill>
                <a:latin typeface="Consolas" pitchFamily="49" charset="0"/>
                <a:ea typeface="楷体" pitchFamily="49" charset="-122"/>
                <a:cs typeface="Consolas" pitchFamily="49" charset="0"/>
              </a:rPr>
              <a:t>2</a:t>
            </a:r>
            <a:r>
              <a:rPr lang="en-US" altLang="zh-CN"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m</a:t>
            </a:r>
            <a:r>
              <a:rPr lang="en-US" altLang="zh-CN" sz="2000" i="1" baseline="-25000">
                <a:solidFill>
                  <a:srgbClr val="CC00FF"/>
                </a:solidFill>
                <a:latin typeface="Consolas" pitchFamily="49" charset="0"/>
                <a:ea typeface="楷体" pitchFamily="49" charset="-122"/>
                <a:cs typeface="Consolas" pitchFamily="49" charset="0"/>
              </a:rPr>
              <a:t>n</a:t>
            </a:r>
            <a:r>
              <a:rPr lang="en-US" altLang="zh-CN" sz="2000" baseline="-25000">
                <a:solidFill>
                  <a:srgbClr val="CC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p:txBody>
      </p:sp>
      <p:sp>
        <p:nvSpPr>
          <p:cNvPr id="34820" name="Text Box 4"/>
          <p:cNvSpPr txBox="1">
            <a:spLocks noChangeArrowheads="1"/>
          </p:cNvSpPr>
          <p:nvPr/>
        </p:nvSpPr>
        <p:spPr bwMode="auto">
          <a:xfrm>
            <a:off x="857224" y="5715016"/>
            <a:ext cx="5786478"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微软雅黑" pitchFamily="34" charset="-122"/>
                <a:ea typeface="微软雅黑" pitchFamily="34" charset="-122"/>
                <a:cs typeface="Consolas" pitchFamily="49" charset="0"/>
              </a:rPr>
              <a:t>通常情况</a:t>
            </a:r>
            <a:r>
              <a:rPr lang="zh-CN" altLang="en-US" sz="2000" smtClean="0">
                <a:solidFill>
                  <a:srgbClr val="0000FF"/>
                </a:solidFill>
                <a:latin typeface="微软雅黑" pitchFamily="34" charset="-122"/>
                <a:ea typeface="微软雅黑" pitchFamily="34" charset="-122"/>
                <a:cs typeface="Consolas" pitchFamily="49" charset="0"/>
              </a:rPr>
              <a:t>下，回</a:t>
            </a:r>
            <a:r>
              <a:rPr lang="zh-CN" altLang="en-US" sz="2000">
                <a:solidFill>
                  <a:srgbClr val="0000FF"/>
                </a:solidFill>
                <a:latin typeface="微软雅黑" pitchFamily="34" charset="-122"/>
                <a:ea typeface="微软雅黑" pitchFamily="34" charset="-122"/>
                <a:cs typeface="Consolas" pitchFamily="49" charset="0"/>
              </a:rPr>
              <a:t>溯法的效率会高</a:t>
            </a:r>
            <a:r>
              <a:rPr lang="zh-CN" altLang="en-US" sz="2000" smtClean="0">
                <a:solidFill>
                  <a:srgbClr val="0000FF"/>
                </a:solidFill>
                <a:latin typeface="微软雅黑" pitchFamily="34" charset="-122"/>
                <a:ea typeface="微软雅黑" pitchFamily="34" charset="-122"/>
                <a:cs typeface="Consolas" pitchFamily="49" charset="0"/>
              </a:rPr>
              <a:t>于蛮力法</a:t>
            </a:r>
            <a:r>
              <a:rPr lang="zh-CN" altLang="en-US" sz="2000">
                <a:solidFill>
                  <a:srgbClr val="0000FF"/>
                </a:solidFill>
                <a:latin typeface="微软雅黑" pitchFamily="34" charset="-122"/>
                <a:ea typeface="微软雅黑" pitchFamily="34" charset="-122"/>
                <a:cs typeface="Consolas"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5.2 </a:t>
            </a:r>
            <a:r>
              <a:rPr lang="zh-CN" altLang="zh-CN" sz="2800" smtClean="0">
                <a:solidFill>
                  <a:srgbClr val="FF0000"/>
                </a:solidFill>
                <a:latin typeface="叶根友毛笔行书2.0版" pitchFamily="2" charset="-122"/>
                <a:ea typeface="叶根友毛笔行书2.0版" pitchFamily="2" charset="-122"/>
              </a:rPr>
              <a:t>求解</a:t>
            </a:r>
            <a:r>
              <a:rPr lang="pt-BR" altLang="zh-CN" sz="2800" smtClean="0">
                <a:solidFill>
                  <a:srgbClr val="FF0000"/>
                </a:solidFill>
                <a:latin typeface="叶根友毛笔行书2.0版" pitchFamily="2" charset="-122"/>
                <a:ea typeface="叶根友毛笔行书2.0版" pitchFamily="2" charset="-122"/>
              </a:rPr>
              <a:t>0/1</a:t>
            </a:r>
            <a:r>
              <a:rPr lang="zh-CN" altLang="zh-CN" sz="2800" smtClean="0">
                <a:solidFill>
                  <a:srgbClr val="FF0000"/>
                </a:solidFill>
                <a:latin typeface="叶根友毛笔行书2.0版" pitchFamily="2" charset="-122"/>
                <a:ea typeface="叶根友毛笔行书2.0版" pitchFamily="2" charset="-122"/>
              </a:rPr>
              <a:t>背包问题</a:t>
            </a:r>
          </a:p>
        </p:txBody>
      </p:sp>
      <p:sp>
        <p:nvSpPr>
          <p:cNvPr id="5" name="Text Box 3"/>
          <p:cNvSpPr txBox="1">
            <a:spLocks noChangeArrowheads="1"/>
          </p:cNvSpPr>
          <p:nvPr/>
        </p:nvSpPr>
        <p:spPr bwMode="auto">
          <a:xfrm>
            <a:off x="642910" y="1571612"/>
            <a:ext cx="8137525" cy="2600712"/>
          </a:xfrm>
          <a:prstGeom prst="rect">
            <a:avLst/>
          </a:prstGeom>
          <a:noFill/>
          <a:ln w="9525">
            <a:noFill/>
            <a:miter lim="800000"/>
            <a:headEnd/>
            <a:tailEnd/>
          </a:ln>
          <a:effectLst/>
        </p:spPr>
        <p:txBody>
          <a:bodyPr>
            <a:spAutoFit/>
          </a:bodyPr>
          <a:lstStyle/>
          <a:p>
            <a:pPr algn="l">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题</a:t>
            </a:r>
            <a:r>
              <a:rPr lang="zh-CN" altLang="en-US" sz="220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描</a:t>
            </a:r>
            <a:r>
              <a:rPr lang="zh-CN" altLang="en-US" sz="220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述</a:t>
            </a:r>
            <a:r>
              <a:rPr lang="en-US" altLang="zh-CN" sz="220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a:t>
            </a:r>
            <a:r>
              <a:rPr lang="zh-CN" altLang="pt-BR" sz="2000">
                <a:solidFill>
                  <a:srgbClr val="0000FF"/>
                </a:solidFill>
                <a:latin typeface="Consolas" pitchFamily="49" charset="0"/>
                <a:ea typeface="楷体" pitchFamily="49" charset="-122"/>
                <a:cs typeface="Consolas" pitchFamily="49" charset="0"/>
              </a:rPr>
              <a:t>包</a:t>
            </a:r>
            <a:r>
              <a:rPr lang="zh-CN" altLang="pt-BR"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pt-BR" sz="2000" smtClean="0">
                <a:solidFill>
                  <a:srgbClr val="0000FF"/>
                </a:solidFill>
                <a:latin typeface="Consolas" pitchFamily="49" charset="0"/>
                <a:ea typeface="楷体" pitchFamily="49" charset="-122"/>
                <a:cs typeface="Consolas" pitchFamily="49" charset="0"/>
              </a:rPr>
              <a:t>设计</a:t>
            </a:r>
            <a:r>
              <a:rPr lang="zh-CN" altLang="pt-BR" sz="2000" dirty="0">
                <a:solidFill>
                  <a:srgbClr val="0000FF"/>
                </a:solidFill>
                <a:latin typeface="Consolas" pitchFamily="49" charset="0"/>
                <a:ea typeface="楷体" pitchFamily="49" charset="-122"/>
                <a:cs typeface="Consolas" pitchFamily="49" charset="0"/>
              </a:rPr>
              <a:t>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而</a:t>
            </a:r>
            <a:r>
              <a:rPr lang="zh-CN" altLang="pt-BR" sz="2000" smtClean="0">
                <a:solidFill>
                  <a:srgbClr val="0000FF"/>
                </a:solidFill>
                <a:latin typeface="Consolas" pitchFamily="49" charset="0"/>
                <a:ea typeface="楷体" pitchFamily="49" charset="-122"/>
                <a:cs typeface="Consolas" pitchFamily="49" charset="0"/>
              </a:rPr>
              <a:t>且</a:t>
            </a:r>
            <a:r>
              <a:rPr lang="zh-CN" altLang="en-US" sz="2000" smtClean="0">
                <a:solidFill>
                  <a:srgbClr val="0000FF"/>
                </a:solidFill>
                <a:latin typeface="华文中宋" pitchFamily="2" charset="-122"/>
                <a:ea typeface="华文中宋" pitchFamily="2" charset="-122"/>
                <a:cs typeface="Consolas" pitchFamily="49" charset="0"/>
              </a:rPr>
              <a:t>重量和恰好为</a:t>
            </a:r>
            <a:r>
              <a:rPr lang="en-US" altLang="zh-CN" sz="2000" i="1" smtClean="0">
                <a:solidFill>
                  <a:srgbClr val="0000FF"/>
                </a:solidFill>
                <a:latin typeface="华文中宋" pitchFamily="2" charset="-122"/>
                <a:ea typeface="华文中宋" pitchFamily="2" charset="-122"/>
                <a:cs typeface="Consolas" pitchFamily="49" charset="0"/>
              </a:rPr>
              <a:t>W</a:t>
            </a:r>
            <a:r>
              <a:rPr lang="zh-CN" altLang="pt-BR" sz="2000" smtClean="0">
                <a:solidFill>
                  <a:srgbClr val="0000FF"/>
                </a:solidFill>
                <a:latin typeface="华文中宋" pitchFamily="2" charset="-122"/>
                <a:ea typeface="华文中宋" pitchFamily="2" charset="-122"/>
                <a:cs typeface="Consolas" pitchFamily="49" charset="0"/>
              </a:rPr>
              <a:t>具</a:t>
            </a:r>
            <a:r>
              <a:rPr lang="zh-CN" altLang="pt-BR" sz="2000" dirty="0">
                <a:solidFill>
                  <a:srgbClr val="0000FF"/>
                </a:solidFill>
                <a:latin typeface="华文中宋" pitchFamily="2" charset="-122"/>
                <a:ea typeface="华文中宋" pitchFamily="2" charset="-122"/>
                <a:cs typeface="Consolas" pitchFamily="49" charset="0"/>
              </a:rPr>
              <a:t>有最大的价</a:t>
            </a:r>
            <a:r>
              <a:rPr lang="zh-CN" altLang="pt-BR" sz="2000">
                <a:solidFill>
                  <a:srgbClr val="0000FF"/>
                </a:solidFill>
                <a:latin typeface="华文中宋" pitchFamily="2" charset="-122"/>
                <a:ea typeface="华文中宋" pitchFamily="2" charset="-122"/>
                <a:cs typeface="Consolas" pitchFamily="49" charset="0"/>
              </a:rPr>
              <a:t>值</a:t>
            </a:r>
            <a:r>
              <a:rPr lang="zh-CN" altLang="pt-BR" sz="2000" smtClean="0">
                <a:solidFill>
                  <a:srgbClr val="0000FF"/>
                </a:solidFill>
                <a:latin typeface="Consolas" pitchFamily="49" charset="0"/>
                <a:ea typeface="楷体" pitchFamily="49" charset="-122"/>
                <a:cs typeface="Consolas" pitchFamily="49" charset="0"/>
              </a:rPr>
              <a:t>。</a:t>
            </a:r>
            <a:endParaRPr lang="zh-CN" altLang="pt-BR"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28596" y="1214422"/>
            <a:ext cx="8429684" cy="2446824"/>
          </a:xfrm>
          <a:prstGeom prst="rect">
            <a:avLst/>
          </a:prstGeom>
          <a:solidFill>
            <a:schemeClr val="accent6">
              <a:lumMod val="20000"/>
              <a:lumOff val="80000"/>
            </a:schemeClr>
          </a:solidFill>
          <a:ln w="9525">
            <a:noFill/>
            <a:miter lim="800000"/>
            <a:headEnd/>
            <a:tailEnd/>
          </a:ln>
        </p:spPr>
        <p:txBody>
          <a:bodyPr wrap="square">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章采用蛮力法求解，这里采用回溯法求解该问题。</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数组存放最优解，其中每个元素取</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表示第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个物品放入背包中，</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表示第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个物品不放入背包中。</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为了更清楚地描述算法，将这些给定的算法输入设计成全局变量。</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这是一个求</a:t>
            </a:r>
            <a:r>
              <a:rPr lang="zh-CN" altLang="zh-CN" sz="2000" smtClean="0">
                <a:solidFill>
                  <a:srgbClr val="C00000"/>
                </a:solidFill>
                <a:latin typeface="Consolas" pitchFamily="49" charset="0"/>
                <a:ea typeface="楷体" pitchFamily="49" charset="-122"/>
                <a:cs typeface="Consolas" pitchFamily="49" charset="0"/>
              </a:rPr>
              <a:t>最优解</a:t>
            </a:r>
            <a:r>
              <a:rPr lang="zh-CN" altLang="zh-CN" sz="2000" smtClean="0">
                <a:solidFill>
                  <a:srgbClr val="0000FF"/>
                </a:solidFill>
                <a:latin typeface="Consolas" pitchFamily="49" charset="0"/>
                <a:ea typeface="楷体" pitchFamily="49" charset="-122"/>
                <a:cs typeface="Consolas" pitchFamily="49" charset="0"/>
              </a:rPr>
              <a:t>问题。</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85720" y="500042"/>
            <a:ext cx="8351838" cy="1282274"/>
          </a:xfrm>
          <a:prstGeom prst="rect">
            <a:avLst/>
          </a:prstGeom>
          <a:solidFill>
            <a:schemeClr val="accent1">
              <a:lumMod val="20000"/>
              <a:lumOff val="80000"/>
            </a:schemeClr>
          </a:solidFill>
          <a:ln w="9525">
            <a:noFill/>
            <a:miter lim="800000"/>
            <a:headEnd/>
            <a:tailEnd/>
          </a:ln>
        </p:spPr>
        <p:txBody>
          <a:bodyPr>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层上的某个分枝结点，对应的状态为</a:t>
            </a:r>
            <a:r>
              <a:rPr lang="en-US" altLang="zh-CN" sz="2000" smtClean="0">
                <a:solidFill>
                  <a:srgbClr val="FF0000"/>
                </a:solidFill>
                <a:latin typeface="Consolas" pitchFamily="49" charset="0"/>
                <a:ea typeface="楷体" pitchFamily="49" charset="-122"/>
                <a:cs typeface="Consolas" pitchFamily="49" charset="0"/>
              </a:rPr>
              <a:t>dfs(</a:t>
            </a:r>
            <a:r>
              <a:rPr lang="en-US" altLang="zh-CN" sz="2000" i="1" smtClean="0">
                <a:solidFill>
                  <a:srgbClr val="FF0000"/>
                </a:solidFill>
                <a:latin typeface="Consolas" pitchFamily="49" charset="0"/>
                <a:ea typeface="楷体" pitchFamily="49" charset="-122"/>
                <a:cs typeface="Consolas" pitchFamily="49" charset="0"/>
              </a:rPr>
              <a:t>i</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tw</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tv</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op)</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tw</a:t>
            </a:r>
            <a:r>
              <a:rPr lang="zh-CN" altLang="zh-CN" sz="2000" smtClean="0">
                <a:solidFill>
                  <a:srgbClr val="0000FF"/>
                </a:solidFill>
                <a:latin typeface="Consolas" pitchFamily="49" charset="0"/>
                <a:ea typeface="楷体" pitchFamily="49" charset="-122"/>
                <a:cs typeface="Consolas" pitchFamily="49" charset="0"/>
              </a:rPr>
              <a:t>表示装入背包中的物品总重量，</a:t>
            </a:r>
            <a:r>
              <a:rPr lang="en-US" altLang="zh-CN" sz="2000" smtClean="0">
                <a:solidFill>
                  <a:srgbClr val="0000FF"/>
                </a:solidFill>
                <a:latin typeface="Consolas" pitchFamily="49" charset="0"/>
                <a:ea typeface="楷体" pitchFamily="49" charset="-122"/>
                <a:cs typeface="Consolas" pitchFamily="49" charset="0"/>
              </a:rPr>
              <a:t>tv</a:t>
            </a:r>
            <a:r>
              <a:rPr lang="zh-CN" altLang="zh-CN" sz="2000" smtClean="0">
                <a:solidFill>
                  <a:srgbClr val="0000FF"/>
                </a:solidFill>
                <a:latin typeface="Consolas" pitchFamily="49" charset="0"/>
                <a:ea typeface="楷体" pitchFamily="49" charset="-122"/>
                <a:cs typeface="Consolas" pitchFamily="49" charset="0"/>
              </a:rPr>
              <a:t>表示背包中物品总价值，</a:t>
            </a:r>
            <a:r>
              <a:rPr lang="en-US" altLang="zh-CN" sz="2000" smtClean="0">
                <a:solidFill>
                  <a:srgbClr val="0000FF"/>
                </a:solidFill>
                <a:latin typeface="Consolas" pitchFamily="49" charset="0"/>
                <a:ea typeface="楷体" pitchFamily="49" charset="-122"/>
                <a:cs typeface="Consolas" pitchFamily="49" charset="0"/>
              </a:rPr>
              <a:t>op</a:t>
            </a:r>
            <a:r>
              <a:rPr lang="zh-CN" altLang="zh-CN" sz="2000" smtClean="0">
                <a:solidFill>
                  <a:srgbClr val="0000FF"/>
                </a:solidFill>
                <a:latin typeface="Consolas" pitchFamily="49" charset="0"/>
                <a:ea typeface="楷体" pitchFamily="49" charset="-122"/>
                <a:cs typeface="Consolas" pitchFamily="49" charset="0"/>
              </a:rPr>
              <a:t>记录一个解向量。该状态的两种</a:t>
            </a:r>
            <a:r>
              <a:rPr lang="zh-CN" altLang="zh-CN" sz="2000" smtClean="0">
                <a:solidFill>
                  <a:srgbClr val="FF0000"/>
                </a:solidFill>
                <a:latin typeface="Consolas" pitchFamily="49" charset="0"/>
                <a:ea typeface="楷体" pitchFamily="49" charset="-122"/>
                <a:cs typeface="Consolas" pitchFamily="49" charset="0"/>
              </a:rPr>
              <a:t>扩展</a:t>
            </a:r>
            <a:r>
              <a:rPr lang="zh-CN" altLang="zh-CN" sz="2000" smtClean="0">
                <a:solidFill>
                  <a:srgbClr val="0000FF"/>
                </a:solidFill>
                <a:latin typeface="Consolas" pitchFamily="49" charset="0"/>
                <a:ea typeface="楷体" pitchFamily="49" charset="-122"/>
                <a:cs typeface="Consolas" pitchFamily="49" charset="0"/>
              </a:rPr>
              <a:t>如下：</a:t>
            </a:r>
          </a:p>
        </p:txBody>
      </p:sp>
      <p:sp>
        <p:nvSpPr>
          <p:cNvPr id="3" name="TextBox 2"/>
          <p:cNvSpPr txBox="1"/>
          <p:nvPr/>
        </p:nvSpPr>
        <p:spPr>
          <a:xfrm>
            <a:off x="428596" y="4429132"/>
            <a:ext cx="8358246" cy="1323439"/>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叶子结点</a:t>
            </a:r>
            <a:r>
              <a:rPr lang="zh-CN" altLang="zh-CN" sz="2000" smtClean="0">
                <a:solidFill>
                  <a:srgbClr val="006600"/>
                </a:solidFill>
                <a:latin typeface="Consolas" pitchFamily="49" charset="0"/>
                <a:ea typeface="楷体" pitchFamily="49" charset="-122"/>
                <a:cs typeface="Consolas" pitchFamily="49" charset="0"/>
              </a:rPr>
              <a:t>表示已经对</a:t>
            </a:r>
            <a:r>
              <a:rPr lang="en-US" altLang="zh-CN" sz="2000" i="1" smtClean="0">
                <a:solidFill>
                  <a:srgbClr val="006600"/>
                </a:solidFill>
                <a:latin typeface="Consolas" pitchFamily="49" charset="0"/>
                <a:ea typeface="楷体" pitchFamily="49" charset="-122"/>
                <a:cs typeface="Consolas" pitchFamily="49" charset="0"/>
              </a:rPr>
              <a:t>n</a:t>
            </a:r>
            <a:r>
              <a:rPr lang="zh-CN" altLang="zh-CN" sz="2000" smtClean="0">
                <a:solidFill>
                  <a:srgbClr val="006600"/>
                </a:solidFill>
                <a:latin typeface="Consolas" pitchFamily="49" charset="0"/>
                <a:ea typeface="楷体" pitchFamily="49" charset="-122"/>
                <a:cs typeface="Consolas" pitchFamily="49" charset="0"/>
              </a:rPr>
              <a:t>个物品做了决策，对应一个解。对所有叶子结点进行比较求出满足</a:t>
            </a:r>
            <a:r>
              <a:rPr lang="en-US" altLang="zh-CN" sz="2000" smtClean="0">
                <a:solidFill>
                  <a:srgbClr val="006600"/>
                </a:solidFill>
                <a:latin typeface="Consolas" pitchFamily="49" charset="0"/>
                <a:ea typeface="楷体" pitchFamily="49" charset="-122"/>
                <a:cs typeface="Consolas" pitchFamily="49" charset="0"/>
              </a:rPr>
              <a:t>tw</a:t>
            </a:r>
            <a:r>
              <a:rPr lang="zh-CN"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zh-CN" altLang="zh-CN" sz="2000" smtClean="0">
                <a:solidFill>
                  <a:srgbClr val="006600"/>
                </a:solidFill>
                <a:latin typeface="Consolas" pitchFamily="49" charset="0"/>
                <a:ea typeface="楷体" pitchFamily="49" charset="-122"/>
                <a:cs typeface="Consolas" pitchFamily="49" charset="0"/>
              </a:rPr>
              <a:t>的最大</a:t>
            </a:r>
            <a:r>
              <a:rPr lang="en-US" altLang="zh-CN" sz="2000" smtClean="0">
                <a:solidFill>
                  <a:srgbClr val="C00000"/>
                </a:solidFill>
                <a:latin typeface="Consolas" pitchFamily="49" charset="0"/>
                <a:ea typeface="楷体" pitchFamily="49" charset="-122"/>
                <a:cs typeface="Consolas" pitchFamily="49" charset="0"/>
              </a:rPr>
              <a:t>tw</a:t>
            </a:r>
            <a:r>
              <a:rPr lang="zh-CN" altLang="zh-CN" sz="2000" smtClean="0">
                <a:solidFill>
                  <a:srgbClr val="006600"/>
                </a:solidFill>
                <a:latin typeface="Consolas" pitchFamily="49" charset="0"/>
                <a:ea typeface="楷体" pitchFamily="49" charset="-122"/>
                <a:cs typeface="Consolas" pitchFamily="49" charset="0"/>
              </a:rPr>
              <a:t>，用</a:t>
            </a:r>
            <a:r>
              <a:rPr lang="en-US" altLang="zh-CN" sz="2000" smtClean="0">
                <a:solidFill>
                  <a:srgbClr val="006600"/>
                </a:solidFill>
                <a:latin typeface="Consolas" pitchFamily="49" charset="0"/>
                <a:ea typeface="楷体" pitchFamily="49" charset="-122"/>
                <a:cs typeface="Consolas" pitchFamily="49" charset="0"/>
              </a:rPr>
              <a:t>maxv</a:t>
            </a:r>
            <a:r>
              <a:rPr lang="zh-CN" altLang="zh-CN" sz="2000" smtClean="0">
                <a:solidFill>
                  <a:srgbClr val="006600"/>
                </a:solidFill>
                <a:latin typeface="Consolas" pitchFamily="49" charset="0"/>
                <a:ea typeface="楷体" pitchFamily="49" charset="-122"/>
                <a:cs typeface="Consolas" pitchFamily="49" charset="0"/>
              </a:rPr>
              <a:t>表示，对应的最优解</a:t>
            </a:r>
            <a:r>
              <a:rPr lang="en-US" altLang="zh-CN" sz="2000" smtClean="0">
                <a:solidFill>
                  <a:srgbClr val="006600"/>
                </a:solidFill>
                <a:latin typeface="Consolas" pitchFamily="49" charset="0"/>
                <a:ea typeface="楷体" pitchFamily="49" charset="-122"/>
                <a:cs typeface="Consolas" pitchFamily="49" charset="0"/>
              </a:rPr>
              <a:t>op</a:t>
            </a:r>
            <a:r>
              <a:rPr lang="zh-CN" altLang="zh-CN" sz="2000" smtClean="0">
                <a:solidFill>
                  <a:srgbClr val="006600"/>
                </a:solidFill>
                <a:latin typeface="Consolas" pitchFamily="49" charset="0"/>
                <a:ea typeface="楷体" pitchFamily="49" charset="-122"/>
                <a:cs typeface="Consolas" pitchFamily="49" charset="0"/>
              </a:rPr>
              <a:t>存放到</a:t>
            </a:r>
            <a:r>
              <a:rPr lang="en-US" altLang="zh-CN" sz="2000" i="1" smtClean="0">
                <a:solidFill>
                  <a:srgbClr val="006600"/>
                </a:solidFill>
                <a:latin typeface="Consolas" pitchFamily="49" charset="0"/>
                <a:ea typeface="楷体" pitchFamily="49" charset="-122"/>
                <a:cs typeface="Consolas" pitchFamily="49" charset="0"/>
              </a:rPr>
              <a:t>x</a:t>
            </a:r>
            <a:r>
              <a:rPr lang="zh-CN" altLang="zh-CN" sz="2000" smtClean="0">
                <a:solidFill>
                  <a:srgbClr val="006600"/>
                </a:solidFill>
                <a:latin typeface="Consolas" pitchFamily="49" charset="0"/>
                <a:ea typeface="楷体" pitchFamily="49" charset="-122"/>
                <a:cs typeface="Consolas" pitchFamily="49" charset="0"/>
              </a:rPr>
              <a:t>中。</a:t>
            </a:r>
            <a:endParaRPr lang="zh-CN" altLang="en-US" sz="2000">
              <a:latin typeface="Consolas" pitchFamily="49" charset="0"/>
              <a:cs typeface="Consolas" pitchFamily="49" charset="0"/>
            </a:endParaRPr>
          </a:p>
        </p:txBody>
      </p:sp>
      <p:sp>
        <p:nvSpPr>
          <p:cNvPr id="4" name="TextBox 3"/>
          <p:cNvSpPr txBox="1"/>
          <p:nvPr/>
        </p:nvSpPr>
        <p:spPr>
          <a:xfrm>
            <a:off x="285720" y="2143116"/>
            <a:ext cx="8572560" cy="194254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a:lnSpc>
                <a:spcPct val="150000"/>
              </a:lnSpc>
            </a:pPr>
            <a:r>
              <a:rPr lang="en-US" altLang="zh-CN" sz="1800" smtClean="0">
                <a:solidFill>
                  <a:srgbClr val="C00000"/>
                </a:solidFill>
                <a:latin typeface="Consolas" pitchFamily="49" charset="0"/>
                <a:ea typeface="仿宋" pitchFamily="49" charset="-122"/>
                <a:cs typeface="Consolas" pitchFamily="49" charset="0"/>
              </a:rPr>
              <a:t>    </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）选择第</a:t>
            </a:r>
            <a:r>
              <a:rPr lang="en-US" altLang="zh-CN" sz="1800" i="1" smtClean="0">
                <a:solidFill>
                  <a:srgbClr val="C00000"/>
                </a:solidFill>
                <a:latin typeface="Consolas" pitchFamily="49" charset="0"/>
                <a:ea typeface="仿宋" pitchFamily="49" charset="-122"/>
                <a:cs typeface="Consolas" pitchFamily="49" charset="0"/>
              </a:rPr>
              <a:t>i</a:t>
            </a:r>
            <a:r>
              <a:rPr lang="zh-CN" altLang="zh-CN" sz="1800" smtClean="0">
                <a:solidFill>
                  <a:srgbClr val="C00000"/>
                </a:solidFill>
                <a:latin typeface="Consolas" pitchFamily="49" charset="0"/>
                <a:ea typeface="仿宋" pitchFamily="49" charset="-122"/>
                <a:cs typeface="Consolas" pitchFamily="49" charset="0"/>
              </a:rPr>
              <a:t>个物品放入背包：</a:t>
            </a:r>
            <a:r>
              <a:rPr lang="en-US" altLang="zh-CN" sz="1800" smtClean="0">
                <a:solidFill>
                  <a:srgbClr val="0000FF"/>
                </a:solidFill>
                <a:latin typeface="Consolas" pitchFamily="49" charset="0"/>
                <a:ea typeface="仿宋" pitchFamily="49" charset="-122"/>
                <a:cs typeface="Consolas" pitchFamily="49" charset="0"/>
              </a:rPr>
              <a:t>op[</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tw=tw+</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tv=tv+</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，转向下一个状态</a:t>
            </a:r>
            <a:r>
              <a:rPr lang="en-US" altLang="zh-CN" sz="1800" smtClean="0">
                <a:solidFill>
                  <a:srgbClr val="0000FF"/>
                </a:solidFill>
                <a:latin typeface="Consolas" pitchFamily="49" charset="0"/>
                <a:ea typeface="仿宋" pitchFamily="49" charset="-122"/>
                <a:cs typeface="Consolas" pitchFamily="49" charset="0"/>
              </a:rPr>
              <a:t>dfs(</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tw</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tv</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op)</a:t>
            </a:r>
            <a:r>
              <a:rPr lang="zh-CN" altLang="zh-CN" sz="1800" smtClean="0">
                <a:solidFill>
                  <a:srgbClr val="0000FF"/>
                </a:solidFill>
                <a:latin typeface="Consolas" pitchFamily="49" charset="0"/>
                <a:ea typeface="仿宋" pitchFamily="49" charset="-122"/>
                <a:cs typeface="Consolas" pitchFamily="49" charset="0"/>
              </a:rPr>
              <a:t>。该决策对应左分枝。</a:t>
            </a:r>
          </a:p>
          <a:p>
            <a:pPr>
              <a:lnSpc>
                <a:spcPts val="3200"/>
              </a:lnSpc>
            </a:pPr>
            <a:r>
              <a:rPr lang="en-US" altLang="zh-CN" sz="1800" smtClean="0">
                <a:solidFill>
                  <a:srgbClr val="C00000"/>
                </a:solidFill>
                <a:latin typeface="Consolas" pitchFamily="49" charset="0"/>
                <a:ea typeface="仿宋" pitchFamily="49" charset="-122"/>
                <a:cs typeface="Consolas" pitchFamily="49" charset="0"/>
              </a:rPr>
              <a:t>    </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2</a:t>
            </a:r>
            <a:r>
              <a:rPr lang="zh-CN" altLang="zh-CN" sz="1800" smtClean="0">
                <a:solidFill>
                  <a:srgbClr val="C00000"/>
                </a:solidFill>
                <a:latin typeface="Consolas" pitchFamily="49" charset="0"/>
                <a:ea typeface="仿宋" pitchFamily="49" charset="-122"/>
                <a:cs typeface="Consolas" pitchFamily="49" charset="0"/>
              </a:rPr>
              <a:t>）不选择第</a:t>
            </a:r>
            <a:r>
              <a:rPr lang="en-US" altLang="zh-CN" sz="1800" i="1" smtClean="0">
                <a:solidFill>
                  <a:srgbClr val="C00000"/>
                </a:solidFill>
                <a:latin typeface="Consolas" pitchFamily="49" charset="0"/>
                <a:ea typeface="仿宋" pitchFamily="49" charset="-122"/>
                <a:cs typeface="Consolas" pitchFamily="49" charset="0"/>
              </a:rPr>
              <a:t>i</a:t>
            </a:r>
            <a:r>
              <a:rPr lang="zh-CN" altLang="zh-CN" sz="1800" smtClean="0">
                <a:solidFill>
                  <a:srgbClr val="C00000"/>
                </a:solidFill>
                <a:latin typeface="Consolas" pitchFamily="49" charset="0"/>
                <a:ea typeface="仿宋" pitchFamily="49" charset="-122"/>
                <a:cs typeface="Consolas" pitchFamily="49" charset="0"/>
              </a:rPr>
              <a:t>个物品放入背包：</a:t>
            </a:r>
            <a:r>
              <a:rPr lang="en-US" altLang="zh-CN" sz="1800" smtClean="0">
                <a:solidFill>
                  <a:srgbClr val="0000FF"/>
                </a:solidFill>
                <a:latin typeface="Consolas" pitchFamily="49" charset="0"/>
                <a:ea typeface="仿宋" pitchFamily="49" charset="-122"/>
                <a:cs typeface="Consolas" pitchFamily="49" charset="0"/>
              </a:rPr>
              <a:t>op[</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tw</a:t>
            </a:r>
            <a:r>
              <a:rPr lang="zh-CN" altLang="zh-CN" sz="1800" smtClean="0">
                <a:solidFill>
                  <a:srgbClr val="0000FF"/>
                </a:solidFill>
                <a:latin typeface="Consolas" pitchFamily="49" charset="0"/>
                <a:ea typeface="仿宋" pitchFamily="49" charset="-122"/>
                <a:cs typeface="Consolas" pitchFamily="49" charset="0"/>
              </a:rPr>
              <a:t>不变，</a:t>
            </a:r>
            <a:r>
              <a:rPr lang="en-US" altLang="zh-CN" sz="1800" smtClean="0">
                <a:solidFill>
                  <a:srgbClr val="0000FF"/>
                </a:solidFill>
                <a:latin typeface="Consolas" pitchFamily="49" charset="0"/>
                <a:ea typeface="仿宋" pitchFamily="49" charset="-122"/>
                <a:cs typeface="Consolas" pitchFamily="49" charset="0"/>
              </a:rPr>
              <a:t>tv</a:t>
            </a:r>
            <a:r>
              <a:rPr lang="zh-CN" altLang="zh-CN" sz="1800" smtClean="0">
                <a:solidFill>
                  <a:srgbClr val="0000FF"/>
                </a:solidFill>
                <a:latin typeface="Consolas" pitchFamily="49" charset="0"/>
                <a:ea typeface="仿宋" pitchFamily="49" charset="-122"/>
                <a:cs typeface="Consolas" pitchFamily="49" charset="0"/>
              </a:rPr>
              <a:t>不变，转向下一个状态</a:t>
            </a:r>
            <a:r>
              <a:rPr lang="en-US" altLang="zh-CN" sz="1800" smtClean="0">
                <a:solidFill>
                  <a:srgbClr val="0000FF"/>
                </a:solidFill>
                <a:latin typeface="Consolas" pitchFamily="49" charset="0"/>
                <a:ea typeface="仿宋" pitchFamily="49" charset="-122"/>
                <a:cs typeface="Consolas" pitchFamily="49" charset="0"/>
              </a:rPr>
              <a:t>dfs(</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tw</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tv</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op)</a:t>
            </a:r>
            <a:r>
              <a:rPr lang="zh-CN" altLang="zh-CN" sz="1800" smtClean="0">
                <a:solidFill>
                  <a:srgbClr val="0000FF"/>
                </a:solidFill>
                <a:latin typeface="Consolas" pitchFamily="49" charset="0"/>
                <a:ea typeface="仿宋" pitchFamily="49" charset="-122"/>
                <a:cs typeface="Consolas" pitchFamily="49" charset="0"/>
              </a:rPr>
              <a:t>。该决策对应右分枝。</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616" name="Group 104"/>
          <p:cNvGraphicFramePr>
            <a:graphicFrameLocks noGrp="1"/>
          </p:cNvGraphicFramePr>
          <p:nvPr/>
        </p:nvGraphicFramePr>
        <p:xfrm>
          <a:off x="1071538" y="1714488"/>
          <a:ext cx="5500725" cy="2209688"/>
        </p:xfrm>
        <a:graphic>
          <a:graphicData uri="http://schemas.openxmlformats.org/drawingml/2006/table">
            <a:tbl>
              <a:tblPr>
                <a:tableStyleId>{69CF1AB2-1976-4502-BF36-3FF5EA218861}</a:tableStyleId>
              </a:tblPr>
              <a:tblGrid>
                <a:gridCol w="1833575"/>
                <a:gridCol w="1833575"/>
                <a:gridCol w="1833575"/>
              </a:tblGrid>
              <a:tr h="428628">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pt-BR" sz="1800" b="1" u="none" strike="noStrike" cap="none" normalizeH="0" baseline="0" dirty="0" smtClean="0">
                          <a:ln>
                            <a:noFill/>
                          </a:ln>
                          <a:solidFill>
                            <a:srgbClr val="C00000"/>
                          </a:solidFill>
                          <a:effectLst/>
                          <a:latin typeface="Consolas" pitchFamily="49" charset="0"/>
                          <a:ea typeface="楷体" pitchFamily="49" charset="-122"/>
                          <a:cs typeface="Consolas" pitchFamily="49" charset="0"/>
                        </a:rPr>
                        <a:t>物品编号</a:t>
                      </a:r>
                      <a:endParaRPr kumimoji="0" lang="zh-CN" altLang="pt-BR" sz="1800" b="1" i="0" u="none" strike="noStrike" cap="none" normalizeH="0" baseline="0" dirty="0" smtClean="0">
                        <a:ln>
                          <a:noFill/>
                        </a:ln>
                        <a:solidFill>
                          <a:srgbClr val="C00000"/>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pt-BR" sz="1800" b="1" u="none" strike="noStrike" cap="none" normalizeH="0" baseline="0" dirty="0" smtClean="0">
                          <a:ln>
                            <a:noFill/>
                          </a:ln>
                          <a:solidFill>
                            <a:srgbClr val="C00000"/>
                          </a:solidFill>
                          <a:effectLst/>
                          <a:latin typeface="Consolas" pitchFamily="49" charset="0"/>
                          <a:ea typeface="楷体" pitchFamily="49" charset="-122"/>
                          <a:cs typeface="Consolas" pitchFamily="49" charset="0"/>
                        </a:rPr>
                        <a:t>重量</a:t>
                      </a:r>
                      <a:endParaRPr kumimoji="0" lang="zh-CN" altLang="pt-BR" sz="1800" b="1" i="0" u="none" strike="noStrike" cap="none" normalizeH="0" baseline="0" dirty="0" smtClean="0">
                        <a:ln>
                          <a:noFill/>
                        </a:ln>
                        <a:solidFill>
                          <a:srgbClr val="C00000"/>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pt-BR" sz="1800" b="1" u="none" strike="noStrike" cap="none" normalizeH="0" baseline="0" dirty="0" smtClean="0">
                          <a:ln>
                            <a:noFill/>
                          </a:ln>
                          <a:solidFill>
                            <a:srgbClr val="C00000"/>
                          </a:solidFill>
                          <a:effectLst/>
                          <a:latin typeface="Consolas" pitchFamily="49" charset="0"/>
                          <a:ea typeface="楷体" pitchFamily="49" charset="-122"/>
                          <a:cs typeface="Consolas" pitchFamily="49" charset="0"/>
                        </a:rPr>
                        <a:t>价值</a:t>
                      </a:r>
                      <a:endParaRPr kumimoji="0" lang="zh-CN" altLang="pt-BR" sz="1800" b="1" i="0" u="none" strike="noStrike" cap="none" normalizeH="0" baseline="0" dirty="0" smtClean="0">
                        <a:ln>
                          <a:noFill/>
                        </a:ln>
                        <a:solidFill>
                          <a:srgbClr val="C00000"/>
                        </a:solidFill>
                        <a:effectLst/>
                        <a:latin typeface="Consolas" pitchFamily="49" charset="0"/>
                        <a:ea typeface="楷体" pitchFamily="49" charset="-122"/>
                        <a:cs typeface="Consolas" pitchFamily="49" charset="0"/>
                      </a:endParaRPr>
                    </a:p>
                  </a:txBody>
                  <a:tcPr marL="90000" marR="90000" marT="0" marB="0" horzOverflow="overflow"/>
                </a:tc>
              </a:tr>
              <a:tr h="463858">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r>
              <a:tr h="427650">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2</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r>
              <a:tr h="462880">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2</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r>
              <a:tr h="426672">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pt-BR"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endParaRPr kumimoji="0" lang="pt-BR"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marL="90000" marR="90000" marT="0" marB="0" horzOverflow="overflow"/>
                </a:tc>
              </a:tr>
            </a:tbl>
          </a:graphicData>
        </a:graphic>
      </p:graphicFrame>
      <p:sp>
        <p:nvSpPr>
          <p:cNvPr id="4125" name="Text Box 103"/>
          <p:cNvSpPr txBox="1">
            <a:spLocks noChangeArrowheads="1"/>
          </p:cNvSpPr>
          <p:nvPr/>
        </p:nvSpPr>
        <p:spPr bwMode="auto">
          <a:xfrm>
            <a:off x="358775" y="1071546"/>
            <a:ext cx="3498845" cy="400110"/>
          </a:xfrm>
          <a:prstGeom prst="rect">
            <a:avLst/>
          </a:prstGeom>
          <a:noFill/>
          <a:ln w="9525">
            <a:noFill/>
            <a:miter lim="800000"/>
            <a:headEnd/>
            <a:tailEnd/>
          </a:ln>
        </p:spPr>
        <p:txBody>
          <a:bodyPr wrap="square">
            <a:spAutoFit/>
          </a:bodyPr>
          <a:lstStyle/>
          <a:p>
            <a:pPr>
              <a:spcBef>
                <a:spcPct val="50000"/>
              </a:spcBef>
            </a:pPr>
            <a:r>
              <a:rPr lang="en-US" altLang="zh-CN" sz="2000" smtClean="0">
                <a:solidFill>
                  <a:srgbClr val="0000FF"/>
                </a:solidFill>
                <a:latin typeface="Consolas" pitchFamily="49" charset="0"/>
                <a:ea typeface="楷体" pitchFamily="49" charset="-122"/>
                <a:cs typeface="Consolas" pitchFamily="49" charset="0"/>
              </a:rPr>
              <a:t>0/1</a:t>
            </a:r>
            <a:r>
              <a:rPr lang="zh-CN" altLang="en-US" sz="2000">
                <a:solidFill>
                  <a:srgbClr val="0000FF"/>
                </a:solidFill>
                <a:latin typeface="Consolas" pitchFamily="49" charset="0"/>
                <a:ea typeface="楷体" pitchFamily="49" charset="-122"/>
                <a:cs typeface="Consolas" pitchFamily="49" charset="0"/>
              </a:rPr>
              <a:t>背包问</a:t>
            </a:r>
            <a:r>
              <a:rPr lang="zh-CN" altLang="en-US" sz="2000" smtClean="0">
                <a:solidFill>
                  <a:srgbClr val="0000FF"/>
                </a:solidFill>
                <a:latin typeface="Consolas" pitchFamily="49" charset="0"/>
                <a:ea typeface="楷体" pitchFamily="49" charset="-122"/>
                <a:cs typeface="Consolas" pitchFamily="49" charset="0"/>
              </a:rPr>
              <a:t>题（</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000364" y="4071942"/>
            <a:ext cx="1571636" cy="400110"/>
          </a:xfrm>
          <a:prstGeom prst="rect">
            <a:avLst/>
          </a:prstGeom>
          <a:noFill/>
        </p:spPr>
        <p:txBody>
          <a:bodyPr wrap="square" rtlCol="0">
            <a:spAutoFit/>
          </a:bodyPr>
          <a:lstStyle/>
          <a:p>
            <a:r>
              <a:rPr lang="zh-CN" altLang="zh-CN" sz="2000" smtClean="0">
                <a:solidFill>
                  <a:srgbClr val="0000FF"/>
                </a:solidFill>
                <a:latin typeface="楷体" pitchFamily="49" charset="-122"/>
                <a:ea typeface="楷体" pitchFamily="49" charset="-122"/>
              </a:rPr>
              <a:t>解空间树</a:t>
            </a:r>
            <a:endParaRPr lang="zh-CN" altLang="en-US" sz="200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406" y="5000636"/>
            <a:ext cx="580496"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itchFamily="49" charset="0"/>
                <a:cs typeface="Consolas" pitchFamily="49" charset="0"/>
              </a:rPr>
              <a:t>11,12</a:t>
            </a:r>
            <a:endParaRPr lang="zh-CN" altLang="en-US" sz="1400" spc="-150">
              <a:latin typeface="Consolas" pitchFamily="49" charset="0"/>
              <a:cs typeface="Consolas" pitchFamily="49" charset="0"/>
            </a:endParaRPr>
          </a:p>
        </p:txBody>
      </p:sp>
      <p:sp>
        <p:nvSpPr>
          <p:cNvPr id="3" name="椭圆 2"/>
          <p:cNvSpPr/>
          <p:nvPr/>
        </p:nvSpPr>
        <p:spPr>
          <a:xfrm>
            <a:off x="604810" y="5000636"/>
            <a:ext cx="571504"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itchFamily="49" charset="0"/>
                <a:cs typeface="Consolas" pitchFamily="49" charset="0"/>
              </a:rPr>
              <a:t>10,11</a:t>
            </a:r>
            <a:endParaRPr lang="zh-CN" altLang="en-US" sz="1400" spc="-150">
              <a:latin typeface="Consolas" pitchFamily="49" charset="0"/>
              <a:cs typeface="Consolas" pitchFamily="49" charset="0"/>
            </a:endParaRPr>
          </a:p>
        </p:txBody>
      </p:sp>
      <p:sp>
        <p:nvSpPr>
          <p:cNvPr id="4" name="椭圆 3"/>
          <p:cNvSpPr/>
          <p:nvPr/>
        </p:nvSpPr>
        <p:spPr>
          <a:xfrm>
            <a:off x="285720" y="4071942"/>
            <a:ext cx="71438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10,11</a:t>
            </a:r>
            <a:endParaRPr lang="zh-CN" altLang="en-US" sz="1400">
              <a:latin typeface="Consolas" pitchFamily="49" charset="0"/>
              <a:cs typeface="Consolas" pitchFamily="49" charset="0"/>
            </a:endParaRPr>
          </a:p>
        </p:txBody>
      </p:sp>
      <p:cxnSp>
        <p:nvCxnSpPr>
          <p:cNvPr id="6" name="直接连接符 5"/>
          <p:cNvCxnSpPr>
            <a:stCxn id="4" idx="4"/>
            <a:endCxn id="2" idx="0"/>
          </p:cNvCxnSpPr>
          <p:nvPr/>
        </p:nvCxnSpPr>
        <p:spPr>
          <a:xfrm rot="5400000">
            <a:off x="271935" y="4629661"/>
            <a:ext cx="460694" cy="281256"/>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4"/>
            <a:endCxn id="3" idx="0"/>
          </p:cNvCxnSpPr>
          <p:nvPr/>
        </p:nvCxnSpPr>
        <p:spPr>
          <a:xfrm rot="16200000" flipH="1">
            <a:off x="536389" y="4646463"/>
            <a:ext cx="460694" cy="247652"/>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52662"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0" name="TextBox 9"/>
          <p:cNvSpPr txBox="1"/>
          <p:nvPr/>
        </p:nvSpPr>
        <p:spPr>
          <a:xfrm>
            <a:off x="85722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14" name="椭圆 13"/>
          <p:cNvSpPr/>
          <p:nvPr/>
        </p:nvSpPr>
        <p:spPr>
          <a:xfrm>
            <a:off x="11429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9,9</a:t>
            </a:r>
            <a:endParaRPr lang="zh-CN" altLang="en-US" sz="1400">
              <a:latin typeface="Consolas" pitchFamily="49" charset="0"/>
              <a:cs typeface="Consolas" pitchFamily="49" charset="0"/>
            </a:endParaRPr>
          </a:p>
        </p:txBody>
      </p:sp>
      <p:sp>
        <p:nvSpPr>
          <p:cNvPr id="15" name="椭圆 14"/>
          <p:cNvSpPr/>
          <p:nvPr/>
        </p:nvSpPr>
        <p:spPr>
          <a:xfrm>
            <a:off x="16430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sp>
        <p:nvSpPr>
          <p:cNvPr id="16" name="椭圆 15"/>
          <p:cNvSpPr/>
          <p:nvPr/>
        </p:nvSpPr>
        <p:spPr>
          <a:xfrm>
            <a:off x="128585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cxnSp>
        <p:nvCxnSpPr>
          <p:cNvPr id="17" name="直接连接符 16"/>
          <p:cNvCxnSpPr>
            <a:stCxn id="16" idx="4"/>
            <a:endCxn id="14" idx="0"/>
          </p:cNvCxnSpPr>
          <p:nvPr/>
        </p:nvCxnSpPr>
        <p:spPr>
          <a:xfrm rot="5400000">
            <a:off x="1245067"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16" idx="4"/>
            <a:endCxn id="15" idx="0"/>
          </p:cNvCxnSpPr>
          <p:nvPr/>
        </p:nvCxnSpPr>
        <p:spPr>
          <a:xfrm rot="16200000" flipH="1">
            <a:off x="1495100"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25690"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20" name="TextBox 19"/>
          <p:cNvSpPr txBox="1"/>
          <p:nvPr/>
        </p:nvSpPr>
        <p:spPr>
          <a:xfrm>
            <a:off x="1833292"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21" name="椭圆 20"/>
          <p:cNvSpPr/>
          <p:nvPr/>
        </p:nvSpPr>
        <p:spPr>
          <a:xfrm>
            <a:off x="857224"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cxnSp>
        <p:nvCxnSpPr>
          <p:cNvPr id="23" name="直接连接符 22"/>
          <p:cNvCxnSpPr>
            <a:stCxn id="21" idx="4"/>
            <a:endCxn id="4" idx="0"/>
          </p:cNvCxnSpPr>
          <p:nvPr/>
        </p:nvCxnSpPr>
        <p:spPr>
          <a:xfrm rot="5400000">
            <a:off x="536877" y="3463595"/>
            <a:ext cx="714380" cy="50231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4"/>
            <a:endCxn id="16" idx="0"/>
          </p:cNvCxnSpPr>
          <p:nvPr/>
        </p:nvCxnSpPr>
        <p:spPr>
          <a:xfrm rot="16200000" flipH="1">
            <a:off x="1002348"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21671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sp>
        <p:nvSpPr>
          <p:cNvPr id="27" name="椭圆 26"/>
          <p:cNvSpPr/>
          <p:nvPr/>
        </p:nvSpPr>
        <p:spPr>
          <a:xfrm>
            <a:off x="267319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7,7</a:t>
            </a:r>
            <a:endParaRPr lang="zh-CN" altLang="en-US" sz="1400">
              <a:latin typeface="Consolas" pitchFamily="49" charset="0"/>
              <a:cs typeface="Consolas" pitchFamily="49" charset="0"/>
            </a:endParaRPr>
          </a:p>
        </p:txBody>
      </p:sp>
      <p:sp>
        <p:nvSpPr>
          <p:cNvPr id="28" name="椭圆 27"/>
          <p:cNvSpPr/>
          <p:nvPr/>
        </p:nvSpPr>
        <p:spPr>
          <a:xfrm>
            <a:off x="239047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7,7</a:t>
            </a:r>
            <a:endParaRPr lang="zh-CN" altLang="en-US" sz="1400">
              <a:latin typeface="Consolas" pitchFamily="49" charset="0"/>
              <a:cs typeface="Consolas" pitchFamily="49" charset="0"/>
            </a:endParaRPr>
          </a:p>
        </p:txBody>
      </p:sp>
      <p:cxnSp>
        <p:nvCxnSpPr>
          <p:cNvPr id="29" name="直接连接符 28"/>
          <p:cNvCxnSpPr>
            <a:stCxn id="28" idx="4"/>
            <a:endCxn id="26" idx="0"/>
          </p:cNvCxnSpPr>
          <p:nvPr/>
        </p:nvCxnSpPr>
        <p:spPr>
          <a:xfrm rot="5400000">
            <a:off x="2309478"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28" idx="4"/>
            <a:endCxn id="27" idx="0"/>
          </p:cNvCxnSpPr>
          <p:nvPr/>
        </p:nvCxnSpPr>
        <p:spPr>
          <a:xfrm rot="16200000" flipH="1">
            <a:off x="2562487"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385982"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32" name="TextBox 31"/>
          <p:cNvSpPr txBox="1"/>
          <p:nvPr/>
        </p:nvSpPr>
        <p:spPr>
          <a:xfrm>
            <a:off x="2841662" y="4655478"/>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33" name="椭圆 32"/>
          <p:cNvSpPr/>
          <p:nvPr/>
        </p:nvSpPr>
        <p:spPr>
          <a:xfrm>
            <a:off x="321262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6,5</a:t>
            </a:r>
            <a:endParaRPr lang="zh-CN" altLang="en-US" sz="1400">
              <a:latin typeface="Consolas" pitchFamily="49" charset="0"/>
              <a:cs typeface="Consolas" pitchFamily="49" charset="0"/>
            </a:endParaRPr>
          </a:p>
        </p:txBody>
      </p:sp>
      <p:sp>
        <p:nvSpPr>
          <p:cNvPr id="34" name="椭圆 33"/>
          <p:cNvSpPr/>
          <p:nvPr/>
        </p:nvSpPr>
        <p:spPr>
          <a:xfrm>
            <a:off x="371269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sp>
        <p:nvSpPr>
          <p:cNvPr id="35" name="椭圆 34"/>
          <p:cNvSpPr/>
          <p:nvPr/>
        </p:nvSpPr>
        <p:spPr>
          <a:xfrm>
            <a:off x="3386350"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36" name="直接连接符 35"/>
          <p:cNvCxnSpPr>
            <a:stCxn id="35" idx="4"/>
            <a:endCxn id="33" idx="0"/>
          </p:cNvCxnSpPr>
          <p:nvPr/>
        </p:nvCxnSpPr>
        <p:spPr>
          <a:xfrm rot="5400000">
            <a:off x="3330142"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580175"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38156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39" name="TextBox 38"/>
          <p:cNvSpPr txBox="1"/>
          <p:nvPr/>
        </p:nvSpPr>
        <p:spPr>
          <a:xfrm>
            <a:off x="389166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40" name="椭圆 39"/>
          <p:cNvSpPr/>
          <p:nvPr/>
        </p:nvSpPr>
        <p:spPr>
          <a:xfrm>
            <a:off x="285543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1" name="直接连接符 40"/>
          <p:cNvCxnSpPr>
            <a:stCxn id="40" idx="4"/>
            <a:endCxn id="28" idx="0"/>
          </p:cNvCxnSpPr>
          <p:nvPr/>
        </p:nvCxnSpPr>
        <p:spPr>
          <a:xfrm rot="5400000">
            <a:off x="2553768"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3051704"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928794"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7" name="直接连接符 46"/>
          <p:cNvCxnSpPr>
            <a:stCxn id="45" idx="4"/>
            <a:endCxn id="21" idx="7"/>
          </p:cNvCxnSpPr>
          <p:nvPr/>
        </p:nvCxnSpPr>
        <p:spPr>
          <a:xfrm rot="5400000">
            <a:off x="1537904"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333363"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714348"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1" name="TextBox 50"/>
          <p:cNvSpPr txBox="1"/>
          <p:nvPr/>
        </p:nvSpPr>
        <p:spPr>
          <a:xfrm>
            <a:off x="1500166"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2" name="TextBox 51"/>
          <p:cNvSpPr txBox="1"/>
          <p:nvPr/>
        </p:nvSpPr>
        <p:spPr>
          <a:xfrm>
            <a:off x="2781554"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3" name="TextBox 52"/>
          <p:cNvSpPr txBox="1"/>
          <p:nvPr/>
        </p:nvSpPr>
        <p:spPr>
          <a:xfrm>
            <a:off x="3500430"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4" name="TextBox 53"/>
          <p:cNvSpPr txBox="1"/>
          <p:nvPr/>
        </p:nvSpPr>
        <p:spPr>
          <a:xfrm>
            <a:off x="1638546"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5" name="TextBox 54"/>
          <p:cNvSpPr txBox="1"/>
          <p:nvPr/>
        </p:nvSpPr>
        <p:spPr>
          <a:xfrm>
            <a:off x="2643174"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6" name="椭圆 55"/>
          <p:cNvSpPr/>
          <p:nvPr/>
        </p:nvSpPr>
        <p:spPr>
          <a:xfrm>
            <a:off x="4286248"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6,8</a:t>
            </a:r>
            <a:endParaRPr lang="zh-CN" altLang="en-US" sz="1400">
              <a:latin typeface="Consolas" pitchFamily="49" charset="0"/>
              <a:cs typeface="Consolas" pitchFamily="49" charset="0"/>
            </a:endParaRPr>
          </a:p>
        </p:txBody>
      </p:sp>
      <p:sp>
        <p:nvSpPr>
          <p:cNvPr id="57" name="椭圆 56"/>
          <p:cNvSpPr/>
          <p:nvPr/>
        </p:nvSpPr>
        <p:spPr>
          <a:xfrm>
            <a:off x="479530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5,7</a:t>
            </a:r>
            <a:endParaRPr lang="zh-CN" altLang="en-US" sz="1400">
              <a:latin typeface="Consolas" pitchFamily="49" charset="0"/>
              <a:cs typeface="Consolas" pitchFamily="49" charset="0"/>
            </a:endParaRPr>
          </a:p>
        </p:txBody>
      </p:sp>
      <p:sp>
        <p:nvSpPr>
          <p:cNvPr id="58" name="椭圆 57"/>
          <p:cNvSpPr/>
          <p:nvPr/>
        </p:nvSpPr>
        <p:spPr>
          <a:xfrm>
            <a:off x="450955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5,7</a:t>
            </a:r>
            <a:endParaRPr lang="zh-CN" altLang="en-US" sz="1400">
              <a:latin typeface="Consolas" pitchFamily="49" charset="0"/>
              <a:cs typeface="Consolas" pitchFamily="49" charset="0"/>
            </a:endParaRPr>
          </a:p>
        </p:txBody>
      </p:sp>
      <p:cxnSp>
        <p:nvCxnSpPr>
          <p:cNvPr id="59" name="直接连接符 58"/>
          <p:cNvCxnSpPr>
            <a:stCxn id="58" idx="4"/>
            <a:endCxn id="56" idx="0"/>
          </p:cNvCxnSpPr>
          <p:nvPr/>
        </p:nvCxnSpPr>
        <p:spPr>
          <a:xfrm rot="5400000">
            <a:off x="4428554"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683083"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505058"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62" name="TextBox 61"/>
          <p:cNvSpPr txBox="1"/>
          <p:nvPr/>
        </p:nvSpPr>
        <p:spPr>
          <a:xfrm>
            <a:off x="5009620"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63" name="椭圆 62"/>
          <p:cNvSpPr/>
          <p:nvPr/>
        </p:nvSpPr>
        <p:spPr>
          <a:xfrm>
            <a:off x="52953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4,5</a:t>
            </a:r>
            <a:endParaRPr lang="zh-CN" altLang="en-US" sz="1400">
              <a:latin typeface="Consolas" pitchFamily="49" charset="0"/>
              <a:cs typeface="Consolas" pitchFamily="49" charset="0"/>
            </a:endParaRPr>
          </a:p>
        </p:txBody>
      </p:sp>
      <p:sp>
        <p:nvSpPr>
          <p:cNvPr id="64" name="椭圆 63"/>
          <p:cNvSpPr/>
          <p:nvPr/>
        </p:nvSpPr>
        <p:spPr>
          <a:xfrm>
            <a:off x="579543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sp>
        <p:nvSpPr>
          <p:cNvPr id="65" name="椭圆 64"/>
          <p:cNvSpPr/>
          <p:nvPr/>
        </p:nvSpPr>
        <p:spPr>
          <a:xfrm>
            <a:off x="543824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cxnSp>
        <p:nvCxnSpPr>
          <p:cNvPr id="66" name="直接连接符 65"/>
          <p:cNvCxnSpPr>
            <a:stCxn id="65" idx="4"/>
            <a:endCxn id="63" idx="0"/>
          </p:cNvCxnSpPr>
          <p:nvPr/>
        </p:nvCxnSpPr>
        <p:spPr>
          <a:xfrm rot="5400000">
            <a:off x="5397463"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647496"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47808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69" name="TextBox 68"/>
          <p:cNvSpPr txBox="1"/>
          <p:nvPr/>
        </p:nvSpPr>
        <p:spPr>
          <a:xfrm>
            <a:off x="5985688"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70" name="椭圆 69"/>
          <p:cNvSpPr/>
          <p:nvPr/>
        </p:nvSpPr>
        <p:spPr>
          <a:xfrm>
            <a:off x="5009620"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cxnSp>
        <p:nvCxnSpPr>
          <p:cNvPr id="71" name="直接连接符 70"/>
          <p:cNvCxnSpPr>
            <a:stCxn id="70" idx="4"/>
            <a:endCxn id="58" idx="0"/>
          </p:cNvCxnSpPr>
          <p:nvPr/>
        </p:nvCxnSpPr>
        <p:spPr>
          <a:xfrm rot="5400000">
            <a:off x="4690397" y="3464719"/>
            <a:ext cx="714380" cy="500066"/>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5154744"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31956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sp>
        <p:nvSpPr>
          <p:cNvPr id="74" name="椭圆 73"/>
          <p:cNvSpPr/>
          <p:nvPr/>
        </p:nvSpPr>
        <p:spPr>
          <a:xfrm>
            <a:off x="682558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2,3</a:t>
            </a:r>
            <a:endParaRPr lang="zh-CN" altLang="en-US" sz="1400">
              <a:latin typeface="Consolas" pitchFamily="49" charset="0"/>
              <a:cs typeface="Consolas" pitchFamily="49" charset="0"/>
            </a:endParaRPr>
          </a:p>
        </p:txBody>
      </p:sp>
      <p:sp>
        <p:nvSpPr>
          <p:cNvPr id="75" name="椭圆 74"/>
          <p:cNvSpPr/>
          <p:nvPr/>
        </p:nvSpPr>
        <p:spPr>
          <a:xfrm>
            <a:off x="654287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2,3</a:t>
            </a:r>
            <a:endParaRPr lang="zh-CN" altLang="en-US" sz="1400">
              <a:latin typeface="Consolas" pitchFamily="49" charset="0"/>
              <a:cs typeface="Consolas" pitchFamily="49" charset="0"/>
            </a:endParaRPr>
          </a:p>
        </p:txBody>
      </p:sp>
      <p:cxnSp>
        <p:nvCxnSpPr>
          <p:cNvPr id="76" name="直接连接符 75"/>
          <p:cNvCxnSpPr>
            <a:stCxn id="75" idx="4"/>
            <a:endCxn id="73" idx="0"/>
          </p:cNvCxnSpPr>
          <p:nvPr/>
        </p:nvCxnSpPr>
        <p:spPr>
          <a:xfrm rot="5400000">
            <a:off x="6461874"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714883"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6538378"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79" name="TextBox 78"/>
          <p:cNvSpPr txBox="1"/>
          <p:nvPr/>
        </p:nvSpPr>
        <p:spPr>
          <a:xfrm>
            <a:off x="6994058" y="4655478"/>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80" name="椭圆 79"/>
          <p:cNvSpPr/>
          <p:nvPr/>
        </p:nvSpPr>
        <p:spPr>
          <a:xfrm>
            <a:off x="736502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1,1</a:t>
            </a:r>
            <a:endParaRPr lang="zh-CN" altLang="en-US" sz="1400">
              <a:latin typeface="Consolas" pitchFamily="49" charset="0"/>
              <a:cs typeface="Consolas" pitchFamily="49" charset="0"/>
            </a:endParaRPr>
          </a:p>
        </p:txBody>
      </p:sp>
      <p:sp>
        <p:nvSpPr>
          <p:cNvPr id="81" name="椭圆 80"/>
          <p:cNvSpPr/>
          <p:nvPr/>
        </p:nvSpPr>
        <p:spPr>
          <a:xfrm>
            <a:off x="786509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sp>
        <p:nvSpPr>
          <p:cNvPr id="82" name="椭圆 81"/>
          <p:cNvSpPr/>
          <p:nvPr/>
        </p:nvSpPr>
        <p:spPr>
          <a:xfrm>
            <a:off x="7538746"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83" name="直接连接符 82"/>
          <p:cNvCxnSpPr>
            <a:stCxn id="82" idx="4"/>
            <a:endCxn id="80" idx="0"/>
          </p:cNvCxnSpPr>
          <p:nvPr/>
        </p:nvCxnSpPr>
        <p:spPr>
          <a:xfrm rot="5400000">
            <a:off x="7482538"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7732571"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7533962"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86" name="TextBox 85"/>
          <p:cNvSpPr txBox="1"/>
          <p:nvPr/>
        </p:nvSpPr>
        <p:spPr>
          <a:xfrm>
            <a:off x="8044062"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87" name="椭圆 86"/>
          <p:cNvSpPr/>
          <p:nvPr/>
        </p:nvSpPr>
        <p:spPr>
          <a:xfrm>
            <a:off x="7007834"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88" name="直接连接符 87"/>
          <p:cNvCxnSpPr>
            <a:stCxn id="87" idx="4"/>
            <a:endCxn id="75" idx="0"/>
          </p:cNvCxnSpPr>
          <p:nvPr/>
        </p:nvCxnSpPr>
        <p:spPr>
          <a:xfrm rot="5400000">
            <a:off x="6706164"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7204100"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6081190"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91" name="直接连接符 90"/>
          <p:cNvCxnSpPr>
            <a:stCxn id="90" idx="4"/>
            <a:endCxn id="70" idx="7"/>
          </p:cNvCxnSpPr>
          <p:nvPr/>
        </p:nvCxnSpPr>
        <p:spPr>
          <a:xfrm rot="5400000">
            <a:off x="5690300"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485759"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866744"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4" name="TextBox 93"/>
          <p:cNvSpPr txBox="1"/>
          <p:nvPr/>
        </p:nvSpPr>
        <p:spPr>
          <a:xfrm>
            <a:off x="5652562"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5" name="TextBox 94"/>
          <p:cNvSpPr txBox="1"/>
          <p:nvPr/>
        </p:nvSpPr>
        <p:spPr>
          <a:xfrm>
            <a:off x="6933950"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6" name="TextBox 95"/>
          <p:cNvSpPr txBox="1"/>
          <p:nvPr/>
        </p:nvSpPr>
        <p:spPr>
          <a:xfrm>
            <a:off x="7652826"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7" name="TextBox 96"/>
          <p:cNvSpPr txBox="1"/>
          <p:nvPr/>
        </p:nvSpPr>
        <p:spPr>
          <a:xfrm>
            <a:off x="5790942"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8" name="TextBox 97"/>
          <p:cNvSpPr txBox="1"/>
          <p:nvPr/>
        </p:nvSpPr>
        <p:spPr>
          <a:xfrm>
            <a:off x="6795570"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9" name="椭圆 98"/>
          <p:cNvSpPr/>
          <p:nvPr/>
        </p:nvSpPr>
        <p:spPr>
          <a:xfrm>
            <a:off x="3924562"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766135"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638685"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924430"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07" name="TextBox 106"/>
          <p:cNvSpPr txBox="1"/>
          <p:nvPr/>
        </p:nvSpPr>
        <p:spPr>
          <a:xfrm>
            <a:off x="5572132"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grpSp>
        <p:nvGrpSpPr>
          <p:cNvPr id="134" name="组合 133"/>
          <p:cNvGrpSpPr/>
          <p:nvPr/>
        </p:nvGrpSpPr>
        <p:grpSpPr>
          <a:xfrm>
            <a:off x="6048888"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x1</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1</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x2</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2</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x3</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3</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x4</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4</a:t>
              </a:r>
              <a:endParaRPr lang="zh-CN" altLang="en-US" sz="1400" spc="-150">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5" name="组合 134"/>
          <p:cNvGrpSpPr/>
          <p:nvPr/>
        </p:nvGrpSpPr>
        <p:grpSpPr>
          <a:xfrm>
            <a:off x="4572000"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itchFamily="49" charset="0"/>
                  <a:ea typeface="微软雅黑" pitchFamily="34" charset="-122"/>
                  <a:cs typeface="Consolas" pitchFamily="49" charset="0"/>
                </a:rPr>
                <a:t>根结点：</a:t>
              </a:r>
              <a:r>
                <a:rPr lang="en-US" altLang="zh-CN" sz="1800" i="1" spc="-150" smtClean="0">
                  <a:solidFill>
                    <a:srgbClr val="FF0000"/>
                  </a:solidFill>
                  <a:latin typeface="Consolas" pitchFamily="49" charset="0"/>
                  <a:ea typeface="微软雅黑" pitchFamily="34" charset="-122"/>
                  <a:cs typeface="Consolas" pitchFamily="49" charset="0"/>
                </a:rPr>
                <a:t>i=</a:t>
              </a:r>
              <a:r>
                <a:rPr lang="en-US" altLang="zh-CN" sz="1800" spc="-150" smtClean="0">
                  <a:solidFill>
                    <a:srgbClr val="FF0000"/>
                  </a:solidFill>
                  <a:latin typeface="Consolas" pitchFamily="49" charset="0"/>
                  <a:ea typeface="微软雅黑" pitchFamily="34" charset="-122"/>
                  <a:cs typeface="Consolas" pitchFamily="49" charset="0"/>
                </a:rPr>
                <a:t>1</a:t>
              </a:r>
              <a:endParaRPr lang="zh-CN" altLang="en-US" sz="1800" spc="-150">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2</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3</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4</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5</a:t>
              </a:r>
              <a:endParaRPr lang="zh-CN" altLang="en-US" sz="1400" spc="-150">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3" name="组合 132"/>
          <p:cNvGrpSpPr/>
          <p:nvPr/>
        </p:nvGrpSpPr>
        <p:grpSpPr>
          <a:xfrm>
            <a:off x="3988464" y="5396636"/>
            <a:ext cx="1071570" cy="861366"/>
            <a:chOff x="3988464" y="5396636"/>
            <a:chExt cx="1071570" cy="861366"/>
          </a:xfrm>
        </p:grpSpPr>
        <p:sp>
          <p:nvSpPr>
            <p:cNvPr id="130" name="TextBox 129"/>
            <p:cNvSpPr txBox="1"/>
            <p:nvPr/>
          </p:nvSpPr>
          <p:spPr>
            <a:xfrm>
              <a:off x="39884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itchFamily="49" charset="0"/>
                  <a:ea typeface="微软雅黑" pitchFamily="34" charset="-122"/>
                  <a:cs typeface="Consolas" pitchFamily="49" charset="0"/>
                </a:rPr>
                <a:t>最优解</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132" name="直接箭头连接符 131"/>
            <p:cNvCxnSpPr>
              <a:stCxn id="130" idx="0"/>
              <a:endCxn id="56" idx="4"/>
            </p:cNvCxnSpPr>
            <p:nvPr/>
          </p:nvCxnSpPr>
          <p:spPr>
            <a:xfrm rot="16200000" flipV="1">
              <a:off x="4291621" y="5625263"/>
              <a:ext cx="461256" cy="400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500034"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itchFamily="49" charset="0"/>
                <a:ea typeface="楷体" pitchFamily="49" charset="-122"/>
                <a:cs typeface="Consolas" pitchFamily="49" charset="0"/>
              </a:rPr>
              <a:t>(</a:t>
            </a:r>
            <a:r>
              <a:rPr lang="zh-CN" altLang="en-US" sz="2000" smtClean="0">
                <a:solidFill>
                  <a:schemeClr val="bg1"/>
                </a:solidFill>
                <a:latin typeface="Consolas" pitchFamily="49" charset="0"/>
                <a:ea typeface="楷体" pitchFamily="49" charset="-122"/>
                <a:cs typeface="Consolas" pitchFamily="49" charset="0"/>
              </a:rPr>
              <a:t>总重量</a:t>
            </a:r>
            <a:r>
              <a:rPr lang="en-US" altLang="zh-CN" sz="2000" smtClean="0">
                <a:solidFill>
                  <a:schemeClr val="bg1"/>
                </a:solidFill>
                <a:latin typeface="Consolas" pitchFamily="49" charset="0"/>
                <a:ea typeface="楷体" pitchFamily="49" charset="-122"/>
                <a:cs typeface="Consolas" pitchFamily="49" charset="0"/>
              </a:rPr>
              <a:t>tw,</a:t>
            </a:r>
            <a:r>
              <a:rPr lang="zh-CN" altLang="en-US" sz="2000" smtClean="0">
                <a:solidFill>
                  <a:schemeClr val="bg1"/>
                </a:solidFill>
                <a:latin typeface="Consolas" pitchFamily="49" charset="0"/>
                <a:ea typeface="楷体" pitchFamily="49" charset="-122"/>
                <a:cs typeface="Consolas" pitchFamily="49" charset="0"/>
              </a:rPr>
              <a:t>总价值</a:t>
            </a:r>
            <a:r>
              <a:rPr lang="en-US" altLang="zh-CN" sz="2000" smtClean="0">
                <a:solidFill>
                  <a:schemeClr val="bg1"/>
                </a:solidFill>
                <a:latin typeface="Consolas" pitchFamily="49" charset="0"/>
                <a:ea typeface="楷体" pitchFamily="49" charset="-122"/>
                <a:cs typeface="Consolas" pitchFamily="49" charset="0"/>
              </a:rPr>
              <a:t>tv)</a:t>
            </a:r>
            <a:endParaRPr lang="zh-CN" altLang="en-US" sz="2000">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rot="16200000" flipH="1">
            <a:off x="1279501"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72626"/>
            <a:ext cx="8072494" cy="36388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n=4;			</a:t>
            </a:r>
            <a:r>
              <a:rPr lang="en-US" altLang="zh-CN" sz="1800" smtClean="0">
                <a:solidFill>
                  <a:srgbClr val="00B0F0"/>
                </a:solidFill>
                <a:latin typeface="Consolas" pitchFamily="49" charset="0"/>
                <a:ea typeface="仿宋" pitchFamily="49" charset="-122"/>
                <a:cs typeface="Consolas" pitchFamily="49" charset="0"/>
              </a:rPr>
              <a:t>//4</a:t>
            </a:r>
            <a:r>
              <a:rPr lang="zh-CN" altLang="zh-CN" sz="1800" smtClean="0">
                <a:solidFill>
                  <a:srgbClr val="00B0F0"/>
                </a:solidFill>
                <a:latin typeface="Consolas" pitchFamily="49" charset="0"/>
                <a:ea typeface="仿宋" pitchFamily="49" charset="-122"/>
                <a:cs typeface="Consolas" pitchFamily="49" charset="0"/>
              </a:rPr>
              <a:t>种物品</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W=6;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限制重量</a:t>
            </a:r>
            <a:r>
              <a:rPr lang="zh-CN" altLang="en-US"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6</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w[]={0,5,3,2,1};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a:t>
            </a:r>
            <a:r>
              <a:rPr lang="en-US" altLang="zh-CN" sz="1800" smtClean="0">
                <a:solidFill>
                  <a:srgbClr val="00B0F0"/>
                </a:solidFill>
                <a:latin typeface="Consolas" pitchFamily="49" charset="0"/>
                <a:ea typeface="仿宋" pitchFamily="49" charset="-122"/>
                <a:cs typeface="Consolas" pitchFamily="49" charset="0"/>
              </a:rPr>
              <a:t>4</a:t>
            </a:r>
            <a:r>
              <a:rPr lang="zh-CN" altLang="zh-CN" sz="1800" smtClean="0">
                <a:solidFill>
                  <a:srgbClr val="00B0F0"/>
                </a:solidFill>
                <a:latin typeface="Consolas" pitchFamily="49" charset="0"/>
                <a:ea typeface="仿宋" pitchFamily="49" charset="-122"/>
                <a:cs typeface="Consolas" pitchFamily="49" charset="0"/>
              </a:rPr>
              <a:t>个物品重量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v[]={0,4,4,3,1};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a:t>
            </a:r>
            <a:r>
              <a:rPr lang="en-US" altLang="zh-CN" sz="1800" smtClean="0">
                <a:solidFill>
                  <a:srgbClr val="00B0F0"/>
                </a:solidFill>
                <a:latin typeface="Consolas" pitchFamily="49" charset="0"/>
                <a:ea typeface="仿宋" pitchFamily="49" charset="-122"/>
                <a:cs typeface="Consolas" pitchFamily="49" charset="0"/>
              </a:rPr>
              <a:t>4</a:t>
            </a:r>
            <a:r>
              <a:rPr lang="zh-CN" altLang="zh-CN" sz="1800" smtClean="0">
                <a:solidFill>
                  <a:srgbClr val="00B0F0"/>
                </a:solidFill>
                <a:latin typeface="Consolas" pitchFamily="49" charset="0"/>
                <a:ea typeface="仿宋" pitchFamily="49" charset="-122"/>
                <a:cs typeface="Consolas" pitchFamily="49" charset="0"/>
              </a:rPr>
              <a:t>个物品价值</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存放最终解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存放最优解的总价值</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42844" y="848080"/>
            <a:ext cx="8821769" cy="4656999"/>
          </a:xfrm>
          <a:prstGeom prst="rect">
            <a:avLst/>
          </a:prstGeom>
          <a:solidFill>
            <a:schemeClr val="bg1">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dfs(int i,int tw,int tv,int op[]) //</a:t>
            </a:r>
            <a:r>
              <a:rPr lang="zh-CN" altLang="zh-CN" sz="1800" smtClean="0">
                <a:solidFill>
                  <a:srgbClr val="FF0000"/>
                </a:solidFill>
                <a:latin typeface="Consolas" pitchFamily="49" charset="0"/>
                <a:ea typeface="仿宋" pitchFamily="49" charset="-122"/>
                <a:cs typeface="Consolas" pitchFamily="49" charset="0"/>
              </a:rPr>
              <a:t>求解</a:t>
            </a:r>
            <a:r>
              <a:rPr lang="en-US" altLang="zh-CN" sz="1800" smtClean="0">
                <a:solidFill>
                  <a:srgbClr val="FF0000"/>
                </a:solidFill>
                <a:latin typeface="Consolas" pitchFamily="49" charset="0"/>
                <a:ea typeface="仿宋" pitchFamily="49" charset="-122"/>
                <a:cs typeface="Consolas" pitchFamily="49" charset="0"/>
              </a:rPr>
              <a:t>0/1</a:t>
            </a:r>
            <a:r>
              <a:rPr lang="zh-CN" altLang="zh-CN" sz="1800" smtClean="0">
                <a:solidFill>
                  <a:srgbClr val="FF0000"/>
                </a:solidFill>
                <a:latin typeface="Consolas" pitchFamily="49" charset="0"/>
                <a:ea typeface="仿宋" pitchFamily="49" charset="-122"/>
                <a:cs typeface="Consolas" pitchFamily="49" charset="0"/>
              </a:rPr>
              <a:t>背包问题</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(tw&lt;=W &amp;&amp; tv&gt;maxv)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找到一个满足条件的更优解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en-US" altLang="zh-CN" sz="1800" smtClean="0">
                <a:solidFill>
                  <a:srgbClr val="00B0F0"/>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  maxv=tv;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x[j]=op[j];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尚未找完所有物品</a:t>
            </a:r>
          </a:p>
          <a:p>
            <a:r>
              <a:rPr lang="en-US" altLang="zh-CN" sz="1800" smtClean="0">
                <a:solidFill>
                  <a:srgbClr val="0000FF"/>
                </a:solidFill>
                <a:latin typeface="Consolas" pitchFamily="49" charset="0"/>
                <a:ea typeface="仿宋" pitchFamily="49" charset="-122"/>
                <a:cs typeface="Consolas" pitchFamily="49" charset="0"/>
              </a:rPr>
              <a:t>   {  op[i]=1;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dfs(i+1,tw+w[i],tv+v[i],op);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op[i]=0;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dfs(i+1,tw,tv,op);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85720" y="214290"/>
            <a:ext cx="4929222"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采用</a:t>
            </a:r>
            <a:r>
              <a:rPr lang="zh-CN" altLang="zh-CN" sz="2000" smtClean="0">
                <a:solidFill>
                  <a:srgbClr val="0000FF"/>
                </a:solidFill>
                <a:ea typeface="楷体" pitchFamily="49" charset="-122"/>
                <a:cs typeface="Times New Roman" pitchFamily="18" charset="0"/>
              </a:rPr>
              <a:t>解空间为子集树</a:t>
            </a:r>
            <a:r>
              <a:rPr lang="zh-CN" altLang="en-US" sz="2000" smtClean="0">
                <a:solidFill>
                  <a:srgbClr val="0000FF"/>
                </a:solidFill>
                <a:ea typeface="楷体" pitchFamily="49" charset="-122"/>
                <a:cs typeface="Times New Roman" pitchFamily="18" charset="0"/>
              </a:rPr>
              <a:t>递归的算法框架</a:t>
            </a:r>
            <a:endParaRPr lang="zh-CN" altLang="en-US" sz="200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49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49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179529" y="3759895"/>
            <a:ext cx="2634641" cy="3219189"/>
            <a:chOff x="2179529" y="3759895"/>
            <a:chExt cx="2634641" cy="3219189"/>
          </a:xfrm>
        </p:grpSpPr>
        <p:sp>
          <p:nvSpPr>
            <p:cNvPr id="38" name="任意多边形 37"/>
            <p:cNvSpPr/>
            <p:nvPr/>
          </p:nvSpPr>
          <p:spPr>
            <a:xfrm>
              <a:off x="2179529" y="3759895"/>
              <a:ext cx="2634641" cy="3219189"/>
            </a:xfrm>
            <a:custGeom>
              <a:avLst/>
              <a:gdLst>
                <a:gd name="connsiteX0" fmla="*/ 1002082 w 2634641"/>
                <a:gd name="connsiteY0" fmla="*/ 110647 h 3219189"/>
                <a:gd name="connsiteX1" fmla="*/ 839244 w 2634641"/>
                <a:gd name="connsiteY1" fmla="*/ 699371 h 3219189"/>
                <a:gd name="connsiteX2" fmla="*/ 425885 w 2634641"/>
                <a:gd name="connsiteY2" fmla="*/ 1400828 h 3219189"/>
                <a:gd name="connsiteX3" fmla="*/ 62630 w 2634641"/>
                <a:gd name="connsiteY3" fmla="*/ 2315228 h 3219189"/>
                <a:gd name="connsiteX4" fmla="*/ 388307 w 2634641"/>
                <a:gd name="connsiteY4" fmla="*/ 2916478 h 3219189"/>
                <a:gd name="connsiteX5" fmla="*/ 2392471 w 2634641"/>
                <a:gd name="connsiteY5" fmla="*/ 2841321 h 3219189"/>
                <a:gd name="connsiteX6" fmla="*/ 1841326 w 2634641"/>
                <a:gd name="connsiteY6" fmla="*/ 649267 h 3219189"/>
                <a:gd name="connsiteX7" fmla="*/ 1640909 w 2634641"/>
                <a:gd name="connsiteY7" fmla="*/ 235908 h 3219189"/>
                <a:gd name="connsiteX8" fmla="*/ 1265129 w 2634641"/>
                <a:gd name="connsiteY8" fmla="*/ 35491 h 3219189"/>
                <a:gd name="connsiteX9" fmla="*/ 1002082 w 2634641"/>
                <a:gd name="connsiteY9" fmla="*/ 110647 h 32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41" h="3219189">
                  <a:moveTo>
                    <a:pt x="1002082" y="110647"/>
                  </a:moveTo>
                  <a:cubicBezTo>
                    <a:pt x="931101" y="221294"/>
                    <a:pt x="935277" y="484341"/>
                    <a:pt x="839244" y="699371"/>
                  </a:cubicBezTo>
                  <a:cubicBezTo>
                    <a:pt x="743211" y="914401"/>
                    <a:pt x="555321" y="1131519"/>
                    <a:pt x="425885" y="1400828"/>
                  </a:cubicBezTo>
                  <a:cubicBezTo>
                    <a:pt x="296449" y="1670137"/>
                    <a:pt x="68893" y="2062620"/>
                    <a:pt x="62630" y="2315228"/>
                  </a:cubicBezTo>
                  <a:cubicBezTo>
                    <a:pt x="56367" y="2567836"/>
                    <a:pt x="0" y="2828796"/>
                    <a:pt x="388307" y="2916478"/>
                  </a:cubicBezTo>
                  <a:cubicBezTo>
                    <a:pt x="776614" y="3004160"/>
                    <a:pt x="2150301" y="3219189"/>
                    <a:pt x="2392471" y="2841321"/>
                  </a:cubicBezTo>
                  <a:cubicBezTo>
                    <a:pt x="2634641" y="2463453"/>
                    <a:pt x="1966586" y="1083503"/>
                    <a:pt x="1841326" y="649267"/>
                  </a:cubicBezTo>
                  <a:cubicBezTo>
                    <a:pt x="1716066" y="215032"/>
                    <a:pt x="1736942" y="338204"/>
                    <a:pt x="1640909" y="235908"/>
                  </a:cubicBezTo>
                  <a:cubicBezTo>
                    <a:pt x="1544876" y="133612"/>
                    <a:pt x="1369512" y="62631"/>
                    <a:pt x="1265129" y="35491"/>
                  </a:cubicBezTo>
                  <a:cubicBezTo>
                    <a:pt x="1160746" y="8351"/>
                    <a:pt x="1073063" y="0"/>
                    <a:pt x="1002082" y="110647"/>
                  </a:cubicBezTo>
                  <a:close/>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1" name="TextBox 30"/>
            <p:cNvSpPr txBox="1"/>
            <p:nvPr/>
          </p:nvSpPr>
          <p:spPr>
            <a:xfrm>
              <a:off x="4071934" y="4000504"/>
              <a:ext cx="285752" cy="369332"/>
            </a:xfrm>
            <a:prstGeom prst="rect">
              <a:avLst/>
            </a:prstGeom>
            <a:noFill/>
          </p:spPr>
          <p:txBody>
            <a:bodyPr wrap="square" lIns="0" tIns="0" rIns="0" bIns="0" rtlCol="0">
              <a:spAutoFit/>
            </a:bodyPr>
            <a:lstStyle/>
            <a:p>
              <a:r>
                <a:rPr lang="zh-CN" altLang="en-US"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grpSp>
      <p:sp>
        <p:nvSpPr>
          <p:cNvPr id="5123" name="Text Box 2"/>
          <p:cNvSpPr txBox="1">
            <a:spLocks noChangeArrowheads="1"/>
          </p:cNvSpPr>
          <p:nvPr/>
        </p:nvSpPr>
        <p:spPr bwMode="auto">
          <a:xfrm>
            <a:off x="214282" y="142852"/>
            <a:ext cx="8715436" cy="2908489"/>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spcBef>
                <a:spcPts val="0"/>
              </a:spcBef>
            </a:pPr>
            <a:r>
              <a:rPr lang="zh-CN" altLang="en-US" sz="2200" smtClean="0">
                <a:solidFill>
                  <a:srgbClr val="FF0000"/>
                </a:solidFill>
                <a:latin typeface="华文中宋" pitchFamily="2" charset="-122"/>
                <a:ea typeface="华文中宋" pitchFamily="2" charset="-122"/>
                <a:cs typeface="Consolas" pitchFamily="49" charset="0"/>
              </a:rPr>
              <a:t>    改进：左</a:t>
            </a:r>
            <a:r>
              <a:rPr lang="zh-CN" altLang="zh-CN" sz="2200" smtClean="0">
                <a:solidFill>
                  <a:srgbClr val="FF0000"/>
                </a:solidFill>
                <a:latin typeface="华文中宋" pitchFamily="2" charset="-122"/>
                <a:ea typeface="华文中宋" pitchFamily="2" charset="-122"/>
                <a:cs typeface="Consolas" pitchFamily="49" charset="0"/>
              </a:rPr>
              <a:t>剪枝</a:t>
            </a:r>
            <a:endParaRPr lang="en-US" altLang="zh-CN" sz="2200" smtClean="0">
              <a:solidFill>
                <a:srgbClr val="FF0000"/>
              </a:solidFill>
              <a:latin typeface="华文中宋" pitchFamily="2" charset="-122"/>
              <a:ea typeface="华文中宋" pitchFamily="2"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层的有些结点，</a:t>
            </a:r>
            <a:r>
              <a:rPr lang="en-US" altLang="zh-CN" sz="2000" smtClean="0">
                <a:solidFill>
                  <a:srgbClr val="0000FF"/>
                </a:solidFill>
                <a:latin typeface="Consolas" pitchFamily="49" charset="0"/>
                <a:ea typeface="楷体" pitchFamily="49" charset="-122"/>
                <a:cs typeface="Consolas" pitchFamily="49" charset="0"/>
              </a:rPr>
              <a:t>tw+</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已超过了</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，显然再选择</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是不合适的。如第</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层的（</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tw=5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2]=3</a:t>
            </a:r>
            <a:r>
              <a:rPr lang="zh-CN" altLang="zh-CN" sz="2000" smtClean="0">
                <a:solidFill>
                  <a:srgbClr val="0000FF"/>
                </a:solidFill>
                <a:latin typeface="Consolas" pitchFamily="49" charset="0"/>
                <a:ea typeface="楷体" pitchFamily="49" charset="-122"/>
                <a:cs typeface="Consolas" pitchFamily="49" charset="0"/>
              </a:rPr>
              <a:t>，而</a:t>
            </a:r>
            <a:r>
              <a:rPr lang="en-US" altLang="zh-CN" sz="2000" smtClean="0">
                <a:solidFill>
                  <a:srgbClr val="0000FF"/>
                </a:solidFill>
                <a:latin typeface="Consolas" pitchFamily="49" charset="0"/>
                <a:ea typeface="楷体" pitchFamily="49" charset="-122"/>
                <a:cs typeface="Consolas" pitchFamily="49" charset="0"/>
              </a:rPr>
              <a:t>tw+</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[2]&gt;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，选择物品</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进行扩展是不必要的，可以增加一个限界条件进行剪枝，如若选择物品</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会导致超重即</a:t>
            </a:r>
            <a:r>
              <a:rPr lang="en-US" altLang="zh-CN" sz="2000" smtClean="0">
                <a:solidFill>
                  <a:srgbClr val="0000FF"/>
                </a:solidFill>
                <a:latin typeface="Consolas" pitchFamily="49" charset="0"/>
                <a:ea typeface="楷体" pitchFamily="49" charset="-122"/>
                <a:cs typeface="Consolas" pitchFamily="49" charset="0"/>
              </a:rPr>
              <a:t>tw+w[</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，就不再扩展该结点，也就是仅仅扩展</a:t>
            </a:r>
            <a:r>
              <a:rPr lang="en-US" altLang="zh-CN" sz="2000" smtClean="0">
                <a:solidFill>
                  <a:srgbClr val="0000FF"/>
                </a:solidFill>
                <a:latin typeface="Consolas" pitchFamily="49" charset="0"/>
                <a:ea typeface="楷体" pitchFamily="49" charset="-122"/>
                <a:cs typeface="Consolas" pitchFamily="49" charset="0"/>
              </a:rPr>
              <a:t>tw+w[</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的左孩子结点。</a:t>
            </a:r>
            <a:endParaRPr lang="zh-CN" altLang="en-US" sz="200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278606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椭圆 5"/>
          <p:cNvSpPr/>
          <p:nvPr/>
        </p:nvSpPr>
        <p:spPr>
          <a:xfrm>
            <a:off x="2499308" y="6104834"/>
            <a:ext cx="572494"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itchFamily="49" charset="0"/>
                <a:cs typeface="Consolas" pitchFamily="49" charset="0"/>
              </a:rPr>
              <a:t>11,12</a:t>
            </a:r>
            <a:endParaRPr lang="zh-CN" altLang="en-US" sz="1400" spc="-150">
              <a:latin typeface="Consolas" pitchFamily="49" charset="0"/>
              <a:cs typeface="Consolas" pitchFamily="49" charset="0"/>
            </a:endParaRPr>
          </a:p>
        </p:txBody>
      </p:sp>
      <p:sp>
        <p:nvSpPr>
          <p:cNvPr id="7" name="椭圆 6"/>
          <p:cNvSpPr/>
          <p:nvPr/>
        </p:nvSpPr>
        <p:spPr>
          <a:xfrm>
            <a:off x="3046466" y="6104834"/>
            <a:ext cx="563502"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itchFamily="49" charset="0"/>
                <a:cs typeface="Consolas" pitchFamily="49" charset="0"/>
              </a:rPr>
              <a:t>10,11</a:t>
            </a:r>
            <a:endParaRPr lang="zh-CN" altLang="en-US" sz="1400" spc="-150">
              <a:latin typeface="Consolas" pitchFamily="49" charset="0"/>
              <a:cs typeface="Consolas" pitchFamily="49" charset="0"/>
            </a:endParaRPr>
          </a:p>
        </p:txBody>
      </p:sp>
      <p:sp>
        <p:nvSpPr>
          <p:cNvPr id="8" name="椭圆 7"/>
          <p:cNvSpPr/>
          <p:nvPr/>
        </p:nvSpPr>
        <p:spPr>
          <a:xfrm>
            <a:off x="2722614" y="5176140"/>
            <a:ext cx="706378"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10,11</a:t>
            </a:r>
            <a:endParaRPr lang="zh-CN" altLang="en-US" sz="1400">
              <a:latin typeface="Consolas" pitchFamily="49" charset="0"/>
              <a:cs typeface="Consolas" pitchFamily="49" charset="0"/>
            </a:endParaRPr>
          </a:p>
        </p:txBody>
      </p:sp>
      <p:cxnSp>
        <p:nvCxnSpPr>
          <p:cNvPr id="9" name="直接连接符 8"/>
          <p:cNvCxnSpPr>
            <a:stCxn id="8" idx="4"/>
            <a:endCxn id="6" idx="0"/>
          </p:cNvCxnSpPr>
          <p:nvPr/>
        </p:nvCxnSpPr>
        <p:spPr>
          <a:xfrm rot="5400000">
            <a:off x="2700332" y="5729363"/>
            <a:ext cx="460694" cy="290248"/>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8" idx="4"/>
            <a:endCxn id="7" idx="0"/>
          </p:cNvCxnSpPr>
          <p:nvPr/>
        </p:nvCxnSpPr>
        <p:spPr>
          <a:xfrm rot="16200000" flipH="1">
            <a:off x="2971663" y="5748280"/>
            <a:ext cx="460694" cy="252414"/>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718118" y="5783740"/>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2" name="TextBox 11"/>
          <p:cNvSpPr txBox="1"/>
          <p:nvPr/>
        </p:nvSpPr>
        <p:spPr>
          <a:xfrm>
            <a:off x="3298880" y="5783740"/>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13" name="椭圆 12"/>
          <p:cNvSpPr/>
          <p:nvPr/>
        </p:nvSpPr>
        <p:spPr>
          <a:xfrm>
            <a:off x="3603934" y="6104834"/>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9,9</a:t>
            </a:r>
            <a:endParaRPr lang="zh-CN" altLang="en-US" sz="1400">
              <a:latin typeface="Consolas" pitchFamily="49" charset="0"/>
              <a:cs typeface="Consolas" pitchFamily="49" charset="0"/>
            </a:endParaRPr>
          </a:p>
        </p:txBody>
      </p:sp>
      <p:sp>
        <p:nvSpPr>
          <p:cNvPr id="14" name="椭圆 13"/>
          <p:cNvSpPr/>
          <p:nvPr/>
        </p:nvSpPr>
        <p:spPr>
          <a:xfrm>
            <a:off x="4104000" y="6104834"/>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sp>
        <p:nvSpPr>
          <p:cNvPr id="15" name="椭圆 14"/>
          <p:cNvSpPr/>
          <p:nvPr/>
        </p:nvSpPr>
        <p:spPr>
          <a:xfrm>
            <a:off x="3781686" y="51761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8,8</a:t>
            </a:r>
            <a:endParaRPr lang="zh-CN" altLang="en-US" sz="1400">
              <a:latin typeface="Consolas" pitchFamily="49" charset="0"/>
              <a:cs typeface="Consolas" pitchFamily="49" charset="0"/>
            </a:endParaRPr>
          </a:p>
        </p:txBody>
      </p:sp>
      <p:cxnSp>
        <p:nvCxnSpPr>
          <p:cNvPr id="16" name="直接连接符 15"/>
          <p:cNvCxnSpPr>
            <a:stCxn id="15" idx="4"/>
            <a:endCxn id="13" idx="0"/>
          </p:cNvCxnSpPr>
          <p:nvPr/>
        </p:nvCxnSpPr>
        <p:spPr>
          <a:xfrm rot="5400000">
            <a:off x="3723463" y="5758611"/>
            <a:ext cx="460694" cy="23175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4"/>
            <a:endCxn id="14" idx="0"/>
          </p:cNvCxnSpPr>
          <p:nvPr/>
        </p:nvCxnSpPr>
        <p:spPr>
          <a:xfrm rot="16200000" flipH="1">
            <a:off x="3973496" y="5740330"/>
            <a:ext cx="460694" cy="268314"/>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65946" y="5783740"/>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9" name="TextBox 18"/>
          <p:cNvSpPr txBox="1"/>
          <p:nvPr/>
        </p:nvSpPr>
        <p:spPr>
          <a:xfrm>
            <a:off x="4273548" y="5783740"/>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20" name="椭圆 19"/>
          <p:cNvSpPr/>
          <p:nvPr/>
        </p:nvSpPr>
        <p:spPr>
          <a:xfrm>
            <a:off x="3222680" y="399376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smtClean="0">
                <a:solidFill>
                  <a:srgbClr val="FF0000"/>
                </a:solidFill>
                <a:latin typeface="Consolas" pitchFamily="49" charset="0"/>
                <a:cs typeface="Consolas" pitchFamily="49" charset="0"/>
              </a:rPr>
              <a:t>8</a:t>
            </a:r>
            <a:r>
              <a:rPr lang="en-US" altLang="zh-CN" sz="1400" smtClean="0">
                <a:latin typeface="Consolas" pitchFamily="49" charset="0"/>
                <a:cs typeface="Consolas" pitchFamily="49" charset="0"/>
              </a:rPr>
              <a:t>,</a:t>
            </a:r>
            <a:r>
              <a:rPr lang="en-US" altLang="zh-CN" sz="1400" smtClean="0">
                <a:solidFill>
                  <a:schemeClr val="bg1"/>
                </a:solidFill>
                <a:latin typeface="Consolas" pitchFamily="49" charset="0"/>
                <a:cs typeface="Consolas" pitchFamily="49" charset="0"/>
              </a:rPr>
              <a:t>8</a:t>
            </a:r>
            <a:endParaRPr lang="zh-CN" altLang="en-US" sz="1400">
              <a:solidFill>
                <a:schemeClr val="bg1"/>
              </a:solidFill>
              <a:latin typeface="Consolas" pitchFamily="49" charset="0"/>
              <a:cs typeface="Consolas" pitchFamily="49" charset="0"/>
            </a:endParaRPr>
          </a:p>
        </p:txBody>
      </p:sp>
      <p:cxnSp>
        <p:nvCxnSpPr>
          <p:cNvPr id="21" name="直接连接符 20"/>
          <p:cNvCxnSpPr>
            <a:stCxn id="20" idx="4"/>
            <a:endCxn id="8" idx="0"/>
          </p:cNvCxnSpPr>
          <p:nvPr/>
        </p:nvCxnSpPr>
        <p:spPr>
          <a:xfrm rot="5400000">
            <a:off x="2936052" y="4601512"/>
            <a:ext cx="714380" cy="43487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4"/>
            <a:endCxn id="15" idx="0"/>
          </p:cNvCxnSpPr>
          <p:nvPr/>
        </p:nvCxnSpPr>
        <p:spPr>
          <a:xfrm rot="16200000" flipH="1">
            <a:off x="3432993" y="4539447"/>
            <a:ext cx="714380" cy="559006"/>
          </a:xfrm>
          <a:prstGeom prst="line">
            <a:avLst/>
          </a:prstGeom>
        </p:spPr>
        <p:style>
          <a:lnRef idx="2">
            <a:schemeClr val="dk1"/>
          </a:lnRef>
          <a:fillRef idx="0">
            <a:schemeClr val="dk1"/>
          </a:fillRef>
          <a:effectRef idx="1">
            <a:schemeClr val="dk1"/>
          </a:effectRef>
          <a:fontRef idx="minor">
            <a:schemeClr val="tx1"/>
          </a:fontRef>
        </p:style>
      </p:cxnSp>
      <p:sp>
        <p:nvSpPr>
          <p:cNvPr id="25" name="椭圆 24"/>
          <p:cNvSpPr/>
          <p:nvPr/>
        </p:nvSpPr>
        <p:spPr>
          <a:xfrm>
            <a:off x="4294250" y="3104438"/>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26" name="直接连接符 25"/>
          <p:cNvCxnSpPr>
            <a:stCxn id="25" idx="4"/>
            <a:endCxn id="20" idx="7"/>
          </p:cNvCxnSpPr>
          <p:nvPr/>
        </p:nvCxnSpPr>
        <p:spPr>
          <a:xfrm rot="5400000">
            <a:off x="3903360" y="3383406"/>
            <a:ext cx="489859" cy="867923"/>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079804" y="4676074"/>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28" name="TextBox 27"/>
          <p:cNvSpPr txBox="1"/>
          <p:nvPr/>
        </p:nvSpPr>
        <p:spPr>
          <a:xfrm>
            <a:off x="3865622" y="4676074"/>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29" name="TextBox 28"/>
          <p:cNvSpPr txBox="1"/>
          <p:nvPr/>
        </p:nvSpPr>
        <p:spPr>
          <a:xfrm>
            <a:off x="4004002" y="3604504"/>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30" name="TextBox 29"/>
          <p:cNvSpPr txBox="1"/>
          <p:nvPr/>
        </p:nvSpPr>
        <p:spPr>
          <a:xfrm>
            <a:off x="5000628" y="3143248"/>
            <a:ext cx="357190" cy="276999"/>
          </a:xfrm>
          <a:prstGeom prst="rect">
            <a:avLst/>
          </a:prstGeom>
          <a:noFill/>
        </p:spPr>
        <p:txBody>
          <a:bodyPr wrap="square" lIns="0" tIns="0" rIns="0" bIns="0" rtlCol="0">
            <a:spAutoFit/>
          </a:bodyPr>
          <a:lstStyle/>
          <a:p>
            <a:pPr algn="ctr"/>
            <a:r>
              <a:rPr lang="en-US" altLang="zh-CN" sz="1800" i="1" spc="-150" smtClean="0">
                <a:solidFill>
                  <a:srgbClr val="C00000"/>
                </a:solidFill>
                <a:latin typeface="Consolas" pitchFamily="49" charset="0"/>
                <a:ea typeface="微软雅黑" pitchFamily="34" charset="-122"/>
                <a:cs typeface="Consolas" pitchFamily="49" charset="0"/>
              </a:rPr>
              <a:t>i=</a:t>
            </a:r>
            <a:r>
              <a:rPr lang="en-US" altLang="zh-CN" sz="1800" spc="-150" smtClean="0">
                <a:solidFill>
                  <a:srgbClr val="C00000"/>
                </a:solidFill>
                <a:latin typeface="Consolas" pitchFamily="49" charset="0"/>
                <a:ea typeface="微软雅黑" pitchFamily="34" charset="-122"/>
                <a:cs typeface="Consolas" pitchFamily="49" charset="0"/>
              </a:rPr>
              <a:t>2</a:t>
            </a:r>
            <a:endParaRPr lang="zh-CN" altLang="en-US" sz="1800" spc="-150">
              <a:solidFill>
                <a:srgbClr val="C00000"/>
              </a:solidFill>
              <a:latin typeface="Consolas" pitchFamily="49" charset="0"/>
              <a:ea typeface="微软雅黑" pitchFamily="34" charset="-122"/>
              <a:cs typeface="Consolas" pitchFamily="49" charset="0"/>
            </a:endParaRPr>
          </a:p>
        </p:txBody>
      </p:sp>
      <p:grpSp>
        <p:nvGrpSpPr>
          <p:cNvPr id="39" name="组合 38"/>
          <p:cNvGrpSpPr/>
          <p:nvPr/>
        </p:nvGrpSpPr>
        <p:grpSpPr>
          <a:xfrm>
            <a:off x="2285984" y="4071942"/>
            <a:ext cx="983380" cy="307777"/>
            <a:chOff x="2285984" y="4071942"/>
            <a:chExt cx="983380" cy="307777"/>
          </a:xfrm>
        </p:grpSpPr>
        <p:sp>
          <p:nvSpPr>
            <p:cNvPr id="34" name="TextBox 33"/>
            <p:cNvSpPr txBox="1"/>
            <p:nvPr/>
          </p:nvSpPr>
          <p:spPr>
            <a:xfrm>
              <a:off x="2285984" y="4071942"/>
              <a:ext cx="85725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sym typeface="Symbol"/>
                </a:rPr>
                <a:t>tw&gt;W</a:t>
              </a:r>
              <a:endParaRPr lang="zh-CN" altLang="en-US" sz="2000">
                <a:solidFill>
                  <a:srgbClr val="0000FF"/>
                </a:solidFill>
                <a:latin typeface="Consolas" pitchFamily="49" charset="0"/>
                <a:cs typeface="Consolas" pitchFamily="49" charset="0"/>
              </a:endParaRPr>
            </a:p>
          </p:txBody>
        </p:sp>
        <p:cxnSp>
          <p:nvCxnSpPr>
            <p:cNvPr id="36" name="直接箭头连接符 35"/>
            <p:cNvCxnSpPr/>
            <p:nvPr/>
          </p:nvCxnSpPr>
          <p:spPr>
            <a:xfrm flipV="1">
              <a:off x="2873364" y="4231972"/>
              <a:ext cx="396000" cy="0"/>
            </a:xfrm>
            <a:prstGeom prst="straightConnector1">
              <a:avLst/>
            </a:prstGeom>
            <a:ln>
              <a:solidFill>
                <a:srgbClr val="CC00FF"/>
              </a:solidFill>
              <a:tailEnd type="arrow"/>
            </a:ln>
          </p:spPr>
          <p:style>
            <a:lnRef idx="2">
              <a:schemeClr val="accent2"/>
            </a:lnRef>
            <a:fillRef idx="0">
              <a:schemeClr val="accent2"/>
            </a:fillRef>
            <a:effectRef idx="1">
              <a:schemeClr val="accent2"/>
            </a:effectRef>
            <a:fontRef idx="minor">
              <a:schemeClr val="tx1"/>
            </a:fontRef>
          </p:style>
        </p:cxnSp>
      </p:grpSp>
      <p:sp>
        <p:nvSpPr>
          <p:cNvPr id="41" name="TextBox 40"/>
          <p:cNvSpPr txBox="1"/>
          <p:nvPr/>
        </p:nvSpPr>
        <p:spPr>
          <a:xfrm>
            <a:off x="5000628" y="4357694"/>
            <a:ext cx="3429024" cy="430887"/>
          </a:xfrm>
          <a:prstGeom prst="rect">
            <a:avLst/>
          </a:prstGeom>
          <a:noFill/>
        </p:spPr>
        <p:txBody>
          <a:bodyPr wrap="square" rtlCol="0">
            <a:spAutoFit/>
          </a:bodyPr>
          <a:lstStyle/>
          <a:p>
            <a:r>
              <a:rPr lang="zh-CN" altLang="en-US" sz="2200" smtClean="0">
                <a:solidFill>
                  <a:srgbClr val="C00000"/>
                </a:solidFill>
                <a:latin typeface="Consolas" pitchFamily="49" charset="0"/>
                <a:ea typeface="微软雅黑" pitchFamily="34" charset="-122"/>
                <a:cs typeface="Consolas" pitchFamily="49" charset="0"/>
              </a:rPr>
              <a:t>左</a:t>
            </a:r>
            <a:r>
              <a:rPr lang="zh-CN" altLang="zh-CN" sz="2200" smtClean="0">
                <a:solidFill>
                  <a:srgbClr val="C00000"/>
                </a:solidFill>
                <a:latin typeface="Consolas" pitchFamily="49" charset="0"/>
                <a:ea typeface="微软雅黑" pitchFamily="34" charset="-122"/>
                <a:cs typeface="Consolas" pitchFamily="49" charset="0"/>
              </a:rPr>
              <a:t>剪枝</a:t>
            </a:r>
            <a:r>
              <a:rPr lang="zh-CN" altLang="en-US" sz="2200" smtClean="0">
                <a:solidFill>
                  <a:srgbClr val="C00000"/>
                </a:solidFill>
                <a:latin typeface="Consolas" pitchFamily="49" charset="0"/>
                <a:ea typeface="微软雅黑" pitchFamily="34" charset="-122"/>
                <a:cs typeface="Consolas" pitchFamily="49" charset="0"/>
              </a:rPr>
              <a:t>条件</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cs typeface="Consolas" pitchFamily="49" charset="0"/>
              </a:rPr>
              <a:t>tw+w[i]&lt;W</a:t>
            </a:r>
            <a:endParaRPr lang="zh-CN" altLang="en-US" sz="22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00034" y="1357298"/>
            <a:ext cx="8280400" cy="3269998"/>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问题的解由一个不等长或等长的解向量</a:t>
            </a:r>
            <a:r>
              <a:rPr lang="en-US" altLang="zh-CN" sz="2000" i="1" dirty="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组</a:t>
            </a:r>
            <a:r>
              <a:rPr lang="zh-CN" altLang="en-US" sz="2000" smtClean="0">
                <a:solidFill>
                  <a:srgbClr val="0000FF"/>
                </a:solidFill>
                <a:latin typeface="Consolas" pitchFamily="49" charset="0"/>
                <a:ea typeface="楷体" pitchFamily="49" charset="-122"/>
                <a:cs typeface="Consolas" pitchFamily="49" charset="0"/>
              </a:rPr>
              <a:t>成，其</a:t>
            </a:r>
            <a:r>
              <a:rPr lang="zh-CN" altLang="en-US" sz="2000" dirty="0">
                <a:solidFill>
                  <a:srgbClr val="0000FF"/>
                </a:solidFill>
                <a:latin typeface="Consolas" pitchFamily="49" charset="0"/>
                <a:ea typeface="楷体" pitchFamily="49" charset="-122"/>
                <a:cs typeface="Consolas" pitchFamily="49" charset="0"/>
              </a:rPr>
              <a:t>中分量</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表示第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步的</a:t>
            </a:r>
            <a:r>
              <a:rPr lang="zh-CN" altLang="en-US" sz="2000">
                <a:solidFill>
                  <a:srgbClr val="0000FF"/>
                </a:solidFill>
                <a:latin typeface="Consolas" pitchFamily="49" charset="0"/>
                <a:ea typeface="楷体" pitchFamily="49" charset="-122"/>
                <a:cs typeface="Consolas" pitchFamily="49" charset="0"/>
              </a:rPr>
              <a:t>操作</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所有</a:t>
            </a:r>
            <a:r>
              <a:rPr lang="zh-CN" altLang="en-US" sz="2000" dirty="0">
                <a:solidFill>
                  <a:srgbClr val="0000FF"/>
                </a:solidFill>
                <a:latin typeface="Consolas" pitchFamily="49" charset="0"/>
                <a:ea typeface="楷体" pitchFamily="49" charset="-122"/>
                <a:cs typeface="Consolas" pitchFamily="49" charset="0"/>
              </a:rPr>
              <a:t>满足约束条件的解向量组构成了问题的</a:t>
            </a:r>
            <a:r>
              <a:rPr lang="zh-CN" altLang="en-US" sz="2000" dirty="0">
                <a:solidFill>
                  <a:srgbClr val="FF0000"/>
                </a:solidFill>
                <a:latin typeface="Consolas" pitchFamily="49" charset="0"/>
                <a:ea typeface="楷体" pitchFamily="49" charset="-122"/>
                <a:cs typeface="Consolas" pitchFamily="49" charset="0"/>
              </a:rPr>
              <a:t>解空间</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问题</a:t>
            </a:r>
            <a:r>
              <a:rPr lang="zh-CN" altLang="en-US" sz="2000" dirty="0">
                <a:solidFill>
                  <a:srgbClr val="0000FF"/>
                </a:solidFill>
                <a:latin typeface="Consolas" pitchFamily="49" charset="0"/>
                <a:ea typeface="楷体" pitchFamily="49" charset="-122"/>
                <a:cs typeface="Consolas" pitchFamily="49" charset="0"/>
              </a:rPr>
              <a:t>的解空间一般用树形式来</a:t>
            </a:r>
            <a:r>
              <a:rPr lang="zh-CN" altLang="en-US" sz="2000">
                <a:solidFill>
                  <a:srgbClr val="0000FF"/>
                </a:solidFill>
                <a:latin typeface="Consolas" pitchFamily="49" charset="0"/>
                <a:ea typeface="楷体" pitchFamily="49" charset="-122"/>
                <a:cs typeface="Consolas" pitchFamily="49" charset="0"/>
              </a:rPr>
              <a:t>组</a:t>
            </a:r>
            <a:r>
              <a:rPr lang="zh-CN" altLang="en-US" sz="2000" smtClean="0">
                <a:solidFill>
                  <a:srgbClr val="0000FF"/>
                </a:solidFill>
                <a:latin typeface="Consolas" pitchFamily="49" charset="0"/>
                <a:ea typeface="楷体" pitchFamily="49" charset="-122"/>
                <a:cs typeface="Consolas" pitchFamily="49" charset="0"/>
              </a:rPr>
              <a:t>织，也</a:t>
            </a:r>
            <a:r>
              <a:rPr lang="zh-CN" altLang="en-US" sz="2000" dirty="0">
                <a:solidFill>
                  <a:srgbClr val="0000FF"/>
                </a:solidFill>
                <a:latin typeface="Consolas" pitchFamily="49" charset="0"/>
                <a:ea typeface="楷体" pitchFamily="49" charset="-122"/>
                <a:cs typeface="Consolas" pitchFamily="49" charset="0"/>
              </a:rPr>
              <a:t>称为</a:t>
            </a:r>
            <a:r>
              <a:rPr lang="zh-CN" altLang="en-US" sz="2000" dirty="0">
                <a:solidFill>
                  <a:srgbClr val="FF0000"/>
                </a:solidFill>
                <a:latin typeface="Consolas" pitchFamily="49" charset="0"/>
                <a:ea typeface="楷体" pitchFamily="49" charset="-122"/>
                <a:cs typeface="Consolas" pitchFamily="49" charset="0"/>
              </a:rPr>
              <a:t>解空间树</a:t>
            </a:r>
            <a:r>
              <a:rPr lang="zh-CN" altLang="en-US" sz="2000" dirty="0">
                <a:solidFill>
                  <a:srgbClr val="0000FF"/>
                </a:solidFill>
                <a:latin typeface="Consolas" pitchFamily="49" charset="0"/>
                <a:ea typeface="楷体" pitchFamily="49" charset="-122"/>
                <a:cs typeface="Consolas" pitchFamily="49" charset="0"/>
              </a:rPr>
              <a:t>或</a:t>
            </a:r>
            <a:r>
              <a:rPr lang="zh-CN" altLang="en-US" sz="2000" dirty="0">
                <a:solidFill>
                  <a:srgbClr val="FF0000"/>
                </a:solidFill>
                <a:latin typeface="Consolas" pitchFamily="49" charset="0"/>
                <a:ea typeface="楷体" pitchFamily="49" charset="-122"/>
                <a:cs typeface="Consolas" pitchFamily="49" charset="0"/>
              </a:rPr>
              <a:t>状态</a:t>
            </a:r>
            <a:r>
              <a:rPr lang="zh-CN" altLang="en-US" sz="2000">
                <a:solidFill>
                  <a:srgbClr val="FF0000"/>
                </a:solidFill>
                <a:latin typeface="Consolas" pitchFamily="49" charset="0"/>
                <a:ea typeface="楷体" pitchFamily="49" charset="-122"/>
                <a:cs typeface="Consolas" pitchFamily="49" charset="0"/>
              </a:rPr>
              <a:t>空</a:t>
            </a:r>
            <a:r>
              <a:rPr lang="zh-CN" altLang="en-US" sz="2000" smtClean="0">
                <a:solidFill>
                  <a:srgbClr val="FF0000"/>
                </a:solidFill>
                <a:latin typeface="Consolas" pitchFamily="49" charset="0"/>
                <a:ea typeface="楷体" pitchFamily="49" charset="-122"/>
                <a:cs typeface="Consolas" pitchFamily="49" charset="0"/>
              </a:rPr>
              <a:t>间</a:t>
            </a:r>
            <a:r>
              <a:rPr lang="zh-CN" altLang="en-US" sz="2000" smtClean="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中的每一个结点确定所求解问题的一个问题</a:t>
            </a:r>
            <a:r>
              <a:rPr lang="zh-CN" altLang="en-US" sz="2000">
                <a:solidFill>
                  <a:srgbClr val="0000FF"/>
                </a:solidFill>
                <a:latin typeface="Consolas" pitchFamily="49" charset="0"/>
                <a:ea typeface="楷体" pitchFamily="49" charset="-122"/>
                <a:cs typeface="Consolas" pitchFamily="49" charset="0"/>
              </a:rPr>
              <a:t>状态</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的根结点位于第</a:t>
            </a:r>
            <a:r>
              <a:rPr lang="en-US" altLang="zh-CN" sz="2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层，表</a:t>
            </a:r>
            <a:r>
              <a:rPr lang="zh-CN" altLang="en-US" sz="2000" dirty="0">
                <a:solidFill>
                  <a:srgbClr val="0000FF"/>
                </a:solidFill>
                <a:latin typeface="Consolas" pitchFamily="49" charset="0"/>
                <a:ea typeface="楷体" pitchFamily="49" charset="-122"/>
                <a:cs typeface="Consolas" pitchFamily="49" charset="0"/>
              </a:rPr>
              <a:t>示搜索的初始</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层的结点表示对解向量的第一个分量做出选择后到达的</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态，以</a:t>
            </a:r>
            <a:r>
              <a:rPr lang="zh-CN" altLang="en-US" sz="2000" dirty="0">
                <a:solidFill>
                  <a:srgbClr val="0000FF"/>
                </a:solidFill>
                <a:latin typeface="Consolas" pitchFamily="49" charset="0"/>
                <a:ea typeface="楷体" pitchFamily="49" charset="-122"/>
                <a:cs typeface="Consolas" pitchFamily="49" charset="0"/>
              </a:rPr>
              <a:t>此类</a:t>
            </a:r>
            <a:r>
              <a:rPr lang="zh-CN" altLang="en-US" sz="2000">
                <a:solidFill>
                  <a:srgbClr val="0000FF"/>
                </a:solidFill>
                <a:latin typeface="Consolas" pitchFamily="49" charset="0"/>
                <a:ea typeface="楷体" pitchFamily="49" charset="-122"/>
                <a:cs typeface="Consolas" pitchFamily="49" charset="0"/>
              </a:rPr>
              <a:t>推</a:t>
            </a:r>
            <a:r>
              <a:rPr lang="zh-CN" altLang="en-US" sz="2000" smtClean="0">
                <a:solidFill>
                  <a:srgbClr val="0000FF"/>
                </a:solidFill>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　</a:t>
            </a:r>
            <a:endParaRPr lang="zh-CN" altLang="en-US" sz="20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571472" y="288956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28" name="椭圆 27"/>
          <p:cNvSpPr/>
          <p:nvPr/>
        </p:nvSpPr>
        <p:spPr>
          <a:xfrm>
            <a:off x="2104726" y="407194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smtClean="0">
              <a:solidFill>
                <a:srgbClr val="FF0000"/>
              </a:solidFill>
              <a:latin typeface="Consolas" pitchFamily="49" charset="0"/>
              <a:cs typeface="Consolas" pitchFamily="49" charset="0"/>
            </a:endParaRPr>
          </a:p>
        </p:txBody>
      </p:sp>
      <p:sp>
        <p:nvSpPr>
          <p:cNvPr id="33" name="椭圆 32"/>
          <p:cNvSpPr/>
          <p:nvPr/>
        </p:nvSpPr>
        <p:spPr>
          <a:xfrm>
            <a:off x="29268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6,5</a:t>
            </a:r>
            <a:endParaRPr lang="zh-CN" altLang="en-US" sz="1400">
              <a:latin typeface="Consolas" pitchFamily="49" charset="0"/>
              <a:cs typeface="Consolas" pitchFamily="49" charset="0"/>
            </a:endParaRPr>
          </a:p>
        </p:txBody>
      </p:sp>
      <p:sp>
        <p:nvSpPr>
          <p:cNvPr id="34" name="椭圆 33"/>
          <p:cNvSpPr/>
          <p:nvPr/>
        </p:nvSpPr>
        <p:spPr>
          <a:xfrm>
            <a:off x="34269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sp>
        <p:nvSpPr>
          <p:cNvPr id="35" name="椭圆 34"/>
          <p:cNvSpPr/>
          <p:nvPr/>
        </p:nvSpPr>
        <p:spPr>
          <a:xfrm>
            <a:off x="310059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36" name="直接连接符 35"/>
          <p:cNvCxnSpPr>
            <a:stCxn id="35" idx="4"/>
            <a:endCxn id="33" idx="0"/>
          </p:cNvCxnSpPr>
          <p:nvPr/>
        </p:nvCxnSpPr>
        <p:spPr>
          <a:xfrm rot="5400000">
            <a:off x="3044390"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294423"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09581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39" name="TextBox 38"/>
          <p:cNvSpPr txBox="1"/>
          <p:nvPr/>
        </p:nvSpPr>
        <p:spPr>
          <a:xfrm>
            <a:off x="360591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40" name="椭圆 39"/>
          <p:cNvSpPr/>
          <p:nvPr/>
        </p:nvSpPr>
        <p:spPr>
          <a:xfrm>
            <a:off x="2569686"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1" name="直接连接符 40"/>
          <p:cNvCxnSpPr>
            <a:stCxn id="40" idx="4"/>
            <a:endCxn id="28" idx="0"/>
          </p:cNvCxnSpPr>
          <p:nvPr/>
        </p:nvCxnSpPr>
        <p:spPr>
          <a:xfrm rot="5400000">
            <a:off x="2268016"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765952"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643042"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7" name="直接连接符 46"/>
          <p:cNvCxnSpPr>
            <a:stCxn id="45" idx="4"/>
            <a:endCxn id="21" idx="7"/>
          </p:cNvCxnSpPr>
          <p:nvPr/>
        </p:nvCxnSpPr>
        <p:spPr>
          <a:xfrm rot="5400000">
            <a:off x="1252152"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047611"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495802"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3" name="TextBox 52"/>
          <p:cNvSpPr txBox="1"/>
          <p:nvPr/>
        </p:nvSpPr>
        <p:spPr>
          <a:xfrm>
            <a:off x="3214678"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4" name="TextBox 53"/>
          <p:cNvSpPr txBox="1"/>
          <p:nvPr/>
        </p:nvSpPr>
        <p:spPr>
          <a:xfrm>
            <a:off x="1352794"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5" name="TextBox 54"/>
          <p:cNvSpPr txBox="1"/>
          <p:nvPr/>
        </p:nvSpPr>
        <p:spPr>
          <a:xfrm>
            <a:off x="2357422"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6" name="椭圆 55"/>
          <p:cNvSpPr/>
          <p:nvPr/>
        </p:nvSpPr>
        <p:spPr>
          <a:xfrm>
            <a:off x="4000496"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6,8</a:t>
            </a:r>
            <a:endParaRPr lang="zh-CN" altLang="en-US" sz="1400">
              <a:latin typeface="Consolas" pitchFamily="49" charset="0"/>
              <a:cs typeface="Consolas" pitchFamily="49" charset="0"/>
            </a:endParaRPr>
          </a:p>
        </p:txBody>
      </p:sp>
      <p:sp>
        <p:nvSpPr>
          <p:cNvPr id="57" name="椭圆 56"/>
          <p:cNvSpPr/>
          <p:nvPr/>
        </p:nvSpPr>
        <p:spPr>
          <a:xfrm>
            <a:off x="450955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5,7</a:t>
            </a:r>
            <a:endParaRPr lang="zh-CN" altLang="en-US" sz="1400">
              <a:latin typeface="Consolas" pitchFamily="49" charset="0"/>
              <a:cs typeface="Consolas" pitchFamily="49" charset="0"/>
            </a:endParaRPr>
          </a:p>
        </p:txBody>
      </p:sp>
      <p:sp>
        <p:nvSpPr>
          <p:cNvPr id="58" name="椭圆 57"/>
          <p:cNvSpPr/>
          <p:nvPr/>
        </p:nvSpPr>
        <p:spPr>
          <a:xfrm>
            <a:off x="422380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5,7</a:t>
            </a:r>
            <a:endParaRPr lang="zh-CN" altLang="en-US" sz="1400">
              <a:latin typeface="Consolas" pitchFamily="49" charset="0"/>
              <a:cs typeface="Consolas" pitchFamily="49" charset="0"/>
            </a:endParaRPr>
          </a:p>
        </p:txBody>
      </p:sp>
      <p:cxnSp>
        <p:nvCxnSpPr>
          <p:cNvPr id="59" name="直接连接符 58"/>
          <p:cNvCxnSpPr>
            <a:stCxn id="58" idx="4"/>
            <a:endCxn id="56" idx="0"/>
          </p:cNvCxnSpPr>
          <p:nvPr/>
        </p:nvCxnSpPr>
        <p:spPr>
          <a:xfrm rot="5400000">
            <a:off x="414280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397331"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21930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62" name="TextBox 61"/>
          <p:cNvSpPr txBox="1"/>
          <p:nvPr/>
        </p:nvSpPr>
        <p:spPr>
          <a:xfrm>
            <a:off x="4723868"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63" name="椭圆 62"/>
          <p:cNvSpPr/>
          <p:nvPr/>
        </p:nvSpPr>
        <p:spPr>
          <a:xfrm>
            <a:off x="500962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4,5</a:t>
            </a:r>
            <a:endParaRPr lang="zh-CN" altLang="en-US" sz="1400">
              <a:latin typeface="Consolas" pitchFamily="49" charset="0"/>
              <a:cs typeface="Consolas" pitchFamily="49" charset="0"/>
            </a:endParaRPr>
          </a:p>
        </p:txBody>
      </p:sp>
      <p:sp>
        <p:nvSpPr>
          <p:cNvPr id="64" name="椭圆 63"/>
          <p:cNvSpPr/>
          <p:nvPr/>
        </p:nvSpPr>
        <p:spPr>
          <a:xfrm>
            <a:off x="550968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sp>
        <p:nvSpPr>
          <p:cNvPr id="65" name="椭圆 64"/>
          <p:cNvSpPr/>
          <p:nvPr/>
        </p:nvSpPr>
        <p:spPr>
          <a:xfrm>
            <a:off x="5152496"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cxnSp>
        <p:nvCxnSpPr>
          <p:cNvPr id="66" name="直接连接符 65"/>
          <p:cNvCxnSpPr>
            <a:stCxn id="65" idx="4"/>
            <a:endCxn id="63" idx="0"/>
          </p:cNvCxnSpPr>
          <p:nvPr/>
        </p:nvCxnSpPr>
        <p:spPr>
          <a:xfrm rot="5400000">
            <a:off x="5111711"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361744"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19233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69" name="TextBox 68"/>
          <p:cNvSpPr txBox="1"/>
          <p:nvPr/>
        </p:nvSpPr>
        <p:spPr>
          <a:xfrm>
            <a:off x="569993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70" name="椭圆 69"/>
          <p:cNvSpPr/>
          <p:nvPr/>
        </p:nvSpPr>
        <p:spPr>
          <a:xfrm>
            <a:off x="472386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cxnSp>
        <p:nvCxnSpPr>
          <p:cNvPr id="71" name="直接连接符 70"/>
          <p:cNvCxnSpPr>
            <a:stCxn id="70" idx="4"/>
            <a:endCxn id="58" idx="0"/>
          </p:cNvCxnSpPr>
          <p:nvPr/>
        </p:nvCxnSpPr>
        <p:spPr>
          <a:xfrm rot="5400000">
            <a:off x="4404645" y="3464719"/>
            <a:ext cx="714380" cy="500066"/>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4868992"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03381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sp>
        <p:nvSpPr>
          <p:cNvPr id="74" name="椭圆 73"/>
          <p:cNvSpPr/>
          <p:nvPr/>
        </p:nvSpPr>
        <p:spPr>
          <a:xfrm>
            <a:off x="653983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2,3</a:t>
            </a:r>
            <a:endParaRPr lang="zh-CN" altLang="en-US" sz="1400">
              <a:latin typeface="Consolas" pitchFamily="49" charset="0"/>
              <a:cs typeface="Consolas" pitchFamily="49" charset="0"/>
            </a:endParaRPr>
          </a:p>
        </p:txBody>
      </p:sp>
      <p:sp>
        <p:nvSpPr>
          <p:cNvPr id="75" name="椭圆 74"/>
          <p:cNvSpPr/>
          <p:nvPr/>
        </p:nvSpPr>
        <p:spPr>
          <a:xfrm>
            <a:off x="625712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2,3</a:t>
            </a:r>
            <a:endParaRPr lang="zh-CN" altLang="en-US" sz="1400">
              <a:latin typeface="Consolas" pitchFamily="49" charset="0"/>
              <a:cs typeface="Consolas" pitchFamily="49" charset="0"/>
            </a:endParaRPr>
          </a:p>
        </p:txBody>
      </p:sp>
      <p:cxnSp>
        <p:nvCxnSpPr>
          <p:cNvPr id="76" name="直接连接符 75"/>
          <p:cNvCxnSpPr>
            <a:stCxn id="75" idx="4"/>
            <a:endCxn id="73" idx="0"/>
          </p:cNvCxnSpPr>
          <p:nvPr/>
        </p:nvCxnSpPr>
        <p:spPr>
          <a:xfrm rot="5400000">
            <a:off x="617612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429131"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625262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79" name="TextBox 78"/>
          <p:cNvSpPr txBox="1"/>
          <p:nvPr/>
        </p:nvSpPr>
        <p:spPr>
          <a:xfrm>
            <a:off x="6708306" y="4655478"/>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80" name="椭圆 79"/>
          <p:cNvSpPr/>
          <p:nvPr/>
        </p:nvSpPr>
        <p:spPr>
          <a:xfrm>
            <a:off x="70792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1,1</a:t>
            </a:r>
            <a:endParaRPr lang="zh-CN" altLang="en-US" sz="1400">
              <a:latin typeface="Consolas" pitchFamily="49" charset="0"/>
              <a:cs typeface="Consolas" pitchFamily="49" charset="0"/>
            </a:endParaRPr>
          </a:p>
        </p:txBody>
      </p:sp>
      <p:sp>
        <p:nvSpPr>
          <p:cNvPr id="81" name="椭圆 80"/>
          <p:cNvSpPr/>
          <p:nvPr/>
        </p:nvSpPr>
        <p:spPr>
          <a:xfrm>
            <a:off x="757933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sp>
        <p:nvSpPr>
          <p:cNvPr id="82" name="椭圆 81"/>
          <p:cNvSpPr/>
          <p:nvPr/>
        </p:nvSpPr>
        <p:spPr>
          <a:xfrm>
            <a:off x="725299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83" name="直接连接符 82"/>
          <p:cNvCxnSpPr>
            <a:stCxn id="82" idx="4"/>
            <a:endCxn id="80" idx="0"/>
          </p:cNvCxnSpPr>
          <p:nvPr/>
        </p:nvCxnSpPr>
        <p:spPr>
          <a:xfrm rot="5400000">
            <a:off x="7196786"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7446819"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7248210"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86" name="TextBox 85"/>
          <p:cNvSpPr txBox="1"/>
          <p:nvPr/>
        </p:nvSpPr>
        <p:spPr>
          <a:xfrm>
            <a:off x="7758310"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87" name="椭圆 86"/>
          <p:cNvSpPr/>
          <p:nvPr/>
        </p:nvSpPr>
        <p:spPr>
          <a:xfrm>
            <a:off x="6722082"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88" name="直接连接符 87"/>
          <p:cNvCxnSpPr>
            <a:stCxn id="87" idx="4"/>
            <a:endCxn id="75" idx="0"/>
          </p:cNvCxnSpPr>
          <p:nvPr/>
        </p:nvCxnSpPr>
        <p:spPr>
          <a:xfrm rot="5400000">
            <a:off x="6420412"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6918348"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5795438"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91" name="直接连接符 90"/>
          <p:cNvCxnSpPr>
            <a:stCxn id="90" idx="4"/>
            <a:endCxn id="70" idx="7"/>
          </p:cNvCxnSpPr>
          <p:nvPr/>
        </p:nvCxnSpPr>
        <p:spPr>
          <a:xfrm rot="5400000">
            <a:off x="5404548"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200007"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580992"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4" name="TextBox 93"/>
          <p:cNvSpPr txBox="1"/>
          <p:nvPr/>
        </p:nvSpPr>
        <p:spPr>
          <a:xfrm>
            <a:off x="5366810"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5" name="TextBox 94"/>
          <p:cNvSpPr txBox="1"/>
          <p:nvPr/>
        </p:nvSpPr>
        <p:spPr>
          <a:xfrm>
            <a:off x="6648198"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6" name="TextBox 95"/>
          <p:cNvSpPr txBox="1"/>
          <p:nvPr/>
        </p:nvSpPr>
        <p:spPr>
          <a:xfrm>
            <a:off x="7367074"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7" name="TextBox 96"/>
          <p:cNvSpPr txBox="1"/>
          <p:nvPr/>
        </p:nvSpPr>
        <p:spPr>
          <a:xfrm>
            <a:off x="5505190"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8" name="TextBox 97"/>
          <p:cNvSpPr txBox="1"/>
          <p:nvPr/>
        </p:nvSpPr>
        <p:spPr>
          <a:xfrm>
            <a:off x="6509818"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9" name="椭圆 98"/>
          <p:cNvSpPr/>
          <p:nvPr/>
        </p:nvSpPr>
        <p:spPr>
          <a:xfrm>
            <a:off x="3638810"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480383"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352933"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638678"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07" name="TextBox 106"/>
          <p:cNvSpPr txBox="1"/>
          <p:nvPr/>
        </p:nvSpPr>
        <p:spPr>
          <a:xfrm>
            <a:off x="5286380"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grpSp>
        <p:nvGrpSpPr>
          <p:cNvPr id="5" name="组合 133"/>
          <p:cNvGrpSpPr/>
          <p:nvPr/>
        </p:nvGrpSpPr>
        <p:grpSpPr>
          <a:xfrm>
            <a:off x="5763136"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x1</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1</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x2</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2</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x3</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3</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x4</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4</a:t>
              </a:r>
              <a:endParaRPr lang="zh-CN" altLang="en-US" sz="1400" spc="-150">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7" name="组合 134"/>
          <p:cNvGrpSpPr/>
          <p:nvPr/>
        </p:nvGrpSpPr>
        <p:grpSpPr>
          <a:xfrm>
            <a:off x="4286248"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itchFamily="49" charset="0"/>
                  <a:ea typeface="微软雅黑" pitchFamily="34" charset="-122"/>
                  <a:cs typeface="Consolas" pitchFamily="49" charset="0"/>
                </a:rPr>
                <a:t>根结点：</a:t>
              </a:r>
              <a:r>
                <a:rPr lang="en-US" altLang="zh-CN" sz="1800" i="1" spc="-150" smtClean="0">
                  <a:solidFill>
                    <a:srgbClr val="FF0000"/>
                  </a:solidFill>
                  <a:latin typeface="Consolas" pitchFamily="49" charset="0"/>
                  <a:ea typeface="微软雅黑" pitchFamily="34" charset="-122"/>
                  <a:cs typeface="Consolas" pitchFamily="49" charset="0"/>
                </a:rPr>
                <a:t>i=</a:t>
              </a:r>
              <a:r>
                <a:rPr lang="en-US" altLang="zh-CN" sz="1800" spc="-150" smtClean="0">
                  <a:solidFill>
                    <a:srgbClr val="FF0000"/>
                  </a:solidFill>
                  <a:latin typeface="Consolas" pitchFamily="49" charset="0"/>
                  <a:ea typeface="微软雅黑" pitchFamily="34" charset="-122"/>
                  <a:cs typeface="Consolas" pitchFamily="49" charset="0"/>
                </a:rPr>
                <a:t>1</a:t>
              </a:r>
              <a:endParaRPr lang="zh-CN" altLang="en-US" sz="1800" spc="-150">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2</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3</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4</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5</a:t>
              </a:r>
              <a:endParaRPr lang="zh-CN" altLang="en-US" sz="1400" spc="-150">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1" name="组合 132"/>
          <p:cNvGrpSpPr/>
          <p:nvPr/>
        </p:nvGrpSpPr>
        <p:grpSpPr>
          <a:xfrm>
            <a:off x="3690012" y="5396637"/>
            <a:ext cx="1071570" cy="861365"/>
            <a:chOff x="3975764" y="5396637"/>
            <a:chExt cx="1071570" cy="861365"/>
          </a:xfrm>
        </p:grpSpPr>
        <p:sp>
          <p:nvSpPr>
            <p:cNvPr id="130" name="TextBox 129"/>
            <p:cNvSpPr txBox="1"/>
            <p:nvPr/>
          </p:nvSpPr>
          <p:spPr>
            <a:xfrm>
              <a:off x="39757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itchFamily="49" charset="0"/>
                  <a:ea typeface="微软雅黑" pitchFamily="34" charset="-122"/>
                  <a:cs typeface="Consolas" pitchFamily="49" charset="0"/>
                </a:rPr>
                <a:t>最优解</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132" name="直接箭头连接符 131"/>
            <p:cNvCxnSpPr>
              <a:stCxn id="130" idx="0"/>
              <a:endCxn id="56" idx="4"/>
            </p:cNvCxnSpPr>
            <p:nvPr/>
          </p:nvCxnSpPr>
          <p:spPr>
            <a:xfrm rot="5400000" flipH="1" flipV="1">
              <a:off x="4285270" y="5622915"/>
              <a:ext cx="461256" cy="86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14282"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itchFamily="49" charset="0"/>
                <a:ea typeface="楷体" pitchFamily="49" charset="-122"/>
                <a:cs typeface="Consolas" pitchFamily="49" charset="0"/>
              </a:rPr>
              <a:t>(</a:t>
            </a:r>
            <a:r>
              <a:rPr lang="zh-CN" altLang="en-US" sz="2000" smtClean="0">
                <a:solidFill>
                  <a:schemeClr val="bg1"/>
                </a:solidFill>
                <a:latin typeface="Consolas" pitchFamily="49" charset="0"/>
                <a:ea typeface="楷体" pitchFamily="49" charset="-122"/>
                <a:cs typeface="Consolas" pitchFamily="49" charset="0"/>
              </a:rPr>
              <a:t>总重量</a:t>
            </a:r>
            <a:r>
              <a:rPr lang="en-US" altLang="zh-CN" sz="2000" smtClean="0">
                <a:solidFill>
                  <a:schemeClr val="bg1"/>
                </a:solidFill>
                <a:latin typeface="Consolas" pitchFamily="49" charset="0"/>
                <a:ea typeface="楷体" pitchFamily="49" charset="-122"/>
                <a:cs typeface="Consolas" pitchFamily="49" charset="0"/>
              </a:rPr>
              <a:t>tw,</a:t>
            </a:r>
            <a:r>
              <a:rPr lang="zh-CN" altLang="en-US" sz="2000" smtClean="0">
                <a:solidFill>
                  <a:schemeClr val="bg1"/>
                </a:solidFill>
                <a:latin typeface="Consolas" pitchFamily="49" charset="0"/>
                <a:ea typeface="楷体" pitchFamily="49" charset="-122"/>
                <a:cs typeface="Consolas" pitchFamily="49" charset="0"/>
              </a:rPr>
              <a:t>总价值</a:t>
            </a:r>
            <a:r>
              <a:rPr lang="en-US" altLang="zh-CN" sz="2000" smtClean="0">
                <a:solidFill>
                  <a:schemeClr val="bg1"/>
                </a:solidFill>
                <a:latin typeface="Consolas" pitchFamily="49" charset="0"/>
                <a:ea typeface="楷体" pitchFamily="49" charset="-122"/>
                <a:cs typeface="Consolas" pitchFamily="49" charset="0"/>
              </a:rPr>
              <a:t>tv)</a:t>
            </a:r>
            <a:endParaRPr lang="zh-CN" altLang="en-US" sz="2000">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rot="16200000" flipH="1">
            <a:off x="993749"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356"/>
            <a:ext cx="8715436" cy="548799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dfs(int i,int tw,int tv,int op[])  //</a:t>
            </a:r>
            <a:r>
              <a:rPr lang="zh-CN" altLang="zh-CN" sz="1800" smtClean="0">
                <a:solidFill>
                  <a:srgbClr val="FF0000"/>
                </a:solidFill>
                <a:latin typeface="Consolas" pitchFamily="49" charset="0"/>
                <a:ea typeface="仿宋" pitchFamily="49" charset="-122"/>
                <a:cs typeface="Consolas" pitchFamily="49" charset="0"/>
              </a:rPr>
              <a:t>求解</a:t>
            </a:r>
            <a:r>
              <a:rPr lang="en-US" altLang="zh-CN" sz="1800" smtClean="0">
                <a:solidFill>
                  <a:srgbClr val="FF0000"/>
                </a:solidFill>
                <a:latin typeface="Consolas" pitchFamily="49" charset="0"/>
                <a:ea typeface="仿宋" pitchFamily="49" charset="-122"/>
                <a:cs typeface="Consolas" pitchFamily="49" charset="0"/>
              </a:rPr>
              <a:t>0/1</a:t>
            </a:r>
            <a:r>
              <a:rPr lang="zh-CN" altLang="zh-CN" sz="1800" smtClean="0">
                <a:solidFill>
                  <a:srgbClr val="FF0000"/>
                </a:solidFill>
                <a:latin typeface="Consolas" pitchFamily="49" charset="0"/>
                <a:ea typeface="仿宋" pitchFamily="49" charset="-122"/>
                <a:cs typeface="Consolas" pitchFamily="49" charset="0"/>
              </a:rPr>
              <a:t>背包问题</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(tw&lt;=W &amp;&amp; tv&gt;maxv)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找到一个满足条件的更优解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p>
          <a:p>
            <a:r>
              <a:rPr lang="en-US" altLang="zh-CN" sz="1800" smtClean="0">
                <a:solidFill>
                  <a:srgbClr val="0000FF"/>
                </a:solidFill>
                <a:latin typeface="Consolas" pitchFamily="49" charset="0"/>
                <a:ea typeface="仿宋" pitchFamily="49" charset="-122"/>
                <a:cs typeface="Consolas" pitchFamily="49" charset="0"/>
              </a:rPr>
              <a:t>      {  maxv=tv;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maxw=tw;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x[j]=op[j];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尚未找完所有物品</a:t>
            </a:r>
          </a:p>
          <a:p>
            <a:r>
              <a:rPr lang="en-US" altLang="zh-CN" sz="1800" smtClean="0">
                <a:solidFill>
                  <a:srgbClr val="0000FF"/>
                </a:solidFill>
                <a:latin typeface="Consolas" pitchFamily="49" charset="0"/>
                <a:ea typeface="仿宋" pitchFamily="49" charset="-122"/>
                <a:cs typeface="Consolas" pitchFamily="49" charset="0"/>
              </a:rPr>
              <a:t>   {  if (tw+w[i]&lt;W)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a:t>
            </a:r>
          </a:p>
          <a:p>
            <a:r>
              <a:rPr lang="en-US" altLang="zh-CN" sz="1800" smtClean="0">
                <a:solidFill>
                  <a:srgbClr val="0000FF"/>
                </a:solidFill>
                <a:latin typeface="Consolas" pitchFamily="49" charset="0"/>
                <a:ea typeface="仿宋" pitchFamily="49" charset="-122"/>
                <a:cs typeface="Consolas" pitchFamily="49" charset="0"/>
              </a:rPr>
              <a:t>      {  op[i]=1;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dfs(i+1,tw+w[i],tv+v[i],op);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op[i]=0;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dfs(i+1,tw,tv,op);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357158" y="1428736"/>
            <a:ext cx="8569325" cy="2446824"/>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200" smtClean="0">
                <a:solidFill>
                  <a:srgbClr val="FF0000"/>
                </a:solidFill>
                <a:latin typeface="华文中宋" pitchFamily="2" charset="-122"/>
                <a:ea typeface="华文中宋" pitchFamily="2" charset="-122"/>
                <a:cs typeface="Consolas" pitchFamily="49" charset="0"/>
              </a:rPr>
              <a:t>改进：右</a:t>
            </a:r>
            <a:r>
              <a:rPr lang="zh-CN" altLang="zh-CN" sz="2200" smtClean="0">
                <a:solidFill>
                  <a:srgbClr val="FF0000"/>
                </a:solidFill>
                <a:latin typeface="华文中宋" pitchFamily="2" charset="-122"/>
                <a:ea typeface="华文中宋" pitchFamily="2" charset="-122"/>
                <a:cs typeface="Consolas" pitchFamily="49" charset="0"/>
              </a:rPr>
              <a:t>剪枝</a:t>
            </a:r>
            <a:endParaRPr lang="en-US" altLang="zh-CN" sz="2200" smtClean="0">
              <a:latin typeface="华文中宋" pitchFamily="2" charset="-122"/>
              <a:ea typeface="华文中宋" pitchFamily="2"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9900FF"/>
                </a:solidFill>
                <a:latin typeface="Consolas" pitchFamily="49" charset="0"/>
                <a:ea typeface="楷体" pitchFamily="49" charset="-122"/>
                <a:cs typeface="Consolas" pitchFamily="49" charset="0"/>
              </a:rPr>
              <a:t>rw</a:t>
            </a:r>
            <a:r>
              <a:rPr lang="zh-CN" altLang="zh-CN" sz="2000" smtClean="0">
                <a:solidFill>
                  <a:srgbClr val="0000FF"/>
                </a:solidFill>
                <a:latin typeface="Consolas" pitchFamily="49" charset="0"/>
                <a:ea typeface="楷体" pitchFamily="49" charset="-122"/>
                <a:cs typeface="Consolas" pitchFamily="49" charset="0"/>
              </a:rPr>
              <a:t>表示考虑第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个物品时剩余物品的重量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当不选择物品</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时，若</a:t>
            </a:r>
            <a:r>
              <a:rPr lang="en-US" altLang="zh-CN" sz="2000" smtClean="0">
                <a:solidFill>
                  <a:srgbClr val="0000FF"/>
                </a:solidFill>
                <a:latin typeface="Consolas" pitchFamily="49" charset="0"/>
                <a:ea typeface="楷体" pitchFamily="49" charset="-122"/>
                <a:cs typeface="Consolas" pitchFamily="49" charset="0"/>
              </a:rPr>
              <a:t>tw+</a:t>
            </a:r>
            <a:r>
              <a:rPr lang="en-US" altLang="zh-CN" sz="2000" smtClean="0">
                <a:solidFill>
                  <a:srgbClr val="9900FF"/>
                </a:solidFill>
                <a:latin typeface="Consolas" pitchFamily="49" charset="0"/>
                <a:ea typeface="楷体" pitchFamily="49" charset="-122"/>
                <a:cs typeface="Consolas" pitchFamily="49" charset="0"/>
              </a:rPr>
              <a:t>rw</a:t>
            </a:r>
            <a:r>
              <a:rPr lang="en-US"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en-US" sz="2000" smtClean="0">
                <a:solidFill>
                  <a:srgbClr val="0000FF"/>
                </a:solidFill>
                <a:latin typeface="Consolas" pitchFamily="49" charset="0"/>
                <a:ea typeface="楷体" pitchFamily="49" charset="-122"/>
                <a:cs typeface="Consolas" pitchFamily="49" charset="0"/>
              </a:rPr>
              <a:t>（注意</a:t>
            </a:r>
            <a:r>
              <a:rPr lang="en-US" altLang="zh-CN" sz="2000" smtClean="0">
                <a:solidFill>
                  <a:srgbClr val="0000FF"/>
                </a:solidFill>
                <a:latin typeface="Consolas" pitchFamily="49" charset="0"/>
                <a:ea typeface="楷体" pitchFamily="49" charset="-122"/>
                <a:cs typeface="Consolas" pitchFamily="49" charset="0"/>
              </a:rPr>
              <a:t>rw</a:t>
            </a:r>
            <a:r>
              <a:rPr lang="zh-CN" altLang="en-US" sz="2000" smtClean="0">
                <a:solidFill>
                  <a:srgbClr val="0000FF"/>
                </a:solidFill>
                <a:latin typeface="Consolas" pitchFamily="49" charset="0"/>
                <a:ea typeface="楷体" pitchFamily="49" charset="-122"/>
                <a:cs typeface="Consolas" pitchFamily="49" charset="0"/>
              </a:rPr>
              <a:t>中包含</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时，也就是说即使选择后面的所有物品，重量也不会达到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，因此不必要再考虑扩展这样的结点，也就是说，对于右分枝仅仅扩展</a:t>
            </a:r>
            <a:r>
              <a:rPr lang="en-US" altLang="zh-CN" sz="2000" smtClean="0">
                <a:solidFill>
                  <a:srgbClr val="0000FF"/>
                </a:solidFill>
                <a:latin typeface="Consolas" pitchFamily="49" charset="0"/>
                <a:ea typeface="楷体" pitchFamily="49" charset="-122"/>
                <a:cs typeface="Consolas" pitchFamily="49" charset="0"/>
              </a:rPr>
              <a:t>tw+</a:t>
            </a:r>
            <a:r>
              <a:rPr lang="en-US" altLang="zh-CN" sz="2000" smtClean="0">
                <a:solidFill>
                  <a:srgbClr val="9900FF"/>
                </a:solidFill>
                <a:latin typeface="Consolas" pitchFamily="49" charset="0"/>
                <a:ea typeface="楷体" pitchFamily="49" charset="-122"/>
                <a:cs typeface="Consolas" pitchFamily="49" charset="0"/>
              </a:rPr>
              <a:t>rw</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的结点。</a:t>
            </a:r>
            <a:endParaRPr lang="zh-CN" altLang="en-US" sz="2000">
              <a:solidFill>
                <a:srgbClr val="0000FF"/>
              </a:solidFill>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0" y="278606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571472" y="288956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28" name="椭圆 27"/>
          <p:cNvSpPr/>
          <p:nvPr/>
        </p:nvSpPr>
        <p:spPr>
          <a:xfrm>
            <a:off x="2104726" y="407194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smtClean="0">
              <a:solidFill>
                <a:srgbClr val="FF0000"/>
              </a:solidFill>
              <a:latin typeface="Consolas" pitchFamily="49" charset="0"/>
              <a:cs typeface="Consolas" pitchFamily="49" charset="0"/>
            </a:endParaRPr>
          </a:p>
        </p:txBody>
      </p:sp>
      <p:sp>
        <p:nvSpPr>
          <p:cNvPr id="33" name="椭圆 32"/>
          <p:cNvSpPr/>
          <p:nvPr/>
        </p:nvSpPr>
        <p:spPr>
          <a:xfrm>
            <a:off x="29268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6,5</a:t>
            </a:r>
            <a:endParaRPr lang="zh-CN" altLang="en-US" sz="1400">
              <a:latin typeface="Consolas" pitchFamily="49" charset="0"/>
              <a:cs typeface="Consolas" pitchFamily="49" charset="0"/>
            </a:endParaRPr>
          </a:p>
        </p:txBody>
      </p:sp>
      <p:sp>
        <p:nvSpPr>
          <p:cNvPr id="34" name="椭圆 33"/>
          <p:cNvSpPr/>
          <p:nvPr/>
        </p:nvSpPr>
        <p:spPr>
          <a:xfrm>
            <a:off x="34269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sp>
        <p:nvSpPr>
          <p:cNvPr id="35" name="椭圆 34"/>
          <p:cNvSpPr/>
          <p:nvPr/>
        </p:nvSpPr>
        <p:spPr>
          <a:xfrm>
            <a:off x="310059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36" name="直接连接符 35"/>
          <p:cNvCxnSpPr>
            <a:stCxn id="35" idx="4"/>
            <a:endCxn id="33" idx="0"/>
          </p:cNvCxnSpPr>
          <p:nvPr/>
        </p:nvCxnSpPr>
        <p:spPr>
          <a:xfrm rot="5400000">
            <a:off x="3044390"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294423"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09581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39" name="TextBox 38"/>
          <p:cNvSpPr txBox="1"/>
          <p:nvPr/>
        </p:nvSpPr>
        <p:spPr>
          <a:xfrm>
            <a:off x="3605914"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40" name="椭圆 39"/>
          <p:cNvSpPr/>
          <p:nvPr/>
        </p:nvSpPr>
        <p:spPr>
          <a:xfrm>
            <a:off x="2569686"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1" name="直接连接符 40"/>
          <p:cNvCxnSpPr>
            <a:stCxn id="40" idx="4"/>
            <a:endCxn id="28" idx="0"/>
          </p:cNvCxnSpPr>
          <p:nvPr/>
        </p:nvCxnSpPr>
        <p:spPr>
          <a:xfrm rot="5400000">
            <a:off x="2268016"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765952"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643042"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5,4</a:t>
            </a:r>
            <a:endParaRPr lang="zh-CN" altLang="en-US" sz="1400">
              <a:latin typeface="Consolas" pitchFamily="49" charset="0"/>
              <a:cs typeface="Consolas" pitchFamily="49" charset="0"/>
            </a:endParaRPr>
          </a:p>
        </p:txBody>
      </p:sp>
      <p:cxnSp>
        <p:nvCxnSpPr>
          <p:cNvPr id="47" name="直接连接符 46"/>
          <p:cNvCxnSpPr>
            <a:stCxn id="45" idx="4"/>
            <a:endCxn id="21" idx="7"/>
          </p:cNvCxnSpPr>
          <p:nvPr/>
        </p:nvCxnSpPr>
        <p:spPr>
          <a:xfrm rot="5400000">
            <a:off x="1252152"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047611"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495802"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3" name="TextBox 52"/>
          <p:cNvSpPr txBox="1"/>
          <p:nvPr/>
        </p:nvSpPr>
        <p:spPr>
          <a:xfrm>
            <a:off x="3214678"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4" name="TextBox 53"/>
          <p:cNvSpPr txBox="1"/>
          <p:nvPr/>
        </p:nvSpPr>
        <p:spPr>
          <a:xfrm>
            <a:off x="1352794"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55" name="TextBox 54"/>
          <p:cNvSpPr txBox="1"/>
          <p:nvPr/>
        </p:nvSpPr>
        <p:spPr>
          <a:xfrm>
            <a:off x="2357422"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56" name="椭圆 55"/>
          <p:cNvSpPr/>
          <p:nvPr/>
        </p:nvSpPr>
        <p:spPr>
          <a:xfrm>
            <a:off x="4000496"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6,8</a:t>
            </a:r>
            <a:endParaRPr lang="zh-CN" altLang="en-US" sz="1400">
              <a:latin typeface="Consolas" pitchFamily="49" charset="0"/>
              <a:cs typeface="Consolas" pitchFamily="49" charset="0"/>
            </a:endParaRPr>
          </a:p>
        </p:txBody>
      </p:sp>
      <p:sp>
        <p:nvSpPr>
          <p:cNvPr id="58" name="椭圆 57"/>
          <p:cNvSpPr/>
          <p:nvPr/>
        </p:nvSpPr>
        <p:spPr>
          <a:xfrm>
            <a:off x="422380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5,7</a:t>
            </a:r>
            <a:endParaRPr lang="zh-CN" altLang="en-US" sz="1400">
              <a:latin typeface="Consolas" pitchFamily="49" charset="0"/>
              <a:cs typeface="Consolas" pitchFamily="49" charset="0"/>
            </a:endParaRPr>
          </a:p>
        </p:txBody>
      </p:sp>
      <p:cxnSp>
        <p:nvCxnSpPr>
          <p:cNvPr id="59" name="直接连接符 58"/>
          <p:cNvCxnSpPr>
            <a:stCxn id="58" idx="4"/>
            <a:endCxn id="56" idx="0"/>
          </p:cNvCxnSpPr>
          <p:nvPr/>
        </p:nvCxnSpPr>
        <p:spPr>
          <a:xfrm rot="5400000">
            <a:off x="414280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p:cNvCxnSpPr>
          <p:nvPr/>
        </p:nvCxnSpPr>
        <p:spPr>
          <a:xfrm rot="16200000" flipH="1">
            <a:off x="4397331"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219306"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62" name="TextBox 61"/>
          <p:cNvSpPr txBox="1"/>
          <p:nvPr/>
        </p:nvSpPr>
        <p:spPr>
          <a:xfrm>
            <a:off x="4723868" y="4679542"/>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70" name="椭圆 69"/>
          <p:cNvSpPr/>
          <p:nvPr/>
        </p:nvSpPr>
        <p:spPr>
          <a:xfrm>
            <a:off x="472386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3,4</a:t>
            </a:r>
            <a:endParaRPr lang="zh-CN" altLang="en-US" sz="1400">
              <a:latin typeface="Consolas" pitchFamily="49" charset="0"/>
              <a:cs typeface="Consolas" pitchFamily="49" charset="0"/>
            </a:endParaRPr>
          </a:p>
        </p:txBody>
      </p:sp>
      <p:cxnSp>
        <p:nvCxnSpPr>
          <p:cNvPr id="71" name="直接连接符 70"/>
          <p:cNvCxnSpPr>
            <a:stCxn id="70" idx="4"/>
            <a:endCxn id="58" idx="0"/>
          </p:cNvCxnSpPr>
          <p:nvPr/>
        </p:nvCxnSpPr>
        <p:spPr>
          <a:xfrm rot="5400000">
            <a:off x="4404645" y="3464719"/>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5795438"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91" name="直接连接符 90"/>
          <p:cNvCxnSpPr>
            <a:stCxn id="90" idx="4"/>
            <a:endCxn id="70" idx="7"/>
          </p:cNvCxnSpPr>
          <p:nvPr/>
        </p:nvCxnSpPr>
        <p:spPr>
          <a:xfrm rot="5400000">
            <a:off x="5404548"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p:cNvCxnSpPr>
          <p:nvPr/>
        </p:nvCxnSpPr>
        <p:spPr>
          <a:xfrm rot="16200000" flipH="1">
            <a:off x="6200007"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580992"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7" name="TextBox 96"/>
          <p:cNvSpPr txBox="1"/>
          <p:nvPr/>
        </p:nvSpPr>
        <p:spPr>
          <a:xfrm>
            <a:off x="5505190"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98" name="TextBox 97"/>
          <p:cNvSpPr txBox="1"/>
          <p:nvPr/>
        </p:nvSpPr>
        <p:spPr>
          <a:xfrm>
            <a:off x="6509818" y="250030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99" name="椭圆 98"/>
          <p:cNvSpPr/>
          <p:nvPr/>
        </p:nvSpPr>
        <p:spPr>
          <a:xfrm>
            <a:off x="3638810"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itchFamily="49" charset="0"/>
                <a:cs typeface="Consolas" pitchFamily="49" charset="0"/>
              </a:rPr>
              <a:t>0,0</a:t>
            </a:r>
            <a:endParaRPr lang="zh-CN" altLang="en-US" sz="1400">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480383"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352933"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638678"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1</a:t>
            </a:r>
            <a:endParaRPr lang="zh-CN" altLang="en-US" sz="1400">
              <a:latin typeface="Consolas" pitchFamily="49" charset="0"/>
              <a:cs typeface="Consolas" pitchFamily="49" charset="0"/>
            </a:endParaRPr>
          </a:p>
        </p:txBody>
      </p:sp>
      <p:sp>
        <p:nvSpPr>
          <p:cNvPr id="107" name="TextBox 106"/>
          <p:cNvSpPr txBox="1"/>
          <p:nvPr/>
        </p:nvSpPr>
        <p:spPr>
          <a:xfrm>
            <a:off x="5286380" y="142873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grpSp>
        <p:nvGrpSpPr>
          <p:cNvPr id="2" name="组合 133"/>
          <p:cNvGrpSpPr/>
          <p:nvPr/>
        </p:nvGrpSpPr>
        <p:grpSpPr>
          <a:xfrm>
            <a:off x="5763136"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x1</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1</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x2</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2</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x3</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3</a:t>
              </a:r>
              <a:endParaRPr lang="zh-CN" altLang="en-US" sz="1400" spc="-150">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itchFamily="49" charset="0"/>
                  <a:ea typeface="微软雅黑" pitchFamily="34" charset="-122"/>
                  <a:cs typeface="Consolas" pitchFamily="49" charset="0"/>
                </a:rPr>
                <a:t>x4</a:t>
              </a:r>
              <a:r>
                <a:rPr lang="zh-CN" altLang="en-US" sz="1400" spc="-150" smtClean="0">
                  <a:solidFill>
                    <a:srgbClr val="0000FF"/>
                  </a:solidFill>
                  <a:latin typeface="Consolas" pitchFamily="49" charset="0"/>
                  <a:ea typeface="微软雅黑" pitchFamily="34" charset="-122"/>
                  <a:cs typeface="Consolas" pitchFamily="49" charset="0"/>
                </a:rPr>
                <a:t>：选或不选品</a:t>
              </a:r>
              <a:r>
                <a:rPr lang="en-US" altLang="zh-CN" sz="1400" spc="-150" smtClean="0">
                  <a:solidFill>
                    <a:srgbClr val="0000FF"/>
                  </a:solidFill>
                  <a:latin typeface="Consolas" pitchFamily="49" charset="0"/>
                  <a:ea typeface="微软雅黑" pitchFamily="34" charset="-122"/>
                  <a:cs typeface="Consolas" pitchFamily="49" charset="0"/>
                </a:rPr>
                <a:t>4</a:t>
              </a:r>
              <a:endParaRPr lang="zh-CN" altLang="en-US" sz="1400" spc="-150">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3" name="组合 134"/>
          <p:cNvGrpSpPr/>
          <p:nvPr/>
        </p:nvGrpSpPr>
        <p:grpSpPr>
          <a:xfrm>
            <a:off x="4286248"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itchFamily="49" charset="0"/>
                  <a:ea typeface="微软雅黑" pitchFamily="34" charset="-122"/>
                  <a:cs typeface="Consolas" pitchFamily="49" charset="0"/>
                </a:rPr>
                <a:t>根结点：</a:t>
              </a:r>
              <a:r>
                <a:rPr lang="en-US" altLang="zh-CN" sz="1800" i="1" spc="-150" smtClean="0">
                  <a:solidFill>
                    <a:srgbClr val="FF0000"/>
                  </a:solidFill>
                  <a:latin typeface="Consolas" pitchFamily="49" charset="0"/>
                  <a:ea typeface="微软雅黑" pitchFamily="34" charset="-122"/>
                  <a:cs typeface="Consolas" pitchFamily="49" charset="0"/>
                </a:rPr>
                <a:t>i=</a:t>
              </a:r>
              <a:r>
                <a:rPr lang="en-US" altLang="zh-CN" sz="1800" spc="-150" smtClean="0">
                  <a:solidFill>
                    <a:srgbClr val="FF0000"/>
                  </a:solidFill>
                  <a:latin typeface="Consolas" pitchFamily="49" charset="0"/>
                  <a:ea typeface="微软雅黑" pitchFamily="34" charset="-122"/>
                  <a:cs typeface="Consolas" pitchFamily="49" charset="0"/>
                </a:rPr>
                <a:t>1</a:t>
              </a:r>
              <a:endParaRPr lang="zh-CN" altLang="en-US" sz="1800" spc="-150">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2</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3</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4</a:t>
              </a:r>
              <a:endParaRPr lang="zh-CN" altLang="en-US" sz="1400" spc="-150">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itchFamily="49" charset="0"/>
                  <a:ea typeface="微软雅黑" pitchFamily="34" charset="-122"/>
                  <a:cs typeface="Consolas" pitchFamily="49" charset="0"/>
                </a:rPr>
                <a:t>i=</a:t>
              </a:r>
              <a:r>
                <a:rPr lang="en-US" altLang="zh-CN" sz="1400" spc="-150" smtClean="0">
                  <a:solidFill>
                    <a:srgbClr val="C00000"/>
                  </a:solidFill>
                  <a:latin typeface="Consolas" pitchFamily="49" charset="0"/>
                  <a:ea typeface="微软雅黑" pitchFamily="34" charset="-122"/>
                  <a:cs typeface="Consolas" pitchFamily="49" charset="0"/>
                </a:rPr>
                <a:t>5</a:t>
              </a:r>
              <a:endParaRPr lang="zh-CN" altLang="en-US" sz="1400" spc="-150">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4" name="组合 132"/>
          <p:cNvGrpSpPr/>
          <p:nvPr/>
        </p:nvGrpSpPr>
        <p:grpSpPr>
          <a:xfrm>
            <a:off x="3702712" y="5396636"/>
            <a:ext cx="1071570" cy="861366"/>
            <a:chOff x="3988464" y="5396636"/>
            <a:chExt cx="1071570" cy="861366"/>
          </a:xfrm>
        </p:grpSpPr>
        <p:sp>
          <p:nvSpPr>
            <p:cNvPr id="130" name="TextBox 129"/>
            <p:cNvSpPr txBox="1"/>
            <p:nvPr/>
          </p:nvSpPr>
          <p:spPr>
            <a:xfrm>
              <a:off x="39884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itchFamily="49" charset="0"/>
                  <a:ea typeface="微软雅黑" pitchFamily="34" charset="-122"/>
                  <a:cs typeface="Consolas" pitchFamily="49" charset="0"/>
                </a:rPr>
                <a:t>最优解</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132" name="直接箭头连接符 131"/>
            <p:cNvCxnSpPr>
              <a:stCxn id="130" idx="0"/>
              <a:endCxn id="56" idx="4"/>
            </p:cNvCxnSpPr>
            <p:nvPr/>
          </p:nvCxnSpPr>
          <p:spPr>
            <a:xfrm rot="16200000" flipV="1">
              <a:off x="4255902" y="5589544"/>
              <a:ext cx="461256" cy="7543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14282"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itchFamily="49" charset="0"/>
                <a:ea typeface="楷体" pitchFamily="49" charset="-122"/>
                <a:cs typeface="Consolas" pitchFamily="49" charset="0"/>
              </a:rPr>
              <a:t>(</a:t>
            </a:r>
            <a:r>
              <a:rPr lang="zh-CN" altLang="en-US" sz="2000" smtClean="0">
                <a:solidFill>
                  <a:schemeClr val="bg1"/>
                </a:solidFill>
                <a:latin typeface="Consolas" pitchFamily="49" charset="0"/>
                <a:ea typeface="楷体" pitchFamily="49" charset="-122"/>
                <a:cs typeface="Consolas" pitchFamily="49" charset="0"/>
              </a:rPr>
              <a:t>总重量</a:t>
            </a:r>
            <a:r>
              <a:rPr lang="en-US" altLang="zh-CN" sz="2000" smtClean="0">
                <a:solidFill>
                  <a:schemeClr val="bg1"/>
                </a:solidFill>
                <a:latin typeface="Consolas" pitchFamily="49" charset="0"/>
                <a:ea typeface="楷体" pitchFamily="49" charset="-122"/>
                <a:cs typeface="Consolas" pitchFamily="49" charset="0"/>
              </a:rPr>
              <a:t>tw,</a:t>
            </a:r>
            <a:r>
              <a:rPr lang="zh-CN" altLang="en-US" sz="2000" smtClean="0">
                <a:solidFill>
                  <a:schemeClr val="bg1"/>
                </a:solidFill>
                <a:latin typeface="Consolas" pitchFamily="49" charset="0"/>
                <a:ea typeface="楷体" pitchFamily="49" charset="-122"/>
                <a:cs typeface="Consolas" pitchFamily="49" charset="0"/>
              </a:rPr>
              <a:t>总价值</a:t>
            </a:r>
            <a:r>
              <a:rPr lang="en-US" altLang="zh-CN" sz="2000" smtClean="0">
                <a:solidFill>
                  <a:schemeClr val="bg1"/>
                </a:solidFill>
                <a:latin typeface="Consolas" pitchFamily="49" charset="0"/>
                <a:ea typeface="楷体" pitchFamily="49" charset="-122"/>
                <a:cs typeface="Consolas" pitchFamily="49" charset="0"/>
              </a:rPr>
              <a:t>tv)</a:t>
            </a:r>
            <a:endParaRPr lang="zh-CN" altLang="en-US" sz="2000">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rot="16200000" flipH="1">
            <a:off x="993749"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0" name="椭圆 99"/>
          <p:cNvSpPr/>
          <p:nvPr/>
        </p:nvSpPr>
        <p:spPr>
          <a:xfrm>
            <a:off x="6572264" y="292893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smtClean="0">
              <a:solidFill>
                <a:srgbClr val="FF0000"/>
              </a:solidFill>
              <a:latin typeface="Consolas" pitchFamily="49" charset="0"/>
              <a:cs typeface="Consolas" pitchFamily="49" charset="0"/>
            </a:endParaRPr>
          </a:p>
        </p:txBody>
      </p:sp>
      <p:sp>
        <p:nvSpPr>
          <p:cNvPr id="102" name="椭圆 101"/>
          <p:cNvSpPr/>
          <p:nvPr/>
        </p:nvSpPr>
        <p:spPr>
          <a:xfrm>
            <a:off x="5214942" y="400050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smtClean="0">
              <a:solidFill>
                <a:srgbClr val="FF0000"/>
              </a:solidFill>
              <a:latin typeface="Consolas" pitchFamily="49" charset="0"/>
              <a:cs typeface="Consolas" pitchFamily="49" charset="0"/>
            </a:endParaRPr>
          </a:p>
        </p:txBody>
      </p:sp>
      <p:cxnSp>
        <p:nvCxnSpPr>
          <p:cNvPr id="108" name="直接连接符 107"/>
          <p:cNvCxnSpPr>
            <a:stCxn id="70" idx="4"/>
            <a:endCxn id="102" idx="0"/>
          </p:cNvCxnSpPr>
          <p:nvPr/>
        </p:nvCxnSpPr>
        <p:spPr>
          <a:xfrm rot="16200000" flipH="1">
            <a:off x="4935934" y="3433496"/>
            <a:ext cx="642942" cy="491074"/>
          </a:xfrm>
          <a:prstGeom prst="line">
            <a:avLst/>
          </a:prstGeom>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5357818" y="3571876"/>
            <a:ext cx="142876" cy="214314"/>
          </a:xfrm>
          <a:prstGeom prst="rect">
            <a:avLst/>
          </a:prstGeom>
          <a:noFill/>
        </p:spPr>
        <p:txBody>
          <a:bodyPr wrap="square" lIns="0" tIns="0" rIns="0" bIns="0" rtlCol="0">
            <a:spAutoFit/>
          </a:bodyPr>
          <a:lstStyle/>
          <a:p>
            <a:r>
              <a:rPr lang="en-US" altLang="zh-CN" sz="1400" smtClean="0">
                <a:latin typeface="Consolas" pitchFamily="49" charset="0"/>
                <a:cs typeface="Consolas" pitchFamily="49" charset="0"/>
              </a:rPr>
              <a:t>0</a:t>
            </a:r>
            <a:endParaRPr lang="zh-CN" altLang="en-US" sz="1400">
              <a:latin typeface="Consolas" pitchFamily="49" charset="0"/>
              <a:cs typeface="Consolas" pitchFamily="49" charset="0"/>
            </a:endParaRPr>
          </a:p>
        </p:txBody>
      </p:sp>
      <p:sp>
        <p:nvSpPr>
          <p:cNvPr id="119" name="椭圆 118"/>
          <p:cNvSpPr/>
          <p:nvPr/>
        </p:nvSpPr>
        <p:spPr>
          <a:xfrm>
            <a:off x="4513088" y="497558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itchFamily="49" charset="0"/>
                <a:cs typeface="Consolas" pitchFamily="49" charset="0"/>
                <a:sym typeface="Symbol"/>
              </a:rPr>
              <a:t></a:t>
            </a:r>
            <a:endParaRPr lang="zh-CN" altLang="en-US"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596929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smtClean="0">
                <a:solidFill>
                  <a:srgbClr val="FF0000"/>
                </a:solidFill>
                <a:latin typeface="Consolas" pitchFamily="49" charset="0"/>
                <a:ea typeface="仿宋" pitchFamily="49" charset="-122"/>
                <a:cs typeface="Consolas" pitchFamily="49" charset="0"/>
              </a:rPr>
              <a:t>void dfs(int i,int tw,int tv,int rw,int op[]) //</a:t>
            </a:r>
            <a:r>
              <a:rPr lang="zh-CN" altLang="zh-CN" sz="1800" smtClean="0">
                <a:solidFill>
                  <a:srgbClr val="FF0000"/>
                </a:solidFill>
                <a:latin typeface="Consolas" pitchFamily="49" charset="0"/>
                <a:ea typeface="仿宋" pitchFamily="49" charset="-122"/>
                <a:cs typeface="Consolas" pitchFamily="49" charset="0"/>
              </a:rPr>
              <a:t>求解</a:t>
            </a:r>
            <a:r>
              <a:rPr lang="en-US" altLang="zh-CN" sz="1800" smtClean="0">
                <a:solidFill>
                  <a:srgbClr val="FF0000"/>
                </a:solidFill>
                <a:latin typeface="Consolas" pitchFamily="49" charset="0"/>
                <a:ea typeface="仿宋" pitchFamily="49" charset="-122"/>
                <a:cs typeface="Consolas" pitchFamily="49" charset="0"/>
              </a:rPr>
              <a:t>0/1</a:t>
            </a:r>
            <a:r>
              <a:rPr lang="zh-CN" altLang="zh-CN" sz="1800" smtClean="0">
                <a:solidFill>
                  <a:srgbClr val="FF0000"/>
                </a:solidFill>
                <a:latin typeface="Consolas" pitchFamily="49" charset="0"/>
                <a:ea typeface="仿宋" pitchFamily="49" charset="-122"/>
                <a:cs typeface="Consolas" pitchFamily="49" charset="0"/>
              </a:rPr>
              <a:t>背包问题</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初始调用时</a:t>
            </a:r>
            <a:r>
              <a:rPr lang="en-US" altLang="zh-CN" sz="1800" smtClean="0">
                <a:solidFill>
                  <a:srgbClr val="0000FF"/>
                </a:solidFill>
                <a:latin typeface="Consolas" pitchFamily="49" charset="0"/>
                <a:ea typeface="仿宋" pitchFamily="49" charset="-122"/>
                <a:cs typeface="Consolas" pitchFamily="49" charset="0"/>
              </a:rPr>
              <a:t>rw</a:t>
            </a:r>
            <a:r>
              <a:rPr lang="zh-CN" altLang="zh-CN" sz="1800" smtClean="0">
                <a:solidFill>
                  <a:srgbClr val="0000FF"/>
                </a:solidFill>
                <a:latin typeface="Consolas" pitchFamily="49" charset="0"/>
                <a:ea typeface="仿宋" pitchFamily="49" charset="-122"/>
                <a:cs typeface="Consolas" pitchFamily="49" charset="0"/>
              </a:rPr>
              <a:t>为所有物品重量和</a:t>
            </a:r>
          </a:p>
          <a:p>
            <a:r>
              <a:rPr lang="en-US" altLang="zh-CN" sz="1800" smtClean="0">
                <a:solidFill>
                  <a:srgbClr val="0000FF"/>
                </a:solidFill>
                <a:latin typeface="Consolas" pitchFamily="49" charset="0"/>
                <a:ea typeface="仿宋" pitchFamily="49" charset="-122"/>
                <a:cs typeface="Consolas" pitchFamily="49" charset="0"/>
              </a:rPr>
              <a:t>   int 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(tw==W &amp;&amp; tv&gt;maxv)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找到一个满足条件的更优解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p>
          <a:p>
            <a:r>
              <a:rPr lang="en-US" altLang="zh-CN" sz="1800" smtClean="0">
                <a:solidFill>
                  <a:srgbClr val="0000FF"/>
                </a:solidFill>
                <a:latin typeface="Consolas" pitchFamily="49" charset="0"/>
                <a:ea typeface="仿宋" pitchFamily="49" charset="-122"/>
                <a:cs typeface="Consolas" pitchFamily="49" charset="0"/>
              </a:rPr>
              <a:t>      {  maxv=tv;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复制最优解</a:t>
            </a:r>
          </a:p>
          <a:p>
            <a:r>
              <a:rPr lang="en-US" altLang="zh-CN" sz="1800" smtClean="0">
                <a:solidFill>
                  <a:srgbClr val="0000FF"/>
                </a:solidFill>
                <a:latin typeface="Consolas" pitchFamily="49" charset="0"/>
                <a:ea typeface="仿宋" pitchFamily="49" charset="-122"/>
                <a:cs typeface="Consolas" pitchFamily="49" charset="0"/>
              </a:rPr>
              <a:t>            x[j]=op[j];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尚未找完所有物品</a:t>
            </a:r>
          </a:p>
          <a:p>
            <a:r>
              <a:rPr lang="en-US" altLang="zh-CN" sz="1800" smtClean="0">
                <a:solidFill>
                  <a:srgbClr val="0000FF"/>
                </a:solidFill>
                <a:latin typeface="Consolas" pitchFamily="49" charset="0"/>
                <a:ea typeface="仿宋" pitchFamily="49" charset="-122"/>
                <a:cs typeface="Consolas" pitchFamily="49" charset="0"/>
              </a:rPr>
              <a:t>   {  if (tw+w[i]&lt;=W)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a:t>
            </a:r>
          </a:p>
          <a:p>
            <a:r>
              <a:rPr lang="en-US" altLang="zh-CN" sz="1800" smtClean="0">
                <a:solidFill>
                  <a:srgbClr val="0000FF"/>
                </a:solidFill>
                <a:latin typeface="Consolas" pitchFamily="49" charset="0"/>
                <a:ea typeface="仿宋" pitchFamily="49" charset="-122"/>
                <a:cs typeface="Consolas" pitchFamily="49" charset="0"/>
              </a:rPr>
              <a:t>      {  op[i]=1;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dfs(i+1,tw+w[i],tv+v[i],rw-w[i],op);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op[i]=0;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个物品</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if (tw+rw&gt;W)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右孩子结点剪枝</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dfs(i+1,tw,tv,rw-w[i],op);</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785926"/>
            <a:ext cx="7500990"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该算法不考虑剪枝时解空间树中有</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个结点，对应的算法时间复杂度为</a:t>
            </a:r>
            <a:r>
              <a:rPr lang="en-US" altLang="zh-CN" sz="2000" smtClean="0">
                <a:solidFill>
                  <a:srgbClr val="0000FF"/>
                </a:solidFill>
                <a:latin typeface="Consolas" pitchFamily="49" charset="0"/>
                <a:ea typeface="楷体" pitchFamily="49" charset="-122"/>
                <a:cs typeface="Consolas" pitchFamily="49" charset="0"/>
              </a:rPr>
              <a:t>O(2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500462"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5.3 </a:t>
            </a:r>
            <a:r>
              <a:rPr lang="zh-CN" altLang="zh-CN" sz="2800" smtClean="0">
                <a:solidFill>
                  <a:srgbClr val="FF0000"/>
                </a:solidFill>
                <a:latin typeface="叶根友毛笔行书2.0版" pitchFamily="2" charset="-122"/>
                <a:ea typeface="叶根友毛笔行书2.0版" pitchFamily="2" charset="-122"/>
              </a:rPr>
              <a:t>求解装载问题</a:t>
            </a:r>
          </a:p>
        </p:txBody>
      </p:sp>
      <p:sp>
        <p:nvSpPr>
          <p:cNvPr id="3" name="TextBox 2"/>
          <p:cNvSpPr txBox="1"/>
          <p:nvPr/>
        </p:nvSpPr>
        <p:spPr>
          <a:xfrm>
            <a:off x="642910" y="1428736"/>
            <a:ext cx="428628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微软雅黑" pitchFamily="34" charset="-122"/>
                <a:ea typeface="微软雅黑" pitchFamily="34" charset="-122"/>
              </a:rPr>
              <a:t>5.3.1 </a:t>
            </a:r>
            <a:r>
              <a:rPr lang="zh-CN" altLang="zh-CN" sz="2800" smtClean="0">
                <a:solidFill>
                  <a:srgbClr val="FF0000"/>
                </a:solidFill>
                <a:latin typeface="微软雅黑" pitchFamily="34" charset="-122"/>
                <a:ea typeface="微软雅黑" pitchFamily="34" charset="-122"/>
              </a:rPr>
              <a:t>求解简单装载问题</a:t>
            </a:r>
          </a:p>
        </p:txBody>
      </p:sp>
      <p:sp>
        <p:nvSpPr>
          <p:cNvPr id="4" name="TextBox 3"/>
          <p:cNvSpPr txBox="1"/>
          <p:nvPr/>
        </p:nvSpPr>
        <p:spPr>
          <a:xfrm>
            <a:off x="714348" y="2214554"/>
            <a:ext cx="7929618" cy="2908489"/>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个集装箱要装上一艘载重量为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的轮船，其中集装箱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）的重量为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。不考虑集装箱的体积限制，现要这些集装箱中选出若干装上轮船，使它们的重量之和等于</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，当总重量相同时要求选取的集装箱个数尽可能少。</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时，其最佳装载方案是（</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），即装载第</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个集装箱。</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071546"/>
            <a:ext cx="8643998" cy="4355038"/>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200" smtClean="0">
                <a:solidFill>
                  <a:srgbClr val="0000FF"/>
                </a:solidFill>
                <a:latin typeface="Consolas" pitchFamily="49" charset="0"/>
                <a:ea typeface="楷体" pitchFamily="49" charset="-122"/>
                <a:cs typeface="Consolas" pitchFamily="49" charset="0"/>
              </a:rPr>
              <a:t>采用带剪枝的回溯法求解。问题的表示如下：</a:t>
            </a: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int w[]={0</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5</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2</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6</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4</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3};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各集装箱重量，不用下标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的元素</a:t>
            </a:r>
          </a:p>
          <a:p>
            <a:r>
              <a:rPr lang="en-US" altLang="zh-CN" sz="1800" smtClean="0">
                <a:solidFill>
                  <a:srgbClr val="C00000"/>
                </a:solidFill>
                <a:latin typeface="Consolas" pitchFamily="49" charset="0"/>
                <a:ea typeface="楷体" pitchFamily="49" charset="-122"/>
                <a:cs typeface="Consolas" pitchFamily="49" charset="0"/>
              </a:rPr>
              <a:t>     int n=5</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W=10;</a:t>
            </a:r>
            <a:endParaRPr lang="zh-CN" altLang="zh-CN" sz="1800" smtClean="0">
              <a:solidFill>
                <a:srgbClr val="C0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求解的结果表示如下：</a:t>
            </a: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int maxw;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存放最优解的总重量</a:t>
            </a:r>
          </a:p>
          <a:p>
            <a:r>
              <a:rPr lang="en-US" altLang="zh-CN" sz="1800" smtClean="0">
                <a:solidFill>
                  <a:srgbClr val="C00000"/>
                </a:solidFill>
                <a:latin typeface="Consolas" pitchFamily="49" charset="0"/>
                <a:ea typeface="楷体" pitchFamily="49" charset="-122"/>
                <a:cs typeface="Consolas" pitchFamily="49" charset="0"/>
              </a:rPr>
              <a:t>      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存放最优解向量</a:t>
            </a:r>
          </a:p>
          <a:p>
            <a:r>
              <a:rPr lang="en-US" altLang="zh-CN" sz="1800" smtClean="0">
                <a:solidFill>
                  <a:srgbClr val="C00000"/>
                </a:solidFill>
                <a:latin typeface="Consolas" pitchFamily="49" charset="0"/>
                <a:ea typeface="楷体" pitchFamily="49" charset="-122"/>
                <a:cs typeface="Consolas" pitchFamily="49" charset="0"/>
              </a:rPr>
              <a:t>      int minnum=999999;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存放最优解的集装箱个数</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初值为最大值</a:t>
            </a: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将上述数据设计为全局变量。求解算法如下：</a:t>
            </a: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void dfs(int num</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int tw</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int rw</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int op[]</a:t>
            </a:r>
            <a:r>
              <a:rPr lang="zh-CN" altLang="zh-CN"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int i)</a:t>
            </a:r>
            <a:endParaRPr lang="zh-CN" altLang="zh-CN" sz="1800" smtClean="0">
              <a:solidFill>
                <a:srgbClr val="C0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num</a:t>
            </a:r>
            <a:r>
              <a:rPr lang="zh-CN" altLang="zh-CN" sz="2000" smtClean="0">
                <a:solidFill>
                  <a:srgbClr val="0000FF"/>
                </a:solidFill>
                <a:latin typeface="Consolas" pitchFamily="49" charset="0"/>
                <a:ea typeface="楷体" pitchFamily="49" charset="-122"/>
                <a:cs typeface="Consolas" pitchFamily="49" charset="0"/>
              </a:rPr>
              <a:t>表示选择的集装箱个数，</a:t>
            </a:r>
            <a:r>
              <a:rPr lang="en-US" altLang="zh-CN" sz="2000" smtClean="0">
                <a:solidFill>
                  <a:srgbClr val="0000FF"/>
                </a:solidFill>
                <a:latin typeface="Consolas" pitchFamily="49" charset="0"/>
                <a:ea typeface="楷体" pitchFamily="49" charset="-122"/>
                <a:cs typeface="Consolas" pitchFamily="49" charset="0"/>
              </a:rPr>
              <a:t>tw</a:t>
            </a:r>
            <a:r>
              <a:rPr lang="zh-CN" altLang="zh-CN" sz="2000" smtClean="0">
                <a:solidFill>
                  <a:srgbClr val="0000FF"/>
                </a:solidFill>
                <a:latin typeface="Consolas" pitchFamily="49" charset="0"/>
                <a:ea typeface="楷体" pitchFamily="49" charset="-122"/>
                <a:cs typeface="Consolas" pitchFamily="49" charset="0"/>
              </a:rPr>
              <a:t>表示选择的集装箱重量和，</a:t>
            </a:r>
            <a:r>
              <a:rPr lang="en-US" altLang="zh-CN" sz="2000" smtClean="0">
                <a:solidFill>
                  <a:srgbClr val="0000FF"/>
                </a:solidFill>
                <a:latin typeface="Consolas" pitchFamily="49" charset="0"/>
                <a:ea typeface="楷体" pitchFamily="49" charset="-122"/>
                <a:cs typeface="Consolas" pitchFamily="49" charset="0"/>
              </a:rPr>
              <a:t>rw</a:t>
            </a:r>
            <a:r>
              <a:rPr lang="zh-CN" altLang="zh-CN" sz="2000" smtClean="0">
                <a:solidFill>
                  <a:srgbClr val="0000FF"/>
                </a:solidFill>
                <a:latin typeface="Consolas" pitchFamily="49" charset="0"/>
                <a:ea typeface="楷体" pitchFamily="49" charset="-122"/>
                <a:cs typeface="Consolas" pitchFamily="49" charset="0"/>
              </a:rPr>
              <a:t>表示剩余集装箱的重量和，</a:t>
            </a:r>
            <a:r>
              <a:rPr lang="en-US" altLang="zh-CN" sz="2000" smtClean="0">
                <a:solidFill>
                  <a:srgbClr val="0000FF"/>
                </a:solidFill>
                <a:latin typeface="Consolas" pitchFamily="49" charset="0"/>
                <a:ea typeface="楷体" pitchFamily="49" charset="-122"/>
                <a:cs typeface="Consolas" pitchFamily="49" charset="0"/>
              </a:rPr>
              <a:t>op</a:t>
            </a:r>
            <a:r>
              <a:rPr lang="zh-CN" altLang="zh-CN" sz="2000" smtClean="0">
                <a:solidFill>
                  <a:srgbClr val="0000FF"/>
                </a:solidFill>
                <a:latin typeface="Consolas" pitchFamily="49" charset="0"/>
                <a:ea typeface="楷体" pitchFamily="49" charset="-122"/>
                <a:cs typeface="Consolas" pitchFamily="49" charset="0"/>
              </a:rPr>
              <a:t>表示一个解，即一个选择方案，</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表示考虑的集装箱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08396"/>
            <a:ext cx="8643998" cy="54879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dfs(int num,int tw,int rw,int op[],int i) //</a:t>
            </a:r>
            <a:r>
              <a:rPr lang="zh-CN" altLang="zh-CN" sz="1800" smtClean="0">
                <a:solidFill>
                  <a:srgbClr val="FF0000"/>
                </a:solidFill>
                <a:latin typeface="Consolas" pitchFamily="49" charset="0"/>
                <a:ea typeface="仿宋" pitchFamily="49" charset="-122"/>
                <a:cs typeface="Consolas" pitchFamily="49" charset="0"/>
              </a:rPr>
              <a:t>考虑第</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个集装箱</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(tw==W &amp;&amp; num&lt;minnum)</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maxw=tw;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找到一个满足条件的更优解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保存它</a:t>
            </a:r>
          </a:p>
          <a:p>
            <a:r>
              <a:rPr lang="en-US" altLang="zh-CN" sz="1800" smtClean="0">
                <a:solidFill>
                  <a:srgbClr val="0000FF"/>
                </a:solidFill>
                <a:latin typeface="Consolas" pitchFamily="49" charset="0"/>
                <a:ea typeface="仿宋" pitchFamily="49" charset="-122"/>
                <a:cs typeface="Consolas" pitchFamily="49" charset="0"/>
              </a:rPr>
              <a:t>         minnum=num;</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x[j]=op[j];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复制最优解</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尚未找完所有集装箱</a:t>
            </a:r>
          </a:p>
          <a:p>
            <a:r>
              <a:rPr lang="en-US" altLang="zh-CN" sz="1800" smtClean="0">
                <a:solidFill>
                  <a:srgbClr val="0000FF"/>
                </a:solidFill>
                <a:latin typeface="Consolas" pitchFamily="49" charset="0"/>
                <a:ea typeface="仿宋" pitchFamily="49" charset="-122"/>
                <a:cs typeface="Consolas" pitchFamily="49" charset="0"/>
              </a:rPr>
              <a:t>   {  op[i]=1;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个集装箱</a:t>
            </a:r>
          </a:p>
          <a:p>
            <a:r>
              <a:rPr lang="en-US" altLang="zh-CN" sz="1800" smtClean="0">
                <a:solidFill>
                  <a:srgbClr val="0000FF"/>
                </a:solidFill>
                <a:latin typeface="Consolas" pitchFamily="49" charset="0"/>
                <a:ea typeface="仿宋" pitchFamily="49" charset="-122"/>
                <a:cs typeface="Consolas" pitchFamily="49" charset="0"/>
              </a:rPr>
              <a:t>      if (tw+w[i]&lt;=W)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左孩子结点剪枝：装载满足条件的集装箱</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dfs(num+1,tw+w[i],rw-w[i],op,i+1);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op[i]=0;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个集装箱</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if (tw+rw&gt;W)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右孩子结点剪枝</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dfs(num,tw,rw-w[i],op,i+1);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3286124"/>
            <a:ext cx="2857520" cy="147151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Consolas" pitchFamily="49" charset="0"/>
                <a:ea typeface="楷体" pitchFamily="49" charset="-122"/>
                <a:cs typeface="Consolas" pitchFamily="49" charset="0"/>
              </a:rPr>
              <a:t>最优方案</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个集装箱</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个集装箱</a:t>
            </a:r>
          </a:p>
          <a:p>
            <a:r>
              <a:rPr lang="zh-CN" altLang="zh-CN" sz="1800" smtClean="0">
                <a:solidFill>
                  <a:srgbClr val="0000FF"/>
                </a:solidFill>
                <a:latin typeface="Consolas" pitchFamily="49" charset="0"/>
                <a:ea typeface="楷体" pitchFamily="49" charset="-122"/>
                <a:cs typeface="Consolas" pitchFamily="49" charset="0"/>
              </a:rPr>
              <a:t>总重量</a:t>
            </a:r>
            <a:r>
              <a:rPr lang="en-US" altLang="zh-CN" sz="1800" smtClean="0">
                <a:solidFill>
                  <a:srgbClr val="0000FF"/>
                </a:solidFill>
                <a:latin typeface="Consolas" pitchFamily="49" charset="0"/>
                <a:ea typeface="楷体" pitchFamily="49" charset="-122"/>
                <a:cs typeface="Consolas" pitchFamily="49" charset="0"/>
              </a:rPr>
              <a:t>=10</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71472" y="1428736"/>
            <a:ext cx="8072494" cy="10560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int w[]={0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5</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6</a:t>
            </a:r>
            <a:r>
              <a:rPr lang="zh-CN"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各集装箱重量，不用下标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int n=5</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W=10;</a:t>
            </a:r>
            <a:endParaRPr lang="zh-CN" altLang="en-US" sz="180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428992" y="2500306"/>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23850" y="260350"/>
            <a:ext cx="6819918" cy="400110"/>
          </a:xfrm>
          <a:prstGeom prst="rect">
            <a:avLst/>
          </a:prstGeom>
          <a:solidFill>
            <a:schemeClr val="accent1">
              <a:lumMod val="20000"/>
              <a:lumOff val="80000"/>
            </a:schemeClr>
          </a:solidFill>
          <a:ln w="9525">
            <a:noFill/>
            <a:miter lim="800000"/>
            <a:headEnd/>
            <a:tailEnd/>
          </a:ln>
        </p:spPr>
        <p:txBody>
          <a:bodyPr wrap="square">
            <a:spAutoFit/>
          </a:bodyPr>
          <a:lstStyle/>
          <a:p>
            <a:r>
              <a:rPr lang="zh-CN" altLang="en-US" sz="2000" smtClean="0">
                <a:solidFill>
                  <a:srgbClr val="0000FF"/>
                </a:solidFill>
                <a:latin typeface="Consolas" pitchFamily="49" charset="0"/>
                <a:ea typeface="楷体" pitchFamily="49" charset="-122"/>
                <a:cs typeface="Consolas" pitchFamily="49" charset="0"/>
              </a:rPr>
              <a:t>例如，以下求</a:t>
            </a:r>
            <a:r>
              <a:rPr lang="zh-CN" altLang="en-US" sz="2000" dirty="0">
                <a:solidFill>
                  <a:srgbClr val="0000FF"/>
                </a:solidFill>
                <a:latin typeface="Consolas" pitchFamily="49" charset="0"/>
                <a:ea typeface="楷体" pitchFamily="49" charset="-122"/>
                <a:cs typeface="Consolas" pitchFamily="49" charset="0"/>
              </a:rPr>
              <a:t>集合</a:t>
            </a:r>
            <a:r>
              <a:rPr lang="en-US" altLang="zh-CN" sz="200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a</a:t>
            </a:r>
            <a:r>
              <a:rPr lang="zh-CN" altLang="en-US"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b</a:t>
            </a:r>
            <a:r>
              <a:rPr lang="zh-CN" altLang="en-US"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c</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的幂集的解空</a:t>
            </a:r>
            <a:r>
              <a:rPr lang="zh-CN" altLang="en-US" sz="2000">
                <a:solidFill>
                  <a:srgbClr val="0000FF"/>
                </a:solidFill>
                <a:latin typeface="Consolas" pitchFamily="49" charset="0"/>
                <a:ea typeface="楷体" pitchFamily="49" charset="-122"/>
                <a:cs typeface="Consolas" pitchFamily="49" charset="0"/>
              </a:rPr>
              <a:t>间</a:t>
            </a:r>
            <a:r>
              <a:rPr lang="zh-CN" altLang="en-US" sz="2000" smtClean="0">
                <a:solidFill>
                  <a:srgbClr val="0000FF"/>
                </a:solidFill>
                <a:latin typeface="Consolas" pitchFamily="49" charset="0"/>
                <a:ea typeface="楷体" pitchFamily="49" charset="-122"/>
                <a:cs typeface="Consolas" pitchFamily="49" charset="0"/>
              </a:rPr>
              <a:t>树：</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57158" y="5429264"/>
            <a:ext cx="8572560" cy="861774"/>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　　在一个解空间中搜索解的过程构成</a:t>
            </a:r>
            <a:r>
              <a:rPr lang="zh-CN" altLang="en-US" sz="2000" smtClean="0">
                <a:solidFill>
                  <a:srgbClr val="C00000"/>
                </a:solidFill>
                <a:latin typeface="Consolas" pitchFamily="49" charset="0"/>
                <a:ea typeface="楷体" pitchFamily="49" charset="-122"/>
                <a:cs typeface="Consolas" pitchFamily="49" charset="0"/>
              </a:rPr>
              <a:t>搜索空间</a:t>
            </a:r>
            <a:r>
              <a:rPr lang="zh-CN" altLang="en-US" sz="2000" smtClean="0">
                <a:solidFill>
                  <a:srgbClr val="0000FF"/>
                </a:solidFill>
                <a:latin typeface="Consolas" pitchFamily="49" charset="0"/>
                <a:ea typeface="楷体" pitchFamily="49" charset="-122"/>
                <a:cs typeface="Consolas" pitchFamily="49" charset="0"/>
              </a:rPr>
              <a:t>，上图中所有叶子结点都是解，所以该问题的解空间和搜索空间相同。</a:t>
            </a:r>
            <a:endParaRPr lang="zh-CN" altLang="en-US" sz="2000">
              <a:solidFill>
                <a:srgbClr val="0000FF"/>
              </a:solidFill>
              <a:latin typeface="Consolas" pitchFamily="49" charset="0"/>
              <a:cs typeface="Consolas" pitchFamily="49" charset="0"/>
            </a:endParaRPr>
          </a:p>
        </p:txBody>
      </p:sp>
      <p:grpSp>
        <p:nvGrpSpPr>
          <p:cNvPr id="74" name="组合 73"/>
          <p:cNvGrpSpPr/>
          <p:nvPr/>
        </p:nvGrpSpPr>
        <p:grpSpPr>
          <a:xfrm>
            <a:off x="71406" y="797936"/>
            <a:ext cx="7072362" cy="3920337"/>
            <a:chOff x="71406" y="797936"/>
            <a:chExt cx="7072362" cy="3920337"/>
          </a:xfrm>
        </p:grpSpPr>
        <p:sp>
          <p:nvSpPr>
            <p:cNvPr id="14" name="TextBox 13"/>
            <p:cNvSpPr txBox="1"/>
            <p:nvPr/>
          </p:nvSpPr>
          <p:spPr>
            <a:xfrm>
              <a:off x="71406" y="4071942"/>
              <a:ext cx="857256" cy="646331"/>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{a,b,c}</a:t>
              </a:r>
              <a:endParaRPr lang="zh-CN" altLang="en-US" sz="1800">
                <a:solidFill>
                  <a:srgbClr val="7030A0"/>
                </a:solidFill>
                <a:latin typeface="Consolas" pitchFamily="49" charset="0"/>
                <a:cs typeface="Consolas" pitchFamily="49" charset="0"/>
              </a:endParaRPr>
            </a:p>
          </p:txBody>
        </p:sp>
        <p:sp>
          <p:nvSpPr>
            <p:cNvPr id="6" name="椭圆 5"/>
            <p:cNvSpPr/>
            <p:nvPr/>
          </p:nvSpPr>
          <p:spPr>
            <a:xfrm>
              <a:off x="3428992" y="79793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285720"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H</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142976"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I</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714348"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D</a:t>
              </a:r>
              <a:endParaRPr lang="zh-CN" altLang="en-US" sz="2000">
                <a:solidFill>
                  <a:srgbClr val="0000FF"/>
                </a:solidFill>
                <a:latin typeface="Consolas" pitchFamily="49" charset="0"/>
                <a:cs typeface="Consolas" pitchFamily="49" charset="0"/>
              </a:endParaRPr>
            </a:p>
          </p:txBody>
        </p:sp>
        <p:cxnSp>
          <p:nvCxnSpPr>
            <p:cNvPr id="11" name="直接连接符 10"/>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071538" y="4059800"/>
              <a:ext cx="857256"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{a,b}</a:t>
              </a:r>
              <a:endParaRPr lang="zh-CN" altLang="en-US" sz="1800">
                <a:solidFill>
                  <a:srgbClr val="7030A0"/>
                </a:solidFill>
                <a:latin typeface="Consolas" pitchFamily="49" charset="0"/>
                <a:cs typeface="Consolas" pitchFamily="49" charset="0"/>
              </a:endParaRPr>
            </a:p>
          </p:txBody>
        </p:sp>
        <p:sp>
          <p:nvSpPr>
            <p:cNvPr id="16" name="椭圆 15"/>
            <p:cNvSpPr/>
            <p:nvPr/>
          </p:nvSpPr>
          <p:spPr>
            <a:xfrm>
              <a:off x="2071670"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J</a:t>
              </a:r>
              <a:endParaRPr lang="zh-CN" altLang="en-US" sz="2000">
                <a:solidFill>
                  <a:srgbClr val="0000FF"/>
                </a:solidFill>
                <a:latin typeface="Consolas" pitchFamily="49" charset="0"/>
                <a:cs typeface="Consolas" pitchFamily="49" charset="0"/>
              </a:endParaRPr>
            </a:p>
          </p:txBody>
        </p:sp>
        <p:sp>
          <p:nvSpPr>
            <p:cNvPr id="17" name="椭圆 16"/>
            <p:cNvSpPr/>
            <p:nvPr/>
          </p:nvSpPr>
          <p:spPr>
            <a:xfrm>
              <a:off x="2928926"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K</a:t>
              </a:r>
              <a:endParaRPr lang="zh-CN" altLang="en-US" sz="2000">
                <a:solidFill>
                  <a:srgbClr val="0000FF"/>
                </a:solidFill>
                <a:latin typeface="Consolas" pitchFamily="49" charset="0"/>
                <a:cs typeface="Consolas" pitchFamily="49" charset="0"/>
              </a:endParaRPr>
            </a:p>
          </p:txBody>
        </p:sp>
        <p:sp>
          <p:nvSpPr>
            <p:cNvPr id="18" name="椭圆 17"/>
            <p:cNvSpPr/>
            <p:nvPr/>
          </p:nvSpPr>
          <p:spPr>
            <a:xfrm>
              <a:off x="2500298" y="26553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E</a:t>
              </a:r>
              <a:endParaRPr lang="zh-CN" altLang="en-US" sz="2000">
                <a:solidFill>
                  <a:srgbClr val="0000FF"/>
                </a:solidFill>
                <a:latin typeface="Consolas" pitchFamily="49" charset="0"/>
                <a:cs typeface="Consolas" pitchFamily="49" charset="0"/>
              </a:endParaRPr>
            </a:p>
          </p:txBody>
        </p:sp>
        <p:cxnSp>
          <p:nvCxnSpPr>
            <p:cNvPr id="19" name="直接连接符 18"/>
            <p:cNvCxnSpPr>
              <a:stCxn id="18" idx="3"/>
              <a:endCxn id="16"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18" idx="5"/>
              <a:endCxn id="17"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000232" y="4059800"/>
              <a:ext cx="714380" cy="646331"/>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 c}</a:t>
              </a:r>
              <a:endParaRPr lang="zh-CN" altLang="en-US" sz="1800">
                <a:solidFill>
                  <a:srgbClr val="7030A0"/>
                </a:solidFill>
                <a:latin typeface="Consolas" pitchFamily="49" charset="0"/>
                <a:cs typeface="Consolas" pitchFamily="49" charset="0"/>
              </a:endParaRPr>
            </a:p>
          </p:txBody>
        </p:sp>
        <p:sp>
          <p:nvSpPr>
            <p:cNvPr id="22" name="TextBox 21"/>
            <p:cNvSpPr txBox="1"/>
            <p:nvPr/>
          </p:nvSpPr>
          <p:spPr>
            <a:xfrm>
              <a:off x="3000364" y="4059800"/>
              <a:ext cx="500066"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a:t>
              </a:r>
              <a:endParaRPr lang="zh-CN" altLang="en-US" sz="1800">
                <a:solidFill>
                  <a:srgbClr val="7030A0"/>
                </a:solidFill>
                <a:latin typeface="Consolas" pitchFamily="49" charset="0"/>
                <a:cs typeface="Consolas" pitchFamily="49" charset="0"/>
              </a:endParaRPr>
            </a:p>
          </p:txBody>
        </p:sp>
        <p:sp>
          <p:nvSpPr>
            <p:cNvPr id="23" name="椭圆 22"/>
            <p:cNvSpPr/>
            <p:nvPr/>
          </p:nvSpPr>
          <p:spPr>
            <a:xfrm>
              <a:off x="1643042" y="186950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cxnSp>
          <p:nvCxnSpPr>
            <p:cNvPr id="25" name="直接连接符 24"/>
            <p:cNvCxnSpPr>
              <a:stCxn id="23"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3" idx="5"/>
              <a:endCxn id="18"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8" name="椭圆 27"/>
            <p:cNvSpPr/>
            <p:nvPr/>
          </p:nvSpPr>
          <p:spPr>
            <a:xfrm>
              <a:off x="3929058"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4786314"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M</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357686" y="263104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F</a:t>
              </a:r>
              <a:endParaRPr lang="zh-CN" altLang="en-US" sz="2000">
                <a:solidFill>
                  <a:srgbClr val="0000FF"/>
                </a:solidFill>
                <a:latin typeface="Consolas" pitchFamily="49" charset="0"/>
                <a:cs typeface="Consolas" pitchFamily="49" charset="0"/>
              </a:endParaRPr>
            </a:p>
          </p:txBody>
        </p:sp>
        <p:cxnSp>
          <p:nvCxnSpPr>
            <p:cNvPr id="31" name="直接连接符 30"/>
            <p:cNvCxnSpPr>
              <a:stCxn id="30" idx="3"/>
              <a:endCxn id="28"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30" idx="5"/>
              <a:endCxn id="29"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3786182" y="4059800"/>
              <a:ext cx="714380"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{b,c}</a:t>
              </a:r>
              <a:endParaRPr lang="zh-CN" altLang="en-US" sz="1800">
                <a:solidFill>
                  <a:srgbClr val="7030A0"/>
                </a:solidFill>
                <a:latin typeface="Consolas" pitchFamily="49" charset="0"/>
                <a:cs typeface="Consolas" pitchFamily="49" charset="0"/>
              </a:endParaRPr>
            </a:p>
          </p:txBody>
        </p:sp>
        <p:sp>
          <p:nvSpPr>
            <p:cNvPr id="34" name="TextBox 33"/>
            <p:cNvSpPr txBox="1"/>
            <p:nvPr/>
          </p:nvSpPr>
          <p:spPr>
            <a:xfrm>
              <a:off x="4786314" y="4059800"/>
              <a:ext cx="500066"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{b}</a:t>
              </a:r>
              <a:endParaRPr lang="zh-CN" altLang="en-US" sz="1800">
                <a:solidFill>
                  <a:srgbClr val="7030A0"/>
                </a:solidFill>
                <a:latin typeface="Consolas" pitchFamily="49" charset="0"/>
                <a:cs typeface="Consolas" pitchFamily="49" charset="0"/>
              </a:endParaRPr>
            </a:p>
          </p:txBody>
        </p:sp>
        <p:sp>
          <p:nvSpPr>
            <p:cNvPr id="35" name="椭圆 34"/>
            <p:cNvSpPr/>
            <p:nvPr/>
          </p:nvSpPr>
          <p:spPr>
            <a:xfrm>
              <a:off x="5715008"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N</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6572264"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O</a:t>
              </a:r>
              <a:endParaRPr lang="zh-CN" altLang="en-US" sz="2000">
                <a:solidFill>
                  <a:srgbClr val="0000FF"/>
                </a:solidFill>
                <a:latin typeface="Consolas" pitchFamily="49" charset="0"/>
                <a:cs typeface="Consolas" pitchFamily="49" charset="0"/>
              </a:endParaRPr>
            </a:p>
          </p:txBody>
        </p:sp>
        <p:sp>
          <p:nvSpPr>
            <p:cNvPr id="37" name="椭圆 36"/>
            <p:cNvSpPr/>
            <p:nvPr/>
          </p:nvSpPr>
          <p:spPr>
            <a:xfrm>
              <a:off x="6143636"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G</a:t>
              </a:r>
              <a:endParaRPr lang="zh-CN" altLang="en-US" sz="2000">
                <a:solidFill>
                  <a:srgbClr val="0000FF"/>
                </a:solidFill>
                <a:latin typeface="Consolas" pitchFamily="49" charset="0"/>
                <a:cs typeface="Consolas" pitchFamily="49" charset="0"/>
              </a:endParaRPr>
            </a:p>
          </p:txBody>
        </p:sp>
        <p:cxnSp>
          <p:nvCxnSpPr>
            <p:cNvPr id="38" name="直接连接符 37"/>
            <p:cNvCxnSpPr>
              <a:stCxn id="37" idx="3"/>
              <a:endCxn id="35"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6"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715008" y="4059800"/>
              <a:ext cx="500066"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{c}</a:t>
              </a:r>
              <a:endParaRPr lang="zh-CN" altLang="en-US" sz="1800">
                <a:solidFill>
                  <a:srgbClr val="7030A0"/>
                </a:solidFill>
                <a:latin typeface="Consolas" pitchFamily="49" charset="0"/>
                <a:cs typeface="Consolas" pitchFamily="49" charset="0"/>
              </a:endParaRPr>
            </a:p>
          </p:txBody>
        </p:sp>
        <p:sp>
          <p:nvSpPr>
            <p:cNvPr id="41" name="TextBox 40"/>
            <p:cNvSpPr txBox="1"/>
            <p:nvPr/>
          </p:nvSpPr>
          <p:spPr>
            <a:xfrm>
              <a:off x="6643702" y="4059800"/>
              <a:ext cx="500066" cy="369332"/>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 }</a:t>
              </a:r>
              <a:endParaRPr lang="zh-CN" altLang="en-US" sz="1800">
                <a:solidFill>
                  <a:srgbClr val="7030A0"/>
                </a:solidFill>
                <a:latin typeface="Consolas" pitchFamily="49" charset="0"/>
                <a:cs typeface="Consolas" pitchFamily="49" charset="0"/>
              </a:endParaRPr>
            </a:p>
          </p:txBody>
        </p:sp>
        <p:sp>
          <p:nvSpPr>
            <p:cNvPr id="42" name="椭圆 41"/>
            <p:cNvSpPr/>
            <p:nvPr/>
          </p:nvSpPr>
          <p:spPr>
            <a:xfrm>
              <a:off x="5286380" y="185736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C</a:t>
              </a:r>
              <a:endParaRPr lang="zh-CN" altLang="en-US" sz="2000">
                <a:solidFill>
                  <a:srgbClr val="0000FF"/>
                </a:solidFill>
                <a:latin typeface="Consolas" pitchFamily="49" charset="0"/>
                <a:cs typeface="Consolas" pitchFamily="49" charset="0"/>
              </a:endParaRPr>
            </a:p>
          </p:txBody>
        </p:sp>
        <p:cxnSp>
          <p:nvCxnSpPr>
            <p:cNvPr id="43" name="直接连接符 42"/>
            <p:cNvCxnSpPr>
              <a:stCxn id="42" idx="3"/>
              <a:endCxn id="30"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7"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6" idx="2"/>
              <a:endCxn id="23"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stCxn id="6" idx="6"/>
              <a:endCxn id="42"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2357422" y="1298002"/>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0" name="TextBox 49"/>
            <p:cNvSpPr txBox="1"/>
            <p:nvPr/>
          </p:nvSpPr>
          <p:spPr>
            <a:xfrm>
              <a:off x="1214414" y="222669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1" name="TextBox 50"/>
            <p:cNvSpPr txBox="1"/>
            <p:nvPr/>
          </p:nvSpPr>
          <p:spPr>
            <a:xfrm>
              <a:off x="57147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2" name="TextBox 51"/>
            <p:cNvSpPr txBox="1"/>
            <p:nvPr/>
          </p:nvSpPr>
          <p:spPr>
            <a:xfrm>
              <a:off x="414337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3" name="TextBox 52"/>
            <p:cNvSpPr txBox="1"/>
            <p:nvPr/>
          </p:nvSpPr>
          <p:spPr>
            <a:xfrm>
              <a:off x="2333358"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4" name="TextBox 53"/>
            <p:cNvSpPr txBox="1"/>
            <p:nvPr/>
          </p:nvSpPr>
          <p:spPr>
            <a:xfrm>
              <a:off x="5965418"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55" name="TextBox 54"/>
            <p:cNvSpPr txBox="1"/>
            <p:nvPr/>
          </p:nvSpPr>
          <p:spPr>
            <a:xfrm>
              <a:off x="4643438" y="115512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6" name="TextBox 55"/>
            <p:cNvSpPr txBox="1"/>
            <p:nvPr/>
          </p:nvSpPr>
          <p:spPr>
            <a:xfrm>
              <a:off x="2357422" y="222669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7" name="TextBox 56"/>
            <p:cNvSpPr txBox="1"/>
            <p:nvPr/>
          </p:nvSpPr>
          <p:spPr>
            <a:xfrm>
              <a:off x="1214414"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8" name="TextBox 57"/>
            <p:cNvSpPr txBox="1"/>
            <p:nvPr/>
          </p:nvSpPr>
          <p:spPr>
            <a:xfrm>
              <a:off x="2976300"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9" name="TextBox 58"/>
            <p:cNvSpPr txBox="1"/>
            <p:nvPr/>
          </p:nvSpPr>
          <p:spPr>
            <a:xfrm>
              <a:off x="485775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60" name="TextBox 59"/>
            <p:cNvSpPr txBox="1"/>
            <p:nvPr/>
          </p:nvSpPr>
          <p:spPr>
            <a:xfrm>
              <a:off x="664370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61" name="TextBox 60"/>
            <p:cNvSpPr txBox="1"/>
            <p:nvPr/>
          </p:nvSpPr>
          <p:spPr>
            <a:xfrm>
              <a:off x="6024824" y="221466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grpSp>
      <p:grpSp>
        <p:nvGrpSpPr>
          <p:cNvPr id="73" name="组合 72"/>
          <p:cNvGrpSpPr/>
          <p:nvPr/>
        </p:nvGrpSpPr>
        <p:grpSpPr>
          <a:xfrm>
            <a:off x="5441288" y="1012250"/>
            <a:ext cx="3416992" cy="2575157"/>
            <a:chOff x="5441288" y="1012250"/>
            <a:chExt cx="3416992" cy="2575157"/>
          </a:xfrm>
        </p:grpSpPr>
        <p:sp>
          <p:nvSpPr>
            <p:cNvPr id="62" name="TextBox 61"/>
            <p:cNvSpPr txBox="1"/>
            <p:nvPr/>
          </p:nvSpPr>
          <p:spPr>
            <a:xfrm>
              <a:off x="7286644" y="1012250"/>
              <a:ext cx="1571636" cy="646331"/>
            </a:xfrm>
            <a:prstGeom prst="rect">
              <a:avLst/>
            </a:prstGeom>
            <a:noFill/>
          </p:spPr>
          <p:txBody>
            <a:bodyPr wrap="square" rtlCol="0">
              <a:spAutoFit/>
            </a:bodyPr>
            <a:lstStyle/>
            <a:p>
              <a:pPr algn="ctr"/>
              <a:r>
                <a:rPr lang="zh-CN" altLang="en-US"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的选择</a:t>
              </a:r>
              <a:endParaRPr lang="en-US" altLang="zh-CN" sz="1800" smtClean="0">
                <a:solidFill>
                  <a:srgbClr val="0000FF"/>
                </a:solidFill>
                <a:latin typeface="Consolas" pitchFamily="49" charset="0"/>
                <a:ea typeface="仿宋" pitchFamily="49" charset="-122"/>
                <a:cs typeface="Consolas" pitchFamily="49" charset="0"/>
              </a:endParaRPr>
            </a:p>
            <a:p>
              <a:pPr algn="ctr"/>
              <a:r>
                <a:rPr lang="zh-CN" altLang="en-US" sz="1800" smtClean="0">
                  <a:solidFill>
                    <a:srgbClr val="0000FF"/>
                  </a:solidFill>
                  <a:latin typeface="Consolas" pitchFamily="49" charset="0"/>
                  <a:ea typeface="仿宋" pitchFamily="49" charset="-122"/>
                  <a:cs typeface="Consolas" pitchFamily="49" charset="0"/>
                </a:rPr>
                <a:t>和不选择</a:t>
              </a:r>
              <a:endParaRPr lang="zh-CN" altLang="en-US" sz="1800">
                <a:solidFill>
                  <a:srgbClr val="0000FF"/>
                </a:solidFill>
                <a:latin typeface="Consolas" pitchFamily="49" charset="0"/>
                <a:ea typeface="仿宋" pitchFamily="49" charset="-122"/>
                <a:cs typeface="Consolas" pitchFamily="49" charset="0"/>
              </a:endParaRPr>
            </a:p>
          </p:txBody>
        </p:sp>
        <p:sp>
          <p:nvSpPr>
            <p:cNvPr id="63" name="TextBox 62"/>
            <p:cNvSpPr txBox="1"/>
            <p:nvPr/>
          </p:nvSpPr>
          <p:spPr>
            <a:xfrm>
              <a:off x="7286644" y="2071678"/>
              <a:ext cx="1571636" cy="646331"/>
            </a:xfrm>
            <a:prstGeom prst="rect">
              <a:avLst/>
            </a:prstGeom>
            <a:noFill/>
          </p:spPr>
          <p:txBody>
            <a:bodyPr wrap="square" rtlCol="0">
              <a:spAutoFit/>
            </a:bodyPr>
            <a:lstStyle/>
            <a:p>
              <a:pPr algn="ctr"/>
              <a:r>
                <a:rPr lang="zh-CN" altLang="en-US"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b</a:t>
              </a:r>
              <a:r>
                <a:rPr lang="zh-CN" altLang="en-US" sz="1800" smtClean="0">
                  <a:solidFill>
                    <a:srgbClr val="0000FF"/>
                  </a:solidFill>
                  <a:latin typeface="Consolas" pitchFamily="49" charset="0"/>
                  <a:ea typeface="仿宋" pitchFamily="49" charset="-122"/>
                  <a:cs typeface="Consolas" pitchFamily="49" charset="0"/>
                </a:rPr>
                <a:t>的选择</a:t>
              </a:r>
              <a:endParaRPr lang="en-US" altLang="zh-CN" sz="1800" smtClean="0">
                <a:solidFill>
                  <a:srgbClr val="0000FF"/>
                </a:solidFill>
                <a:latin typeface="Consolas" pitchFamily="49" charset="0"/>
                <a:ea typeface="仿宋" pitchFamily="49" charset="-122"/>
                <a:cs typeface="Consolas" pitchFamily="49" charset="0"/>
              </a:endParaRPr>
            </a:p>
            <a:p>
              <a:pPr algn="ctr"/>
              <a:r>
                <a:rPr lang="zh-CN" altLang="en-US" sz="1800" smtClean="0">
                  <a:solidFill>
                    <a:srgbClr val="0000FF"/>
                  </a:solidFill>
                  <a:latin typeface="Consolas" pitchFamily="49" charset="0"/>
                  <a:ea typeface="仿宋" pitchFamily="49" charset="-122"/>
                  <a:cs typeface="Consolas" pitchFamily="49" charset="0"/>
                </a:rPr>
                <a:t>和不选择</a:t>
              </a:r>
              <a:endParaRPr lang="zh-CN" altLang="en-US" sz="1800">
                <a:solidFill>
                  <a:srgbClr val="0000FF"/>
                </a:solidFill>
                <a:latin typeface="Consolas" pitchFamily="49" charset="0"/>
                <a:ea typeface="仿宋" pitchFamily="49" charset="-122"/>
                <a:cs typeface="Consolas" pitchFamily="49" charset="0"/>
              </a:endParaRPr>
            </a:p>
          </p:txBody>
        </p:sp>
        <p:sp>
          <p:nvSpPr>
            <p:cNvPr id="64" name="TextBox 63"/>
            <p:cNvSpPr txBox="1"/>
            <p:nvPr/>
          </p:nvSpPr>
          <p:spPr>
            <a:xfrm>
              <a:off x="7286644" y="2941076"/>
              <a:ext cx="1500198" cy="646331"/>
            </a:xfrm>
            <a:prstGeom prst="rect">
              <a:avLst/>
            </a:prstGeom>
            <a:noFill/>
          </p:spPr>
          <p:txBody>
            <a:bodyPr wrap="square" rtlCol="0">
              <a:spAutoFit/>
            </a:bodyPr>
            <a:lstStyle/>
            <a:p>
              <a:pPr algn="ctr"/>
              <a:r>
                <a:rPr lang="zh-CN" altLang="en-US"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的选择</a:t>
              </a:r>
              <a:endParaRPr lang="en-US" altLang="zh-CN" sz="1800" smtClean="0">
                <a:solidFill>
                  <a:srgbClr val="0000FF"/>
                </a:solidFill>
                <a:latin typeface="Consolas" pitchFamily="49" charset="0"/>
                <a:ea typeface="仿宋" pitchFamily="49" charset="-122"/>
                <a:cs typeface="Consolas" pitchFamily="49" charset="0"/>
              </a:endParaRPr>
            </a:p>
            <a:p>
              <a:pPr algn="ctr"/>
              <a:r>
                <a:rPr lang="zh-CN" altLang="en-US" sz="1800" smtClean="0">
                  <a:solidFill>
                    <a:srgbClr val="0000FF"/>
                  </a:solidFill>
                  <a:latin typeface="Consolas" pitchFamily="49" charset="0"/>
                  <a:ea typeface="仿宋" pitchFamily="49" charset="-122"/>
                  <a:cs typeface="Consolas" pitchFamily="49" charset="0"/>
                </a:rPr>
                <a:t>和不选择</a:t>
              </a:r>
              <a:endParaRPr lang="zh-CN" altLang="en-US" sz="1800">
                <a:solidFill>
                  <a:srgbClr val="0000FF"/>
                </a:solidFill>
                <a:latin typeface="Consolas" pitchFamily="49" charset="0"/>
                <a:ea typeface="仿宋" pitchFamily="49" charset="-122"/>
                <a:cs typeface="Consolas" pitchFamily="49" charset="0"/>
              </a:endParaRPr>
            </a:p>
          </p:txBody>
        </p:sp>
        <p:cxnSp>
          <p:nvCxnSpPr>
            <p:cNvPr id="66" name="直接连接符 65"/>
            <p:cNvCxnSpPr/>
            <p:nvPr/>
          </p:nvCxnSpPr>
          <p:spPr>
            <a:xfrm flipV="1">
              <a:off x="5441288" y="1382226"/>
              <a:ext cx="20002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583542" y="2464320"/>
              <a:ext cx="9502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048266" y="3298266"/>
              <a:ext cx="42862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85720" y="4588385"/>
            <a:ext cx="8358246" cy="861774"/>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    求解过程分为</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步，分别对</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元素做决策，该解空间的每个叶子结点都构成一个解（很多情况并非如此）。</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435771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cs typeface="Consolas" pitchFamily="49" charset="0"/>
              </a:rPr>
              <a:t>5.3.2 </a:t>
            </a:r>
            <a:r>
              <a:rPr lang="zh-CN" altLang="zh-CN" sz="2800" smtClean="0">
                <a:solidFill>
                  <a:srgbClr val="FF0000"/>
                </a:solidFill>
                <a:latin typeface="Consolas" pitchFamily="49" charset="0"/>
                <a:cs typeface="Consolas" pitchFamily="49" charset="0"/>
              </a:rPr>
              <a:t>求解复杂装载问题</a:t>
            </a:r>
          </a:p>
        </p:txBody>
      </p:sp>
      <p:sp>
        <p:nvSpPr>
          <p:cNvPr id="3" name="TextBox 2"/>
          <p:cNvSpPr txBox="1"/>
          <p:nvPr/>
        </p:nvSpPr>
        <p:spPr>
          <a:xfrm>
            <a:off x="428596" y="1428736"/>
            <a:ext cx="8286808" cy="3370153"/>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有一批共</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个集装箱要装上</a:t>
            </a:r>
            <a:r>
              <a:rPr lang="zh-CN" altLang="zh-CN" sz="2000" smtClean="0">
                <a:solidFill>
                  <a:srgbClr val="C00000"/>
                </a:solidFill>
                <a:latin typeface="Consolas" pitchFamily="49" charset="0"/>
                <a:ea typeface="楷体" pitchFamily="49" charset="-122"/>
                <a:cs typeface="Consolas" pitchFamily="49" charset="0"/>
              </a:rPr>
              <a:t>两艘</a:t>
            </a:r>
            <a:r>
              <a:rPr lang="zh-CN" altLang="zh-CN" sz="2000" smtClean="0">
                <a:solidFill>
                  <a:srgbClr val="0000FF"/>
                </a:solidFill>
                <a:latin typeface="Consolas" pitchFamily="49" charset="0"/>
                <a:ea typeface="楷体" pitchFamily="49" charset="-122"/>
                <a:cs typeface="Consolas" pitchFamily="49" charset="0"/>
              </a:rPr>
              <a:t>载重量分别为</a:t>
            </a:r>
            <a:r>
              <a:rPr lang="en-US" altLang="zh-CN" sz="2000" smtClean="0">
                <a:solidFill>
                  <a:srgbClr val="0000FF"/>
                </a:solidFill>
                <a:latin typeface="Consolas" pitchFamily="49" charset="0"/>
                <a:ea typeface="楷体" pitchFamily="49" charset="-122"/>
                <a:cs typeface="Consolas" pitchFamily="49" charset="0"/>
              </a:rPr>
              <a:t>c1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c2</a:t>
            </a:r>
            <a:r>
              <a:rPr lang="zh-CN" altLang="zh-CN" sz="2000" smtClean="0">
                <a:solidFill>
                  <a:srgbClr val="0000FF"/>
                </a:solidFill>
                <a:latin typeface="Consolas" pitchFamily="49" charset="0"/>
                <a:ea typeface="楷体" pitchFamily="49" charset="-122"/>
                <a:cs typeface="Consolas" pitchFamily="49" charset="0"/>
              </a:rPr>
              <a:t>的轮船，其中集装箱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的重量为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c1+c2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装载问题要求确定是否有一个合理的装载方案可将这些集装箱装上这两艘轮船。如果有，找出一种装载方案。</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例如，当</a:t>
            </a:r>
            <a:r>
              <a:rPr lang="en-US" altLang="zh-CN" sz="2000" i="1" smtClean="0">
                <a:solidFill>
                  <a:srgbClr val="CC00FF"/>
                </a:solidFill>
                <a:latin typeface="Consolas" pitchFamily="49" charset="0"/>
                <a:ea typeface="楷体" pitchFamily="49" charset="-122"/>
                <a:cs typeface="Consolas" pitchFamily="49" charset="0"/>
              </a:rPr>
              <a:t>n</a:t>
            </a:r>
            <a:r>
              <a:rPr lang="en-US" altLang="zh-CN" sz="2000" smtClean="0">
                <a:solidFill>
                  <a:srgbClr val="CC00FF"/>
                </a:solidFill>
                <a:latin typeface="Consolas" pitchFamily="49" charset="0"/>
                <a:ea typeface="楷体" pitchFamily="49" charset="-122"/>
                <a:cs typeface="Consolas" pitchFamily="49" charset="0"/>
              </a:rPr>
              <a:t>=3</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c1=c2=50</a:t>
            </a:r>
            <a:r>
              <a:rPr lang="zh-CN" altLang="zh-CN" sz="2000" smtClean="0">
                <a:solidFill>
                  <a:srgbClr val="CC00FF"/>
                </a:solidFill>
                <a:latin typeface="Consolas" pitchFamily="49" charset="0"/>
                <a:ea typeface="楷体" pitchFamily="49" charset="-122"/>
                <a:cs typeface="Consolas" pitchFamily="49" charset="0"/>
              </a:rPr>
              <a:t>，</a:t>
            </a:r>
            <a:r>
              <a:rPr lang="en-US" altLang="zh-CN" sz="2000" i="1" smtClean="0">
                <a:solidFill>
                  <a:srgbClr val="CC00FF"/>
                </a:solidFill>
                <a:latin typeface="Consolas" pitchFamily="49" charset="0"/>
                <a:ea typeface="楷体" pitchFamily="49" charset="-122"/>
                <a:cs typeface="Consolas" pitchFamily="49" charset="0"/>
              </a:rPr>
              <a:t>w</a:t>
            </a:r>
            <a:r>
              <a:rPr lang="en-US" altLang="zh-CN" sz="2000" smtClean="0">
                <a:solidFill>
                  <a:srgbClr val="CC00FF"/>
                </a:solidFill>
                <a:latin typeface="Consolas" pitchFamily="49" charset="0"/>
                <a:ea typeface="楷体" pitchFamily="49" charset="-122"/>
                <a:cs typeface="Consolas" pitchFamily="49" charset="0"/>
              </a:rPr>
              <a:t>={10</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40</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时，则可以将集装箱</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装到第一艘轮船上，而将集装箱</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装到第二艘轮船上。如果</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，则无法将这</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个集装箱都装上轮船。</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500174"/>
            <a:ext cx="7429552" cy="2446824"/>
          </a:xfrm>
          <a:prstGeom prst="rect">
            <a:avLst/>
          </a:prstGeom>
          <a:noFill/>
        </p:spPr>
        <p:txBody>
          <a:bodyPr wrap="square" rtlCol="0">
            <a:spAutoFit/>
          </a:bodyPr>
          <a:lstStyle/>
          <a:p>
            <a:pPr>
              <a:lnSpc>
                <a:spcPct val="150000"/>
              </a:lnSpc>
            </a:pPr>
            <a:r>
              <a:rPr lang="en-US" altLang="zh-CN" sz="2200" smtClean="0">
                <a:solidFill>
                  <a:srgbClr val="FF0000"/>
                </a:solidFill>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【问题求解】</a:t>
            </a:r>
            <a:r>
              <a:rPr lang="zh-CN" altLang="zh-CN" sz="2000" smtClean="0">
                <a:solidFill>
                  <a:srgbClr val="0000FF"/>
                </a:solidFill>
                <a:ea typeface="楷体" pitchFamily="49" charset="-122"/>
                <a:cs typeface="Times New Roman" pitchFamily="18" charset="0"/>
              </a:rPr>
              <a:t>如果一个给定的复杂装载问题有解，则可以采用如下方式得到一个装载方案：</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9900FF"/>
                </a:solidFill>
                <a:effectLst>
                  <a:outerShdw blurRad="38100" dist="38100" dir="2700000" algn="tl">
                    <a:srgbClr val="000000">
                      <a:alpha val="43137"/>
                    </a:srgbClr>
                  </a:outerShdw>
                </a:effectLst>
                <a:ea typeface="楷体" pitchFamily="49" charset="-122"/>
                <a:cs typeface="Times New Roman" pitchFamily="18" charset="0"/>
              </a:rPr>
              <a:t>       </a:t>
            </a:r>
            <a:r>
              <a:rPr lang="zh-CN" altLang="zh-CN" sz="2000" smtClean="0">
                <a:solidFill>
                  <a:srgbClr val="9900FF"/>
                </a:solidFill>
                <a:effectLst>
                  <a:outerShdw blurRad="38100" dist="38100" dir="2700000" algn="tl">
                    <a:srgbClr val="000000">
                      <a:alpha val="43137"/>
                    </a:srgbClr>
                  </a:outerShdw>
                </a:effectLst>
                <a:ea typeface="楷体" pitchFamily="49" charset="-122"/>
                <a:cs typeface="Times New Roman" pitchFamily="18" charset="0"/>
              </a:rPr>
              <a:t>首先将第一艘轮船尽可能装满，然后将剩余的集装箱装在第二艘轮船上。</a:t>
            </a: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可以用反证法证明其正确性。</a:t>
            </a:r>
            <a:endParaRPr lang="zh-CN" altLang="en-US" sz="200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14356"/>
            <a:ext cx="8143932"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dfs(int tw,int rw,int op[],int i) //</a:t>
            </a:r>
            <a:r>
              <a:rPr lang="zh-CN" altLang="zh-CN" sz="1800" smtClean="0">
                <a:solidFill>
                  <a:srgbClr val="FF0000"/>
                </a:solidFill>
                <a:latin typeface="Consolas" pitchFamily="49" charset="0"/>
                <a:ea typeface="仿宋" pitchFamily="49" charset="-122"/>
                <a:cs typeface="Consolas" pitchFamily="49" charset="0"/>
              </a:rPr>
              <a:t>求第一艘轮船的最优解</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(tw&lt;=c1 &amp;&amp; tw&gt;maxw)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maxw=tw;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找到一个满足条件的更优解</a:t>
            </a:r>
          </a:p>
          <a:p>
            <a:r>
              <a:rPr lang="en-US" altLang="zh-CN" sz="1800" smtClean="0">
                <a:solidFill>
                  <a:srgbClr val="0000FF"/>
                </a:solidFill>
                <a:latin typeface="Consolas" pitchFamily="49" charset="0"/>
                <a:ea typeface="仿宋" pitchFamily="49" charset="-122"/>
                <a:cs typeface="Consolas" pitchFamily="49" charset="0"/>
              </a:rPr>
              <a:t>         for (int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复制最优解</a:t>
            </a:r>
          </a:p>
          <a:p>
            <a:r>
              <a:rPr lang="en-US" altLang="zh-CN" sz="1800" smtClean="0">
                <a:solidFill>
                  <a:srgbClr val="0000FF"/>
                </a:solidFill>
                <a:latin typeface="Consolas" pitchFamily="49" charset="0"/>
                <a:ea typeface="仿宋" pitchFamily="49" charset="-122"/>
                <a:cs typeface="Consolas" pitchFamily="49" charset="0"/>
              </a:rPr>
              <a:t>           x[j]=op[j];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尚未找完所有集装箱</a:t>
            </a:r>
          </a:p>
          <a:p>
            <a:r>
              <a:rPr lang="en-US"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op[i]=1;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个集装箱</a:t>
            </a:r>
          </a:p>
          <a:p>
            <a:r>
              <a:rPr lang="en-US" altLang="zh-CN" sz="1800" smtClean="0">
                <a:solidFill>
                  <a:srgbClr val="0000FF"/>
                </a:solidFill>
                <a:latin typeface="Consolas" pitchFamily="49" charset="0"/>
                <a:ea typeface="仿宋" pitchFamily="49" charset="-122"/>
                <a:cs typeface="Consolas" pitchFamily="49" charset="0"/>
              </a:rPr>
              <a:t>      if (tw+w[i]&lt;=c1)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dfs(tw+w[i],rw-w[i],op,i+1);</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op[i]=0;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个集装箱</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if (tw+rw&gt;c1)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右孩子结点剪枝</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dfs(tw,rw-w[i],op,i+1);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572560" cy="316985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bool solve()			//</a:t>
            </a:r>
            <a:r>
              <a:rPr lang="zh-CN" altLang="zh-CN" sz="1800" smtClean="0">
                <a:solidFill>
                  <a:srgbClr val="FF0000"/>
                </a:solidFill>
                <a:latin typeface="Consolas" pitchFamily="49" charset="0"/>
                <a:ea typeface="仿宋" pitchFamily="49" charset="-122"/>
                <a:cs typeface="Consolas" pitchFamily="49" charset="0"/>
              </a:rPr>
              <a:t>求解复杂装载问题</a:t>
            </a:r>
          </a:p>
          <a:p>
            <a:r>
              <a:rPr lang="en-US" altLang="zh-CN" sz="1800" smtClean="0">
                <a:solidFill>
                  <a:srgbClr val="0000FF"/>
                </a:solidFill>
                <a:latin typeface="Consolas" pitchFamily="49" charset="0"/>
                <a:ea typeface="仿宋" pitchFamily="49" charset="-122"/>
                <a:cs typeface="Consolas" pitchFamily="49" charset="0"/>
              </a:rPr>
              <a:t>{  int sum=0;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累计第一艘轮船装完后剩余的集装箱重量</a:t>
            </a: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(x[j]==0)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sum+=w[j];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(sum&lt;=c2)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第二艘轮船可以装完</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第二艘轮船不能装完</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483185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void main()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op[MAXN];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存放临时解</a:t>
            </a:r>
          </a:p>
          <a:p>
            <a:r>
              <a:rPr lang="en-US" altLang="zh-CN" sz="1800" smtClean="0">
                <a:solidFill>
                  <a:srgbClr val="0000FF"/>
                </a:solidFill>
                <a:latin typeface="Consolas" pitchFamily="49" charset="0"/>
                <a:ea typeface="仿宋" pitchFamily="49" charset="-122"/>
                <a:cs typeface="Consolas" pitchFamily="49" charset="0"/>
              </a:rPr>
              <a:t>   memset(op,0,sizeof(op));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rw=0;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i=1;i&lt;=n;i++)</a:t>
            </a:r>
          </a:p>
          <a:p>
            <a:r>
              <a:rPr lang="en-US" altLang="zh-CN" sz="1800" smtClean="0">
                <a:solidFill>
                  <a:srgbClr val="0000FF"/>
                </a:solidFill>
                <a:latin typeface="Consolas" pitchFamily="49" charset="0"/>
                <a:ea typeface="仿宋" pitchFamily="49" charset="-122"/>
                <a:cs typeface="Consolas" pitchFamily="49" charset="0"/>
              </a:rPr>
              <a:t>      rw+=w[i];</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(0,rw,op,1);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求第一艘轮船的最优解</a:t>
            </a: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00"/>
                </a:solidFill>
                <a:latin typeface="Consolas" pitchFamily="49" charset="0"/>
                <a:ea typeface="仿宋" pitchFamily="49" charset="-122"/>
                <a:cs typeface="Consolas" pitchFamily="49" charset="0"/>
              </a:rPr>
              <a:t>solve()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输出结果</a:t>
            </a:r>
          </a:p>
          <a:p>
            <a:r>
              <a:rPr lang="en-US" altLang="zh-CN" sz="1800" smtClean="0">
                <a:solidFill>
                  <a:srgbClr val="0000FF"/>
                </a:solidFill>
                <a:latin typeface="Consolas" pitchFamily="49" charset="0"/>
                <a:ea typeface="仿宋" pitchFamily="49" charset="-122"/>
                <a:cs typeface="Consolas" pitchFamily="49" charset="0"/>
              </a:rPr>
              <a:t>   {  printf(“    </a:t>
            </a:r>
            <a:r>
              <a:rPr lang="zh-CN" altLang="zh-CN" sz="1800" smtClean="0">
                <a:solidFill>
                  <a:srgbClr val="0000FF"/>
                </a:solidFill>
                <a:latin typeface="Consolas" pitchFamily="49" charset="0"/>
                <a:ea typeface="仿宋" pitchFamily="49" charset="-122"/>
                <a:cs typeface="Consolas" pitchFamily="49" charset="0"/>
              </a:rPr>
              <a:t>装载方案</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dispasolution(n);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printf("    </a:t>
            </a:r>
            <a:r>
              <a:rPr lang="zh-CN" altLang="zh-CN" sz="1800" smtClean="0">
                <a:solidFill>
                  <a:srgbClr val="0000FF"/>
                </a:solidFill>
                <a:latin typeface="Consolas" pitchFamily="49" charset="0"/>
                <a:ea typeface="仿宋" pitchFamily="49" charset="-122"/>
                <a:cs typeface="Consolas" pitchFamily="49" charset="0"/>
              </a:rPr>
              <a:t>没有合适的装载方案</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3214686"/>
            <a:ext cx="4929222" cy="1779288"/>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Times New Roman" pitchFamily="18" charset="0"/>
                <a:ea typeface="楷体" pitchFamily="49" charset="-122"/>
                <a:cs typeface="Times New Roman" pitchFamily="18" charset="0"/>
              </a:rPr>
              <a:t>求解结果</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装载</a:t>
            </a:r>
            <a:r>
              <a:rPr lang="zh-CN" altLang="zh-CN" sz="1800" smtClean="0">
                <a:solidFill>
                  <a:srgbClr val="0000FF"/>
                </a:solidFill>
                <a:latin typeface="Times New Roman" pitchFamily="18" charset="0"/>
                <a:ea typeface="楷体" pitchFamily="49" charset="-122"/>
                <a:cs typeface="Times New Roman" pitchFamily="18" charset="0"/>
              </a:rPr>
              <a:t>方案</a:t>
            </a:r>
          </a:p>
          <a:p>
            <a:r>
              <a:rPr lang="en-US" altLang="zh-CN" sz="1800" smtClean="0">
                <a:solidFill>
                  <a:srgbClr val="0000FF"/>
                </a:solidFill>
                <a:latin typeface="Times New Roman" pitchFamily="18" charset="0"/>
                <a:ea typeface="楷体" pitchFamily="49" charset="-122"/>
                <a:cs typeface="Times New Roman" pitchFamily="18" charset="0"/>
              </a:rPr>
              <a:t>	</a:t>
            </a:r>
            <a:r>
              <a:rPr lang="zh-CN" altLang="zh-CN" sz="1800" smtClean="0">
                <a:solidFill>
                  <a:srgbClr val="9900FF"/>
                </a:solidFill>
                <a:latin typeface="Times New Roman" pitchFamily="18" charset="0"/>
                <a:ea typeface="楷体" pitchFamily="49" charset="-122"/>
                <a:cs typeface="Times New Roman" pitchFamily="18" charset="0"/>
              </a:rPr>
              <a:t>将第</a:t>
            </a:r>
            <a:r>
              <a:rPr lang="en-US" altLang="zh-CN" sz="1800" smtClean="0">
                <a:solidFill>
                  <a:srgbClr val="9900FF"/>
                </a:solidFill>
                <a:latin typeface="Times New Roman" pitchFamily="18" charset="0"/>
                <a:ea typeface="楷体" pitchFamily="49" charset="-122"/>
                <a:cs typeface="Times New Roman" pitchFamily="18" charset="0"/>
              </a:rPr>
              <a:t>1</a:t>
            </a:r>
            <a:r>
              <a:rPr lang="zh-CN" altLang="zh-CN" sz="1800" smtClean="0">
                <a:solidFill>
                  <a:srgbClr val="9900FF"/>
                </a:solidFill>
                <a:latin typeface="Times New Roman" pitchFamily="18" charset="0"/>
                <a:ea typeface="楷体" pitchFamily="49" charset="-122"/>
                <a:cs typeface="Times New Roman" pitchFamily="18" charset="0"/>
              </a:rPr>
              <a:t>个集装箱装上第一艘轮船</a:t>
            </a:r>
          </a:p>
          <a:p>
            <a:r>
              <a:rPr lang="en-US" altLang="zh-CN" sz="1800" smtClean="0">
                <a:solidFill>
                  <a:srgbClr val="9900FF"/>
                </a:solidFill>
                <a:latin typeface="Times New Roman" pitchFamily="18" charset="0"/>
                <a:ea typeface="楷体" pitchFamily="49" charset="-122"/>
                <a:cs typeface="Times New Roman" pitchFamily="18" charset="0"/>
              </a:rPr>
              <a:t>	</a:t>
            </a:r>
            <a:r>
              <a:rPr lang="zh-CN" altLang="zh-CN" sz="1800" smtClean="0">
                <a:solidFill>
                  <a:srgbClr val="9900FF"/>
                </a:solidFill>
                <a:latin typeface="Times New Roman" pitchFamily="18" charset="0"/>
                <a:ea typeface="楷体" pitchFamily="49" charset="-122"/>
                <a:cs typeface="Times New Roman" pitchFamily="18" charset="0"/>
              </a:rPr>
              <a:t>将第</a:t>
            </a:r>
            <a:r>
              <a:rPr lang="en-US" altLang="zh-CN" sz="1800" smtClean="0">
                <a:solidFill>
                  <a:srgbClr val="9900FF"/>
                </a:solidFill>
                <a:latin typeface="Times New Roman" pitchFamily="18" charset="0"/>
                <a:ea typeface="楷体" pitchFamily="49" charset="-122"/>
                <a:cs typeface="Times New Roman" pitchFamily="18" charset="0"/>
              </a:rPr>
              <a:t>2</a:t>
            </a:r>
            <a:r>
              <a:rPr lang="zh-CN" altLang="zh-CN" sz="1800" smtClean="0">
                <a:solidFill>
                  <a:srgbClr val="9900FF"/>
                </a:solidFill>
                <a:latin typeface="Times New Roman" pitchFamily="18" charset="0"/>
                <a:ea typeface="楷体" pitchFamily="49" charset="-122"/>
                <a:cs typeface="Times New Roman" pitchFamily="18" charset="0"/>
              </a:rPr>
              <a:t>个集装箱装上第一艘轮船</a:t>
            </a:r>
          </a:p>
          <a:p>
            <a:r>
              <a:rPr lang="en-US" altLang="zh-CN" sz="1800" smtClean="0">
                <a:solidFill>
                  <a:srgbClr val="9900FF"/>
                </a:solidFill>
                <a:latin typeface="Times New Roman" pitchFamily="18" charset="0"/>
                <a:ea typeface="楷体" pitchFamily="49" charset="-122"/>
                <a:cs typeface="Times New Roman" pitchFamily="18" charset="0"/>
              </a:rPr>
              <a:t>	</a:t>
            </a:r>
            <a:r>
              <a:rPr lang="zh-CN" altLang="zh-CN" sz="1800" smtClean="0">
                <a:solidFill>
                  <a:srgbClr val="9900FF"/>
                </a:solidFill>
                <a:latin typeface="Times New Roman" pitchFamily="18" charset="0"/>
                <a:ea typeface="楷体" pitchFamily="49" charset="-122"/>
                <a:cs typeface="Times New Roman" pitchFamily="18" charset="0"/>
              </a:rPr>
              <a:t>将第</a:t>
            </a:r>
            <a:r>
              <a:rPr lang="en-US" altLang="zh-CN" sz="1800" smtClean="0">
                <a:solidFill>
                  <a:srgbClr val="9900FF"/>
                </a:solidFill>
                <a:latin typeface="Times New Roman" pitchFamily="18" charset="0"/>
                <a:ea typeface="楷体" pitchFamily="49" charset="-122"/>
                <a:cs typeface="Times New Roman" pitchFamily="18" charset="0"/>
              </a:rPr>
              <a:t>3</a:t>
            </a:r>
            <a:r>
              <a:rPr lang="zh-CN" altLang="zh-CN" sz="1800" smtClean="0">
                <a:solidFill>
                  <a:srgbClr val="9900FF"/>
                </a:solidFill>
                <a:latin typeface="Times New Roman" pitchFamily="18" charset="0"/>
                <a:ea typeface="楷体" pitchFamily="49" charset="-122"/>
                <a:cs typeface="Times New Roman" pitchFamily="18" charset="0"/>
              </a:rPr>
              <a:t>个集装箱装上第二艘轮船</a:t>
            </a:r>
          </a:p>
        </p:txBody>
      </p:sp>
      <p:sp>
        <p:nvSpPr>
          <p:cNvPr id="3" name="TextBox 2"/>
          <p:cNvSpPr txBox="1"/>
          <p:nvPr/>
        </p:nvSpPr>
        <p:spPr>
          <a:xfrm>
            <a:off x="571472" y="642918"/>
            <a:ext cx="7858180"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w[]={0,10,40,40};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各集装箱重量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int n=3;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c1=50,c2=50;</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714744"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00034" y="1285860"/>
            <a:ext cx="3929090"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altLang="zh-CN" smtClean="0">
                <a:solidFill>
                  <a:srgbClr val="FF0000"/>
                </a:solidFill>
                <a:latin typeface="Consolas" pitchFamily="49" charset="0"/>
                <a:ea typeface="微软雅黑" pitchFamily="34" charset="-122"/>
                <a:cs typeface="Consolas" pitchFamily="49" charset="0"/>
              </a:rPr>
              <a:t>5.4.1 </a:t>
            </a:r>
            <a:r>
              <a:rPr lang="zh-CN" altLang="zh-CN" smtClean="0">
                <a:solidFill>
                  <a:srgbClr val="FF0000"/>
                </a:solidFill>
                <a:latin typeface="Consolas" pitchFamily="49" charset="0"/>
                <a:ea typeface="微软雅黑" pitchFamily="34" charset="-122"/>
                <a:cs typeface="Consolas" pitchFamily="49" charset="0"/>
              </a:rPr>
              <a:t>求子集和问题的解</a:t>
            </a:r>
            <a:endParaRPr lang="zh-CN" altLang="zh-CN">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357158" y="357166"/>
            <a:ext cx="4143404"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5.4 </a:t>
            </a:r>
            <a:r>
              <a:rPr lang="zh-CN" altLang="zh-CN" sz="2800" smtClean="0">
                <a:solidFill>
                  <a:srgbClr val="FF0000"/>
                </a:solidFill>
                <a:latin typeface="Consolas" pitchFamily="49" charset="0"/>
                <a:ea typeface="叶根友毛笔行书2.0版" pitchFamily="2" charset="-122"/>
                <a:cs typeface="Consolas" pitchFamily="49" charset="0"/>
              </a:rPr>
              <a:t>求解子集和问题</a:t>
            </a:r>
          </a:p>
        </p:txBody>
      </p:sp>
      <p:sp>
        <p:nvSpPr>
          <p:cNvPr id="5" name="TextBox 4"/>
          <p:cNvSpPr txBox="1"/>
          <p:nvPr/>
        </p:nvSpPr>
        <p:spPr>
          <a:xfrm>
            <a:off x="642910" y="2143116"/>
            <a:ext cx="7786742"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个不同的正整数集合</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）和一个正数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，要求找出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的子集</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，使该子集中所有元素的和为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例如，当</a:t>
            </a:r>
            <a:r>
              <a:rPr lang="en-US" altLang="zh-CN" sz="2000" i="1" smtClean="0">
                <a:solidFill>
                  <a:srgbClr val="CC00FF"/>
                </a:solidFill>
                <a:latin typeface="Consolas" pitchFamily="49" charset="0"/>
                <a:ea typeface="楷体" pitchFamily="49" charset="-122"/>
                <a:cs typeface="Consolas" pitchFamily="49" charset="0"/>
              </a:rPr>
              <a:t>n</a:t>
            </a:r>
            <a:r>
              <a:rPr lang="en-US" altLang="zh-CN" sz="2000" smtClean="0">
                <a:solidFill>
                  <a:srgbClr val="CC00FF"/>
                </a:solidFill>
                <a:latin typeface="Consolas" pitchFamily="49" charset="0"/>
                <a:ea typeface="楷体" pitchFamily="49" charset="-122"/>
                <a:cs typeface="Consolas" pitchFamily="49" charset="0"/>
              </a:rPr>
              <a:t>=4</a:t>
            </a:r>
            <a:r>
              <a:rPr lang="zh-CN" altLang="zh-CN" sz="2000" smtClean="0">
                <a:solidFill>
                  <a:srgbClr val="CC00FF"/>
                </a:solidFill>
                <a:latin typeface="Consolas" pitchFamily="49" charset="0"/>
                <a:ea typeface="楷体" pitchFamily="49" charset="-122"/>
                <a:cs typeface="Consolas" pitchFamily="49" charset="0"/>
              </a:rPr>
              <a:t>时，</a:t>
            </a:r>
            <a:r>
              <a:rPr lang="en-US" altLang="zh-CN" sz="2000" i="1" smtClean="0">
                <a:solidFill>
                  <a:srgbClr val="CC00FF"/>
                </a:solidFill>
                <a:latin typeface="Consolas" pitchFamily="49" charset="0"/>
                <a:ea typeface="楷体" pitchFamily="49" charset="-122"/>
                <a:cs typeface="Consolas" pitchFamily="49" charset="0"/>
              </a:rPr>
              <a:t>w</a:t>
            </a:r>
            <a:r>
              <a:rPr lang="en-US" altLang="zh-CN" sz="2000" smtClean="0">
                <a:solidFill>
                  <a:srgbClr val="CC00FF"/>
                </a:solidFill>
                <a:latin typeface="Consolas" pitchFamily="49" charset="0"/>
                <a:ea typeface="楷体" pitchFamily="49" charset="-122"/>
                <a:cs typeface="Consolas" pitchFamily="49" charset="0"/>
              </a:rPr>
              <a:t>=</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11</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13</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24</a:t>
            </a:r>
            <a:r>
              <a:rPr lang="zh-CN" altLang="zh-CN" sz="2000" smtClean="0">
                <a:solidFill>
                  <a:srgbClr val="CC00FF"/>
                </a:solidFill>
                <a:latin typeface="Consolas" pitchFamily="49" charset="0"/>
                <a:ea typeface="楷体" pitchFamily="49" charset="-122"/>
                <a:cs typeface="Consolas" pitchFamily="49" charset="0"/>
              </a:rPr>
              <a:t>，</a:t>
            </a:r>
            <a:r>
              <a:rPr lang="en-US" altLang="zh-CN" sz="2000" smtClean="0">
                <a:solidFill>
                  <a:srgbClr val="CC00FF"/>
                </a:solidFill>
                <a:latin typeface="Consolas" pitchFamily="49" charset="0"/>
                <a:ea typeface="楷体" pitchFamily="49" charset="-122"/>
                <a:cs typeface="Consolas" pitchFamily="49" charset="0"/>
              </a:rPr>
              <a:t>7</a:t>
            </a:r>
            <a:r>
              <a:rPr lang="zh-CN" altLang="zh-CN" sz="2000" smtClean="0">
                <a:solidFill>
                  <a:srgbClr val="CC00FF"/>
                </a:solidFill>
                <a:latin typeface="Consolas" pitchFamily="49" charset="0"/>
                <a:ea typeface="楷体" pitchFamily="49" charset="-122"/>
                <a:cs typeface="Consolas" pitchFamily="49" charset="0"/>
              </a:rPr>
              <a:t>），</a:t>
            </a:r>
            <a:r>
              <a:rPr lang="en-US" altLang="zh-CN" sz="2000" i="1" smtClean="0">
                <a:solidFill>
                  <a:srgbClr val="CC00FF"/>
                </a:solidFill>
                <a:latin typeface="Consolas" pitchFamily="49" charset="0"/>
                <a:ea typeface="楷体" pitchFamily="49" charset="-122"/>
                <a:cs typeface="Consolas" pitchFamily="49" charset="0"/>
              </a:rPr>
              <a:t>W</a:t>
            </a:r>
            <a:r>
              <a:rPr lang="en-US" altLang="zh-CN" sz="2000" smtClean="0">
                <a:solidFill>
                  <a:srgbClr val="CC00FF"/>
                </a:solidFill>
                <a:latin typeface="Consolas" pitchFamily="49" charset="0"/>
                <a:ea typeface="楷体" pitchFamily="49" charset="-122"/>
                <a:cs typeface="Consolas" pitchFamily="49" charset="0"/>
              </a:rPr>
              <a:t>=31</a:t>
            </a:r>
            <a:r>
              <a:rPr lang="zh-CN" altLang="zh-CN" sz="2000" smtClean="0">
                <a:solidFill>
                  <a:srgbClr val="0000FF"/>
                </a:solidFill>
                <a:latin typeface="Consolas" pitchFamily="49" charset="0"/>
                <a:ea typeface="楷体" pitchFamily="49" charset="-122"/>
                <a:cs typeface="Consolas" pitchFamily="49" charset="0"/>
              </a:rPr>
              <a:t>，则满足要求的子集为（</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24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857224" y="1214422"/>
            <a:ext cx="6892078" cy="3071834"/>
          </a:xfrm>
          <a:prstGeom prst="rect">
            <a:avLst/>
          </a:prstGeom>
          <a:noFill/>
          <a:ln w="9525">
            <a:noFill/>
            <a:miter lim="800000"/>
            <a:headEnd/>
            <a:tailEnd/>
          </a:ln>
        </p:spPr>
      </p:pic>
      <p:sp>
        <p:nvSpPr>
          <p:cNvPr id="3" name="TextBox 2"/>
          <p:cNvSpPr txBox="1"/>
          <p:nvPr/>
        </p:nvSpPr>
        <p:spPr>
          <a:xfrm>
            <a:off x="571472" y="500042"/>
            <a:ext cx="5857916" cy="430887"/>
          </a:xfrm>
          <a:prstGeom prst="rect">
            <a:avLst/>
          </a:prstGeom>
          <a:solidFill>
            <a:schemeClr val="accent6">
              <a:lumMod val="20000"/>
              <a:lumOff val="80000"/>
            </a:schemeClr>
          </a:solidFill>
        </p:spPr>
        <p:txBody>
          <a:bodyPr wrap="square" rtlCol="0">
            <a:spAutoFit/>
          </a:bodyPr>
          <a:lstStyle/>
          <a:p>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200" smtClean="0">
                <a:solidFill>
                  <a:srgbClr val="0000FF"/>
                </a:solidFill>
                <a:latin typeface="Consolas" pitchFamily="49" charset="0"/>
                <a:ea typeface="楷体" pitchFamily="49" charset="-122"/>
                <a:cs typeface="Consolas" pitchFamily="49" charset="0"/>
              </a:rPr>
              <a:t>当</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=4</a:t>
            </a:r>
            <a:r>
              <a:rPr lang="zh-CN" altLang="zh-CN" sz="2200" smtClean="0">
                <a:solidFill>
                  <a:srgbClr val="0000FF"/>
                </a:solidFill>
                <a:latin typeface="Consolas" pitchFamily="49" charset="0"/>
                <a:ea typeface="楷体" pitchFamily="49" charset="-122"/>
                <a:cs typeface="Consolas" pitchFamily="49" charset="0"/>
              </a:rPr>
              <a:t>时的解空间树如</a:t>
            </a:r>
            <a:r>
              <a:rPr lang="zh-CN" altLang="en-US" sz="2200" smtClean="0">
                <a:solidFill>
                  <a:srgbClr val="0000FF"/>
                </a:solidFill>
                <a:latin typeface="Consolas" pitchFamily="49" charset="0"/>
                <a:ea typeface="楷体" pitchFamily="49" charset="-122"/>
                <a:cs typeface="Consolas" pitchFamily="49" charset="0"/>
              </a:rPr>
              <a:t>下：</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57158" y="4714884"/>
            <a:ext cx="842968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层到</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层（</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）的每一条边标有</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的值，</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或者为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或者为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时表示取</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整数，</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时表示不取</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整数，从根结点到叶子结点的所有路径定义了解空间。</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571472" y="1214422"/>
            <a:ext cx="8280400" cy="961674"/>
          </a:xfrm>
          <a:prstGeom prst="rect">
            <a:avLst/>
          </a:prstGeom>
          <a:noFill/>
          <a:ln w="9525">
            <a:noFill/>
            <a:miter lim="800000"/>
            <a:headEnd/>
            <a:tailEnd/>
          </a:ln>
        </p:spPr>
        <p:txBody>
          <a:bodyPr>
            <a:spAutoFit/>
          </a:bodyPr>
          <a:lstStyle/>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tw</a:t>
            </a:r>
            <a:r>
              <a:rPr lang="zh-CN" altLang="zh-CN" sz="2000" smtClean="0">
                <a:solidFill>
                  <a:srgbClr val="0000FF"/>
                </a:solidFill>
                <a:latin typeface="Consolas" pitchFamily="49" charset="0"/>
                <a:ea typeface="楷体" pitchFamily="49" charset="-122"/>
                <a:cs typeface="Consolas" pitchFamily="49" charset="0"/>
              </a:rPr>
              <a:t>表示选取的整数和，</a:t>
            </a:r>
            <a:r>
              <a:rPr lang="en-US" altLang="zh-CN" sz="2000" smtClean="0">
                <a:solidFill>
                  <a:srgbClr val="0000FF"/>
                </a:solidFill>
                <a:latin typeface="Consolas" pitchFamily="49" charset="0"/>
                <a:ea typeface="楷体" pitchFamily="49" charset="-122"/>
                <a:cs typeface="Consolas" pitchFamily="49" charset="0"/>
              </a:rPr>
              <a:t>rw</a:t>
            </a:r>
            <a:r>
              <a:rPr lang="zh-CN" altLang="zh-CN" sz="2000" smtClean="0">
                <a:solidFill>
                  <a:srgbClr val="0000FF"/>
                </a:solidFill>
                <a:latin typeface="Consolas" pitchFamily="49" charset="0"/>
                <a:ea typeface="楷体" pitchFamily="49" charset="-122"/>
                <a:cs typeface="Consolas" pitchFamily="49" charset="0"/>
              </a:rPr>
              <a:t>表示余下的整数和</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设置相关的剪枝函数如下：</a:t>
            </a:r>
          </a:p>
        </p:txBody>
      </p:sp>
      <p:sp>
        <p:nvSpPr>
          <p:cNvPr id="7172" name="Rectangle 4"/>
          <p:cNvSpPr>
            <a:spLocks noChangeArrowheads="1"/>
          </p:cNvSpPr>
          <p:nvPr/>
        </p:nvSpPr>
        <p:spPr bwMode="auto">
          <a:xfrm>
            <a:off x="0" y="260508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857224" y="2428868"/>
            <a:ext cx="778674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zh-CN" sz="2000" smtClean="0">
                <a:solidFill>
                  <a:srgbClr val="FF0000"/>
                </a:solidFill>
                <a:latin typeface="华文中宋" pitchFamily="2" charset="-122"/>
                <a:ea typeface="华文中宋" pitchFamily="2" charset="-122"/>
                <a:cs typeface="Consolas" pitchFamily="49" charset="0"/>
              </a:rPr>
              <a:t>约束函数：</a:t>
            </a:r>
            <a:r>
              <a:rPr lang="zh-CN" altLang="zh-CN" sz="2000" smtClean="0">
                <a:solidFill>
                  <a:srgbClr val="0000FF"/>
                </a:solidFill>
                <a:latin typeface="Consolas" pitchFamily="49" charset="0"/>
                <a:ea typeface="楷体" pitchFamily="49" charset="-122"/>
                <a:cs typeface="Consolas" pitchFamily="49" charset="0"/>
              </a:rPr>
              <a:t>通过检查当前整数</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加入后子集和是否超过</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，若是则不能选择该路径。这用于左孩子结点的剪枝。</a:t>
            </a:r>
          </a:p>
          <a:p>
            <a:pPr marL="457200" indent="-457200">
              <a:lnSpc>
                <a:spcPct val="150000"/>
              </a:lnSpc>
              <a:buBlip>
                <a:blip r:embed="rId2"/>
              </a:buBlip>
            </a:pPr>
            <a:r>
              <a:rPr lang="zh-CN" altLang="zh-CN" sz="2000" smtClean="0">
                <a:solidFill>
                  <a:srgbClr val="FF0000"/>
                </a:solidFill>
                <a:latin typeface="华文中宋" pitchFamily="2" charset="-122"/>
                <a:ea typeface="华文中宋" pitchFamily="2" charset="-122"/>
                <a:cs typeface="Consolas" pitchFamily="49" charset="0"/>
              </a:rPr>
              <a:t>限界函数</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如果一个结点满足</a:t>
            </a:r>
            <a:r>
              <a:rPr lang="en-US" altLang="zh-CN" sz="2000" smtClean="0">
                <a:solidFill>
                  <a:srgbClr val="0000FF"/>
                </a:solidFill>
                <a:latin typeface="Consolas" pitchFamily="49" charset="0"/>
                <a:ea typeface="楷体" pitchFamily="49" charset="-122"/>
                <a:cs typeface="Consolas" pitchFamily="49" charset="0"/>
              </a:rPr>
              <a:t>tw+rw&lt;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，也就是说即便选择剩余所有整数，也不可能找到一个解。这用于右孩子结点的剪枝。</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23850" y="333375"/>
            <a:ext cx="8280400" cy="562649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dfs(int tw,int rw,int x[],int i) //</a:t>
            </a:r>
            <a:r>
              <a:rPr lang="zh-CN" altLang="zh-CN" sz="1800" smtClean="0">
                <a:solidFill>
                  <a:srgbClr val="FF0000"/>
                </a:solidFill>
                <a:latin typeface="Consolas" pitchFamily="49" charset="0"/>
                <a:ea typeface="仿宋" pitchFamily="49" charset="-122"/>
                <a:cs typeface="Consolas" pitchFamily="49" charset="0"/>
              </a:rPr>
              <a:t>求解子集和</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//tw</a:t>
            </a:r>
            <a:r>
              <a:rPr lang="zh-CN" altLang="zh-CN" sz="1800" smtClean="0">
                <a:solidFill>
                  <a:srgbClr val="00B0F0"/>
                </a:solidFill>
                <a:latin typeface="Consolas" pitchFamily="49" charset="0"/>
                <a:ea typeface="仿宋" pitchFamily="49" charset="-122"/>
                <a:cs typeface="Consolas" pitchFamily="49" charset="0"/>
              </a:rPr>
              <a:t>为考虑第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个整数时选取的整数和，</a:t>
            </a:r>
            <a:r>
              <a:rPr lang="en-US" altLang="zh-CN" sz="1800" smtClean="0">
                <a:solidFill>
                  <a:srgbClr val="00B0F0"/>
                </a:solidFill>
                <a:latin typeface="Consolas" pitchFamily="49" charset="0"/>
                <a:ea typeface="仿宋" pitchFamily="49" charset="-122"/>
                <a:cs typeface="Consolas" pitchFamily="49" charset="0"/>
              </a:rPr>
              <a:t>rw</a:t>
            </a:r>
            <a:r>
              <a:rPr lang="zh-CN" altLang="zh-CN" sz="1800" smtClean="0">
                <a:solidFill>
                  <a:srgbClr val="00B0F0"/>
                </a:solidFill>
                <a:latin typeface="Consolas" pitchFamily="49" charset="0"/>
                <a:ea typeface="仿宋" pitchFamily="49" charset="-122"/>
                <a:cs typeface="Consolas" pitchFamily="49" charset="0"/>
              </a:rPr>
              <a:t>为剩下的整数和</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输出一个满足条件的解</a:t>
            </a:r>
          </a:p>
          <a:p>
            <a:r>
              <a:rPr lang="en-US" altLang="zh-CN" sz="1800" smtClean="0">
                <a:solidFill>
                  <a:srgbClr val="0000FF"/>
                </a:solidFill>
                <a:latin typeface="Consolas" pitchFamily="49" charset="0"/>
                <a:ea typeface="仿宋" pitchFamily="49" charset="-122"/>
                <a:cs typeface="Consolas" pitchFamily="49" charset="0"/>
              </a:rPr>
              <a:t>        dispasolution(x);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尚未找完所有整数</a:t>
            </a:r>
          </a:p>
          <a:p>
            <a:r>
              <a:rPr lang="en-US" altLang="zh-CN" sz="1800" smtClean="0">
                <a:solidFill>
                  <a:srgbClr val="0000FF"/>
                </a:solidFill>
                <a:latin typeface="Consolas" pitchFamily="49" charset="0"/>
                <a:ea typeface="仿宋" pitchFamily="49" charset="-122"/>
                <a:cs typeface="Consolas" pitchFamily="49" charset="0"/>
              </a:rPr>
              <a:t>   {  if (tw+w[i]&lt;=W)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左孩子结点剪枝：选取满足条件的整数</a:t>
            </a:r>
            <a:r>
              <a:rPr lang="en-US" altLang="zh-CN" sz="1800" smtClean="0">
                <a:solidFill>
                  <a:srgbClr val="00B0F0"/>
                </a:solidFill>
                <a:latin typeface="Consolas" pitchFamily="49" charset="0"/>
                <a:ea typeface="仿宋" pitchFamily="49" charset="-122"/>
                <a:cs typeface="Consolas" pitchFamily="49" charset="0"/>
              </a:rPr>
              <a:t>w[i]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x[i]=1;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个整数</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dfs(tw+w[i],rw-w[i],x,i+1);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(tw+rw&gt;W)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右孩子结点剪枝：剪除不可能存在解的结点</a:t>
            </a:r>
          </a:p>
          <a:p>
            <a:r>
              <a:rPr lang="en-US" altLang="zh-CN" sz="1800" smtClean="0">
                <a:solidFill>
                  <a:srgbClr val="0000FF"/>
                </a:solidFill>
                <a:latin typeface="Consolas" pitchFamily="49" charset="0"/>
                <a:ea typeface="仿宋" pitchFamily="49" charset="-122"/>
                <a:cs typeface="Consolas" pitchFamily="49" charset="0"/>
              </a:rPr>
              <a:t>      {  x[i]=0;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个整数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dfs(tw,rw-w[i],x,i+1);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8196" name="Rectangle 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39750" y="404813"/>
            <a:ext cx="8318530" cy="1323439"/>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下图是四皇后</a:t>
            </a:r>
            <a:r>
              <a:rPr lang="zh-CN" altLang="en-US" sz="2000">
                <a:solidFill>
                  <a:srgbClr val="0000FF"/>
                </a:solidFill>
                <a:latin typeface="Consolas" pitchFamily="49" charset="0"/>
                <a:ea typeface="楷体" pitchFamily="49" charset="-122"/>
                <a:cs typeface="Consolas" pitchFamily="49" charset="0"/>
              </a:rPr>
              <a:t>问题的搜索空</a:t>
            </a:r>
            <a:r>
              <a:rPr lang="zh-CN" altLang="en-US" sz="2000" smtClean="0">
                <a:solidFill>
                  <a:srgbClr val="0000FF"/>
                </a:solidFill>
                <a:latin typeface="Consolas" pitchFamily="49" charset="0"/>
                <a:ea typeface="楷体" pitchFamily="49" charset="-122"/>
                <a:cs typeface="Consolas" pitchFamily="49" charset="0"/>
              </a:rPr>
              <a:t>间，图</a:t>
            </a:r>
            <a:r>
              <a:rPr lang="zh-CN" altLang="en-US" sz="2000">
                <a:solidFill>
                  <a:srgbClr val="0000FF"/>
                </a:solidFill>
                <a:latin typeface="Consolas" pitchFamily="49" charset="0"/>
                <a:ea typeface="楷体" pitchFamily="49" charset="-122"/>
                <a:cs typeface="Consolas" pitchFamily="49" charset="0"/>
              </a:rPr>
              <a:t>中每个状态由当前放置的皇后的行列号构成。它给出了四皇后问题的全部搜索过</a:t>
            </a:r>
            <a:r>
              <a:rPr lang="zh-CN" altLang="en-US" sz="2000" smtClean="0">
                <a:solidFill>
                  <a:srgbClr val="0000FF"/>
                </a:solidFill>
                <a:latin typeface="Consolas" pitchFamily="49" charset="0"/>
                <a:ea typeface="楷体" pitchFamily="49" charset="-122"/>
                <a:cs typeface="Consolas" pitchFamily="49" charset="0"/>
              </a:rPr>
              <a:t>程，只</a:t>
            </a:r>
            <a:r>
              <a:rPr lang="zh-CN" altLang="en-US" sz="2000">
                <a:solidFill>
                  <a:srgbClr val="0000FF"/>
                </a:solidFill>
                <a:latin typeface="Consolas" pitchFamily="49" charset="0"/>
                <a:ea typeface="楷体" pitchFamily="49" charset="-122"/>
                <a:cs typeface="Consolas" pitchFamily="49" charset="0"/>
              </a:rPr>
              <a:t>有</a:t>
            </a:r>
            <a:r>
              <a:rPr lang="en-US" altLang="zh-CN" sz="2000">
                <a:solidFill>
                  <a:srgbClr val="0000FF"/>
                </a:solidFill>
                <a:latin typeface="Consolas" pitchFamily="49" charset="0"/>
                <a:ea typeface="楷体" pitchFamily="49" charset="-122"/>
                <a:cs typeface="Consolas" pitchFamily="49" charset="0"/>
              </a:rPr>
              <a:t>18</a:t>
            </a:r>
            <a:r>
              <a:rPr lang="zh-CN" altLang="en-US" sz="2000">
                <a:solidFill>
                  <a:srgbClr val="0000FF"/>
                </a:solidFill>
                <a:latin typeface="Consolas" pitchFamily="49" charset="0"/>
                <a:ea typeface="楷体" pitchFamily="49" charset="-122"/>
                <a:cs typeface="Consolas" pitchFamily="49" charset="0"/>
              </a:rPr>
              <a:t>个结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a:solidFill>
                  <a:srgbClr val="0000FF"/>
                </a:solidFill>
                <a:latin typeface="Consolas" pitchFamily="49" charset="0"/>
                <a:ea typeface="楷体" pitchFamily="49" charset="-122"/>
                <a:cs typeface="Consolas" pitchFamily="49" charset="0"/>
              </a:rPr>
              <a:t>中标有</a:t>
            </a:r>
            <a:r>
              <a:rPr lang="zh-CN" altLang="en-US" sz="2000">
                <a:solidFill>
                  <a:srgbClr val="0000FF"/>
                </a:solidFill>
                <a:latin typeface="Consolas" pitchFamily="49" charset="0"/>
                <a:ea typeface="楷体" pitchFamily="49" charset="-122"/>
                <a:cs typeface="Consolas" pitchFamily="49" charset="0"/>
                <a:sym typeface="Wingdings" pitchFamily="2" charset="2"/>
              </a:rPr>
              <a:t></a:t>
            </a:r>
            <a:r>
              <a:rPr lang="zh-CN" altLang="en-US" sz="2000">
                <a:solidFill>
                  <a:srgbClr val="0000FF"/>
                </a:solidFill>
                <a:latin typeface="Consolas" pitchFamily="49" charset="0"/>
                <a:ea typeface="楷体" pitchFamily="49" charset="-122"/>
                <a:cs typeface="Consolas" pitchFamily="49" charset="0"/>
              </a:rPr>
              <a:t>号的结点无法继续扩展。</a:t>
            </a:r>
          </a:p>
        </p:txBody>
      </p:sp>
      <p:sp>
        <p:nvSpPr>
          <p:cNvPr id="2052" name="Rectangle 4"/>
          <p:cNvSpPr>
            <a:spLocks noChangeArrowheads="1"/>
          </p:cNvSpPr>
          <p:nvPr/>
        </p:nvSpPr>
        <p:spPr bwMode="auto">
          <a:xfrm>
            <a:off x="0" y="2319338"/>
            <a:ext cx="9144000" cy="0"/>
          </a:xfrm>
          <a:prstGeom prst="rect">
            <a:avLst/>
          </a:prstGeom>
          <a:noFill/>
          <a:ln w="9525">
            <a:noFill/>
            <a:miter lim="800000"/>
            <a:headEnd/>
            <a:tailEnd/>
          </a:ln>
        </p:spPr>
        <p:txBody>
          <a:bodyPr wrap="none" anchor="ctr">
            <a:spAutoFit/>
          </a:bodyPr>
          <a:lstStyle/>
          <a:p>
            <a:endParaRPr lang="zh-CN" altLang="en-US"/>
          </a:p>
        </p:txBody>
      </p:sp>
      <p:grpSp>
        <p:nvGrpSpPr>
          <p:cNvPr id="68" name="组合 67"/>
          <p:cNvGrpSpPr/>
          <p:nvPr/>
        </p:nvGrpSpPr>
        <p:grpSpPr>
          <a:xfrm>
            <a:off x="214282" y="1785926"/>
            <a:ext cx="8786874" cy="4184700"/>
            <a:chOff x="214282" y="1785926"/>
            <a:chExt cx="8786874" cy="4184700"/>
          </a:xfrm>
        </p:grpSpPr>
        <p:sp>
          <p:nvSpPr>
            <p:cNvPr id="6" name="圆角矩形 5"/>
            <p:cNvSpPr/>
            <p:nvPr/>
          </p:nvSpPr>
          <p:spPr>
            <a:xfrm>
              <a:off x="3929058" y="178592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a:t>
              </a:r>
              <a:endParaRPr lang="zh-CN" altLang="en-US" sz="2000">
                <a:solidFill>
                  <a:schemeClr val="bg1"/>
                </a:solidFill>
              </a:endParaRPr>
            </a:p>
          </p:txBody>
        </p:sp>
        <p:sp>
          <p:nvSpPr>
            <p:cNvPr id="7" name="圆角矩形 6"/>
            <p:cNvSpPr/>
            <p:nvPr/>
          </p:nvSpPr>
          <p:spPr>
            <a:xfrm>
              <a:off x="11429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a:t>
              </a:r>
              <a:endParaRPr lang="zh-CN" altLang="en-US" sz="2000">
                <a:solidFill>
                  <a:schemeClr val="bg1"/>
                </a:solidFill>
              </a:endParaRPr>
            </a:p>
          </p:txBody>
        </p:sp>
        <p:sp>
          <p:nvSpPr>
            <p:cNvPr id="8" name="圆角矩形 7"/>
            <p:cNvSpPr/>
            <p:nvPr/>
          </p:nvSpPr>
          <p:spPr>
            <a:xfrm>
              <a:off x="21428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(1,3,*,*)</a:t>
              </a:r>
              <a:endParaRPr lang="zh-CN" altLang="en-US" sz="2000">
                <a:solidFill>
                  <a:schemeClr val="bg1"/>
                </a:solidFill>
              </a:endParaRPr>
            </a:p>
          </p:txBody>
        </p:sp>
        <p:sp>
          <p:nvSpPr>
            <p:cNvPr id="9" name="TextBox 8"/>
            <p:cNvSpPr txBox="1"/>
            <p:nvPr/>
          </p:nvSpPr>
          <p:spPr>
            <a:xfrm>
              <a:off x="642910" y="4398990"/>
              <a:ext cx="285752" cy="369332"/>
            </a:xfrm>
            <a:prstGeom prst="rect">
              <a:avLst/>
            </a:prstGeom>
            <a:noFill/>
          </p:spPr>
          <p:txBody>
            <a:bodyPr wrap="square" lIns="0" tIns="0" rIns="0" bIns="0" rtlCol="0">
              <a:spAutoFit/>
            </a:bodyPr>
            <a:lstStyle/>
            <a:p>
              <a:r>
                <a:rPr lang="zh-CN" altLang="en-US" smtClean="0">
                  <a:solidFill>
                    <a:srgbClr val="FF0000"/>
                  </a:solidFill>
                  <a:sym typeface="Symbol"/>
                </a:rPr>
                <a:t></a:t>
              </a:r>
              <a:endParaRPr lang="zh-CN" altLang="en-US">
                <a:solidFill>
                  <a:srgbClr val="FF0000"/>
                </a:solidFill>
              </a:endParaRPr>
            </a:p>
          </p:txBody>
        </p:sp>
        <p:sp>
          <p:nvSpPr>
            <p:cNvPr id="10" name="圆角矩形 9"/>
            <p:cNvSpPr/>
            <p:nvPr/>
          </p:nvSpPr>
          <p:spPr>
            <a:xfrm>
              <a:off x="164304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(1,4,*,*)</a:t>
              </a:r>
              <a:endParaRPr lang="zh-CN" altLang="en-US" sz="2000">
                <a:solidFill>
                  <a:schemeClr val="bg1"/>
                </a:solidFill>
              </a:endParaRPr>
            </a:p>
          </p:txBody>
        </p:sp>
        <p:sp>
          <p:nvSpPr>
            <p:cNvPr id="11" name="圆角矩形 10"/>
            <p:cNvSpPr/>
            <p:nvPr/>
          </p:nvSpPr>
          <p:spPr>
            <a:xfrm>
              <a:off x="1643042"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(1,4,2,*)</a:t>
              </a:r>
              <a:endParaRPr lang="zh-CN" altLang="en-US" sz="2000">
                <a:solidFill>
                  <a:schemeClr val="bg1"/>
                </a:solidFill>
              </a:endParaRPr>
            </a:p>
          </p:txBody>
        </p:sp>
        <p:sp>
          <p:nvSpPr>
            <p:cNvPr id="12" name="TextBox 11"/>
            <p:cNvSpPr txBox="1"/>
            <p:nvPr/>
          </p:nvSpPr>
          <p:spPr>
            <a:xfrm>
              <a:off x="2143108" y="5184808"/>
              <a:ext cx="285752" cy="369332"/>
            </a:xfrm>
            <a:prstGeom prst="rect">
              <a:avLst/>
            </a:prstGeom>
            <a:noFill/>
          </p:spPr>
          <p:txBody>
            <a:bodyPr wrap="square" lIns="0" tIns="0" rIns="0" bIns="0" rtlCol="0">
              <a:spAutoFit/>
            </a:bodyPr>
            <a:lstStyle/>
            <a:p>
              <a:r>
                <a:rPr lang="zh-CN" altLang="en-US" smtClean="0">
                  <a:solidFill>
                    <a:srgbClr val="FF0000"/>
                  </a:solidFill>
                  <a:sym typeface="Symbol"/>
                </a:rPr>
                <a:t></a:t>
              </a:r>
              <a:endParaRPr lang="zh-CN" altLang="en-US">
                <a:solidFill>
                  <a:srgbClr val="FF0000"/>
                </a:solidFill>
              </a:endParaRPr>
            </a:p>
          </p:txBody>
        </p:sp>
        <p:sp>
          <p:nvSpPr>
            <p:cNvPr id="13" name="圆角矩形 12"/>
            <p:cNvSpPr/>
            <p:nvPr/>
          </p:nvSpPr>
          <p:spPr>
            <a:xfrm>
              <a:off x="3000364"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a:t>
              </a:r>
              <a:endParaRPr lang="zh-CN" altLang="en-US" sz="2000">
                <a:solidFill>
                  <a:schemeClr val="bg1"/>
                </a:solidFill>
              </a:endParaRPr>
            </a:p>
          </p:txBody>
        </p:sp>
        <p:sp>
          <p:nvSpPr>
            <p:cNvPr id="14" name="圆角矩形 13"/>
            <p:cNvSpPr/>
            <p:nvPr/>
          </p:nvSpPr>
          <p:spPr>
            <a:xfrm>
              <a:off x="3000364"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(2,4,*,*)</a:t>
              </a:r>
              <a:endParaRPr lang="zh-CN" altLang="en-US" sz="2000">
                <a:solidFill>
                  <a:schemeClr val="bg1"/>
                </a:solidFill>
              </a:endParaRPr>
            </a:p>
          </p:txBody>
        </p:sp>
        <p:sp>
          <p:nvSpPr>
            <p:cNvPr id="15" name="圆角矩形 14"/>
            <p:cNvSpPr/>
            <p:nvPr/>
          </p:nvSpPr>
          <p:spPr>
            <a:xfrm>
              <a:off x="3000364"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(2,4,1,*)</a:t>
              </a:r>
              <a:endParaRPr lang="zh-CN" altLang="en-US" sz="2000">
                <a:solidFill>
                  <a:schemeClr val="bg1"/>
                </a:solidFill>
              </a:endParaRPr>
            </a:p>
          </p:txBody>
        </p:sp>
        <p:sp>
          <p:nvSpPr>
            <p:cNvPr id="16" name="圆角矩形 15"/>
            <p:cNvSpPr/>
            <p:nvPr/>
          </p:nvSpPr>
          <p:spPr>
            <a:xfrm>
              <a:off x="3000364"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rPr>
                <a:t>(2,4,1,3)</a:t>
              </a:r>
              <a:endParaRPr lang="zh-CN" altLang="en-US" sz="2000">
                <a:solidFill>
                  <a:schemeClr val="bg1"/>
                </a:solidFill>
              </a:endParaRPr>
            </a:p>
          </p:txBody>
        </p:sp>
        <p:sp>
          <p:nvSpPr>
            <p:cNvPr id="17" name="圆角矩形 16"/>
            <p:cNvSpPr/>
            <p:nvPr/>
          </p:nvSpPr>
          <p:spPr>
            <a:xfrm>
              <a:off x="47148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a:t>
              </a:r>
              <a:endParaRPr lang="zh-CN" altLang="en-US" sz="2000">
                <a:solidFill>
                  <a:schemeClr val="bg1"/>
                </a:solidFill>
              </a:endParaRPr>
            </a:p>
          </p:txBody>
        </p:sp>
        <p:sp>
          <p:nvSpPr>
            <p:cNvPr id="18" name="圆角矩形 17"/>
            <p:cNvSpPr/>
            <p:nvPr/>
          </p:nvSpPr>
          <p:spPr>
            <a:xfrm>
              <a:off x="4714876"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(3,1,*,*)</a:t>
              </a:r>
              <a:endParaRPr lang="zh-CN" altLang="en-US" sz="2000">
                <a:solidFill>
                  <a:schemeClr val="bg1"/>
                </a:solidFill>
              </a:endParaRPr>
            </a:p>
          </p:txBody>
        </p:sp>
        <p:sp>
          <p:nvSpPr>
            <p:cNvPr id="19" name="圆角矩形 18"/>
            <p:cNvSpPr/>
            <p:nvPr/>
          </p:nvSpPr>
          <p:spPr>
            <a:xfrm>
              <a:off x="4714876"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(3,1,4,*)</a:t>
              </a:r>
              <a:endParaRPr lang="zh-CN" altLang="en-US" sz="2000">
                <a:solidFill>
                  <a:schemeClr val="bg1"/>
                </a:solidFill>
              </a:endParaRPr>
            </a:p>
          </p:txBody>
        </p:sp>
        <p:sp>
          <p:nvSpPr>
            <p:cNvPr id="20" name="圆角矩形 19"/>
            <p:cNvSpPr/>
            <p:nvPr/>
          </p:nvSpPr>
          <p:spPr>
            <a:xfrm>
              <a:off x="4714876"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rPr>
                <a:t>(3,1,4,2)</a:t>
              </a:r>
              <a:endParaRPr lang="zh-CN" altLang="en-US" sz="2000">
                <a:solidFill>
                  <a:schemeClr val="bg1"/>
                </a:solidFill>
              </a:endParaRPr>
            </a:p>
          </p:txBody>
        </p:sp>
        <p:sp>
          <p:nvSpPr>
            <p:cNvPr id="21" name="圆角矩形 20"/>
            <p:cNvSpPr/>
            <p:nvPr/>
          </p:nvSpPr>
          <p:spPr>
            <a:xfrm>
              <a:off x="7072330"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a:t>
              </a:r>
              <a:endParaRPr lang="zh-CN" altLang="en-US" sz="2000">
                <a:solidFill>
                  <a:schemeClr val="bg1"/>
                </a:solidFill>
              </a:endParaRPr>
            </a:p>
          </p:txBody>
        </p:sp>
        <p:sp>
          <p:nvSpPr>
            <p:cNvPr id="22" name="圆角矩形 21"/>
            <p:cNvSpPr/>
            <p:nvPr/>
          </p:nvSpPr>
          <p:spPr>
            <a:xfrm>
              <a:off x="6429388"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(4,1,*,*)</a:t>
              </a:r>
              <a:endParaRPr lang="zh-CN" altLang="en-US" sz="2000">
                <a:solidFill>
                  <a:schemeClr val="bg1"/>
                </a:solidFill>
              </a:endParaRPr>
            </a:p>
          </p:txBody>
        </p:sp>
        <p:sp>
          <p:nvSpPr>
            <p:cNvPr id="23" name="圆角矩形 22"/>
            <p:cNvSpPr/>
            <p:nvPr/>
          </p:nvSpPr>
          <p:spPr>
            <a:xfrm>
              <a:off x="6429388"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(4,1,3,*)</a:t>
              </a:r>
              <a:endParaRPr lang="zh-CN" altLang="en-US" sz="2000">
                <a:solidFill>
                  <a:schemeClr val="bg1"/>
                </a:solidFill>
              </a:endParaRPr>
            </a:p>
          </p:txBody>
        </p:sp>
        <p:sp>
          <p:nvSpPr>
            <p:cNvPr id="24" name="TextBox 23"/>
            <p:cNvSpPr txBox="1"/>
            <p:nvPr/>
          </p:nvSpPr>
          <p:spPr>
            <a:xfrm>
              <a:off x="6929454" y="5113370"/>
              <a:ext cx="285752" cy="369332"/>
            </a:xfrm>
            <a:prstGeom prst="rect">
              <a:avLst/>
            </a:prstGeom>
            <a:noFill/>
          </p:spPr>
          <p:txBody>
            <a:bodyPr wrap="square" lIns="0" tIns="0" rIns="0" bIns="0" rtlCol="0">
              <a:spAutoFit/>
            </a:bodyPr>
            <a:lstStyle/>
            <a:p>
              <a:r>
                <a:rPr lang="zh-CN" altLang="en-US" smtClean="0">
                  <a:solidFill>
                    <a:srgbClr val="FF0000"/>
                  </a:solidFill>
                  <a:sym typeface="Symbol"/>
                </a:rPr>
                <a:t></a:t>
              </a:r>
              <a:endParaRPr lang="zh-CN" altLang="en-US">
                <a:solidFill>
                  <a:srgbClr val="FF0000"/>
                </a:solidFill>
              </a:endParaRPr>
            </a:p>
          </p:txBody>
        </p:sp>
        <p:sp>
          <p:nvSpPr>
            <p:cNvPr id="25" name="圆角矩形 24"/>
            <p:cNvSpPr/>
            <p:nvPr/>
          </p:nvSpPr>
          <p:spPr>
            <a:xfrm>
              <a:off x="7786710"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(4,2,</a:t>
              </a:r>
              <a:r>
                <a:rPr lang="zh-CN" altLang="en-US" sz="2000" smtClean="0">
                  <a:solidFill>
                    <a:schemeClr val="bg1"/>
                  </a:solidFill>
                </a:rPr>
                <a:t>*</a:t>
              </a:r>
              <a:r>
                <a:rPr lang="en-US" altLang="zh-CN" sz="2000" smtClean="0">
                  <a:solidFill>
                    <a:schemeClr val="bg1"/>
                  </a:solidFill>
                </a:rPr>
                <a:t>,*)</a:t>
              </a:r>
              <a:endParaRPr lang="zh-CN" altLang="en-US" sz="2000">
                <a:solidFill>
                  <a:schemeClr val="bg1"/>
                </a:solidFill>
              </a:endParaRPr>
            </a:p>
          </p:txBody>
        </p:sp>
        <p:sp>
          <p:nvSpPr>
            <p:cNvPr id="26" name="TextBox 25"/>
            <p:cNvSpPr txBox="1"/>
            <p:nvPr/>
          </p:nvSpPr>
          <p:spPr>
            <a:xfrm>
              <a:off x="8286776" y="4327552"/>
              <a:ext cx="285752" cy="369332"/>
            </a:xfrm>
            <a:prstGeom prst="rect">
              <a:avLst/>
            </a:prstGeom>
            <a:noFill/>
          </p:spPr>
          <p:txBody>
            <a:bodyPr wrap="square" lIns="0" tIns="0" rIns="0" bIns="0" rtlCol="0">
              <a:spAutoFit/>
            </a:bodyPr>
            <a:lstStyle/>
            <a:p>
              <a:r>
                <a:rPr lang="zh-CN" altLang="en-US" smtClean="0">
                  <a:solidFill>
                    <a:srgbClr val="FF0000"/>
                  </a:solidFill>
                  <a:sym typeface="Symbol"/>
                </a:rPr>
                <a:t></a:t>
              </a:r>
              <a:endParaRPr lang="zh-CN" altLang="en-US">
                <a:solidFill>
                  <a:srgbClr val="FF0000"/>
                </a:solidFill>
              </a:endParaRPr>
            </a:p>
          </p:txBody>
        </p:sp>
        <p:cxnSp>
          <p:nvCxnSpPr>
            <p:cNvPr id="28" name="直接连接符 27"/>
            <p:cNvCxnSpPr>
              <a:stCxn id="6" idx="2"/>
              <a:endCxn id="13" idx="0"/>
            </p:cNvCxnSpPr>
            <p:nvPr/>
          </p:nvCxnSpPr>
          <p:spPr>
            <a:xfrm rot="5400000">
              <a:off x="3786182" y="2107397"/>
              <a:ext cx="571504" cy="928694"/>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7" idx="2"/>
            </p:cNvCxnSpPr>
            <p:nvPr/>
          </p:nvCxnSpPr>
          <p:spPr>
            <a:xfrm rot="5400000">
              <a:off x="1175908" y="3253195"/>
              <a:ext cx="469924" cy="67865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7" idx="2"/>
              <a:endCxn id="10" idx="0"/>
            </p:cNvCxnSpPr>
            <p:nvPr/>
          </p:nvCxnSpPr>
          <p:spPr>
            <a:xfrm rot="16200000" flipH="1">
              <a:off x="1800989" y="3306772"/>
              <a:ext cx="398486" cy="50006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10" idx="2"/>
              <a:endCxn id="11" idx="0"/>
            </p:cNvCxnSpPr>
            <p:nvPr/>
          </p:nvCxnSpPr>
          <p:spPr>
            <a:xfrm rot="5400000">
              <a:off x="2088600"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13" idx="2"/>
              <a:endCxn id="14" idx="0"/>
            </p:cNvCxnSpPr>
            <p:nvPr/>
          </p:nvCxnSpPr>
          <p:spPr>
            <a:xfrm rot="5400000">
              <a:off x="3408344"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14" idx="2"/>
              <a:endCxn id="15" idx="0"/>
            </p:cNvCxnSpPr>
            <p:nvPr/>
          </p:nvCxnSpPr>
          <p:spPr>
            <a:xfrm rot="5400000">
              <a:off x="3445922"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15" idx="2"/>
              <a:endCxn id="16" idx="0"/>
            </p:cNvCxnSpPr>
            <p:nvPr/>
          </p:nvCxnSpPr>
          <p:spPr>
            <a:xfrm rot="5400000">
              <a:off x="3412062"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17" idx="2"/>
              <a:endCxn id="18" idx="0"/>
            </p:cNvCxnSpPr>
            <p:nvPr/>
          </p:nvCxnSpPr>
          <p:spPr>
            <a:xfrm rot="5400000">
              <a:off x="5122856"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18" idx="2"/>
              <a:endCxn id="19" idx="0"/>
            </p:cNvCxnSpPr>
            <p:nvPr/>
          </p:nvCxnSpPr>
          <p:spPr>
            <a:xfrm rot="5400000">
              <a:off x="5160434"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a:stCxn id="19" idx="2"/>
              <a:endCxn id="20" idx="0"/>
            </p:cNvCxnSpPr>
            <p:nvPr/>
          </p:nvCxnSpPr>
          <p:spPr>
            <a:xfrm rot="5400000">
              <a:off x="5126574"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21" idx="2"/>
              <a:endCxn id="22" idx="0"/>
            </p:cNvCxnSpPr>
            <p:nvPr/>
          </p:nvCxnSpPr>
          <p:spPr>
            <a:xfrm rot="5400000">
              <a:off x="7158839" y="3235334"/>
              <a:ext cx="398486" cy="642942"/>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a:stCxn id="21" idx="2"/>
              <a:endCxn id="25" idx="0"/>
            </p:cNvCxnSpPr>
            <p:nvPr/>
          </p:nvCxnSpPr>
          <p:spPr>
            <a:xfrm rot="16200000" flipH="1">
              <a:off x="7837500" y="3199615"/>
              <a:ext cx="398486" cy="71438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a:stCxn id="22" idx="2"/>
              <a:endCxn id="23" idx="0"/>
            </p:cNvCxnSpPr>
            <p:nvPr/>
          </p:nvCxnSpPr>
          <p:spPr>
            <a:xfrm rot="5400000">
              <a:off x="6874946"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a:stCxn id="6" idx="2"/>
              <a:endCxn id="17" idx="0"/>
            </p:cNvCxnSpPr>
            <p:nvPr/>
          </p:nvCxnSpPr>
          <p:spPr>
            <a:xfrm rot="16200000" flipH="1">
              <a:off x="4643438" y="2178835"/>
              <a:ext cx="571504" cy="78581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6" idx="2"/>
              <a:endCxn id="7" idx="0"/>
            </p:cNvCxnSpPr>
            <p:nvPr/>
          </p:nvCxnSpPr>
          <p:spPr>
            <a:xfrm rot="5400000">
              <a:off x="2857488" y="1178703"/>
              <a:ext cx="571504" cy="2786082"/>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6" idx="2"/>
              <a:endCxn id="21" idx="0"/>
            </p:cNvCxnSpPr>
            <p:nvPr/>
          </p:nvCxnSpPr>
          <p:spPr>
            <a:xfrm rot="16200000" flipH="1">
              <a:off x="5822165" y="1000108"/>
              <a:ext cx="571504" cy="3143272"/>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14422"/>
            <a:ext cx="7858180"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int n=4,W=31;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w[]={0,11,13,24,7};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存放所有整数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p:txBody>
      </p:sp>
      <p:sp>
        <p:nvSpPr>
          <p:cNvPr id="4" name="TextBox 3"/>
          <p:cNvSpPr txBox="1"/>
          <p:nvPr/>
        </p:nvSpPr>
        <p:spPr>
          <a:xfrm>
            <a:off x="2143108" y="3071810"/>
            <a:ext cx="3786214" cy="147151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个解</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选取的数为</a:t>
            </a:r>
            <a:r>
              <a:rPr lang="en-US" altLang="zh-CN" sz="1800" smtClean="0">
                <a:solidFill>
                  <a:srgbClr val="0000FF"/>
                </a:solidFill>
                <a:latin typeface="Consolas" pitchFamily="49" charset="0"/>
                <a:ea typeface="楷体" pitchFamily="49" charset="-122"/>
                <a:cs typeface="Consolas" pitchFamily="49" charset="0"/>
              </a:rPr>
              <a:t>11 13 7</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个解</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选取的数为</a:t>
            </a:r>
            <a:r>
              <a:rPr lang="en-US" altLang="zh-CN" sz="1800" smtClean="0">
                <a:solidFill>
                  <a:srgbClr val="0000FF"/>
                </a:solidFill>
                <a:latin typeface="Consolas" pitchFamily="49" charset="0"/>
                <a:ea typeface="楷体" pitchFamily="49" charset="-122"/>
                <a:cs typeface="Consolas" pitchFamily="49" charset="0"/>
              </a:rPr>
              <a:t>24 7</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5" name="下箭头 4"/>
          <p:cNvSpPr/>
          <p:nvPr/>
        </p:nvSpPr>
        <p:spPr>
          <a:xfrm>
            <a:off x="3929058" y="2357430"/>
            <a:ext cx="21431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28596" y="1643050"/>
            <a:ext cx="8208962" cy="1107996"/>
          </a:xfrm>
          <a:prstGeom prst="rect">
            <a:avLst/>
          </a:prstGeom>
          <a:noFill/>
          <a:ln w="9525">
            <a:noFill/>
            <a:miter lim="800000"/>
            <a:headEnd/>
            <a:tailEnd/>
          </a:ln>
        </p:spPr>
        <p:txBody>
          <a:bodyPr>
            <a:spAutoFit/>
          </a:bodyPr>
          <a:lstStyle/>
          <a:p>
            <a:pPr>
              <a:lnSpc>
                <a:spcPct val="150000"/>
              </a:lnSpc>
              <a:spcBef>
                <a:spcPct val="50000"/>
              </a:spcBef>
            </a:pP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算法分析</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算法</a:t>
            </a:r>
            <a:r>
              <a:rPr lang="zh-CN" altLang="en-US" sz="2200">
                <a:solidFill>
                  <a:srgbClr val="0000FF"/>
                </a:solidFill>
                <a:latin typeface="Consolas" pitchFamily="49" charset="0"/>
                <a:ea typeface="楷体" pitchFamily="49" charset="-122"/>
                <a:cs typeface="Consolas" pitchFamily="49" charset="0"/>
              </a:rPr>
              <a:t>的解空间树中有</a:t>
            </a:r>
            <a:r>
              <a:rPr lang="en-US" altLang="zh-CN" sz="2200">
                <a:solidFill>
                  <a:srgbClr val="0000FF"/>
                </a:solidFill>
                <a:latin typeface="Consolas" pitchFamily="49" charset="0"/>
                <a:ea typeface="楷体" pitchFamily="49" charset="-122"/>
                <a:cs typeface="Consolas" pitchFamily="49" charset="0"/>
              </a:rPr>
              <a:t>2</a:t>
            </a:r>
            <a:r>
              <a:rPr lang="en-US" altLang="zh-CN" sz="2200" i="1" baseline="30000">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个结</a:t>
            </a:r>
            <a:r>
              <a:rPr lang="zh-CN" altLang="en-US" sz="2200" smtClean="0">
                <a:solidFill>
                  <a:srgbClr val="0000FF"/>
                </a:solidFill>
                <a:latin typeface="Consolas" pitchFamily="49" charset="0"/>
                <a:ea typeface="楷体" pitchFamily="49" charset="-122"/>
                <a:cs typeface="Consolas" pitchFamily="49" charset="0"/>
              </a:rPr>
              <a:t>点，对</a:t>
            </a:r>
            <a:r>
              <a:rPr lang="zh-CN" altLang="en-US" sz="2200">
                <a:solidFill>
                  <a:srgbClr val="0000FF"/>
                </a:solidFill>
                <a:latin typeface="Consolas" pitchFamily="49" charset="0"/>
                <a:ea typeface="楷体" pitchFamily="49" charset="-122"/>
                <a:cs typeface="Consolas" pitchFamily="49" charset="0"/>
              </a:rPr>
              <a:t>应的算法时间复杂度为</a:t>
            </a:r>
            <a:r>
              <a:rPr lang="en-US" altLang="zh-CN" sz="2200">
                <a:solidFill>
                  <a:srgbClr val="0000FF"/>
                </a:solidFill>
                <a:latin typeface="Consolas" pitchFamily="49" charset="0"/>
                <a:ea typeface="楷体" pitchFamily="49" charset="-122"/>
                <a:cs typeface="Consolas" pitchFamily="49" charset="0"/>
              </a:rPr>
              <a:t>O(2</a:t>
            </a:r>
            <a:r>
              <a:rPr lang="en-US" altLang="zh-CN" sz="2200" i="1" baseline="30000">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92922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mtClean="0">
                <a:solidFill>
                  <a:srgbClr val="FF0000"/>
                </a:solidFill>
                <a:latin typeface="Consolas" pitchFamily="49" charset="0"/>
                <a:ea typeface="微软雅黑" pitchFamily="34" charset="-122"/>
                <a:cs typeface="Consolas" pitchFamily="49" charset="0"/>
              </a:rPr>
              <a:t>5.4.2 </a:t>
            </a:r>
            <a:r>
              <a:rPr lang="zh-CN" altLang="zh-CN" smtClean="0">
                <a:solidFill>
                  <a:srgbClr val="FF0000"/>
                </a:solidFill>
                <a:latin typeface="Consolas" pitchFamily="49" charset="0"/>
                <a:ea typeface="微软雅黑" pitchFamily="34" charset="-122"/>
                <a:cs typeface="Consolas" pitchFamily="49" charset="0"/>
              </a:rPr>
              <a:t>判断子集和问题是否存在解</a:t>
            </a:r>
          </a:p>
        </p:txBody>
      </p:sp>
      <p:sp>
        <p:nvSpPr>
          <p:cNvPr id="3" name="TextBox 2"/>
          <p:cNvSpPr txBox="1"/>
          <p:nvPr/>
        </p:nvSpPr>
        <p:spPr>
          <a:xfrm>
            <a:off x="714348" y="1428736"/>
            <a:ext cx="7786742"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采用回溯法一般是针对问题存在解时求出相应的一个或多个解，或者最优解。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如果要判断问题是否存在解（一个或者多个），可以将求解函数改为</a:t>
            </a:r>
            <a:r>
              <a:rPr lang="en-US" altLang="zh-CN" sz="2000" smtClean="0">
                <a:solidFill>
                  <a:srgbClr val="C00000"/>
                </a:solidFill>
                <a:latin typeface="Consolas" pitchFamily="49" charset="0"/>
                <a:ea typeface="楷体" pitchFamily="49" charset="-122"/>
                <a:cs typeface="Consolas" pitchFamily="49" charset="0"/>
              </a:rPr>
              <a:t>bool</a:t>
            </a:r>
            <a:r>
              <a:rPr lang="zh-CN" altLang="zh-CN" sz="2000" smtClean="0">
                <a:solidFill>
                  <a:srgbClr val="0000FF"/>
                </a:solidFill>
                <a:latin typeface="Consolas" pitchFamily="49" charset="0"/>
                <a:ea typeface="楷体" pitchFamily="49" charset="-122"/>
                <a:cs typeface="Consolas" pitchFamily="49" charset="0"/>
              </a:rPr>
              <a:t>类型，当找到任何一个解时返回</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，否则返回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。需要注意的是当问题没有解时需要搜索所有解空间。</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08536"/>
            <a:ext cx="8501090" cy="45548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bool dfs(int tw,int rw,int i)	  	//</a:t>
            </a:r>
            <a:r>
              <a:rPr lang="zh-CN" altLang="zh-CN" sz="1800" smtClean="0">
                <a:solidFill>
                  <a:srgbClr val="FF0000"/>
                </a:solidFill>
                <a:latin typeface="Consolas" pitchFamily="49" charset="0"/>
                <a:ea typeface="仿宋" pitchFamily="49" charset="-122"/>
                <a:cs typeface="Consolas" pitchFamily="49" charset="0"/>
              </a:rPr>
              <a:t>求解子集和</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(tw==W)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找到一个满足条件的解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尚未找完所有物品</a:t>
            </a:r>
          </a:p>
          <a:p>
            <a:r>
              <a:rPr lang="en-US" altLang="zh-CN" sz="1800" smtClean="0">
                <a:solidFill>
                  <a:srgbClr val="0000FF"/>
                </a:solidFill>
                <a:latin typeface="Consolas" pitchFamily="49" charset="0"/>
                <a:ea typeface="仿宋" pitchFamily="49" charset="-122"/>
                <a:cs typeface="Consolas" pitchFamily="49" charset="0"/>
              </a:rPr>
              <a:t>   {  if (tw+w[i]&lt;=W)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左孩子结点剪枝</a:t>
            </a: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dfs(tw+w[i]-w[i],rw,i+1)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个整数</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(tw+rw&gt;W)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右孩子结点剪枝</a:t>
            </a: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dfs(tw,rw-w[i],i+1)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不选取第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个整数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858180" cy="263149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微软雅黑" pitchFamily="34" charset="-122"/>
                <a:cs typeface="Consolas" pitchFamily="49" charset="0"/>
              </a:rPr>
              <a:t>另外一种方法</a:t>
            </a:r>
            <a:r>
              <a:rPr lang="zh-CN" altLang="zh-CN" sz="2200" smtClean="0">
                <a:solidFill>
                  <a:srgbClr val="0000FF"/>
                </a:solidFill>
                <a:latin typeface="Consolas" pitchFamily="49" charset="0"/>
                <a:ea typeface="楷体" pitchFamily="49" charset="-122"/>
                <a:cs typeface="Consolas" pitchFamily="49" charset="0"/>
              </a:rPr>
              <a:t>是通过解个数来判断，如设置全局变量</a:t>
            </a:r>
            <a:r>
              <a:rPr lang="en-US" altLang="zh-CN" sz="2200" smtClean="0">
                <a:solidFill>
                  <a:srgbClr val="CC00FF"/>
                </a:solidFill>
                <a:latin typeface="Consolas" pitchFamily="49" charset="0"/>
                <a:ea typeface="楷体" pitchFamily="49" charset="-122"/>
                <a:cs typeface="Consolas" pitchFamily="49" charset="0"/>
              </a:rPr>
              <a:t>count</a:t>
            </a:r>
            <a:r>
              <a:rPr lang="zh-CN" altLang="zh-CN" sz="2200" smtClean="0">
                <a:solidFill>
                  <a:srgbClr val="0000FF"/>
                </a:solidFill>
                <a:latin typeface="Consolas" pitchFamily="49" charset="0"/>
                <a:ea typeface="楷体" pitchFamily="49" charset="-122"/>
                <a:cs typeface="Consolas" pitchFamily="49" charset="0"/>
              </a:rPr>
              <a:t>表示解个数，初始化为</a:t>
            </a:r>
            <a:r>
              <a:rPr lang="en-US" altLang="zh-CN" sz="2200" smtClean="0">
                <a:solidFill>
                  <a:srgbClr val="0000FF"/>
                </a:solidFill>
                <a:latin typeface="Consolas" pitchFamily="49" charset="0"/>
                <a:ea typeface="楷体" pitchFamily="49" charset="-122"/>
                <a:cs typeface="Consolas" pitchFamily="49" charset="0"/>
              </a:rPr>
              <a:t>0</a:t>
            </a:r>
            <a:r>
              <a:rPr lang="zh-CN" altLang="zh-CN" sz="2200" smtClean="0">
                <a:solidFill>
                  <a:srgbClr val="0000FF"/>
                </a:solidFill>
                <a:latin typeface="Consolas" pitchFamily="49" charset="0"/>
                <a:ea typeface="楷体" pitchFamily="49" charset="-122"/>
                <a:cs typeface="Consolas" pitchFamily="49" charset="0"/>
              </a:rPr>
              <a:t>，调用搜索解的回溯算法，当找到一个解时置</a:t>
            </a:r>
            <a:r>
              <a:rPr lang="en-US" altLang="zh-CN" sz="2200" smtClean="0">
                <a:solidFill>
                  <a:srgbClr val="CC00FF"/>
                </a:solidFill>
                <a:latin typeface="Consolas" pitchFamily="49" charset="0"/>
                <a:ea typeface="楷体" pitchFamily="49" charset="-122"/>
                <a:cs typeface="Consolas" pitchFamily="49" charset="0"/>
              </a:rPr>
              <a:t>count++</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最后判断</a:t>
            </a:r>
            <a:r>
              <a:rPr lang="en-US" altLang="zh-CN" sz="2000" smtClean="0">
                <a:solidFill>
                  <a:srgbClr val="CC00FF"/>
                </a:solidFill>
                <a:latin typeface="Consolas" pitchFamily="49" charset="0"/>
                <a:ea typeface="楷体" pitchFamily="49" charset="-122"/>
                <a:cs typeface="Consolas" pitchFamily="49" charset="0"/>
              </a:rPr>
              <a:t>count&gt;0</a:t>
            </a:r>
            <a:r>
              <a:rPr lang="zh-CN" altLang="zh-CN" sz="2000" smtClean="0">
                <a:solidFill>
                  <a:srgbClr val="0000FF"/>
                </a:solidFill>
                <a:latin typeface="Consolas" pitchFamily="49" charset="0"/>
                <a:ea typeface="楷体" pitchFamily="49" charset="-122"/>
                <a:cs typeface="Consolas" pitchFamily="49" charset="0"/>
              </a:rPr>
              <a:t>算法成立，若为真，表示存在解，否则表示不存在解。</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35719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5.5 </a:t>
            </a:r>
            <a:r>
              <a:rPr lang="zh-CN" altLang="zh-CN" sz="2800" smtClean="0">
                <a:solidFill>
                  <a:srgbClr val="FF0000"/>
                </a:solidFill>
                <a:latin typeface="叶根友毛笔行书2.0版" pitchFamily="2" charset="-122"/>
                <a:ea typeface="叶根友毛笔行书2.0版" pitchFamily="2" charset="-122"/>
              </a:rPr>
              <a:t>求解</a:t>
            </a:r>
            <a:r>
              <a:rPr lang="en-US" altLang="zh-CN" sz="2800" i="1" smtClean="0">
                <a:solidFill>
                  <a:srgbClr val="FF0000"/>
                </a:solidFill>
                <a:ea typeface="叶根友毛笔行书2.0版" pitchFamily="2" charset="-122"/>
                <a:cs typeface="Times New Roman" pitchFamily="18" charset="0"/>
              </a:rPr>
              <a:t>n</a:t>
            </a:r>
            <a:r>
              <a:rPr lang="zh-CN" altLang="zh-CN" sz="2800" smtClean="0">
                <a:solidFill>
                  <a:srgbClr val="FF0000"/>
                </a:solidFill>
                <a:latin typeface="叶根友毛笔行书2.0版" pitchFamily="2" charset="-122"/>
                <a:ea typeface="叶根友毛笔行书2.0版" pitchFamily="2" charset="-122"/>
              </a:rPr>
              <a:t>皇后问题</a:t>
            </a:r>
          </a:p>
        </p:txBody>
      </p:sp>
      <p:sp>
        <p:nvSpPr>
          <p:cNvPr id="3" name="TextBox 2"/>
          <p:cNvSpPr txBox="1"/>
          <p:nvPr/>
        </p:nvSpPr>
        <p:spPr>
          <a:xfrm>
            <a:off x="785786" y="1500174"/>
            <a:ext cx="7643866" cy="161582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第</a:t>
            </a:r>
            <a:r>
              <a:rPr lang="en-US" altLang="zh-CN" sz="22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章采用递归技术求解，这里采用回溯法求解。实际上，</a:t>
            </a:r>
            <a:r>
              <a:rPr lang="en-US" altLang="zh-CN" sz="2200" smtClean="0">
                <a:solidFill>
                  <a:srgbClr val="0000FF"/>
                </a:solidFill>
                <a:latin typeface="Consolas" pitchFamily="49" charset="0"/>
                <a:ea typeface="楷体" pitchFamily="49" charset="-122"/>
                <a:cs typeface="Consolas" pitchFamily="49" charset="0"/>
              </a:rPr>
              <a:t>2.3.2</a:t>
            </a:r>
            <a:r>
              <a:rPr lang="zh-CN" altLang="zh-CN" sz="2200" smtClean="0">
                <a:solidFill>
                  <a:srgbClr val="0000FF"/>
                </a:solidFill>
                <a:latin typeface="Consolas" pitchFamily="49" charset="0"/>
                <a:ea typeface="楷体" pitchFamily="49" charset="-122"/>
                <a:cs typeface="Consolas" pitchFamily="49" charset="0"/>
              </a:rPr>
              <a:t>小节的递归算法对应的就是回溯法的递归框架，这里讨论采用非递归框架求解皇后问题。</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4286280" cy="430887"/>
          </a:xfrm>
          <a:prstGeom prst="rect">
            <a:avLst/>
          </a:prstGeom>
          <a:noFill/>
        </p:spPr>
        <p:txBody>
          <a:bodyPr wrap="square" rtlCol="0">
            <a:spAutoFit/>
          </a:bodyPr>
          <a:lstStyle/>
          <a:p>
            <a:r>
              <a:rPr lang="zh-CN" altLang="zh-CN" sz="2200" smtClean="0">
                <a:solidFill>
                  <a:srgbClr val="0000FF"/>
                </a:solidFill>
                <a:ea typeface="楷体" pitchFamily="49" charset="-122"/>
                <a:cs typeface="Times New Roman" pitchFamily="18" charset="0"/>
              </a:rPr>
              <a:t>非递归回溯算法对应的</a:t>
            </a:r>
            <a:r>
              <a:rPr lang="zh-CN" altLang="en-US" sz="2200" smtClean="0">
                <a:solidFill>
                  <a:srgbClr val="0000FF"/>
                </a:solidFill>
                <a:ea typeface="楷体" pitchFamily="49" charset="-122"/>
                <a:cs typeface="Times New Roman" pitchFamily="18" charset="0"/>
              </a:rPr>
              <a:t>算法</a:t>
            </a:r>
            <a:r>
              <a:rPr lang="zh-CN" altLang="zh-CN" sz="2200" smtClean="0">
                <a:solidFill>
                  <a:srgbClr val="0000FF"/>
                </a:solidFill>
                <a:ea typeface="楷体" pitchFamily="49" charset="-122"/>
                <a:cs typeface="Times New Roman" pitchFamily="18" charset="0"/>
              </a:rPr>
              <a:t>：</a:t>
            </a:r>
          </a:p>
        </p:txBody>
      </p:sp>
      <p:sp>
        <p:nvSpPr>
          <p:cNvPr id="3" name="TextBox 2"/>
          <p:cNvSpPr txBox="1"/>
          <p:nvPr/>
        </p:nvSpPr>
        <p:spPr>
          <a:xfrm>
            <a:off x="142876" y="928670"/>
            <a:ext cx="8929718"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Queens(int n)	//</a:t>
            </a:r>
            <a:r>
              <a:rPr lang="zh-CN" altLang="zh-CN" sz="1800" smtClean="0">
                <a:solidFill>
                  <a:srgbClr val="FF0000"/>
                </a:solidFill>
                <a:latin typeface="Consolas" pitchFamily="49" charset="0"/>
                <a:ea typeface="仿宋" pitchFamily="49" charset="-122"/>
                <a:cs typeface="Consolas" pitchFamily="49" charset="0"/>
              </a:rPr>
              <a:t>求解</a:t>
            </a:r>
            <a:r>
              <a:rPr lang="en-US" altLang="zh-CN" sz="1800" smtClean="0">
                <a:solidFill>
                  <a:srgbClr val="FF0000"/>
                </a:solidFill>
                <a:latin typeface="Consolas" pitchFamily="49" charset="0"/>
                <a:ea typeface="仿宋" pitchFamily="49" charset="-122"/>
                <a:cs typeface="Consolas" pitchFamily="49" charset="0"/>
              </a:rPr>
              <a:t>n</a:t>
            </a:r>
            <a:r>
              <a:rPr lang="zh-CN" altLang="zh-CN" sz="1800" smtClean="0">
                <a:solidFill>
                  <a:srgbClr val="FF0000"/>
                </a:solidFill>
                <a:latin typeface="Consolas" pitchFamily="49" charset="0"/>
                <a:ea typeface="仿宋" pitchFamily="49" charset="-122"/>
                <a:cs typeface="Consolas" pitchFamily="49" charset="0"/>
              </a:rPr>
              <a:t>皇后问题</a:t>
            </a:r>
          </a:p>
          <a:p>
            <a:r>
              <a:rPr lang="en-US" altLang="zh-CN" sz="1800" smtClean="0">
                <a:solidFill>
                  <a:srgbClr val="0000FF"/>
                </a:solidFill>
                <a:latin typeface="Consolas" pitchFamily="49" charset="0"/>
                <a:ea typeface="仿宋" pitchFamily="49" charset="-122"/>
                <a:cs typeface="Consolas" pitchFamily="49" charset="0"/>
              </a:rPr>
              <a:t>{  int i=1;		</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表示当前行</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也表示放置第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个皇后</a:t>
            </a:r>
          </a:p>
          <a:p>
            <a:r>
              <a:rPr lang="en-US" altLang="zh-CN" sz="1800" smtClean="0">
                <a:solidFill>
                  <a:srgbClr val="0000FF"/>
                </a:solidFill>
                <a:latin typeface="Consolas" pitchFamily="49" charset="0"/>
                <a:ea typeface="仿宋" pitchFamily="49" charset="-122"/>
                <a:cs typeface="Consolas" pitchFamily="49" charset="0"/>
              </a:rPr>
              <a:t>   q[i]=0;		</a:t>
            </a:r>
            <a:r>
              <a:rPr lang="en-US" altLang="zh-CN" sz="1800" smtClean="0">
                <a:solidFill>
                  <a:srgbClr val="00B0F0"/>
                </a:solidFill>
                <a:latin typeface="Consolas" pitchFamily="49" charset="0"/>
                <a:ea typeface="仿宋" pitchFamily="49" charset="-122"/>
                <a:cs typeface="Consolas" pitchFamily="49" charset="0"/>
              </a:rPr>
              <a:t>//q[i]</a:t>
            </a:r>
            <a:r>
              <a:rPr lang="zh-CN" altLang="zh-CN" sz="1800" smtClean="0">
                <a:solidFill>
                  <a:srgbClr val="00B0F0"/>
                </a:solidFill>
                <a:latin typeface="Consolas" pitchFamily="49" charset="0"/>
                <a:ea typeface="仿宋" pitchFamily="49" charset="-122"/>
                <a:cs typeface="Consolas" pitchFamily="49" charset="0"/>
              </a:rPr>
              <a:t>是当前列</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每个新考虑的皇后初始位置置为</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列</a:t>
            </a:r>
          </a:p>
          <a:p>
            <a:r>
              <a:rPr lang="en-US" altLang="zh-CN" sz="1800" smtClean="0">
                <a:solidFill>
                  <a:srgbClr val="0000FF"/>
                </a:solidFill>
                <a:latin typeface="Consolas" pitchFamily="49" charset="0"/>
                <a:ea typeface="仿宋" pitchFamily="49" charset="-122"/>
                <a:cs typeface="Consolas" pitchFamily="49" charset="0"/>
              </a:rPr>
              <a:t>   while (i&gt;=1)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尚未回溯到头，循环</a:t>
            </a:r>
          </a:p>
          <a:p>
            <a:r>
              <a:rPr lang="en-US" altLang="zh-CN" sz="1800" smtClean="0">
                <a:solidFill>
                  <a:srgbClr val="0000FF"/>
                </a:solidFill>
                <a:latin typeface="Consolas" pitchFamily="49" charset="0"/>
                <a:ea typeface="仿宋" pitchFamily="49" charset="-122"/>
                <a:cs typeface="Consolas" pitchFamily="49" charset="0"/>
              </a:rPr>
              <a:t>   {  q[i]++;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原位置后移动一列</a:t>
            </a:r>
          </a:p>
          <a:p>
            <a:r>
              <a:rPr lang="en-US" altLang="zh-CN" sz="1800" smtClean="0">
                <a:solidFill>
                  <a:srgbClr val="0000FF"/>
                </a:solidFill>
                <a:latin typeface="Consolas" pitchFamily="49" charset="0"/>
                <a:ea typeface="仿宋" pitchFamily="49" charset="-122"/>
                <a:cs typeface="Consolas" pitchFamily="49" charset="0"/>
              </a:rPr>
              <a:t>      while (q[i]&lt;=n &amp;&amp; !place(i))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试探一个位置</a:t>
            </a:r>
            <a:r>
              <a:rPr lang="en-US" altLang="zh-CN" sz="1800" smtClean="0">
                <a:solidFill>
                  <a:srgbClr val="00B0F0"/>
                </a:solidFill>
                <a:latin typeface="Consolas" pitchFamily="49" charset="0"/>
                <a:ea typeface="仿宋" pitchFamily="49" charset="-122"/>
                <a:cs typeface="Consolas" pitchFamily="49" charset="0"/>
              </a:rPr>
              <a:t>(i,q[i])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q[i]++;</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(q[i]&lt;=n)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个皇后找到了一个合适位置</a:t>
            </a:r>
            <a:r>
              <a:rPr lang="en-US" altLang="zh-CN" sz="1800" smtClean="0">
                <a:solidFill>
                  <a:srgbClr val="00B0F0"/>
                </a:solidFill>
                <a:latin typeface="Consolas" pitchFamily="49" charset="0"/>
                <a:ea typeface="仿宋" pitchFamily="49" charset="-122"/>
                <a:cs typeface="Consolas" pitchFamily="49" charset="0"/>
              </a:rPr>
              <a:t>(i,q[i])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(i==n)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若放置了所有皇后</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输出一个解</a:t>
            </a:r>
          </a:p>
          <a:p>
            <a:r>
              <a:rPr lang="en-US" altLang="zh-CN" sz="1800" smtClean="0">
                <a:solidFill>
                  <a:srgbClr val="0000FF"/>
                </a:solidFill>
                <a:latin typeface="Consolas" pitchFamily="49" charset="0"/>
                <a:ea typeface="仿宋" pitchFamily="49" charset="-122"/>
                <a:cs typeface="Consolas" pitchFamily="49" charset="0"/>
              </a:rPr>
              <a:t>           dispasolution(n);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皇后没有放置完</a:t>
            </a:r>
          </a:p>
          <a:p>
            <a:r>
              <a:rPr lang="en-US" altLang="zh-CN" sz="1800" smtClean="0">
                <a:solidFill>
                  <a:srgbClr val="0000FF"/>
                </a:solidFill>
                <a:latin typeface="Consolas" pitchFamily="49" charset="0"/>
                <a:ea typeface="仿宋" pitchFamily="49" charset="-122"/>
                <a:cs typeface="Consolas" pitchFamily="49" charset="0"/>
              </a:rPr>
              <a:t>         {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转向下一行</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即开始下一个新皇后的放置</a:t>
            </a:r>
          </a:p>
          <a:p>
            <a:r>
              <a:rPr lang="en-US" altLang="zh-CN" sz="1800" smtClean="0">
                <a:solidFill>
                  <a:srgbClr val="0000FF"/>
                </a:solidFill>
                <a:latin typeface="Consolas" pitchFamily="49" charset="0"/>
                <a:ea typeface="仿宋" pitchFamily="49" charset="-122"/>
                <a:cs typeface="Consolas" pitchFamily="49" charset="0"/>
              </a:rPr>
              <a:t>            q[i]=0;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每个新考虑的皇后初始位置置为</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列</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个皇后找不到合适的位置</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则回溯到上一个皇后</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857232"/>
            <a:ext cx="8715436" cy="48167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bool place(int i)	//</a:t>
            </a:r>
            <a:r>
              <a:rPr lang="zh-CN" altLang="zh-CN" sz="1800" smtClean="0">
                <a:solidFill>
                  <a:srgbClr val="FF0000"/>
                </a:solidFill>
                <a:latin typeface="Consolas" pitchFamily="49" charset="0"/>
                <a:ea typeface="仿宋" pitchFamily="49" charset="-122"/>
                <a:cs typeface="Consolas" pitchFamily="49" charset="0"/>
              </a:rPr>
              <a:t>测试第</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行的</a:t>
            </a:r>
            <a:r>
              <a:rPr lang="en-US" altLang="zh-CN" sz="1800" smtClean="0">
                <a:solidFill>
                  <a:srgbClr val="FF0000"/>
                </a:solidFill>
                <a:latin typeface="Consolas" pitchFamily="49" charset="0"/>
                <a:ea typeface="仿宋" pitchFamily="49" charset="-122"/>
                <a:cs typeface="Consolas" pitchFamily="49" charset="0"/>
              </a:rPr>
              <a:t>q[i]</a:t>
            </a:r>
            <a:r>
              <a:rPr lang="zh-CN" altLang="zh-CN" sz="1800" smtClean="0">
                <a:solidFill>
                  <a:srgbClr val="FF0000"/>
                </a:solidFill>
                <a:latin typeface="Consolas" pitchFamily="49" charset="0"/>
                <a:ea typeface="仿宋" pitchFamily="49" charset="-122"/>
                <a:cs typeface="Consolas" pitchFamily="49" charset="0"/>
              </a:rPr>
              <a:t>列上能否摆放皇后</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j=1;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(i==1) return true;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(j&lt;i)			</a:t>
            </a:r>
            <a:r>
              <a:rPr lang="en-US" altLang="zh-CN" sz="1800" smtClean="0">
                <a:solidFill>
                  <a:srgbClr val="00B0F0"/>
                </a:solidFill>
                <a:latin typeface="Consolas" pitchFamily="49" charset="0"/>
                <a:ea typeface="仿宋" pitchFamily="49" charset="-122"/>
                <a:cs typeface="Consolas" pitchFamily="49" charset="0"/>
              </a:rPr>
              <a:t>//j=1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是已放置了皇后的行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((q[j]==q[i]) || (abs(q[j]-q[i])==abs(j-i)))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该皇后是否与以前皇后同列，位置</a:t>
            </a:r>
            <a:r>
              <a:rPr lang="en-US" altLang="zh-CN" sz="1800" smtClean="0">
                <a:solidFill>
                  <a:srgbClr val="00B0F0"/>
                </a:solidFill>
                <a:latin typeface="Consolas" pitchFamily="49" charset="0"/>
                <a:ea typeface="仿宋" pitchFamily="49" charset="-122"/>
                <a:cs typeface="Consolas" pitchFamily="49" charset="0"/>
              </a:rPr>
              <a:t>(j,q[j])</a:t>
            </a:r>
            <a:r>
              <a:rPr lang="zh-CN" altLang="zh-CN" sz="1800" smtClean="0">
                <a:solidFill>
                  <a:srgbClr val="00B0F0"/>
                </a:solidFill>
                <a:latin typeface="Consolas" pitchFamily="49" charset="0"/>
                <a:ea typeface="仿宋" pitchFamily="49" charset="-122"/>
                <a:cs typeface="Consolas" pitchFamily="49" charset="0"/>
              </a:rPr>
              <a:t>与</a:t>
            </a:r>
            <a:r>
              <a:rPr lang="en-US" altLang="zh-CN" sz="1800" smtClean="0">
                <a:solidFill>
                  <a:srgbClr val="00B0F0"/>
                </a:solidFill>
                <a:latin typeface="Consolas" pitchFamily="49" charset="0"/>
                <a:ea typeface="仿宋" pitchFamily="49" charset="-122"/>
                <a:cs typeface="Consolas" pitchFamily="49" charset="0"/>
              </a:rPr>
              <a:t>(i,q[i])</a:t>
            </a:r>
            <a:r>
              <a:rPr lang="zh-CN" altLang="zh-CN" sz="1800" smtClean="0">
                <a:solidFill>
                  <a:srgbClr val="00B0F0"/>
                </a:solidFill>
                <a:latin typeface="Consolas" pitchFamily="49" charset="0"/>
                <a:ea typeface="仿宋" pitchFamily="49" charset="-122"/>
                <a:cs typeface="Consolas" pitchFamily="49" charset="0"/>
              </a:rPr>
              <a:t>是否同对角线</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72428" cy="193117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该算法中每个皇后都要试探</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列，共</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个皇后，其解空间是一棵</a:t>
            </a:r>
            <a:r>
              <a:rPr lang="zh-CN" altLang="zh-CN" sz="2000" smtClean="0">
                <a:solidFill>
                  <a:srgbClr val="C00000"/>
                </a:solidFill>
                <a:latin typeface="Consolas" pitchFamily="49" charset="0"/>
                <a:ea typeface="楷体" pitchFamily="49" charset="-122"/>
                <a:cs typeface="Consolas" pitchFamily="49" charset="0"/>
              </a:rPr>
              <a:t>子集树</a:t>
            </a:r>
            <a:r>
              <a:rPr lang="zh-CN" altLang="zh-CN" sz="2000" smtClean="0">
                <a:solidFill>
                  <a:srgbClr val="0000FF"/>
                </a:solidFill>
                <a:latin typeface="Consolas" pitchFamily="49" charset="0"/>
                <a:ea typeface="楷体" pitchFamily="49" charset="-122"/>
                <a:cs typeface="Consolas" pitchFamily="49" charset="0"/>
              </a:rPr>
              <a:t>，不同于前面一般的二叉树子集树，这里每个结点可能有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棵子树。</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对应的算法时间复杂度为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5.6 </a:t>
            </a:r>
            <a:r>
              <a:rPr lang="zh-CN" altLang="zh-CN" sz="2800" smtClean="0">
                <a:solidFill>
                  <a:srgbClr val="FF0000"/>
                </a:solidFill>
                <a:latin typeface="叶根友毛笔行书2.0版" pitchFamily="2" charset="-122"/>
                <a:ea typeface="叶根友毛笔行书2.0版" pitchFamily="2" charset="-122"/>
              </a:rPr>
              <a:t>求解图的</a:t>
            </a:r>
            <a:r>
              <a:rPr lang="pt-BR" altLang="zh-CN" sz="2800" i="1" smtClean="0">
                <a:solidFill>
                  <a:srgbClr val="FF0000"/>
                </a:solidFill>
                <a:ea typeface="叶根友毛笔行书2.0版" pitchFamily="2" charset="-122"/>
                <a:cs typeface="Times New Roman" pitchFamily="18" charset="0"/>
              </a:rPr>
              <a:t>m</a:t>
            </a:r>
            <a:r>
              <a:rPr lang="zh-CN" altLang="zh-CN" sz="2800" smtClean="0">
                <a:solidFill>
                  <a:srgbClr val="FF0000"/>
                </a:solidFill>
                <a:latin typeface="叶根友毛笔行书2.0版" pitchFamily="2" charset="-122"/>
                <a:ea typeface="叶根友毛笔行书2.0版" pitchFamily="2" charset="-122"/>
              </a:rPr>
              <a:t>着色问题</a:t>
            </a:r>
          </a:p>
        </p:txBody>
      </p:sp>
      <p:sp>
        <p:nvSpPr>
          <p:cNvPr id="3" name="TextBox 2"/>
          <p:cNvSpPr txBox="1"/>
          <p:nvPr/>
        </p:nvSpPr>
        <p:spPr>
          <a:xfrm>
            <a:off x="285720" y="1214422"/>
            <a:ext cx="8572560" cy="44649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给定无向连通图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种不同的颜色。用这些颜色为图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的各顶点着色，每个顶点着一种颜色。如果有一种着色法使</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中每条边的两个顶点着不同颜色，则称这个图是</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可着色的。图的</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着色问题是对于给定图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种颜色，找出所有不同的着色法。</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【输入格式】</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行有</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个正整数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，表示给定的图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个顶点和</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条边，</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种颜色。顶点编号为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。接下来的</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行中，每行有两个正整数</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，表示图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的一条边（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【输出格式】</a:t>
            </a:r>
            <a:r>
              <a:rPr lang="zh-CN" altLang="zh-CN" sz="2000" smtClean="0">
                <a:solidFill>
                  <a:srgbClr val="0000FF"/>
                </a:solidFill>
                <a:latin typeface="Consolas" pitchFamily="49" charset="0"/>
                <a:ea typeface="楷体" pitchFamily="49" charset="-122"/>
                <a:cs typeface="Consolas" pitchFamily="49" charset="0"/>
              </a:rPr>
              <a:t>程序运行结束时，将计算出的不同的着色方案数输出。如果不能着色，程序输出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549275"/>
            <a:ext cx="8496300" cy="430887"/>
          </a:xfrm>
          <a:prstGeom prst="rect">
            <a:avLst/>
          </a:prstGeom>
          <a:noFill/>
          <a:ln w="9525">
            <a:noFill/>
            <a:miter lim="800000"/>
            <a:headEnd/>
            <a:tailEnd/>
          </a:ln>
        </p:spPr>
        <p:txBody>
          <a:bodyPr>
            <a:spAutoFit/>
          </a:bodyPr>
          <a:lstStyle/>
          <a:p>
            <a:r>
              <a:rPr lang="zh-CN" altLang="en-US" sz="2200" smtClean="0">
                <a:solidFill>
                  <a:srgbClr val="0000FF"/>
                </a:solidFill>
                <a:latin typeface="Consolas" pitchFamily="49" charset="0"/>
                <a:ea typeface="楷体" pitchFamily="49"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空间树通常有两种</a:t>
            </a:r>
            <a:r>
              <a:rPr lang="zh-CN" altLang="en-US" sz="2200">
                <a:solidFill>
                  <a:srgbClr val="0000FF"/>
                </a:solidFill>
                <a:latin typeface="Consolas" pitchFamily="49" charset="0"/>
                <a:ea typeface="楷体" pitchFamily="49" charset="-122"/>
                <a:cs typeface="Consolas" pitchFamily="49" charset="0"/>
              </a:rPr>
              <a:t>类</a:t>
            </a:r>
            <a:r>
              <a:rPr lang="zh-CN" altLang="en-US" sz="2200" smtClean="0">
                <a:solidFill>
                  <a:srgbClr val="0000FF"/>
                </a:solidFill>
                <a:latin typeface="Consolas" pitchFamily="49" charset="0"/>
                <a:ea typeface="楷体" pitchFamily="49" charset="-122"/>
                <a:cs typeface="Consolas" pitchFamily="49" charset="0"/>
              </a:rPr>
              <a:t>型：</a:t>
            </a:r>
            <a:endParaRPr lang="en-US" altLang="zh-CN" sz="22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28596" y="1285860"/>
            <a:ext cx="8215370" cy="1233772"/>
          </a:xfrm>
          <a:prstGeom prst="rect">
            <a:avLst/>
          </a:prstGeom>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marL="457200" indent="-457200">
              <a:lnSpc>
                <a:spcPct val="150000"/>
              </a:lnSpc>
              <a:buBlip>
                <a:blip r:embed="rId2"/>
              </a:buBlip>
            </a:pPr>
            <a:r>
              <a:rPr lang="zh-CN" altLang="en-US" sz="2200" smtClean="0">
                <a:solidFill>
                  <a:srgbClr val="FF0000"/>
                </a:solidFill>
                <a:latin typeface="华文中宋" pitchFamily="2" charset="-122"/>
                <a:ea typeface="华文中宋" pitchFamily="2" charset="-122"/>
                <a:cs typeface="Consolas" pitchFamily="49" charset="0"/>
              </a:rPr>
              <a:t>子集树</a:t>
            </a:r>
            <a:r>
              <a:rPr lang="zh-CN" altLang="en-US"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当所给的问题是从</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个元素的集合</a:t>
            </a:r>
            <a:r>
              <a:rPr lang="en-US" altLang="zh-CN" sz="2000"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中找出满足某种性质的子集时，相应的解空间树称为</a:t>
            </a:r>
            <a:r>
              <a:rPr lang="zh-CN" altLang="en-US" sz="2000" smtClean="0">
                <a:solidFill>
                  <a:srgbClr val="FF0000"/>
                </a:solidFill>
                <a:latin typeface="Consolas" pitchFamily="49" charset="0"/>
                <a:ea typeface="楷体" pitchFamily="49" charset="-122"/>
                <a:cs typeface="Consolas" pitchFamily="49" charset="0"/>
              </a:rPr>
              <a:t>子集树</a:t>
            </a:r>
            <a:r>
              <a:rPr lang="zh-CN" altLang="en-US" sz="20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　</a:t>
            </a:r>
          </a:p>
        </p:txBody>
      </p:sp>
      <p:grpSp>
        <p:nvGrpSpPr>
          <p:cNvPr id="4" name="组合 3"/>
          <p:cNvGrpSpPr/>
          <p:nvPr/>
        </p:nvGrpSpPr>
        <p:grpSpPr>
          <a:xfrm>
            <a:off x="1142976" y="2583886"/>
            <a:ext cx="6215106" cy="3311446"/>
            <a:chOff x="-10831" y="797936"/>
            <a:chExt cx="7154599" cy="3685001"/>
          </a:xfrm>
        </p:grpSpPr>
        <p:sp>
          <p:nvSpPr>
            <p:cNvPr id="5" name="TextBox 4"/>
            <p:cNvSpPr txBox="1"/>
            <p:nvPr/>
          </p:nvSpPr>
          <p:spPr>
            <a:xfrm>
              <a:off x="-10831" y="4071942"/>
              <a:ext cx="1151315"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{a,b,c}</a:t>
              </a:r>
              <a:endParaRPr lang="zh-CN" altLang="en-US" sz="1800">
                <a:solidFill>
                  <a:srgbClr val="7030A0"/>
                </a:solidFill>
                <a:latin typeface="Consolas" pitchFamily="49" charset="0"/>
                <a:cs typeface="Consolas" pitchFamily="49" charset="0"/>
              </a:endParaRPr>
            </a:p>
          </p:txBody>
        </p:sp>
        <p:sp>
          <p:nvSpPr>
            <p:cNvPr id="6" name="椭圆 5"/>
            <p:cNvSpPr/>
            <p:nvPr/>
          </p:nvSpPr>
          <p:spPr>
            <a:xfrm>
              <a:off x="3428992" y="79793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285720"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H</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142976"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I</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714348"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D</a:t>
              </a:r>
              <a:endParaRPr lang="zh-CN" altLang="en-US" sz="2000">
                <a:solidFill>
                  <a:srgbClr val="0000FF"/>
                </a:solidFill>
                <a:latin typeface="Consolas" pitchFamily="49" charset="0"/>
                <a:cs typeface="Consolas" pitchFamily="49" charset="0"/>
              </a:endParaRPr>
            </a:p>
          </p:txBody>
        </p:sp>
        <p:cxnSp>
          <p:nvCxnSpPr>
            <p:cNvPr id="10" name="直接连接符 9"/>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071539" y="4059800"/>
              <a:ext cx="857256"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{a,b}</a:t>
              </a:r>
              <a:endParaRPr lang="zh-CN" altLang="en-US" sz="1800">
                <a:solidFill>
                  <a:srgbClr val="7030A0"/>
                </a:solidFill>
                <a:latin typeface="Consolas" pitchFamily="49" charset="0"/>
                <a:cs typeface="Consolas" pitchFamily="49" charset="0"/>
              </a:endParaRPr>
            </a:p>
          </p:txBody>
        </p:sp>
        <p:sp>
          <p:nvSpPr>
            <p:cNvPr id="13" name="椭圆 12"/>
            <p:cNvSpPr/>
            <p:nvPr/>
          </p:nvSpPr>
          <p:spPr>
            <a:xfrm>
              <a:off x="2071670"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J</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2928926"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K</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2500298" y="26553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E</a:t>
              </a:r>
              <a:endParaRPr lang="zh-CN" altLang="en-US" sz="2000">
                <a:solidFill>
                  <a:srgbClr val="0000FF"/>
                </a:solidFill>
                <a:latin typeface="Consolas" pitchFamily="49" charset="0"/>
                <a:cs typeface="Consolas" pitchFamily="49" charset="0"/>
              </a:endParaRPr>
            </a:p>
          </p:txBody>
        </p:sp>
        <p:cxnSp>
          <p:nvCxnSpPr>
            <p:cNvPr id="16" name="直接连接符 15"/>
            <p:cNvCxnSpPr>
              <a:stCxn id="15" idx="3"/>
              <a:endCxn id="13"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5"/>
              <a:endCxn id="14"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000232" y="4059800"/>
              <a:ext cx="949461"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 c}</a:t>
              </a:r>
              <a:endParaRPr lang="zh-CN" altLang="en-US" sz="1800">
                <a:solidFill>
                  <a:srgbClr val="7030A0"/>
                </a:solidFill>
                <a:latin typeface="Consolas" pitchFamily="49" charset="0"/>
                <a:cs typeface="Consolas" pitchFamily="49" charset="0"/>
              </a:endParaRPr>
            </a:p>
          </p:txBody>
        </p:sp>
        <p:sp>
          <p:nvSpPr>
            <p:cNvPr id="19" name="TextBox 18"/>
            <p:cNvSpPr txBox="1"/>
            <p:nvPr/>
          </p:nvSpPr>
          <p:spPr>
            <a:xfrm>
              <a:off x="3000364" y="4059800"/>
              <a:ext cx="500066"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{a}</a:t>
              </a:r>
              <a:endParaRPr lang="zh-CN" altLang="en-US" sz="1800">
                <a:solidFill>
                  <a:srgbClr val="7030A0"/>
                </a:solidFill>
                <a:latin typeface="Consolas" pitchFamily="49" charset="0"/>
                <a:cs typeface="Consolas" pitchFamily="49" charset="0"/>
              </a:endParaRPr>
            </a:p>
          </p:txBody>
        </p:sp>
        <p:sp>
          <p:nvSpPr>
            <p:cNvPr id="20" name="椭圆 19"/>
            <p:cNvSpPr/>
            <p:nvPr/>
          </p:nvSpPr>
          <p:spPr>
            <a:xfrm>
              <a:off x="1643042" y="186950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cxnSp>
          <p:nvCxnSpPr>
            <p:cNvPr id="21" name="直接连接符 20"/>
            <p:cNvCxnSpPr>
              <a:stCxn id="20"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5"/>
              <a:endCxn id="15"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3" name="椭圆 22"/>
            <p:cNvSpPr/>
            <p:nvPr/>
          </p:nvSpPr>
          <p:spPr>
            <a:xfrm>
              <a:off x="3929058"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24" name="椭圆 23"/>
            <p:cNvSpPr/>
            <p:nvPr/>
          </p:nvSpPr>
          <p:spPr>
            <a:xfrm>
              <a:off x="4786314"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M</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4357686" y="263104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F</a:t>
              </a:r>
              <a:endParaRPr lang="zh-CN" altLang="en-US" sz="2000">
                <a:solidFill>
                  <a:srgbClr val="0000FF"/>
                </a:solidFill>
                <a:latin typeface="Consolas" pitchFamily="49" charset="0"/>
                <a:cs typeface="Consolas" pitchFamily="49" charset="0"/>
              </a:endParaRPr>
            </a:p>
          </p:txBody>
        </p:sp>
        <p:cxnSp>
          <p:nvCxnSpPr>
            <p:cNvPr id="26" name="直接连接符 25"/>
            <p:cNvCxnSpPr>
              <a:stCxn id="25" idx="3"/>
              <a:endCxn id="23"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5" idx="5"/>
              <a:endCxn id="24"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786182" y="4059800"/>
              <a:ext cx="972720"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{b,c}</a:t>
              </a:r>
              <a:endParaRPr lang="zh-CN" altLang="en-US" sz="1800">
                <a:solidFill>
                  <a:srgbClr val="7030A0"/>
                </a:solidFill>
                <a:latin typeface="Consolas" pitchFamily="49" charset="0"/>
                <a:cs typeface="Consolas" pitchFamily="49" charset="0"/>
              </a:endParaRPr>
            </a:p>
          </p:txBody>
        </p:sp>
        <p:sp>
          <p:nvSpPr>
            <p:cNvPr id="29" name="TextBox 28"/>
            <p:cNvSpPr txBox="1"/>
            <p:nvPr/>
          </p:nvSpPr>
          <p:spPr>
            <a:xfrm>
              <a:off x="4786314" y="4059800"/>
              <a:ext cx="500066"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{b}</a:t>
              </a:r>
              <a:endParaRPr lang="zh-CN" altLang="en-US" sz="1800">
                <a:solidFill>
                  <a:srgbClr val="7030A0"/>
                </a:solidFill>
                <a:latin typeface="Consolas" pitchFamily="49" charset="0"/>
                <a:cs typeface="Consolas" pitchFamily="49" charset="0"/>
              </a:endParaRPr>
            </a:p>
          </p:txBody>
        </p:sp>
        <p:sp>
          <p:nvSpPr>
            <p:cNvPr id="30" name="椭圆 29"/>
            <p:cNvSpPr/>
            <p:nvPr/>
          </p:nvSpPr>
          <p:spPr>
            <a:xfrm>
              <a:off x="5715008"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N</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6572264"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O</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6143636"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G</a:t>
              </a:r>
              <a:endParaRPr lang="zh-CN" altLang="en-US" sz="2000">
                <a:solidFill>
                  <a:srgbClr val="0000FF"/>
                </a:solidFill>
                <a:latin typeface="Consolas" pitchFamily="49" charset="0"/>
                <a:cs typeface="Consolas" pitchFamily="49" charset="0"/>
              </a:endParaRPr>
            </a:p>
          </p:txBody>
        </p:sp>
        <p:cxnSp>
          <p:nvCxnSpPr>
            <p:cNvPr id="33" name="直接连接符 32"/>
            <p:cNvCxnSpPr>
              <a:stCxn id="32" idx="3"/>
              <a:endCxn id="30"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2" idx="5"/>
              <a:endCxn id="31"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715008" y="4059800"/>
              <a:ext cx="500066"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{c}</a:t>
              </a:r>
              <a:endParaRPr lang="zh-CN" altLang="en-US" sz="1800">
                <a:solidFill>
                  <a:srgbClr val="7030A0"/>
                </a:solidFill>
                <a:latin typeface="Consolas" pitchFamily="49" charset="0"/>
                <a:cs typeface="Consolas" pitchFamily="49" charset="0"/>
              </a:endParaRPr>
            </a:p>
          </p:txBody>
        </p:sp>
        <p:sp>
          <p:nvSpPr>
            <p:cNvPr id="36" name="TextBox 35"/>
            <p:cNvSpPr txBox="1"/>
            <p:nvPr/>
          </p:nvSpPr>
          <p:spPr>
            <a:xfrm>
              <a:off x="6643702" y="4059800"/>
              <a:ext cx="500066" cy="410995"/>
            </a:xfrm>
            <a:prstGeom prst="rect">
              <a:avLst/>
            </a:prstGeom>
            <a:noFill/>
          </p:spPr>
          <p:txBody>
            <a:bodyPr wrap="square" rtlCol="0">
              <a:spAutoFit/>
            </a:bodyPr>
            <a:lstStyle/>
            <a:p>
              <a:r>
                <a:rPr lang="en-US" altLang="zh-CN" sz="1800" smtClean="0">
                  <a:solidFill>
                    <a:srgbClr val="7030A0"/>
                  </a:solidFill>
                  <a:latin typeface="Consolas" pitchFamily="49" charset="0"/>
                  <a:cs typeface="Consolas" pitchFamily="49" charset="0"/>
                </a:rPr>
                <a:t>{ }</a:t>
              </a:r>
              <a:endParaRPr lang="zh-CN" altLang="en-US" sz="1800">
                <a:solidFill>
                  <a:srgbClr val="7030A0"/>
                </a:solidFill>
                <a:latin typeface="Consolas" pitchFamily="49" charset="0"/>
                <a:cs typeface="Consolas" pitchFamily="49" charset="0"/>
              </a:endParaRPr>
            </a:p>
          </p:txBody>
        </p:sp>
        <p:sp>
          <p:nvSpPr>
            <p:cNvPr id="37" name="椭圆 36"/>
            <p:cNvSpPr/>
            <p:nvPr/>
          </p:nvSpPr>
          <p:spPr>
            <a:xfrm>
              <a:off x="5286380" y="185736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C</a:t>
              </a:r>
              <a:endParaRPr lang="zh-CN" altLang="en-US" sz="2000">
                <a:solidFill>
                  <a:srgbClr val="0000FF"/>
                </a:solidFill>
                <a:latin typeface="Consolas" pitchFamily="49" charset="0"/>
                <a:cs typeface="Consolas" pitchFamily="49" charset="0"/>
              </a:endParaRPr>
            </a:p>
          </p:txBody>
        </p:sp>
        <p:cxnSp>
          <p:nvCxnSpPr>
            <p:cNvPr id="38" name="直接连接符 37"/>
            <p:cNvCxnSpPr>
              <a:stCxn id="37" idx="3"/>
              <a:endCxn id="25"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2"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6" idx="2"/>
              <a:endCxn id="20"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a:stCxn id="6" idx="6"/>
              <a:endCxn id="37"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357422" y="1298002"/>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3" name="TextBox 42"/>
            <p:cNvSpPr txBox="1"/>
            <p:nvPr/>
          </p:nvSpPr>
          <p:spPr>
            <a:xfrm>
              <a:off x="1214414" y="222669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4" name="TextBox 43"/>
            <p:cNvSpPr txBox="1"/>
            <p:nvPr/>
          </p:nvSpPr>
          <p:spPr>
            <a:xfrm>
              <a:off x="57147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5" name="TextBox 44"/>
            <p:cNvSpPr txBox="1"/>
            <p:nvPr/>
          </p:nvSpPr>
          <p:spPr>
            <a:xfrm>
              <a:off x="414337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6" name="TextBox 45"/>
            <p:cNvSpPr txBox="1"/>
            <p:nvPr/>
          </p:nvSpPr>
          <p:spPr>
            <a:xfrm>
              <a:off x="2333358"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7" name="TextBox 46"/>
            <p:cNvSpPr txBox="1"/>
            <p:nvPr/>
          </p:nvSpPr>
          <p:spPr>
            <a:xfrm>
              <a:off x="5965418"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1</a:t>
              </a:r>
              <a:endParaRPr lang="zh-CN" altLang="en-US" sz="1800">
                <a:solidFill>
                  <a:srgbClr val="CC3300"/>
                </a:solidFill>
                <a:latin typeface="Consolas" pitchFamily="49" charset="0"/>
                <a:cs typeface="Consolas" pitchFamily="49" charset="0"/>
              </a:endParaRPr>
            </a:p>
          </p:txBody>
        </p:sp>
        <p:sp>
          <p:nvSpPr>
            <p:cNvPr id="48" name="TextBox 47"/>
            <p:cNvSpPr txBox="1"/>
            <p:nvPr/>
          </p:nvSpPr>
          <p:spPr>
            <a:xfrm>
              <a:off x="4643438" y="115512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49" name="TextBox 48"/>
            <p:cNvSpPr txBox="1"/>
            <p:nvPr/>
          </p:nvSpPr>
          <p:spPr>
            <a:xfrm>
              <a:off x="2357422" y="222669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0" name="TextBox 49"/>
            <p:cNvSpPr txBox="1"/>
            <p:nvPr/>
          </p:nvSpPr>
          <p:spPr>
            <a:xfrm>
              <a:off x="1214414"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1" name="TextBox 50"/>
            <p:cNvSpPr txBox="1"/>
            <p:nvPr/>
          </p:nvSpPr>
          <p:spPr>
            <a:xfrm>
              <a:off x="2976300"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2" name="TextBox 51"/>
            <p:cNvSpPr txBox="1"/>
            <p:nvPr/>
          </p:nvSpPr>
          <p:spPr>
            <a:xfrm>
              <a:off x="485775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3" name="TextBox 52"/>
            <p:cNvSpPr txBox="1"/>
            <p:nvPr/>
          </p:nvSpPr>
          <p:spPr>
            <a:xfrm>
              <a:off x="664370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sp>
          <p:nvSpPr>
            <p:cNvPr id="54" name="TextBox 53"/>
            <p:cNvSpPr txBox="1"/>
            <p:nvPr/>
          </p:nvSpPr>
          <p:spPr>
            <a:xfrm>
              <a:off x="6024824" y="221466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itchFamily="49" charset="0"/>
                  <a:cs typeface="Consolas" pitchFamily="49" charset="0"/>
                </a:rPr>
                <a:t>0</a:t>
              </a:r>
              <a:endParaRPr lang="zh-CN" altLang="en-US" sz="1800">
                <a:solidFill>
                  <a:srgbClr val="CC33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357298"/>
            <a:ext cx="6000792" cy="48711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ts val="3000"/>
              </a:lnSpc>
            </a:pPr>
            <a:r>
              <a:rPr lang="zh-CN" altLang="zh-CN" sz="2000" smtClean="0">
                <a:solidFill>
                  <a:srgbClr val="FF0000"/>
                </a:solidFill>
                <a:latin typeface="微软雅黑" pitchFamily="34" charset="-122"/>
                <a:ea typeface="微软雅黑" pitchFamily="34" charset="-122"/>
                <a:cs typeface="Consolas" pitchFamily="49" charset="0"/>
              </a:rPr>
              <a:t>【输入样例】</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5 8 4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1 2</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1 3</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1 4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2 3</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2 4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2 5</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3 4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4 5</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zh-CN" altLang="zh-CN" sz="2000" smtClean="0">
                <a:solidFill>
                  <a:srgbClr val="FF0000"/>
                </a:solidFill>
                <a:latin typeface="微软雅黑" pitchFamily="34" charset="-122"/>
                <a:ea typeface="微软雅黑" pitchFamily="34" charset="-122"/>
                <a:cs typeface="Consolas" pitchFamily="49" charset="0"/>
              </a:rPr>
              <a:t>【输出样例】</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48</a:t>
            </a:r>
            <a:endParaRPr lang="zh-CN"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572428" cy="290848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对于图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，采用邻接矩阵</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存储，根据求解问题需要，这里</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为一个二维数组（下标</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不用），当顶点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与顶点</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有边时，置</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，其他情况置</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图中的顶点编号为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，着色编号为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。对于图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中的每一个顶点，可能的着色为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，所以对应的解空间是一棵</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叉树，高度为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，层次</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8001056"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smtClean="0">
                <a:solidFill>
                  <a:srgbClr val="9900FF"/>
                </a:solidFill>
                <a:latin typeface="Consolas" pitchFamily="49" charset="0"/>
                <a:ea typeface="仿宋" pitchFamily="49" charset="-122"/>
                <a:cs typeface="Consolas" pitchFamily="49" charset="0"/>
              </a:rPr>
              <a:t>bool Same(int i)	//</a:t>
            </a:r>
            <a:r>
              <a:rPr lang="zh-CN" altLang="zh-CN" sz="1800" smtClean="0">
                <a:solidFill>
                  <a:srgbClr val="9900FF"/>
                </a:solidFill>
                <a:latin typeface="Consolas" pitchFamily="49" charset="0"/>
                <a:ea typeface="仿宋" pitchFamily="49" charset="-122"/>
                <a:cs typeface="Consolas" pitchFamily="49" charset="0"/>
              </a:rPr>
              <a:t>判断顶点</a:t>
            </a:r>
            <a:r>
              <a:rPr lang="en-US" altLang="zh-CN" sz="1800" smtClean="0">
                <a:solidFill>
                  <a:srgbClr val="9900FF"/>
                </a:solidFill>
                <a:latin typeface="Consolas" pitchFamily="49" charset="0"/>
                <a:ea typeface="仿宋" pitchFamily="49" charset="-122"/>
                <a:cs typeface="Consolas" pitchFamily="49" charset="0"/>
              </a:rPr>
              <a:t>i</a:t>
            </a:r>
            <a:r>
              <a:rPr lang="zh-CN" altLang="zh-CN" sz="1800" smtClean="0">
                <a:solidFill>
                  <a:srgbClr val="9900FF"/>
                </a:solidFill>
                <a:latin typeface="Consolas" pitchFamily="49" charset="0"/>
                <a:ea typeface="仿宋" pitchFamily="49" charset="-122"/>
                <a:cs typeface="Consolas" pitchFamily="49" charset="0"/>
              </a:rPr>
              <a:t>是否与相邻顶点存在相同的着色</a:t>
            </a: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(a[i][j]==1 &amp;&amp; x[i]==x[j])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void dfs(int i)		//</a:t>
            </a:r>
            <a:r>
              <a:rPr lang="zh-CN" altLang="zh-CN" sz="1800" smtClean="0">
                <a:solidFill>
                  <a:srgbClr val="FF0000"/>
                </a:solidFill>
                <a:latin typeface="Consolas" pitchFamily="49" charset="0"/>
                <a:ea typeface="仿宋" pitchFamily="49" charset="-122"/>
                <a:cs typeface="Consolas" pitchFamily="49" charset="0"/>
              </a:rPr>
              <a:t>求解图的</a:t>
            </a:r>
            <a:r>
              <a:rPr lang="en-US" altLang="zh-CN" sz="1800" smtClean="0">
                <a:solidFill>
                  <a:srgbClr val="FF0000"/>
                </a:solidFill>
                <a:latin typeface="Consolas" pitchFamily="49" charset="0"/>
                <a:ea typeface="仿宋" pitchFamily="49" charset="-122"/>
                <a:cs typeface="Consolas" pitchFamily="49" charset="0"/>
              </a:rPr>
              <a:t>m</a:t>
            </a:r>
            <a:r>
              <a:rPr lang="zh-CN" altLang="zh-CN" sz="1800" smtClean="0">
                <a:solidFill>
                  <a:srgbClr val="FF0000"/>
                </a:solidFill>
                <a:latin typeface="Consolas" pitchFamily="49" charset="0"/>
                <a:ea typeface="仿宋" pitchFamily="49" charset="-122"/>
                <a:cs typeface="Consolas" pitchFamily="49" charset="0"/>
              </a:rPr>
              <a:t>着色问题</a:t>
            </a:r>
          </a:p>
          <a:p>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达到叶子结点</a:t>
            </a:r>
          </a:p>
          <a:p>
            <a:r>
              <a:rPr lang="en-US" altLang="zh-CN" sz="1800" smtClean="0">
                <a:solidFill>
                  <a:srgbClr val="0000FF"/>
                </a:solidFill>
                <a:latin typeface="Consolas" pitchFamily="49" charset="0"/>
                <a:ea typeface="仿宋" pitchFamily="49" charset="-122"/>
                <a:cs typeface="Consolas" pitchFamily="49" charset="0"/>
              </a:rPr>
              <a:t>      count++;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着色方案数增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 (int j=1;j&lt;=m;j++)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试探每一种着色</a:t>
            </a:r>
          </a:p>
          <a:p>
            <a:r>
              <a:rPr lang="en-US" altLang="zh-CN" sz="1800" smtClean="0">
                <a:solidFill>
                  <a:srgbClr val="0000FF"/>
                </a:solidFill>
                <a:latin typeface="Consolas" pitchFamily="49" charset="0"/>
                <a:ea typeface="仿宋" pitchFamily="49" charset="-122"/>
                <a:cs typeface="Consolas" pitchFamily="49" charset="0"/>
              </a:rPr>
              <a:t>      {  x[i]=j;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试探着色</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9900FF"/>
                </a:solidFill>
                <a:latin typeface="Consolas" pitchFamily="49" charset="0"/>
                <a:ea typeface="仿宋" pitchFamily="49" charset="-122"/>
                <a:cs typeface="Consolas" pitchFamily="49" charset="0"/>
              </a:rPr>
              <a:t>Same</a:t>
            </a:r>
            <a:r>
              <a:rPr lang="en-US" altLang="zh-CN" sz="1800" smtClean="0">
                <a:solidFill>
                  <a:srgbClr val="0000FF"/>
                </a:solidFill>
                <a:latin typeface="Consolas" pitchFamily="49" charset="0"/>
                <a:ea typeface="仿宋" pitchFamily="49" charset="-122"/>
                <a:cs typeface="Consolas" pitchFamily="49" charset="0"/>
              </a:rPr>
              <a:t>(i))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可以着色</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，进入下一个顶点着色</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x[i]=0;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14414" y="1142984"/>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 name="椭圆 2"/>
          <p:cNvSpPr/>
          <p:nvPr/>
        </p:nvSpPr>
        <p:spPr>
          <a:xfrm>
            <a:off x="2357422" y="50004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 name="椭圆 3"/>
          <p:cNvSpPr/>
          <p:nvPr/>
        </p:nvSpPr>
        <p:spPr>
          <a:xfrm>
            <a:off x="2357422" y="178592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 name="椭圆 4"/>
          <p:cNvSpPr/>
          <p:nvPr/>
        </p:nvSpPr>
        <p:spPr>
          <a:xfrm>
            <a:off x="3357554" y="121442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7" name="直接连接符 6"/>
          <p:cNvCxnSpPr>
            <a:stCxn id="2" idx="7"/>
            <a:endCxn id="3" idx="2"/>
          </p:cNvCxnSpPr>
          <p:nvPr/>
        </p:nvCxnSpPr>
        <p:spPr>
          <a:xfrm rot="5400000" flipH="1" flipV="1">
            <a:off x="1692659" y="540993"/>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stCxn id="2" idx="5"/>
            <a:endCxn id="4" idx="2"/>
          </p:cNvCxnSpPr>
          <p:nvPr/>
        </p:nvCxnSpPr>
        <p:spPr>
          <a:xfrm rot="16200000" flipH="1">
            <a:off x="1692659" y="1335476"/>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2" idx="6"/>
            <a:endCxn id="5" idx="2"/>
          </p:cNvCxnSpPr>
          <p:nvPr/>
        </p:nvCxnSpPr>
        <p:spPr>
          <a:xfrm>
            <a:off x="1571604" y="1357298"/>
            <a:ext cx="1785950" cy="7143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3" idx="6"/>
            <a:endCxn id="5" idx="1"/>
          </p:cNvCxnSpPr>
          <p:nvPr/>
        </p:nvCxnSpPr>
        <p:spPr>
          <a:xfrm>
            <a:off x="2714612" y="714356"/>
            <a:ext cx="695251" cy="56283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214810" y="1357298"/>
            <a:ext cx="4714908" cy="430887"/>
          </a:xfrm>
          <a:prstGeom prst="rect">
            <a:avLst/>
          </a:prstGeom>
          <a:noFill/>
        </p:spPr>
        <p:txBody>
          <a:bodyPr wrap="square" rtlCol="0">
            <a:spAutoFit/>
          </a:bodyPr>
          <a:lstStyle/>
          <a:p>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=4</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k</a:t>
            </a:r>
            <a:r>
              <a:rPr lang="en-US" altLang="zh-CN" sz="2200" smtClean="0">
                <a:solidFill>
                  <a:srgbClr val="0000FF"/>
                </a:solidFill>
                <a:latin typeface="Consolas" pitchFamily="49" charset="0"/>
                <a:ea typeface="楷体" pitchFamily="49" charset="-122"/>
                <a:cs typeface="Consolas" pitchFamily="49" charset="0"/>
              </a:rPr>
              <a:t>=4</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m</a:t>
            </a:r>
            <a:r>
              <a:rPr lang="en-US" altLang="zh-CN" sz="2200" smtClean="0">
                <a:solidFill>
                  <a:srgbClr val="0000FF"/>
                </a:solidFill>
                <a:latin typeface="Consolas" pitchFamily="49" charset="0"/>
                <a:ea typeface="楷体" pitchFamily="49" charset="-122"/>
                <a:cs typeface="Consolas" pitchFamily="49" charset="0"/>
              </a:rPr>
              <a:t>=3</a:t>
            </a:r>
            <a:r>
              <a:rPr lang="zh-CN" altLang="zh-CN" sz="2200" smtClean="0">
                <a:solidFill>
                  <a:srgbClr val="0000FF"/>
                </a:solidFill>
                <a:latin typeface="Consolas" pitchFamily="49" charset="0"/>
                <a:ea typeface="楷体" pitchFamily="49" charset="-122"/>
                <a:cs typeface="Consolas" pitchFamily="49" charset="0"/>
              </a:rPr>
              <a:t>，其着色方案有</a:t>
            </a:r>
            <a:r>
              <a:rPr lang="en-US" altLang="zh-CN" sz="2200" smtClean="0">
                <a:solidFill>
                  <a:srgbClr val="0000FF"/>
                </a:solidFill>
                <a:latin typeface="Consolas" pitchFamily="49" charset="0"/>
                <a:ea typeface="楷体" pitchFamily="49" charset="-122"/>
                <a:cs typeface="Consolas" pitchFamily="49" charset="0"/>
              </a:rPr>
              <a:t>12</a:t>
            </a:r>
            <a:r>
              <a:rPr lang="zh-CN" altLang="zh-CN" sz="2200" smtClean="0">
                <a:solidFill>
                  <a:srgbClr val="0000FF"/>
                </a:solidFill>
                <a:latin typeface="Consolas" pitchFamily="49" charset="0"/>
                <a:ea typeface="楷体" pitchFamily="49" charset="-122"/>
                <a:cs typeface="Consolas" pitchFamily="49" charset="0"/>
              </a:rPr>
              <a:t>个</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a:solidFill>
                <a:srgbClr val="0000FF"/>
              </a:solidFill>
              <a:latin typeface="Consolas" pitchFamily="49" charset="0"/>
              <a:ea typeface="楷体" pitchFamily="49" charset="-122"/>
              <a:cs typeface="Consolas" pitchFamily="49" charset="0"/>
            </a:endParaRPr>
          </a:p>
        </p:txBody>
      </p:sp>
      <p:sp>
        <p:nvSpPr>
          <p:cNvPr id="15" name="TextBox 14"/>
          <p:cNvSpPr txBox="1"/>
          <p:nvPr/>
        </p:nvSpPr>
        <p:spPr>
          <a:xfrm>
            <a:off x="1000100" y="2429430"/>
            <a:ext cx="392909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1 2 2 3</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1 2 3 2</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1 3 2 3</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1 3 3 2</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2 1 1 3</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2 1 3 1</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7</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2 3 1 3</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8</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2 3 3 1</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9</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3 1 1 2</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10</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3 1 2 1</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11</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3 2 1 2</a:t>
            </a:r>
            <a:endParaRPr lang="zh-CN" altLang="zh-CN" sz="1800" smtClean="0">
              <a:solidFill>
                <a:srgbClr val="0000FF"/>
              </a:solidFill>
              <a:latin typeface="Consolas" pitchFamily="49" charset="0"/>
              <a:ea typeface="楷体" pitchFamily="49" charset="-122"/>
              <a:cs typeface="Consolas" pitchFamily="49" charset="0"/>
            </a:endParaRPr>
          </a:p>
          <a:p>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12</a:t>
            </a:r>
            <a:r>
              <a:rPr lang="zh-CN" altLang="zh-CN" sz="1800" smtClean="0">
                <a:solidFill>
                  <a:srgbClr val="0000FF"/>
                </a:solidFill>
                <a:latin typeface="Consolas" pitchFamily="49" charset="0"/>
                <a:ea typeface="楷体" pitchFamily="49" charset="-122"/>
                <a:cs typeface="Consolas" pitchFamily="49" charset="0"/>
              </a:rPr>
              <a:t>个着色方案：</a:t>
            </a:r>
            <a:r>
              <a:rPr lang="en-US" altLang="zh-CN" sz="1800" smtClean="0">
                <a:solidFill>
                  <a:srgbClr val="0000FF"/>
                </a:solidFill>
                <a:latin typeface="Consolas" pitchFamily="49" charset="0"/>
                <a:ea typeface="楷体" pitchFamily="49" charset="-122"/>
                <a:cs typeface="Consolas" pitchFamily="49" charset="0"/>
              </a:rPr>
              <a:t> 3 2 2 1</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16" name="左弧形箭头 15"/>
          <p:cNvSpPr/>
          <p:nvPr/>
        </p:nvSpPr>
        <p:spPr>
          <a:xfrm>
            <a:off x="571472" y="1285860"/>
            <a:ext cx="357190" cy="135732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643050"/>
            <a:ext cx="7643866" cy="1615827"/>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200" smtClean="0">
                <a:solidFill>
                  <a:srgbClr val="0000FF"/>
                </a:solidFill>
                <a:latin typeface="Consolas" pitchFamily="49" charset="0"/>
                <a:ea typeface="楷体" pitchFamily="49" charset="-122"/>
                <a:cs typeface="Consolas" pitchFamily="49" charset="0"/>
              </a:rPr>
              <a:t>该算法中每个顶点试探</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m</a:t>
            </a:r>
            <a:r>
              <a:rPr lang="zh-CN" altLang="zh-CN" sz="2200" smtClean="0">
                <a:solidFill>
                  <a:srgbClr val="0000FF"/>
                </a:solidFill>
                <a:latin typeface="Consolas" pitchFamily="49" charset="0"/>
                <a:ea typeface="楷体" pitchFamily="49" charset="-122"/>
                <a:cs typeface="Consolas" pitchFamily="49" charset="0"/>
              </a:rPr>
              <a:t>种着色，共</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个顶点，对应解空间树是一棵</a:t>
            </a:r>
            <a:r>
              <a:rPr lang="en-US" altLang="zh-CN" sz="2200" i="1" smtClean="0">
                <a:solidFill>
                  <a:srgbClr val="0000FF"/>
                </a:solidFill>
                <a:latin typeface="Consolas" pitchFamily="49" charset="0"/>
                <a:ea typeface="楷体" pitchFamily="49" charset="-122"/>
                <a:cs typeface="Consolas" pitchFamily="49" charset="0"/>
              </a:rPr>
              <a:t>m</a:t>
            </a:r>
            <a:r>
              <a:rPr lang="zh-CN" altLang="zh-CN" sz="2200" smtClean="0">
                <a:solidFill>
                  <a:srgbClr val="0000FF"/>
                </a:solidFill>
                <a:latin typeface="Consolas" pitchFamily="49" charset="0"/>
                <a:ea typeface="楷体" pitchFamily="49" charset="-122"/>
                <a:cs typeface="Consolas" pitchFamily="49" charset="0"/>
              </a:rPr>
              <a:t>叉树（子集树），算法的时间复杂度为</a:t>
            </a:r>
            <a:r>
              <a:rPr lang="en-US" altLang="zh-CN" sz="2200" smtClean="0">
                <a:solidFill>
                  <a:srgbClr val="0000FF"/>
                </a:solidFill>
                <a:latin typeface="Consolas" pitchFamily="49" charset="0"/>
                <a:ea typeface="楷体" pitchFamily="49" charset="-122"/>
                <a:cs typeface="Consolas" pitchFamily="49" charset="0"/>
              </a:rPr>
              <a:t>O(</a:t>
            </a:r>
            <a:r>
              <a:rPr lang="en-US" altLang="zh-CN" sz="2200" i="1" smtClean="0">
                <a:solidFill>
                  <a:srgbClr val="0000FF"/>
                </a:solidFill>
                <a:latin typeface="Consolas" pitchFamily="49" charset="0"/>
                <a:ea typeface="楷体" pitchFamily="49" charset="-122"/>
                <a:cs typeface="Consolas" pitchFamily="49" charset="0"/>
              </a:rPr>
              <a:t>m</a:t>
            </a:r>
            <a:r>
              <a:rPr lang="en-US" altLang="zh-CN" sz="2200" i="1" baseline="30000"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5.7 </a:t>
            </a:r>
            <a:r>
              <a:rPr lang="zh-CN" altLang="zh-CN" sz="2800" smtClean="0">
                <a:solidFill>
                  <a:srgbClr val="FF0000"/>
                </a:solidFill>
                <a:latin typeface="叶根友毛笔行书2.0版" pitchFamily="2" charset="-122"/>
                <a:ea typeface="叶根友毛笔行书2.0版" pitchFamily="2" charset="-122"/>
              </a:rPr>
              <a:t>求解任务分配问题</a:t>
            </a:r>
          </a:p>
        </p:txBody>
      </p:sp>
      <p:sp>
        <p:nvSpPr>
          <p:cNvPr id="4" name="TextBox 3"/>
          <p:cNvSpPr txBox="1"/>
          <p:nvPr/>
        </p:nvSpPr>
        <p:spPr>
          <a:xfrm>
            <a:off x="928662" y="1571612"/>
            <a:ext cx="7500990" cy="2031325"/>
          </a:xfrm>
          <a:prstGeom prst="rect">
            <a:avLst/>
          </a:prstGeom>
          <a:noFill/>
        </p:spPr>
        <p:txBody>
          <a:bodyPr wrap="square" lIns="0" tIns="0" rIns="0" bIns="0" rtlCol="0">
            <a:spAutoFit/>
          </a:bodyPr>
          <a:lstStyle/>
          <a:p>
            <a:pPr algn="l">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IrisUPC" pitchFamily="34" charset="-34"/>
              </a:rPr>
              <a:t>【问题描述】</a:t>
            </a:r>
            <a:r>
              <a:rPr lang="zh-CN" altLang="zh-CN" sz="2200" smtClean="0">
                <a:solidFill>
                  <a:srgbClr val="0000FF"/>
                </a:solidFill>
                <a:latin typeface="Consolas" pitchFamily="49" charset="0"/>
                <a:ea typeface="楷体" pitchFamily="49" charset="-122"/>
                <a:cs typeface="Consolas" pitchFamily="49" charset="0"/>
              </a:rPr>
              <a:t>有</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）个任务需要分配给</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2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第</a:t>
            </a:r>
            <a:r>
              <a:rPr lang="en-US" altLang="zh-CN" sz="2200" i="1" smtClean="0">
                <a:solidFill>
                  <a:srgbClr val="0000FF"/>
                </a:solidFill>
                <a:latin typeface="Consolas" pitchFamily="49" charset="0"/>
                <a:ea typeface="楷体" pitchFamily="49" charset="-122"/>
                <a:cs typeface="Consolas" pitchFamily="49" charset="0"/>
              </a:rPr>
              <a:t>i</a:t>
            </a:r>
            <a:r>
              <a:rPr lang="zh-CN" altLang="zh-CN" sz="2200" smtClean="0">
                <a:solidFill>
                  <a:srgbClr val="0000FF"/>
                </a:solidFill>
                <a:latin typeface="Consolas" pitchFamily="49" charset="0"/>
                <a:ea typeface="楷体" pitchFamily="49" charset="-122"/>
                <a:cs typeface="Consolas" pitchFamily="49" charset="0"/>
              </a:rPr>
              <a:t>个人执行第</a:t>
            </a:r>
            <a:r>
              <a:rPr lang="en-US" altLang="zh-CN" sz="2200" i="1" smtClean="0">
                <a:solidFill>
                  <a:srgbClr val="0000FF"/>
                </a:solidFill>
                <a:latin typeface="Consolas" pitchFamily="49" charset="0"/>
                <a:ea typeface="楷体" pitchFamily="49" charset="-122"/>
                <a:cs typeface="Consolas" pitchFamily="49" charset="0"/>
              </a:rPr>
              <a:t>j</a:t>
            </a:r>
            <a:r>
              <a:rPr lang="zh-CN" altLang="zh-CN" sz="2200" smtClean="0">
                <a:solidFill>
                  <a:srgbClr val="0000FF"/>
                </a:solidFill>
                <a:latin typeface="Consolas" pitchFamily="49" charset="0"/>
                <a:ea typeface="楷体" pitchFamily="49" charset="-122"/>
                <a:cs typeface="Consolas" pitchFamily="49" charset="0"/>
              </a:rPr>
              <a:t>个任务的成本是</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i</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j</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i</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j</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）。求出总成本最小的分配方案。</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72511"/>
            <a:ext cx="6858048" cy="384721"/>
          </a:xfrm>
          <a:prstGeom prst="rect">
            <a:avLst/>
          </a:prstGeom>
          <a:solidFill>
            <a:schemeClr val="accent5">
              <a:lumMod val="20000"/>
              <a:lumOff val="80000"/>
            </a:schemeClr>
          </a:solidFill>
        </p:spPr>
        <p:txBody>
          <a:bodyPr wrap="square" lIns="0" tIns="0" rIns="0" bIns="0" rtlCol="0">
            <a:spAutoFit/>
          </a:bodyPr>
          <a:lstStyle/>
          <a:p>
            <a:pPr>
              <a:lnSpc>
                <a:spcPts val="3000"/>
              </a:lnSpc>
            </a:pP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200" smtClean="0">
                <a:solidFill>
                  <a:srgbClr val="0000FF"/>
                </a:solidFill>
                <a:latin typeface="Consolas" pitchFamily="49" charset="0"/>
                <a:ea typeface="楷体" pitchFamily="49" charset="-122"/>
                <a:cs typeface="Consolas" pitchFamily="49" charset="0"/>
              </a:rPr>
              <a:t>这里采用回溯法求解。问题表示如下：</a:t>
            </a:r>
          </a:p>
        </p:txBody>
      </p:sp>
      <p:graphicFrame>
        <p:nvGraphicFramePr>
          <p:cNvPr id="3" name="表格 2"/>
          <p:cNvGraphicFramePr>
            <a:graphicFrameLocks noGrp="1"/>
          </p:cNvGraphicFramePr>
          <p:nvPr/>
        </p:nvGraphicFramePr>
        <p:xfrm>
          <a:off x="1285852" y="3571876"/>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4" name="TextBox 3"/>
          <p:cNvSpPr txBox="1"/>
          <p:nvPr/>
        </p:nvSpPr>
        <p:spPr>
          <a:xfrm>
            <a:off x="2857488" y="3071810"/>
            <a:ext cx="3786214" cy="307777"/>
          </a:xfrm>
          <a:prstGeom prst="rect">
            <a:avLst/>
          </a:prstGeom>
          <a:noFill/>
        </p:spPr>
        <p:txBody>
          <a:bodyPr wrap="square" lIns="0" tIns="0" rIns="0" bIns="0" rtlCol="0">
            <a:spAutoFit/>
          </a:bodyPr>
          <a:lstStyle/>
          <a:p>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个人员、</a:t>
            </a:r>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个任务的信息</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1285860"/>
            <a:ext cx="8286808"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int n=4;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c[MAXN][MAXN]={{0},{0,9,2,7,8},{0,6,4,3,7},</a:t>
            </a:r>
          </a:p>
          <a:p>
            <a:r>
              <a:rPr lang="en-US" altLang="zh-CN" sz="1800" smtClean="0">
                <a:solidFill>
                  <a:srgbClr val="0000FF"/>
                </a:solidFill>
                <a:latin typeface="Consolas" pitchFamily="49" charset="0"/>
                <a:ea typeface="仿宋" pitchFamily="49" charset="-122"/>
                <a:cs typeface="Consolas" pitchFamily="49" charset="0"/>
              </a:rPr>
              <a:t>                   {0,5,8,1,8},{0,7,6,9,4}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的元素不用，</a:t>
            </a:r>
            <a:r>
              <a:rPr lang="en-US" altLang="zh-CN" sz="1800" smtClean="0">
                <a:solidFill>
                  <a:srgbClr val="00B0F0"/>
                </a:solidFill>
                <a:latin typeface="Consolas" pitchFamily="49" charset="0"/>
                <a:ea typeface="仿宋" pitchFamily="49" charset="-122"/>
                <a:cs typeface="Consolas" pitchFamily="49" charset="0"/>
              </a:rPr>
              <a:t>c[i][j]</a:t>
            </a:r>
            <a:r>
              <a:rPr lang="zh-CN" altLang="zh-CN" sz="1800" smtClean="0">
                <a:solidFill>
                  <a:srgbClr val="00B0F0"/>
                </a:solidFill>
                <a:latin typeface="Consolas" pitchFamily="49" charset="0"/>
                <a:ea typeface="仿宋" pitchFamily="49" charset="-122"/>
                <a:cs typeface="Consolas" pitchFamily="49" charset="0"/>
              </a:rPr>
              <a:t>表示第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个人执行第</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个任务的成本</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7249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考虑为第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个人员分配任务（</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开始），由于每个任务只能分配给一个人员，为了避免重复分配，设计一个</a:t>
            </a:r>
            <a:r>
              <a:rPr lang="en-US" altLang="zh-CN" sz="2000" smtClean="0">
                <a:solidFill>
                  <a:srgbClr val="0000FF"/>
                </a:solidFill>
                <a:latin typeface="Consolas" pitchFamily="49" charset="0"/>
                <a:ea typeface="楷体" pitchFamily="49" charset="-122"/>
                <a:cs typeface="Consolas" pitchFamily="49" charset="0"/>
              </a:rPr>
              <a:t>worker</a:t>
            </a:r>
            <a:r>
              <a:rPr lang="zh-CN" altLang="zh-CN" sz="2000" smtClean="0">
                <a:solidFill>
                  <a:srgbClr val="0000FF"/>
                </a:solidFill>
                <a:latin typeface="Consolas" pitchFamily="49" charset="0"/>
                <a:ea typeface="楷体" pitchFamily="49" charset="-122"/>
                <a:cs typeface="Consolas" pitchFamily="49" charset="0"/>
              </a:rPr>
              <a:t>布尔数组，初始时均为</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，当任务</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分配后置</a:t>
            </a:r>
            <a:r>
              <a:rPr lang="en-US" altLang="zh-CN" sz="2000" smtClean="0">
                <a:solidFill>
                  <a:srgbClr val="0000FF"/>
                </a:solidFill>
                <a:latin typeface="Consolas" pitchFamily="49" charset="0"/>
                <a:ea typeface="楷体" pitchFamily="49" charset="-122"/>
                <a:cs typeface="Consolas" pitchFamily="49" charset="0"/>
              </a:rPr>
              <a:t>worker[</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。求解结果表示如下：</a:t>
            </a:r>
          </a:p>
        </p:txBody>
      </p:sp>
      <p:sp>
        <p:nvSpPr>
          <p:cNvPr id="3" name="TextBox 2"/>
          <p:cNvSpPr txBox="1"/>
          <p:nvPr/>
        </p:nvSpPr>
        <p:spPr>
          <a:xfrm>
            <a:off x="857224" y="3071810"/>
            <a:ext cx="7572428" cy="1784862"/>
          </a:xfrm>
          <a:prstGeom prst="rect">
            <a:avLst/>
          </a:prstGeom>
          <a:blipFill>
            <a:blip r:embed="rId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0000FF"/>
                </a:solidFill>
                <a:latin typeface="Consolas" pitchFamily="49" charset="0"/>
                <a:ea typeface="楷体" pitchFamily="49" charset="-122"/>
                <a:cs typeface="Consolas" pitchFamily="49" charset="0"/>
              </a:rPr>
              <a:t>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临时解</a:t>
            </a:r>
          </a:p>
          <a:p>
            <a:r>
              <a:rPr lang="en-US" altLang="zh-CN" sz="1800" smtClean="0">
                <a:solidFill>
                  <a:srgbClr val="0000FF"/>
                </a:solidFill>
                <a:latin typeface="Consolas" pitchFamily="49" charset="0"/>
                <a:ea typeface="楷体" pitchFamily="49" charset="-122"/>
                <a:cs typeface="Consolas" pitchFamily="49" charset="0"/>
              </a:rPr>
              <a:t>int cost=0;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临时解的成本</a:t>
            </a:r>
          </a:p>
          <a:p>
            <a:r>
              <a:rPr lang="en-US" altLang="zh-CN" sz="1800" smtClean="0">
                <a:solidFill>
                  <a:srgbClr val="0000FF"/>
                </a:solidFill>
                <a:latin typeface="Consolas" pitchFamily="49" charset="0"/>
                <a:ea typeface="楷体" pitchFamily="49" charset="-122"/>
                <a:cs typeface="Consolas" pitchFamily="49" charset="0"/>
              </a:rPr>
              <a:t>int bestx[MAXN];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最优解</a:t>
            </a:r>
          </a:p>
          <a:p>
            <a:r>
              <a:rPr lang="en-US" altLang="zh-CN" sz="1800" smtClean="0">
                <a:solidFill>
                  <a:srgbClr val="0000FF"/>
                </a:solidFill>
                <a:latin typeface="Consolas" pitchFamily="49" charset="0"/>
                <a:ea typeface="楷体" pitchFamily="49" charset="-122"/>
                <a:cs typeface="Consolas" pitchFamily="49" charset="0"/>
              </a:rPr>
              <a:t>int mincost=INF;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最优解的成本</a:t>
            </a:r>
          </a:p>
          <a:p>
            <a:r>
              <a:rPr lang="en-US" altLang="zh-CN" sz="1800" smtClean="0">
                <a:solidFill>
                  <a:srgbClr val="0000FF"/>
                </a:solidFill>
                <a:latin typeface="Consolas" pitchFamily="49" charset="0"/>
                <a:ea typeface="楷体" pitchFamily="49" charset="-122"/>
                <a:cs typeface="Consolas" pitchFamily="49" charset="0"/>
              </a:rPr>
              <a:t>bool worker[MAXN];	</a:t>
            </a:r>
            <a:r>
              <a:rPr lang="en-US" altLang="zh-CN" sz="1800" smtClean="0">
                <a:solidFill>
                  <a:srgbClr val="00B0F0"/>
                </a:solidFill>
                <a:latin typeface="Consolas" pitchFamily="49" charset="0"/>
                <a:ea typeface="楷体" pitchFamily="49" charset="-122"/>
                <a:cs typeface="Consolas" pitchFamily="49" charset="0"/>
              </a:rPr>
              <a:t>//worker[j]</a:t>
            </a:r>
            <a:r>
              <a:rPr lang="zh-CN" altLang="zh-CN" sz="1800" smtClean="0">
                <a:solidFill>
                  <a:srgbClr val="00B0F0"/>
                </a:solidFill>
                <a:latin typeface="Consolas" pitchFamily="49" charset="0"/>
                <a:ea typeface="楷体" pitchFamily="49" charset="-122"/>
                <a:cs typeface="Consolas" pitchFamily="49" charset="0"/>
              </a:rPr>
              <a:t>表示任务</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是否已经分配人员</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143932"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pt-BR" altLang="zh-CN" sz="1800" smtClean="0">
                <a:solidFill>
                  <a:srgbClr val="FF0000"/>
                </a:solidFill>
                <a:latin typeface="Consolas" pitchFamily="49" charset="0"/>
                <a:ea typeface="仿宋" pitchFamily="49" charset="-122"/>
                <a:cs typeface="Consolas" pitchFamily="49" charset="0"/>
              </a:rPr>
              <a:t>void dfs(int i)			//</a:t>
            </a:r>
            <a:r>
              <a:rPr lang="zh-CN" altLang="zh-CN" sz="1800" smtClean="0">
                <a:solidFill>
                  <a:srgbClr val="FF0000"/>
                </a:solidFill>
                <a:latin typeface="Consolas" pitchFamily="49" charset="0"/>
                <a:ea typeface="仿宋" pitchFamily="49" charset="-122"/>
                <a:cs typeface="Consolas" pitchFamily="49" charset="0"/>
              </a:rPr>
              <a:t>为第</a:t>
            </a:r>
            <a:r>
              <a:rPr lang="pt-BR"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个人员分配任务</a:t>
            </a:r>
          </a:p>
          <a:p>
            <a:r>
              <a:rPr lang="pt-BR" altLang="zh-CN" sz="1800" smtClean="0">
                <a:solidFill>
                  <a:srgbClr val="0000FF"/>
                </a:solidFill>
                <a:latin typeface="Consolas" pitchFamily="49" charset="0"/>
                <a:ea typeface="仿宋" pitchFamily="49" charset="-122"/>
                <a:cs typeface="Consolas" pitchFamily="49" charset="0"/>
              </a:rPr>
              <a:t>{  if (i&gt;n)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到达叶子结点</a:t>
            </a:r>
          </a:p>
          <a:p>
            <a:r>
              <a:rPr lang="pt-BR" altLang="zh-CN" sz="1800" smtClean="0">
                <a:solidFill>
                  <a:srgbClr val="0000FF"/>
                </a:solidFill>
                <a:latin typeface="Consolas" pitchFamily="49" charset="0"/>
                <a:ea typeface="仿宋" pitchFamily="49" charset="-122"/>
                <a:cs typeface="Consolas" pitchFamily="49" charset="0"/>
              </a:rPr>
              <a:t>   {  if (cost&lt;mincost)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比较求最优解</a:t>
            </a:r>
          </a:p>
          <a:p>
            <a:r>
              <a:rPr lang="pt-BR" altLang="zh-CN" sz="1800" smtClean="0">
                <a:solidFill>
                  <a:srgbClr val="0000FF"/>
                </a:solidFill>
                <a:latin typeface="Consolas" pitchFamily="49" charset="0"/>
                <a:ea typeface="仿宋" pitchFamily="49" charset="-122"/>
                <a:cs typeface="Consolas" pitchFamily="49" charset="0"/>
              </a:rPr>
              <a:t>      {  mincost=cost;</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bestx[j]=x[j];</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pt-BR"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  for (int j=1;j&lt;=n;j++)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为人员</a:t>
            </a:r>
            <a:r>
              <a:rPr lang="pt-BR"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试探任务</a:t>
            </a:r>
            <a:r>
              <a:rPr lang="pt-BR" altLang="zh-CN" sz="1800" smtClean="0">
                <a:solidFill>
                  <a:srgbClr val="00B0F0"/>
                </a:solidFill>
                <a:latin typeface="Consolas" pitchFamily="49" charset="0"/>
                <a:ea typeface="仿宋" pitchFamily="49" charset="-122"/>
                <a:cs typeface="Consolas" pitchFamily="49" charset="0"/>
              </a:rPr>
              <a:t>j:1</a:t>
            </a:r>
            <a:r>
              <a:rPr lang="zh-CN" altLang="zh-CN" sz="1800" smtClean="0">
                <a:solidFill>
                  <a:srgbClr val="00B0F0"/>
                </a:solidFill>
                <a:latin typeface="Consolas" pitchFamily="49" charset="0"/>
                <a:ea typeface="仿宋" pitchFamily="49" charset="-122"/>
                <a:cs typeface="Consolas" pitchFamily="49" charset="0"/>
              </a:rPr>
              <a:t>到</a:t>
            </a:r>
            <a:r>
              <a:rPr lang="pt-BR" altLang="zh-CN" sz="1800" smtClean="0">
                <a:solidFill>
                  <a:srgbClr val="00B0F0"/>
                </a:solidFill>
                <a:latin typeface="Consolas" pitchFamily="49" charset="0"/>
                <a:ea typeface="仿宋" pitchFamily="49" charset="-122"/>
                <a:cs typeface="Consolas" pitchFamily="49" charset="0"/>
              </a:rPr>
              <a:t>n</a:t>
            </a:r>
            <a:endParaRPr lang="zh-CN" altLang="zh-CN" sz="1800" smtClean="0">
              <a:solidFill>
                <a:srgbClr val="00B0F0"/>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if (!worker[j])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若任务</a:t>
            </a:r>
            <a:r>
              <a:rPr lang="pt-BR"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还没有分配</a:t>
            </a:r>
          </a:p>
          <a:p>
            <a:r>
              <a:rPr lang="pt-BR" altLang="zh-CN" sz="1800" smtClean="0">
                <a:solidFill>
                  <a:srgbClr val="0000FF"/>
                </a:solidFill>
                <a:latin typeface="Consolas" pitchFamily="49" charset="0"/>
                <a:ea typeface="仿宋" pitchFamily="49" charset="-122"/>
                <a:cs typeface="Consolas" pitchFamily="49" charset="0"/>
              </a:rPr>
              <a:t>        {  worker[j]=true;</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x[i]=j;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任务</a:t>
            </a:r>
            <a:r>
              <a:rPr lang="pt-BR"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分配给人员</a:t>
            </a:r>
            <a:r>
              <a:rPr lang="pt-BR" altLang="zh-CN" sz="1800" smtClean="0">
                <a:solidFill>
                  <a:srgbClr val="00B0F0"/>
                </a:solidFill>
                <a:latin typeface="Consolas" pitchFamily="49" charset="0"/>
                <a:ea typeface="仿宋" pitchFamily="49" charset="-122"/>
                <a:cs typeface="Consolas" pitchFamily="49" charset="0"/>
              </a:rPr>
              <a:t>i</a:t>
            </a:r>
            <a:endParaRPr lang="zh-CN" altLang="zh-CN" sz="1800" smtClean="0">
              <a:solidFill>
                <a:srgbClr val="00B0F0"/>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cost+=c[i][j];</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FF0000"/>
                </a:solidFill>
                <a:latin typeface="Consolas" pitchFamily="49" charset="0"/>
                <a:ea typeface="仿宋" pitchFamily="49" charset="-122"/>
                <a:cs typeface="Consolas" pitchFamily="49" charset="0"/>
              </a:rPr>
              <a:t>dfs(i+1);</a:t>
            </a:r>
            <a:r>
              <a:rPr lang="pt-BR"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为人员</a:t>
            </a:r>
            <a:r>
              <a:rPr lang="pt-BR"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分配任务</a:t>
            </a:r>
          </a:p>
          <a:p>
            <a:r>
              <a:rPr lang="pt-BR" altLang="zh-CN" sz="1800" smtClean="0">
                <a:solidFill>
                  <a:srgbClr val="0000FF"/>
                </a:solidFill>
                <a:latin typeface="Consolas" pitchFamily="49" charset="0"/>
                <a:ea typeface="仿宋" pitchFamily="49" charset="-122"/>
                <a:cs typeface="Consolas" pitchFamily="49" charset="0"/>
              </a:rPr>
              <a:t>           worker[j]=false;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回退</a:t>
            </a:r>
          </a:p>
          <a:p>
            <a:r>
              <a:rPr lang="pt-BR" altLang="zh-CN" sz="1800" smtClean="0">
                <a:solidFill>
                  <a:srgbClr val="0000FF"/>
                </a:solidFill>
                <a:latin typeface="Consolas" pitchFamily="49" charset="0"/>
                <a:ea typeface="仿宋" pitchFamily="49" charset="-122"/>
                <a:cs typeface="Consolas" pitchFamily="49" charset="0"/>
              </a:rPr>
              <a:t>           x[j]=0;</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cost-=c[i][j];</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smtClean="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857652"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最优方案</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个人安排任务</a:t>
            </a:r>
            <a:r>
              <a:rPr lang="en-US" altLang="zh-CN" sz="1800" smtClean="0">
                <a:solidFill>
                  <a:srgbClr val="0000FF"/>
                </a:solidFill>
                <a:latin typeface="Consolas" pitchFamily="49" charset="0"/>
                <a:ea typeface="楷体" pitchFamily="49" charset="-122"/>
                <a:cs typeface="Consolas" pitchFamily="49" charset="0"/>
              </a:rPr>
              <a:t>2</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个人安排任务</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个人安排任务</a:t>
            </a:r>
            <a:r>
              <a:rPr lang="en-US" altLang="zh-CN" sz="1800" smtClean="0">
                <a:solidFill>
                  <a:srgbClr val="0000FF"/>
                </a:solidFill>
                <a:latin typeface="Consolas" pitchFamily="49" charset="0"/>
                <a:ea typeface="楷体" pitchFamily="49" charset="-122"/>
                <a:cs typeface="Consolas" pitchFamily="49" charset="0"/>
              </a:rPr>
              <a:t>3</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个人安排任务</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a:p>
            <a:pPr algn="l"/>
            <a:r>
              <a:rPr lang="zh-CN" altLang="zh-CN" sz="1800" smtClean="0">
                <a:solidFill>
                  <a:srgbClr val="0000FF"/>
                </a:solidFill>
                <a:latin typeface="Consolas" pitchFamily="49" charset="0"/>
                <a:ea typeface="楷体" pitchFamily="49" charset="-122"/>
                <a:cs typeface="Consolas" pitchFamily="49" charset="0"/>
              </a:rPr>
              <a:t>总成本</a:t>
            </a:r>
            <a:r>
              <a:rPr lang="en-US" altLang="zh-CN" sz="1800" smtClean="0">
                <a:solidFill>
                  <a:srgbClr val="0000FF"/>
                </a:solidFill>
                <a:latin typeface="Consolas" pitchFamily="49" charset="0"/>
                <a:ea typeface="楷体" pitchFamily="49" charset="-122"/>
                <a:cs typeface="Consolas" pitchFamily="49" charset="0"/>
              </a:rPr>
              <a:t>=13</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549275"/>
            <a:ext cx="8496300" cy="1379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80000" rIns="144000" bIns="180000">
            <a:spAutoFit/>
          </a:bodyPr>
          <a:lstStyle/>
          <a:p>
            <a:pPr marL="457200" indent="-457200">
              <a:lnSpc>
                <a:spcPct val="150000"/>
              </a:lnSpc>
              <a:buBlip>
                <a:blip r:embed="rId2"/>
              </a:buBlip>
            </a:pPr>
            <a:r>
              <a:rPr lang="zh-CN" altLang="en-US" sz="2200" smtClean="0">
                <a:solidFill>
                  <a:srgbClr val="FF0000"/>
                </a:solidFill>
                <a:latin typeface="华文中宋" pitchFamily="2" charset="-122"/>
                <a:ea typeface="华文中宋" pitchFamily="2" charset="-122"/>
                <a:cs typeface="Consolas" pitchFamily="49" charset="0"/>
              </a:rPr>
              <a:t>排列树：</a:t>
            </a: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0000FF"/>
                </a:solidFill>
                <a:latin typeface="Consolas" pitchFamily="49" charset="0"/>
                <a:ea typeface="楷体" pitchFamily="49" charset="-122"/>
                <a:cs typeface="Consolas" pitchFamily="49" charset="0"/>
              </a:rPr>
              <a:t>所给的问题是确定</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个元素满足某种性质的排</a:t>
            </a:r>
            <a:r>
              <a:rPr lang="zh-CN" altLang="en-US" sz="2000">
                <a:solidFill>
                  <a:srgbClr val="0000FF"/>
                </a:solidFill>
                <a:latin typeface="Consolas" pitchFamily="49" charset="0"/>
                <a:ea typeface="楷体" pitchFamily="49" charset="-122"/>
                <a:cs typeface="Consolas" pitchFamily="49" charset="0"/>
              </a:rPr>
              <a:t>列</a:t>
            </a:r>
            <a:r>
              <a:rPr lang="zh-CN" altLang="en-US" sz="2000" smtClean="0">
                <a:solidFill>
                  <a:srgbClr val="0000FF"/>
                </a:solidFill>
                <a:latin typeface="Consolas" pitchFamily="49" charset="0"/>
                <a:ea typeface="楷体" pitchFamily="49" charset="-122"/>
                <a:cs typeface="Consolas" pitchFamily="49" charset="0"/>
              </a:rPr>
              <a:t>时，相</a:t>
            </a:r>
            <a:r>
              <a:rPr lang="zh-CN" altLang="en-US" sz="2000" dirty="0">
                <a:solidFill>
                  <a:srgbClr val="0000FF"/>
                </a:solidFill>
                <a:latin typeface="Consolas" pitchFamily="49" charset="0"/>
                <a:ea typeface="楷体" pitchFamily="49" charset="-122"/>
                <a:cs typeface="Consolas" pitchFamily="49" charset="0"/>
              </a:rPr>
              <a:t>应的解空间树称为</a:t>
            </a:r>
            <a:r>
              <a:rPr lang="zh-CN" altLang="en-US" sz="2000" dirty="0">
                <a:solidFill>
                  <a:srgbClr val="FF0000"/>
                </a:solidFill>
                <a:latin typeface="Consolas" pitchFamily="49" charset="0"/>
                <a:ea typeface="楷体" pitchFamily="49" charset="-122"/>
                <a:cs typeface="Consolas" pitchFamily="49" charset="0"/>
              </a:rPr>
              <a:t>排</a:t>
            </a:r>
            <a:r>
              <a:rPr lang="zh-CN" altLang="en-US" sz="2000">
                <a:solidFill>
                  <a:srgbClr val="FF0000"/>
                </a:solidFill>
                <a:latin typeface="Consolas" pitchFamily="49" charset="0"/>
                <a:ea typeface="楷体" pitchFamily="49" charset="-122"/>
                <a:cs typeface="Consolas" pitchFamily="49" charset="0"/>
              </a:rPr>
              <a:t>列</a:t>
            </a:r>
            <a:r>
              <a:rPr lang="zh-CN" altLang="en-US" sz="2000" smtClean="0">
                <a:solidFill>
                  <a:srgbClr val="FF0000"/>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endParaRPr lang="zh-CN" altLang="en-US" sz="2200" dirty="0">
              <a:solidFill>
                <a:srgbClr val="0000FF"/>
              </a:solidFill>
              <a:latin typeface="Consolas" pitchFamily="49" charset="0"/>
              <a:ea typeface="楷体" pitchFamily="49" charset="-122"/>
              <a:cs typeface="Consolas" pitchFamily="49" charset="0"/>
            </a:endParaRPr>
          </a:p>
        </p:txBody>
      </p:sp>
      <p:grpSp>
        <p:nvGrpSpPr>
          <p:cNvPr id="43" name="组合 42"/>
          <p:cNvGrpSpPr/>
          <p:nvPr/>
        </p:nvGrpSpPr>
        <p:grpSpPr>
          <a:xfrm>
            <a:off x="1214414" y="2428868"/>
            <a:ext cx="5000660" cy="2571768"/>
            <a:chOff x="1214414" y="2428868"/>
            <a:chExt cx="5000660" cy="2571768"/>
          </a:xfrm>
        </p:grpSpPr>
        <p:sp>
          <p:nvSpPr>
            <p:cNvPr id="3" name="椭圆 2"/>
            <p:cNvSpPr/>
            <p:nvPr/>
          </p:nvSpPr>
          <p:spPr>
            <a:xfrm>
              <a:off x="3500430" y="242886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85918"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441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85918"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57422"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4" idx="3"/>
              <a:endCxn id="7" idx="0"/>
            </p:cNvCxnSpPr>
            <p:nvPr/>
          </p:nvCxnSpPr>
          <p:spPr>
            <a:xfrm rot="5400000">
              <a:off x="1298481"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4" idx="4"/>
              <a:endCxn id="8" idx="0"/>
            </p:cNvCxnSpPr>
            <p:nvPr/>
          </p:nvCxnSpPr>
          <p:spPr>
            <a:xfrm rot="5400000">
              <a:off x="1678761"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4" idx="5"/>
              <a:endCxn id="9" idx="0"/>
            </p:cNvCxnSpPr>
            <p:nvPr/>
          </p:nvCxnSpPr>
          <p:spPr>
            <a:xfrm rot="16200000" flipH="1">
              <a:off x="1996271" y="4032261"/>
              <a:ext cx="634275" cy="445218"/>
            </a:xfrm>
            <a:prstGeom prst="line">
              <a:avLst/>
            </a:prstGeom>
          </p:spPr>
          <p:style>
            <a:lnRef idx="1">
              <a:schemeClr val="dk1"/>
            </a:lnRef>
            <a:fillRef idx="0">
              <a:schemeClr val="dk1"/>
            </a:fillRef>
            <a:effectRef idx="0">
              <a:schemeClr val="dk1"/>
            </a:effectRef>
            <a:fontRef idx="minor">
              <a:schemeClr val="tx1"/>
            </a:fontRef>
          </p:style>
        </p:cxnSp>
        <p:sp>
          <p:nvSpPr>
            <p:cNvPr id="23" name="椭圆 22"/>
            <p:cNvSpPr/>
            <p:nvPr/>
          </p:nvSpPr>
          <p:spPr>
            <a:xfrm>
              <a:off x="3500430"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928926"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00430"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193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3" idx="3"/>
              <a:endCxn id="24" idx="0"/>
            </p:cNvCxnSpPr>
            <p:nvPr/>
          </p:nvCxnSpPr>
          <p:spPr>
            <a:xfrm rot="5400000">
              <a:off x="301299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3" idx="4"/>
              <a:endCxn id="25" idx="0"/>
            </p:cNvCxnSpPr>
            <p:nvPr/>
          </p:nvCxnSpPr>
          <p:spPr>
            <a:xfrm rot="5400000">
              <a:off x="3393273"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23" idx="5"/>
              <a:endCxn id="26" idx="0"/>
            </p:cNvCxnSpPr>
            <p:nvPr/>
          </p:nvCxnSpPr>
          <p:spPr>
            <a:xfrm rot="16200000" flipH="1">
              <a:off x="3710783" y="4032261"/>
              <a:ext cx="634275" cy="445218"/>
            </a:xfrm>
            <a:prstGeom prst="line">
              <a:avLst/>
            </a:prstGeom>
          </p:spPr>
          <p:style>
            <a:lnRef idx="1">
              <a:schemeClr val="dk1"/>
            </a:lnRef>
            <a:fillRef idx="0">
              <a:schemeClr val="dk1"/>
            </a:fillRef>
            <a:effectRef idx="0">
              <a:schemeClr val="dk1"/>
            </a:effectRef>
            <a:fontRef idx="minor">
              <a:schemeClr val="tx1"/>
            </a:fontRef>
          </p:style>
        </p:cxnSp>
        <p:sp>
          <p:nvSpPr>
            <p:cNvPr id="30" name="椭圆 29"/>
            <p:cNvSpPr/>
            <p:nvPr/>
          </p:nvSpPr>
          <p:spPr>
            <a:xfrm>
              <a:off x="5286380"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714876"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286380"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85788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0" idx="3"/>
              <a:endCxn id="31" idx="0"/>
            </p:cNvCxnSpPr>
            <p:nvPr/>
          </p:nvCxnSpPr>
          <p:spPr>
            <a:xfrm rot="5400000">
              <a:off x="479894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30" idx="4"/>
              <a:endCxn id="32" idx="0"/>
            </p:cNvCxnSpPr>
            <p:nvPr/>
          </p:nvCxnSpPr>
          <p:spPr>
            <a:xfrm rot="5400000">
              <a:off x="5179223"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30" idx="5"/>
              <a:endCxn id="33" idx="0"/>
            </p:cNvCxnSpPr>
            <p:nvPr/>
          </p:nvCxnSpPr>
          <p:spPr>
            <a:xfrm rot="16200000" flipH="1">
              <a:off x="549673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3" idx="3"/>
              <a:endCxn id="4" idx="7"/>
            </p:cNvCxnSpPr>
            <p:nvPr/>
          </p:nvCxnSpPr>
          <p:spPr>
            <a:xfrm rot="5400000">
              <a:off x="2401808" y="2483716"/>
              <a:ext cx="839922" cy="14619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3" idx="4"/>
              <a:endCxn id="23" idx="0"/>
            </p:cNvCxnSpPr>
            <p:nvPr/>
          </p:nvCxnSpPr>
          <p:spPr>
            <a:xfrm rot="5400000">
              <a:off x="3321835" y="3214686"/>
              <a:ext cx="71438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3" idx="5"/>
              <a:endCxn id="30" idx="1"/>
            </p:cNvCxnSpPr>
            <p:nvPr/>
          </p:nvCxnSpPr>
          <p:spPr>
            <a:xfrm rot="16200000" flipH="1">
              <a:off x="4152039" y="2447997"/>
              <a:ext cx="839922" cy="1533378"/>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643050"/>
            <a:ext cx="7429552"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该算法中每个人员试探</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个任务，对应解空间树是一棵</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叉树（子集树），算法的时间复杂度为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5.8 </a:t>
            </a:r>
            <a:r>
              <a:rPr lang="zh-CN" altLang="zh-CN" sz="2800" smtClean="0">
                <a:solidFill>
                  <a:srgbClr val="FF0000"/>
                </a:solidFill>
                <a:latin typeface="叶根友毛笔行书2.0版" pitchFamily="2" charset="-122"/>
                <a:ea typeface="叶根友毛笔行书2.0版" pitchFamily="2" charset="-122"/>
              </a:rPr>
              <a:t>求解活动安排问题</a:t>
            </a:r>
          </a:p>
        </p:txBody>
      </p:sp>
      <p:sp>
        <p:nvSpPr>
          <p:cNvPr id="4" name="TextBox 3"/>
          <p:cNvSpPr txBox="1"/>
          <p:nvPr/>
        </p:nvSpPr>
        <p:spPr>
          <a:xfrm>
            <a:off x="642910" y="1285860"/>
            <a:ext cx="7929618" cy="3831818"/>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假设有一个需要使用某一资源的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个活动所组成的集合</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。该资源任何时刻只能被一个活动所占用，活动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有一个开始时间</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和结束时间</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），其执行时间为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，假设最早活动执行时间为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一旦某个活动开始执行，中间不能被打断，直到其执行完毕。若活动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和活动</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，则称这两个活动</a:t>
            </a:r>
            <a:r>
              <a:rPr lang="zh-CN" altLang="zh-CN" sz="2000" smtClean="0">
                <a:solidFill>
                  <a:srgbClr val="C00000"/>
                </a:solidFill>
                <a:latin typeface="Consolas" pitchFamily="49" charset="0"/>
                <a:ea typeface="楷体" pitchFamily="49" charset="-122"/>
                <a:cs typeface="Consolas" pitchFamily="49" charset="0"/>
              </a:rPr>
              <a:t>兼容</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设计算法求一种最优活动安排方案，使得</a:t>
            </a:r>
            <a:r>
              <a:rPr lang="zh-CN" altLang="zh-CN" sz="200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715304" cy="290848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这里采用回溯法求解，相当于找到</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的某个排列即调度方案，使得其中所有兼容活动的执行时间和最大，显然对应的解空间是一个是排列树</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直接采用</a:t>
            </a:r>
            <a:r>
              <a:rPr lang="zh-CN" altLang="zh-CN" sz="2000" smtClean="0">
                <a:solidFill>
                  <a:srgbClr val="C00000"/>
                </a:solidFill>
                <a:latin typeface="Consolas" pitchFamily="49" charset="0"/>
                <a:ea typeface="微软雅黑" pitchFamily="34" charset="-122"/>
                <a:cs typeface="Consolas" pitchFamily="49" charset="0"/>
              </a:rPr>
              <a:t>排列树递归框架</a:t>
            </a:r>
            <a:r>
              <a:rPr lang="zh-CN" altLang="zh-CN" sz="2000" smtClean="0">
                <a:solidFill>
                  <a:srgbClr val="0000FF"/>
                </a:solidFill>
                <a:latin typeface="Consolas" pitchFamily="49" charset="0"/>
                <a:ea typeface="楷体" pitchFamily="49" charset="-122"/>
                <a:cs typeface="Consolas" pitchFamily="49" charset="0"/>
              </a:rPr>
              <a:t>实现，对于每一种调度方案求出所有兼容活动个数，通过比较求出最多活动个数，对应的调度方案就是最优调度方案，即为本问题的解。</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4643470" cy="1938992"/>
          </a:xfrm>
          <a:prstGeom prst="rect">
            <a:avLst/>
          </a:prstGeom>
          <a:blipFill>
            <a:blip r:embed="rId2" cstate="print"/>
            <a:tile tx="0" ty="0" sx="100000" sy="100000" flip="none" algn="tl"/>
          </a:blip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对于一种调度方案，如何计算所有兼容活动的个数呢？因为其中可能存在不兼容的活动。</a:t>
            </a:r>
            <a:endParaRPr lang="en-US"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例如，有如表</a:t>
            </a:r>
            <a:r>
              <a:rPr lang="en-US" altLang="zh-CN" sz="2000" smtClean="0">
                <a:solidFill>
                  <a:srgbClr val="0000FF"/>
                </a:solidFill>
                <a:latin typeface="Consolas" pitchFamily="49" charset="0"/>
                <a:ea typeface="楷体" pitchFamily="49" charset="-122"/>
                <a:cs typeface="Consolas" pitchFamily="49" charset="0"/>
              </a:rPr>
              <a:t>5.1</a:t>
            </a:r>
            <a:r>
              <a:rPr lang="zh-CN" altLang="zh-CN" sz="2000" smtClean="0">
                <a:solidFill>
                  <a:srgbClr val="0000FF"/>
                </a:solidFill>
                <a:latin typeface="Consolas" pitchFamily="49" charset="0"/>
                <a:ea typeface="楷体" pitchFamily="49" charset="-122"/>
                <a:cs typeface="Consolas" pitchFamily="49" charset="0"/>
              </a:rPr>
              <a:t>所示的</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个活动，若调度方案为（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），求所有兼容活动个数的过程如下：</a:t>
            </a:r>
          </a:p>
        </p:txBody>
      </p:sp>
      <p:graphicFrame>
        <p:nvGraphicFramePr>
          <p:cNvPr id="3" name="表格 2"/>
          <p:cNvGraphicFramePr>
            <a:graphicFrameLocks noGrp="1"/>
          </p:cNvGraphicFramePr>
          <p:nvPr/>
        </p:nvGraphicFramePr>
        <p:xfrm>
          <a:off x="5072066" y="635450"/>
          <a:ext cx="3929090" cy="1234440"/>
        </p:xfrm>
        <a:graphic>
          <a:graphicData uri="http://schemas.openxmlformats.org/drawingml/2006/table">
            <a:tbl>
              <a:tblPr/>
              <a:tblGrid>
                <a:gridCol w="1428760"/>
                <a:gridCol w="571504"/>
                <a:gridCol w="642942"/>
                <a:gridCol w="571504"/>
                <a:gridCol w="714380"/>
              </a:tblGrid>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活动编号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428596" y="2643182"/>
            <a:ext cx="8429684" cy="3368578"/>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置</a:t>
            </a:r>
            <a:r>
              <a:rPr lang="zh-CN" altLang="zh-CN" sz="2000" smtClean="0">
                <a:solidFill>
                  <a:srgbClr val="006600"/>
                </a:solidFill>
                <a:latin typeface="Consolas" pitchFamily="49" charset="0"/>
                <a:ea typeface="仿宋" pitchFamily="49" charset="-122"/>
                <a:cs typeface="Consolas" pitchFamily="49" charset="0"/>
              </a:rPr>
              <a:t>当前活动最大结束时间</a:t>
            </a:r>
            <a:r>
              <a:rPr lang="en-US" altLang="zh-CN" sz="2000" smtClean="0">
                <a:solidFill>
                  <a:srgbClr val="006600"/>
                </a:solidFill>
                <a:latin typeface="Consolas" pitchFamily="49" charset="0"/>
                <a:ea typeface="仿宋" pitchFamily="49" charset="-122"/>
                <a:cs typeface="Consolas" pitchFamily="49" charset="0"/>
              </a:rPr>
              <a:t>laste=0</a:t>
            </a:r>
            <a:r>
              <a:rPr lang="zh-CN" altLang="zh-CN" sz="2000" smtClean="0">
                <a:solidFill>
                  <a:srgbClr val="006600"/>
                </a:solidFill>
                <a:latin typeface="Consolas" pitchFamily="49" charset="0"/>
                <a:ea typeface="仿宋" pitchFamily="49" charset="-122"/>
                <a:cs typeface="Consolas" pitchFamily="49" charset="0"/>
              </a:rPr>
              <a:t>，所有兼容活动个数</a:t>
            </a:r>
            <a:r>
              <a:rPr lang="en-US" altLang="zh-CN" sz="2000" smtClean="0">
                <a:solidFill>
                  <a:srgbClr val="006600"/>
                </a:solidFill>
                <a:latin typeface="Consolas" pitchFamily="49" charset="0"/>
                <a:ea typeface="仿宋" pitchFamily="49" charset="-122"/>
                <a:cs typeface="Consolas" pitchFamily="49" charset="0"/>
              </a:rPr>
              <a:t>sum=0</a:t>
            </a:r>
            <a:r>
              <a:rPr lang="zh-CN" altLang="zh-CN" sz="2000" smtClean="0">
                <a:solidFill>
                  <a:srgbClr val="006600"/>
                </a:solidFill>
                <a:latin typeface="Consolas" pitchFamily="49" charset="0"/>
                <a:ea typeface="仿宋" pitchFamily="49" charset="-122"/>
                <a:cs typeface="Consolas" pitchFamily="49" charset="0"/>
              </a:rPr>
              <a:t>。</a:t>
            </a:r>
          </a:p>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活动</a:t>
            </a:r>
            <a:r>
              <a:rPr lang="en-US" altLang="zh-CN" sz="2000" smtClean="0">
                <a:solidFill>
                  <a:srgbClr val="C00000"/>
                </a:solidFill>
                <a:latin typeface="Consolas" pitchFamily="49" charset="0"/>
                <a:ea typeface="仿宋" pitchFamily="49" charset="-122"/>
                <a:cs typeface="Consolas" pitchFamily="49" charset="0"/>
              </a:rPr>
              <a:t>1</a:t>
            </a:r>
            <a:r>
              <a:rPr lang="zh-CN"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6600"/>
                </a:solidFill>
                <a:latin typeface="Consolas" pitchFamily="49" charset="0"/>
                <a:ea typeface="仿宋" pitchFamily="49" charset="-122"/>
                <a:cs typeface="Consolas" pitchFamily="49" charset="0"/>
              </a:rPr>
              <a:t>其开始时间为</a:t>
            </a:r>
            <a:r>
              <a:rPr lang="en-US" altLang="zh-CN" sz="2000" smtClean="0">
                <a:solidFill>
                  <a:srgbClr val="006600"/>
                </a:solidFill>
                <a:latin typeface="Consolas" pitchFamily="49" charset="0"/>
                <a:ea typeface="仿宋" pitchFamily="49" charset="-122"/>
                <a:cs typeface="Consolas" pitchFamily="49" charset="0"/>
              </a:rPr>
              <a:t>1</a:t>
            </a:r>
            <a:r>
              <a:rPr lang="zh-CN" altLang="zh-CN" sz="2000" smtClean="0">
                <a:solidFill>
                  <a:srgbClr val="006600"/>
                </a:solidFill>
                <a:latin typeface="Consolas" pitchFamily="49" charset="0"/>
                <a:ea typeface="仿宋" pitchFamily="49" charset="-122"/>
                <a:cs typeface="Consolas" pitchFamily="49" charset="0"/>
              </a:rPr>
              <a:t>，大于等于</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，属于兼容活动，</a:t>
            </a:r>
            <a:r>
              <a:rPr lang="zh-CN" altLang="zh-CN" sz="2000" smtClean="0">
                <a:solidFill>
                  <a:srgbClr val="FF0000"/>
                </a:solidFill>
                <a:latin typeface="Consolas" pitchFamily="49" charset="0"/>
                <a:ea typeface="仿宋" pitchFamily="49" charset="-122"/>
                <a:cs typeface="Consolas" pitchFamily="49" charset="0"/>
              </a:rPr>
              <a:t>选取</a:t>
            </a:r>
            <a:r>
              <a:rPr lang="zh-CN" altLang="zh-CN" sz="2000" smtClean="0">
                <a:solidFill>
                  <a:srgbClr val="006600"/>
                </a:solidFill>
                <a:latin typeface="Consolas" pitchFamily="49" charset="0"/>
                <a:ea typeface="仿宋" pitchFamily="49" charset="-122"/>
                <a:cs typeface="Consolas" pitchFamily="49" charset="0"/>
              </a:rPr>
              <a:t>它，</a:t>
            </a:r>
            <a:r>
              <a:rPr lang="en-US" altLang="zh-CN" sz="2000" smtClean="0">
                <a:solidFill>
                  <a:srgbClr val="006600"/>
                </a:solidFill>
                <a:latin typeface="Consolas" pitchFamily="49" charset="0"/>
                <a:ea typeface="仿宋" pitchFamily="49" charset="-122"/>
                <a:cs typeface="Consolas" pitchFamily="49" charset="0"/>
              </a:rPr>
              <a:t>sum</a:t>
            </a:r>
            <a:r>
              <a:rPr lang="zh-CN" altLang="zh-CN" sz="2000" smtClean="0">
                <a:solidFill>
                  <a:srgbClr val="006600"/>
                </a:solidFill>
                <a:latin typeface="Consolas" pitchFamily="49" charset="0"/>
                <a:ea typeface="仿宋" pitchFamily="49" charset="-122"/>
                <a:cs typeface="Consolas" pitchFamily="49" charset="0"/>
              </a:rPr>
              <a:t>增加</a:t>
            </a:r>
            <a:r>
              <a:rPr lang="en-US" altLang="zh-CN" sz="2000" smtClean="0">
                <a:solidFill>
                  <a:srgbClr val="006600"/>
                </a:solidFill>
                <a:latin typeface="Consolas" pitchFamily="49" charset="0"/>
                <a:ea typeface="仿宋" pitchFamily="49" charset="-122"/>
                <a:cs typeface="Consolas" pitchFamily="49" charset="0"/>
              </a:rPr>
              <a:t>1</a:t>
            </a: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sum=1</a:t>
            </a:r>
            <a:r>
              <a:rPr lang="zh-CN" altLang="zh-CN" sz="2000" smtClean="0">
                <a:solidFill>
                  <a:srgbClr val="006600"/>
                </a:solidFill>
                <a:latin typeface="Consolas" pitchFamily="49" charset="0"/>
                <a:ea typeface="仿宋" pitchFamily="49" charset="-122"/>
                <a:cs typeface="Consolas" pitchFamily="49" charset="0"/>
              </a:rPr>
              <a:t>，置</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其结束时间</a:t>
            </a:r>
            <a:r>
              <a:rPr lang="en-US" altLang="zh-CN" sz="2000" smtClean="0">
                <a:solidFill>
                  <a:srgbClr val="006600"/>
                </a:solidFill>
                <a:latin typeface="Consolas" pitchFamily="49" charset="0"/>
                <a:ea typeface="仿宋" pitchFamily="49" charset="-122"/>
                <a:cs typeface="Consolas" pitchFamily="49" charset="0"/>
              </a:rPr>
              <a:t>=3</a:t>
            </a:r>
            <a:r>
              <a:rPr lang="zh-CN" altLang="zh-CN" sz="2000" smtClean="0">
                <a:solidFill>
                  <a:srgbClr val="006600"/>
                </a:solidFill>
                <a:latin typeface="Consolas" pitchFamily="49" charset="0"/>
                <a:ea typeface="仿宋" pitchFamily="49" charset="-122"/>
                <a:cs typeface="Consolas" pitchFamily="49" charset="0"/>
              </a:rPr>
              <a:t>。</a:t>
            </a:r>
          </a:p>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活动</a:t>
            </a:r>
            <a:r>
              <a:rPr lang="en-US" altLang="zh-CN" sz="2000" smtClean="0">
                <a:solidFill>
                  <a:srgbClr val="C00000"/>
                </a:solidFill>
                <a:latin typeface="Consolas" pitchFamily="49" charset="0"/>
                <a:ea typeface="仿宋" pitchFamily="49" charset="-122"/>
                <a:cs typeface="Consolas" pitchFamily="49" charset="0"/>
              </a:rPr>
              <a:t>2</a:t>
            </a:r>
            <a:r>
              <a:rPr lang="zh-CN"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6600"/>
                </a:solidFill>
                <a:latin typeface="Consolas" pitchFamily="49" charset="0"/>
                <a:ea typeface="仿宋" pitchFamily="49" charset="-122"/>
                <a:cs typeface="Consolas" pitchFamily="49" charset="0"/>
              </a:rPr>
              <a:t>其开始时间为</a:t>
            </a:r>
            <a:r>
              <a:rPr lang="en-US" altLang="zh-CN" sz="2000" smtClean="0">
                <a:solidFill>
                  <a:srgbClr val="006600"/>
                </a:solidFill>
                <a:latin typeface="Consolas" pitchFamily="49" charset="0"/>
                <a:ea typeface="仿宋" pitchFamily="49" charset="-122"/>
                <a:cs typeface="Consolas" pitchFamily="49" charset="0"/>
              </a:rPr>
              <a:t>2</a:t>
            </a:r>
            <a:r>
              <a:rPr lang="zh-CN" altLang="zh-CN" sz="2000" smtClean="0">
                <a:solidFill>
                  <a:srgbClr val="006600"/>
                </a:solidFill>
                <a:latin typeface="Consolas" pitchFamily="49" charset="0"/>
                <a:ea typeface="仿宋" pitchFamily="49" charset="-122"/>
                <a:cs typeface="Consolas" pitchFamily="49" charset="0"/>
              </a:rPr>
              <a:t>，小于</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，属于非兼容活动，</a:t>
            </a:r>
            <a:r>
              <a:rPr lang="zh-CN" altLang="zh-CN" sz="2000" smtClean="0">
                <a:solidFill>
                  <a:srgbClr val="FF0000"/>
                </a:solidFill>
                <a:latin typeface="Consolas" pitchFamily="49" charset="0"/>
                <a:ea typeface="仿宋" pitchFamily="49" charset="-122"/>
                <a:cs typeface="Consolas" pitchFamily="49" charset="0"/>
              </a:rPr>
              <a:t>不选取</a:t>
            </a:r>
            <a:r>
              <a:rPr lang="zh-CN" altLang="zh-CN" sz="2000" smtClean="0">
                <a:solidFill>
                  <a:srgbClr val="006600"/>
                </a:solidFill>
                <a:latin typeface="Consolas" pitchFamily="49" charset="0"/>
                <a:ea typeface="仿宋" pitchFamily="49" charset="-122"/>
                <a:cs typeface="Consolas" pitchFamily="49" charset="0"/>
              </a:rPr>
              <a:t>它。</a:t>
            </a:r>
          </a:p>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活动</a:t>
            </a:r>
            <a:r>
              <a:rPr lang="en-US" altLang="zh-CN" sz="2000" smtClean="0">
                <a:solidFill>
                  <a:srgbClr val="C00000"/>
                </a:solidFill>
                <a:latin typeface="Consolas" pitchFamily="49" charset="0"/>
                <a:ea typeface="仿宋" pitchFamily="49" charset="-122"/>
                <a:cs typeface="Consolas" pitchFamily="49" charset="0"/>
              </a:rPr>
              <a:t>3</a:t>
            </a:r>
            <a:r>
              <a:rPr lang="zh-CN"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6600"/>
                </a:solidFill>
                <a:latin typeface="Consolas" pitchFamily="49" charset="0"/>
                <a:ea typeface="仿宋" pitchFamily="49" charset="-122"/>
                <a:cs typeface="Consolas" pitchFamily="49" charset="0"/>
              </a:rPr>
              <a:t>其开始时间为</a:t>
            </a:r>
            <a:r>
              <a:rPr lang="en-US" altLang="zh-CN" sz="2000" smtClean="0">
                <a:solidFill>
                  <a:srgbClr val="006600"/>
                </a:solidFill>
                <a:latin typeface="Consolas" pitchFamily="49" charset="0"/>
                <a:ea typeface="仿宋" pitchFamily="49" charset="-122"/>
                <a:cs typeface="Consolas" pitchFamily="49" charset="0"/>
              </a:rPr>
              <a:t>4</a:t>
            </a:r>
            <a:r>
              <a:rPr lang="zh-CN" altLang="zh-CN" sz="2000" smtClean="0">
                <a:solidFill>
                  <a:srgbClr val="006600"/>
                </a:solidFill>
                <a:latin typeface="Consolas" pitchFamily="49" charset="0"/>
                <a:ea typeface="仿宋" pitchFamily="49" charset="-122"/>
                <a:cs typeface="Consolas" pitchFamily="49" charset="0"/>
              </a:rPr>
              <a:t>，大于等于</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，属于兼容活动，</a:t>
            </a:r>
            <a:r>
              <a:rPr lang="zh-CN" altLang="zh-CN" sz="2000" smtClean="0">
                <a:solidFill>
                  <a:srgbClr val="FF0000"/>
                </a:solidFill>
                <a:latin typeface="Consolas" pitchFamily="49" charset="0"/>
                <a:ea typeface="仿宋" pitchFamily="49" charset="-122"/>
                <a:cs typeface="Consolas" pitchFamily="49" charset="0"/>
              </a:rPr>
              <a:t>选取</a:t>
            </a:r>
            <a:r>
              <a:rPr lang="zh-CN" altLang="zh-CN" sz="2000" smtClean="0">
                <a:solidFill>
                  <a:srgbClr val="006600"/>
                </a:solidFill>
                <a:latin typeface="Consolas" pitchFamily="49" charset="0"/>
                <a:ea typeface="仿宋" pitchFamily="49" charset="-122"/>
                <a:cs typeface="Consolas" pitchFamily="49" charset="0"/>
              </a:rPr>
              <a:t>它，</a:t>
            </a:r>
            <a:r>
              <a:rPr lang="en-US" altLang="zh-CN" sz="2000" smtClean="0">
                <a:solidFill>
                  <a:srgbClr val="006600"/>
                </a:solidFill>
                <a:latin typeface="Consolas" pitchFamily="49" charset="0"/>
                <a:ea typeface="仿宋" pitchFamily="49" charset="-122"/>
                <a:cs typeface="Consolas" pitchFamily="49" charset="0"/>
              </a:rPr>
              <a:t>sum</a:t>
            </a:r>
            <a:r>
              <a:rPr lang="zh-CN" altLang="zh-CN" sz="2000" smtClean="0">
                <a:solidFill>
                  <a:srgbClr val="006600"/>
                </a:solidFill>
                <a:latin typeface="Consolas" pitchFamily="49" charset="0"/>
                <a:ea typeface="仿宋" pitchFamily="49" charset="-122"/>
                <a:cs typeface="Consolas" pitchFamily="49" charset="0"/>
              </a:rPr>
              <a:t>增加</a:t>
            </a:r>
            <a:r>
              <a:rPr lang="en-US" altLang="zh-CN" sz="2000" smtClean="0">
                <a:solidFill>
                  <a:srgbClr val="006600"/>
                </a:solidFill>
                <a:latin typeface="Consolas" pitchFamily="49" charset="0"/>
                <a:ea typeface="仿宋" pitchFamily="49" charset="-122"/>
                <a:cs typeface="Consolas" pitchFamily="49" charset="0"/>
              </a:rPr>
              <a:t>1</a:t>
            </a: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sum=2</a:t>
            </a:r>
            <a:r>
              <a:rPr lang="zh-CN" altLang="zh-CN" sz="2000" smtClean="0">
                <a:solidFill>
                  <a:srgbClr val="006600"/>
                </a:solidFill>
                <a:latin typeface="Consolas" pitchFamily="49" charset="0"/>
                <a:ea typeface="仿宋" pitchFamily="49" charset="-122"/>
                <a:cs typeface="Consolas" pitchFamily="49" charset="0"/>
              </a:rPr>
              <a:t>，置</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其结束时间</a:t>
            </a:r>
            <a:r>
              <a:rPr lang="en-US" altLang="zh-CN" sz="2000" smtClean="0">
                <a:solidFill>
                  <a:srgbClr val="006600"/>
                </a:solidFill>
                <a:latin typeface="Consolas" pitchFamily="49" charset="0"/>
                <a:ea typeface="仿宋" pitchFamily="49" charset="-122"/>
                <a:cs typeface="Consolas" pitchFamily="49" charset="0"/>
              </a:rPr>
              <a:t>=8</a:t>
            </a:r>
            <a:r>
              <a:rPr lang="zh-CN" altLang="zh-CN" sz="2000" smtClean="0">
                <a:solidFill>
                  <a:srgbClr val="006600"/>
                </a:solidFill>
                <a:latin typeface="Consolas" pitchFamily="49" charset="0"/>
                <a:ea typeface="仿宋" pitchFamily="49" charset="-122"/>
                <a:cs typeface="Consolas" pitchFamily="49" charset="0"/>
              </a:rPr>
              <a:t>。</a:t>
            </a:r>
          </a:p>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活动</a:t>
            </a:r>
            <a:r>
              <a:rPr lang="en-US" altLang="zh-CN" sz="2000" smtClean="0">
                <a:solidFill>
                  <a:srgbClr val="C00000"/>
                </a:solidFill>
                <a:latin typeface="Consolas" pitchFamily="49" charset="0"/>
                <a:ea typeface="仿宋" pitchFamily="49" charset="-122"/>
                <a:cs typeface="Consolas" pitchFamily="49" charset="0"/>
              </a:rPr>
              <a:t>4</a:t>
            </a:r>
            <a:r>
              <a:rPr lang="zh-CN"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6600"/>
                </a:solidFill>
                <a:latin typeface="Consolas" pitchFamily="49" charset="0"/>
                <a:ea typeface="仿宋" pitchFamily="49" charset="-122"/>
                <a:cs typeface="Consolas" pitchFamily="49" charset="0"/>
              </a:rPr>
              <a:t>其开始时间为</a:t>
            </a:r>
            <a:r>
              <a:rPr lang="en-US" altLang="zh-CN" sz="2000" smtClean="0">
                <a:solidFill>
                  <a:srgbClr val="006600"/>
                </a:solidFill>
                <a:latin typeface="Consolas" pitchFamily="49" charset="0"/>
                <a:ea typeface="仿宋" pitchFamily="49" charset="-122"/>
                <a:cs typeface="Consolas" pitchFamily="49" charset="0"/>
              </a:rPr>
              <a:t>6</a:t>
            </a:r>
            <a:r>
              <a:rPr lang="zh-CN" altLang="zh-CN" sz="2000" smtClean="0">
                <a:solidFill>
                  <a:srgbClr val="006600"/>
                </a:solidFill>
                <a:latin typeface="Consolas" pitchFamily="49" charset="0"/>
                <a:ea typeface="仿宋" pitchFamily="49" charset="-122"/>
                <a:cs typeface="Consolas" pitchFamily="49" charset="0"/>
              </a:rPr>
              <a:t>，小于</a:t>
            </a:r>
            <a:r>
              <a:rPr lang="en-US" altLang="zh-CN" sz="2000" smtClean="0">
                <a:solidFill>
                  <a:srgbClr val="006600"/>
                </a:solidFill>
                <a:latin typeface="Consolas" pitchFamily="49" charset="0"/>
                <a:ea typeface="仿宋" pitchFamily="49" charset="-122"/>
                <a:cs typeface="Consolas" pitchFamily="49" charset="0"/>
              </a:rPr>
              <a:t>laste</a:t>
            </a:r>
            <a:r>
              <a:rPr lang="zh-CN" altLang="zh-CN" sz="2000" smtClean="0">
                <a:solidFill>
                  <a:srgbClr val="006600"/>
                </a:solidFill>
                <a:latin typeface="Consolas" pitchFamily="49" charset="0"/>
                <a:ea typeface="仿宋" pitchFamily="49" charset="-122"/>
                <a:cs typeface="Consolas" pitchFamily="49" charset="0"/>
              </a:rPr>
              <a:t>，属于非兼容活动，</a:t>
            </a:r>
            <a:r>
              <a:rPr lang="zh-CN" altLang="zh-CN" sz="2000" smtClean="0">
                <a:solidFill>
                  <a:srgbClr val="FF0000"/>
                </a:solidFill>
                <a:latin typeface="Consolas" pitchFamily="49" charset="0"/>
                <a:ea typeface="仿宋" pitchFamily="49" charset="-122"/>
                <a:cs typeface="Consolas" pitchFamily="49" charset="0"/>
              </a:rPr>
              <a:t>不选取</a:t>
            </a:r>
            <a:r>
              <a:rPr lang="zh-CN" altLang="zh-CN" sz="2000" smtClean="0">
                <a:solidFill>
                  <a:srgbClr val="006600"/>
                </a:solidFill>
                <a:latin typeface="Consolas" pitchFamily="49" charset="0"/>
                <a:ea typeface="仿宋" pitchFamily="49" charset="-122"/>
                <a:cs typeface="Consolas" pitchFamily="49" charset="0"/>
              </a:rPr>
              <a:t>它。</a:t>
            </a:r>
          </a:p>
          <a:p>
            <a:pPr marL="457200" indent="-457200">
              <a:lnSpc>
                <a:spcPts val="3000"/>
              </a:lnSpc>
              <a:buFont typeface="+mj-ea"/>
              <a:buAutoNum type="circleNumDbPlain"/>
            </a:pPr>
            <a:r>
              <a:rPr lang="zh-CN" altLang="zh-CN" sz="2000" smtClean="0">
                <a:solidFill>
                  <a:srgbClr val="C00000"/>
                </a:solidFill>
                <a:latin typeface="Consolas" pitchFamily="49" charset="0"/>
                <a:ea typeface="仿宋" pitchFamily="49" charset="-122"/>
                <a:cs typeface="Consolas" pitchFamily="49" charset="0"/>
              </a:rPr>
              <a:t>该调度方案</a:t>
            </a:r>
            <a:r>
              <a:rPr lang="zh-CN" altLang="zh-CN" sz="2000" smtClean="0">
                <a:solidFill>
                  <a:srgbClr val="006600"/>
                </a:solidFill>
                <a:latin typeface="Consolas" pitchFamily="49" charset="0"/>
                <a:ea typeface="仿宋" pitchFamily="49" charset="-122"/>
                <a:cs typeface="Consolas" pitchFamily="49" charset="0"/>
              </a:rPr>
              <a:t>的所有兼容活动个数</a:t>
            </a:r>
            <a:r>
              <a:rPr lang="en-US" altLang="zh-CN" sz="2000" smtClean="0">
                <a:solidFill>
                  <a:srgbClr val="006600"/>
                </a:solidFill>
                <a:latin typeface="Consolas" pitchFamily="49" charset="0"/>
                <a:ea typeface="仿宋" pitchFamily="49" charset="-122"/>
                <a:cs typeface="Consolas" pitchFamily="49" charset="0"/>
              </a:rPr>
              <a:t>sum</a:t>
            </a:r>
            <a:r>
              <a:rPr lang="zh-CN" altLang="zh-CN" sz="2000" smtClean="0">
                <a:solidFill>
                  <a:srgbClr val="006600"/>
                </a:solidFill>
                <a:latin typeface="Consolas" pitchFamily="49" charset="0"/>
                <a:ea typeface="仿宋" pitchFamily="49" charset="-122"/>
                <a:cs typeface="Consolas" pitchFamily="49" charset="0"/>
              </a:rPr>
              <a:t>为</a:t>
            </a:r>
            <a:r>
              <a:rPr lang="en-US" altLang="zh-CN" sz="2000" smtClean="0">
                <a:solidFill>
                  <a:srgbClr val="006600"/>
                </a:solidFill>
                <a:latin typeface="Consolas" pitchFamily="49" charset="0"/>
                <a:ea typeface="仿宋" pitchFamily="49" charset="-122"/>
                <a:cs typeface="Consolas" pitchFamily="49" charset="0"/>
              </a:rPr>
              <a:t>2</a:t>
            </a:r>
            <a:r>
              <a:rPr lang="zh-CN" altLang="zh-CN" sz="2000" smtClean="0">
                <a:solidFill>
                  <a:srgbClr val="0066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1714512" cy="430887"/>
          </a:xfrm>
          <a:prstGeom prst="rect">
            <a:avLst/>
          </a:prstGeom>
          <a:noFill/>
        </p:spPr>
        <p:txBody>
          <a:bodyPr wrap="square" rtlCol="0">
            <a:spAutoFit/>
          </a:bodyPr>
          <a:lstStyle/>
          <a:p>
            <a:r>
              <a:rPr lang="zh-CN" altLang="zh-CN" sz="2200" smtClean="0">
                <a:solidFill>
                  <a:srgbClr val="0000FF"/>
                </a:solidFill>
                <a:latin typeface="华文中宋" pitchFamily="2" charset="-122"/>
                <a:ea typeface="华文中宋" pitchFamily="2" charset="-122"/>
              </a:rPr>
              <a:t>问题表示</a:t>
            </a:r>
            <a:endParaRPr lang="zh-CN" altLang="en-US" sz="2200">
              <a:solidFill>
                <a:srgbClr val="0000FF"/>
              </a:solidFill>
              <a:latin typeface="华文中宋" pitchFamily="2" charset="-122"/>
              <a:ea typeface="华文中宋" pitchFamily="2" charset="-122"/>
            </a:endParaRPr>
          </a:p>
        </p:txBody>
      </p:sp>
      <p:sp>
        <p:nvSpPr>
          <p:cNvPr id="3" name="TextBox 2"/>
          <p:cNvSpPr txBox="1"/>
          <p:nvPr/>
        </p:nvSpPr>
        <p:spPr>
          <a:xfrm>
            <a:off x="642910" y="1357298"/>
            <a:ext cx="7786742" cy="28806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Action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活动起始时间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活动结束时间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n=4;</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Action </a:t>
            </a:r>
            <a:r>
              <a:rPr lang="en-US" altLang="zh-CN" sz="1800" smtClean="0">
                <a:solidFill>
                  <a:srgbClr val="FF0000"/>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[]={{0,0},{1,3},{2,5},{4,8},{6,10}};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不用</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3071834" cy="430887"/>
          </a:xfrm>
          <a:prstGeom prst="rect">
            <a:avLst/>
          </a:prstGeom>
          <a:noFill/>
        </p:spPr>
        <p:txBody>
          <a:bodyPr wrap="square" rtlCol="0">
            <a:spAutoFit/>
          </a:bodyPr>
          <a:lstStyle/>
          <a:p>
            <a:r>
              <a:rPr lang="zh-CN" altLang="zh-CN" sz="2200" smtClean="0">
                <a:solidFill>
                  <a:srgbClr val="0000FF"/>
                </a:solidFill>
                <a:latin typeface="华文中宋" pitchFamily="2" charset="-122"/>
                <a:ea typeface="华文中宋" pitchFamily="2" charset="-122"/>
              </a:rPr>
              <a:t>问题的求解结果表示：</a:t>
            </a:r>
          </a:p>
        </p:txBody>
      </p:sp>
      <p:sp>
        <p:nvSpPr>
          <p:cNvPr id="3" name="TextBox 2"/>
          <p:cNvSpPr txBox="1"/>
          <p:nvPr/>
        </p:nvSpPr>
        <p:spPr>
          <a:xfrm>
            <a:off x="285720" y="1928802"/>
            <a:ext cx="8643998" cy="24692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int x[MAX];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临时解向量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bestx[MAX];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最优解向量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laste=0;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一个调度方案中最后兼容活动的结束时间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sum=0;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一个调度方案中所有兼容活动个数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maxsum=0;		</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4" y="928670"/>
            <a:ext cx="8072462"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dfs(int i)	//</a:t>
            </a:r>
            <a:r>
              <a:rPr lang="zh-CN" altLang="zh-CN" sz="1800" smtClean="0">
                <a:solidFill>
                  <a:srgbClr val="FF0000"/>
                </a:solidFill>
                <a:latin typeface="Consolas" pitchFamily="49" charset="0"/>
                <a:ea typeface="仿宋" pitchFamily="49" charset="-122"/>
                <a:cs typeface="Consolas" pitchFamily="49" charset="0"/>
              </a:rPr>
              <a:t>搜索活动问题最优解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到达叶子结点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产生一种调度方案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(sum&gt;maxsum)</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maxsum=sum;</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k=1;k&lt;=n;k++)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bestx[k]=x[k];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858312" cy="54585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52000" rtlCol="0">
            <a:spAutoFit/>
          </a:bodyPr>
          <a:lstStyle/>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for(int j=i; j&lt;=n;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没有到达叶子结点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的活动</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层结点选择活动</a:t>
            </a:r>
            <a:r>
              <a:rPr lang="en-US" altLang="zh-CN" sz="1800" smtClean="0">
                <a:solidFill>
                  <a:srgbClr val="00B0F0"/>
                </a:solidFill>
                <a:latin typeface="Consolas" pitchFamily="49" charset="0"/>
                <a:ea typeface="仿宋" pitchFamily="49" charset="-122"/>
                <a:cs typeface="Consolas" pitchFamily="49" charset="0"/>
              </a:rPr>
              <a:t>x[j]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sum1=sum;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en-US" altLang="zh-CN" sz="1800" smtClean="0">
                <a:solidFill>
                  <a:srgbClr val="00B0F0"/>
                </a:solidFill>
                <a:latin typeface="Consolas" pitchFamily="49" charset="0"/>
                <a:ea typeface="仿宋" pitchFamily="49" charset="-122"/>
                <a:cs typeface="Consolas" pitchFamily="49" charset="0"/>
              </a:rPr>
              <a:t>sum</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laste</a:t>
            </a:r>
            <a:r>
              <a:rPr lang="zh-CN" altLang="zh-CN" sz="1800" smtClean="0">
                <a:solidFill>
                  <a:srgbClr val="00B0F0"/>
                </a:solidFill>
                <a:latin typeface="Consolas" pitchFamily="49" charset="0"/>
                <a:ea typeface="仿宋" pitchFamily="49" charset="-122"/>
                <a:cs typeface="Consolas" pitchFamily="49" charset="0"/>
              </a:rPr>
              <a:t>以便回溯</a:t>
            </a:r>
          </a:p>
          <a:p>
            <a:r>
              <a:rPr lang="en-US" altLang="zh-CN" sz="1800" smtClean="0">
                <a:solidFill>
                  <a:srgbClr val="0000FF"/>
                </a:solidFill>
                <a:latin typeface="Consolas" pitchFamily="49" charset="0"/>
                <a:ea typeface="仿宋" pitchFamily="49" charset="-122"/>
                <a:cs typeface="Consolas" pitchFamily="49" charset="0"/>
              </a:rPr>
              <a:t>         int laste1=laste;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(A[x[j]].b&gt;=laste)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活动</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与前面兼容</a:t>
            </a:r>
          </a:p>
          <a:p>
            <a:r>
              <a:rPr lang="en-US" altLang="zh-CN" sz="1800" smtClean="0">
                <a:solidFill>
                  <a:srgbClr val="0000FF"/>
                </a:solidFill>
                <a:latin typeface="Consolas" pitchFamily="49" charset="0"/>
                <a:ea typeface="仿宋" pitchFamily="49" charset="-122"/>
                <a:cs typeface="Consolas" pitchFamily="49" charset="0"/>
              </a:rPr>
              <a:t>         {  sum++;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兼容活动个数增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laste=A[x[j]].e;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修改本方案的最后兼容时间</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swap(x[i],x[j]);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排序树问题递归框架</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交换</a:t>
            </a:r>
            <a:r>
              <a:rPr lang="en-US" altLang="zh-CN" sz="1800" smtClean="0">
                <a:solidFill>
                  <a:srgbClr val="00B0F0"/>
                </a:solidFill>
                <a:latin typeface="Consolas" pitchFamily="49" charset="0"/>
                <a:ea typeface="仿宋" pitchFamily="49" charset="-122"/>
                <a:cs typeface="Consolas" pitchFamily="49" charset="0"/>
              </a:rPr>
              <a:t>x[i],x[j]</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排序树问题递归框架</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进入下一层</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swap(x[i],x[j]);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排序树问题递归框架</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交换</a:t>
            </a:r>
            <a:r>
              <a:rPr lang="en-US" altLang="zh-CN" sz="1800" smtClean="0">
                <a:solidFill>
                  <a:srgbClr val="00B0F0"/>
                </a:solidFill>
                <a:latin typeface="Consolas" pitchFamily="49" charset="0"/>
                <a:ea typeface="仿宋" pitchFamily="49" charset="-122"/>
                <a:cs typeface="Consolas" pitchFamily="49" charset="0"/>
              </a:rPr>
              <a:t>x[i],x[j]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sum=sum1;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a:t>
            </a:r>
          </a:p>
          <a:p>
            <a:r>
              <a:rPr lang="en-US" altLang="zh-CN" sz="1800" smtClean="0">
                <a:solidFill>
                  <a:srgbClr val="0000FF"/>
                </a:solidFill>
                <a:latin typeface="Consolas" pitchFamily="49" charset="0"/>
                <a:ea typeface="仿宋" pitchFamily="49" charset="-122"/>
                <a:cs typeface="Consolas" pitchFamily="49" charset="0"/>
              </a:rPr>
              <a:t>         laste=laste1;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即撤销第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层结点对活动</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的选择</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928934"/>
            <a:ext cx="3143272"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zh-CN" sz="1800" smtClean="0">
                <a:latin typeface="Consolas" pitchFamily="49" charset="0"/>
                <a:ea typeface="楷体" pitchFamily="49" charset="-122"/>
                <a:cs typeface="Consolas" pitchFamily="49" charset="0"/>
              </a:rPr>
              <a:t>最优调度方案</a:t>
            </a:r>
          </a:p>
          <a:p>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选取活动</a:t>
            </a:r>
            <a:r>
              <a:rPr lang="en-US" altLang="zh-CN" sz="1800" smtClean="0">
                <a:latin typeface="Consolas" pitchFamily="49" charset="0"/>
                <a:ea typeface="楷体" pitchFamily="49" charset="-122"/>
                <a:cs typeface="Consolas" pitchFamily="49" charset="0"/>
              </a:rPr>
              <a:t>1: [1,3)</a:t>
            </a:r>
            <a:endParaRPr lang="zh-CN" altLang="zh-CN" sz="1800" smtClean="0">
              <a:latin typeface="Consolas" pitchFamily="49" charset="0"/>
              <a:ea typeface="楷体" pitchFamily="49" charset="-122"/>
              <a:cs typeface="Consolas" pitchFamily="49" charset="0"/>
            </a:endParaRPr>
          </a:p>
          <a:p>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选取活动</a:t>
            </a:r>
            <a:r>
              <a:rPr lang="en-US" altLang="zh-CN" sz="1800" smtClean="0">
                <a:latin typeface="Consolas" pitchFamily="49" charset="0"/>
                <a:ea typeface="楷体" pitchFamily="49" charset="-122"/>
                <a:cs typeface="Consolas" pitchFamily="49" charset="0"/>
              </a:rPr>
              <a:t>3: [4,8)</a:t>
            </a:r>
            <a:endParaRPr lang="zh-CN" altLang="zh-CN" sz="1800" smtClean="0">
              <a:latin typeface="Consolas" pitchFamily="49" charset="0"/>
              <a:ea typeface="楷体" pitchFamily="49" charset="-122"/>
              <a:cs typeface="Consolas" pitchFamily="49" charset="0"/>
            </a:endParaRPr>
          </a:p>
          <a:p>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安排活动的个数</a:t>
            </a:r>
            <a:r>
              <a:rPr lang="en-US" altLang="zh-CN" sz="1800" smtClean="0">
                <a:latin typeface="Consolas" pitchFamily="49" charset="0"/>
                <a:ea typeface="楷体" pitchFamily="49" charset="-122"/>
                <a:cs typeface="Consolas" pitchFamily="49" charset="0"/>
              </a:rPr>
              <a:t>=2</a:t>
            </a:r>
            <a:endParaRPr lang="zh-CN" altLang="zh-CN" sz="1800" smtClean="0">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1214414" y="1214422"/>
          <a:ext cx="3929090" cy="1234440"/>
        </p:xfrm>
        <a:graphic>
          <a:graphicData uri="http://schemas.openxmlformats.org/drawingml/2006/table">
            <a:tbl>
              <a:tblPr/>
              <a:tblGrid>
                <a:gridCol w="1428760"/>
                <a:gridCol w="571504"/>
                <a:gridCol w="642942"/>
                <a:gridCol w="571504"/>
                <a:gridCol w="714380"/>
              </a:tblGrid>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活动编号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左弧形箭头 3"/>
          <p:cNvSpPr/>
          <p:nvPr/>
        </p:nvSpPr>
        <p:spPr>
          <a:xfrm>
            <a:off x="642910" y="2000240"/>
            <a:ext cx="428628" cy="135732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该算法对应解空间树是一棵排列树，与求全排列算法的时间复杂度相同，即为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5720" y="1500174"/>
            <a:ext cx="8496300" cy="1985159"/>
          </a:xfrm>
          <a:prstGeom prst="rect">
            <a:avLst/>
          </a:prstGeom>
          <a:noFill/>
          <a:ln w="9525">
            <a:noFill/>
            <a:miter lim="800000"/>
            <a:headEnd/>
            <a:tailEnd/>
          </a:ln>
        </p:spPr>
        <p:txBody>
          <a:bodyPr>
            <a:spAutoFit/>
          </a:bodyPr>
          <a:lstStyle/>
          <a:p>
            <a:pPr>
              <a:lnSpc>
                <a:spcPct val="150000"/>
              </a:lnSpc>
            </a:pPr>
            <a:r>
              <a:rPr lang="zh-CN" altLang="en-US" sz="2200" smtClean="0">
                <a:solidFill>
                  <a:srgbClr val="0000FF"/>
                </a:solidFill>
                <a:latin typeface="楷体" pitchFamily="49" charset="-122"/>
                <a:ea typeface="楷体" pitchFamily="49" charset="-122"/>
              </a:rPr>
              <a:t>     </a:t>
            </a:r>
            <a:r>
              <a:rPr lang="zh-CN" altLang="en-US" sz="2200" smtClean="0">
                <a:solidFill>
                  <a:srgbClr val="FF0000"/>
                </a:solidFill>
                <a:latin typeface="微软雅黑" pitchFamily="34" charset="-122"/>
                <a:ea typeface="微软雅黑" pitchFamily="34" charset="-122"/>
              </a:rPr>
              <a:t>注意：</a:t>
            </a:r>
            <a:r>
              <a:rPr lang="zh-CN" altLang="en-US" sz="2000" smtClean="0">
                <a:solidFill>
                  <a:srgbClr val="0000FF"/>
                </a:solidFill>
                <a:latin typeface="楷体" pitchFamily="49" charset="-122"/>
                <a:ea typeface="楷体" pitchFamily="49" charset="-122"/>
              </a:rPr>
              <a:t>问</a:t>
            </a:r>
            <a:r>
              <a:rPr lang="zh-CN" altLang="en-US" sz="2000" dirty="0">
                <a:solidFill>
                  <a:srgbClr val="0000FF"/>
                </a:solidFill>
                <a:latin typeface="楷体" pitchFamily="49" charset="-122"/>
                <a:ea typeface="楷体" pitchFamily="49" charset="-122"/>
              </a:rPr>
              <a:t>题的解空间树是虚</a:t>
            </a:r>
            <a:r>
              <a:rPr lang="zh-CN" altLang="en-US" sz="2000">
                <a:solidFill>
                  <a:srgbClr val="0000FF"/>
                </a:solidFill>
                <a:latin typeface="楷体" pitchFamily="49" charset="-122"/>
                <a:ea typeface="楷体" pitchFamily="49" charset="-122"/>
              </a:rPr>
              <a:t>拟</a:t>
            </a:r>
            <a:r>
              <a:rPr lang="zh-CN" altLang="en-US" sz="2000" smtClean="0">
                <a:solidFill>
                  <a:srgbClr val="0000FF"/>
                </a:solidFill>
                <a:latin typeface="楷体" pitchFamily="49" charset="-122"/>
                <a:ea typeface="楷体" pitchFamily="49" charset="-122"/>
              </a:rPr>
              <a:t>的，并</a:t>
            </a:r>
            <a:r>
              <a:rPr lang="zh-CN" altLang="en-US" sz="2000" dirty="0">
                <a:solidFill>
                  <a:srgbClr val="0000FF"/>
                </a:solidFill>
                <a:latin typeface="楷体" pitchFamily="49" charset="-122"/>
                <a:ea typeface="楷体" pitchFamily="49" charset="-122"/>
              </a:rPr>
              <a:t>不需要在算法运行时构造一棵真正的树</a:t>
            </a:r>
            <a:r>
              <a:rPr lang="zh-CN" altLang="en-US" sz="2000">
                <a:solidFill>
                  <a:srgbClr val="0000FF"/>
                </a:solidFill>
                <a:latin typeface="楷体" pitchFamily="49" charset="-122"/>
                <a:ea typeface="楷体" pitchFamily="49" charset="-122"/>
              </a:rPr>
              <a:t>结</a:t>
            </a:r>
            <a:r>
              <a:rPr lang="zh-CN" altLang="en-US" sz="2000" smtClean="0">
                <a:solidFill>
                  <a:srgbClr val="0000FF"/>
                </a:solidFill>
                <a:latin typeface="楷体" pitchFamily="49" charset="-122"/>
                <a:ea typeface="楷体" pitchFamily="49" charset="-122"/>
              </a:rPr>
              <a:t>构，然</a:t>
            </a:r>
            <a:r>
              <a:rPr lang="zh-CN" altLang="en-US" sz="2000" dirty="0">
                <a:solidFill>
                  <a:srgbClr val="0000FF"/>
                </a:solidFill>
                <a:latin typeface="楷体" pitchFamily="49" charset="-122"/>
                <a:ea typeface="楷体" pitchFamily="49" charset="-122"/>
              </a:rPr>
              <a:t>后再在该解空间树中搜索问题</a:t>
            </a:r>
            <a:r>
              <a:rPr lang="zh-CN" altLang="en-US" sz="2000">
                <a:solidFill>
                  <a:srgbClr val="0000FF"/>
                </a:solidFill>
                <a:latin typeface="楷体" pitchFamily="49" charset="-122"/>
                <a:ea typeface="楷体" pitchFamily="49" charset="-122"/>
              </a:rPr>
              <a:t>的</a:t>
            </a:r>
            <a:r>
              <a:rPr lang="zh-CN" altLang="en-US" sz="2000" smtClean="0">
                <a:solidFill>
                  <a:srgbClr val="0000FF"/>
                </a:solidFill>
                <a:latin typeface="楷体" pitchFamily="49" charset="-122"/>
                <a:ea typeface="楷体" pitchFamily="49" charset="-122"/>
              </a:rPr>
              <a:t>解，而</a:t>
            </a:r>
            <a:r>
              <a:rPr lang="zh-CN" altLang="en-US" sz="2000" dirty="0">
                <a:solidFill>
                  <a:srgbClr val="0000FF"/>
                </a:solidFill>
                <a:latin typeface="楷体" pitchFamily="49" charset="-122"/>
                <a:ea typeface="楷体" pitchFamily="49" charset="-122"/>
              </a:rPr>
              <a:t>是只存储从根结点到当前结点的路</a:t>
            </a:r>
            <a:r>
              <a:rPr lang="zh-CN" altLang="en-US" sz="2000">
                <a:solidFill>
                  <a:srgbClr val="0000FF"/>
                </a:solidFill>
                <a:latin typeface="楷体" pitchFamily="49" charset="-122"/>
                <a:ea typeface="楷体" pitchFamily="49" charset="-122"/>
              </a:rPr>
              <a:t>径</a:t>
            </a:r>
            <a:r>
              <a:rPr lang="zh-CN" altLang="en-US" sz="2000" smtClean="0">
                <a:solidFill>
                  <a:srgbClr val="0000FF"/>
                </a:solidFill>
                <a:latin typeface="楷体" pitchFamily="49" charset="-122"/>
                <a:ea typeface="楷体" pitchFamily="49" charset="-122"/>
              </a:rPr>
              <a:t>。</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en-US" sz="2000" smtClean="0">
                <a:solidFill>
                  <a:srgbClr val="0000FF"/>
                </a:solidFill>
                <a:latin typeface="楷体" pitchFamily="49" charset="-122"/>
                <a:ea typeface="楷体" pitchFamily="49" charset="-122"/>
              </a:rPr>
              <a:t>实</a:t>
            </a:r>
            <a:r>
              <a:rPr lang="zh-CN" altLang="en-US" sz="2000">
                <a:solidFill>
                  <a:srgbClr val="0000FF"/>
                </a:solidFill>
                <a:latin typeface="楷体" pitchFamily="49" charset="-122"/>
                <a:ea typeface="楷体" pitchFamily="49" charset="-122"/>
              </a:rPr>
              <a:t>际</a:t>
            </a:r>
            <a:r>
              <a:rPr lang="zh-CN" altLang="en-US" sz="2000" smtClean="0">
                <a:solidFill>
                  <a:srgbClr val="0000FF"/>
                </a:solidFill>
                <a:latin typeface="楷体" pitchFamily="49" charset="-122"/>
                <a:ea typeface="楷体" pitchFamily="49" charset="-122"/>
              </a:rPr>
              <a:t>上，有</a:t>
            </a:r>
            <a:r>
              <a:rPr lang="zh-CN" altLang="en-US" sz="2000" dirty="0">
                <a:solidFill>
                  <a:srgbClr val="0000FF"/>
                </a:solidFill>
                <a:latin typeface="楷体" pitchFamily="49" charset="-122"/>
                <a:ea typeface="楷体" pitchFamily="49" charset="-122"/>
              </a:rPr>
              <a:t>些问题的解空间因过于复杂或状态过多难以画出来。</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714908"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5.9 </a:t>
            </a:r>
            <a:r>
              <a:rPr lang="zh-CN" altLang="zh-CN" sz="2800" smtClean="0">
                <a:solidFill>
                  <a:srgbClr val="FF0000"/>
                </a:solidFill>
                <a:latin typeface="叶根友毛笔行书2.0版" pitchFamily="2" charset="-122"/>
                <a:ea typeface="叶根友毛笔行书2.0版" pitchFamily="2" charset="-122"/>
              </a:rPr>
              <a:t>求解流水作业调度问题</a:t>
            </a:r>
          </a:p>
        </p:txBody>
      </p:sp>
      <p:sp>
        <p:nvSpPr>
          <p:cNvPr id="3" name="TextBox 2"/>
          <p:cNvSpPr txBox="1"/>
          <p:nvPr/>
        </p:nvSpPr>
        <p:spPr>
          <a:xfrm>
            <a:off x="428596" y="1428736"/>
            <a:ext cx="8501122" cy="3503523"/>
          </a:xfrm>
          <a:prstGeom prst="rect">
            <a:avLst/>
          </a:prstGeom>
          <a:noFill/>
        </p:spPr>
        <p:txBody>
          <a:bodyPr wrap="square" rtlCol="0">
            <a:spAutoFit/>
          </a:bodyPr>
          <a:lstStyle/>
          <a:p>
            <a:pPr>
              <a:lnSpc>
                <a:spcPts val="38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）要在由两台机器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上加工，然后在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加工作业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所需的时间分别为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nSpc>
                <a:spcPts val="38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流水作业调度问题要求确定这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smtClean="0">
                <a:solidFill>
                  <a:srgbClr val="000000"/>
                </a:solidFill>
                <a:latin typeface="Consolas" pitchFamily="49" charset="0"/>
                <a:ea typeface="楷体" pitchFamily="49" charset="-122"/>
                <a:cs typeface="Consolas" pitchFamily="49" charset="0"/>
              </a:rPr>
              <a:t>非优先调度</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8286808" cy="5832943"/>
          </a:xfrm>
          <a:prstGeom prst="rect">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ts val="3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【输入格式】</a:t>
            </a:r>
            <a:r>
              <a:rPr lang="zh-CN" altLang="zh-CN" sz="2000" smtClean="0">
                <a:solidFill>
                  <a:srgbClr val="0000FF"/>
                </a:solidFill>
                <a:latin typeface="Consolas" pitchFamily="49" charset="0"/>
                <a:ea typeface="楷体" pitchFamily="49" charset="-122"/>
                <a:cs typeface="Consolas" pitchFamily="49" charset="0"/>
              </a:rPr>
              <a:t>输入包含若干个用例。每个用例第一行是作业数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1000</a:t>
            </a:r>
            <a:r>
              <a:rPr lang="zh-CN" altLang="zh-CN" sz="2000" smtClean="0">
                <a:solidFill>
                  <a:srgbClr val="0000FF"/>
                </a:solidFill>
                <a:latin typeface="Consolas" pitchFamily="49" charset="0"/>
                <a:ea typeface="楷体" pitchFamily="49" charset="-122"/>
                <a:cs typeface="Consolas" pitchFamily="49" charset="0"/>
              </a:rPr>
              <a:t>），接下来</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行，每行两个非负整数，第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行的两个整数分别表示在第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个作业在第一台机器和第二台机器上加工时间。以输入</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结束。</a:t>
            </a:r>
          </a:p>
          <a:p>
            <a:pPr>
              <a:lnSpc>
                <a:spcPts val="3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【输出格式】</a:t>
            </a:r>
            <a:r>
              <a:rPr lang="zh-CN" altLang="zh-CN" sz="2000" smtClean="0">
                <a:solidFill>
                  <a:srgbClr val="0000FF"/>
                </a:solidFill>
                <a:latin typeface="Consolas" pitchFamily="49" charset="0"/>
                <a:ea typeface="楷体" pitchFamily="49" charset="-122"/>
                <a:cs typeface="Consolas" pitchFamily="49" charset="0"/>
              </a:rPr>
              <a:t>每个用例输出一行，表示采用最优调度所用的总时间，即从第一台机器开始到第二台机器结束的时间。</a:t>
            </a:r>
          </a:p>
          <a:p>
            <a:pPr>
              <a:lnSpc>
                <a:spcPts val="3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【输入样例】</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      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5 6</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12 2</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4 14</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8 7</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0</a:t>
            </a:r>
            <a:endParaRPr lang="zh-CN"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【输出样例】</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      33</a:t>
            </a:r>
            <a:endParaRPr lang="zh-CN" altLang="zh-CN" sz="2000" smtClean="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3714744" y="4000504"/>
          <a:ext cx="3357584" cy="1097280"/>
        </p:xfrm>
        <a:graphic>
          <a:graphicData uri="http://schemas.openxmlformats.org/drawingml/2006/table">
            <a:tbl>
              <a:tblPr>
                <a:tableStyleId>{775DCB02-9BB8-47FD-8907-85C794F793BA}</a:tableStyleId>
              </a:tblPr>
              <a:tblGrid>
                <a:gridCol w="1093376"/>
                <a:gridCol w="566052"/>
                <a:gridCol w="566052"/>
                <a:gridCol w="566052"/>
                <a:gridCol w="566052"/>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357298"/>
            <a:ext cx="8143932" cy="2446824"/>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采用回溯法求解，对应的解空间是一个是</a:t>
            </a:r>
            <a:r>
              <a:rPr lang="zh-CN" altLang="zh-CN" sz="2000" smtClean="0">
                <a:solidFill>
                  <a:srgbClr val="FF0000"/>
                </a:solidFill>
                <a:latin typeface="Consolas" pitchFamily="49" charset="0"/>
                <a:ea typeface="微软雅黑" pitchFamily="34" charset="-122"/>
                <a:cs typeface="Consolas" pitchFamily="49" charset="0"/>
              </a:rPr>
              <a:t>排列树</a:t>
            </a:r>
            <a:r>
              <a:rPr lang="zh-CN" altLang="zh-CN" sz="2000" smtClean="0">
                <a:solidFill>
                  <a:srgbClr val="0000FF"/>
                </a:solidFill>
                <a:latin typeface="Consolas" pitchFamily="49" charset="0"/>
                <a:ea typeface="楷体" pitchFamily="49" charset="-122"/>
                <a:cs typeface="Consolas" pitchFamily="49" charset="0"/>
              </a:rPr>
              <a:t>，相当于求出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个作业的一种排列使完成时间最少。</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作业的编号是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，用数组</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作为解向量即调度方案，即</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顺序执行的作业编号，初始时数组</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的元素分别是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，最优解向量用</a:t>
            </a:r>
            <a:r>
              <a:rPr lang="en-US" altLang="zh-CN" sz="2000" smtClean="0">
                <a:solidFill>
                  <a:srgbClr val="0000FF"/>
                </a:solidFill>
                <a:latin typeface="Consolas" pitchFamily="49" charset="0"/>
                <a:ea typeface="楷体" pitchFamily="49" charset="-122"/>
                <a:cs typeface="Consolas" pitchFamily="49" charset="0"/>
              </a:rPr>
              <a:t>bestx[]</a:t>
            </a:r>
            <a:r>
              <a:rPr lang="zh-CN" altLang="zh-CN" sz="2000" smtClean="0">
                <a:solidFill>
                  <a:srgbClr val="0000FF"/>
                </a:solidFill>
                <a:latin typeface="Consolas" pitchFamily="49" charset="0"/>
                <a:ea typeface="楷体" pitchFamily="49" charset="-122"/>
                <a:cs typeface="Consolas" pitchFamily="49" charset="0"/>
              </a:rPr>
              <a:t>存储，对应的最优调度时间用</a:t>
            </a:r>
            <a:r>
              <a:rPr lang="en-US" altLang="zh-CN" sz="2000" smtClean="0">
                <a:solidFill>
                  <a:srgbClr val="0000FF"/>
                </a:solidFill>
                <a:latin typeface="Consolas" pitchFamily="49" charset="0"/>
                <a:ea typeface="楷体" pitchFamily="49" charset="-122"/>
                <a:cs typeface="Consolas" pitchFamily="49" charset="0"/>
              </a:rPr>
              <a:t>bestf</a:t>
            </a:r>
            <a:r>
              <a:rPr lang="zh-CN" altLang="zh-CN" sz="2000" smtClean="0">
                <a:solidFill>
                  <a:srgbClr val="0000FF"/>
                </a:solidFill>
                <a:latin typeface="Consolas" pitchFamily="49" charset="0"/>
                <a:ea typeface="楷体" pitchFamily="49" charset="-122"/>
                <a:cs typeface="Consolas" pitchFamily="49" charset="0"/>
              </a:rPr>
              <a:t>表示。</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500990" cy="1938992"/>
          </a:xfrm>
          <a:prstGeom prst="rect">
            <a:avLst/>
          </a:prstGeom>
          <a:noFill/>
        </p:spPr>
        <p:txBody>
          <a:bodyPr wrap="square" rtlCol="0">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求作业的所有排列可以直接采用</a:t>
            </a:r>
            <a:r>
              <a:rPr lang="zh-CN" altLang="zh-CN" sz="2000" smtClean="0">
                <a:solidFill>
                  <a:srgbClr val="FF0000"/>
                </a:solidFill>
                <a:latin typeface="微软雅黑" pitchFamily="34" charset="-122"/>
                <a:ea typeface="微软雅黑" pitchFamily="34" charset="-122"/>
                <a:cs typeface="Times New Roman" pitchFamily="18" charset="0"/>
              </a:rPr>
              <a:t>排列树递归框架</a:t>
            </a:r>
            <a:r>
              <a:rPr lang="zh-CN" altLang="zh-CN" sz="2000" smtClean="0">
                <a:solidFill>
                  <a:srgbClr val="0000FF"/>
                </a:solidFill>
                <a:ea typeface="楷体" pitchFamily="49" charset="-122"/>
                <a:cs typeface="Times New Roman" pitchFamily="18" charset="0"/>
              </a:rPr>
              <a:t>实现</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对于每一种调度方案求出其所有作业执行的总时间，通过比较求出最小的总时间，对应的调度方案就是最优调度方案，即为本问题的解。</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7858180"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baseline="-25000" smtClean="0">
                <a:solidFill>
                  <a:srgbClr val="C0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数组表示在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上执行完当前作业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的总时间（含前面作业的执行时间），</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baseline="-25000" smtClean="0">
                <a:solidFill>
                  <a:srgbClr val="C00000"/>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数组表示在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上执行完当前作业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的总时间（含前面作业的执行时间）。</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由于一个作业总是先在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上执行后在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执行，所以</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n</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就是执行全部作业的总时间</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3714776" cy="430887"/>
          </a:xfrm>
          <a:prstGeom prst="rect">
            <a:avLst/>
          </a:prstGeom>
          <a:solidFill>
            <a:schemeClr val="accent6">
              <a:lumMod val="20000"/>
              <a:lumOff val="80000"/>
            </a:schemeClr>
          </a:solid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一个示例，假设有</a:t>
            </a:r>
            <a:r>
              <a:rPr lang="en-US" altLang="zh-CN" sz="2200" smtClean="0">
                <a:solidFill>
                  <a:srgbClr val="0000FF"/>
                </a:solidFill>
                <a:latin typeface="Consolas" pitchFamily="49" charset="0"/>
                <a:ea typeface="楷体" pitchFamily="49" charset="-122"/>
                <a:cs typeface="Consolas" pitchFamily="49" charset="0"/>
              </a:rPr>
              <a:t>3</a:t>
            </a:r>
            <a:r>
              <a:rPr lang="zh-CN" altLang="zh-CN" sz="2200" smtClean="0">
                <a:solidFill>
                  <a:srgbClr val="0000FF"/>
                </a:solidFill>
                <a:latin typeface="Consolas" pitchFamily="49" charset="0"/>
                <a:ea typeface="楷体" pitchFamily="49" charset="-122"/>
                <a:cs typeface="Consolas" pitchFamily="49" charset="0"/>
              </a:rPr>
              <a:t>个作业</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714348" y="714356"/>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bl>
          </a:graphicData>
        </a:graphic>
      </p:graphicFrame>
      <p:grpSp>
        <p:nvGrpSpPr>
          <p:cNvPr id="32" name="组合 31"/>
          <p:cNvGrpSpPr/>
          <p:nvPr/>
        </p:nvGrpSpPr>
        <p:grpSpPr>
          <a:xfrm>
            <a:off x="940694" y="3141660"/>
            <a:ext cx="2156160" cy="1214446"/>
            <a:chOff x="940694" y="3427412"/>
            <a:chExt cx="2156160" cy="1214446"/>
          </a:xfrm>
        </p:grpSpPr>
        <p:sp>
          <p:nvSpPr>
            <p:cNvPr id="10" name="矩形 9"/>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1" name="矩形 10"/>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31" name="组合 30"/>
          <p:cNvGrpSpPr/>
          <p:nvPr/>
        </p:nvGrpSpPr>
        <p:grpSpPr>
          <a:xfrm>
            <a:off x="428596" y="2071678"/>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00034"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500034"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[0]=0</a:t>
              </a: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sp>
        <p:nvSpPr>
          <p:cNvPr id="15" name="矩形 14"/>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9" name="矩形 18"/>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grpSp>
        <p:nvGrpSpPr>
          <p:cNvPr id="34" name="组合 33"/>
          <p:cNvGrpSpPr/>
          <p:nvPr/>
        </p:nvGrpSpPr>
        <p:grpSpPr>
          <a:xfrm>
            <a:off x="1857356" y="4357694"/>
            <a:ext cx="1785950" cy="921071"/>
            <a:chOff x="1857356" y="4643446"/>
            <a:chExt cx="1785950" cy="921071"/>
          </a:xfrm>
        </p:grpSpPr>
        <p:sp>
          <p:nvSpPr>
            <p:cNvPr id="14" name="TextBox 13"/>
            <p:cNvSpPr txBox="1"/>
            <p:nvPr/>
          </p:nvSpPr>
          <p:spPr>
            <a:xfrm>
              <a:off x="1857356" y="507207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1</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[1]=</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[1]+b[1]=3</a:t>
              </a:r>
              <a:endParaRPr lang="zh-CN" altLang="en-US" sz="1600">
                <a:solidFill>
                  <a:srgbClr val="0000FF"/>
                </a:solidFill>
                <a:cs typeface="Times New Roman" pitchFamily="18" charset="0"/>
              </a:endParaRPr>
            </a:p>
          </p:txBody>
        </p:sp>
        <p:cxnSp>
          <p:nvCxnSpPr>
            <p:cNvPr id="24" name="直接箭头连接符 23"/>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2000232" y="2422013"/>
            <a:ext cx="1357322" cy="640081"/>
            <a:chOff x="2000232" y="2707765"/>
            <a:chExt cx="1357322" cy="640081"/>
          </a:xfrm>
        </p:grpSpPr>
        <p:sp>
          <p:nvSpPr>
            <p:cNvPr id="12" name="TextBox 11"/>
            <p:cNvSpPr txBox="1"/>
            <p:nvPr/>
          </p:nvSpPr>
          <p:spPr>
            <a:xfrm>
              <a:off x="2000232"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[0]+2=2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857620" y="2422013"/>
            <a:ext cx="1428760" cy="652607"/>
            <a:chOff x="3857620" y="2707765"/>
            <a:chExt cx="1428760" cy="652607"/>
          </a:xfrm>
        </p:grpSpPr>
        <p:sp>
          <p:nvSpPr>
            <p:cNvPr id="17" name="TextBox 16"/>
            <p:cNvSpPr txBox="1"/>
            <p:nvPr/>
          </p:nvSpPr>
          <p:spPr>
            <a:xfrm>
              <a:off x="3857620" y="2707765"/>
              <a:ext cx="1428760"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[1]+3=5</a:t>
              </a:r>
              <a:endParaRPr lang="zh-CN" altLang="en-US" sz="1600">
                <a:solidFill>
                  <a:srgbClr val="0000FF"/>
                </a:solidFill>
              </a:endParaRPr>
            </a:p>
          </p:txBody>
        </p:sp>
        <p:cxnSp>
          <p:nvCxnSpPr>
            <p:cNvPr id="27" name="直接箭头连接符 26"/>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5786446" y="2422013"/>
            <a:ext cx="1357322" cy="649797"/>
            <a:chOff x="5786446" y="2707765"/>
            <a:chExt cx="1357322" cy="649797"/>
          </a:xfrm>
        </p:grpSpPr>
        <p:sp>
          <p:nvSpPr>
            <p:cNvPr id="21" name="TextBox 20"/>
            <p:cNvSpPr txBox="1"/>
            <p:nvPr/>
          </p:nvSpPr>
          <p:spPr>
            <a:xfrm>
              <a:off x="5786446"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6" name="组合 35"/>
          <p:cNvGrpSpPr/>
          <p:nvPr/>
        </p:nvGrpSpPr>
        <p:grpSpPr>
          <a:xfrm>
            <a:off x="4538140" y="3856040"/>
            <a:ext cx="1773918" cy="1422725"/>
            <a:chOff x="4538140" y="4141792"/>
            <a:chExt cx="1773918" cy="1422725"/>
          </a:xfrm>
        </p:grpSpPr>
        <p:sp>
          <p:nvSpPr>
            <p:cNvPr id="16" name="矩形 15"/>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597546" y="507207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2</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[2]=</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[2]+b[2]=6</a:t>
              </a:r>
              <a:endParaRPr lang="zh-CN" altLang="en-US" sz="1600">
                <a:solidFill>
                  <a:srgbClr val="0000FF"/>
                </a:solidFill>
                <a:cs typeface="Times New Roman" pitchFamily="18" charset="0"/>
              </a:endParaRPr>
            </a:p>
          </p:txBody>
        </p:sp>
        <p:cxnSp>
          <p:nvCxnSpPr>
            <p:cNvPr id="29" name="直接箭头连接符 28"/>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5988234" y="3856040"/>
            <a:ext cx="2643206" cy="1422725"/>
            <a:chOff x="5988234" y="4141792"/>
            <a:chExt cx="2643206" cy="1422725"/>
          </a:xfrm>
        </p:grpSpPr>
        <p:sp>
          <p:nvSpPr>
            <p:cNvPr id="20" name="矩形 19"/>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3</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[3]=</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[3]+b[3]=10</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9" name="TextBox 38"/>
          <p:cNvSpPr txBox="1"/>
          <p:nvPr/>
        </p:nvSpPr>
        <p:spPr>
          <a:xfrm>
            <a:off x="214282" y="5429264"/>
            <a:ext cx="6643734" cy="1015663"/>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由于每个作业都是从</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开始的，即</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上各个作业是连续执行的，不需要等待，所以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不需要用数组表示，直接用单个变量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表示，</a:t>
            </a:r>
            <a:endParaRPr lang="zh-CN" altLang="en-US" sz="20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6929454" y="5435758"/>
            <a:ext cx="1714512" cy="707886"/>
          </a:xfrm>
          <a:prstGeom prst="rect">
            <a:avLst/>
          </a:prstGeom>
          <a:noFill/>
        </p:spPr>
        <p:txBody>
          <a:bodyPr wrap="square" rtlCol="0">
            <a:spAutoFit/>
          </a:bodyPr>
          <a:lstStyle/>
          <a:p>
            <a:pPr algn="ctr"/>
            <a:r>
              <a:rPr lang="zh-CN" altLang="zh-CN" sz="2000" smtClean="0">
                <a:solidFill>
                  <a:srgbClr val="0000FF"/>
                </a:solidFill>
                <a:latin typeface="Consolas" pitchFamily="49" charset="0"/>
                <a:ea typeface="微软雅黑" pitchFamily="34" charset="-122"/>
                <a:cs typeface="Consolas" pitchFamily="49" charset="0"/>
              </a:rPr>
              <a:t>该调度方案的总时间</a:t>
            </a:r>
            <a:r>
              <a:rPr lang="en-US" altLang="zh-CN" sz="2000" smtClean="0">
                <a:solidFill>
                  <a:srgbClr val="0000FF"/>
                </a:solidFill>
                <a:latin typeface="Consolas" pitchFamily="49" charset="0"/>
                <a:ea typeface="微软雅黑" pitchFamily="34" charset="-122"/>
                <a:cs typeface="Consolas" pitchFamily="49" charset="0"/>
              </a:rPr>
              <a:t>: 10</a:t>
            </a:r>
            <a:endParaRPr lang="zh-CN" altLang="en-US" sz="2000">
              <a:latin typeface="Consolas" pitchFamily="49" charset="0"/>
              <a:ea typeface="微软雅黑" pitchFamily="34" charset="-122"/>
              <a:cs typeface="Consolas" pitchFamily="49" charset="0"/>
            </a:endParaRPr>
          </a:p>
        </p:txBody>
      </p:sp>
      <p:sp>
        <p:nvSpPr>
          <p:cNvPr id="41" name="TextBox 40"/>
          <p:cNvSpPr txBox="1"/>
          <p:nvPr/>
        </p:nvSpPr>
        <p:spPr>
          <a:xfrm>
            <a:off x="3714744" y="605363"/>
            <a:ext cx="5143536" cy="1015663"/>
          </a:xfrm>
          <a:prstGeom prst="rect">
            <a:avLst/>
          </a:prstGeom>
          <a:solidFill>
            <a:schemeClr val="accent1">
              <a:lumMod val="60000"/>
              <a:lumOff val="40000"/>
            </a:schemeClr>
          </a:solid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现在的调用方案为</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，即按作业</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的顺序执行。首先将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数组所有元素初始化为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。该调度方案的总时间计算：</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4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86874" cy="707886"/>
          </a:xfrm>
          <a:prstGeom prst="rect">
            <a:avLst/>
          </a:prstGeom>
          <a:solidFill>
            <a:schemeClr val="accent6">
              <a:lumMod val="20000"/>
              <a:lumOff val="80000"/>
            </a:schemeClr>
          </a:solid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再看看另外一种调用方案，假设</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个作业如表</a:t>
            </a:r>
            <a:r>
              <a:rPr lang="en-US" altLang="zh-CN" sz="2000" smtClean="0">
                <a:solidFill>
                  <a:srgbClr val="0000FF"/>
                </a:solidFill>
                <a:latin typeface="Consolas" pitchFamily="49" charset="0"/>
                <a:ea typeface="楷体" pitchFamily="49" charset="-122"/>
                <a:cs typeface="Consolas" pitchFamily="49" charset="0"/>
              </a:rPr>
              <a:t>5.3</a:t>
            </a:r>
            <a:r>
              <a:rPr lang="zh-CN" altLang="zh-CN" sz="2000" smtClean="0">
                <a:solidFill>
                  <a:srgbClr val="0000FF"/>
                </a:solidFill>
                <a:latin typeface="Consolas" pitchFamily="49" charset="0"/>
                <a:ea typeface="楷体" pitchFamily="49" charset="-122"/>
                <a:cs typeface="Consolas" pitchFamily="49" charset="0"/>
              </a:rPr>
              <a:t>所示，调用方案仍然是（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 。该调度方案的总时间计算：</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2643174" y="1285860"/>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r>
            </a:tbl>
          </a:graphicData>
        </a:graphic>
      </p:graphicFrame>
      <p:sp>
        <p:nvSpPr>
          <p:cNvPr id="10" name="矩形 9"/>
          <p:cNvSpPr/>
          <p:nvPr/>
        </p:nvSpPr>
        <p:spPr>
          <a:xfrm>
            <a:off x="2357422"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nvGrpSpPr>
          <p:cNvPr id="6" name="组合 30"/>
          <p:cNvGrpSpPr/>
          <p:nvPr/>
        </p:nvGrpSpPr>
        <p:grpSpPr>
          <a:xfrm>
            <a:off x="428596" y="2357430"/>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71472"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571472"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a:t>
              </a: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grpSp>
        <p:nvGrpSpPr>
          <p:cNvPr id="39" name="组合 38"/>
          <p:cNvGrpSpPr/>
          <p:nvPr/>
        </p:nvGrpSpPr>
        <p:grpSpPr>
          <a:xfrm>
            <a:off x="2571736" y="4643446"/>
            <a:ext cx="2000264" cy="1278261"/>
            <a:chOff x="2571736" y="4643446"/>
            <a:chExt cx="2000264" cy="1278261"/>
          </a:xfrm>
        </p:grpSpPr>
        <p:sp>
          <p:nvSpPr>
            <p:cNvPr id="14" name="TextBox 13"/>
            <p:cNvSpPr txBox="1"/>
            <p:nvPr/>
          </p:nvSpPr>
          <p:spPr>
            <a:xfrm>
              <a:off x="2571736" y="542926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1</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[1]=</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+b[1]=5</a:t>
              </a:r>
              <a:endParaRPr lang="zh-CN" altLang="en-US" sz="1600">
                <a:solidFill>
                  <a:srgbClr val="0000FF"/>
                </a:solidFill>
                <a:cs typeface="Times New Roman" pitchFamily="18" charset="0"/>
              </a:endParaRPr>
            </a:p>
          </p:txBody>
        </p:sp>
        <p:cxnSp>
          <p:nvCxnSpPr>
            <p:cNvPr id="24" name="直接箭头连接符 23"/>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2000232" y="2707765"/>
            <a:ext cx="928694" cy="640081"/>
            <a:chOff x="2000232" y="2707765"/>
            <a:chExt cx="928694" cy="640081"/>
          </a:xfrm>
        </p:grpSpPr>
        <p:sp>
          <p:nvSpPr>
            <p:cNvPr id="12" name="TextBox 11"/>
            <p:cNvSpPr txBox="1"/>
            <p:nvPr/>
          </p:nvSpPr>
          <p:spPr>
            <a:xfrm>
              <a:off x="2000232" y="2707765"/>
              <a:ext cx="928694"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3096854" y="2707765"/>
            <a:ext cx="1000132" cy="652607"/>
            <a:chOff x="3096854" y="2707765"/>
            <a:chExt cx="1000132" cy="652607"/>
          </a:xfrm>
        </p:grpSpPr>
        <p:sp>
          <p:nvSpPr>
            <p:cNvPr id="17" name="TextBox 16"/>
            <p:cNvSpPr txBox="1"/>
            <p:nvPr/>
          </p:nvSpPr>
          <p:spPr>
            <a:xfrm>
              <a:off x="3096854" y="2707765"/>
              <a:ext cx="100013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+2=4</a:t>
              </a:r>
              <a:endParaRPr lang="zh-CN" altLang="en-US" sz="1600">
                <a:solidFill>
                  <a:srgbClr val="0000FF"/>
                </a:solidFill>
              </a:endParaRPr>
            </a:p>
          </p:txBody>
        </p:sp>
        <p:cxnSp>
          <p:nvCxnSpPr>
            <p:cNvPr id="27" name="直接箭头连接符 2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3786182" y="2707765"/>
            <a:ext cx="2857520" cy="1219713"/>
            <a:chOff x="3786182" y="2707765"/>
            <a:chExt cx="2857520" cy="1219713"/>
          </a:xfrm>
        </p:grpSpPr>
        <p:sp>
          <p:nvSpPr>
            <p:cNvPr id="15" name="矩形 14"/>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1" name="TextBox 20"/>
            <p:cNvSpPr txBox="1"/>
            <p:nvPr/>
          </p:nvSpPr>
          <p:spPr>
            <a:xfrm>
              <a:off x="5786446" y="2707765"/>
              <a:ext cx="857256"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1" name="组合 40"/>
          <p:cNvGrpSpPr/>
          <p:nvPr/>
        </p:nvGrpSpPr>
        <p:grpSpPr>
          <a:xfrm>
            <a:off x="4429124" y="4141792"/>
            <a:ext cx="1714512" cy="2137105"/>
            <a:chOff x="4429124" y="4141792"/>
            <a:chExt cx="1714512" cy="2137105"/>
          </a:xfrm>
        </p:grpSpPr>
        <p:sp>
          <p:nvSpPr>
            <p:cNvPr id="11" name="矩形 10"/>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429124" y="578645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2</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要等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[2]=</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[1]+b[2]=6</a:t>
              </a:r>
              <a:endParaRPr lang="zh-CN" altLang="en-US" sz="1600">
                <a:solidFill>
                  <a:srgbClr val="0000FF"/>
                </a:solidFill>
                <a:cs typeface="Times New Roman" pitchFamily="18" charset="0"/>
              </a:endParaRPr>
            </a:p>
          </p:txBody>
        </p:sp>
        <p:cxnSp>
          <p:nvCxnSpPr>
            <p:cNvPr id="29" name="直接箭头连接符 28"/>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928662" y="3427412"/>
            <a:ext cx="3620718" cy="1214446"/>
            <a:chOff x="928662" y="3427412"/>
            <a:chExt cx="3620718" cy="1214446"/>
          </a:xfrm>
        </p:grpSpPr>
        <p:sp>
          <p:nvSpPr>
            <p:cNvPr id="19" name="矩形 18"/>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0" name="矩形 19"/>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43" name="组合 42"/>
          <p:cNvGrpSpPr/>
          <p:nvPr/>
        </p:nvGrpSpPr>
        <p:grpSpPr>
          <a:xfrm>
            <a:off x="5941848" y="4141792"/>
            <a:ext cx="2689592" cy="1422725"/>
            <a:chOff x="5941848" y="4141792"/>
            <a:chExt cx="2689592" cy="1422725"/>
          </a:xfrm>
        </p:grpSpPr>
        <p:sp>
          <p:nvSpPr>
            <p:cNvPr id="16" name="矩形 15"/>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3</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[3]=</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+b[3]=8</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6572264" y="5929330"/>
            <a:ext cx="2214578" cy="707886"/>
          </a:xfrm>
          <a:prstGeom prst="rect">
            <a:avLst/>
          </a:prstGeom>
          <a:noFill/>
        </p:spPr>
        <p:txBody>
          <a:bodyPr wrap="square" rtlCol="0">
            <a:spAutoFit/>
          </a:bodyPr>
          <a:lstStyle/>
          <a:p>
            <a:pPr algn="ctr"/>
            <a:r>
              <a:rPr lang="zh-CN" altLang="zh-CN" sz="2000" smtClean="0">
                <a:solidFill>
                  <a:srgbClr val="0000FF"/>
                </a:solidFill>
                <a:latin typeface="Consolas" pitchFamily="49" charset="0"/>
                <a:ea typeface="微软雅黑" pitchFamily="34" charset="-122"/>
                <a:cs typeface="Consolas" pitchFamily="49" charset="0"/>
              </a:rPr>
              <a:t>该调度方案的总时间</a:t>
            </a:r>
            <a:r>
              <a:rPr lang="en-US" altLang="zh-CN" sz="2000" smtClean="0">
                <a:solidFill>
                  <a:srgbClr val="0000FF"/>
                </a:solidFill>
                <a:latin typeface="Consolas" pitchFamily="49" charset="0"/>
                <a:ea typeface="微软雅黑" pitchFamily="34" charset="-122"/>
                <a:cs typeface="Consolas" pitchFamily="49" charset="0"/>
              </a:rPr>
              <a:t>: 8</a:t>
            </a:r>
            <a:endParaRPr lang="zh-CN" altLang="en-US" sz="20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1"/>
                                        </p:tgtEl>
                                      </p:cBhvr>
                                    </p:animEffect>
                                    <p:animScale>
                                      <p:cBhvr>
                                        <p:cTn id="35" dur="250" autoRev="1" fill="hold"/>
                                        <p:tgtEl>
                                          <p:spTgt spid="4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7422" y="1363333"/>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nvGrpSpPr>
          <p:cNvPr id="3" name="组合 30"/>
          <p:cNvGrpSpPr/>
          <p:nvPr/>
        </p:nvGrpSpPr>
        <p:grpSpPr>
          <a:xfrm>
            <a:off x="428596" y="293351"/>
            <a:ext cx="8420066" cy="2571768"/>
            <a:chOff x="428596" y="2357430"/>
            <a:chExt cx="8420066" cy="2571768"/>
          </a:xfrm>
        </p:grpSpPr>
        <p:cxnSp>
          <p:nvCxnSpPr>
            <p:cNvPr id="4" name="直接箭头连接符 3"/>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46072"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7" name="TextBox 6"/>
            <p:cNvSpPr txBox="1"/>
            <p:nvPr/>
          </p:nvSpPr>
          <p:spPr>
            <a:xfrm>
              <a:off x="546072"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8" name="TextBox 7"/>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a:t>
              </a: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grpSp>
        <p:nvGrpSpPr>
          <p:cNvPr id="9" name="组合 8"/>
          <p:cNvGrpSpPr/>
          <p:nvPr/>
        </p:nvGrpSpPr>
        <p:grpSpPr>
          <a:xfrm>
            <a:off x="2571736" y="2579367"/>
            <a:ext cx="2000264" cy="1278261"/>
            <a:chOff x="2571736" y="4643446"/>
            <a:chExt cx="2000264" cy="1278261"/>
          </a:xfrm>
        </p:grpSpPr>
        <p:sp>
          <p:nvSpPr>
            <p:cNvPr id="10" name="TextBox 9"/>
            <p:cNvSpPr txBox="1"/>
            <p:nvPr/>
          </p:nvSpPr>
          <p:spPr>
            <a:xfrm>
              <a:off x="2571736" y="542926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1</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[1]=</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+b[1]=5</a:t>
              </a:r>
              <a:endParaRPr lang="zh-CN" altLang="en-US" sz="1600">
                <a:solidFill>
                  <a:srgbClr val="0000FF"/>
                </a:solidFill>
                <a:cs typeface="Times New Roman" pitchFamily="18" charset="0"/>
              </a:endParaRPr>
            </a:p>
          </p:txBody>
        </p:sp>
        <p:cxnSp>
          <p:nvCxnSpPr>
            <p:cNvPr id="11" name="直接箭头连接符 10"/>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2" name="组合 11"/>
          <p:cNvGrpSpPr/>
          <p:nvPr/>
        </p:nvGrpSpPr>
        <p:grpSpPr>
          <a:xfrm>
            <a:off x="2000232" y="643686"/>
            <a:ext cx="928694" cy="640081"/>
            <a:chOff x="2000232" y="2707765"/>
            <a:chExt cx="928694" cy="640081"/>
          </a:xfrm>
        </p:grpSpPr>
        <p:sp>
          <p:nvSpPr>
            <p:cNvPr id="13" name="TextBox 12"/>
            <p:cNvSpPr txBox="1"/>
            <p:nvPr/>
          </p:nvSpPr>
          <p:spPr>
            <a:xfrm>
              <a:off x="2000232" y="2707765"/>
              <a:ext cx="928694"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a:t>
              </a:r>
              <a:endParaRPr lang="zh-CN" altLang="en-US" sz="1600">
                <a:solidFill>
                  <a:srgbClr val="0000FF"/>
                </a:solidFill>
              </a:endParaRPr>
            </a:p>
          </p:txBody>
        </p:sp>
        <p:cxnSp>
          <p:nvCxnSpPr>
            <p:cNvPr id="14" name="直接箭头连接符 13"/>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096854" y="643686"/>
            <a:ext cx="1000132" cy="652607"/>
            <a:chOff x="3096854" y="2707765"/>
            <a:chExt cx="1000132" cy="652607"/>
          </a:xfrm>
        </p:grpSpPr>
        <p:sp>
          <p:nvSpPr>
            <p:cNvPr id="16" name="TextBox 15"/>
            <p:cNvSpPr txBox="1"/>
            <p:nvPr/>
          </p:nvSpPr>
          <p:spPr>
            <a:xfrm>
              <a:off x="3096854" y="2707765"/>
              <a:ext cx="100013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+2=4</a:t>
              </a:r>
              <a:endParaRPr lang="zh-CN" altLang="en-US" sz="1600">
                <a:solidFill>
                  <a:srgbClr val="0000FF"/>
                </a:solidFill>
              </a:endParaRPr>
            </a:p>
          </p:txBody>
        </p:sp>
        <p:cxnSp>
          <p:nvCxnSpPr>
            <p:cNvPr id="17" name="直接箭头连接符 1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3786182" y="643686"/>
            <a:ext cx="2857520" cy="1219713"/>
            <a:chOff x="3786182" y="2707765"/>
            <a:chExt cx="2857520" cy="1219713"/>
          </a:xfrm>
        </p:grpSpPr>
        <p:sp>
          <p:nvSpPr>
            <p:cNvPr id="19" name="矩形 18"/>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5786446" y="2707765"/>
              <a:ext cx="857256"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+3=7</a:t>
              </a:r>
              <a:endParaRPr lang="zh-CN" altLang="en-US" sz="1600">
                <a:solidFill>
                  <a:srgbClr val="0000FF"/>
                </a:solidFill>
              </a:endParaRPr>
            </a:p>
          </p:txBody>
        </p:sp>
        <p:cxnSp>
          <p:nvCxnSpPr>
            <p:cNvPr id="21" name="直接箭头连接符 20"/>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4429124" y="2077713"/>
            <a:ext cx="1714512" cy="2137105"/>
            <a:chOff x="4429124" y="4141792"/>
            <a:chExt cx="1714512" cy="2137105"/>
          </a:xfrm>
        </p:grpSpPr>
        <p:sp>
          <p:nvSpPr>
            <p:cNvPr id="23" name="矩形 22"/>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24" name="TextBox 23"/>
            <p:cNvSpPr txBox="1"/>
            <p:nvPr/>
          </p:nvSpPr>
          <p:spPr>
            <a:xfrm>
              <a:off x="4429124" y="578645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2</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要等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[2]=</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[2]+b[2]=6</a:t>
              </a:r>
              <a:endParaRPr lang="zh-CN" altLang="en-US" sz="1600">
                <a:solidFill>
                  <a:srgbClr val="0000FF"/>
                </a:solidFill>
                <a:cs typeface="Times New Roman" pitchFamily="18" charset="0"/>
              </a:endParaRPr>
            </a:p>
          </p:txBody>
        </p:sp>
        <p:cxnSp>
          <p:nvCxnSpPr>
            <p:cNvPr id="25" name="直接箭头连接符 24"/>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928662" y="1363333"/>
            <a:ext cx="3620718" cy="1214446"/>
            <a:chOff x="928662" y="3427412"/>
            <a:chExt cx="3620718" cy="1214446"/>
          </a:xfrm>
        </p:grpSpPr>
        <p:sp>
          <p:nvSpPr>
            <p:cNvPr id="27" name="矩形 26"/>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29" name="组合 28"/>
          <p:cNvGrpSpPr/>
          <p:nvPr/>
        </p:nvGrpSpPr>
        <p:grpSpPr>
          <a:xfrm>
            <a:off x="5941848" y="2077713"/>
            <a:ext cx="2689592" cy="1422725"/>
            <a:chOff x="5941848" y="4141792"/>
            <a:chExt cx="2689592" cy="1422725"/>
          </a:xfrm>
        </p:grpSpPr>
        <p:sp>
          <p:nvSpPr>
            <p:cNvPr id="30" name="矩形 29"/>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3</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[3]=</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+b[3]=8</a:t>
              </a:r>
              <a:endParaRPr lang="zh-CN" altLang="en-US" sz="1600">
                <a:solidFill>
                  <a:srgbClr val="0000FF"/>
                </a:solidFill>
                <a:cs typeface="Times New Roman" pitchFamily="18" charset="0"/>
              </a:endParaRPr>
            </a:p>
          </p:txBody>
        </p:sp>
        <p:cxnSp>
          <p:nvCxnSpPr>
            <p:cNvPr id="32" name="直接箭头连接符 31"/>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512560" y="1794734"/>
            <a:ext cx="8072494" cy="3105946"/>
            <a:chOff x="512560" y="1794734"/>
            <a:chExt cx="8072494" cy="3105946"/>
          </a:xfrm>
        </p:grpSpPr>
        <p:sp>
          <p:nvSpPr>
            <p:cNvPr id="34" name="TextBox 33"/>
            <p:cNvSpPr txBox="1"/>
            <p:nvPr/>
          </p:nvSpPr>
          <p:spPr>
            <a:xfrm>
              <a:off x="512560" y="4500570"/>
              <a:ext cx="80724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当前作业</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M2</a:t>
              </a:r>
              <a:r>
                <a:rPr lang="zh-CN" altLang="en-US" sz="2000" smtClean="0">
                  <a:solidFill>
                    <a:srgbClr val="0000FF"/>
                  </a:solidFill>
                  <a:latin typeface="Consolas" pitchFamily="49" charset="0"/>
                  <a:ea typeface="楷体" pitchFamily="49" charset="-122"/>
                  <a:cs typeface="Consolas" pitchFamily="49" charset="0"/>
                </a:rPr>
                <a:t>上需要等待的条件：</a:t>
              </a:r>
              <a:r>
                <a:rPr lang="en-US" altLang="zh-CN" sz="2000" i="1"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000" baseline="-25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en-US"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000" i="1"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a:t>
              </a:r>
              <a:r>
                <a:rPr lang="en-US"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-1]&gt;</a:t>
              </a:r>
              <a:r>
                <a:rPr lang="en-US" altLang="zh-CN" sz="2000" i="1"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000" baseline="-25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；否则不需要等待</a:t>
              </a:r>
              <a:endParaRPr lang="zh-CN" altLang="en-US" sz="2000">
                <a:solidFill>
                  <a:srgbClr val="0000FF"/>
                </a:solidFill>
                <a:latin typeface="Consolas" pitchFamily="49" charset="0"/>
                <a:ea typeface="楷体" pitchFamily="49" charset="-122"/>
                <a:cs typeface="Consolas" pitchFamily="49" charset="0"/>
              </a:endParaRPr>
            </a:p>
          </p:txBody>
        </p:sp>
        <p:sp>
          <p:nvSpPr>
            <p:cNvPr id="35" name="椭圆 34"/>
            <p:cNvSpPr/>
            <p:nvPr/>
          </p:nvSpPr>
          <p:spPr>
            <a:xfrm>
              <a:off x="3773656" y="1794734"/>
              <a:ext cx="764484" cy="357190"/>
            </a:xfrm>
            <a:prstGeom prst="ellipse">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1227551" y="1979112"/>
              <a:ext cx="2555309" cy="2480154"/>
            </a:xfrm>
            <a:custGeom>
              <a:avLst/>
              <a:gdLst>
                <a:gd name="connsiteX0" fmla="*/ 2555309 w 2555309"/>
                <a:gd name="connsiteY0" fmla="*/ 0 h 2480154"/>
                <a:gd name="connsiteX1" fmla="*/ 1578279 w 2555309"/>
                <a:gd name="connsiteY1" fmla="*/ 12526 h 2480154"/>
                <a:gd name="connsiteX2" fmla="*/ 914400 w 2555309"/>
                <a:gd name="connsiteY2" fmla="*/ 62630 h 2480154"/>
                <a:gd name="connsiteX3" fmla="*/ 663879 w 2555309"/>
                <a:gd name="connsiteY3" fmla="*/ 187891 h 2480154"/>
                <a:gd name="connsiteX4" fmla="*/ 413358 w 2555309"/>
                <a:gd name="connsiteY4" fmla="*/ 676406 h 2480154"/>
                <a:gd name="connsiteX5" fmla="*/ 0 w 2555309"/>
                <a:gd name="connsiteY5" fmla="*/ 2480154 h 248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309" h="2480154">
                  <a:moveTo>
                    <a:pt x="2555309" y="0"/>
                  </a:moveTo>
                  <a:lnTo>
                    <a:pt x="1578279" y="12526"/>
                  </a:lnTo>
                  <a:cubicBezTo>
                    <a:pt x="1304794" y="22964"/>
                    <a:pt x="1066800" y="33402"/>
                    <a:pt x="914400" y="62630"/>
                  </a:cubicBezTo>
                  <a:cubicBezTo>
                    <a:pt x="762000" y="91858"/>
                    <a:pt x="747386" y="85595"/>
                    <a:pt x="663879" y="187891"/>
                  </a:cubicBezTo>
                  <a:cubicBezTo>
                    <a:pt x="580372" y="290187"/>
                    <a:pt x="524005" y="294362"/>
                    <a:pt x="413358" y="676406"/>
                  </a:cubicBezTo>
                  <a:cubicBezTo>
                    <a:pt x="302712" y="1058450"/>
                    <a:pt x="151356" y="1769302"/>
                    <a:pt x="0" y="2480154"/>
                  </a:cubicBezTo>
                </a:path>
              </a:pathLst>
            </a:custGeom>
            <a:ln>
              <a:solidFill>
                <a:srgbClr val="FF0000"/>
              </a:solidFill>
              <a:prstDash val="sysDash"/>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grpSp>
        <p:nvGrpSpPr>
          <p:cNvPr id="43" name="组合 42"/>
          <p:cNvGrpSpPr/>
          <p:nvPr/>
        </p:nvGrpSpPr>
        <p:grpSpPr>
          <a:xfrm>
            <a:off x="285720" y="4786322"/>
            <a:ext cx="8715436" cy="1494834"/>
            <a:chOff x="285720" y="4786322"/>
            <a:chExt cx="8715436" cy="1494834"/>
          </a:xfrm>
        </p:grpSpPr>
        <p:sp>
          <p:nvSpPr>
            <p:cNvPr id="41" name="TextBox 40"/>
            <p:cNvSpPr txBox="1"/>
            <p:nvPr/>
          </p:nvSpPr>
          <p:spPr>
            <a:xfrm>
              <a:off x="500034" y="5357826"/>
              <a:ext cx="8501122" cy="923330"/>
            </a:xfrm>
            <a:prstGeom prst="rect">
              <a:avLst/>
            </a:prstGeom>
            <a:solidFill>
              <a:schemeClr val="accent1">
                <a:lumMod val="60000"/>
                <a:lumOff val="40000"/>
              </a:schemeClr>
            </a:solid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f1 += a[x[j]];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层选择执行作业</a:t>
              </a:r>
              <a:r>
                <a:rPr lang="en-US" altLang="zh-CN" sz="1800" smtClean="0">
                  <a:solidFill>
                    <a:srgbClr val="00B0F0"/>
                  </a:solidFill>
                  <a:latin typeface="Consolas" pitchFamily="49" charset="0"/>
                  <a:ea typeface="楷体" pitchFamily="49" charset="-122"/>
                  <a:cs typeface="Consolas" pitchFamily="49" charset="0"/>
                </a:rPr>
                <a:t>x[j],</a:t>
              </a:r>
              <a:r>
                <a:rPr lang="zh-CN" altLang="zh-CN" sz="1800" smtClean="0">
                  <a:solidFill>
                    <a:srgbClr val="00B0F0"/>
                  </a:solidFill>
                  <a:latin typeface="Consolas" pitchFamily="49" charset="0"/>
                  <a:ea typeface="楷体" pitchFamily="49" charset="-122"/>
                  <a:cs typeface="Consolas" pitchFamily="49" charset="0"/>
                </a:rPr>
                <a:t>在</a:t>
              </a:r>
              <a:r>
                <a:rPr lang="en-US" altLang="zh-CN" sz="1800" smtClean="0">
                  <a:solidFill>
                    <a:srgbClr val="00B0F0"/>
                  </a:solidFill>
                  <a:latin typeface="Consolas" pitchFamily="49" charset="0"/>
                  <a:ea typeface="楷体" pitchFamily="49" charset="-122"/>
                  <a:cs typeface="Consolas" pitchFamily="49" charset="0"/>
                </a:rPr>
                <a:t>M1</a:t>
              </a:r>
              <a:r>
                <a:rPr lang="zh-CN" altLang="zh-CN" sz="1800" smtClean="0">
                  <a:solidFill>
                    <a:srgbClr val="00B0F0"/>
                  </a:solidFill>
                  <a:latin typeface="Consolas" pitchFamily="49" charset="0"/>
                  <a:ea typeface="楷体" pitchFamily="49" charset="-122"/>
                  <a:cs typeface="Consolas" pitchFamily="49" charset="0"/>
                </a:rPr>
                <a:t>上执行完的时间</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f2[i]=max(f1,f2[i-1])+b[x[j]];</a:t>
              </a:r>
              <a:endParaRPr lang="zh-CN" altLang="en-US" sz="1800">
                <a:solidFill>
                  <a:srgbClr val="0000FF"/>
                </a:solidFill>
                <a:latin typeface="Consolas" pitchFamily="49" charset="0"/>
                <a:ea typeface="楷体" pitchFamily="49" charset="-122"/>
                <a:cs typeface="Consolas" pitchFamily="49" charset="0"/>
              </a:endParaRPr>
            </a:p>
          </p:txBody>
        </p:sp>
        <p:sp>
          <p:nvSpPr>
            <p:cNvPr id="42" name="左弧形箭头 41"/>
            <p:cNvSpPr/>
            <p:nvPr/>
          </p:nvSpPr>
          <p:spPr>
            <a:xfrm>
              <a:off x="285720" y="4786322"/>
              <a:ext cx="214314" cy="85725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501122" cy="534134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dfs(int i)		//</a:t>
            </a:r>
            <a:r>
              <a:rPr lang="zh-CN" altLang="zh-CN" sz="1800" smtClean="0">
                <a:solidFill>
                  <a:srgbClr val="FF0000"/>
                </a:solidFill>
                <a:latin typeface="Consolas" pitchFamily="49" charset="0"/>
                <a:ea typeface="仿宋" pitchFamily="49" charset="-122"/>
                <a:cs typeface="Consolas" pitchFamily="49" charset="0"/>
              </a:rPr>
              <a:t>从第</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层开始搜索</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(i&gt;n)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到达叶子结点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产生一种调度方案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(f2[n]&lt;bestf)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找到更优解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bestf=f2[n];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一个解</a:t>
            </a:r>
            <a:r>
              <a:rPr lang="en-US" altLang="zh-CN" sz="1800" smtClean="0">
                <a:solidFill>
                  <a:srgbClr val="0000FF"/>
                </a:solidFill>
                <a:latin typeface="Consolas" pitchFamily="49" charset="0"/>
                <a:ea typeface="仿宋" pitchFamily="49" charset="-122"/>
                <a:cs typeface="Consolas" pitchFamily="49" charset="0"/>
              </a:rPr>
              <a:t>: bestf=%d",bestf);</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调度方案</a:t>
            </a:r>
            <a:r>
              <a:rPr lang="en-US" altLang="zh-CN" sz="1800" smtClean="0">
                <a:solidFill>
                  <a:srgbClr val="0000FF"/>
                </a:solidFill>
                <a:latin typeface="Consolas" pitchFamily="49" charset="0"/>
                <a:ea typeface="仿宋" pitchFamily="49" charset="-122"/>
                <a:cs typeface="Consolas" pitchFamily="49" charset="0"/>
              </a:rPr>
              <a:t>: "); disparr(x);</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f2: "); disparr(f2);</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for(int j=1; j&lt;=n;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复制解向量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bestx[j] = x[j];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18253"/>
            <a:ext cx="8786874" cy="48682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for(int j=i; j&lt;=n;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没有到达叶子结点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的作业</a:t>
            </a:r>
          </a:p>
          <a:p>
            <a:r>
              <a:rPr lang="en-US" altLang="zh-CN" sz="1800" smtClean="0">
                <a:solidFill>
                  <a:srgbClr val="0000FF"/>
                </a:solidFill>
                <a:latin typeface="Consolas" pitchFamily="49" charset="0"/>
                <a:ea typeface="仿宋" pitchFamily="49" charset="-122"/>
                <a:cs typeface="Consolas" pitchFamily="49" charset="0"/>
              </a:rPr>
              <a:t>        {  f1 += a[x[j]];</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层选择执行作业</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上执行完的时间</a:t>
            </a:r>
          </a:p>
          <a:p>
            <a:r>
              <a:rPr lang="en-US" altLang="zh-CN" sz="1800" smtClean="0">
                <a:solidFill>
                  <a:srgbClr val="0000FF"/>
                </a:solidFill>
                <a:latin typeface="Consolas" pitchFamily="49" charset="0"/>
                <a:ea typeface="仿宋" pitchFamily="49" charset="-122"/>
                <a:cs typeface="Consolas" pitchFamily="49" charset="0"/>
              </a:rPr>
              <a:t>	    f2[i]=max(f1,f2[i-1])+b[x[j]];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(f2[i]&lt;bestf)</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仅仅扩展当前总时间小于</a:t>
            </a:r>
            <a:r>
              <a:rPr lang="en-US" altLang="zh-CN" sz="1800" smtClean="0">
                <a:solidFill>
                  <a:srgbClr val="00B0F0"/>
                </a:solidFill>
                <a:latin typeface="Consolas" pitchFamily="49" charset="0"/>
                <a:ea typeface="仿宋" pitchFamily="49" charset="-122"/>
                <a:cs typeface="Consolas" pitchFamily="49" charset="0"/>
              </a:rPr>
              <a:t>bestf</a:t>
            </a:r>
            <a:r>
              <a:rPr lang="zh-CN" altLang="zh-CN" sz="1800" smtClean="0">
                <a:solidFill>
                  <a:srgbClr val="00B0F0"/>
                </a:solidFill>
                <a:latin typeface="Consolas" pitchFamily="49" charset="0"/>
                <a:ea typeface="仿宋" pitchFamily="49" charset="-122"/>
                <a:cs typeface="Consolas" pitchFamily="49" charset="0"/>
              </a:rPr>
              <a:t>的结点</a:t>
            </a:r>
          </a:p>
          <a:p>
            <a:r>
              <a:rPr lang="en-US" altLang="zh-CN" sz="1800" smtClean="0">
                <a:solidFill>
                  <a:srgbClr val="0000FF"/>
                </a:solidFill>
                <a:latin typeface="Consolas" pitchFamily="49" charset="0"/>
                <a:ea typeface="仿宋" pitchFamily="49" charset="-122"/>
                <a:cs typeface="Consolas" pitchFamily="49" charset="0"/>
              </a:rPr>
              <a:t>           {  swap(x[i],x[j]);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dfs(i+1);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swap(x[i],x[j]);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f1 -= a[x[j]];</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回溯，即撤销第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层对作业</a:t>
            </a:r>
            <a:r>
              <a:rPr lang="en-US" altLang="zh-CN" sz="1800" smtClean="0">
                <a:solidFill>
                  <a:srgbClr val="00B0F0"/>
                </a:solidFill>
                <a:latin typeface="Consolas" pitchFamily="49" charset="0"/>
                <a:ea typeface="仿宋" pitchFamily="49" charset="-122"/>
                <a:cs typeface="Consolas" pitchFamily="49" charset="0"/>
              </a:rPr>
              <a:t>x[j]</a:t>
            </a:r>
            <a:r>
              <a:rPr lang="zh-CN" altLang="zh-CN" sz="1800" smtClean="0">
                <a:solidFill>
                  <a:srgbClr val="00B0F0"/>
                </a:solidFill>
                <a:latin typeface="Consolas" pitchFamily="49" charset="0"/>
                <a:ea typeface="仿宋" pitchFamily="49" charset="-122"/>
                <a:cs typeface="Consolas" pitchFamily="49" charset="0"/>
              </a:rPr>
              <a:t>的选择</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以便再选择其他作业</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1198</TotalTime>
  <Words>7911</Words>
  <Application>Microsoft Office PowerPoint</Application>
  <PresentationFormat>全屏显示(4:3)</PresentationFormat>
  <Paragraphs>1205</Paragraphs>
  <Slides>102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04" baseType="lpstr">
      <vt:lpstr>跋涉</vt:lpstr>
      <vt:lpstr>Microsoft ClipArt Gallery</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505</cp:revision>
  <dcterms:created xsi:type="dcterms:W3CDTF">2012-11-28T00:02:12Z</dcterms:created>
  <dcterms:modified xsi:type="dcterms:W3CDTF">2018-07-18T23:16:10Z</dcterms:modified>
</cp:coreProperties>
</file>