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0"/>
  </p:notesMasterIdLst>
  <p:sldIdLst>
    <p:sldId id="257" r:id="rId2"/>
    <p:sldId id="258" r:id="rId3"/>
    <p:sldId id="259" r:id="rId4"/>
    <p:sldId id="260" r:id="rId5"/>
    <p:sldId id="263" r:id="rId6"/>
    <p:sldId id="264" r:id="rId7"/>
    <p:sldId id="265" r:id="rId8"/>
    <p:sldId id="279" r:id="rId9"/>
    <p:sldId id="280" r:id="rId10"/>
    <p:sldId id="317" r:id="rId11"/>
    <p:sldId id="282" r:id="rId12"/>
    <p:sldId id="281" r:id="rId13"/>
    <p:sldId id="318" r:id="rId14"/>
    <p:sldId id="319" r:id="rId15"/>
    <p:sldId id="320" r:id="rId16"/>
    <p:sldId id="321" r:id="rId17"/>
    <p:sldId id="322" r:id="rId18"/>
    <p:sldId id="324" r:id="rId19"/>
    <p:sldId id="325" r:id="rId20"/>
    <p:sldId id="326" r:id="rId21"/>
    <p:sldId id="327" r:id="rId22"/>
    <p:sldId id="323" r:id="rId23"/>
    <p:sldId id="328" r:id="rId24"/>
    <p:sldId id="283" r:id="rId25"/>
    <p:sldId id="284" r:id="rId26"/>
    <p:sldId id="285" r:id="rId27"/>
    <p:sldId id="286" r:id="rId28"/>
    <p:sldId id="287" r:id="rId29"/>
    <p:sldId id="288" r:id="rId30"/>
    <p:sldId id="289" r:id="rId31"/>
    <p:sldId id="330" r:id="rId32"/>
    <p:sldId id="329" r:id="rId33"/>
    <p:sldId id="290" r:id="rId34"/>
    <p:sldId id="291" r:id="rId35"/>
    <p:sldId id="292" r:id="rId36"/>
    <p:sldId id="331" r:id="rId37"/>
    <p:sldId id="338" r:id="rId38"/>
    <p:sldId id="339" r:id="rId39"/>
    <p:sldId id="340" r:id="rId40"/>
    <p:sldId id="332" r:id="rId41"/>
    <p:sldId id="341" r:id="rId42"/>
    <p:sldId id="333" r:id="rId43"/>
    <p:sldId id="334" r:id="rId44"/>
    <p:sldId id="335" r:id="rId45"/>
    <p:sldId id="336" r:id="rId46"/>
    <p:sldId id="337" r:id="rId47"/>
    <p:sldId id="342" r:id="rId48"/>
    <p:sldId id="343" r:id="rId49"/>
    <p:sldId id="344" r:id="rId50"/>
    <p:sldId id="345" r:id="rId51"/>
    <p:sldId id="346" r:id="rId52"/>
    <p:sldId id="347" r:id="rId53"/>
    <p:sldId id="293" r:id="rId54"/>
    <p:sldId id="294" r:id="rId55"/>
    <p:sldId id="295" r:id="rId56"/>
    <p:sldId id="348" r:id="rId57"/>
    <p:sldId id="296" r:id="rId58"/>
    <p:sldId id="297" r:id="rId59"/>
    <p:sldId id="349" r:id="rId60"/>
    <p:sldId id="350" r:id="rId61"/>
    <p:sldId id="299" r:id="rId62"/>
    <p:sldId id="300" r:id="rId63"/>
    <p:sldId id="301" r:id="rId64"/>
    <p:sldId id="302" r:id="rId65"/>
    <p:sldId id="303" r:id="rId66"/>
    <p:sldId id="351" r:id="rId67"/>
    <p:sldId id="352" r:id="rId68"/>
    <p:sldId id="304" r:id="rId69"/>
    <p:sldId id="366" r:id="rId70"/>
    <p:sldId id="305" r:id="rId71"/>
    <p:sldId id="316" r:id="rId72"/>
    <p:sldId id="367" r:id="rId73"/>
    <p:sldId id="306" r:id="rId74"/>
    <p:sldId id="307" r:id="rId75"/>
    <p:sldId id="308" r:id="rId76"/>
    <p:sldId id="353" r:id="rId77"/>
    <p:sldId id="354" r:id="rId78"/>
    <p:sldId id="355" r:id="rId79"/>
    <p:sldId id="356" r:id="rId80"/>
    <p:sldId id="362" r:id="rId81"/>
    <p:sldId id="357" r:id="rId82"/>
    <p:sldId id="358" r:id="rId83"/>
    <p:sldId id="359" r:id="rId84"/>
    <p:sldId id="360" r:id="rId85"/>
    <p:sldId id="361" r:id="rId86"/>
    <p:sldId id="363" r:id="rId87"/>
    <p:sldId id="364" r:id="rId88"/>
    <p:sldId id="365" r:id="rId89"/>
  </p:sldIdLst>
  <p:sldSz cx="9144000" cy="6858000" type="screen4x3"/>
  <p:notesSz cx="6858000" cy="9144000"/>
  <p:defaultTextStyle>
    <a:defPPr>
      <a:defRPr lang="zh-CN"/>
    </a:defPPr>
    <a:lvl1pPr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1pPr>
    <a:lvl2pPr marL="4572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2pPr>
    <a:lvl3pPr marL="9144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3pPr>
    <a:lvl4pPr marL="13716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4pPr>
    <a:lvl5pPr marL="18288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0033CC"/>
        </a:solidFill>
        <a:latin typeface="Times New Roman"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006600"/>
    <a:srgbClr val="0000FF"/>
    <a:srgbClr val="9900FF"/>
    <a:srgbClr val="0033CC"/>
    <a:srgbClr val="FF0000"/>
    <a:srgbClr val="CC3300"/>
    <a:srgbClr val="FF9900"/>
    <a:srgbClr val="996633"/>
  </p:clrMru>
</p:presentationPr>
</file>

<file path=ppt/tableStyles.xml><?xml version="1.0" encoding="utf-8"?>
<a:tblStyleLst xmlns:a="http://schemas.openxmlformats.org/drawingml/2006/main" def="{5C22544A-7EE6-4342-B048-85BDC9FD1C3A}">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269D01E-BC32-4049-B463-5C60D7B0CCD2}" styleName="主题样式 2 - 强调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0" d="100"/>
          <a:sy n="100" d="100"/>
        </p:scale>
        <p:origin x="-49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5" Type="http://schemas.openxmlformats.org/officeDocument/2006/relationships/image" Target="../media/image15.wmf"/><Relationship Id="rId4"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45A004-7A64-4B51-BA1E-3660E261C9F2}" type="datetimeFigureOut">
              <a:rPr lang="zh-CN" altLang="en-US" smtClean="0"/>
              <a:pPr/>
              <a:t>2018/7/19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FD16ED-A198-4E53-87A2-2EFA05ECC5F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1FD16ED-A198-4E53-87A2-2EFA05ECC5FB}" type="slidenum">
              <a:rPr lang="zh-CN" altLang="en-US" smtClean="0"/>
              <a:pPr/>
              <a:t>33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标题 28"/>
          <p:cNvSpPr>
            <a:spLocks noGrp="1"/>
          </p:cNvSpPr>
          <p:nvPr>
            <p:ph type="ctrTitle"/>
          </p:nvPr>
        </p:nvSpPr>
        <p:spPr>
          <a:xfrm>
            <a:off x="381000" y="4853411"/>
            <a:ext cx="8458200" cy="1222375"/>
          </a:xfrm>
        </p:spPr>
        <p:txBody>
          <a:bodyPr anchor="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16" name="日期占位符 15"/>
          <p:cNvSpPr>
            <a:spLocks noGrp="1"/>
          </p:cNvSpPr>
          <p:nvPr>
            <p:ph type="dt" sz="half" idx="10"/>
          </p:nvPr>
        </p:nvSpPr>
        <p:spPr/>
        <p:txBody>
          <a:bodyPr/>
          <a:lstStyle/>
          <a:p>
            <a:endParaRPr lang="en-US" altLang="zh-CN"/>
          </a:p>
        </p:txBody>
      </p:sp>
      <p:sp>
        <p:nvSpPr>
          <p:cNvPr id="2" name="页脚占位符 1"/>
          <p:cNvSpPr>
            <a:spLocks noGrp="1"/>
          </p:cNvSpPr>
          <p:nvPr>
            <p:ph type="ftr" sz="quarter" idx="11"/>
          </p:nvPr>
        </p:nvSpPr>
        <p:spPr/>
        <p:txBody>
          <a:bodyPr/>
          <a:lstStyle/>
          <a:p>
            <a:endParaRPr lang="en-US" altLang="zh-CN"/>
          </a:p>
        </p:txBody>
      </p:sp>
      <p:sp>
        <p:nvSpPr>
          <p:cNvPr id="15" name="灯片编号占位符 14"/>
          <p:cNvSpPr>
            <a:spLocks noGrp="1"/>
          </p:cNvSpPr>
          <p:nvPr>
            <p:ph type="sldNum" sz="quarter" idx="12"/>
          </p:nvPr>
        </p:nvSpPr>
        <p:spPr>
          <a:xfrm>
            <a:off x="8229600" y="6473952"/>
            <a:ext cx="758952" cy="246888"/>
          </a:xfrm>
        </p:spPr>
        <p:txBody>
          <a:bodyPr/>
          <a:lstStyle/>
          <a:p>
            <a:fld id="{C65D78FC-96B3-466C-B396-B194F5208412}" type="slidenum">
              <a:rPr lang="en-US" altLang="zh-CN" smtClean="0"/>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804E0AF7-3C3A-4536-8388-4082F8CAFFF2}" type="slidenum">
              <a:rPr lang="en-US" altLang="zh-CN"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49276"/>
            <a:ext cx="18288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549276"/>
            <a:ext cx="62484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6B1A4692-71A7-4BF3-A1D6-106E1DC925E9}" type="slidenum">
              <a:rPr lang="en-US" altLang="zh-CN" smtClean="0"/>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kumimoji="0" lang="zh-CN" altLang="en-US" smtClean="0"/>
              <a:t>单击此处编辑母版标题样式</a:t>
            </a:r>
            <a:endParaRPr kumimoji="0" lang="en-US"/>
          </a:p>
        </p:txBody>
      </p:sp>
      <p:sp>
        <p:nvSpPr>
          <p:cNvPr id="27" name="内容占位符 26"/>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endParaRPr lang="en-US" altLang="zh-CN"/>
          </a:p>
        </p:txBody>
      </p:sp>
      <p:sp>
        <p:nvSpPr>
          <p:cNvPr id="19" name="页脚占位符 18"/>
          <p:cNvSpPr>
            <a:spLocks noGrp="1"/>
          </p:cNvSpPr>
          <p:nvPr>
            <p:ph type="ftr" sz="quarter" idx="11"/>
          </p:nvPr>
        </p:nvSpPr>
        <p:spPr>
          <a:xfrm>
            <a:off x="3581400" y="76200"/>
            <a:ext cx="2895600" cy="288925"/>
          </a:xfrm>
        </p:spPr>
        <p:txBody>
          <a:bodyPr/>
          <a:lstStyle/>
          <a:p>
            <a:endParaRPr lang="en-US" altLang="zh-CN"/>
          </a:p>
        </p:txBody>
      </p:sp>
      <p:sp>
        <p:nvSpPr>
          <p:cNvPr id="16" name="灯片编号占位符 15"/>
          <p:cNvSpPr>
            <a:spLocks noGrp="1"/>
          </p:cNvSpPr>
          <p:nvPr>
            <p:ph type="sldNum" sz="quarter" idx="12"/>
          </p:nvPr>
        </p:nvSpPr>
        <p:spPr>
          <a:xfrm>
            <a:off x="8229600" y="6473952"/>
            <a:ext cx="758952" cy="246888"/>
          </a:xfrm>
        </p:spPr>
        <p:txBody>
          <a:bodyPr/>
          <a:lstStyle/>
          <a:p>
            <a:fld id="{6B7F4798-E3B6-4073-9FFC-4014B960B159}" type="slidenum">
              <a:rPr lang="en-US" altLang="zh-CN" smtClean="0"/>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文本占位符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19" name="日期占位符 18"/>
          <p:cNvSpPr>
            <a:spLocks noGrp="1"/>
          </p:cNvSpPr>
          <p:nvPr>
            <p:ph type="dt" sz="half" idx="10"/>
          </p:nvPr>
        </p:nvSpPr>
        <p:spPr/>
        <p:txBody>
          <a:bodyPr/>
          <a:lstStyle/>
          <a:p>
            <a:endParaRPr lang="en-US" altLang="zh-CN"/>
          </a:p>
        </p:txBody>
      </p:sp>
      <p:sp>
        <p:nvSpPr>
          <p:cNvPr id="11" name="页脚占位符 10"/>
          <p:cNvSpPr>
            <a:spLocks noGrp="1"/>
          </p:cNvSpPr>
          <p:nvPr>
            <p:ph type="ftr" sz="quarter" idx="11"/>
          </p:nvPr>
        </p:nvSpPr>
        <p:spPr/>
        <p:txBody>
          <a:bodyPr/>
          <a:lstStyle/>
          <a:p>
            <a:endParaRPr lang="en-US" altLang="zh-CN"/>
          </a:p>
        </p:txBody>
      </p:sp>
      <p:sp>
        <p:nvSpPr>
          <p:cNvPr id="16" name="灯片编号占位符 15"/>
          <p:cNvSpPr>
            <a:spLocks noGrp="1"/>
          </p:cNvSpPr>
          <p:nvPr>
            <p:ph type="sldNum" sz="quarter" idx="12"/>
          </p:nvPr>
        </p:nvSpPr>
        <p:spPr/>
        <p:txBody>
          <a:bodyPr/>
          <a:lstStyle/>
          <a:p>
            <a:fld id="{A0857559-D521-4540-851F-EFFCFA3D937F}" type="slidenum">
              <a:rPr lang="en-US" altLang="zh-CN" smtClean="0"/>
              <a:pPr/>
              <a:t>‹#›</a:t>
            </a:fld>
            <a:endParaRPr lang="en-US" altLang="zh-CN"/>
          </a:p>
        </p:txBody>
      </p:sp>
      <p:sp>
        <p:nvSpPr>
          <p:cNvPr id="8" name="标题 7"/>
          <p:cNvSpPr>
            <a:spLocks noGrp="1"/>
          </p:cNvSpPr>
          <p:nvPr>
            <p:ph type="title"/>
          </p:nvPr>
        </p:nvSpPr>
        <p:spPr>
          <a:xfrm>
            <a:off x="180475" y="2947085"/>
            <a:ext cx="8686800" cy="1184825"/>
          </a:xfrm>
        </p:spPr>
        <p:txBody>
          <a:bodyPr rtlCol="0" anchor="t"/>
          <a:lstStyle>
            <a:lvl1pPr algn="r">
              <a:defRPr/>
            </a:lvl1pPr>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4" name="内容占位符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1" name="日期占位符 20"/>
          <p:cNvSpPr>
            <a:spLocks noGrp="1"/>
          </p:cNvSpPr>
          <p:nvPr>
            <p:ph type="dt" sz="half" idx="10"/>
          </p:nvPr>
        </p:nvSpPr>
        <p:spPr/>
        <p:txBody>
          <a:bodyPr/>
          <a:lstStyle/>
          <a:p>
            <a:endParaRPr lang="en-US" altLang="zh-CN"/>
          </a:p>
        </p:txBody>
      </p:sp>
      <p:sp>
        <p:nvSpPr>
          <p:cNvPr id="10" name="页脚占位符 9"/>
          <p:cNvSpPr>
            <a:spLocks noGrp="1"/>
          </p:cNvSpPr>
          <p:nvPr>
            <p:ph type="ftr" sz="quarter" idx="11"/>
          </p:nvPr>
        </p:nvSpPr>
        <p:spPr/>
        <p:txBody>
          <a:bodyPr/>
          <a:lstStyle/>
          <a:p>
            <a:endParaRPr lang="en-US" altLang="zh-CN"/>
          </a:p>
        </p:txBody>
      </p:sp>
      <p:sp>
        <p:nvSpPr>
          <p:cNvPr id="31" name="灯片编号占位符 30"/>
          <p:cNvSpPr>
            <a:spLocks noGrp="1"/>
          </p:cNvSpPr>
          <p:nvPr>
            <p:ph type="sldNum" sz="quarter" idx="12"/>
          </p:nvPr>
        </p:nvSpPr>
        <p:spPr/>
        <p:txBody>
          <a:bodyPr/>
          <a:lstStyle/>
          <a:p>
            <a:fld id="{A61A8D18-2A5D-4469-BDAE-86CFADE008C4}" type="slidenum">
              <a:rPr lang="en-US" altLang="zh-CN" smtClean="0"/>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9" name="标题 28"/>
          <p:cNvSpPr>
            <a:spLocks noGrp="1"/>
          </p:cNvSpPr>
          <p:nvPr>
            <p:ph type="title"/>
          </p:nvPr>
        </p:nvSpPr>
        <p:spPr>
          <a:xfrm>
            <a:off x="304800" y="5410200"/>
            <a:ext cx="8610600" cy="882650"/>
          </a:xfrm>
        </p:spPr>
        <p:txBody>
          <a:bodyPr anchor="ctr"/>
          <a:lstStyle>
            <a:lvl1pPr>
              <a:defRPr/>
            </a:lvl1p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25" name="文本占位符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内容占位符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8" name="内容占位符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 name="日期占位符 9"/>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a:xfrm>
            <a:off x="8229600" y="6477000"/>
            <a:ext cx="762000" cy="246888"/>
          </a:xfrm>
        </p:spPr>
        <p:txBody>
          <a:bodyPr/>
          <a:lstStyle/>
          <a:p>
            <a:fld id="{938B27C1-4D73-4775-834E-AB4820E3EDC8}" type="slidenum">
              <a:rPr lang="en-US" altLang="zh-CN" smtClean="0"/>
              <a:pPr/>
              <a:t>‹#›</a:t>
            </a:fld>
            <a:endParaRPr lang="en-US" altLang="zh-CN"/>
          </a:p>
        </p:txBody>
      </p:sp>
      <p:sp>
        <p:nvSpPr>
          <p:cNvPr id="11" name="直接连接符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endParaRPr lang="en-US" altLang="zh-CN"/>
          </a:p>
        </p:txBody>
      </p:sp>
      <p:sp>
        <p:nvSpPr>
          <p:cNvPr id="21" name="页脚占位符 20"/>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8ECB302B-669A-4796-9F59-134893155372}" type="slidenum">
              <a:rPr lang="en-US" altLang="zh-CN" smtClean="0"/>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endParaRPr lang="en-US" altLang="zh-CN"/>
          </a:p>
        </p:txBody>
      </p:sp>
      <p:sp>
        <p:nvSpPr>
          <p:cNvPr id="24" name="页脚占位符 23"/>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19B77F13-F5BC-43A7-A7C7-3E68911D1E37}" type="slidenum">
              <a:rPr lang="en-US" altLang="zh-CN" smtClean="0"/>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直接连接符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标题 11"/>
          <p:cNvSpPr>
            <a:spLocks noGrp="1"/>
          </p:cNvSpPr>
          <p:nvPr>
            <p:ph type="title"/>
          </p:nvPr>
        </p:nvSpPr>
        <p:spPr>
          <a:xfrm>
            <a:off x="457200" y="5486400"/>
            <a:ext cx="8458200" cy="520700"/>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14" name="内容占位符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endParaRPr lang="en-US" altLang="zh-CN"/>
          </a:p>
        </p:txBody>
      </p:sp>
      <p:sp>
        <p:nvSpPr>
          <p:cNvPr id="29" name="页脚占位符 28"/>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329723AC-0A69-4BB1-8A79-4F8397240A49}" type="slidenum">
              <a:rPr lang="en-US" altLang="zh-CN" smtClean="0"/>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zh-CN" altLang="en-US" smtClean="0"/>
              <a:t>单击图标添加图片</a:t>
            </a:r>
            <a:endParaRPr kumimoji="0" lang="en-US" dirty="0"/>
          </a:p>
        </p:txBody>
      </p:sp>
      <p:sp>
        <p:nvSpPr>
          <p:cNvPr id="7" name="日期占位符 6"/>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31" name="灯片编号占位符 30"/>
          <p:cNvSpPr>
            <a:spLocks noGrp="1"/>
          </p:cNvSpPr>
          <p:nvPr>
            <p:ph type="sldNum" sz="quarter" idx="12"/>
          </p:nvPr>
        </p:nvSpPr>
        <p:spPr/>
        <p:txBody>
          <a:bodyPr/>
          <a:lstStyle/>
          <a:p>
            <a:fld id="{653134EA-36A2-4FB0-803E-04E5108FBB16}" type="slidenum">
              <a:rPr lang="en-US" altLang="zh-CN" smtClean="0"/>
              <a:pPr/>
              <a:t>‹#›</a:t>
            </a:fld>
            <a:endParaRPr lang="en-US" altLang="zh-CN"/>
          </a:p>
        </p:txBody>
      </p:sp>
      <p:sp>
        <p:nvSpPr>
          <p:cNvPr id="17" name="标题 16"/>
          <p:cNvSpPr>
            <a:spLocks noGrp="1"/>
          </p:cNvSpPr>
          <p:nvPr>
            <p:ph type="title"/>
          </p:nvPr>
        </p:nvSpPr>
        <p:spPr>
          <a:xfrm>
            <a:off x="381000" y="4993760"/>
            <a:ext cx="5867400" cy="522288"/>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文本占位符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1" name="日期占位符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endParaRPr lang="en-US" altLang="zh-CN"/>
          </a:p>
        </p:txBody>
      </p:sp>
      <p:sp>
        <p:nvSpPr>
          <p:cNvPr id="28" name="页脚占位符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ltLang="zh-CN"/>
          </a:p>
        </p:txBody>
      </p:sp>
      <p:sp>
        <p:nvSpPr>
          <p:cNvPr id="5" name="灯片编号占位符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610F3046-7FFC-4895-A3D0-49A8D10AFC17}" type="slidenum">
              <a:rPr lang="en-US" altLang="zh-CN" smtClean="0"/>
              <a:pPr/>
              <a:t>‹#›</a:t>
            </a:fld>
            <a:endParaRPr lang="en-US" altLang="zh-CN"/>
          </a:p>
        </p:txBody>
      </p:sp>
      <p:sp>
        <p:nvSpPr>
          <p:cNvPr id="10" name="标题占位符 9"/>
          <p:cNvSpPr>
            <a:spLocks noGrp="1"/>
          </p:cNvSpPr>
          <p:nvPr>
            <p:ph type="title"/>
          </p:nvPr>
        </p:nvSpPr>
        <p:spPr>
          <a:xfrm>
            <a:off x="304800" y="457200"/>
            <a:ext cx="8686800" cy="8382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9" name="直接连接符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直接连接符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oleObject" Target="../embeddings/oleObject3.bin"/></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oleObject" Target="../embeddings/oleObject5.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notesSlide" Target="../notesSlides/notesSlide1.xml"/><Relationship Id="rId7"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8.bin"/><Relationship Id="rId5" Type="http://schemas.openxmlformats.org/officeDocument/2006/relationships/oleObject" Target="../embeddings/oleObject7.bin"/><Relationship Id="rId4" Type="http://schemas.openxmlformats.org/officeDocument/2006/relationships/oleObject" Target="../embeddings/oleObject6.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oleObject" Target="../embeddings/oleObject13.bin"/><Relationship Id="rId4" Type="http://schemas.openxmlformats.org/officeDocument/2006/relationships/oleObject" Target="../embeddings/oleObject12.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6.v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descr="信纸"/>
          <p:cNvSpPr txBox="1">
            <a:spLocks noChangeArrowheads="1"/>
          </p:cNvSpPr>
          <p:nvPr/>
        </p:nvSpPr>
        <p:spPr bwMode="auto">
          <a:xfrm>
            <a:off x="2268538" y="333375"/>
            <a:ext cx="4537075" cy="701675"/>
          </a:xfrm>
          <a:prstGeom prst="rect">
            <a:avLst/>
          </a:prstGeom>
          <a:blipFill dpi="0" rotWithShape="1">
            <a:blip r:embed="rId2" cstate="print"/>
            <a:srcRect/>
            <a:tile tx="0" ty="0" sx="100000" sy="100000" flip="none" algn="tl"/>
          </a:blipFill>
          <a:ln w="9525">
            <a:noFill/>
            <a:miter lim="800000"/>
            <a:headEnd/>
            <a:tailEnd/>
          </a:ln>
          <a:effectLst/>
        </p:spPr>
        <p:txBody>
          <a:bodyPr>
            <a:spAutoFit/>
          </a:bodyPr>
          <a:lstStyle/>
          <a:p>
            <a:pPr algn="ctr">
              <a:spcBef>
                <a:spcPct val="50000"/>
              </a:spcBef>
            </a:pPr>
            <a:r>
              <a:rPr lang="zh-CN" altLang="en-US" sz="4000" smtClean="0">
                <a:solidFill>
                  <a:srgbClr val="FF0000"/>
                </a:solidFill>
                <a:ea typeface="隶书" pitchFamily="49" charset="-122"/>
              </a:rPr>
              <a:t>第</a:t>
            </a:r>
            <a:r>
              <a:rPr lang="en-US" altLang="zh-CN" sz="4000" smtClean="0">
                <a:solidFill>
                  <a:srgbClr val="FF0000"/>
                </a:solidFill>
                <a:latin typeface="Consolas" pitchFamily="49" charset="0"/>
                <a:ea typeface="隶书" pitchFamily="49" charset="-122"/>
                <a:cs typeface="Consolas" pitchFamily="49" charset="0"/>
              </a:rPr>
              <a:t>7</a:t>
            </a:r>
            <a:r>
              <a:rPr lang="zh-CN" altLang="en-US" sz="4000" smtClean="0">
                <a:solidFill>
                  <a:srgbClr val="FF0000"/>
                </a:solidFill>
                <a:ea typeface="隶书" pitchFamily="49" charset="-122"/>
              </a:rPr>
              <a:t>章 </a:t>
            </a:r>
            <a:r>
              <a:rPr lang="zh-CN" altLang="en-US" sz="4000">
                <a:solidFill>
                  <a:srgbClr val="FF0000"/>
                </a:solidFill>
                <a:ea typeface="隶书" pitchFamily="49" charset="-122"/>
              </a:rPr>
              <a:t>贪心法</a:t>
            </a:r>
          </a:p>
        </p:txBody>
      </p:sp>
      <p:sp>
        <p:nvSpPr>
          <p:cNvPr id="4" name="TextBox 3"/>
          <p:cNvSpPr txBox="1"/>
          <p:nvPr/>
        </p:nvSpPr>
        <p:spPr>
          <a:xfrm>
            <a:off x="2357422" y="1500174"/>
            <a:ext cx="4320000" cy="46800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mtClean="0">
                <a:solidFill>
                  <a:srgbClr val="7030A0"/>
                </a:solidFill>
                <a:latin typeface="叶根友毛笔行书2.0版" pitchFamily="2" charset="-122"/>
                <a:ea typeface="叶根友毛笔行书2.0版" pitchFamily="2" charset="-122"/>
              </a:rPr>
              <a:t>7.1 </a:t>
            </a:r>
            <a:r>
              <a:rPr lang="zh-CN" altLang="zh-CN" smtClean="0">
                <a:solidFill>
                  <a:srgbClr val="7030A0"/>
                </a:solidFill>
                <a:latin typeface="叶根友毛笔行书2.0版" pitchFamily="2" charset="-122"/>
                <a:ea typeface="叶根友毛笔行书2.0版" pitchFamily="2" charset="-122"/>
              </a:rPr>
              <a:t>贪心法概述</a:t>
            </a:r>
          </a:p>
        </p:txBody>
      </p:sp>
      <p:sp>
        <p:nvSpPr>
          <p:cNvPr id="5" name="TextBox 4"/>
          <p:cNvSpPr txBox="1"/>
          <p:nvPr/>
        </p:nvSpPr>
        <p:spPr>
          <a:xfrm>
            <a:off x="2357422" y="2103744"/>
            <a:ext cx="4320000" cy="46800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mtClean="0">
                <a:solidFill>
                  <a:srgbClr val="7030A0"/>
                </a:solidFill>
                <a:latin typeface="叶根友毛笔行书2.0版" pitchFamily="2" charset="-122"/>
                <a:ea typeface="叶根友毛笔行书2.0版" pitchFamily="2" charset="-122"/>
              </a:rPr>
              <a:t>7.2 </a:t>
            </a:r>
            <a:r>
              <a:rPr lang="zh-CN" altLang="zh-CN" smtClean="0">
                <a:solidFill>
                  <a:srgbClr val="7030A0"/>
                </a:solidFill>
                <a:latin typeface="叶根友毛笔行书2.0版" pitchFamily="2" charset="-122"/>
                <a:ea typeface="叶根友毛笔行书2.0版" pitchFamily="2" charset="-122"/>
              </a:rPr>
              <a:t>求解活动安排问题</a:t>
            </a:r>
          </a:p>
        </p:txBody>
      </p:sp>
      <p:sp>
        <p:nvSpPr>
          <p:cNvPr id="6" name="TextBox 5"/>
          <p:cNvSpPr txBox="1"/>
          <p:nvPr/>
        </p:nvSpPr>
        <p:spPr>
          <a:xfrm>
            <a:off x="2357422" y="2746686"/>
            <a:ext cx="4320000" cy="46800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mtClean="0">
                <a:solidFill>
                  <a:srgbClr val="7030A0"/>
                </a:solidFill>
                <a:latin typeface="叶根友毛笔行书2.0版" pitchFamily="2" charset="-122"/>
                <a:ea typeface="叶根友毛笔行书2.0版" pitchFamily="2" charset="-122"/>
              </a:rPr>
              <a:t>7.3 </a:t>
            </a:r>
            <a:r>
              <a:rPr lang="zh-CN" altLang="zh-CN" smtClean="0">
                <a:solidFill>
                  <a:srgbClr val="7030A0"/>
                </a:solidFill>
                <a:latin typeface="叶根友毛笔行书2.0版" pitchFamily="2" charset="-122"/>
                <a:ea typeface="叶根友毛笔行书2.0版" pitchFamily="2" charset="-122"/>
              </a:rPr>
              <a:t>求解背包问题</a:t>
            </a:r>
          </a:p>
        </p:txBody>
      </p:sp>
      <p:sp>
        <p:nvSpPr>
          <p:cNvPr id="7" name="TextBox 6"/>
          <p:cNvSpPr txBox="1"/>
          <p:nvPr/>
        </p:nvSpPr>
        <p:spPr>
          <a:xfrm>
            <a:off x="2357422" y="3357562"/>
            <a:ext cx="4320000" cy="46800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mtClean="0">
                <a:solidFill>
                  <a:srgbClr val="7030A0"/>
                </a:solidFill>
                <a:latin typeface="叶根友毛笔行书2.0版" pitchFamily="2" charset="-122"/>
                <a:ea typeface="叶根友毛笔行书2.0版" pitchFamily="2" charset="-122"/>
              </a:rPr>
              <a:t>7.4 </a:t>
            </a:r>
            <a:r>
              <a:rPr lang="zh-CN" altLang="zh-CN" smtClean="0">
                <a:solidFill>
                  <a:srgbClr val="7030A0"/>
                </a:solidFill>
                <a:latin typeface="叶根友毛笔行书2.0版" pitchFamily="2" charset="-122"/>
                <a:ea typeface="叶根友毛笔行书2.0版" pitchFamily="2" charset="-122"/>
              </a:rPr>
              <a:t>求解最优装载问题</a:t>
            </a:r>
          </a:p>
        </p:txBody>
      </p:sp>
      <p:sp>
        <p:nvSpPr>
          <p:cNvPr id="8" name="TextBox 7"/>
          <p:cNvSpPr txBox="1"/>
          <p:nvPr/>
        </p:nvSpPr>
        <p:spPr>
          <a:xfrm>
            <a:off x="2357422" y="4000504"/>
            <a:ext cx="4320000" cy="46800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mtClean="0">
                <a:solidFill>
                  <a:srgbClr val="7030A0"/>
                </a:solidFill>
                <a:latin typeface="叶根友毛笔行书2.0版" pitchFamily="2" charset="-122"/>
                <a:ea typeface="叶根友毛笔行书2.0版" pitchFamily="2" charset="-122"/>
              </a:rPr>
              <a:t>7.5 </a:t>
            </a:r>
            <a:r>
              <a:rPr lang="zh-CN" altLang="zh-CN" smtClean="0">
                <a:solidFill>
                  <a:srgbClr val="7030A0"/>
                </a:solidFill>
                <a:latin typeface="叶根友毛笔行书2.0版" pitchFamily="2" charset="-122"/>
                <a:ea typeface="叶根友毛笔行书2.0版" pitchFamily="2" charset="-122"/>
              </a:rPr>
              <a:t>求解田忌赛马问题</a:t>
            </a:r>
          </a:p>
        </p:txBody>
      </p:sp>
      <p:sp>
        <p:nvSpPr>
          <p:cNvPr id="9" name="TextBox 8"/>
          <p:cNvSpPr txBox="1"/>
          <p:nvPr/>
        </p:nvSpPr>
        <p:spPr>
          <a:xfrm>
            <a:off x="2357422" y="4604074"/>
            <a:ext cx="4320000" cy="46800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mtClean="0">
                <a:solidFill>
                  <a:srgbClr val="7030A0"/>
                </a:solidFill>
                <a:latin typeface="叶根友毛笔行书2.0版" pitchFamily="2" charset="-122"/>
                <a:ea typeface="叶根友毛笔行书2.0版" pitchFamily="2" charset="-122"/>
              </a:rPr>
              <a:t>7.6 </a:t>
            </a:r>
            <a:r>
              <a:rPr lang="zh-CN" altLang="zh-CN" smtClean="0">
                <a:solidFill>
                  <a:srgbClr val="7030A0"/>
                </a:solidFill>
                <a:latin typeface="叶根友毛笔行书2.0版" pitchFamily="2" charset="-122"/>
                <a:ea typeface="叶根友毛笔行书2.0版" pitchFamily="2" charset="-122"/>
              </a:rPr>
              <a:t>求解多机调度问题</a:t>
            </a:r>
          </a:p>
        </p:txBody>
      </p:sp>
      <p:sp>
        <p:nvSpPr>
          <p:cNvPr id="10" name="TextBox 9"/>
          <p:cNvSpPr txBox="1"/>
          <p:nvPr/>
        </p:nvSpPr>
        <p:spPr>
          <a:xfrm>
            <a:off x="2357422" y="5247016"/>
            <a:ext cx="4320000" cy="46800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mtClean="0">
                <a:solidFill>
                  <a:srgbClr val="7030A0"/>
                </a:solidFill>
                <a:latin typeface="叶根友毛笔行书2.0版" pitchFamily="2" charset="-122"/>
                <a:ea typeface="叶根友毛笔行书2.0版" pitchFamily="2" charset="-122"/>
              </a:rPr>
              <a:t>7.7 </a:t>
            </a:r>
            <a:r>
              <a:rPr lang="zh-CN" altLang="zh-CN" smtClean="0">
                <a:solidFill>
                  <a:srgbClr val="7030A0"/>
                </a:solidFill>
                <a:latin typeface="叶根友毛笔行书2.0版" pitchFamily="2" charset="-122"/>
                <a:ea typeface="叶根友毛笔行书2.0版" pitchFamily="2" charset="-122"/>
              </a:rPr>
              <a:t>哈夫曼编码</a:t>
            </a:r>
          </a:p>
        </p:txBody>
      </p:sp>
      <p:sp>
        <p:nvSpPr>
          <p:cNvPr id="11" name="TextBox 10"/>
          <p:cNvSpPr txBox="1"/>
          <p:nvPr/>
        </p:nvSpPr>
        <p:spPr>
          <a:xfrm>
            <a:off x="2357422" y="5857892"/>
            <a:ext cx="4320000" cy="46800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mtClean="0">
                <a:solidFill>
                  <a:srgbClr val="7030A0"/>
                </a:solidFill>
                <a:latin typeface="叶根友毛笔行书2.0版" pitchFamily="2" charset="-122"/>
                <a:ea typeface="叶根友毛笔行书2.0版" pitchFamily="2" charset="-122"/>
              </a:rPr>
              <a:t>7.8 </a:t>
            </a:r>
            <a:r>
              <a:rPr lang="zh-CN" altLang="zh-CN" smtClean="0">
                <a:solidFill>
                  <a:srgbClr val="7030A0"/>
                </a:solidFill>
                <a:latin typeface="叶根友毛笔行书2.0版" pitchFamily="2" charset="-122"/>
                <a:ea typeface="叶根友毛笔行书2.0版" pitchFamily="2" charset="-122"/>
              </a:rPr>
              <a:t>求解流水作业调度问题</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714348" y="1214422"/>
          <a:ext cx="7643871" cy="1323981"/>
        </p:xfrm>
        <a:graphic>
          <a:graphicData uri="http://schemas.openxmlformats.org/drawingml/2006/table">
            <a:tbl>
              <a:tblPr/>
              <a:tblGrid>
                <a:gridCol w="1297487"/>
                <a:gridCol w="576944"/>
                <a:gridCol w="576944"/>
                <a:gridCol w="576944"/>
                <a:gridCol w="576944"/>
                <a:gridCol w="576944"/>
                <a:gridCol w="576944"/>
                <a:gridCol w="576944"/>
                <a:gridCol w="576944"/>
                <a:gridCol w="576944"/>
                <a:gridCol w="576944"/>
                <a:gridCol w="576944"/>
              </a:tblGrid>
              <a:tr h="441327">
                <a:tc>
                  <a:txBody>
                    <a:bodyPr/>
                    <a:lstStyle/>
                    <a:p>
                      <a:pPr indent="0" algn="ctr">
                        <a:lnSpc>
                          <a:spcPct val="150000"/>
                        </a:lnSpc>
                        <a:spcAft>
                          <a:spcPts val="0"/>
                        </a:spcAft>
                      </a:pPr>
                      <a:r>
                        <a:rPr lang="en-US" sz="1800" b="1" i="1" kern="100">
                          <a:solidFill>
                            <a:srgbClr val="00B0F0"/>
                          </a:solidFill>
                          <a:latin typeface="Consolas" pitchFamily="49" charset="0"/>
                          <a:ea typeface="楷体" pitchFamily="49" charset="-122"/>
                          <a:cs typeface="Consolas" pitchFamily="49" charset="0"/>
                        </a:rPr>
                        <a:t>i</a:t>
                      </a:r>
                      <a:endParaRPr lang="zh-CN" sz="1800" b="1" kern="100">
                        <a:solidFill>
                          <a:srgbClr val="00B0F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1</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2</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3</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4</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5</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6</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7</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8</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9</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10</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11</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r>
              <a:tr h="441327">
                <a:tc>
                  <a:txBody>
                    <a:bodyPr/>
                    <a:lstStyle/>
                    <a:p>
                      <a:pPr indent="0" algn="ctr">
                        <a:lnSpc>
                          <a:spcPct val="150000"/>
                        </a:lnSpc>
                        <a:spcAft>
                          <a:spcPts val="0"/>
                        </a:spcAft>
                      </a:pPr>
                      <a:r>
                        <a:rPr lang="zh-CN" sz="1800" b="1" kern="100">
                          <a:solidFill>
                            <a:srgbClr val="00B0F0"/>
                          </a:solidFill>
                          <a:latin typeface="Consolas" pitchFamily="49" charset="0"/>
                          <a:ea typeface="楷体" pitchFamily="49" charset="-122"/>
                          <a:cs typeface="Consolas" pitchFamily="49" charset="0"/>
                        </a:rPr>
                        <a:t>开始时间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1</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3</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0</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5</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3</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5</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6</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2</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12</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r>
              <a:tr h="441327">
                <a:tc>
                  <a:txBody>
                    <a:bodyPr/>
                    <a:lstStyle/>
                    <a:p>
                      <a:pPr indent="0" algn="ctr">
                        <a:lnSpc>
                          <a:spcPct val="150000"/>
                        </a:lnSpc>
                        <a:spcAft>
                          <a:spcPts val="0"/>
                        </a:spcAft>
                      </a:pPr>
                      <a:r>
                        <a:rPr lang="zh-CN" sz="1800" b="1" kern="100">
                          <a:solidFill>
                            <a:srgbClr val="00B0F0"/>
                          </a:solidFill>
                          <a:latin typeface="Consolas" pitchFamily="49" charset="0"/>
                          <a:ea typeface="楷体" pitchFamily="49" charset="-122"/>
                          <a:cs typeface="Consolas" pitchFamily="49" charset="0"/>
                        </a:rPr>
                        <a:t>结束时间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5</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6</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7</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9</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10</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11</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12</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13</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15</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r>
            </a:tbl>
          </a:graphicData>
        </a:graphic>
      </p:graphicFrame>
      <p:sp>
        <p:nvSpPr>
          <p:cNvPr id="3" name="TextBox 2"/>
          <p:cNvSpPr txBox="1"/>
          <p:nvPr/>
        </p:nvSpPr>
        <p:spPr>
          <a:xfrm>
            <a:off x="642910" y="500042"/>
            <a:ext cx="7929618" cy="400110"/>
          </a:xfrm>
          <a:prstGeom prst="rect">
            <a:avLst/>
          </a:prstGeom>
          <a:noFill/>
        </p:spPr>
        <p:txBody>
          <a:bodyPr wrap="square" rtlCol="0">
            <a:spAutoFit/>
          </a:bodyPr>
          <a:lstStyle/>
          <a:p>
            <a:r>
              <a:rPr lang="zh-CN" altLang="zh-CN" sz="2000" smtClean="0">
                <a:solidFill>
                  <a:srgbClr val="0000FF"/>
                </a:solidFill>
                <a:latin typeface="Consolas" pitchFamily="49" charset="0"/>
                <a:ea typeface="楷体" pitchFamily="49" charset="-122"/>
                <a:cs typeface="Consolas" pitchFamily="49" charset="0"/>
              </a:rPr>
              <a:t>例如，对于</a:t>
            </a:r>
            <a:r>
              <a:rPr lang="zh-CN" altLang="en-US" sz="2000" smtClean="0">
                <a:solidFill>
                  <a:srgbClr val="0000FF"/>
                </a:solidFill>
                <a:latin typeface="Consolas" pitchFamily="49" charset="0"/>
                <a:ea typeface="楷体" pitchFamily="49" charset="-122"/>
                <a:cs typeface="Consolas" pitchFamily="49" charset="0"/>
              </a:rPr>
              <a:t>下</a:t>
            </a:r>
            <a:r>
              <a:rPr lang="zh-CN" altLang="zh-CN" sz="2000" smtClean="0">
                <a:solidFill>
                  <a:srgbClr val="0000FF"/>
                </a:solidFill>
                <a:latin typeface="Consolas" pitchFamily="49" charset="0"/>
                <a:ea typeface="楷体" pitchFamily="49" charset="-122"/>
                <a:cs typeface="Consolas" pitchFamily="49" charset="0"/>
              </a:rPr>
              <a:t>表的</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=11</a:t>
            </a:r>
            <a:r>
              <a:rPr lang="zh-CN" altLang="zh-CN" sz="2000" smtClean="0">
                <a:solidFill>
                  <a:srgbClr val="0000FF"/>
                </a:solidFill>
                <a:latin typeface="Consolas" pitchFamily="49" charset="0"/>
                <a:ea typeface="楷体" pitchFamily="49" charset="-122"/>
                <a:cs typeface="Consolas" pitchFamily="49" charset="0"/>
              </a:rPr>
              <a:t>个活动（已按结束时间递增排序）</a:t>
            </a:r>
            <a:r>
              <a:rPr lang="en-US" altLang="zh-CN" sz="2000" i="1" smtClean="0">
                <a:solidFill>
                  <a:srgbClr val="0000FF"/>
                </a:solidFill>
                <a:latin typeface="Consolas" pitchFamily="49" charset="0"/>
                <a:ea typeface="楷体" pitchFamily="49" charset="-122"/>
                <a:cs typeface="Consolas" pitchFamily="49" charset="0"/>
              </a:rPr>
              <a:t>A</a:t>
            </a:r>
            <a:r>
              <a:rPr lang="zh-CN" altLang="en-US" sz="2000" smtClean="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ea typeface="楷体" pitchFamily="49" charset="-122"/>
              <a:cs typeface="Consolas" pitchFamily="49" charset="0"/>
            </a:endParaRPr>
          </a:p>
        </p:txBody>
      </p:sp>
      <p:sp>
        <p:nvSpPr>
          <p:cNvPr id="8" name="TextBox 7"/>
          <p:cNvSpPr txBox="1"/>
          <p:nvPr/>
        </p:nvSpPr>
        <p:spPr>
          <a:xfrm>
            <a:off x="642910" y="2857496"/>
            <a:ext cx="3929090" cy="400110"/>
          </a:xfrm>
          <a:prstGeom prst="rect">
            <a:avLst/>
          </a:prstGeom>
          <a:noFill/>
        </p:spPr>
        <p:txBody>
          <a:bodyPr wrap="square" rtlCol="0">
            <a:spAutoFit/>
          </a:bodyPr>
          <a:lstStyle/>
          <a:p>
            <a:r>
              <a:rPr lang="zh-CN" altLang="en-US" sz="2000" smtClean="0">
                <a:solidFill>
                  <a:srgbClr val="0000FF"/>
                </a:solidFill>
                <a:latin typeface="Consolas" pitchFamily="49" charset="0"/>
                <a:ea typeface="楷体" pitchFamily="49" charset="-122"/>
                <a:cs typeface="Consolas" pitchFamily="49" charset="0"/>
              </a:rPr>
              <a:t>产生最大兼容活动集合的过程：</a:t>
            </a:r>
            <a:endParaRPr lang="zh-CN" altLang="en-US" sz="2000">
              <a:solidFill>
                <a:srgbClr val="0000FF"/>
              </a:solidFill>
              <a:latin typeface="Consolas" pitchFamily="49" charset="0"/>
              <a:ea typeface="楷体" pitchFamily="49" charset="-122"/>
              <a:cs typeface="Consolas" pitchFamily="49" charset="0"/>
            </a:endParaRPr>
          </a:p>
        </p:txBody>
      </p:sp>
      <p:sp>
        <p:nvSpPr>
          <p:cNvPr id="9" name="TextBox 8"/>
          <p:cNvSpPr txBox="1"/>
          <p:nvPr/>
        </p:nvSpPr>
        <p:spPr>
          <a:xfrm>
            <a:off x="928662" y="3357562"/>
            <a:ext cx="1571636" cy="313932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1800" smtClean="0">
                <a:solidFill>
                  <a:srgbClr val="0000FF"/>
                </a:solidFill>
                <a:latin typeface="Consolas" pitchFamily="49" charset="0"/>
                <a:ea typeface="楷体" pitchFamily="49" charset="-122"/>
                <a:cs typeface="Consolas" pitchFamily="49" charset="0"/>
              </a:rPr>
              <a:t>活动</a:t>
            </a:r>
            <a:r>
              <a:rPr lang="en-US" altLang="zh-CN" sz="1800" smtClean="0">
                <a:solidFill>
                  <a:srgbClr val="0000FF"/>
                </a:solidFill>
                <a:latin typeface="Consolas" pitchFamily="49" charset="0"/>
                <a:ea typeface="楷体" pitchFamily="49" charset="-122"/>
                <a:cs typeface="Consolas" pitchFamily="49" charset="0"/>
              </a:rPr>
              <a:t>1    </a:t>
            </a:r>
            <a:r>
              <a:rPr lang="en-US" altLang="zh-CN" sz="1800" smtClean="0">
                <a:solidFill>
                  <a:srgbClr val="FF0000"/>
                </a:solidFill>
                <a:latin typeface="Consolas" pitchFamily="49" charset="0"/>
                <a:ea typeface="楷体" pitchFamily="49" charset="-122"/>
                <a:cs typeface="Consolas" pitchFamily="49" charset="0"/>
              </a:rPr>
              <a:t>√</a:t>
            </a:r>
          </a:p>
          <a:p>
            <a:r>
              <a:rPr lang="zh-CN" altLang="en-US" sz="1800" smtClean="0">
                <a:solidFill>
                  <a:srgbClr val="0000FF"/>
                </a:solidFill>
                <a:latin typeface="Consolas" pitchFamily="49" charset="0"/>
                <a:ea typeface="楷体" pitchFamily="49" charset="-122"/>
                <a:cs typeface="Consolas" pitchFamily="49" charset="0"/>
              </a:rPr>
              <a:t>活动</a:t>
            </a:r>
            <a:r>
              <a:rPr lang="en-US" altLang="zh-CN" sz="1800" smtClean="0">
                <a:solidFill>
                  <a:srgbClr val="0000FF"/>
                </a:solidFill>
                <a:latin typeface="Consolas" pitchFamily="49" charset="0"/>
                <a:ea typeface="楷体" pitchFamily="49" charset="-122"/>
                <a:cs typeface="Consolas" pitchFamily="49" charset="0"/>
              </a:rPr>
              <a:t>2    </a:t>
            </a:r>
            <a:r>
              <a:rPr lang="en-US" altLang="zh-CN" sz="1800" smtClean="0">
                <a:solidFill>
                  <a:srgbClr val="FF0000"/>
                </a:solidFill>
                <a:latin typeface="Consolas" pitchFamily="49" charset="0"/>
                <a:ea typeface="楷体" pitchFamily="49" charset="-122"/>
                <a:cs typeface="Consolas" pitchFamily="49" charset="0"/>
                <a:sym typeface="Symbol"/>
              </a:rPr>
              <a:t></a:t>
            </a:r>
          </a:p>
          <a:p>
            <a:r>
              <a:rPr lang="zh-CN" altLang="en-US" sz="1800" smtClean="0">
                <a:solidFill>
                  <a:srgbClr val="0000FF"/>
                </a:solidFill>
                <a:latin typeface="Consolas" pitchFamily="49" charset="0"/>
                <a:ea typeface="楷体" pitchFamily="49" charset="-122"/>
                <a:cs typeface="Consolas" pitchFamily="49" charset="0"/>
              </a:rPr>
              <a:t>活动</a:t>
            </a:r>
            <a:r>
              <a:rPr lang="en-US" altLang="zh-CN" sz="1800" smtClean="0">
                <a:solidFill>
                  <a:srgbClr val="0000FF"/>
                </a:solidFill>
                <a:latin typeface="Consolas" pitchFamily="49" charset="0"/>
                <a:ea typeface="楷体" pitchFamily="49" charset="-122"/>
                <a:cs typeface="Consolas" pitchFamily="49" charset="0"/>
              </a:rPr>
              <a:t>3    </a:t>
            </a:r>
            <a:r>
              <a:rPr lang="en-US" altLang="zh-CN" sz="1800" smtClean="0">
                <a:solidFill>
                  <a:srgbClr val="FF0000"/>
                </a:solidFill>
                <a:latin typeface="Consolas" pitchFamily="49" charset="0"/>
                <a:ea typeface="楷体" pitchFamily="49" charset="-122"/>
                <a:cs typeface="Consolas" pitchFamily="49" charset="0"/>
                <a:sym typeface="Symbol"/>
              </a:rPr>
              <a:t></a:t>
            </a:r>
          </a:p>
          <a:p>
            <a:r>
              <a:rPr lang="zh-CN" altLang="en-US" sz="1800" smtClean="0">
                <a:solidFill>
                  <a:srgbClr val="0000FF"/>
                </a:solidFill>
                <a:latin typeface="Consolas" pitchFamily="49" charset="0"/>
                <a:ea typeface="楷体" pitchFamily="49" charset="-122"/>
                <a:cs typeface="Consolas" pitchFamily="49" charset="0"/>
              </a:rPr>
              <a:t>活动</a:t>
            </a:r>
            <a:r>
              <a:rPr lang="en-US" altLang="zh-CN" sz="1800" smtClean="0">
                <a:solidFill>
                  <a:srgbClr val="0000FF"/>
                </a:solidFill>
                <a:latin typeface="Consolas" pitchFamily="49" charset="0"/>
                <a:ea typeface="楷体" pitchFamily="49" charset="-122"/>
                <a:cs typeface="Consolas" pitchFamily="49" charset="0"/>
              </a:rPr>
              <a:t>4    </a:t>
            </a:r>
            <a:r>
              <a:rPr lang="en-US" altLang="zh-CN" sz="1800" smtClean="0">
                <a:solidFill>
                  <a:srgbClr val="FF0000"/>
                </a:solidFill>
                <a:latin typeface="Consolas" pitchFamily="49" charset="0"/>
                <a:ea typeface="楷体" pitchFamily="49" charset="-122"/>
                <a:cs typeface="Consolas" pitchFamily="49" charset="0"/>
              </a:rPr>
              <a:t>√</a:t>
            </a:r>
          </a:p>
          <a:p>
            <a:r>
              <a:rPr lang="zh-CN" altLang="en-US" sz="1800" smtClean="0">
                <a:solidFill>
                  <a:srgbClr val="0000FF"/>
                </a:solidFill>
                <a:latin typeface="Consolas" pitchFamily="49" charset="0"/>
                <a:ea typeface="楷体" pitchFamily="49" charset="-122"/>
                <a:cs typeface="Consolas" pitchFamily="49" charset="0"/>
              </a:rPr>
              <a:t>活动</a:t>
            </a:r>
            <a:r>
              <a:rPr lang="en-US" altLang="zh-CN" sz="1800" smtClean="0">
                <a:solidFill>
                  <a:srgbClr val="0000FF"/>
                </a:solidFill>
                <a:latin typeface="Consolas" pitchFamily="49" charset="0"/>
                <a:ea typeface="楷体" pitchFamily="49" charset="-122"/>
                <a:cs typeface="Consolas" pitchFamily="49" charset="0"/>
              </a:rPr>
              <a:t>5    </a:t>
            </a:r>
            <a:r>
              <a:rPr lang="en-US" altLang="zh-CN" sz="1800" smtClean="0">
                <a:solidFill>
                  <a:srgbClr val="FF0000"/>
                </a:solidFill>
                <a:latin typeface="Consolas" pitchFamily="49" charset="0"/>
                <a:ea typeface="楷体" pitchFamily="49" charset="-122"/>
                <a:cs typeface="Consolas" pitchFamily="49" charset="0"/>
                <a:sym typeface="Symbol"/>
              </a:rPr>
              <a:t></a:t>
            </a:r>
          </a:p>
          <a:p>
            <a:r>
              <a:rPr lang="zh-CN" altLang="en-US" sz="1800" smtClean="0">
                <a:solidFill>
                  <a:srgbClr val="0000FF"/>
                </a:solidFill>
                <a:latin typeface="Consolas" pitchFamily="49" charset="0"/>
                <a:ea typeface="楷体" pitchFamily="49" charset="-122"/>
                <a:cs typeface="Consolas" pitchFamily="49" charset="0"/>
              </a:rPr>
              <a:t>活动</a:t>
            </a:r>
            <a:r>
              <a:rPr lang="en-US" altLang="zh-CN" sz="1800" smtClean="0">
                <a:solidFill>
                  <a:srgbClr val="0000FF"/>
                </a:solidFill>
                <a:latin typeface="Consolas" pitchFamily="49" charset="0"/>
                <a:ea typeface="楷体" pitchFamily="49" charset="-122"/>
                <a:cs typeface="Consolas" pitchFamily="49" charset="0"/>
              </a:rPr>
              <a:t>6    </a:t>
            </a:r>
            <a:r>
              <a:rPr lang="en-US" altLang="zh-CN" sz="1800" smtClean="0">
                <a:solidFill>
                  <a:srgbClr val="FF0000"/>
                </a:solidFill>
                <a:latin typeface="Consolas" pitchFamily="49" charset="0"/>
                <a:ea typeface="楷体" pitchFamily="49" charset="-122"/>
                <a:cs typeface="Consolas" pitchFamily="49" charset="0"/>
                <a:sym typeface="Symbol"/>
              </a:rPr>
              <a:t></a:t>
            </a:r>
          </a:p>
          <a:p>
            <a:r>
              <a:rPr lang="zh-CN" altLang="en-US" sz="1800" smtClean="0">
                <a:solidFill>
                  <a:srgbClr val="0000FF"/>
                </a:solidFill>
                <a:latin typeface="Consolas" pitchFamily="49" charset="0"/>
                <a:ea typeface="楷体" pitchFamily="49" charset="-122"/>
                <a:cs typeface="Consolas" pitchFamily="49" charset="0"/>
              </a:rPr>
              <a:t>活动</a:t>
            </a:r>
            <a:r>
              <a:rPr lang="en-US" altLang="zh-CN" sz="1800" smtClean="0">
                <a:solidFill>
                  <a:srgbClr val="0000FF"/>
                </a:solidFill>
                <a:latin typeface="Consolas" pitchFamily="49" charset="0"/>
                <a:ea typeface="楷体" pitchFamily="49" charset="-122"/>
                <a:cs typeface="Consolas" pitchFamily="49" charset="0"/>
              </a:rPr>
              <a:t>7    </a:t>
            </a:r>
            <a:r>
              <a:rPr lang="en-US" altLang="zh-CN" sz="1800" smtClean="0">
                <a:solidFill>
                  <a:srgbClr val="FF0000"/>
                </a:solidFill>
                <a:latin typeface="Consolas" pitchFamily="49" charset="0"/>
                <a:ea typeface="楷体" pitchFamily="49" charset="-122"/>
                <a:cs typeface="Consolas" pitchFamily="49" charset="0"/>
                <a:sym typeface="Symbol"/>
              </a:rPr>
              <a:t></a:t>
            </a:r>
          </a:p>
          <a:p>
            <a:r>
              <a:rPr lang="zh-CN" altLang="en-US" sz="1800" smtClean="0">
                <a:solidFill>
                  <a:srgbClr val="0000FF"/>
                </a:solidFill>
                <a:latin typeface="Consolas" pitchFamily="49" charset="0"/>
                <a:ea typeface="楷体" pitchFamily="49" charset="-122"/>
                <a:cs typeface="Consolas" pitchFamily="49" charset="0"/>
              </a:rPr>
              <a:t>活动</a:t>
            </a:r>
            <a:r>
              <a:rPr lang="en-US" altLang="zh-CN" sz="1800" smtClean="0">
                <a:solidFill>
                  <a:srgbClr val="0000FF"/>
                </a:solidFill>
                <a:latin typeface="Consolas" pitchFamily="49" charset="0"/>
                <a:ea typeface="楷体" pitchFamily="49" charset="-122"/>
                <a:cs typeface="Consolas" pitchFamily="49" charset="0"/>
              </a:rPr>
              <a:t>8    </a:t>
            </a:r>
            <a:r>
              <a:rPr lang="en-US" altLang="zh-CN" sz="1800" smtClean="0">
                <a:solidFill>
                  <a:srgbClr val="FF0000"/>
                </a:solidFill>
                <a:latin typeface="Consolas" pitchFamily="49" charset="0"/>
                <a:ea typeface="楷体" pitchFamily="49" charset="-122"/>
                <a:cs typeface="Consolas" pitchFamily="49" charset="0"/>
              </a:rPr>
              <a:t>√</a:t>
            </a:r>
            <a:endParaRPr lang="en-US" altLang="zh-CN" sz="1800" smtClean="0">
              <a:solidFill>
                <a:srgbClr val="FF0000"/>
              </a:solidFill>
              <a:latin typeface="Consolas" pitchFamily="49" charset="0"/>
              <a:ea typeface="楷体" pitchFamily="49" charset="-122"/>
              <a:cs typeface="Consolas" pitchFamily="49" charset="0"/>
              <a:sym typeface="Symbol"/>
            </a:endParaRPr>
          </a:p>
          <a:p>
            <a:r>
              <a:rPr lang="zh-CN" altLang="en-US" sz="1800" smtClean="0">
                <a:solidFill>
                  <a:srgbClr val="0000FF"/>
                </a:solidFill>
                <a:latin typeface="Consolas" pitchFamily="49" charset="0"/>
                <a:ea typeface="楷体" pitchFamily="49" charset="-122"/>
                <a:cs typeface="Consolas" pitchFamily="49" charset="0"/>
              </a:rPr>
              <a:t>活动</a:t>
            </a:r>
            <a:r>
              <a:rPr lang="en-US" altLang="zh-CN" sz="1800" smtClean="0">
                <a:solidFill>
                  <a:srgbClr val="0000FF"/>
                </a:solidFill>
                <a:latin typeface="Consolas" pitchFamily="49" charset="0"/>
                <a:ea typeface="楷体" pitchFamily="49" charset="-122"/>
                <a:cs typeface="Consolas" pitchFamily="49" charset="0"/>
              </a:rPr>
              <a:t>9    </a:t>
            </a:r>
            <a:r>
              <a:rPr lang="en-US" altLang="zh-CN" sz="1800" smtClean="0">
                <a:solidFill>
                  <a:srgbClr val="FF0000"/>
                </a:solidFill>
                <a:latin typeface="Consolas" pitchFamily="49" charset="0"/>
                <a:ea typeface="楷体" pitchFamily="49" charset="-122"/>
                <a:cs typeface="Consolas" pitchFamily="49" charset="0"/>
                <a:sym typeface="Symbol"/>
              </a:rPr>
              <a:t></a:t>
            </a:r>
          </a:p>
          <a:p>
            <a:r>
              <a:rPr lang="zh-CN" altLang="en-US" sz="1800" smtClean="0">
                <a:solidFill>
                  <a:srgbClr val="0000FF"/>
                </a:solidFill>
                <a:latin typeface="Consolas" pitchFamily="49" charset="0"/>
                <a:ea typeface="楷体" pitchFamily="49" charset="-122"/>
                <a:cs typeface="Consolas" pitchFamily="49" charset="0"/>
              </a:rPr>
              <a:t>活动</a:t>
            </a:r>
            <a:r>
              <a:rPr lang="en-US" altLang="zh-CN" sz="1800" smtClean="0">
                <a:solidFill>
                  <a:srgbClr val="0000FF"/>
                </a:solidFill>
                <a:latin typeface="Consolas" pitchFamily="49" charset="0"/>
                <a:ea typeface="楷体" pitchFamily="49" charset="-122"/>
                <a:cs typeface="Consolas" pitchFamily="49" charset="0"/>
              </a:rPr>
              <a:t>10   </a:t>
            </a:r>
            <a:r>
              <a:rPr lang="en-US" altLang="zh-CN" sz="1800" smtClean="0">
                <a:solidFill>
                  <a:srgbClr val="FF0000"/>
                </a:solidFill>
                <a:latin typeface="Consolas" pitchFamily="49" charset="0"/>
                <a:ea typeface="楷体" pitchFamily="49" charset="-122"/>
                <a:cs typeface="Consolas" pitchFamily="49" charset="0"/>
                <a:sym typeface="Symbol"/>
              </a:rPr>
              <a:t></a:t>
            </a:r>
          </a:p>
          <a:p>
            <a:r>
              <a:rPr lang="zh-CN" altLang="en-US" sz="1800" smtClean="0">
                <a:solidFill>
                  <a:srgbClr val="0000FF"/>
                </a:solidFill>
                <a:latin typeface="Consolas" pitchFamily="49" charset="0"/>
                <a:ea typeface="楷体" pitchFamily="49" charset="-122"/>
                <a:cs typeface="Consolas" pitchFamily="49" charset="0"/>
              </a:rPr>
              <a:t>活动</a:t>
            </a:r>
            <a:r>
              <a:rPr lang="en-US" altLang="zh-CN" sz="1800" smtClean="0">
                <a:solidFill>
                  <a:srgbClr val="0000FF"/>
                </a:solidFill>
                <a:latin typeface="Consolas" pitchFamily="49" charset="0"/>
                <a:ea typeface="楷体" pitchFamily="49" charset="-122"/>
                <a:cs typeface="Consolas" pitchFamily="49" charset="0"/>
              </a:rPr>
              <a:t>11   </a:t>
            </a:r>
            <a:r>
              <a:rPr lang="en-US" altLang="zh-CN" sz="1800" smtClean="0">
                <a:solidFill>
                  <a:srgbClr val="FF0000"/>
                </a:solidFill>
                <a:latin typeface="Consolas" pitchFamily="49" charset="0"/>
                <a:ea typeface="楷体" pitchFamily="49" charset="-122"/>
                <a:cs typeface="Consolas" pitchFamily="49" charset="0"/>
              </a:rPr>
              <a:t>√</a:t>
            </a:r>
            <a:endParaRPr lang="en-US" altLang="zh-CN" sz="1800" smtClean="0">
              <a:solidFill>
                <a:srgbClr val="FF0000"/>
              </a:solidFill>
              <a:latin typeface="Consolas" pitchFamily="49" charset="0"/>
              <a:ea typeface="楷体" pitchFamily="49" charset="-122"/>
              <a:cs typeface="Consolas" pitchFamily="49" charset="0"/>
              <a:sym typeface="Symbol"/>
            </a:endParaRPr>
          </a:p>
        </p:txBody>
      </p:sp>
      <p:sp>
        <p:nvSpPr>
          <p:cNvPr id="10" name="TextBox 9"/>
          <p:cNvSpPr txBox="1"/>
          <p:nvPr/>
        </p:nvSpPr>
        <p:spPr>
          <a:xfrm>
            <a:off x="4143372" y="3929066"/>
            <a:ext cx="2786082" cy="400110"/>
          </a:xfrm>
          <a:prstGeom prst="rect">
            <a:avLst/>
          </a:prstGeom>
          <a:noFill/>
        </p:spPr>
        <p:txBody>
          <a:bodyPr wrap="square" rtlCol="0">
            <a:spAutoFit/>
          </a:bodyPr>
          <a:lstStyle/>
          <a:p>
            <a:r>
              <a:rPr lang="zh-CN" altLang="en-US" sz="2000" smtClean="0">
                <a:solidFill>
                  <a:srgbClr val="0000FF"/>
                </a:solidFill>
                <a:latin typeface="Consolas" pitchFamily="49" charset="0"/>
                <a:ea typeface="楷体" pitchFamily="49" charset="-122"/>
                <a:cs typeface="Consolas" pitchFamily="49" charset="0"/>
              </a:rPr>
              <a:t>最大兼容活动集合：</a:t>
            </a:r>
            <a:endParaRPr lang="zh-CN" altLang="en-US" sz="2000">
              <a:latin typeface="Consolas" pitchFamily="49" charset="0"/>
              <a:cs typeface="Consolas" pitchFamily="49" charset="0"/>
            </a:endParaRPr>
          </a:p>
        </p:txBody>
      </p:sp>
      <p:sp>
        <p:nvSpPr>
          <p:cNvPr id="11" name="TextBox 10"/>
          <p:cNvSpPr txBox="1"/>
          <p:nvPr/>
        </p:nvSpPr>
        <p:spPr>
          <a:xfrm>
            <a:off x="4786314" y="4429132"/>
            <a:ext cx="857256" cy="400110"/>
          </a:xfrm>
          <a:prstGeom prst="rect">
            <a:avLst/>
          </a:prstGeom>
          <a:noFill/>
        </p:spPr>
        <p:txBody>
          <a:bodyPr wrap="square" rtlCol="0">
            <a:spAutoFit/>
          </a:bodyPr>
          <a:lstStyle/>
          <a:p>
            <a:r>
              <a:rPr lang="zh-CN" altLang="en-US" sz="2000" smtClean="0">
                <a:solidFill>
                  <a:srgbClr val="0000FF"/>
                </a:solidFill>
                <a:latin typeface="Consolas" pitchFamily="49" charset="0"/>
                <a:ea typeface="微软雅黑" pitchFamily="34" charset="-122"/>
                <a:cs typeface="Consolas" pitchFamily="49" charset="0"/>
              </a:rPr>
              <a:t>活动</a:t>
            </a:r>
            <a:r>
              <a:rPr lang="en-US" altLang="zh-CN" sz="2000" smtClean="0">
                <a:solidFill>
                  <a:srgbClr val="0000FF"/>
                </a:solidFill>
                <a:latin typeface="Consolas" pitchFamily="49" charset="0"/>
                <a:ea typeface="微软雅黑" pitchFamily="34" charset="-122"/>
                <a:cs typeface="Consolas" pitchFamily="49" charset="0"/>
              </a:rPr>
              <a:t>1</a:t>
            </a:r>
            <a:endParaRPr lang="zh-CN" altLang="en-US" sz="2000">
              <a:solidFill>
                <a:srgbClr val="0000FF"/>
              </a:solidFill>
              <a:latin typeface="Consolas" pitchFamily="49" charset="0"/>
              <a:ea typeface="微软雅黑" pitchFamily="34" charset="-122"/>
              <a:cs typeface="Consolas" pitchFamily="49" charset="0"/>
            </a:endParaRPr>
          </a:p>
        </p:txBody>
      </p:sp>
      <p:sp>
        <p:nvSpPr>
          <p:cNvPr id="12" name="TextBox 11"/>
          <p:cNvSpPr txBox="1"/>
          <p:nvPr/>
        </p:nvSpPr>
        <p:spPr>
          <a:xfrm>
            <a:off x="5643570" y="4429132"/>
            <a:ext cx="857256" cy="400110"/>
          </a:xfrm>
          <a:prstGeom prst="rect">
            <a:avLst/>
          </a:prstGeom>
          <a:noFill/>
        </p:spPr>
        <p:txBody>
          <a:bodyPr wrap="square" rtlCol="0">
            <a:spAutoFit/>
          </a:bodyPr>
          <a:lstStyle/>
          <a:p>
            <a:r>
              <a:rPr lang="zh-CN" altLang="en-US" sz="2000" smtClean="0">
                <a:solidFill>
                  <a:srgbClr val="0000FF"/>
                </a:solidFill>
                <a:latin typeface="Consolas" pitchFamily="49" charset="0"/>
                <a:ea typeface="微软雅黑" pitchFamily="34" charset="-122"/>
                <a:cs typeface="Consolas" pitchFamily="49" charset="0"/>
              </a:rPr>
              <a:t>活动</a:t>
            </a:r>
            <a:r>
              <a:rPr lang="en-US" altLang="zh-CN" sz="2000" smtClean="0">
                <a:solidFill>
                  <a:srgbClr val="0000FF"/>
                </a:solidFill>
                <a:latin typeface="Consolas" pitchFamily="49" charset="0"/>
                <a:ea typeface="微软雅黑" pitchFamily="34" charset="-122"/>
                <a:cs typeface="Consolas" pitchFamily="49" charset="0"/>
              </a:rPr>
              <a:t>4</a:t>
            </a:r>
            <a:endParaRPr lang="zh-CN" altLang="en-US" sz="2000">
              <a:solidFill>
                <a:srgbClr val="0000FF"/>
              </a:solidFill>
              <a:latin typeface="Consolas" pitchFamily="49" charset="0"/>
              <a:ea typeface="微软雅黑" pitchFamily="34" charset="-122"/>
              <a:cs typeface="Consolas" pitchFamily="49" charset="0"/>
            </a:endParaRPr>
          </a:p>
        </p:txBody>
      </p:sp>
      <p:sp>
        <p:nvSpPr>
          <p:cNvPr id="13" name="TextBox 12"/>
          <p:cNvSpPr txBox="1"/>
          <p:nvPr/>
        </p:nvSpPr>
        <p:spPr>
          <a:xfrm>
            <a:off x="6572264" y="4429132"/>
            <a:ext cx="857256" cy="400110"/>
          </a:xfrm>
          <a:prstGeom prst="rect">
            <a:avLst/>
          </a:prstGeom>
          <a:noFill/>
        </p:spPr>
        <p:txBody>
          <a:bodyPr wrap="square" rtlCol="0">
            <a:spAutoFit/>
          </a:bodyPr>
          <a:lstStyle/>
          <a:p>
            <a:r>
              <a:rPr lang="zh-CN" altLang="en-US" sz="2000" smtClean="0">
                <a:solidFill>
                  <a:srgbClr val="0000FF"/>
                </a:solidFill>
                <a:latin typeface="Consolas" pitchFamily="49" charset="0"/>
                <a:ea typeface="微软雅黑" pitchFamily="34" charset="-122"/>
                <a:cs typeface="Consolas" pitchFamily="49" charset="0"/>
              </a:rPr>
              <a:t>活动</a:t>
            </a:r>
            <a:r>
              <a:rPr lang="en-US" altLang="zh-CN" sz="2000" smtClean="0">
                <a:solidFill>
                  <a:srgbClr val="0000FF"/>
                </a:solidFill>
                <a:latin typeface="Consolas" pitchFamily="49" charset="0"/>
                <a:ea typeface="微软雅黑" pitchFamily="34" charset="-122"/>
                <a:cs typeface="Consolas" pitchFamily="49" charset="0"/>
              </a:rPr>
              <a:t>8</a:t>
            </a:r>
            <a:endParaRPr lang="zh-CN" altLang="en-US" sz="2000">
              <a:solidFill>
                <a:srgbClr val="0000FF"/>
              </a:solidFill>
              <a:latin typeface="Consolas" pitchFamily="49" charset="0"/>
              <a:ea typeface="微软雅黑" pitchFamily="34" charset="-122"/>
              <a:cs typeface="Consolas" pitchFamily="49" charset="0"/>
            </a:endParaRPr>
          </a:p>
        </p:txBody>
      </p:sp>
      <p:sp>
        <p:nvSpPr>
          <p:cNvPr id="14" name="TextBox 13"/>
          <p:cNvSpPr txBox="1"/>
          <p:nvPr/>
        </p:nvSpPr>
        <p:spPr>
          <a:xfrm>
            <a:off x="7500958" y="4429132"/>
            <a:ext cx="1071570" cy="400110"/>
          </a:xfrm>
          <a:prstGeom prst="rect">
            <a:avLst/>
          </a:prstGeom>
          <a:noFill/>
        </p:spPr>
        <p:txBody>
          <a:bodyPr wrap="square" rtlCol="0">
            <a:spAutoFit/>
          </a:bodyPr>
          <a:lstStyle/>
          <a:p>
            <a:r>
              <a:rPr lang="zh-CN" altLang="en-US" sz="2000" smtClean="0">
                <a:solidFill>
                  <a:srgbClr val="0000FF"/>
                </a:solidFill>
                <a:latin typeface="Consolas" pitchFamily="49" charset="0"/>
                <a:ea typeface="微软雅黑" pitchFamily="34" charset="-122"/>
                <a:cs typeface="Consolas" pitchFamily="49" charset="0"/>
              </a:rPr>
              <a:t>活动</a:t>
            </a:r>
            <a:r>
              <a:rPr lang="en-US" altLang="zh-CN" sz="2000" smtClean="0">
                <a:solidFill>
                  <a:srgbClr val="0000FF"/>
                </a:solidFill>
                <a:latin typeface="Consolas" pitchFamily="49" charset="0"/>
                <a:ea typeface="微软雅黑" pitchFamily="34" charset="-122"/>
                <a:cs typeface="Consolas" pitchFamily="49" charset="0"/>
              </a:rPr>
              <a:t>11</a:t>
            </a:r>
            <a:endParaRPr lang="zh-CN" altLang="en-US" sz="2000">
              <a:solidFill>
                <a:srgbClr val="0000FF"/>
              </a:solidFill>
              <a:latin typeface="Consolas" pitchFamily="49" charset="0"/>
              <a:ea typeface="微软雅黑" pitchFamily="34" charset="-122"/>
              <a:cs typeface="Consolas" pitchFamily="49" charset="0"/>
            </a:endParaRPr>
          </a:p>
        </p:txBody>
      </p:sp>
      <p:grpSp>
        <p:nvGrpSpPr>
          <p:cNvPr id="17" name="组合 16"/>
          <p:cNvGrpSpPr/>
          <p:nvPr/>
        </p:nvGrpSpPr>
        <p:grpSpPr>
          <a:xfrm>
            <a:off x="5072066" y="5000636"/>
            <a:ext cx="3071834" cy="685862"/>
            <a:chOff x="5072066" y="5000636"/>
            <a:chExt cx="3071834" cy="685862"/>
          </a:xfrm>
        </p:grpSpPr>
        <p:sp>
          <p:nvSpPr>
            <p:cNvPr id="15" name="右大括号 14"/>
            <p:cNvSpPr/>
            <p:nvPr/>
          </p:nvSpPr>
          <p:spPr>
            <a:xfrm rot="5400000">
              <a:off x="6500826" y="3571876"/>
              <a:ext cx="214314" cy="3071834"/>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TextBox 15"/>
            <p:cNvSpPr txBox="1"/>
            <p:nvPr/>
          </p:nvSpPr>
          <p:spPr>
            <a:xfrm>
              <a:off x="5715008" y="5286388"/>
              <a:ext cx="1785950" cy="400110"/>
            </a:xfrm>
            <a:prstGeom prst="rect">
              <a:avLst/>
            </a:prstGeom>
            <a:noFill/>
          </p:spPr>
          <p:txBody>
            <a:bodyPr wrap="square" rtlCol="0">
              <a:spAutoFit/>
            </a:bodyPr>
            <a:lstStyle/>
            <a:p>
              <a:pPr algn="ctr"/>
              <a:r>
                <a:rPr lang="zh-CN" altLang="en-US" sz="2000" smtClean="0">
                  <a:solidFill>
                    <a:srgbClr val="0000FF"/>
                  </a:solidFill>
                  <a:latin typeface="楷体" pitchFamily="49" charset="-122"/>
                  <a:ea typeface="楷体" pitchFamily="49" charset="-122"/>
                </a:rPr>
                <a:t>求解结果</a:t>
              </a:r>
              <a:endParaRPr lang="zh-CN" altLang="en-US" sz="2000">
                <a:solidFill>
                  <a:srgbClr val="0000FF"/>
                </a:solidFill>
                <a:latin typeface="楷体" pitchFamily="49" charset="-122"/>
                <a:ea typeface="楷体"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9">
                                            <p:txEl>
                                              <p:pRg st="3" end="3"/>
                                            </p:txEl>
                                          </p:spTgt>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7" end="7"/>
                                            </p:txEl>
                                          </p:spTgt>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grpId="0" nodeType="afterEffect">
                                  <p:stCondLst>
                                    <p:cond delay="0"/>
                                  </p:stCondLst>
                                  <p:childTnLst>
                                    <p:set>
                                      <p:cBhvr>
                                        <p:cTn id="45" dur="1" fill="hold">
                                          <p:stCondLst>
                                            <p:cond delay="0"/>
                                          </p:stCondLst>
                                        </p:cTn>
                                        <p:tgtEl>
                                          <p:spTgt spid="13"/>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9">
                                            <p:txEl>
                                              <p:pRg st="10" end="10"/>
                                            </p:txEl>
                                          </p:spTgt>
                                        </p:tgtEl>
                                        <p:attrNameLst>
                                          <p:attrName>style.visibility</p:attrName>
                                        </p:attrNameLst>
                                      </p:cBhvr>
                                      <p:to>
                                        <p:strVal val="visible"/>
                                      </p:to>
                                    </p:set>
                                  </p:childTnLst>
                                </p:cTn>
                              </p:par>
                            </p:childTnLst>
                          </p:cTn>
                        </p:par>
                        <p:par>
                          <p:cTn id="58" fill="hold">
                            <p:stCondLst>
                              <p:cond delay="0"/>
                            </p:stCondLst>
                            <p:childTnLst>
                              <p:par>
                                <p:cTn id="59" presetID="1" presetClass="entr" presetSubtype="0" fill="hold" grpId="0" nodeType="afterEffect">
                                  <p:stCondLst>
                                    <p:cond delay="0"/>
                                  </p:stCondLst>
                                  <p:childTnLst>
                                    <p:set>
                                      <p:cBhvr>
                                        <p:cTn id="60" dur="1" fill="hold">
                                          <p:stCondLst>
                                            <p:cond delay="0"/>
                                          </p:stCondLst>
                                        </p:cTn>
                                        <p:tgtEl>
                                          <p:spTgt spid="1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5720" y="500042"/>
            <a:ext cx="8572560" cy="4795498"/>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smtClean="0">
                <a:solidFill>
                  <a:srgbClr val="FF0000"/>
                </a:solidFill>
                <a:latin typeface="Consolas" pitchFamily="49" charset="0"/>
                <a:ea typeface="仿宋" pitchFamily="49" charset="-122"/>
                <a:cs typeface="Consolas" pitchFamily="49" charset="0"/>
              </a:rPr>
              <a:t>//</a:t>
            </a:r>
            <a:r>
              <a:rPr lang="zh-CN" altLang="zh-CN" sz="1800" smtClean="0">
                <a:solidFill>
                  <a:srgbClr val="FF0000"/>
                </a:solidFill>
                <a:latin typeface="Consolas" pitchFamily="49" charset="0"/>
                <a:ea typeface="仿宋" pitchFamily="49" charset="-122"/>
                <a:cs typeface="Consolas" pitchFamily="49" charset="0"/>
              </a:rPr>
              <a:t>问题表示</a:t>
            </a:r>
          </a:p>
          <a:p>
            <a:r>
              <a:rPr lang="en-US" altLang="zh-CN" sz="1800" smtClean="0">
                <a:solidFill>
                  <a:srgbClr val="0000FF"/>
                </a:solidFill>
                <a:latin typeface="Consolas" pitchFamily="49" charset="0"/>
                <a:ea typeface="仿宋" pitchFamily="49" charset="-122"/>
                <a:cs typeface="Consolas" pitchFamily="49" charset="0"/>
              </a:rPr>
              <a:t>struct Action			</a:t>
            </a:r>
            <a:r>
              <a:rPr lang="en-US" altLang="zh-CN" sz="1800" smtClean="0">
                <a:solidFill>
                  <a:srgbClr val="00B050"/>
                </a:solidFill>
                <a:latin typeface="Consolas" pitchFamily="49" charset="0"/>
                <a:ea typeface="仿宋" pitchFamily="49" charset="-122"/>
                <a:cs typeface="Consolas" pitchFamily="49" charset="0"/>
              </a:rPr>
              <a:t>//</a:t>
            </a:r>
            <a:r>
              <a:rPr lang="zh-CN" altLang="zh-CN" sz="1800" smtClean="0">
                <a:solidFill>
                  <a:srgbClr val="00B050"/>
                </a:solidFill>
                <a:latin typeface="Consolas" pitchFamily="49" charset="0"/>
                <a:ea typeface="仿宋" pitchFamily="49" charset="-122"/>
                <a:cs typeface="Consolas" pitchFamily="49" charset="0"/>
              </a:rPr>
              <a:t>活动的类型声明</a:t>
            </a:r>
          </a:p>
          <a:p>
            <a:r>
              <a:rPr lang="en-US" altLang="zh-CN" sz="1800" smtClean="0">
                <a:solidFill>
                  <a:srgbClr val="0000FF"/>
                </a:solidFill>
                <a:latin typeface="Consolas" pitchFamily="49" charset="0"/>
                <a:ea typeface="仿宋" pitchFamily="49" charset="-122"/>
                <a:cs typeface="Consolas" pitchFamily="49" charset="0"/>
              </a:rPr>
              <a:t>{  int b;			</a:t>
            </a:r>
            <a:r>
              <a:rPr lang="en-US" altLang="zh-CN" sz="1800" smtClean="0">
                <a:solidFill>
                  <a:srgbClr val="00B050"/>
                </a:solidFill>
                <a:latin typeface="Consolas" pitchFamily="49" charset="0"/>
                <a:ea typeface="仿宋" pitchFamily="49" charset="-122"/>
                <a:cs typeface="Consolas" pitchFamily="49" charset="0"/>
              </a:rPr>
              <a:t>//</a:t>
            </a:r>
            <a:r>
              <a:rPr lang="zh-CN" altLang="zh-CN" sz="1800" smtClean="0">
                <a:solidFill>
                  <a:srgbClr val="00B050"/>
                </a:solidFill>
                <a:latin typeface="Consolas" pitchFamily="49" charset="0"/>
                <a:ea typeface="仿宋" pitchFamily="49" charset="-122"/>
                <a:cs typeface="Consolas" pitchFamily="49" charset="0"/>
              </a:rPr>
              <a:t>活动起始时间</a:t>
            </a:r>
          </a:p>
          <a:p>
            <a:r>
              <a:rPr lang="en-US" altLang="zh-CN" sz="1800" smtClean="0">
                <a:solidFill>
                  <a:srgbClr val="0000FF"/>
                </a:solidFill>
                <a:latin typeface="Consolas" pitchFamily="49" charset="0"/>
                <a:ea typeface="仿宋" pitchFamily="49" charset="-122"/>
                <a:cs typeface="Consolas" pitchFamily="49" charset="0"/>
              </a:rPr>
              <a:t>   int e;			</a:t>
            </a:r>
            <a:r>
              <a:rPr lang="en-US" altLang="zh-CN" sz="1800" smtClean="0">
                <a:solidFill>
                  <a:srgbClr val="00B050"/>
                </a:solidFill>
                <a:latin typeface="Consolas" pitchFamily="49" charset="0"/>
                <a:ea typeface="仿宋" pitchFamily="49" charset="-122"/>
                <a:cs typeface="Consolas" pitchFamily="49" charset="0"/>
              </a:rPr>
              <a:t>//</a:t>
            </a:r>
            <a:r>
              <a:rPr lang="zh-CN" altLang="zh-CN" sz="1800" smtClean="0">
                <a:solidFill>
                  <a:srgbClr val="00B050"/>
                </a:solidFill>
                <a:latin typeface="Consolas" pitchFamily="49" charset="0"/>
                <a:ea typeface="仿宋" pitchFamily="49" charset="-122"/>
                <a:cs typeface="Consolas" pitchFamily="49" charset="0"/>
              </a:rPr>
              <a:t>活动结束时间</a:t>
            </a:r>
          </a:p>
          <a:p>
            <a:r>
              <a:rPr lang="en-US" altLang="zh-CN" sz="1800" smtClean="0">
                <a:solidFill>
                  <a:srgbClr val="0000FF"/>
                </a:solidFill>
                <a:latin typeface="Consolas" pitchFamily="49" charset="0"/>
                <a:ea typeface="仿宋" pitchFamily="49" charset="-122"/>
                <a:cs typeface="Consolas" pitchFamily="49" charset="0"/>
              </a:rPr>
              <a:t>   bool operator&lt;(const Action &amp;s) const	</a:t>
            </a:r>
            <a:r>
              <a:rPr lang="en-US" altLang="zh-CN" sz="1800" smtClean="0">
                <a:solidFill>
                  <a:srgbClr val="00B050"/>
                </a:solidFill>
                <a:latin typeface="Consolas" pitchFamily="49" charset="0"/>
                <a:ea typeface="仿宋" pitchFamily="49" charset="-122"/>
                <a:cs typeface="Consolas" pitchFamily="49" charset="0"/>
              </a:rPr>
              <a:t>//</a:t>
            </a:r>
            <a:r>
              <a:rPr lang="zh-CN" altLang="zh-CN" sz="1800" smtClean="0">
                <a:solidFill>
                  <a:srgbClr val="00B050"/>
                </a:solidFill>
                <a:latin typeface="Consolas" pitchFamily="49" charset="0"/>
                <a:ea typeface="仿宋" pitchFamily="49" charset="-122"/>
                <a:cs typeface="Consolas" pitchFamily="49" charset="0"/>
              </a:rPr>
              <a:t>重载</a:t>
            </a:r>
            <a:r>
              <a:rPr lang="en-US" altLang="zh-CN" sz="1800" smtClean="0">
                <a:solidFill>
                  <a:srgbClr val="00B050"/>
                </a:solidFill>
                <a:latin typeface="Consolas" pitchFamily="49" charset="0"/>
                <a:ea typeface="仿宋" pitchFamily="49" charset="-122"/>
                <a:cs typeface="Consolas" pitchFamily="49" charset="0"/>
              </a:rPr>
              <a:t>&lt;</a:t>
            </a:r>
            <a:r>
              <a:rPr lang="zh-CN" altLang="zh-CN" sz="1800" smtClean="0">
                <a:solidFill>
                  <a:srgbClr val="00B050"/>
                </a:solidFill>
                <a:latin typeface="Consolas" pitchFamily="49" charset="0"/>
                <a:ea typeface="仿宋" pitchFamily="49" charset="-122"/>
                <a:cs typeface="Consolas" pitchFamily="49" charset="0"/>
              </a:rPr>
              <a:t>关系函数</a:t>
            </a: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return e&lt;=s.e;		</a:t>
            </a:r>
            <a:r>
              <a:rPr lang="en-US" altLang="zh-CN" sz="1800" smtClean="0">
                <a:solidFill>
                  <a:srgbClr val="00B050"/>
                </a:solidFill>
                <a:latin typeface="Consolas" pitchFamily="49" charset="0"/>
                <a:ea typeface="仿宋" pitchFamily="49" charset="-122"/>
                <a:cs typeface="Consolas" pitchFamily="49" charset="0"/>
              </a:rPr>
              <a:t>//</a:t>
            </a:r>
            <a:r>
              <a:rPr lang="zh-CN" altLang="zh-CN" sz="1800" smtClean="0">
                <a:solidFill>
                  <a:srgbClr val="00B050"/>
                </a:solidFill>
                <a:latin typeface="Consolas" pitchFamily="49" charset="0"/>
                <a:ea typeface="仿宋" pitchFamily="49" charset="-122"/>
                <a:cs typeface="Consolas" pitchFamily="49" charset="0"/>
              </a:rPr>
              <a:t>用于按活动结束时间递增排序</a:t>
            </a: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int n=11;</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Action A[]={{0},{1,4},{3,5},{0,6},{5,7},{3,8},{5,9},{6,10},{8,11},</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{8,12},{2,13},{12,15}};	</a:t>
            </a:r>
            <a:r>
              <a:rPr lang="en-US" altLang="zh-CN" sz="1800" smtClean="0">
                <a:solidFill>
                  <a:srgbClr val="00B050"/>
                </a:solidFill>
                <a:latin typeface="Consolas" pitchFamily="49" charset="0"/>
                <a:ea typeface="仿宋" pitchFamily="49" charset="-122"/>
                <a:cs typeface="Consolas" pitchFamily="49" charset="0"/>
              </a:rPr>
              <a:t>//</a:t>
            </a:r>
            <a:r>
              <a:rPr lang="zh-CN" altLang="zh-CN" sz="1800" smtClean="0">
                <a:solidFill>
                  <a:srgbClr val="00B050"/>
                </a:solidFill>
                <a:latin typeface="Consolas" pitchFamily="49" charset="0"/>
                <a:ea typeface="仿宋" pitchFamily="49" charset="-122"/>
                <a:cs typeface="Consolas" pitchFamily="49" charset="0"/>
              </a:rPr>
              <a:t>下标</a:t>
            </a:r>
            <a:r>
              <a:rPr lang="en-US" altLang="zh-CN" sz="1800" smtClean="0">
                <a:solidFill>
                  <a:srgbClr val="00B050"/>
                </a:solidFill>
                <a:latin typeface="Consolas" pitchFamily="49" charset="0"/>
                <a:ea typeface="仿宋" pitchFamily="49" charset="-122"/>
                <a:cs typeface="Consolas" pitchFamily="49" charset="0"/>
              </a:rPr>
              <a:t>0</a:t>
            </a:r>
            <a:r>
              <a:rPr lang="zh-CN" altLang="zh-CN" sz="1800" smtClean="0">
                <a:solidFill>
                  <a:srgbClr val="00B050"/>
                </a:solidFill>
                <a:latin typeface="Consolas" pitchFamily="49" charset="0"/>
                <a:ea typeface="仿宋" pitchFamily="49" charset="-122"/>
                <a:cs typeface="Consolas" pitchFamily="49" charset="0"/>
              </a:rPr>
              <a:t>不用</a:t>
            </a:r>
          </a:p>
          <a:p>
            <a:pPr>
              <a:lnSpc>
                <a:spcPct val="200000"/>
              </a:lnSpc>
            </a:pPr>
            <a:r>
              <a:rPr lang="en-US" altLang="zh-CN" sz="1800" smtClean="0">
                <a:solidFill>
                  <a:srgbClr val="FF0000"/>
                </a:solidFill>
                <a:latin typeface="Consolas" pitchFamily="49" charset="0"/>
                <a:ea typeface="仿宋" pitchFamily="49" charset="-122"/>
                <a:cs typeface="Consolas" pitchFamily="49" charset="0"/>
              </a:rPr>
              <a:t>//</a:t>
            </a:r>
            <a:r>
              <a:rPr lang="zh-CN" altLang="zh-CN" sz="1800" smtClean="0">
                <a:solidFill>
                  <a:srgbClr val="FF0000"/>
                </a:solidFill>
                <a:latin typeface="Consolas" pitchFamily="49" charset="0"/>
                <a:ea typeface="仿宋" pitchFamily="49" charset="-122"/>
                <a:cs typeface="Consolas" pitchFamily="49" charset="0"/>
              </a:rPr>
              <a:t>求解结果表示</a:t>
            </a:r>
          </a:p>
          <a:p>
            <a:r>
              <a:rPr lang="en-US" altLang="zh-CN" sz="1800" smtClean="0">
                <a:solidFill>
                  <a:srgbClr val="0000FF"/>
                </a:solidFill>
                <a:latin typeface="Consolas" pitchFamily="49" charset="0"/>
                <a:ea typeface="仿宋" pitchFamily="49" charset="-122"/>
                <a:cs typeface="Consolas" pitchFamily="49" charset="0"/>
              </a:rPr>
              <a:t>bool flag[MAX];		</a:t>
            </a:r>
            <a:r>
              <a:rPr lang="en-US" altLang="zh-CN" sz="1800" smtClean="0">
                <a:solidFill>
                  <a:srgbClr val="00B050"/>
                </a:solidFill>
                <a:latin typeface="Consolas" pitchFamily="49" charset="0"/>
                <a:ea typeface="仿宋" pitchFamily="49" charset="-122"/>
                <a:cs typeface="Consolas" pitchFamily="49" charset="0"/>
              </a:rPr>
              <a:t>//</a:t>
            </a:r>
            <a:r>
              <a:rPr lang="zh-CN" altLang="zh-CN" sz="1800" smtClean="0">
                <a:solidFill>
                  <a:srgbClr val="00B050"/>
                </a:solidFill>
                <a:latin typeface="Consolas" pitchFamily="49" charset="0"/>
                <a:ea typeface="仿宋" pitchFamily="49" charset="-122"/>
                <a:cs typeface="Consolas" pitchFamily="49" charset="0"/>
              </a:rPr>
              <a:t>标记选择的活动</a:t>
            </a:r>
          </a:p>
          <a:p>
            <a:r>
              <a:rPr lang="en-US" altLang="zh-CN" sz="1800" smtClean="0">
                <a:solidFill>
                  <a:srgbClr val="0000FF"/>
                </a:solidFill>
                <a:latin typeface="Consolas" pitchFamily="49" charset="0"/>
                <a:ea typeface="仿宋" pitchFamily="49" charset="-122"/>
                <a:cs typeface="Consolas" pitchFamily="49" charset="0"/>
              </a:rPr>
              <a:t>int Count=0;			</a:t>
            </a:r>
            <a:r>
              <a:rPr lang="en-US" altLang="zh-CN" sz="1800" smtClean="0">
                <a:solidFill>
                  <a:srgbClr val="00B050"/>
                </a:solidFill>
                <a:latin typeface="Consolas" pitchFamily="49" charset="0"/>
                <a:ea typeface="仿宋" pitchFamily="49" charset="-122"/>
                <a:cs typeface="Consolas" pitchFamily="49" charset="0"/>
              </a:rPr>
              <a:t>//</a:t>
            </a:r>
            <a:r>
              <a:rPr lang="zh-CN" altLang="zh-CN" sz="1800" smtClean="0">
                <a:solidFill>
                  <a:srgbClr val="00B050"/>
                </a:solidFill>
                <a:latin typeface="Consolas" pitchFamily="49" charset="0"/>
                <a:ea typeface="仿宋" pitchFamily="49" charset="-122"/>
                <a:cs typeface="Consolas" pitchFamily="49" charset="0"/>
              </a:rPr>
              <a:t>选取的兼容活动个数</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1406" y="785794"/>
            <a:ext cx="8929718" cy="4889498"/>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pPr>
              <a:lnSpc>
                <a:spcPct val="150000"/>
              </a:lnSpc>
            </a:pPr>
            <a:r>
              <a:rPr lang="en-US" altLang="zh-CN" sz="1800" smtClean="0">
                <a:solidFill>
                  <a:srgbClr val="FF0000"/>
                </a:solidFill>
                <a:latin typeface="Consolas" pitchFamily="49" charset="0"/>
                <a:ea typeface="仿宋" pitchFamily="49" charset="-122"/>
                <a:cs typeface="Consolas" pitchFamily="49" charset="0"/>
              </a:rPr>
              <a:t>void solve()				//</a:t>
            </a:r>
            <a:r>
              <a:rPr lang="zh-CN" altLang="zh-CN" sz="1800" smtClean="0">
                <a:solidFill>
                  <a:srgbClr val="FF0000"/>
                </a:solidFill>
                <a:latin typeface="Consolas" pitchFamily="49" charset="0"/>
                <a:ea typeface="仿宋" pitchFamily="49" charset="-122"/>
                <a:cs typeface="Consolas" pitchFamily="49" charset="0"/>
              </a:rPr>
              <a:t>求解最大兼容活动子集</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memset(flag,0,sizeof(flag));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初始化为</a:t>
            </a:r>
            <a:r>
              <a:rPr lang="en-US" altLang="zh-CN" sz="1800" smtClean="0">
                <a:solidFill>
                  <a:srgbClr val="00B0F0"/>
                </a:solidFill>
                <a:latin typeface="Consolas" pitchFamily="49" charset="0"/>
                <a:ea typeface="仿宋" pitchFamily="49" charset="-122"/>
                <a:cs typeface="Consolas" pitchFamily="49" charset="0"/>
              </a:rPr>
              <a:t>false</a:t>
            </a:r>
            <a:endParaRPr lang="zh-CN" altLang="zh-CN" sz="1800" smtClean="0">
              <a:solidFill>
                <a:srgbClr val="00B0F0"/>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sort(A+1,A+n+1);			</a:t>
            </a:r>
            <a:r>
              <a:rPr lang="en-US" altLang="zh-CN" sz="1800" smtClean="0">
                <a:solidFill>
                  <a:srgbClr val="00B0F0"/>
                </a:solidFill>
                <a:latin typeface="Consolas" pitchFamily="49" charset="0"/>
                <a:ea typeface="仿宋" pitchFamily="49" charset="-122"/>
                <a:cs typeface="Consolas" pitchFamily="49" charset="0"/>
              </a:rPr>
              <a:t>//A[1..n]</a:t>
            </a:r>
            <a:r>
              <a:rPr lang="zh-CN" altLang="zh-CN" sz="1800" smtClean="0">
                <a:solidFill>
                  <a:srgbClr val="00B0F0"/>
                </a:solidFill>
                <a:latin typeface="Consolas" pitchFamily="49" charset="0"/>
                <a:ea typeface="仿宋" pitchFamily="49" charset="-122"/>
                <a:cs typeface="Consolas" pitchFamily="49" charset="0"/>
              </a:rPr>
              <a:t>按活动结束时间递增排序</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int </a:t>
            </a:r>
            <a:r>
              <a:rPr lang="en-US" altLang="zh-CN" sz="1800" smtClean="0">
                <a:solidFill>
                  <a:srgbClr val="9900FF"/>
                </a:solidFill>
                <a:latin typeface="Consolas" pitchFamily="49" charset="0"/>
                <a:ea typeface="仿宋" pitchFamily="49" charset="-122"/>
                <a:cs typeface="Consolas" pitchFamily="49" charset="0"/>
              </a:rPr>
              <a:t>preend</a:t>
            </a:r>
            <a:r>
              <a:rPr lang="en-US" altLang="zh-CN" sz="1800" smtClean="0">
                <a:solidFill>
                  <a:srgbClr val="0000FF"/>
                </a:solidFill>
                <a:latin typeface="Consolas" pitchFamily="49" charset="0"/>
                <a:ea typeface="仿宋" pitchFamily="49" charset="-122"/>
                <a:cs typeface="Consolas" pitchFamily="49" charset="0"/>
              </a:rPr>
              <a:t>=0;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前一个兼容活动的结束时间</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for (int i=1;i&lt;=n;i++)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扫描所有活动</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  if (A[i].b&gt;=</a:t>
            </a:r>
            <a:r>
              <a:rPr lang="en-US" altLang="zh-CN" sz="1800" smtClean="0">
                <a:solidFill>
                  <a:srgbClr val="9900FF"/>
                </a:solidFill>
                <a:latin typeface="Consolas" pitchFamily="49" charset="0"/>
                <a:ea typeface="仿宋" pitchFamily="49" charset="-122"/>
                <a:cs typeface="Consolas" pitchFamily="49" charset="0"/>
              </a:rPr>
              <a:t>preend</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找到一个兼容活动</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  flag[i]=true;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选择</a:t>
            </a:r>
            <a:r>
              <a:rPr lang="en-US" altLang="zh-CN" sz="1800" smtClean="0">
                <a:solidFill>
                  <a:srgbClr val="00B0F0"/>
                </a:solidFill>
                <a:latin typeface="Consolas" pitchFamily="49" charset="0"/>
                <a:ea typeface="仿宋" pitchFamily="49" charset="-122"/>
                <a:cs typeface="Consolas" pitchFamily="49" charset="0"/>
              </a:rPr>
              <a:t>A[i]</a:t>
            </a:r>
            <a:r>
              <a:rPr lang="zh-CN" altLang="zh-CN" sz="1800" smtClean="0">
                <a:solidFill>
                  <a:srgbClr val="00B0F0"/>
                </a:solidFill>
                <a:latin typeface="Consolas" pitchFamily="49" charset="0"/>
                <a:ea typeface="仿宋" pitchFamily="49" charset="-122"/>
                <a:cs typeface="Consolas" pitchFamily="49" charset="0"/>
              </a:rPr>
              <a:t>活动</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9900FF"/>
                </a:solidFill>
                <a:latin typeface="Consolas" pitchFamily="49" charset="0"/>
                <a:ea typeface="仿宋" pitchFamily="49" charset="-122"/>
                <a:cs typeface="Consolas" pitchFamily="49" charset="0"/>
              </a:rPr>
              <a:t>preend</a:t>
            </a:r>
            <a:r>
              <a:rPr lang="en-US" altLang="zh-CN" sz="1800" smtClean="0">
                <a:solidFill>
                  <a:srgbClr val="0000FF"/>
                </a:solidFill>
                <a:latin typeface="Consolas" pitchFamily="49" charset="0"/>
                <a:ea typeface="仿宋" pitchFamily="49" charset="-122"/>
                <a:cs typeface="Consolas" pitchFamily="49" charset="0"/>
              </a:rPr>
              <a:t>=A[i].e;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更新</a:t>
            </a:r>
            <a:r>
              <a:rPr lang="en-US" altLang="zh-CN" sz="1800" smtClean="0">
                <a:solidFill>
                  <a:srgbClr val="00B0F0"/>
                </a:solidFill>
                <a:latin typeface="Consolas" pitchFamily="49" charset="0"/>
                <a:ea typeface="仿宋" pitchFamily="49" charset="-122"/>
                <a:cs typeface="Consolas" pitchFamily="49" charset="0"/>
              </a:rPr>
              <a:t>preend</a:t>
            </a:r>
            <a:r>
              <a:rPr lang="zh-CN" altLang="zh-CN" sz="1800" smtClean="0">
                <a:solidFill>
                  <a:srgbClr val="00B0F0"/>
                </a:solidFill>
                <a:latin typeface="Consolas" pitchFamily="49" charset="0"/>
                <a:ea typeface="仿宋" pitchFamily="49" charset="-122"/>
                <a:cs typeface="Consolas" pitchFamily="49" charset="0"/>
              </a:rPr>
              <a:t>值</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1428736"/>
            <a:ext cx="7858180" cy="1061829"/>
          </a:xfrm>
          <a:prstGeom prst="rect">
            <a:avLst/>
          </a:prstGeom>
          <a:noFill/>
        </p:spPr>
        <p:txBody>
          <a:bodyPr wrap="square" rtlCol="0">
            <a:spAutoFit/>
          </a:bodyPr>
          <a:lstStyle/>
          <a:p>
            <a:pPr>
              <a:lnSpc>
                <a:spcPct val="150000"/>
              </a:lnSpc>
            </a:pPr>
            <a:r>
              <a:rPr lang="en-US" altLang="zh-CN" sz="2200" smtClean="0">
                <a:solidFill>
                  <a:srgbClr val="0000FF"/>
                </a:solidFill>
                <a:latin typeface="微软雅黑" pitchFamily="34" charset="-122"/>
                <a:ea typeface="微软雅黑" pitchFamily="34" charset="-122"/>
                <a:cs typeface="Consolas" pitchFamily="49" charset="0"/>
              </a:rPr>
              <a:t>    </a:t>
            </a:r>
            <a:r>
              <a:rPr lang="zh-CN" altLang="zh-CN" sz="2200" smtClean="0">
                <a:solidFill>
                  <a:srgbClr val="FF0000"/>
                </a:solidFill>
                <a:latin typeface="微软雅黑" pitchFamily="34" charset="-122"/>
                <a:ea typeface="微软雅黑" pitchFamily="34" charset="-122"/>
                <a:cs typeface="Consolas" pitchFamily="49" charset="0"/>
              </a:rPr>
              <a:t>【算法分析】</a:t>
            </a:r>
            <a:r>
              <a:rPr lang="zh-CN" altLang="zh-CN" sz="2000" smtClean="0">
                <a:solidFill>
                  <a:srgbClr val="0000FF"/>
                </a:solidFill>
                <a:latin typeface="Consolas" pitchFamily="49" charset="0"/>
                <a:ea typeface="楷体" pitchFamily="49" charset="-122"/>
                <a:cs typeface="Consolas" pitchFamily="49" charset="0"/>
              </a:rPr>
              <a:t>算法的主要时间花费在排序上，排序时间为</a:t>
            </a:r>
            <a:r>
              <a:rPr lang="en-US" altLang="zh-CN" sz="2000" smtClean="0">
                <a:solidFill>
                  <a:srgbClr val="0000FF"/>
                </a:solidFill>
                <a:latin typeface="Consolas" pitchFamily="49" charset="0"/>
                <a:ea typeface="楷体" pitchFamily="49" charset="-122"/>
                <a:cs typeface="Consolas" pitchFamily="49" charset="0"/>
              </a:rPr>
              <a:t>O(</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log</a:t>
            </a:r>
            <a:r>
              <a:rPr lang="en-US" altLang="zh-CN" sz="2000" baseline="-25000" smtClean="0">
                <a:solidFill>
                  <a:srgbClr val="0000FF"/>
                </a:solidFill>
                <a:latin typeface="Consolas" pitchFamily="49" charset="0"/>
                <a:ea typeface="楷体" pitchFamily="49" charset="-122"/>
                <a:cs typeface="Consolas" pitchFamily="49" charset="0"/>
              </a:rPr>
              <a:t>2</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，所以整个算法的时间复杂度为</a:t>
            </a:r>
            <a:r>
              <a:rPr lang="en-US" altLang="zh-CN" sz="2000" smtClean="0">
                <a:solidFill>
                  <a:srgbClr val="0000FF"/>
                </a:solidFill>
                <a:latin typeface="Consolas" pitchFamily="49" charset="0"/>
                <a:ea typeface="楷体" pitchFamily="49" charset="-122"/>
                <a:cs typeface="Consolas" pitchFamily="49" charset="0"/>
              </a:rPr>
              <a:t>O(</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log</a:t>
            </a:r>
            <a:r>
              <a:rPr lang="en-US" altLang="zh-CN" sz="2000" baseline="-25000" smtClean="0">
                <a:solidFill>
                  <a:srgbClr val="0000FF"/>
                </a:solidFill>
                <a:latin typeface="Consolas" pitchFamily="49" charset="0"/>
                <a:ea typeface="楷体" pitchFamily="49" charset="-122"/>
                <a:cs typeface="Consolas" pitchFamily="49" charset="0"/>
              </a:rPr>
              <a:t>2</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1071546"/>
            <a:ext cx="7858180" cy="2908489"/>
          </a:xfrm>
          <a:prstGeom prst="rect">
            <a:avLst/>
          </a:prstGeom>
          <a:noFill/>
        </p:spPr>
        <p:txBody>
          <a:bodyPr wrap="square" rtlCol="0">
            <a:spAutoFit/>
          </a:bodyPr>
          <a:lstStyle/>
          <a:p>
            <a:pPr>
              <a:lnSpc>
                <a:spcPct val="150000"/>
              </a:lnSpc>
            </a:pPr>
            <a:r>
              <a:rPr lang="en-US" altLang="zh-CN" sz="2200" smtClean="0">
                <a:solidFill>
                  <a:srgbClr val="FF0000"/>
                </a:solidFill>
                <a:latin typeface="微软雅黑" pitchFamily="34" charset="-122"/>
                <a:ea typeface="微软雅黑" pitchFamily="34" charset="-122"/>
                <a:cs typeface="Consolas" pitchFamily="49" charset="0"/>
              </a:rPr>
              <a:t>    </a:t>
            </a:r>
            <a:r>
              <a:rPr lang="zh-CN" altLang="zh-CN" sz="2200" smtClean="0">
                <a:solidFill>
                  <a:srgbClr val="FF0000"/>
                </a:solidFill>
                <a:latin typeface="微软雅黑" pitchFamily="34" charset="-122"/>
                <a:ea typeface="微软雅黑" pitchFamily="34" charset="-122"/>
                <a:cs typeface="Consolas" pitchFamily="49" charset="0"/>
              </a:rPr>
              <a:t>【算法证明】</a:t>
            </a:r>
            <a:r>
              <a:rPr lang="zh-CN" altLang="zh-CN" sz="2000" smtClean="0">
                <a:solidFill>
                  <a:srgbClr val="0000FF"/>
                </a:solidFill>
                <a:latin typeface="Consolas" pitchFamily="49" charset="0"/>
                <a:ea typeface="楷体" pitchFamily="49" charset="-122"/>
                <a:cs typeface="Consolas" pitchFamily="49" charset="0"/>
              </a:rPr>
              <a:t>通常证明一个贪心选择得出的解是最优解的一般的方法是，构造一个初始最优解，然后对该解进行修正，使其第一步为一个贪心选择，证明总是存在一个以贪心选择开始的求解方案。</a:t>
            </a: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对于本问题，所有活动按结束时间递增排序，就是要证明：</a:t>
            </a:r>
            <a:r>
              <a:rPr lang="zh-CN" altLang="zh-CN" sz="2000" smtClean="0">
                <a:solidFill>
                  <a:srgbClr val="C00000"/>
                </a:solidFill>
                <a:latin typeface="Consolas" pitchFamily="49" charset="0"/>
                <a:ea typeface="楷体" pitchFamily="49" charset="-122"/>
                <a:cs typeface="Consolas" pitchFamily="49" charset="0"/>
              </a:rPr>
              <a:t>若</a:t>
            </a:r>
            <a:r>
              <a:rPr lang="en-US" altLang="zh-CN" sz="2000" i="1" smtClean="0">
                <a:solidFill>
                  <a:srgbClr val="C00000"/>
                </a:solidFill>
                <a:latin typeface="Consolas" pitchFamily="49" charset="0"/>
                <a:ea typeface="楷体" pitchFamily="49" charset="-122"/>
                <a:cs typeface="Consolas" pitchFamily="49" charset="0"/>
              </a:rPr>
              <a:t>X</a:t>
            </a:r>
            <a:r>
              <a:rPr lang="zh-CN" altLang="zh-CN" sz="2000" smtClean="0">
                <a:solidFill>
                  <a:srgbClr val="C00000"/>
                </a:solidFill>
                <a:latin typeface="Consolas" pitchFamily="49" charset="0"/>
                <a:ea typeface="楷体" pitchFamily="49" charset="-122"/>
                <a:cs typeface="Consolas" pitchFamily="49" charset="0"/>
              </a:rPr>
              <a:t>是活动安排问题</a:t>
            </a:r>
            <a:r>
              <a:rPr lang="en-US" altLang="zh-CN" sz="2000" i="1" smtClean="0">
                <a:solidFill>
                  <a:srgbClr val="C00000"/>
                </a:solidFill>
                <a:latin typeface="Consolas" pitchFamily="49" charset="0"/>
                <a:ea typeface="楷体" pitchFamily="49" charset="-122"/>
                <a:cs typeface="Consolas" pitchFamily="49" charset="0"/>
              </a:rPr>
              <a:t>A</a:t>
            </a:r>
            <a:r>
              <a:rPr lang="zh-CN" altLang="zh-CN" sz="2000" smtClean="0">
                <a:solidFill>
                  <a:srgbClr val="C00000"/>
                </a:solidFill>
                <a:latin typeface="Consolas" pitchFamily="49" charset="0"/>
                <a:ea typeface="楷体" pitchFamily="49" charset="-122"/>
                <a:cs typeface="Consolas" pitchFamily="49" charset="0"/>
              </a:rPr>
              <a:t>的最优解，</a:t>
            </a:r>
            <a:r>
              <a:rPr lang="en-US" altLang="zh-CN" sz="2000" i="1" smtClean="0">
                <a:solidFill>
                  <a:srgbClr val="C00000"/>
                </a:solidFill>
                <a:latin typeface="Consolas" pitchFamily="49" charset="0"/>
                <a:ea typeface="楷体" pitchFamily="49" charset="-122"/>
                <a:cs typeface="Consolas" pitchFamily="49" charset="0"/>
              </a:rPr>
              <a:t>X</a:t>
            </a:r>
            <a:r>
              <a:rPr lang="en-US" altLang="zh-CN" sz="2000" smtClean="0">
                <a:solidFill>
                  <a:srgbClr val="C00000"/>
                </a:solidFill>
                <a:latin typeface="Consolas" pitchFamily="49" charset="0"/>
                <a:ea typeface="楷体" pitchFamily="49" charset="-122"/>
                <a:cs typeface="Consolas" pitchFamily="49" charset="0"/>
              </a:rPr>
              <a:t>=</a:t>
            </a:r>
            <a:r>
              <a:rPr lang="en-US" altLang="zh-CN" sz="2000" i="1" smtClean="0">
                <a:solidFill>
                  <a:srgbClr val="C00000"/>
                </a:solidFill>
                <a:latin typeface="Consolas" pitchFamily="49" charset="0"/>
                <a:ea typeface="楷体" pitchFamily="49" charset="-122"/>
                <a:cs typeface="Consolas" pitchFamily="49" charset="0"/>
              </a:rPr>
              <a:t>X</a:t>
            </a:r>
            <a:r>
              <a:rPr lang="en-US" altLang="zh-CN" sz="2000" smtClean="0">
                <a:solidFill>
                  <a:srgbClr val="C00000"/>
                </a:solidFill>
                <a:latin typeface="Consolas" pitchFamily="49" charset="0"/>
                <a:ea typeface="楷体" pitchFamily="49" charset="-122"/>
                <a:cs typeface="Consolas" pitchFamily="49" charset="0"/>
              </a:rPr>
              <a:t>'</a:t>
            </a:r>
            <a:r>
              <a:rPr lang="zh-CN" altLang="zh-CN" sz="2000" smtClean="0">
                <a:solidFill>
                  <a:srgbClr val="C00000"/>
                </a:solidFill>
                <a:latin typeface="Consolas" pitchFamily="49" charset="0"/>
                <a:ea typeface="楷体" pitchFamily="49" charset="-122"/>
                <a:cs typeface="Consolas" pitchFamily="49" charset="0"/>
              </a:rPr>
              <a:t>∪</a:t>
            </a:r>
            <a:r>
              <a:rPr lang="en-US" altLang="zh-CN" sz="2000" smtClean="0">
                <a:solidFill>
                  <a:srgbClr val="C00000"/>
                </a:solidFill>
                <a:latin typeface="Consolas" pitchFamily="49" charset="0"/>
                <a:ea typeface="楷体" pitchFamily="49" charset="-122"/>
                <a:cs typeface="Consolas" pitchFamily="49" charset="0"/>
              </a:rPr>
              <a:t>{1}</a:t>
            </a:r>
            <a:r>
              <a:rPr lang="zh-CN" altLang="zh-CN" sz="2000" smtClean="0">
                <a:solidFill>
                  <a:srgbClr val="C00000"/>
                </a:solidFill>
                <a:latin typeface="Consolas" pitchFamily="49" charset="0"/>
                <a:ea typeface="楷体" pitchFamily="49" charset="-122"/>
                <a:cs typeface="Consolas" pitchFamily="49" charset="0"/>
              </a:rPr>
              <a:t>，则</a:t>
            </a:r>
            <a:r>
              <a:rPr lang="en-US" altLang="zh-CN" sz="2000" i="1" smtClean="0">
                <a:solidFill>
                  <a:srgbClr val="C00000"/>
                </a:solidFill>
                <a:latin typeface="Consolas" pitchFamily="49" charset="0"/>
                <a:ea typeface="楷体" pitchFamily="49" charset="-122"/>
                <a:cs typeface="Consolas" pitchFamily="49" charset="0"/>
              </a:rPr>
              <a:t>X</a:t>
            </a:r>
            <a:r>
              <a:rPr lang="en-US" altLang="zh-CN" sz="2000" smtClean="0">
                <a:solidFill>
                  <a:srgbClr val="C00000"/>
                </a:solidFill>
                <a:latin typeface="Consolas" pitchFamily="49" charset="0"/>
                <a:ea typeface="楷体" pitchFamily="49" charset="-122"/>
                <a:cs typeface="Consolas" pitchFamily="49" charset="0"/>
              </a:rPr>
              <a:t>'</a:t>
            </a:r>
            <a:r>
              <a:rPr lang="zh-CN" altLang="zh-CN" sz="2000" smtClean="0">
                <a:solidFill>
                  <a:srgbClr val="C00000"/>
                </a:solidFill>
                <a:latin typeface="Consolas" pitchFamily="49" charset="0"/>
                <a:ea typeface="楷体" pitchFamily="49" charset="-122"/>
                <a:cs typeface="Consolas" pitchFamily="49" charset="0"/>
              </a:rPr>
              <a:t>是</a:t>
            </a:r>
            <a:r>
              <a:rPr lang="en-US" altLang="zh-CN" sz="2000" i="1" smtClean="0">
                <a:solidFill>
                  <a:srgbClr val="C00000"/>
                </a:solidFill>
                <a:latin typeface="Consolas" pitchFamily="49" charset="0"/>
                <a:ea typeface="楷体" pitchFamily="49" charset="-122"/>
                <a:cs typeface="Consolas" pitchFamily="49" charset="0"/>
              </a:rPr>
              <a:t>A</a:t>
            </a:r>
            <a:r>
              <a:rPr lang="en-US" altLang="zh-CN" sz="2000" smtClean="0">
                <a:solidFill>
                  <a:srgbClr val="C00000"/>
                </a:solidFill>
                <a:latin typeface="Consolas" pitchFamily="49" charset="0"/>
                <a:ea typeface="楷体" pitchFamily="49" charset="-122"/>
                <a:cs typeface="Consolas" pitchFamily="49" charset="0"/>
              </a:rPr>
              <a:t>'={</a:t>
            </a:r>
            <a:r>
              <a:rPr lang="en-US" altLang="zh-CN" sz="2000" i="1" smtClean="0">
                <a:solidFill>
                  <a:srgbClr val="C00000"/>
                </a:solidFill>
                <a:latin typeface="Consolas" pitchFamily="49" charset="0"/>
                <a:ea typeface="楷体" pitchFamily="49" charset="-122"/>
                <a:cs typeface="Consolas" pitchFamily="49" charset="0"/>
              </a:rPr>
              <a:t>i</a:t>
            </a:r>
            <a:r>
              <a:rPr lang="zh-CN" altLang="zh-CN" sz="2000" smtClean="0">
                <a:solidFill>
                  <a:srgbClr val="C00000"/>
                </a:solidFill>
                <a:latin typeface="Consolas" pitchFamily="49" charset="0"/>
                <a:ea typeface="楷体" pitchFamily="49" charset="-122"/>
                <a:cs typeface="Consolas" pitchFamily="49" charset="0"/>
              </a:rPr>
              <a:t>∈</a:t>
            </a:r>
            <a:r>
              <a:rPr lang="en-US" altLang="zh-CN" sz="2000" i="1" smtClean="0">
                <a:solidFill>
                  <a:srgbClr val="C00000"/>
                </a:solidFill>
                <a:latin typeface="Consolas" pitchFamily="49" charset="0"/>
                <a:ea typeface="楷体" pitchFamily="49" charset="-122"/>
                <a:cs typeface="Consolas" pitchFamily="49" charset="0"/>
              </a:rPr>
              <a:t>A</a:t>
            </a:r>
            <a:r>
              <a:rPr lang="zh-CN" altLang="zh-CN" sz="2000" smtClean="0">
                <a:solidFill>
                  <a:srgbClr val="C00000"/>
                </a:solidFill>
                <a:latin typeface="Consolas" pitchFamily="49" charset="0"/>
                <a:ea typeface="楷体" pitchFamily="49" charset="-122"/>
                <a:cs typeface="Consolas" pitchFamily="49" charset="0"/>
              </a:rPr>
              <a:t>：</a:t>
            </a:r>
            <a:r>
              <a:rPr lang="en-US" altLang="zh-CN" sz="2000" i="1" smtClean="0">
                <a:solidFill>
                  <a:srgbClr val="C00000"/>
                </a:solidFill>
                <a:latin typeface="Consolas" pitchFamily="49" charset="0"/>
                <a:ea typeface="楷体" pitchFamily="49" charset="-122"/>
                <a:cs typeface="Consolas" pitchFamily="49" charset="0"/>
              </a:rPr>
              <a:t>e</a:t>
            </a:r>
            <a:r>
              <a:rPr lang="en-US" altLang="zh-CN" sz="2000" i="1" baseline="-25000" smtClean="0">
                <a:solidFill>
                  <a:srgbClr val="C00000"/>
                </a:solidFill>
                <a:latin typeface="Consolas" pitchFamily="49" charset="0"/>
                <a:ea typeface="楷体" pitchFamily="49" charset="-122"/>
                <a:cs typeface="Consolas" pitchFamily="49" charset="0"/>
              </a:rPr>
              <a:t>i</a:t>
            </a:r>
            <a:r>
              <a:rPr lang="zh-CN" altLang="zh-CN" sz="2000" smtClean="0">
                <a:solidFill>
                  <a:srgbClr val="C00000"/>
                </a:solidFill>
                <a:latin typeface="Consolas" pitchFamily="49" charset="0"/>
                <a:ea typeface="楷体" pitchFamily="49" charset="-122"/>
                <a:cs typeface="Consolas" pitchFamily="49" charset="0"/>
              </a:rPr>
              <a:t>≥</a:t>
            </a:r>
            <a:r>
              <a:rPr lang="en-US" altLang="zh-CN" sz="2000" i="1" smtClean="0">
                <a:solidFill>
                  <a:srgbClr val="C00000"/>
                </a:solidFill>
                <a:latin typeface="Consolas" pitchFamily="49" charset="0"/>
                <a:ea typeface="楷体" pitchFamily="49" charset="-122"/>
                <a:cs typeface="Consolas" pitchFamily="49" charset="0"/>
              </a:rPr>
              <a:t>b</a:t>
            </a:r>
            <a:r>
              <a:rPr lang="en-US" altLang="zh-CN" sz="2000" baseline="-25000" smtClean="0">
                <a:solidFill>
                  <a:srgbClr val="C00000"/>
                </a:solidFill>
                <a:latin typeface="Consolas" pitchFamily="49" charset="0"/>
                <a:ea typeface="楷体" pitchFamily="49" charset="-122"/>
                <a:cs typeface="Consolas" pitchFamily="49" charset="0"/>
              </a:rPr>
              <a:t>1</a:t>
            </a:r>
            <a:r>
              <a:rPr lang="en-US" altLang="zh-CN" sz="2000" smtClean="0">
                <a:solidFill>
                  <a:srgbClr val="C00000"/>
                </a:solidFill>
                <a:latin typeface="Consolas" pitchFamily="49" charset="0"/>
                <a:ea typeface="楷体" pitchFamily="49" charset="-122"/>
                <a:cs typeface="Consolas" pitchFamily="49" charset="0"/>
              </a:rPr>
              <a:t>}</a:t>
            </a:r>
            <a:r>
              <a:rPr lang="zh-CN" altLang="zh-CN" sz="2000" smtClean="0">
                <a:solidFill>
                  <a:srgbClr val="C00000"/>
                </a:solidFill>
                <a:latin typeface="Consolas" pitchFamily="49" charset="0"/>
                <a:ea typeface="楷体" pitchFamily="49" charset="-122"/>
                <a:cs typeface="Consolas" pitchFamily="49" charset="0"/>
              </a:rPr>
              <a:t>的活动安排问题的最优解</a:t>
            </a:r>
            <a:r>
              <a:rPr lang="zh-CN" altLang="zh-CN" sz="2000" smtClean="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125157"/>
            <a:ext cx="7858180" cy="2321276"/>
          </a:xfrm>
          <a:prstGeom prst="rect">
            <a:avLst/>
          </a:prstGeom>
          <a:noFill/>
        </p:spPr>
        <p:txBody>
          <a:bodyPr wrap="square" rtlCol="0">
            <a:spAutoFit/>
          </a:bodyPr>
          <a:lstStyle/>
          <a:p>
            <a:pPr>
              <a:lnSpc>
                <a:spcPct val="150000"/>
              </a:lnSpc>
              <a:spcBef>
                <a:spcPts val="600"/>
              </a:spcBef>
            </a:pPr>
            <a:r>
              <a:rPr lang="en-US" altLang="zh-CN" sz="2000" smtClean="0">
                <a:solidFill>
                  <a:srgbClr val="0000FF"/>
                </a:solidFill>
                <a:latin typeface="Consolas" pitchFamily="49" charset="0"/>
                <a:ea typeface="楷体" pitchFamily="49" charset="-122"/>
                <a:cs typeface="Consolas" pitchFamily="49" charset="0"/>
              </a:rPr>
              <a:t> </a:t>
            </a: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首先证明</a:t>
            </a:r>
            <a:r>
              <a:rPr lang="zh-CN" altLang="zh-CN" sz="2000" smtClean="0">
                <a:solidFill>
                  <a:srgbClr val="C00000"/>
                </a:solidFill>
                <a:latin typeface="Consolas" pitchFamily="49" charset="0"/>
                <a:ea typeface="楷体" pitchFamily="49" charset="-122"/>
                <a:cs typeface="Consolas" pitchFamily="49" charset="0"/>
              </a:rPr>
              <a:t>总存在一个以活动</a:t>
            </a:r>
            <a:r>
              <a:rPr lang="en-US" altLang="zh-CN" sz="2000" smtClean="0">
                <a:solidFill>
                  <a:srgbClr val="C00000"/>
                </a:solidFill>
                <a:latin typeface="Consolas" pitchFamily="49" charset="0"/>
                <a:ea typeface="楷体" pitchFamily="49" charset="-122"/>
                <a:cs typeface="Consolas" pitchFamily="49" charset="0"/>
              </a:rPr>
              <a:t>1</a:t>
            </a:r>
            <a:r>
              <a:rPr lang="zh-CN" altLang="zh-CN" sz="2000" smtClean="0">
                <a:solidFill>
                  <a:srgbClr val="C00000"/>
                </a:solidFill>
                <a:latin typeface="Consolas" pitchFamily="49" charset="0"/>
                <a:ea typeface="楷体" pitchFamily="49" charset="-122"/>
                <a:cs typeface="Consolas" pitchFamily="49" charset="0"/>
              </a:rPr>
              <a:t>开始的最优解</a:t>
            </a:r>
            <a:r>
              <a:rPr lang="zh-CN" altLang="zh-CN"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spcBef>
                <a:spcPts val="600"/>
              </a:spcBef>
            </a:pPr>
            <a:r>
              <a:rPr lang="en-US" altLang="zh-CN" sz="1800" smtClean="0">
                <a:solidFill>
                  <a:srgbClr val="0000FF"/>
                </a:solidFill>
                <a:latin typeface="Consolas" pitchFamily="49" charset="0"/>
                <a:ea typeface="仿宋" pitchFamily="49" charset="-122"/>
                <a:cs typeface="Consolas" pitchFamily="49" charset="0"/>
              </a:rPr>
              <a:t>    </a:t>
            </a:r>
            <a:r>
              <a:rPr lang="zh-CN" altLang="zh-CN" sz="1800" smtClean="0">
                <a:solidFill>
                  <a:srgbClr val="0000FF"/>
                </a:solidFill>
                <a:latin typeface="Consolas" pitchFamily="49" charset="0"/>
                <a:ea typeface="仿宋" pitchFamily="49" charset="-122"/>
                <a:cs typeface="Consolas" pitchFamily="49" charset="0"/>
              </a:rPr>
              <a:t>如果第一个选中的活动为</a:t>
            </a:r>
            <a:r>
              <a:rPr lang="en-US" altLang="zh-CN" sz="1800" i="1" smtClean="0">
                <a:solidFill>
                  <a:srgbClr val="0000FF"/>
                </a:solidFill>
                <a:latin typeface="Consolas" pitchFamily="49" charset="0"/>
                <a:ea typeface="仿宋" pitchFamily="49" charset="-122"/>
                <a:cs typeface="Consolas" pitchFamily="49" charset="0"/>
              </a:rPr>
              <a:t>k</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k</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1</a:t>
            </a:r>
            <a:r>
              <a:rPr lang="zh-CN" altLang="zh-CN" sz="1800" smtClean="0">
                <a:solidFill>
                  <a:srgbClr val="0000FF"/>
                </a:solidFill>
                <a:latin typeface="Consolas" pitchFamily="49" charset="0"/>
                <a:ea typeface="仿宋" pitchFamily="49" charset="-122"/>
                <a:cs typeface="Consolas" pitchFamily="49" charset="0"/>
              </a:rPr>
              <a:t>），可以构造另一个最优解</a:t>
            </a:r>
            <a:r>
              <a:rPr lang="en-US" altLang="zh-CN" sz="1800" i="1" smtClean="0">
                <a:solidFill>
                  <a:srgbClr val="C00000"/>
                </a:solidFill>
                <a:latin typeface="Consolas" pitchFamily="49" charset="0"/>
                <a:ea typeface="仿宋" pitchFamily="49" charset="-122"/>
                <a:cs typeface="Consolas" pitchFamily="49" charset="0"/>
              </a:rPr>
              <a:t>Y</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Y</a:t>
            </a:r>
            <a:r>
              <a:rPr lang="zh-CN" altLang="zh-CN" sz="1800" smtClean="0">
                <a:solidFill>
                  <a:srgbClr val="0000FF"/>
                </a:solidFill>
                <a:latin typeface="Consolas" pitchFamily="49" charset="0"/>
                <a:ea typeface="仿宋" pitchFamily="49" charset="-122"/>
                <a:cs typeface="Consolas" pitchFamily="49" charset="0"/>
              </a:rPr>
              <a:t>中的活动是兼容的，</a:t>
            </a:r>
            <a:r>
              <a:rPr lang="en-US" altLang="zh-CN" sz="1800" i="1" smtClean="0">
                <a:solidFill>
                  <a:srgbClr val="0000FF"/>
                </a:solidFill>
                <a:latin typeface="Consolas" pitchFamily="49" charset="0"/>
                <a:ea typeface="仿宋" pitchFamily="49" charset="-122"/>
                <a:cs typeface="Consolas" pitchFamily="49" charset="0"/>
              </a:rPr>
              <a:t>Y</a:t>
            </a:r>
            <a:r>
              <a:rPr lang="zh-CN" altLang="zh-CN" sz="1800" smtClean="0">
                <a:solidFill>
                  <a:srgbClr val="0000FF"/>
                </a:solidFill>
                <a:latin typeface="Consolas" pitchFamily="49" charset="0"/>
                <a:ea typeface="仿宋" pitchFamily="49" charset="-122"/>
                <a:cs typeface="Consolas" pitchFamily="49" charset="0"/>
              </a:rPr>
              <a:t>与</a:t>
            </a:r>
            <a:r>
              <a:rPr lang="en-US" altLang="zh-CN" sz="1800" i="1" smtClean="0">
                <a:solidFill>
                  <a:srgbClr val="0000FF"/>
                </a:solidFill>
                <a:latin typeface="Consolas" pitchFamily="49" charset="0"/>
                <a:ea typeface="仿宋" pitchFamily="49" charset="-122"/>
                <a:cs typeface="Consolas" pitchFamily="49" charset="0"/>
              </a:rPr>
              <a:t>X</a:t>
            </a:r>
            <a:r>
              <a:rPr lang="zh-CN" altLang="zh-CN" sz="1800" smtClean="0">
                <a:solidFill>
                  <a:srgbClr val="0000FF"/>
                </a:solidFill>
                <a:latin typeface="Consolas" pitchFamily="49" charset="0"/>
                <a:ea typeface="仿宋" pitchFamily="49" charset="-122"/>
                <a:cs typeface="Consolas" pitchFamily="49" charset="0"/>
              </a:rPr>
              <a:t>的活动数相同。</a:t>
            </a:r>
            <a:endParaRPr lang="en-US" altLang="zh-CN" sz="1800" smtClean="0">
              <a:solidFill>
                <a:srgbClr val="0000FF"/>
              </a:solidFill>
              <a:latin typeface="Consolas" pitchFamily="49" charset="0"/>
              <a:ea typeface="仿宋" pitchFamily="49" charset="-122"/>
              <a:cs typeface="Consolas" pitchFamily="49" charset="0"/>
            </a:endParaRPr>
          </a:p>
          <a:p>
            <a:pPr>
              <a:lnSpc>
                <a:spcPct val="150000"/>
              </a:lnSpc>
              <a:spcBef>
                <a:spcPts val="600"/>
              </a:spcBef>
            </a:pPr>
            <a:r>
              <a:rPr lang="en-US" altLang="zh-CN" sz="1800" smtClean="0">
                <a:solidFill>
                  <a:srgbClr val="0000FF"/>
                </a:solidFill>
                <a:latin typeface="Consolas" pitchFamily="49" charset="0"/>
                <a:ea typeface="仿宋" pitchFamily="49" charset="-122"/>
                <a:cs typeface="Consolas" pitchFamily="49" charset="0"/>
              </a:rPr>
              <a:t>    </a:t>
            </a:r>
            <a:r>
              <a:rPr lang="zh-CN" altLang="zh-CN" sz="1800" smtClean="0">
                <a:solidFill>
                  <a:srgbClr val="0000FF"/>
                </a:solidFill>
                <a:latin typeface="Consolas" pitchFamily="49" charset="0"/>
                <a:ea typeface="仿宋" pitchFamily="49" charset="-122"/>
                <a:cs typeface="Consolas" pitchFamily="49" charset="0"/>
              </a:rPr>
              <a:t>那么用活动</a:t>
            </a:r>
            <a:r>
              <a:rPr lang="en-US" altLang="zh-CN" sz="1800" smtClean="0">
                <a:solidFill>
                  <a:srgbClr val="0000FF"/>
                </a:solidFill>
                <a:latin typeface="Consolas" pitchFamily="49" charset="0"/>
                <a:ea typeface="仿宋" pitchFamily="49" charset="-122"/>
                <a:cs typeface="Consolas" pitchFamily="49" charset="0"/>
              </a:rPr>
              <a:t>1</a:t>
            </a:r>
            <a:r>
              <a:rPr lang="zh-CN" altLang="zh-CN" sz="1800" smtClean="0">
                <a:solidFill>
                  <a:srgbClr val="0000FF"/>
                </a:solidFill>
                <a:latin typeface="Consolas" pitchFamily="49" charset="0"/>
                <a:ea typeface="仿宋" pitchFamily="49" charset="-122"/>
                <a:cs typeface="Consolas" pitchFamily="49" charset="0"/>
              </a:rPr>
              <a:t>取代活动</a:t>
            </a:r>
            <a:r>
              <a:rPr lang="en-US" altLang="zh-CN" sz="1800" i="1" smtClean="0">
                <a:solidFill>
                  <a:srgbClr val="0000FF"/>
                </a:solidFill>
                <a:latin typeface="Consolas" pitchFamily="49" charset="0"/>
                <a:ea typeface="仿宋" pitchFamily="49" charset="-122"/>
                <a:cs typeface="Consolas" pitchFamily="49" charset="0"/>
              </a:rPr>
              <a:t>k</a:t>
            </a:r>
            <a:r>
              <a:rPr lang="zh-CN" altLang="zh-CN" sz="1800" smtClean="0">
                <a:solidFill>
                  <a:srgbClr val="0000FF"/>
                </a:solidFill>
                <a:latin typeface="Consolas" pitchFamily="49" charset="0"/>
                <a:ea typeface="仿宋" pitchFamily="49" charset="-122"/>
                <a:cs typeface="Consolas" pitchFamily="49" charset="0"/>
              </a:rPr>
              <a:t>得到</a:t>
            </a:r>
            <a:r>
              <a:rPr lang="en-US" altLang="zh-CN" sz="1800" i="1" smtClean="0">
                <a:solidFill>
                  <a:srgbClr val="C00000"/>
                </a:solidFill>
                <a:latin typeface="Consolas" pitchFamily="49" charset="0"/>
                <a:ea typeface="仿宋" pitchFamily="49" charset="-122"/>
                <a:cs typeface="Consolas" pitchFamily="49" charset="0"/>
              </a:rPr>
              <a:t>Y</a:t>
            </a:r>
            <a:r>
              <a:rPr lang="en-US"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，因为</a:t>
            </a:r>
            <a:r>
              <a:rPr lang="en-US" altLang="zh-CN" sz="1800" i="1" smtClean="0">
                <a:solidFill>
                  <a:srgbClr val="0000FF"/>
                </a:solidFill>
                <a:latin typeface="Consolas" pitchFamily="49" charset="0"/>
                <a:ea typeface="仿宋" pitchFamily="49" charset="-122"/>
                <a:cs typeface="Consolas" pitchFamily="49" charset="0"/>
              </a:rPr>
              <a:t>e</a:t>
            </a:r>
            <a:r>
              <a:rPr lang="en-US" altLang="zh-CN" sz="1800" baseline="-25000" smtClean="0">
                <a:solidFill>
                  <a:srgbClr val="0000FF"/>
                </a:solidFill>
                <a:latin typeface="Consolas" pitchFamily="49" charset="0"/>
                <a:ea typeface="仿宋" pitchFamily="49" charset="-122"/>
                <a:cs typeface="Consolas" pitchFamily="49" charset="0"/>
              </a:rPr>
              <a:t>1</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e</a:t>
            </a:r>
            <a:r>
              <a:rPr lang="en-US" altLang="zh-CN" sz="1800" i="1" baseline="-25000" smtClean="0">
                <a:solidFill>
                  <a:srgbClr val="0000FF"/>
                </a:solidFill>
                <a:latin typeface="Consolas" pitchFamily="49" charset="0"/>
                <a:ea typeface="仿宋" pitchFamily="49" charset="-122"/>
                <a:cs typeface="Consolas" pitchFamily="49" charset="0"/>
              </a:rPr>
              <a:t>k</a:t>
            </a:r>
            <a:r>
              <a:rPr lang="zh-CN" altLang="zh-CN" sz="1800" smtClean="0">
                <a:solidFill>
                  <a:srgbClr val="0000FF"/>
                </a:solidFill>
                <a:latin typeface="Consolas" pitchFamily="49" charset="0"/>
                <a:ea typeface="仿宋" pitchFamily="49" charset="-122"/>
                <a:cs typeface="Consolas" pitchFamily="49" charset="0"/>
              </a:rPr>
              <a:t>，所以</a:t>
            </a:r>
            <a:r>
              <a:rPr lang="en-US" altLang="zh-CN" sz="1800" i="1" smtClean="0">
                <a:solidFill>
                  <a:srgbClr val="C00000"/>
                </a:solidFill>
                <a:latin typeface="Consolas" pitchFamily="49" charset="0"/>
                <a:ea typeface="仿宋" pitchFamily="49" charset="-122"/>
                <a:cs typeface="Consolas" pitchFamily="49" charset="0"/>
              </a:rPr>
              <a:t>Y'</a:t>
            </a:r>
            <a:r>
              <a:rPr lang="zh-CN" altLang="zh-CN" sz="1800" smtClean="0">
                <a:solidFill>
                  <a:srgbClr val="0000FF"/>
                </a:solidFill>
                <a:latin typeface="Consolas" pitchFamily="49" charset="0"/>
                <a:ea typeface="仿宋" pitchFamily="49" charset="-122"/>
                <a:cs typeface="Consolas" pitchFamily="49" charset="0"/>
              </a:rPr>
              <a:t>中的活动是兼容的，即</a:t>
            </a:r>
            <a:r>
              <a:rPr lang="en-US" altLang="zh-CN" sz="1800" i="1" smtClean="0">
                <a:solidFill>
                  <a:srgbClr val="C00000"/>
                </a:solidFill>
                <a:latin typeface="Consolas" pitchFamily="49" charset="0"/>
                <a:ea typeface="仿宋" pitchFamily="49" charset="-122"/>
                <a:cs typeface="Consolas" pitchFamily="49" charset="0"/>
              </a:rPr>
              <a:t>Y'</a:t>
            </a:r>
            <a:r>
              <a:rPr lang="zh-CN" altLang="zh-CN" sz="1800" smtClean="0">
                <a:solidFill>
                  <a:srgbClr val="0000FF"/>
                </a:solidFill>
                <a:latin typeface="Consolas" pitchFamily="49" charset="0"/>
                <a:ea typeface="仿宋" pitchFamily="49" charset="-122"/>
                <a:cs typeface="Consolas" pitchFamily="49" charset="0"/>
              </a:rPr>
              <a:t>也是最优的，这就说明总存在一个以活动</a:t>
            </a:r>
            <a:r>
              <a:rPr lang="en-US" altLang="zh-CN" sz="1800" smtClean="0">
                <a:solidFill>
                  <a:srgbClr val="0000FF"/>
                </a:solidFill>
                <a:latin typeface="Consolas" pitchFamily="49" charset="0"/>
                <a:ea typeface="仿宋" pitchFamily="49" charset="-122"/>
                <a:cs typeface="Consolas" pitchFamily="49" charset="0"/>
              </a:rPr>
              <a:t>1</a:t>
            </a:r>
            <a:r>
              <a:rPr lang="zh-CN" altLang="zh-CN" sz="1800" smtClean="0">
                <a:solidFill>
                  <a:srgbClr val="0000FF"/>
                </a:solidFill>
                <a:latin typeface="Consolas" pitchFamily="49" charset="0"/>
                <a:ea typeface="仿宋" pitchFamily="49" charset="-122"/>
                <a:cs typeface="Consolas" pitchFamily="49" charset="0"/>
              </a:rPr>
              <a:t>开始的最优解。</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1071546"/>
            <a:ext cx="8286808" cy="1423338"/>
          </a:xfrm>
          <a:prstGeom prst="rect">
            <a:avLst/>
          </a:prstGeom>
          <a:noFill/>
        </p:spPr>
        <p:txBody>
          <a:bodyPr wrap="square" rtlCol="0">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当做出了对活动</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的贪心选择后，原问题就变成了在活动</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中找与活动</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兼容的那些活动的子问题。亦即，如果</a:t>
            </a:r>
            <a:r>
              <a:rPr lang="en-US" altLang="zh-CN" sz="2000" i="1" smtClean="0">
                <a:solidFill>
                  <a:srgbClr val="FF0000"/>
                </a:solidFill>
                <a:latin typeface="Consolas" pitchFamily="49" charset="0"/>
                <a:ea typeface="楷体" pitchFamily="49" charset="-122"/>
                <a:cs typeface="Consolas" pitchFamily="49" charset="0"/>
              </a:rPr>
              <a:t>X</a:t>
            </a:r>
            <a:r>
              <a:rPr lang="zh-CN" altLang="zh-CN" sz="2000" smtClean="0">
                <a:solidFill>
                  <a:srgbClr val="0000FF"/>
                </a:solidFill>
                <a:latin typeface="Consolas" pitchFamily="49" charset="0"/>
                <a:ea typeface="楷体" pitchFamily="49" charset="-122"/>
                <a:cs typeface="Consolas" pitchFamily="49" charset="0"/>
              </a:rPr>
              <a:t>为原问题的一个最优解，则</a:t>
            </a:r>
            <a:r>
              <a:rPr lang="en-US" altLang="zh-CN" sz="2000" i="1" smtClean="0">
                <a:solidFill>
                  <a:srgbClr val="C00000"/>
                </a:solidFill>
                <a:latin typeface="Consolas" pitchFamily="49" charset="0"/>
                <a:ea typeface="楷体" pitchFamily="49" charset="-122"/>
                <a:cs typeface="Consolas" pitchFamily="49" charset="0"/>
              </a:rPr>
              <a:t>X</a:t>
            </a:r>
            <a:r>
              <a:rPr lang="en-US" altLang="zh-CN" sz="2000" smtClean="0">
                <a:solidFill>
                  <a:srgbClr val="C00000"/>
                </a:solidFill>
                <a:latin typeface="Consolas" pitchFamily="49" charset="0"/>
                <a:ea typeface="楷体" pitchFamily="49" charset="-122"/>
                <a:cs typeface="Consolas" pitchFamily="49" charset="0"/>
              </a:rPr>
              <a:t>'=</a:t>
            </a:r>
            <a:r>
              <a:rPr lang="en-US" altLang="zh-CN" sz="2000" i="1" smtClean="0">
                <a:solidFill>
                  <a:srgbClr val="C00000"/>
                </a:solidFill>
                <a:latin typeface="Consolas" pitchFamily="49" charset="0"/>
                <a:ea typeface="楷体" pitchFamily="49" charset="-122"/>
                <a:cs typeface="Consolas" pitchFamily="49" charset="0"/>
              </a:rPr>
              <a:t>X</a:t>
            </a:r>
            <a:r>
              <a:rPr lang="en-US" altLang="zh-CN" sz="2000" smtClean="0">
                <a:solidFill>
                  <a:srgbClr val="C00000"/>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也是活动选择问题</a:t>
            </a:r>
            <a:r>
              <a:rPr lang="en-US" altLang="zh-CN" sz="2000" i="1" smtClean="0">
                <a:solidFill>
                  <a:srgbClr val="9900FF"/>
                </a:solidFill>
                <a:latin typeface="Consolas" pitchFamily="49" charset="0"/>
                <a:ea typeface="楷体" pitchFamily="49" charset="-122"/>
                <a:cs typeface="Consolas" pitchFamily="49" charset="0"/>
              </a:rPr>
              <a:t>A</a:t>
            </a:r>
            <a:r>
              <a:rPr lang="pt-BR" altLang="zh-CN" sz="2000" smtClean="0">
                <a:solidFill>
                  <a:srgbClr val="9900FF"/>
                </a:solidFill>
                <a:latin typeface="Consolas" pitchFamily="49" charset="0"/>
                <a:ea typeface="楷体" pitchFamily="49" charset="-122"/>
                <a:cs typeface="Consolas" pitchFamily="49" charset="0"/>
              </a:rPr>
              <a:t>'={</a:t>
            </a:r>
            <a:r>
              <a:rPr lang="en-US" altLang="zh-CN" sz="2000" i="1" smtClean="0">
                <a:solidFill>
                  <a:srgbClr val="9900FF"/>
                </a:solidFill>
                <a:latin typeface="Consolas" pitchFamily="49" charset="0"/>
                <a:ea typeface="楷体" pitchFamily="49" charset="-122"/>
                <a:cs typeface="Consolas" pitchFamily="49" charset="0"/>
              </a:rPr>
              <a:t>i</a:t>
            </a:r>
            <a:r>
              <a:rPr lang="zh-CN" altLang="zh-CN" sz="2000" smtClean="0">
                <a:solidFill>
                  <a:srgbClr val="9900FF"/>
                </a:solidFill>
                <a:latin typeface="Consolas" pitchFamily="49" charset="0"/>
                <a:ea typeface="楷体" pitchFamily="49" charset="-122"/>
                <a:cs typeface="Consolas" pitchFamily="49" charset="0"/>
              </a:rPr>
              <a:t>∈</a:t>
            </a:r>
            <a:r>
              <a:rPr lang="en-US" altLang="zh-CN" sz="2000" i="1" smtClean="0">
                <a:solidFill>
                  <a:srgbClr val="9900FF"/>
                </a:solidFill>
                <a:latin typeface="Consolas" pitchFamily="49" charset="0"/>
                <a:ea typeface="楷体" pitchFamily="49" charset="-122"/>
                <a:cs typeface="Consolas" pitchFamily="49" charset="0"/>
              </a:rPr>
              <a:t>A</a:t>
            </a:r>
            <a:r>
              <a:rPr lang="en-US" altLang="zh-CN" sz="2000" smtClean="0">
                <a:solidFill>
                  <a:srgbClr val="9900FF"/>
                </a:solidFill>
                <a:latin typeface="Consolas" pitchFamily="49" charset="0"/>
                <a:ea typeface="楷体" pitchFamily="49" charset="-122"/>
                <a:cs typeface="Consolas" pitchFamily="49" charset="0"/>
              </a:rPr>
              <a:t> </a:t>
            </a:r>
            <a:r>
              <a:rPr lang="pt-BR" altLang="zh-CN" sz="2000" smtClean="0">
                <a:solidFill>
                  <a:srgbClr val="9900FF"/>
                </a:solidFill>
                <a:latin typeface="Consolas" pitchFamily="49" charset="0"/>
                <a:ea typeface="楷体" pitchFamily="49" charset="-122"/>
                <a:cs typeface="Consolas" pitchFamily="49" charset="0"/>
              </a:rPr>
              <a:t>| </a:t>
            </a:r>
            <a:r>
              <a:rPr lang="en-US" altLang="zh-CN" sz="2000" i="1" smtClean="0">
                <a:solidFill>
                  <a:srgbClr val="9900FF"/>
                </a:solidFill>
                <a:latin typeface="Consolas" pitchFamily="49" charset="0"/>
                <a:ea typeface="楷体" pitchFamily="49" charset="-122"/>
                <a:cs typeface="Consolas" pitchFamily="49" charset="0"/>
              </a:rPr>
              <a:t>b</a:t>
            </a:r>
            <a:r>
              <a:rPr lang="en-US" altLang="zh-CN" sz="2000" i="1" baseline="-25000" smtClean="0">
                <a:solidFill>
                  <a:srgbClr val="9900FF"/>
                </a:solidFill>
                <a:latin typeface="Consolas" pitchFamily="49" charset="0"/>
                <a:ea typeface="楷体" pitchFamily="49" charset="-122"/>
                <a:cs typeface="Consolas" pitchFamily="49" charset="0"/>
              </a:rPr>
              <a:t>i</a:t>
            </a:r>
            <a:r>
              <a:rPr lang="zh-CN" altLang="zh-CN" sz="2000" smtClean="0">
                <a:solidFill>
                  <a:srgbClr val="9900FF"/>
                </a:solidFill>
                <a:latin typeface="Consolas" pitchFamily="49" charset="0"/>
                <a:ea typeface="楷体" pitchFamily="49" charset="-122"/>
                <a:cs typeface="Consolas" pitchFamily="49" charset="0"/>
              </a:rPr>
              <a:t>≥</a:t>
            </a:r>
            <a:r>
              <a:rPr lang="en-US" altLang="zh-CN" sz="2000" i="1" smtClean="0">
                <a:solidFill>
                  <a:srgbClr val="9900FF"/>
                </a:solidFill>
                <a:latin typeface="Consolas" pitchFamily="49" charset="0"/>
                <a:ea typeface="楷体" pitchFamily="49" charset="-122"/>
                <a:cs typeface="Consolas" pitchFamily="49" charset="0"/>
              </a:rPr>
              <a:t>e</a:t>
            </a:r>
            <a:r>
              <a:rPr lang="pt-BR" altLang="zh-CN" sz="2000" baseline="-25000" smtClean="0">
                <a:solidFill>
                  <a:srgbClr val="9900FF"/>
                </a:solidFill>
                <a:latin typeface="Consolas" pitchFamily="49" charset="0"/>
                <a:ea typeface="楷体" pitchFamily="49" charset="-122"/>
                <a:cs typeface="Consolas" pitchFamily="49" charset="0"/>
              </a:rPr>
              <a:t>1</a:t>
            </a:r>
            <a:r>
              <a:rPr lang="pt-BR" altLang="zh-CN" sz="2000" smtClean="0">
                <a:solidFill>
                  <a:srgbClr val="99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的一个最优解。</a:t>
            </a:r>
          </a:p>
        </p:txBody>
      </p:sp>
      <p:sp>
        <p:nvSpPr>
          <p:cNvPr id="3" name="TextBox 2"/>
          <p:cNvSpPr txBox="1"/>
          <p:nvPr/>
        </p:nvSpPr>
        <p:spPr>
          <a:xfrm>
            <a:off x="642910" y="2786058"/>
            <a:ext cx="8143932" cy="1947035"/>
          </a:xfrm>
          <a:prstGeom prst="rect">
            <a:avLst/>
          </a:prstGeom>
        </p:spPr>
        <p:style>
          <a:lnRef idx="2">
            <a:schemeClr val="accent2"/>
          </a:lnRef>
          <a:fillRef idx="1">
            <a:schemeClr val="lt1"/>
          </a:fillRef>
          <a:effectRef idx="0">
            <a:schemeClr val="accent2"/>
          </a:effectRef>
          <a:fontRef idx="minor">
            <a:schemeClr val="dk1"/>
          </a:fontRef>
        </p:style>
        <p:txBody>
          <a:bodyPr wrap="square" lIns="144000" tIns="144000" bIns="144000" rtlCol="0">
            <a:spAutoFit/>
          </a:bodyPr>
          <a:lstStyle/>
          <a:p>
            <a:pPr>
              <a:lnSpc>
                <a:spcPct val="150000"/>
              </a:lnSpc>
            </a:pPr>
            <a:r>
              <a:rPr lang="en-US" altLang="zh-CN" sz="2000" smtClean="0">
                <a:solidFill>
                  <a:srgbClr val="FF0000"/>
                </a:solidFill>
                <a:latin typeface="Consolas" pitchFamily="49" charset="0"/>
                <a:ea typeface="微软雅黑" pitchFamily="34" charset="-122"/>
                <a:cs typeface="Consolas" pitchFamily="49" charset="0"/>
              </a:rPr>
              <a:t>    </a:t>
            </a:r>
            <a:r>
              <a:rPr lang="zh-CN" altLang="zh-CN" sz="2000" smtClean="0">
                <a:solidFill>
                  <a:srgbClr val="FF0000"/>
                </a:solidFill>
                <a:latin typeface="Consolas" pitchFamily="49" charset="0"/>
                <a:ea typeface="微软雅黑" pitchFamily="34" charset="-122"/>
                <a:cs typeface="Consolas" pitchFamily="49" charset="0"/>
              </a:rPr>
              <a:t>反证法</a:t>
            </a:r>
            <a:r>
              <a:rPr lang="zh-CN" altLang="en-US" sz="2000" smtClean="0">
                <a:solidFill>
                  <a:srgbClr val="0000FF"/>
                </a:solidFill>
                <a:latin typeface="Consolas" pitchFamily="49" charset="0"/>
                <a:ea typeface="楷体"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如果能找到一个</a:t>
            </a:r>
            <a:r>
              <a:rPr lang="en-US" altLang="zh-CN" sz="1800" i="1" smtClean="0">
                <a:solidFill>
                  <a:srgbClr val="0000FF"/>
                </a:solidFill>
                <a:latin typeface="Consolas" pitchFamily="49" charset="0"/>
                <a:ea typeface="仿宋" pitchFamily="49" charset="-122"/>
                <a:cs typeface="Consolas" pitchFamily="49" charset="0"/>
              </a:rPr>
              <a:t>A</a:t>
            </a:r>
            <a:r>
              <a:rPr lang="en-US" altLang="zh-CN" sz="1800" smtClean="0">
                <a:solidFill>
                  <a:srgbClr val="0000FF"/>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的含有比</a:t>
            </a:r>
            <a:r>
              <a:rPr lang="en-US" altLang="zh-CN" sz="1800" i="1" smtClean="0">
                <a:solidFill>
                  <a:srgbClr val="0000FF"/>
                </a:solidFill>
                <a:latin typeface="Consolas" pitchFamily="49" charset="0"/>
                <a:ea typeface="仿宋" pitchFamily="49" charset="-122"/>
                <a:cs typeface="Consolas" pitchFamily="49" charset="0"/>
              </a:rPr>
              <a:t>X</a:t>
            </a:r>
            <a:r>
              <a:rPr lang="en-US" altLang="zh-CN" sz="1800" smtClean="0">
                <a:solidFill>
                  <a:srgbClr val="0000FF"/>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更多活动的解</a:t>
            </a:r>
            <a:r>
              <a:rPr lang="en-US" altLang="zh-CN" sz="1800" i="1" smtClean="0">
                <a:solidFill>
                  <a:srgbClr val="FF0000"/>
                </a:solidFill>
                <a:latin typeface="Consolas" pitchFamily="49" charset="0"/>
                <a:ea typeface="仿宋" pitchFamily="49" charset="-122"/>
                <a:cs typeface="Consolas" pitchFamily="49" charset="0"/>
              </a:rPr>
              <a:t>Y</a:t>
            </a:r>
            <a:r>
              <a:rPr lang="en-US" altLang="zh-CN" sz="1800" smtClean="0">
                <a:solidFill>
                  <a:srgbClr val="FF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，则将活动</a:t>
            </a:r>
            <a:r>
              <a:rPr lang="en-US" altLang="zh-CN" sz="1800" smtClean="0">
                <a:solidFill>
                  <a:srgbClr val="0000FF"/>
                </a:solidFill>
                <a:latin typeface="Consolas" pitchFamily="49" charset="0"/>
                <a:ea typeface="仿宋" pitchFamily="49" charset="-122"/>
                <a:cs typeface="Consolas" pitchFamily="49" charset="0"/>
              </a:rPr>
              <a:t>1</a:t>
            </a:r>
            <a:r>
              <a:rPr lang="zh-CN" altLang="zh-CN" sz="1800" smtClean="0">
                <a:solidFill>
                  <a:srgbClr val="0000FF"/>
                </a:solidFill>
                <a:latin typeface="Consolas" pitchFamily="49" charset="0"/>
                <a:ea typeface="仿宋" pitchFamily="49" charset="-122"/>
                <a:cs typeface="Consolas" pitchFamily="49" charset="0"/>
              </a:rPr>
              <a:t>加入</a:t>
            </a:r>
            <a:r>
              <a:rPr lang="en-US" altLang="zh-CN" sz="1800" i="1" smtClean="0">
                <a:solidFill>
                  <a:srgbClr val="FF0000"/>
                </a:solidFill>
                <a:latin typeface="Consolas" pitchFamily="49" charset="0"/>
                <a:ea typeface="仿宋" pitchFamily="49" charset="-122"/>
                <a:cs typeface="Consolas" pitchFamily="49" charset="0"/>
              </a:rPr>
              <a:t>Y</a:t>
            </a:r>
            <a:r>
              <a:rPr lang="en-US" altLang="zh-CN" sz="1800" smtClean="0">
                <a:solidFill>
                  <a:srgbClr val="FF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后就得到</a:t>
            </a:r>
            <a:r>
              <a:rPr lang="en-US" altLang="zh-CN" sz="1800" i="1" smtClean="0">
                <a:solidFill>
                  <a:srgbClr val="0000FF"/>
                </a:solidFill>
                <a:latin typeface="Consolas" pitchFamily="49" charset="0"/>
                <a:ea typeface="仿宋" pitchFamily="49" charset="-122"/>
                <a:cs typeface="Consolas" pitchFamily="49" charset="0"/>
              </a:rPr>
              <a:t>A</a:t>
            </a:r>
            <a:r>
              <a:rPr lang="zh-CN" altLang="zh-CN" sz="1800" smtClean="0">
                <a:solidFill>
                  <a:srgbClr val="0000FF"/>
                </a:solidFill>
                <a:latin typeface="Consolas" pitchFamily="49" charset="0"/>
                <a:ea typeface="仿宋" pitchFamily="49" charset="-122"/>
                <a:cs typeface="Consolas" pitchFamily="49" charset="0"/>
              </a:rPr>
              <a:t>的一个包含比</a:t>
            </a:r>
            <a:r>
              <a:rPr lang="en-US" altLang="zh-CN" sz="1800" i="1" smtClean="0">
                <a:solidFill>
                  <a:srgbClr val="0000FF"/>
                </a:solidFill>
                <a:latin typeface="Consolas" pitchFamily="49" charset="0"/>
                <a:ea typeface="仿宋" pitchFamily="49" charset="-122"/>
                <a:cs typeface="Consolas" pitchFamily="49" charset="0"/>
              </a:rPr>
              <a:t>X</a:t>
            </a:r>
            <a:r>
              <a:rPr lang="zh-CN" altLang="zh-CN" sz="1800" smtClean="0">
                <a:solidFill>
                  <a:srgbClr val="0000FF"/>
                </a:solidFill>
                <a:latin typeface="Consolas" pitchFamily="49" charset="0"/>
                <a:ea typeface="仿宋" pitchFamily="49" charset="-122"/>
                <a:cs typeface="Consolas" pitchFamily="49" charset="0"/>
              </a:rPr>
              <a:t>更多活动的解</a:t>
            </a:r>
            <a:r>
              <a:rPr lang="en-US" altLang="zh-CN" sz="1800" i="1" smtClean="0">
                <a:solidFill>
                  <a:srgbClr val="0000FF"/>
                </a:solidFill>
                <a:latin typeface="Consolas" pitchFamily="49" charset="0"/>
                <a:ea typeface="仿宋" pitchFamily="49" charset="-122"/>
                <a:cs typeface="Consolas" pitchFamily="49" charset="0"/>
              </a:rPr>
              <a:t>Y</a:t>
            </a:r>
            <a:r>
              <a:rPr lang="zh-CN" altLang="zh-CN" sz="1800" smtClean="0">
                <a:solidFill>
                  <a:srgbClr val="0000FF"/>
                </a:solidFill>
                <a:latin typeface="Consolas" pitchFamily="49" charset="0"/>
                <a:ea typeface="仿宋" pitchFamily="49" charset="-122"/>
                <a:cs typeface="Consolas" pitchFamily="49" charset="0"/>
              </a:rPr>
              <a:t>，这就与</a:t>
            </a:r>
            <a:r>
              <a:rPr lang="en-US" altLang="zh-CN" sz="1800" i="1" smtClean="0">
                <a:solidFill>
                  <a:srgbClr val="0000FF"/>
                </a:solidFill>
                <a:latin typeface="Consolas" pitchFamily="49" charset="0"/>
                <a:ea typeface="仿宋" pitchFamily="49" charset="-122"/>
                <a:cs typeface="Consolas" pitchFamily="49" charset="0"/>
              </a:rPr>
              <a:t>X</a:t>
            </a:r>
            <a:r>
              <a:rPr lang="zh-CN" altLang="zh-CN" sz="1800" smtClean="0">
                <a:solidFill>
                  <a:srgbClr val="0000FF"/>
                </a:solidFill>
                <a:latin typeface="Consolas" pitchFamily="49" charset="0"/>
                <a:ea typeface="仿宋" pitchFamily="49" charset="-122"/>
                <a:cs typeface="Consolas" pitchFamily="49" charset="0"/>
              </a:rPr>
              <a:t>是最优解的假设相矛盾。</a:t>
            </a:r>
            <a:endParaRPr lang="en-US"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a:t>
            </a:r>
            <a:r>
              <a:rPr lang="zh-CN" altLang="zh-CN" sz="1800" smtClean="0">
                <a:solidFill>
                  <a:srgbClr val="0000FF"/>
                </a:solidFill>
                <a:latin typeface="Consolas" pitchFamily="49" charset="0"/>
                <a:ea typeface="仿宋" pitchFamily="49" charset="-122"/>
                <a:cs typeface="Consolas" pitchFamily="49" charset="0"/>
              </a:rPr>
              <a:t>因此，在每一次贪心选择后，留下的是一个与原问题具有相同形式的最优化问题，即最优子结构性质。</a:t>
            </a:r>
            <a:endParaRPr lang="zh-CN" altLang="en-US" sz="1800">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1393355"/>
            <a:ext cx="7643866" cy="2392835"/>
          </a:xfrm>
          <a:prstGeom prst="rect">
            <a:avLst/>
          </a:prstGeom>
          <a:noFill/>
        </p:spPr>
        <p:txBody>
          <a:bodyPr wrap="square" rtlCol="0">
            <a:spAutoFit/>
          </a:bodyPr>
          <a:lstStyle/>
          <a:p>
            <a:pPr>
              <a:lnSpc>
                <a:spcPct val="150000"/>
              </a:lnSpc>
            </a:pPr>
            <a:r>
              <a:rPr lang="en-US" altLang="zh-CN" sz="2200" smtClean="0">
                <a:solidFill>
                  <a:srgbClr val="0000FF"/>
                </a:solidFill>
                <a:latin typeface="Consolas" pitchFamily="49" charset="0"/>
                <a:ea typeface="楷体" pitchFamily="49" charset="-122"/>
                <a:cs typeface="Consolas" pitchFamily="49" charset="0"/>
              </a:rPr>
              <a:t>    </a:t>
            </a:r>
            <a:r>
              <a:rPr lang="zh-CN" altLang="zh-CN" sz="2200" smtClean="0">
                <a:solidFill>
                  <a:srgbClr val="FF0000"/>
                </a:solidFill>
                <a:latin typeface="Consolas" pitchFamily="49" charset="0"/>
                <a:ea typeface="楷体" pitchFamily="49" charset="-122"/>
                <a:cs typeface="Consolas" pitchFamily="49" charset="0"/>
              </a:rPr>
              <a:t>【例</a:t>
            </a:r>
            <a:r>
              <a:rPr lang="en-US" altLang="zh-CN" sz="2200" smtClean="0">
                <a:solidFill>
                  <a:srgbClr val="FF0000"/>
                </a:solidFill>
                <a:latin typeface="Consolas" pitchFamily="49" charset="0"/>
                <a:ea typeface="楷体" pitchFamily="49" charset="-122"/>
                <a:cs typeface="Consolas" pitchFamily="49" charset="0"/>
              </a:rPr>
              <a:t>7.2</a:t>
            </a:r>
            <a:r>
              <a:rPr lang="zh-CN" altLang="zh-CN" sz="2200" smtClean="0">
                <a:solidFill>
                  <a:srgbClr val="FF0000"/>
                </a:solidFill>
                <a:latin typeface="Consolas" pitchFamily="49" charset="0"/>
                <a:ea typeface="楷体" pitchFamily="49" charset="-122"/>
                <a:cs typeface="Consolas" pitchFamily="49" charset="0"/>
              </a:rPr>
              <a:t>】</a:t>
            </a:r>
            <a:r>
              <a:rPr lang="zh-CN" altLang="zh-CN" sz="2200" smtClean="0">
                <a:solidFill>
                  <a:srgbClr val="0000FF"/>
                </a:solidFill>
                <a:latin typeface="Consolas" pitchFamily="49" charset="0"/>
                <a:ea typeface="楷体" pitchFamily="49" charset="-122"/>
                <a:cs typeface="Consolas" pitchFamily="49" charset="0"/>
              </a:rPr>
              <a:t>求解蓄栏保留问题。</a:t>
            </a:r>
            <a:r>
              <a:rPr lang="zh-CN" altLang="zh-CN" sz="2000" smtClean="0">
                <a:solidFill>
                  <a:srgbClr val="0000FF"/>
                </a:solidFill>
                <a:latin typeface="Consolas" pitchFamily="49" charset="0"/>
                <a:ea typeface="楷体" pitchFamily="49" charset="-122"/>
                <a:cs typeface="Consolas" pitchFamily="49" charset="0"/>
              </a:rPr>
              <a:t>农场有</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头牛，每头牛会有一个特定的时间区间</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b</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e</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在蓄栏里挤牛奶，并且一个蓄栏里任何时刻只能有一头牛挤奶。</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现在农场主希望知道最少蓄栏能够满足上述要求，并给出每头牛被安排的方案。对于多种可行方案，输出一种即可。</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642918"/>
            <a:ext cx="8072494" cy="1246495"/>
          </a:xfrm>
          <a:prstGeom prst="rect">
            <a:avLst/>
          </a:prstGeom>
          <a:solidFill>
            <a:schemeClr val="accent5">
              <a:lumMod val="40000"/>
              <a:lumOff val="60000"/>
            </a:schemeClr>
          </a:solidFill>
        </p:spPr>
        <p:txBody>
          <a:bodyPr wrap="square" rtlCol="0">
            <a:spAutoFit/>
          </a:bodyPr>
          <a:lstStyle/>
          <a:p>
            <a:pPr>
              <a:lnSpc>
                <a:spcPts val="3000"/>
              </a:lnSpc>
            </a:pPr>
            <a:r>
              <a:rPr lang="en-US" altLang="zh-CN" sz="2200" smtClean="0">
                <a:solidFill>
                  <a:srgbClr val="0000FF"/>
                </a:solidFill>
                <a:latin typeface="微软雅黑" pitchFamily="34" charset="-122"/>
                <a:ea typeface="微软雅黑" pitchFamily="34" charset="-122"/>
                <a:cs typeface="Consolas" pitchFamily="49" charset="0"/>
              </a:rPr>
              <a:t>    </a:t>
            </a:r>
            <a:r>
              <a:rPr lang="zh-CN" altLang="zh-CN" sz="2200" smtClean="0">
                <a:solidFill>
                  <a:srgbClr val="FF0000"/>
                </a:solidFill>
                <a:latin typeface="微软雅黑" pitchFamily="34" charset="-122"/>
                <a:ea typeface="微软雅黑" pitchFamily="34" charset="-122"/>
                <a:cs typeface="Consolas" pitchFamily="49" charset="0"/>
              </a:rPr>
              <a:t>解：</a:t>
            </a:r>
            <a:r>
              <a:rPr lang="zh-CN" altLang="zh-CN" sz="2000" smtClean="0">
                <a:solidFill>
                  <a:srgbClr val="0000FF"/>
                </a:solidFill>
                <a:latin typeface="Consolas" pitchFamily="49" charset="0"/>
                <a:ea typeface="楷体" pitchFamily="49" charset="-122"/>
                <a:cs typeface="Consolas" pitchFamily="49" charset="0"/>
              </a:rPr>
              <a:t>牛的编号为</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，每头牛的挤奶时间相当于一个活动，与前面活动安排问题不同，这里的活动时间是闭区间，例如</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4]</a:t>
            </a:r>
            <a:r>
              <a:rPr lang="zh-CN" altLang="zh-CN" sz="2000" smtClean="0">
                <a:solidFill>
                  <a:srgbClr val="0000FF"/>
                </a:solidFill>
                <a:latin typeface="Consolas" pitchFamily="49" charset="0"/>
                <a:ea typeface="楷体" pitchFamily="49" charset="-122"/>
                <a:cs typeface="Consolas" pitchFamily="49" charset="0"/>
              </a:rPr>
              <a:t>与</a:t>
            </a:r>
            <a:r>
              <a:rPr lang="en-US" altLang="zh-CN" sz="2000" smtClean="0">
                <a:solidFill>
                  <a:srgbClr val="0000FF"/>
                </a:solidFill>
                <a:latin typeface="Consolas" pitchFamily="49" charset="0"/>
                <a:ea typeface="楷体" pitchFamily="49" charset="-122"/>
                <a:cs typeface="Consolas" pitchFamily="49" charset="0"/>
              </a:rPr>
              <a:t>[4</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7]</a:t>
            </a:r>
            <a:r>
              <a:rPr lang="zh-CN" altLang="zh-CN" sz="2000" smtClean="0">
                <a:solidFill>
                  <a:srgbClr val="0000FF"/>
                </a:solidFill>
                <a:latin typeface="Consolas" pitchFamily="49" charset="0"/>
                <a:ea typeface="楷体" pitchFamily="49" charset="-122"/>
                <a:cs typeface="Consolas" pitchFamily="49" charset="0"/>
              </a:rPr>
              <a:t>是交叉的，它们不是兼容活动。</a:t>
            </a:r>
          </a:p>
        </p:txBody>
      </p:sp>
      <p:sp>
        <p:nvSpPr>
          <p:cNvPr id="3" name="TextBox 2"/>
          <p:cNvSpPr txBox="1"/>
          <p:nvPr/>
        </p:nvSpPr>
        <p:spPr>
          <a:xfrm>
            <a:off x="571472" y="2143116"/>
            <a:ext cx="8001056" cy="2536720"/>
          </a:xfrm>
          <a:prstGeom prst="rect">
            <a:avLst/>
          </a:prstGeom>
          <a:noFill/>
        </p:spPr>
        <p:txBody>
          <a:bodyPr wrap="square" rtlCol="0">
            <a:spAutoFit/>
          </a:bodyPr>
          <a:lstStyle/>
          <a:p>
            <a:pPr>
              <a:lnSpc>
                <a:spcPct val="150000"/>
              </a:lnSpc>
            </a:pPr>
            <a:r>
              <a:rPr lang="en-US" altLang="zh-CN" sz="1800" smtClean="0">
                <a:solidFill>
                  <a:srgbClr val="C00000"/>
                </a:solidFill>
                <a:latin typeface="Consolas" pitchFamily="49" charset="0"/>
                <a:ea typeface="仿宋" pitchFamily="49" charset="-122"/>
                <a:cs typeface="Consolas" pitchFamily="49" charset="0"/>
              </a:rPr>
              <a:t>    </a:t>
            </a:r>
            <a:r>
              <a:rPr lang="zh-CN" altLang="zh-CN" sz="1800" smtClean="0">
                <a:solidFill>
                  <a:srgbClr val="C00000"/>
                </a:solidFill>
                <a:latin typeface="Consolas" pitchFamily="49" charset="0"/>
                <a:ea typeface="仿宋" pitchFamily="49" charset="-122"/>
                <a:cs typeface="Consolas" pitchFamily="49" charset="0"/>
              </a:rPr>
              <a:t>采用与求解活动安排问题类似的贪心思路</a:t>
            </a:r>
            <a:r>
              <a:rPr lang="zh-CN" altLang="zh-CN" sz="1800" smtClean="0">
                <a:solidFill>
                  <a:srgbClr val="0000FF"/>
                </a:solidFill>
                <a:latin typeface="Consolas" pitchFamily="49" charset="0"/>
                <a:ea typeface="仿宋" pitchFamily="49" charset="-122"/>
                <a:cs typeface="Consolas" pitchFamily="49" charset="0"/>
              </a:rPr>
              <a:t>，将所有活动这样排序：结束时间相同按开始时间递增排序，否则按结束时间递增排序。</a:t>
            </a:r>
            <a:endParaRPr lang="en-US"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a:t>
            </a:r>
            <a:r>
              <a:rPr lang="zh-CN" altLang="zh-CN" sz="1800" smtClean="0">
                <a:solidFill>
                  <a:srgbClr val="0000FF"/>
                </a:solidFill>
                <a:latin typeface="Consolas" pitchFamily="49" charset="0"/>
                <a:ea typeface="仿宋" pitchFamily="49" charset="-122"/>
                <a:cs typeface="Consolas" pitchFamily="49" charset="0"/>
              </a:rPr>
              <a:t>求出一个</a:t>
            </a:r>
            <a:r>
              <a:rPr lang="zh-CN" altLang="zh-CN" sz="1800" smtClean="0">
                <a:solidFill>
                  <a:srgbClr val="C00000"/>
                </a:solidFill>
                <a:latin typeface="Consolas" pitchFamily="49" charset="0"/>
                <a:ea typeface="仿宋" pitchFamily="49" charset="-122"/>
                <a:cs typeface="Consolas" pitchFamily="49" charset="0"/>
              </a:rPr>
              <a:t>最大兼容活动子集</a:t>
            </a:r>
            <a:r>
              <a:rPr lang="zh-CN" altLang="zh-CN" sz="1800" smtClean="0">
                <a:solidFill>
                  <a:srgbClr val="0000FF"/>
                </a:solidFill>
                <a:latin typeface="Consolas" pitchFamily="49" charset="0"/>
                <a:ea typeface="仿宋" pitchFamily="49" charset="-122"/>
                <a:cs typeface="Consolas" pitchFamily="49" charset="0"/>
              </a:rPr>
              <a:t>，将它们安排在一个蓄栏中（蓄栏编号为</a:t>
            </a:r>
            <a:r>
              <a:rPr lang="en-US" altLang="zh-CN" sz="1800" smtClean="0">
                <a:solidFill>
                  <a:srgbClr val="0000FF"/>
                </a:solidFill>
                <a:latin typeface="Consolas" pitchFamily="49" charset="0"/>
                <a:ea typeface="仿宋" pitchFamily="49" charset="-122"/>
                <a:cs typeface="Consolas" pitchFamily="49" charset="0"/>
              </a:rPr>
              <a:t>1</a:t>
            </a:r>
            <a:r>
              <a:rPr lang="zh-CN" altLang="zh-CN" sz="1800" smtClean="0">
                <a:solidFill>
                  <a:srgbClr val="0000FF"/>
                </a:solidFill>
                <a:latin typeface="Consolas" pitchFamily="49" charset="0"/>
                <a:ea typeface="仿宋" pitchFamily="49" charset="-122"/>
                <a:cs typeface="Consolas" pitchFamily="49" charset="0"/>
              </a:rPr>
              <a:t>）；如果没有安排完，再在剩余的活动再求下一个最大兼容活动子集，将它们安排在另一个蓄栏中（蓄栏编号为</a:t>
            </a:r>
            <a:r>
              <a:rPr lang="en-US" altLang="zh-CN" sz="1800" smtClean="0">
                <a:solidFill>
                  <a:srgbClr val="0000FF"/>
                </a:solidFill>
                <a:latin typeface="Consolas" pitchFamily="49" charset="0"/>
                <a:ea typeface="仿宋" pitchFamily="49" charset="-122"/>
                <a:cs typeface="Consolas" pitchFamily="49" charset="0"/>
              </a:rPr>
              <a:t>2</a:t>
            </a:r>
            <a:r>
              <a:rPr lang="zh-CN" altLang="zh-CN" sz="1800" smtClean="0">
                <a:solidFill>
                  <a:srgbClr val="0000FF"/>
                </a:solidFill>
                <a:latin typeface="Consolas" pitchFamily="49" charset="0"/>
                <a:ea typeface="仿宋" pitchFamily="49" charset="-122"/>
                <a:cs typeface="Consolas" pitchFamily="49" charset="0"/>
              </a:rPr>
              <a:t>），以此类推。</a:t>
            </a:r>
            <a:endParaRPr lang="en-US"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a:t>
            </a:r>
            <a:r>
              <a:rPr lang="zh-CN" altLang="zh-CN" sz="1800" smtClean="0">
                <a:solidFill>
                  <a:srgbClr val="0000FF"/>
                </a:solidFill>
                <a:latin typeface="Consolas" pitchFamily="49" charset="0"/>
                <a:ea typeface="仿宋" pitchFamily="49" charset="-122"/>
                <a:cs typeface="Consolas" pitchFamily="49" charset="0"/>
              </a:rPr>
              <a:t>也就是说，</a:t>
            </a:r>
            <a:r>
              <a:rPr lang="zh-CN" altLang="zh-CN" sz="1800" smtClean="0">
                <a:solidFill>
                  <a:srgbClr val="FF00FF"/>
                </a:solidFill>
                <a:latin typeface="Consolas" pitchFamily="49" charset="0"/>
                <a:ea typeface="仿宋" pitchFamily="49" charset="-122"/>
                <a:cs typeface="Consolas" pitchFamily="49" charset="0"/>
              </a:rPr>
              <a:t>最大兼容活动子集</a:t>
            </a:r>
            <a:r>
              <a:rPr lang="zh-CN" altLang="en-US" sz="1800" smtClean="0">
                <a:solidFill>
                  <a:srgbClr val="FF00FF"/>
                </a:solidFill>
                <a:latin typeface="Consolas" pitchFamily="49" charset="0"/>
                <a:ea typeface="仿宋" pitchFamily="49" charset="-122"/>
                <a:cs typeface="Consolas" pitchFamily="49" charset="0"/>
              </a:rPr>
              <a:t>的</a:t>
            </a:r>
            <a:r>
              <a:rPr lang="zh-CN" altLang="zh-CN" sz="1800" smtClean="0">
                <a:solidFill>
                  <a:srgbClr val="FF00FF"/>
                </a:solidFill>
                <a:latin typeface="Consolas" pitchFamily="49" charset="0"/>
                <a:ea typeface="仿宋" pitchFamily="49" charset="-122"/>
                <a:cs typeface="Consolas" pitchFamily="49" charset="0"/>
              </a:rPr>
              <a:t>个数就是最少蓄栏个数</a:t>
            </a:r>
            <a:r>
              <a:rPr lang="zh-CN" altLang="zh-CN" sz="1800" smtClean="0">
                <a:solidFill>
                  <a:srgbClr val="0000FF"/>
                </a:solidFill>
                <a:latin typeface="Consolas" pitchFamily="49" charset="0"/>
                <a:ea typeface="仿宋" pitchFamily="49" charset="-122"/>
                <a:cs typeface="Consolas" pitchFamily="49" charset="0"/>
              </a:rPr>
              <a:t>。</a:t>
            </a:r>
            <a:endParaRPr lang="zh-CN" altLang="en-US" sz="1800">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714348" y="617866"/>
          <a:ext cx="7429554" cy="1323981"/>
        </p:xfrm>
        <a:graphic>
          <a:graphicData uri="http://schemas.openxmlformats.org/drawingml/2006/table">
            <a:tbl>
              <a:tblPr/>
              <a:tblGrid>
                <a:gridCol w="1806517"/>
                <a:gridCol w="803291"/>
                <a:gridCol w="803291"/>
                <a:gridCol w="803291"/>
                <a:gridCol w="803291"/>
                <a:gridCol w="803291"/>
                <a:gridCol w="803291"/>
                <a:gridCol w="803291"/>
              </a:tblGrid>
              <a:tr h="441327">
                <a:tc>
                  <a:txBody>
                    <a:bodyPr/>
                    <a:lstStyle/>
                    <a:p>
                      <a:pPr indent="0" algn="ctr">
                        <a:lnSpc>
                          <a:spcPct val="150000"/>
                        </a:lnSpc>
                        <a:spcAft>
                          <a:spcPts val="0"/>
                        </a:spcAft>
                      </a:pPr>
                      <a:r>
                        <a:rPr lang="en-US" sz="1800" b="1" i="1" kern="100">
                          <a:solidFill>
                            <a:srgbClr val="00B0F0"/>
                          </a:solidFill>
                          <a:latin typeface="Consolas" pitchFamily="49" charset="0"/>
                          <a:ea typeface="楷体" pitchFamily="49" charset="-122"/>
                          <a:cs typeface="Consolas" pitchFamily="49" charset="0"/>
                        </a:rPr>
                        <a:t>i</a:t>
                      </a:r>
                      <a:endParaRPr lang="zh-CN" sz="1800" b="1" kern="100">
                        <a:solidFill>
                          <a:srgbClr val="00B0F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1</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2</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3</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4</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5</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6</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7</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1327">
                <a:tc>
                  <a:txBody>
                    <a:bodyPr/>
                    <a:lstStyle/>
                    <a:p>
                      <a:pPr indent="0" algn="ctr">
                        <a:lnSpc>
                          <a:spcPct val="150000"/>
                        </a:lnSpc>
                        <a:spcAft>
                          <a:spcPts val="0"/>
                        </a:spcAft>
                      </a:pPr>
                      <a:r>
                        <a:rPr lang="zh-CN" sz="1800" b="1" kern="100">
                          <a:solidFill>
                            <a:srgbClr val="00B0F0"/>
                          </a:solidFill>
                          <a:latin typeface="Consolas" pitchFamily="49" charset="0"/>
                          <a:ea typeface="楷体" pitchFamily="49" charset="-122"/>
                          <a:cs typeface="Consolas" pitchFamily="49" charset="0"/>
                        </a:rPr>
                        <a:t>开始时间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1</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altLang="zh-CN" sz="1800" b="1" kern="100" smtClean="0">
                          <a:solidFill>
                            <a:srgbClr val="0000FF"/>
                          </a:solidFill>
                          <a:latin typeface="Consolas" pitchFamily="49" charset="0"/>
                          <a:ea typeface="楷体" pitchFamily="49" charset="-122"/>
                          <a:cs typeface="Consolas" pitchFamily="49" charset="0"/>
                        </a:rPr>
                        <a:t>2</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altLang="zh-CN" sz="1800" b="1" kern="100" smtClean="0">
                          <a:solidFill>
                            <a:srgbClr val="0000FF"/>
                          </a:solidFill>
                          <a:latin typeface="Consolas" pitchFamily="49" charset="0"/>
                          <a:ea typeface="楷体" pitchFamily="49" charset="-122"/>
                          <a:cs typeface="Consolas" pitchFamily="49" charset="0"/>
                        </a:rPr>
                        <a:t>5</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altLang="zh-CN" sz="1800" b="1" kern="100" smtClean="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altLang="zh-CN" sz="1800" b="1" kern="100" smtClean="0">
                          <a:solidFill>
                            <a:srgbClr val="0000FF"/>
                          </a:solidFill>
                          <a:latin typeface="Consolas" pitchFamily="49" charset="0"/>
                          <a:ea typeface="楷体" pitchFamily="49" charset="-122"/>
                          <a:cs typeface="Consolas" pitchFamily="49" charset="0"/>
                        </a:rPr>
                        <a:t>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altLang="zh-CN" sz="1800" b="1" kern="100" smtClean="0">
                          <a:solidFill>
                            <a:srgbClr val="0000FF"/>
                          </a:solidFill>
                          <a:latin typeface="Consolas" pitchFamily="49" charset="0"/>
                          <a:ea typeface="楷体" pitchFamily="49" charset="-122"/>
                          <a:cs typeface="Consolas" pitchFamily="49" charset="0"/>
                        </a:rPr>
                        <a:t>12</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altLang="zh-CN" sz="1800" b="1" kern="100" smtClean="0">
                          <a:solidFill>
                            <a:srgbClr val="0000FF"/>
                          </a:solidFill>
                          <a:latin typeface="Consolas" pitchFamily="49" charset="0"/>
                          <a:ea typeface="楷体" pitchFamily="49" charset="-122"/>
                          <a:cs typeface="Consolas" pitchFamily="49" charset="0"/>
                        </a:rPr>
                        <a:t>11</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1327">
                <a:tc>
                  <a:txBody>
                    <a:bodyPr/>
                    <a:lstStyle/>
                    <a:p>
                      <a:pPr indent="0" algn="ctr">
                        <a:lnSpc>
                          <a:spcPct val="150000"/>
                        </a:lnSpc>
                        <a:spcAft>
                          <a:spcPts val="0"/>
                        </a:spcAft>
                      </a:pPr>
                      <a:r>
                        <a:rPr lang="zh-CN" sz="1800" b="1" kern="100">
                          <a:solidFill>
                            <a:srgbClr val="00B0F0"/>
                          </a:solidFill>
                          <a:latin typeface="Consolas" pitchFamily="49" charset="0"/>
                          <a:ea typeface="楷体" pitchFamily="49" charset="-122"/>
                          <a:cs typeface="Consolas" pitchFamily="49" charset="0"/>
                        </a:rPr>
                        <a:t>结束时间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5</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altLang="zh-CN" sz="1800" b="1" kern="100" smtClean="0">
                          <a:solidFill>
                            <a:srgbClr val="0000FF"/>
                          </a:solidFill>
                          <a:latin typeface="Consolas" pitchFamily="49" charset="0"/>
                          <a:ea typeface="楷体" pitchFamily="49" charset="-122"/>
                          <a:cs typeface="Consolas" pitchFamily="49" charset="0"/>
                        </a:rPr>
                        <a:t>7</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altLang="zh-CN" sz="1800" b="1" kern="100" smtClean="0">
                          <a:solidFill>
                            <a:srgbClr val="0000FF"/>
                          </a:solidFill>
                          <a:latin typeface="Consolas" pitchFamily="49" charset="0"/>
                          <a:ea typeface="楷体" pitchFamily="49" charset="-122"/>
                          <a:cs typeface="Consolas" pitchFamily="49" charset="0"/>
                        </a:rPr>
                        <a:t>9</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altLang="zh-CN" sz="1800" b="1" kern="100" smtClean="0">
                          <a:solidFill>
                            <a:srgbClr val="0000FF"/>
                          </a:solidFill>
                          <a:latin typeface="Consolas" pitchFamily="49" charset="0"/>
                          <a:ea typeface="楷体" pitchFamily="49" charset="-122"/>
                          <a:cs typeface="Consolas" pitchFamily="49" charset="0"/>
                        </a:rPr>
                        <a:t>10</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altLang="zh-CN" sz="1800" b="1" kern="100" smtClean="0">
                          <a:solidFill>
                            <a:srgbClr val="0000FF"/>
                          </a:solidFill>
                          <a:latin typeface="Consolas" pitchFamily="49" charset="0"/>
                          <a:ea typeface="楷体" pitchFamily="49" charset="-122"/>
                          <a:cs typeface="Consolas" pitchFamily="49" charset="0"/>
                        </a:rPr>
                        <a:t>13</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smtClean="0">
                          <a:solidFill>
                            <a:srgbClr val="0000FF"/>
                          </a:solidFill>
                          <a:latin typeface="Consolas" pitchFamily="49" charset="0"/>
                          <a:ea typeface="楷体" pitchFamily="49" charset="-122"/>
                          <a:cs typeface="Consolas" pitchFamily="49" charset="0"/>
                        </a:rPr>
                        <a:t>15</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3" name="表格 2"/>
          <p:cNvGraphicFramePr>
            <a:graphicFrameLocks noGrp="1"/>
          </p:cNvGraphicFramePr>
          <p:nvPr/>
        </p:nvGraphicFramePr>
        <p:xfrm>
          <a:off x="1643042" y="2819399"/>
          <a:ext cx="2857520" cy="1323981"/>
        </p:xfrm>
        <a:graphic>
          <a:graphicData uri="http://schemas.openxmlformats.org/drawingml/2006/table">
            <a:tbl>
              <a:tblPr/>
              <a:tblGrid>
                <a:gridCol w="714380"/>
                <a:gridCol w="714380"/>
                <a:gridCol w="714380"/>
                <a:gridCol w="714380"/>
              </a:tblGrid>
              <a:tr h="441327">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1</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3</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4</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6</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1327">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1</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altLang="zh-CN" sz="1800" b="1" kern="100" smtClean="0">
                          <a:solidFill>
                            <a:srgbClr val="0000FF"/>
                          </a:solidFill>
                          <a:latin typeface="Consolas" pitchFamily="49" charset="0"/>
                          <a:ea typeface="楷体" pitchFamily="49" charset="-122"/>
                          <a:cs typeface="Consolas" pitchFamily="49" charset="0"/>
                        </a:rPr>
                        <a:t>5</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altLang="zh-CN" sz="1800" b="1" kern="100" smtClean="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altLang="zh-CN" sz="1800" b="1" kern="100" smtClean="0">
                          <a:solidFill>
                            <a:srgbClr val="0000FF"/>
                          </a:solidFill>
                          <a:latin typeface="Consolas" pitchFamily="49" charset="0"/>
                          <a:ea typeface="楷体" pitchFamily="49" charset="-122"/>
                          <a:cs typeface="Consolas" pitchFamily="49" charset="0"/>
                        </a:rPr>
                        <a:t>12</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1327">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altLang="zh-CN" sz="1800" b="1" kern="100" smtClean="0">
                          <a:solidFill>
                            <a:srgbClr val="0000FF"/>
                          </a:solidFill>
                          <a:latin typeface="Consolas" pitchFamily="49" charset="0"/>
                          <a:ea typeface="楷体" pitchFamily="49" charset="-122"/>
                          <a:cs typeface="Consolas" pitchFamily="49" charset="0"/>
                        </a:rPr>
                        <a:t>7</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altLang="zh-CN" sz="1800" b="1" kern="100" smtClean="0">
                          <a:solidFill>
                            <a:srgbClr val="0000FF"/>
                          </a:solidFill>
                          <a:latin typeface="Consolas" pitchFamily="49" charset="0"/>
                          <a:ea typeface="楷体" pitchFamily="49" charset="-122"/>
                          <a:cs typeface="Consolas" pitchFamily="49" charset="0"/>
                        </a:rPr>
                        <a:t>9</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altLang="zh-CN" sz="1800" b="1" kern="100" smtClean="0">
                          <a:solidFill>
                            <a:srgbClr val="0000FF"/>
                          </a:solidFill>
                          <a:latin typeface="Consolas" pitchFamily="49" charset="0"/>
                          <a:ea typeface="楷体" pitchFamily="49" charset="-122"/>
                          <a:cs typeface="Consolas" pitchFamily="49" charset="0"/>
                        </a:rPr>
                        <a:t>13</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4" name="表格 3"/>
          <p:cNvGraphicFramePr>
            <a:graphicFrameLocks noGrp="1"/>
          </p:cNvGraphicFramePr>
          <p:nvPr/>
        </p:nvGraphicFramePr>
        <p:xfrm>
          <a:off x="5000628" y="2819399"/>
          <a:ext cx="1428760" cy="1323981"/>
        </p:xfrm>
        <a:graphic>
          <a:graphicData uri="http://schemas.openxmlformats.org/drawingml/2006/table">
            <a:tbl>
              <a:tblPr/>
              <a:tblGrid>
                <a:gridCol w="714380"/>
                <a:gridCol w="714380"/>
              </a:tblGrid>
              <a:tr h="441327">
                <a:tc>
                  <a:txBody>
                    <a:bodyPr/>
                    <a:lstStyle/>
                    <a:p>
                      <a:pPr indent="0" algn="ctr">
                        <a:lnSpc>
                          <a:spcPct val="150000"/>
                        </a:lnSpc>
                        <a:spcAft>
                          <a:spcPts val="0"/>
                        </a:spcAft>
                      </a:pPr>
                      <a:r>
                        <a:rPr lang="en-US" sz="1800" b="1" kern="100" smtClean="0">
                          <a:solidFill>
                            <a:srgbClr val="C00000"/>
                          </a:solidFill>
                          <a:latin typeface="Consolas" pitchFamily="49" charset="0"/>
                          <a:ea typeface="楷体" pitchFamily="49" charset="-122"/>
                          <a:cs typeface="Consolas" pitchFamily="49" charset="0"/>
                        </a:rPr>
                        <a:t>2</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altLang="zh-CN" sz="1800" b="1" kern="100" smtClean="0">
                          <a:solidFill>
                            <a:srgbClr val="C00000"/>
                          </a:solidFill>
                          <a:latin typeface="Consolas" pitchFamily="49" charset="0"/>
                          <a:ea typeface="楷体" pitchFamily="49" charset="-122"/>
                          <a:cs typeface="Consolas" pitchFamily="49" charset="0"/>
                        </a:rPr>
                        <a:t>7</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1327">
                <a:tc>
                  <a:txBody>
                    <a:bodyPr/>
                    <a:lstStyle/>
                    <a:p>
                      <a:pPr indent="0" algn="ctr">
                        <a:lnSpc>
                          <a:spcPct val="150000"/>
                        </a:lnSpc>
                        <a:spcAft>
                          <a:spcPts val="0"/>
                        </a:spcAft>
                      </a:pPr>
                      <a:r>
                        <a:rPr lang="en-US" sz="1800" b="1" kern="100" smtClean="0">
                          <a:solidFill>
                            <a:srgbClr val="0000FF"/>
                          </a:solidFill>
                          <a:latin typeface="Consolas" pitchFamily="49" charset="0"/>
                          <a:ea typeface="楷体" pitchFamily="49" charset="-122"/>
                          <a:cs typeface="Consolas" pitchFamily="49" charset="0"/>
                        </a:rPr>
                        <a:t>2</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altLang="zh-CN" sz="1800" b="1" kern="100" smtClean="0">
                          <a:solidFill>
                            <a:srgbClr val="0000FF"/>
                          </a:solidFill>
                          <a:latin typeface="Consolas" pitchFamily="49" charset="0"/>
                          <a:ea typeface="楷体" pitchFamily="49" charset="-122"/>
                          <a:cs typeface="Consolas" pitchFamily="49" charset="0"/>
                        </a:rPr>
                        <a:t>11</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1327">
                <a:tc>
                  <a:txBody>
                    <a:bodyPr/>
                    <a:lstStyle/>
                    <a:p>
                      <a:pPr indent="0" algn="ctr">
                        <a:lnSpc>
                          <a:spcPct val="150000"/>
                        </a:lnSpc>
                        <a:spcAft>
                          <a:spcPts val="0"/>
                        </a:spcAft>
                      </a:pPr>
                      <a:r>
                        <a:rPr lang="en-US" altLang="zh-CN" sz="1800" b="1" kern="100" smtClean="0">
                          <a:solidFill>
                            <a:srgbClr val="0000FF"/>
                          </a:solidFill>
                          <a:latin typeface="Consolas" pitchFamily="49" charset="0"/>
                          <a:ea typeface="楷体" pitchFamily="49" charset="-122"/>
                          <a:cs typeface="Consolas" pitchFamily="49" charset="0"/>
                        </a:rPr>
                        <a:t>5</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altLang="zh-CN" sz="1800" b="1" kern="100" smtClean="0">
                          <a:solidFill>
                            <a:srgbClr val="0000FF"/>
                          </a:solidFill>
                          <a:latin typeface="Consolas" pitchFamily="49" charset="0"/>
                          <a:ea typeface="楷体" pitchFamily="49" charset="-122"/>
                          <a:cs typeface="Consolas" pitchFamily="49" charset="0"/>
                        </a:rPr>
                        <a:t>15</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5" name="表格 4"/>
          <p:cNvGraphicFramePr>
            <a:graphicFrameLocks noGrp="1"/>
          </p:cNvGraphicFramePr>
          <p:nvPr/>
        </p:nvGraphicFramePr>
        <p:xfrm>
          <a:off x="6929454" y="2819399"/>
          <a:ext cx="714380" cy="1323981"/>
        </p:xfrm>
        <a:graphic>
          <a:graphicData uri="http://schemas.openxmlformats.org/drawingml/2006/table">
            <a:tbl>
              <a:tblPr/>
              <a:tblGrid>
                <a:gridCol w="714380"/>
              </a:tblGrid>
              <a:tr h="441327">
                <a:tc>
                  <a:txBody>
                    <a:bodyPr/>
                    <a:lstStyle/>
                    <a:p>
                      <a:pPr indent="0" algn="ctr">
                        <a:lnSpc>
                          <a:spcPct val="150000"/>
                        </a:lnSpc>
                        <a:spcAft>
                          <a:spcPts val="0"/>
                        </a:spcAft>
                      </a:pPr>
                      <a:r>
                        <a:rPr lang="en-US" sz="1800" b="1" kern="100" smtClean="0">
                          <a:solidFill>
                            <a:srgbClr val="C00000"/>
                          </a:solidFill>
                          <a:latin typeface="Consolas" pitchFamily="49" charset="0"/>
                          <a:ea typeface="楷体" pitchFamily="49" charset="-122"/>
                          <a:cs typeface="Consolas" pitchFamily="49" charset="0"/>
                        </a:rPr>
                        <a:t>5</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441327">
                <a:tc>
                  <a:txBody>
                    <a:bodyPr/>
                    <a:lstStyle/>
                    <a:p>
                      <a:pPr indent="0" algn="ctr">
                        <a:lnSpc>
                          <a:spcPct val="150000"/>
                        </a:lnSpc>
                        <a:spcAft>
                          <a:spcPts val="0"/>
                        </a:spcAft>
                      </a:pPr>
                      <a:r>
                        <a:rPr lang="en-US" sz="1800" b="1" kern="100" smtClean="0">
                          <a:solidFill>
                            <a:srgbClr val="0000FF"/>
                          </a:solidFill>
                          <a:latin typeface="Consolas" pitchFamily="49" charset="0"/>
                          <a:ea typeface="楷体" pitchFamily="49" charset="-122"/>
                          <a:cs typeface="Consolas" pitchFamily="49" charset="0"/>
                        </a:rPr>
                        <a:t>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441327">
                <a:tc>
                  <a:txBody>
                    <a:bodyPr/>
                    <a:lstStyle/>
                    <a:p>
                      <a:pPr indent="0" algn="ctr">
                        <a:lnSpc>
                          <a:spcPct val="150000"/>
                        </a:lnSpc>
                        <a:spcAft>
                          <a:spcPts val="0"/>
                        </a:spcAft>
                      </a:pPr>
                      <a:r>
                        <a:rPr lang="en-US" altLang="zh-CN" sz="1800" b="1" kern="100" smtClean="0">
                          <a:solidFill>
                            <a:srgbClr val="0000FF"/>
                          </a:solidFill>
                          <a:latin typeface="Consolas" pitchFamily="49" charset="0"/>
                          <a:ea typeface="楷体" pitchFamily="49" charset="-122"/>
                          <a:cs typeface="Consolas" pitchFamily="49" charset="0"/>
                        </a:rPr>
                        <a:t>10</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sp>
        <p:nvSpPr>
          <p:cNvPr id="6" name="下箭头 5"/>
          <p:cNvSpPr/>
          <p:nvPr/>
        </p:nvSpPr>
        <p:spPr>
          <a:xfrm>
            <a:off x="4714876" y="2143116"/>
            <a:ext cx="214314" cy="50006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nvGrpSpPr>
          <p:cNvPr id="9" name="组合 8"/>
          <p:cNvGrpSpPr/>
          <p:nvPr/>
        </p:nvGrpSpPr>
        <p:grpSpPr>
          <a:xfrm>
            <a:off x="2857488" y="4357694"/>
            <a:ext cx="4286280" cy="685862"/>
            <a:chOff x="2857488" y="4357694"/>
            <a:chExt cx="4286280" cy="685862"/>
          </a:xfrm>
        </p:grpSpPr>
        <p:sp>
          <p:nvSpPr>
            <p:cNvPr id="7" name="左大括号 6"/>
            <p:cNvSpPr/>
            <p:nvPr/>
          </p:nvSpPr>
          <p:spPr>
            <a:xfrm rot="16200000">
              <a:off x="4929190" y="2285992"/>
              <a:ext cx="142876" cy="428628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8" name="TextBox 7"/>
            <p:cNvSpPr txBox="1"/>
            <p:nvPr/>
          </p:nvSpPr>
          <p:spPr>
            <a:xfrm>
              <a:off x="3357554" y="4643446"/>
              <a:ext cx="3286148" cy="400110"/>
            </a:xfrm>
            <a:prstGeom prst="rect">
              <a:avLst/>
            </a:prstGeom>
            <a:noFill/>
          </p:spPr>
          <p:txBody>
            <a:bodyPr wrap="square" rtlCol="0">
              <a:spAutoFit/>
            </a:bodyPr>
            <a:lstStyle/>
            <a:p>
              <a:r>
                <a:rPr lang="zh-CN" altLang="zh-CN" sz="2000" smtClean="0">
                  <a:solidFill>
                    <a:srgbClr val="0000FF"/>
                  </a:solidFill>
                  <a:latin typeface="微软雅黑" pitchFamily="34" charset="-122"/>
                  <a:ea typeface="微软雅黑" pitchFamily="34" charset="-122"/>
                </a:rPr>
                <a:t>最大兼容活动子集个数为</a:t>
              </a:r>
              <a:r>
                <a:rPr lang="en-US" altLang="zh-CN" sz="2000" smtClean="0">
                  <a:solidFill>
                    <a:srgbClr val="0000FF"/>
                  </a:solidFill>
                  <a:latin typeface="微软雅黑" pitchFamily="34" charset="-122"/>
                  <a:ea typeface="微软雅黑" pitchFamily="34" charset="-122"/>
                </a:rPr>
                <a:t>3</a:t>
              </a:r>
              <a:endParaRPr lang="zh-CN" altLang="en-US" sz="2000">
                <a:solidFill>
                  <a:srgbClr val="0000FF"/>
                </a:solidFill>
                <a:latin typeface="微软雅黑" pitchFamily="34" charset="-122"/>
                <a:ea typeface="微软雅黑"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2" name="Text Box 4"/>
          <p:cNvSpPr txBox="1">
            <a:spLocks noChangeArrowheads="1"/>
          </p:cNvSpPr>
          <p:nvPr/>
        </p:nvSpPr>
        <p:spPr bwMode="auto">
          <a:xfrm>
            <a:off x="395288" y="1341438"/>
            <a:ext cx="3598862" cy="5191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lgn="ctr">
              <a:spcBef>
                <a:spcPct val="50000"/>
              </a:spcBef>
            </a:pPr>
            <a:r>
              <a:rPr lang="en-US" altLang="zh-CN" sz="2800" smtClean="0">
                <a:solidFill>
                  <a:srgbClr val="FF0000"/>
                </a:solidFill>
                <a:latin typeface="Consolas" pitchFamily="49" charset="0"/>
                <a:ea typeface="微软雅黑" pitchFamily="34" charset="-122"/>
                <a:cs typeface="Consolas" pitchFamily="49" charset="0"/>
              </a:rPr>
              <a:t>7.1.1 </a:t>
            </a:r>
            <a:r>
              <a:rPr lang="zh-CN" altLang="en-US" sz="2800">
                <a:solidFill>
                  <a:srgbClr val="FF0000"/>
                </a:solidFill>
                <a:latin typeface="Consolas" pitchFamily="49" charset="0"/>
                <a:ea typeface="微软雅黑" pitchFamily="34" charset="-122"/>
                <a:cs typeface="Consolas" pitchFamily="49" charset="0"/>
              </a:rPr>
              <a:t>什么是贪心法</a:t>
            </a:r>
          </a:p>
        </p:txBody>
      </p:sp>
      <p:sp>
        <p:nvSpPr>
          <p:cNvPr id="150534" name="Text Box 6"/>
          <p:cNvSpPr txBox="1">
            <a:spLocks noChangeArrowheads="1"/>
          </p:cNvSpPr>
          <p:nvPr/>
        </p:nvSpPr>
        <p:spPr bwMode="auto">
          <a:xfrm>
            <a:off x="468313" y="2133600"/>
            <a:ext cx="7920037" cy="2342244"/>
          </a:xfrm>
          <a:prstGeom prst="rect">
            <a:avLst/>
          </a:prstGeom>
          <a:noFill/>
          <a:ln w="9525">
            <a:noFill/>
            <a:miter lim="800000"/>
            <a:headEnd/>
            <a:tailEnd/>
          </a:ln>
          <a:effectLst/>
        </p:spPr>
        <p:txBody>
          <a:bodyPr>
            <a:spAutoFit/>
          </a:bodyPr>
          <a:lstStyle/>
          <a:p>
            <a:pPr>
              <a:lnSpc>
                <a:spcPct val="150000"/>
              </a:lnSpc>
            </a:pPr>
            <a:r>
              <a:rPr lang="en-US" altLang="zh-CN" sz="2000" smtClean="0">
                <a:solidFill>
                  <a:srgbClr val="0000FF"/>
                </a:solidFill>
                <a:ea typeface="楷体" pitchFamily="49" charset="-122"/>
                <a:cs typeface="Times New Roman" pitchFamily="18" charset="0"/>
              </a:rPr>
              <a:t>       </a:t>
            </a:r>
            <a:r>
              <a:rPr lang="zh-CN" altLang="zh-CN" sz="2000" smtClean="0">
                <a:solidFill>
                  <a:srgbClr val="0000FF"/>
                </a:solidFill>
                <a:ea typeface="楷体" pitchFamily="49" charset="-122"/>
                <a:cs typeface="Times New Roman" pitchFamily="18" charset="0"/>
              </a:rPr>
              <a:t>贪心法的</a:t>
            </a:r>
            <a:r>
              <a:rPr lang="zh-CN" altLang="zh-CN" sz="2000" smtClean="0">
                <a:solidFill>
                  <a:srgbClr val="FF0000"/>
                </a:solidFill>
                <a:latin typeface="微软雅黑" pitchFamily="34" charset="-122"/>
                <a:ea typeface="微软雅黑" pitchFamily="34" charset="-122"/>
                <a:cs typeface="Times New Roman" pitchFamily="18" charset="0"/>
              </a:rPr>
              <a:t>基本思路</a:t>
            </a:r>
            <a:r>
              <a:rPr lang="zh-CN" altLang="zh-CN" sz="2000" smtClean="0">
                <a:solidFill>
                  <a:srgbClr val="0000FF"/>
                </a:solidFill>
                <a:ea typeface="楷体" pitchFamily="49" charset="-122"/>
                <a:cs typeface="Times New Roman" pitchFamily="18" charset="0"/>
              </a:rPr>
              <a:t>是在对问题求解时总是做出在当前看来是最好的选择</a:t>
            </a:r>
            <a:r>
              <a:rPr lang="zh-CN" altLang="en-US" sz="2000" smtClean="0">
                <a:solidFill>
                  <a:srgbClr val="0000FF"/>
                </a:solidFill>
                <a:ea typeface="楷体" pitchFamily="49" charset="-122"/>
                <a:cs typeface="Times New Roman" pitchFamily="18" charset="0"/>
              </a:rPr>
              <a:t>，</a:t>
            </a:r>
            <a:r>
              <a:rPr lang="zh-CN" altLang="zh-CN" sz="2000" smtClean="0">
                <a:solidFill>
                  <a:srgbClr val="0000FF"/>
                </a:solidFill>
                <a:ea typeface="楷体" pitchFamily="49" charset="-122"/>
                <a:cs typeface="Times New Roman" pitchFamily="18" charset="0"/>
              </a:rPr>
              <a:t>也就是说贪心法不从整体最优上加以考虑</a:t>
            </a:r>
            <a:r>
              <a:rPr lang="zh-CN" altLang="en-US" sz="2000" smtClean="0">
                <a:solidFill>
                  <a:srgbClr val="0000FF"/>
                </a:solidFill>
                <a:ea typeface="楷体" pitchFamily="49" charset="-122"/>
                <a:cs typeface="Times New Roman" pitchFamily="18" charset="0"/>
              </a:rPr>
              <a:t>，</a:t>
            </a:r>
            <a:r>
              <a:rPr lang="zh-CN" altLang="zh-CN" sz="2000" smtClean="0">
                <a:solidFill>
                  <a:srgbClr val="0000FF"/>
                </a:solidFill>
                <a:ea typeface="楷体" pitchFamily="49" charset="-122"/>
                <a:cs typeface="Times New Roman" pitchFamily="18" charset="0"/>
              </a:rPr>
              <a:t>所做出的仅是在某种意义上的局部最优解。</a:t>
            </a:r>
            <a:endParaRPr lang="en-US" altLang="zh-CN" sz="2000" smtClean="0">
              <a:solidFill>
                <a:srgbClr val="0000FF"/>
              </a:solidFill>
              <a:ea typeface="楷体" pitchFamily="49" charset="-122"/>
              <a:cs typeface="Times New Roman" pitchFamily="18" charset="0"/>
            </a:endParaRPr>
          </a:p>
          <a:p>
            <a:pPr>
              <a:lnSpc>
                <a:spcPct val="150000"/>
              </a:lnSpc>
            </a:pPr>
            <a:r>
              <a:rPr lang="en-US" altLang="zh-CN" sz="2000" smtClean="0">
                <a:solidFill>
                  <a:srgbClr val="0000FF"/>
                </a:solidFill>
                <a:ea typeface="楷体" pitchFamily="49" charset="-122"/>
                <a:cs typeface="Times New Roman" pitchFamily="18" charset="0"/>
              </a:rPr>
              <a:t>        </a:t>
            </a:r>
            <a:r>
              <a:rPr lang="zh-CN" altLang="zh-CN" sz="2000" smtClean="0">
                <a:solidFill>
                  <a:srgbClr val="0000FF"/>
                </a:solidFill>
                <a:ea typeface="楷体" pitchFamily="49" charset="-122"/>
                <a:cs typeface="Times New Roman" pitchFamily="18" charset="0"/>
              </a:rPr>
              <a:t>人们通常希望找到整体最优解</a:t>
            </a:r>
            <a:r>
              <a:rPr lang="zh-CN" altLang="en-US" sz="2000" smtClean="0">
                <a:solidFill>
                  <a:srgbClr val="0000FF"/>
                </a:solidFill>
                <a:ea typeface="楷体" pitchFamily="49" charset="-122"/>
                <a:cs typeface="Times New Roman" pitchFamily="18" charset="0"/>
              </a:rPr>
              <a:t>，</a:t>
            </a:r>
            <a:r>
              <a:rPr lang="zh-CN" altLang="zh-CN" sz="2000" smtClean="0">
                <a:solidFill>
                  <a:srgbClr val="0000FF"/>
                </a:solidFill>
                <a:ea typeface="楷体" pitchFamily="49" charset="-122"/>
                <a:cs typeface="Times New Roman" pitchFamily="18" charset="0"/>
              </a:rPr>
              <a:t>所以</a:t>
            </a:r>
            <a:r>
              <a:rPr lang="zh-CN" altLang="en-US" sz="2000" smtClean="0">
                <a:solidFill>
                  <a:srgbClr val="0000FF"/>
                </a:solidFill>
                <a:ea typeface="楷体" pitchFamily="49" charset="-122"/>
                <a:cs typeface="Times New Roman" pitchFamily="18" charset="0"/>
              </a:rPr>
              <a:t>采用</a:t>
            </a:r>
            <a:r>
              <a:rPr lang="zh-CN" altLang="zh-CN" sz="2000" smtClean="0">
                <a:solidFill>
                  <a:srgbClr val="0000FF"/>
                </a:solidFill>
                <a:ea typeface="楷体" pitchFamily="49" charset="-122"/>
                <a:cs typeface="Times New Roman" pitchFamily="18" charset="0"/>
              </a:rPr>
              <a:t>贪心法</a:t>
            </a:r>
            <a:r>
              <a:rPr lang="zh-CN" altLang="en-US" sz="2000" smtClean="0">
                <a:solidFill>
                  <a:srgbClr val="FF0000"/>
                </a:solidFill>
                <a:latin typeface="微软雅黑" pitchFamily="34" charset="-122"/>
                <a:ea typeface="微软雅黑" pitchFamily="34" charset="-122"/>
                <a:cs typeface="Times New Roman" pitchFamily="18" charset="0"/>
              </a:rPr>
              <a:t>需要</a:t>
            </a:r>
            <a:r>
              <a:rPr lang="zh-CN" altLang="zh-CN" sz="2000" smtClean="0">
                <a:solidFill>
                  <a:srgbClr val="FF0000"/>
                </a:solidFill>
                <a:latin typeface="微软雅黑" pitchFamily="34" charset="-122"/>
                <a:ea typeface="微软雅黑" pitchFamily="34" charset="-122"/>
                <a:cs typeface="Times New Roman" pitchFamily="18" charset="0"/>
              </a:rPr>
              <a:t>证明</a:t>
            </a:r>
            <a:r>
              <a:rPr lang="zh-CN" altLang="zh-CN" sz="2000" smtClean="0">
                <a:solidFill>
                  <a:srgbClr val="0000FF"/>
                </a:solidFill>
                <a:ea typeface="楷体" pitchFamily="49" charset="-122"/>
                <a:cs typeface="Times New Roman" pitchFamily="18" charset="0"/>
              </a:rPr>
              <a:t>设计的算法确实是整体最优解或求解了它要解决的问题。</a:t>
            </a:r>
            <a:endParaRPr lang="zh-CN" altLang="zh-CN" sz="2000">
              <a:solidFill>
                <a:srgbClr val="0000FF"/>
              </a:solidFill>
              <a:ea typeface="楷体" pitchFamily="49" charset="-122"/>
              <a:cs typeface="Times New Roman" pitchFamily="18" charset="0"/>
            </a:endParaRPr>
          </a:p>
        </p:txBody>
      </p:sp>
      <p:sp>
        <p:nvSpPr>
          <p:cNvPr id="5" name="TextBox 4"/>
          <p:cNvSpPr txBox="1"/>
          <p:nvPr/>
        </p:nvSpPr>
        <p:spPr>
          <a:xfrm>
            <a:off x="428596" y="214290"/>
            <a:ext cx="3143272"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z="2800" smtClean="0">
                <a:solidFill>
                  <a:srgbClr val="FF0000"/>
                </a:solidFill>
                <a:latin typeface="叶根友毛笔行书2.0版" pitchFamily="2" charset="-122"/>
                <a:ea typeface="叶根友毛笔行书2.0版" pitchFamily="2" charset="-122"/>
              </a:rPr>
              <a:t>7.1 </a:t>
            </a:r>
            <a:r>
              <a:rPr lang="zh-CN" altLang="zh-CN" sz="2800" smtClean="0">
                <a:solidFill>
                  <a:srgbClr val="FF0000"/>
                </a:solidFill>
                <a:latin typeface="叶根友毛笔行书2.0版" pitchFamily="2" charset="-122"/>
                <a:ea typeface="叶根友毛笔行书2.0版" pitchFamily="2" charset="-122"/>
              </a:rPr>
              <a:t>贪心法概述</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428604"/>
            <a:ext cx="8501122" cy="5072497"/>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216000" bIns="180000" rtlCol="0">
            <a:spAutoFit/>
          </a:bodyPr>
          <a:lstStyle/>
          <a:p>
            <a:r>
              <a:rPr lang="en-US" altLang="zh-CN" sz="1800" smtClean="0">
                <a:solidFill>
                  <a:srgbClr val="FF0000"/>
                </a:solidFill>
                <a:latin typeface="Consolas" pitchFamily="49" charset="0"/>
                <a:ea typeface="仿宋" pitchFamily="49" charset="-122"/>
                <a:cs typeface="Consolas" pitchFamily="49" charset="0"/>
              </a:rPr>
              <a:t>//</a:t>
            </a:r>
            <a:r>
              <a:rPr lang="zh-CN" altLang="zh-CN" sz="1800" smtClean="0">
                <a:solidFill>
                  <a:srgbClr val="FF0000"/>
                </a:solidFill>
                <a:latin typeface="Consolas" pitchFamily="49" charset="0"/>
                <a:ea typeface="仿宋" pitchFamily="49" charset="-122"/>
                <a:cs typeface="Consolas" pitchFamily="49" charset="0"/>
              </a:rPr>
              <a:t>问题表示</a:t>
            </a:r>
          </a:p>
          <a:p>
            <a:r>
              <a:rPr lang="en-US" altLang="zh-CN" sz="1800" smtClean="0">
                <a:solidFill>
                  <a:srgbClr val="0000FF"/>
                </a:solidFill>
                <a:latin typeface="Consolas" pitchFamily="49" charset="0"/>
                <a:ea typeface="仿宋" pitchFamily="49" charset="-122"/>
                <a:cs typeface="Consolas" pitchFamily="49" charset="0"/>
              </a:rPr>
              <a:t>struct Cow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奶牛的类型声明</a:t>
            </a:r>
          </a:p>
          <a:p>
            <a:r>
              <a:rPr lang="en-US" altLang="zh-CN" sz="1800" smtClean="0">
                <a:solidFill>
                  <a:srgbClr val="0000FF"/>
                </a:solidFill>
                <a:latin typeface="Consolas" pitchFamily="49" charset="0"/>
                <a:ea typeface="仿宋" pitchFamily="49" charset="-122"/>
                <a:cs typeface="Consolas" pitchFamily="49" charset="0"/>
              </a:rPr>
              <a:t>{  int no;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牛编号</a:t>
            </a:r>
          </a:p>
          <a:p>
            <a:r>
              <a:rPr lang="en-US" altLang="zh-CN" sz="1800" smtClean="0">
                <a:solidFill>
                  <a:srgbClr val="0000FF"/>
                </a:solidFill>
                <a:latin typeface="Consolas" pitchFamily="49" charset="0"/>
                <a:ea typeface="仿宋" pitchFamily="49" charset="-122"/>
                <a:cs typeface="Consolas" pitchFamily="49" charset="0"/>
              </a:rPr>
              <a:t>   int b;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起始时间</a:t>
            </a:r>
          </a:p>
          <a:p>
            <a:r>
              <a:rPr lang="en-US" altLang="zh-CN" sz="1800" smtClean="0">
                <a:solidFill>
                  <a:srgbClr val="0000FF"/>
                </a:solidFill>
                <a:latin typeface="Consolas" pitchFamily="49" charset="0"/>
                <a:ea typeface="仿宋" pitchFamily="49" charset="-122"/>
                <a:cs typeface="Consolas" pitchFamily="49" charset="0"/>
              </a:rPr>
              <a:t>   int e;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结束时间</a:t>
            </a:r>
          </a:p>
          <a:p>
            <a:r>
              <a:rPr lang="en-US" altLang="zh-CN" sz="1800" smtClean="0">
                <a:solidFill>
                  <a:srgbClr val="0000FF"/>
                </a:solidFill>
                <a:latin typeface="Consolas" pitchFamily="49" charset="0"/>
                <a:ea typeface="仿宋" pitchFamily="49" charset="-122"/>
                <a:cs typeface="Consolas" pitchFamily="49" charset="0"/>
              </a:rPr>
              <a:t>   bool operator&lt;(const Cow &amp;s) const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重载</a:t>
            </a:r>
            <a:r>
              <a:rPr lang="en-US" altLang="zh-CN" sz="1800" smtClean="0">
                <a:solidFill>
                  <a:srgbClr val="00B0F0"/>
                </a:solidFill>
                <a:latin typeface="Consolas" pitchFamily="49" charset="0"/>
                <a:ea typeface="仿宋" pitchFamily="49" charset="-122"/>
                <a:cs typeface="Consolas" pitchFamily="49" charset="0"/>
              </a:rPr>
              <a:t>&lt;</a:t>
            </a:r>
            <a:r>
              <a:rPr lang="zh-CN" altLang="zh-CN" sz="1800" smtClean="0">
                <a:solidFill>
                  <a:srgbClr val="00B0F0"/>
                </a:solidFill>
                <a:latin typeface="Consolas" pitchFamily="49" charset="0"/>
                <a:ea typeface="仿宋" pitchFamily="49" charset="-122"/>
                <a:cs typeface="Consolas" pitchFamily="49" charset="0"/>
              </a:rPr>
              <a:t>关系函数</a:t>
            </a:r>
          </a:p>
          <a:p>
            <a:r>
              <a:rPr lang="en-US" altLang="zh-CN" sz="1800" smtClean="0">
                <a:solidFill>
                  <a:srgbClr val="0000FF"/>
                </a:solidFill>
                <a:latin typeface="Consolas" pitchFamily="49" charset="0"/>
                <a:ea typeface="仿宋" pitchFamily="49" charset="-122"/>
                <a:cs typeface="Consolas" pitchFamily="49" charset="0"/>
              </a:rPr>
              <a:t>   {  if (e==s.e)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结束时间相同按开始时间递增排序</a:t>
            </a:r>
          </a:p>
          <a:p>
            <a:r>
              <a:rPr lang="en-US" altLang="zh-CN" sz="1800" smtClean="0">
                <a:solidFill>
                  <a:srgbClr val="0000FF"/>
                </a:solidFill>
                <a:latin typeface="Consolas" pitchFamily="49" charset="0"/>
                <a:ea typeface="仿宋" pitchFamily="49" charset="-122"/>
                <a:cs typeface="Consolas" pitchFamily="49" charset="0"/>
              </a:rPr>
              <a:t>         return b&lt;=s.b;</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else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否则按结束时间递增排序</a:t>
            </a:r>
          </a:p>
          <a:p>
            <a:r>
              <a:rPr lang="en-US" altLang="zh-CN" sz="1800" smtClean="0">
                <a:solidFill>
                  <a:srgbClr val="0000FF"/>
                </a:solidFill>
                <a:latin typeface="Consolas" pitchFamily="49" charset="0"/>
                <a:ea typeface="仿宋" pitchFamily="49" charset="-122"/>
                <a:cs typeface="Consolas" pitchFamily="49" charset="0"/>
              </a:rPr>
              <a:t>         return e&lt;=s.e;</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int n=5;</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Cow A[]={{0},{1,1,10},{2,2,4},{3,3,6},{4,5,8},{5,4,7}};</a:t>
            </a:r>
          </a:p>
          <a:p>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下标</a:t>
            </a:r>
            <a:r>
              <a:rPr lang="en-US" altLang="zh-CN" sz="1800" smtClean="0">
                <a:solidFill>
                  <a:srgbClr val="00B0F0"/>
                </a:solidFill>
                <a:latin typeface="Consolas" pitchFamily="49" charset="0"/>
                <a:ea typeface="仿宋" pitchFamily="49" charset="-122"/>
                <a:cs typeface="Consolas" pitchFamily="49" charset="0"/>
              </a:rPr>
              <a:t>0</a:t>
            </a:r>
            <a:r>
              <a:rPr lang="zh-CN" altLang="zh-CN" sz="1800" smtClean="0">
                <a:solidFill>
                  <a:srgbClr val="00B0F0"/>
                </a:solidFill>
                <a:latin typeface="Consolas" pitchFamily="49" charset="0"/>
                <a:ea typeface="仿宋" pitchFamily="49" charset="-122"/>
                <a:cs typeface="Consolas" pitchFamily="49" charset="0"/>
              </a:rPr>
              <a:t>不用</a:t>
            </a:r>
          </a:p>
          <a:p>
            <a:r>
              <a:rPr lang="en-US" altLang="zh-CN" sz="1800" smtClean="0">
                <a:solidFill>
                  <a:srgbClr val="FF0000"/>
                </a:solidFill>
                <a:latin typeface="Consolas" pitchFamily="49" charset="0"/>
                <a:ea typeface="仿宋" pitchFamily="49" charset="-122"/>
                <a:cs typeface="Consolas" pitchFamily="49" charset="0"/>
              </a:rPr>
              <a:t>//</a:t>
            </a:r>
            <a:r>
              <a:rPr lang="zh-CN" altLang="zh-CN" sz="1800" smtClean="0">
                <a:solidFill>
                  <a:srgbClr val="FF0000"/>
                </a:solidFill>
                <a:latin typeface="Consolas" pitchFamily="49" charset="0"/>
                <a:ea typeface="仿宋" pitchFamily="49" charset="-122"/>
                <a:cs typeface="Consolas" pitchFamily="49" charset="0"/>
              </a:rPr>
              <a:t>求解结果表示</a:t>
            </a:r>
          </a:p>
          <a:p>
            <a:r>
              <a:rPr lang="en-US" altLang="zh-CN" sz="1800" smtClean="0">
                <a:solidFill>
                  <a:srgbClr val="0000FF"/>
                </a:solidFill>
                <a:latin typeface="Consolas" pitchFamily="49" charset="0"/>
                <a:ea typeface="仿宋" pitchFamily="49" charset="-122"/>
                <a:cs typeface="Consolas" pitchFamily="49" charset="0"/>
              </a:rPr>
              <a:t>int ans[MAX];			</a:t>
            </a:r>
            <a:r>
              <a:rPr lang="en-US" altLang="zh-CN" sz="1800" smtClean="0">
                <a:solidFill>
                  <a:srgbClr val="00B0F0"/>
                </a:solidFill>
                <a:latin typeface="Consolas" pitchFamily="49" charset="0"/>
                <a:ea typeface="仿宋" pitchFamily="49" charset="-122"/>
                <a:cs typeface="Consolas" pitchFamily="49" charset="0"/>
              </a:rPr>
              <a:t>//ans[i]</a:t>
            </a:r>
            <a:r>
              <a:rPr lang="zh-CN" altLang="zh-CN" sz="1800" smtClean="0">
                <a:solidFill>
                  <a:srgbClr val="00B0F0"/>
                </a:solidFill>
                <a:latin typeface="Consolas" pitchFamily="49" charset="0"/>
                <a:ea typeface="仿宋" pitchFamily="49" charset="-122"/>
                <a:cs typeface="Consolas" pitchFamily="49" charset="0"/>
              </a:rPr>
              <a:t>表示第</a:t>
            </a:r>
            <a:r>
              <a:rPr lang="en-US" altLang="zh-CN" sz="1800" smtClean="0">
                <a:solidFill>
                  <a:srgbClr val="00B0F0"/>
                </a:solidFill>
                <a:latin typeface="Consolas" pitchFamily="49" charset="0"/>
                <a:ea typeface="仿宋" pitchFamily="49" charset="-122"/>
                <a:cs typeface="Consolas" pitchFamily="49" charset="0"/>
              </a:rPr>
              <a:t>A[i].no</a:t>
            </a:r>
            <a:r>
              <a:rPr lang="zh-CN" altLang="zh-CN" sz="1800" smtClean="0">
                <a:solidFill>
                  <a:srgbClr val="00B0F0"/>
                </a:solidFill>
                <a:latin typeface="Consolas" pitchFamily="49" charset="0"/>
                <a:ea typeface="仿宋" pitchFamily="49" charset="-122"/>
                <a:cs typeface="Consolas" pitchFamily="49" charset="0"/>
              </a:rPr>
              <a:t>头牛的蓄栏编号</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44" y="500042"/>
            <a:ext cx="8572560" cy="5626495"/>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smtClean="0">
                <a:solidFill>
                  <a:srgbClr val="FF0000"/>
                </a:solidFill>
                <a:latin typeface="Consolas" pitchFamily="49" charset="0"/>
                <a:ea typeface="仿宋" pitchFamily="49" charset="-122"/>
                <a:cs typeface="Consolas" pitchFamily="49" charset="0"/>
              </a:rPr>
              <a:t>void solve()				//</a:t>
            </a:r>
            <a:r>
              <a:rPr lang="zh-CN" altLang="zh-CN" sz="1800" smtClean="0">
                <a:solidFill>
                  <a:srgbClr val="FF0000"/>
                </a:solidFill>
                <a:latin typeface="Consolas" pitchFamily="49" charset="0"/>
                <a:ea typeface="仿宋" pitchFamily="49" charset="-122"/>
                <a:cs typeface="Consolas" pitchFamily="49" charset="0"/>
              </a:rPr>
              <a:t>求解最大兼容活动子集</a:t>
            </a:r>
            <a:r>
              <a:rPr lang="zh-CN" altLang="en-US" sz="1800" smtClean="0">
                <a:solidFill>
                  <a:srgbClr val="FF0000"/>
                </a:solidFill>
                <a:latin typeface="Consolas" pitchFamily="49" charset="0"/>
                <a:ea typeface="仿宋" pitchFamily="49" charset="-122"/>
                <a:cs typeface="Consolas" pitchFamily="49" charset="0"/>
              </a:rPr>
              <a:t>个数</a:t>
            </a:r>
            <a:endParaRPr lang="zh-CN" altLang="zh-CN" sz="1800" smtClean="0">
              <a:solidFill>
                <a:srgbClr val="FF000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sort(A+1,A+n+1);			</a:t>
            </a:r>
            <a:r>
              <a:rPr lang="en-US" altLang="zh-CN" sz="1800" smtClean="0">
                <a:solidFill>
                  <a:srgbClr val="00B0F0"/>
                </a:solidFill>
                <a:latin typeface="Consolas" pitchFamily="49" charset="0"/>
                <a:ea typeface="仿宋" pitchFamily="49" charset="-122"/>
                <a:cs typeface="Consolas" pitchFamily="49" charset="0"/>
              </a:rPr>
              <a:t>//A[1..n]</a:t>
            </a:r>
            <a:r>
              <a:rPr lang="zh-CN" altLang="zh-CN" sz="1800" smtClean="0">
                <a:solidFill>
                  <a:srgbClr val="00B0F0"/>
                </a:solidFill>
                <a:latin typeface="Consolas" pitchFamily="49" charset="0"/>
                <a:ea typeface="仿宋" pitchFamily="49" charset="-122"/>
                <a:cs typeface="Consolas" pitchFamily="49" charset="0"/>
              </a:rPr>
              <a:t>按指定方式排序</a:t>
            </a:r>
          </a:p>
          <a:p>
            <a:r>
              <a:rPr lang="en-US" altLang="zh-CN" sz="1800" smtClean="0">
                <a:solidFill>
                  <a:srgbClr val="0000FF"/>
                </a:solidFill>
                <a:latin typeface="Consolas" pitchFamily="49" charset="0"/>
                <a:ea typeface="仿宋" pitchFamily="49" charset="-122"/>
                <a:cs typeface="Consolas" pitchFamily="49" charset="0"/>
              </a:rPr>
              <a:t>   memset(ans,0,sizeof(</a:t>
            </a:r>
            <a:r>
              <a:rPr lang="en-US" altLang="zh-CN" sz="1800" smtClean="0">
                <a:solidFill>
                  <a:srgbClr val="9900FF"/>
                </a:solidFill>
                <a:latin typeface="Consolas" pitchFamily="49" charset="0"/>
                <a:ea typeface="仿宋" pitchFamily="49" charset="-122"/>
                <a:cs typeface="Consolas" pitchFamily="49" charset="0"/>
              </a:rPr>
              <a:t>ans</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初始化为</a:t>
            </a:r>
            <a:r>
              <a:rPr lang="en-US" altLang="zh-CN" sz="1800" smtClean="0">
                <a:solidFill>
                  <a:srgbClr val="00B0F0"/>
                </a:solidFill>
                <a:latin typeface="Consolas" pitchFamily="49" charset="0"/>
                <a:ea typeface="仿宋" pitchFamily="49" charset="-122"/>
                <a:cs typeface="Consolas" pitchFamily="49" charset="0"/>
              </a:rPr>
              <a:t>0</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int num=1;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蓄栏编号</a:t>
            </a:r>
          </a:p>
          <a:p>
            <a:pPr>
              <a:lnSpc>
                <a:spcPct val="200000"/>
              </a:lnSpc>
            </a:pPr>
            <a:r>
              <a:rPr lang="en-US" altLang="zh-CN" sz="1800" smtClean="0">
                <a:solidFill>
                  <a:srgbClr val="0000FF"/>
                </a:solidFill>
                <a:latin typeface="Consolas" pitchFamily="49" charset="0"/>
                <a:ea typeface="仿宋" pitchFamily="49" charset="-122"/>
                <a:cs typeface="Consolas" pitchFamily="49" charset="0"/>
              </a:rPr>
              <a:t>   for (int i=1;i&lt;=n;i++)		</a:t>
            </a:r>
            <a:r>
              <a:rPr lang="en-US" altLang="zh-CN" sz="1800" smtClean="0">
                <a:solidFill>
                  <a:srgbClr val="00B0F0"/>
                </a:solidFill>
                <a:latin typeface="Consolas" pitchFamily="49" charset="0"/>
                <a:ea typeface="仿宋" pitchFamily="49" charset="-122"/>
                <a:cs typeface="Consolas" pitchFamily="49" charset="0"/>
              </a:rPr>
              <a:t>//i</a:t>
            </a:r>
            <a:r>
              <a:rPr lang="zh-CN" altLang="zh-CN" sz="1800" smtClean="0">
                <a:solidFill>
                  <a:srgbClr val="00B0F0"/>
                </a:solidFill>
                <a:latin typeface="Consolas" pitchFamily="49" charset="0"/>
                <a:ea typeface="仿宋" pitchFamily="49" charset="-122"/>
                <a:cs typeface="Consolas" pitchFamily="49" charset="0"/>
              </a:rPr>
              <a:t>、</a:t>
            </a:r>
            <a:r>
              <a:rPr lang="en-US" altLang="zh-CN" sz="1800" smtClean="0">
                <a:solidFill>
                  <a:srgbClr val="00B0F0"/>
                </a:solidFill>
                <a:latin typeface="Consolas" pitchFamily="49" charset="0"/>
                <a:ea typeface="仿宋" pitchFamily="49" charset="-122"/>
                <a:cs typeface="Consolas" pitchFamily="49" charset="0"/>
              </a:rPr>
              <a:t>j</a:t>
            </a:r>
            <a:r>
              <a:rPr lang="zh-CN" altLang="zh-CN" sz="1800" smtClean="0">
                <a:solidFill>
                  <a:srgbClr val="00B0F0"/>
                </a:solidFill>
                <a:latin typeface="Consolas" pitchFamily="49" charset="0"/>
                <a:ea typeface="仿宋" pitchFamily="49" charset="-122"/>
                <a:cs typeface="Consolas" pitchFamily="49" charset="0"/>
              </a:rPr>
              <a:t>均为排序后的下标</a:t>
            </a:r>
          </a:p>
          <a:p>
            <a:r>
              <a:rPr lang="en-US" altLang="zh-CN" sz="1800" smtClean="0">
                <a:solidFill>
                  <a:srgbClr val="0000FF"/>
                </a:solidFill>
                <a:latin typeface="Consolas" pitchFamily="49" charset="0"/>
                <a:ea typeface="仿宋" pitchFamily="49" charset="-122"/>
                <a:cs typeface="Consolas" pitchFamily="49" charset="0"/>
              </a:rPr>
              <a:t>   {  if (</a:t>
            </a:r>
            <a:r>
              <a:rPr lang="en-US" altLang="zh-CN" sz="1800" smtClean="0">
                <a:solidFill>
                  <a:srgbClr val="9900FF"/>
                </a:solidFill>
                <a:latin typeface="Consolas" pitchFamily="49" charset="0"/>
                <a:ea typeface="仿宋" pitchFamily="49" charset="-122"/>
                <a:cs typeface="Consolas" pitchFamily="49" charset="0"/>
              </a:rPr>
              <a:t>ans</a:t>
            </a:r>
            <a:r>
              <a:rPr lang="en-US" altLang="zh-CN" sz="1800" smtClean="0">
                <a:solidFill>
                  <a:srgbClr val="0000FF"/>
                </a:solidFill>
                <a:latin typeface="Consolas" pitchFamily="49" charset="0"/>
                <a:ea typeface="仿宋" pitchFamily="49" charset="-122"/>
                <a:cs typeface="Consolas" pitchFamily="49" charset="0"/>
              </a:rPr>
              <a:t>[i]==0)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第</a:t>
            </a:r>
            <a:r>
              <a:rPr lang="en-US" altLang="zh-CN" sz="1800" smtClean="0">
                <a:solidFill>
                  <a:srgbClr val="00B0F0"/>
                </a:solidFill>
                <a:latin typeface="Consolas" pitchFamily="49" charset="0"/>
                <a:ea typeface="仿宋" pitchFamily="49" charset="-122"/>
                <a:cs typeface="Consolas" pitchFamily="49" charset="0"/>
              </a:rPr>
              <a:t>i</a:t>
            </a:r>
            <a:r>
              <a:rPr lang="zh-CN" altLang="zh-CN" sz="1800" smtClean="0">
                <a:solidFill>
                  <a:srgbClr val="00B0F0"/>
                </a:solidFill>
                <a:latin typeface="Consolas" pitchFamily="49" charset="0"/>
                <a:ea typeface="仿宋" pitchFamily="49" charset="-122"/>
                <a:cs typeface="Consolas" pitchFamily="49" charset="0"/>
              </a:rPr>
              <a:t>头牛还没有安排蓄栏</a:t>
            </a:r>
          </a:p>
          <a:p>
            <a:r>
              <a:rPr lang="en-US" altLang="zh-CN" sz="1800" smtClean="0">
                <a:solidFill>
                  <a:srgbClr val="0000FF"/>
                </a:solidFill>
                <a:latin typeface="Consolas" pitchFamily="49" charset="0"/>
                <a:ea typeface="仿宋" pitchFamily="49" charset="-122"/>
                <a:cs typeface="Consolas" pitchFamily="49" charset="0"/>
              </a:rPr>
              <a:t>      {  </a:t>
            </a:r>
            <a:r>
              <a:rPr lang="en-US" altLang="zh-CN" sz="1800" smtClean="0">
                <a:solidFill>
                  <a:srgbClr val="9900FF"/>
                </a:solidFill>
                <a:latin typeface="Consolas" pitchFamily="49" charset="0"/>
                <a:ea typeface="仿宋" pitchFamily="49" charset="-122"/>
                <a:cs typeface="Consolas" pitchFamily="49" charset="0"/>
              </a:rPr>
              <a:t>ans</a:t>
            </a:r>
            <a:r>
              <a:rPr lang="en-US" altLang="zh-CN" sz="1800" smtClean="0">
                <a:solidFill>
                  <a:srgbClr val="0000FF"/>
                </a:solidFill>
                <a:latin typeface="Consolas" pitchFamily="49" charset="0"/>
                <a:ea typeface="仿宋" pitchFamily="49" charset="-122"/>
                <a:cs typeface="Consolas" pitchFamily="49" charset="0"/>
              </a:rPr>
              <a:t>[i]=num;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第</a:t>
            </a:r>
            <a:r>
              <a:rPr lang="en-US" altLang="zh-CN" sz="1800" smtClean="0">
                <a:solidFill>
                  <a:srgbClr val="00B0F0"/>
                </a:solidFill>
                <a:latin typeface="Consolas" pitchFamily="49" charset="0"/>
                <a:ea typeface="仿宋" pitchFamily="49" charset="-122"/>
                <a:cs typeface="Consolas" pitchFamily="49" charset="0"/>
              </a:rPr>
              <a:t>i</a:t>
            </a:r>
            <a:r>
              <a:rPr lang="zh-CN" altLang="zh-CN" sz="1800" smtClean="0">
                <a:solidFill>
                  <a:srgbClr val="00B0F0"/>
                </a:solidFill>
                <a:latin typeface="Consolas" pitchFamily="49" charset="0"/>
                <a:ea typeface="仿宋" pitchFamily="49" charset="-122"/>
                <a:cs typeface="Consolas" pitchFamily="49" charset="0"/>
              </a:rPr>
              <a:t>头牛安排蓄栏</a:t>
            </a:r>
            <a:r>
              <a:rPr lang="en-US" altLang="zh-CN" sz="1800" smtClean="0">
                <a:solidFill>
                  <a:srgbClr val="00B0F0"/>
                </a:solidFill>
                <a:latin typeface="Consolas" pitchFamily="49" charset="0"/>
                <a:ea typeface="仿宋" pitchFamily="49" charset="-122"/>
                <a:cs typeface="Consolas" pitchFamily="49" charset="0"/>
              </a:rPr>
              <a:t>num</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int preend=A[i].e;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前一个兼容活动的结束时间</a:t>
            </a:r>
          </a:p>
          <a:p>
            <a:r>
              <a:rPr lang="en-US" altLang="zh-CN" sz="1800" smtClean="0">
                <a:solidFill>
                  <a:srgbClr val="0000FF"/>
                </a:solidFill>
                <a:latin typeface="Consolas" pitchFamily="49" charset="0"/>
                <a:ea typeface="仿宋" pitchFamily="49" charset="-122"/>
                <a:cs typeface="Consolas" pitchFamily="49" charset="0"/>
              </a:rPr>
              <a:t>         for (int j=i+1;j&lt;=n;j++)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查找一个最大兼容活动子集</a:t>
            </a:r>
          </a:p>
          <a:p>
            <a:r>
              <a:rPr lang="en-US" altLang="zh-CN" sz="1800" smtClean="0">
                <a:solidFill>
                  <a:srgbClr val="0000FF"/>
                </a:solidFill>
                <a:latin typeface="Consolas" pitchFamily="49" charset="0"/>
                <a:ea typeface="仿宋" pitchFamily="49" charset="-122"/>
                <a:cs typeface="Consolas" pitchFamily="49" charset="0"/>
              </a:rPr>
              <a:t>         {  if (A[j].b&gt;preend &amp;&amp; </a:t>
            </a:r>
            <a:r>
              <a:rPr lang="en-US" altLang="zh-CN" sz="1800" smtClean="0">
                <a:solidFill>
                  <a:srgbClr val="9900FF"/>
                </a:solidFill>
                <a:latin typeface="Consolas" pitchFamily="49" charset="0"/>
                <a:ea typeface="仿宋" pitchFamily="49" charset="-122"/>
                <a:cs typeface="Consolas" pitchFamily="49" charset="0"/>
              </a:rPr>
              <a:t>ans</a:t>
            </a:r>
            <a:r>
              <a:rPr lang="en-US" altLang="zh-CN" sz="1800" smtClean="0">
                <a:solidFill>
                  <a:srgbClr val="0000FF"/>
                </a:solidFill>
                <a:latin typeface="Consolas" pitchFamily="49" charset="0"/>
                <a:ea typeface="仿宋" pitchFamily="49" charset="-122"/>
                <a:cs typeface="Consolas" pitchFamily="49" charset="0"/>
              </a:rPr>
              <a:t>[j]==0)</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  </a:t>
            </a:r>
            <a:r>
              <a:rPr lang="en-US" altLang="zh-CN" sz="1800" smtClean="0">
                <a:solidFill>
                  <a:srgbClr val="9900FF"/>
                </a:solidFill>
                <a:latin typeface="Consolas" pitchFamily="49" charset="0"/>
                <a:ea typeface="仿宋" pitchFamily="49" charset="-122"/>
                <a:cs typeface="Consolas" pitchFamily="49" charset="0"/>
              </a:rPr>
              <a:t>ans</a:t>
            </a:r>
            <a:r>
              <a:rPr lang="en-US" altLang="zh-CN" sz="1800" smtClean="0">
                <a:solidFill>
                  <a:srgbClr val="0000FF"/>
                </a:solidFill>
                <a:latin typeface="Consolas" pitchFamily="49" charset="0"/>
                <a:ea typeface="仿宋" pitchFamily="49" charset="-122"/>
                <a:cs typeface="Consolas" pitchFamily="49" charset="0"/>
              </a:rPr>
              <a:t>[j]=num;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将兼容活动子集中活动安排在</a:t>
            </a:r>
            <a:r>
              <a:rPr lang="en-US" altLang="zh-CN" sz="1800" smtClean="0">
                <a:solidFill>
                  <a:srgbClr val="00B0F0"/>
                </a:solidFill>
                <a:latin typeface="Consolas" pitchFamily="49" charset="0"/>
                <a:ea typeface="仿宋" pitchFamily="49" charset="-122"/>
                <a:cs typeface="Consolas" pitchFamily="49" charset="0"/>
              </a:rPr>
              <a:t>num</a:t>
            </a:r>
            <a:r>
              <a:rPr lang="zh-CN" altLang="zh-CN" sz="1800" smtClean="0">
                <a:solidFill>
                  <a:srgbClr val="00B0F0"/>
                </a:solidFill>
                <a:latin typeface="Consolas" pitchFamily="49" charset="0"/>
                <a:ea typeface="仿宋" pitchFamily="49" charset="-122"/>
                <a:cs typeface="Consolas" pitchFamily="49" charset="0"/>
              </a:rPr>
              <a:t>蓄栏中</a:t>
            </a:r>
          </a:p>
          <a:p>
            <a:r>
              <a:rPr lang="en-US" altLang="zh-CN" sz="1800" smtClean="0">
                <a:solidFill>
                  <a:srgbClr val="0000FF"/>
                </a:solidFill>
                <a:latin typeface="Consolas" pitchFamily="49" charset="0"/>
                <a:ea typeface="仿宋" pitchFamily="49" charset="-122"/>
                <a:cs typeface="Consolas" pitchFamily="49" charset="0"/>
              </a:rPr>
              <a:t>               preend=A[j].e;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更新结束时间</a:t>
            </a: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num++;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查找下一个最大兼容活动子集</a:t>
            </a:r>
            <a:r>
              <a:rPr lang="en-US" altLang="zh-CN" sz="1800" smtClean="0">
                <a:solidFill>
                  <a:srgbClr val="00B0F0"/>
                </a:solidFill>
                <a:latin typeface="Consolas" pitchFamily="49" charset="0"/>
                <a:ea typeface="仿宋" pitchFamily="49" charset="-122"/>
                <a:cs typeface="Consolas" pitchFamily="49" charset="0"/>
              </a:rPr>
              <a:t>,num</a:t>
            </a:r>
            <a:r>
              <a:rPr lang="zh-CN" altLang="zh-CN" sz="1800" smtClean="0">
                <a:solidFill>
                  <a:srgbClr val="00B0F0"/>
                </a:solidFill>
                <a:latin typeface="Consolas" pitchFamily="49" charset="0"/>
                <a:ea typeface="仿宋" pitchFamily="49" charset="-122"/>
                <a:cs typeface="Consolas" pitchFamily="49" charset="0"/>
              </a:rPr>
              <a:t>增</a:t>
            </a:r>
            <a:r>
              <a:rPr lang="en-US" altLang="zh-CN" sz="1800" smtClean="0">
                <a:solidFill>
                  <a:srgbClr val="00B0F0"/>
                </a:solidFill>
                <a:latin typeface="Consolas" pitchFamily="49" charset="0"/>
                <a:ea typeface="仿宋" pitchFamily="49" charset="-122"/>
                <a:cs typeface="Consolas" pitchFamily="49" charset="0"/>
              </a:rPr>
              <a:t>1</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4" end="1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5" end="1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642918"/>
            <a:ext cx="8143932" cy="2061861"/>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16000" tIns="180000" bIns="216000" rtlCol="0">
            <a:spAutoFit/>
          </a:bodyPr>
          <a:lstStyle/>
          <a:p>
            <a:r>
              <a:rPr lang="en-US" altLang="zh-CN" sz="1800" smtClean="0">
                <a:solidFill>
                  <a:srgbClr val="FF0000"/>
                </a:solidFill>
                <a:latin typeface="Consolas" pitchFamily="49" charset="0"/>
                <a:ea typeface="仿宋" pitchFamily="49" charset="-122"/>
                <a:cs typeface="Consolas" pitchFamily="49" charset="0"/>
              </a:rPr>
              <a:t>void main()</a:t>
            </a:r>
            <a:endParaRPr lang="zh-CN" altLang="zh-CN" sz="1800" smtClean="0">
              <a:solidFill>
                <a:srgbClr val="FF000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solve();</a:t>
            </a:r>
            <a:endParaRPr lang="zh-CN" altLang="zh-CN" sz="1800" smtClean="0">
              <a:solidFill>
                <a:srgbClr val="FF000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printf("</a:t>
            </a:r>
            <a:r>
              <a:rPr lang="zh-CN" altLang="zh-CN" sz="1800" smtClean="0">
                <a:solidFill>
                  <a:srgbClr val="0000FF"/>
                </a:solidFill>
                <a:latin typeface="Consolas" pitchFamily="49" charset="0"/>
                <a:ea typeface="仿宋" pitchFamily="49" charset="-122"/>
                <a:cs typeface="Consolas" pitchFamily="49" charset="0"/>
              </a:rPr>
              <a:t>求解结果</a:t>
            </a:r>
            <a:r>
              <a:rPr lang="en-US" altLang="zh-CN" sz="1800" smtClean="0">
                <a:solidFill>
                  <a:srgbClr val="0000FF"/>
                </a:solidFill>
                <a:latin typeface="Consolas" pitchFamily="49" charset="0"/>
                <a:ea typeface="仿宋" pitchFamily="49" charset="-122"/>
                <a:cs typeface="Consolas" pitchFamily="49" charset="0"/>
              </a:rPr>
              <a:t>\n");</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for (int i=1;i&lt;=n;i++)</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printf("    </a:t>
            </a:r>
            <a:r>
              <a:rPr lang="zh-CN" altLang="zh-CN" sz="1800" smtClean="0">
                <a:solidFill>
                  <a:srgbClr val="0000FF"/>
                </a:solidFill>
                <a:latin typeface="Consolas" pitchFamily="49" charset="0"/>
                <a:ea typeface="仿宋" pitchFamily="49" charset="-122"/>
                <a:cs typeface="Consolas" pitchFamily="49" charset="0"/>
              </a:rPr>
              <a:t>牛</a:t>
            </a:r>
            <a:r>
              <a:rPr lang="en-US" altLang="zh-CN" sz="1800" smtClean="0">
                <a:solidFill>
                  <a:srgbClr val="0000FF"/>
                </a:solidFill>
                <a:latin typeface="Consolas" pitchFamily="49" charset="0"/>
                <a:ea typeface="仿宋" pitchFamily="49" charset="-122"/>
                <a:cs typeface="Consolas" pitchFamily="49" charset="0"/>
              </a:rPr>
              <a:t>%d</a:t>
            </a:r>
            <a:r>
              <a:rPr lang="zh-CN" altLang="zh-CN" sz="1800" smtClean="0">
                <a:solidFill>
                  <a:srgbClr val="0000FF"/>
                </a:solidFill>
                <a:latin typeface="Consolas" pitchFamily="49" charset="0"/>
                <a:ea typeface="仿宋" pitchFamily="49" charset="-122"/>
                <a:cs typeface="Consolas" pitchFamily="49" charset="0"/>
              </a:rPr>
              <a:t>安排的蓄栏</a:t>
            </a:r>
            <a:r>
              <a:rPr lang="en-US" altLang="zh-CN" sz="1800" smtClean="0">
                <a:solidFill>
                  <a:srgbClr val="0000FF"/>
                </a:solidFill>
                <a:latin typeface="Consolas" pitchFamily="49" charset="0"/>
                <a:ea typeface="仿宋" pitchFamily="49" charset="-122"/>
                <a:cs typeface="Consolas" pitchFamily="49" charset="0"/>
              </a:rPr>
              <a:t>: %d\n",A[i].no,ans[i]);</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1428728" y="617866"/>
          <a:ext cx="5822972" cy="1323981"/>
        </p:xfrm>
        <a:graphic>
          <a:graphicData uri="http://schemas.openxmlformats.org/drawingml/2006/table">
            <a:tbl>
              <a:tblPr/>
              <a:tblGrid>
                <a:gridCol w="1806517"/>
                <a:gridCol w="803291"/>
                <a:gridCol w="803291"/>
                <a:gridCol w="803291"/>
                <a:gridCol w="803291"/>
                <a:gridCol w="803291"/>
              </a:tblGrid>
              <a:tr h="441327">
                <a:tc>
                  <a:txBody>
                    <a:bodyPr/>
                    <a:lstStyle/>
                    <a:p>
                      <a:pPr indent="0" algn="ctr">
                        <a:lnSpc>
                          <a:spcPct val="150000"/>
                        </a:lnSpc>
                        <a:spcAft>
                          <a:spcPts val="0"/>
                        </a:spcAft>
                      </a:pPr>
                      <a:r>
                        <a:rPr lang="en-US" sz="1800" b="1" i="1" kern="100">
                          <a:solidFill>
                            <a:srgbClr val="00B0F0"/>
                          </a:solidFill>
                          <a:latin typeface="Consolas" pitchFamily="49" charset="0"/>
                          <a:ea typeface="楷体" pitchFamily="49" charset="-122"/>
                          <a:cs typeface="Consolas" pitchFamily="49" charset="0"/>
                        </a:rPr>
                        <a:t>i</a:t>
                      </a:r>
                      <a:endParaRPr lang="zh-CN" sz="1800" b="1" kern="100">
                        <a:solidFill>
                          <a:srgbClr val="00B0F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1</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2</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3</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4</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5</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1327">
                <a:tc>
                  <a:txBody>
                    <a:bodyPr/>
                    <a:lstStyle/>
                    <a:p>
                      <a:pPr indent="0" algn="ctr">
                        <a:lnSpc>
                          <a:spcPct val="150000"/>
                        </a:lnSpc>
                        <a:spcAft>
                          <a:spcPts val="0"/>
                        </a:spcAft>
                      </a:pPr>
                      <a:r>
                        <a:rPr lang="zh-CN" sz="1800" b="1" kern="100">
                          <a:solidFill>
                            <a:srgbClr val="00B0F0"/>
                          </a:solidFill>
                          <a:latin typeface="Consolas" pitchFamily="49" charset="0"/>
                          <a:ea typeface="楷体" pitchFamily="49" charset="-122"/>
                          <a:cs typeface="Consolas" pitchFamily="49" charset="0"/>
                        </a:rPr>
                        <a:t>开始时间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1</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altLang="zh-CN" sz="1800" b="1" kern="100" smtClean="0">
                          <a:solidFill>
                            <a:srgbClr val="0000FF"/>
                          </a:solidFill>
                          <a:latin typeface="Consolas" pitchFamily="49" charset="0"/>
                          <a:ea typeface="楷体" pitchFamily="49" charset="-122"/>
                          <a:cs typeface="Consolas" pitchFamily="49" charset="0"/>
                        </a:rPr>
                        <a:t>2</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altLang="zh-CN" sz="1800" b="1" kern="100" smtClean="0">
                          <a:solidFill>
                            <a:srgbClr val="0000FF"/>
                          </a:solidFill>
                          <a:latin typeface="Consolas" pitchFamily="49" charset="0"/>
                          <a:ea typeface="楷体" pitchFamily="49" charset="-122"/>
                          <a:cs typeface="Consolas" pitchFamily="49" charset="0"/>
                        </a:rPr>
                        <a:t>3</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altLang="zh-CN" sz="1800" b="1" kern="100" smtClean="0">
                          <a:solidFill>
                            <a:srgbClr val="0000FF"/>
                          </a:solidFill>
                          <a:latin typeface="Consolas" pitchFamily="49" charset="0"/>
                          <a:ea typeface="楷体" pitchFamily="49" charset="-122"/>
                          <a:cs typeface="Consolas" pitchFamily="49" charset="0"/>
                        </a:rPr>
                        <a:t>5</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altLang="zh-CN" sz="1800" b="1" kern="100" smtClean="0">
                          <a:solidFill>
                            <a:srgbClr val="0000FF"/>
                          </a:solidFill>
                          <a:latin typeface="Consolas" pitchFamily="49" charset="0"/>
                          <a:ea typeface="楷体" pitchFamily="49" charset="-122"/>
                          <a:cs typeface="Consolas" pitchFamily="49" charset="0"/>
                        </a:rPr>
                        <a:t>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1327">
                <a:tc>
                  <a:txBody>
                    <a:bodyPr/>
                    <a:lstStyle/>
                    <a:p>
                      <a:pPr indent="0" algn="ctr">
                        <a:lnSpc>
                          <a:spcPct val="150000"/>
                        </a:lnSpc>
                        <a:spcAft>
                          <a:spcPts val="0"/>
                        </a:spcAft>
                      </a:pPr>
                      <a:r>
                        <a:rPr lang="zh-CN" sz="1800" b="1" kern="100">
                          <a:solidFill>
                            <a:srgbClr val="00B0F0"/>
                          </a:solidFill>
                          <a:latin typeface="Consolas" pitchFamily="49" charset="0"/>
                          <a:ea typeface="楷体" pitchFamily="49" charset="-122"/>
                          <a:cs typeface="Consolas" pitchFamily="49" charset="0"/>
                        </a:rPr>
                        <a:t>结束时间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altLang="zh-CN" sz="1800" b="1" kern="100" smtClean="0">
                          <a:solidFill>
                            <a:srgbClr val="0000FF"/>
                          </a:solidFill>
                          <a:latin typeface="Consolas" pitchFamily="49" charset="0"/>
                          <a:ea typeface="楷体" pitchFamily="49" charset="-122"/>
                          <a:cs typeface="Consolas" pitchFamily="49" charset="0"/>
                        </a:rPr>
                        <a:t>10</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altLang="zh-CN" sz="1800" b="1" kern="100" smtClean="0">
                          <a:solidFill>
                            <a:srgbClr val="0000FF"/>
                          </a:solidFill>
                          <a:latin typeface="Consolas" pitchFamily="49" charset="0"/>
                          <a:ea typeface="楷体" pitchFamily="49" charset="-122"/>
                          <a:cs typeface="Consolas" pitchFamily="49" charset="0"/>
                        </a:rPr>
                        <a:t>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altLang="zh-CN" sz="1800" b="1" kern="100" smtClean="0">
                          <a:solidFill>
                            <a:srgbClr val="0000FF"/>
                          </a:solidFill>
                          <a:latin typeface="Consolas" pitchFamily="49" charset="0"/>
                          <a:ea typeface="楷体" pitchFamily="49" charset="-122"/>
                          <a:cs typeface="Consolas" pitchFamily="49" charset="0"/>
                        </a:rPr>
                        <a:t>6</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altLang="zh-CN" sz="1800" b="1" kern="100" smtClean="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altLang="zh-CN" sz="1800" b="1" kern="100" smtClean="0">
                          <a:solidFill>
                            <a:srgbClr val="0000FF"/>
                          </a:solidFill>
                          <a:latin typeface="Consolas" pitchFamily="49" charset="0"/>
                          <a:ea typeface="楷体" pitchFamily="49" charset="-122"/>
                          <a:cs typeface="Consolas" pitchFamily="49" charset="0"/>
                        </a:rPr>
                        <a:t>7</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TextBox 2"/>
          <p:cNvSpPr txBox="1"/>
          <p:nvPr/>
        </p:nvSpPr>
        <p:spPr>
          <a:xfrm>
            <a:off x="2571736" y="3071810"/>
            <a:ext cx="3143272" cy="1754326"/>
          </a:xfrm>
          <a:prstGeom prst="rect">
            <a:avLst/>
          </a:prstGeom>
          <a:blipFill>
            <a:blip r:embed="rId2" cstate="print"/>
            <a:tile tx="0" ty="0" sx="100000" sy="100000" flip="none" algn="tl"/>
          </a:blipFill>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zh-CN" sz="1800" smtClean="0">
                <a:solidFill>
                  <a:srgbClr val="0000FF"/>
                </a:solidFill>
                <a:latin typeface="Consolas" pitchFamily="49" charset="0"/>
                <a:ea typeface="楷体" pitchFamily="49" charset="-122"/>
                <a:cs typeface="Consolas" pitchFamily="49" charset="0"/>
              </a:rPr>
              <a:t>求解结果</a:t>
            </a:r>
          </a:p>
          <a:p>
            <a:r>
              <a:rPr lang="en-US" altLang="zh-CN" sz="1800" smtClean="0">
                <a:solidFill>
                  <a:srgbClr val="0000FF"/>
                </a:solidFill>
                <a:latin typeface="Consolas" pitchFamily="49" charset="0"/>
                <a:ea typeface="楷体" pitchFamily="49" charset="-122"/>
                <a:cs typeface="Consolas" pitchFamily="49" charset="0"/>
              </a:rPr>
              <a:t>    </a:t>
            </a:r>
            <a:r>
              <a:rPr lang="zh-CN" altLang="zh-CN" sz="1800" smtClean="0">
                <a:solidFill>
                  <a:srgbClr val="0000FF"/>
                </a:solidFill>
                <a:latin typeface="Consolas" pitchFamily="49" charset="0"/>
                <a:ea typeface="楷体" pitchFamily="49" charset="-122"/>
                <a:cs typeface="Consolas" pitchFamily="49" charset="0"/>
              </a:rPr>
              <a:t>牛</a:t>
            </a:r>
            <a:r>
              <a:rPr lang="en-US" altLang="zh-CN" sz="1800" smtClean="0">
                <a:solidFill>
                  <a:srgbClr val="0000FF"/>
                </a:solidFill>
                <a:latin typeface="Consolas" pitchFamily="49" charset="0"/>
                <a:ea typeface="楷体" pitchFamily="49" charset="-122"/>
                <a:cs typeface="Consolas" pitchFamily="49" charset="0"/>
              </a:rPr>
              <a:t>2</a:t>
            </a:r>
            <a:r>
              <a:rPr lang="zh-CN" altLang="zh-CN" sz="1800" smtClean="0">
                <a:solidFill>
                  <a:srgbClr val="0000FF"/>
                </a:solidFill>
                <a:latin typeface="Consolas" pitchFamily="49" charset="0"/>
                <a:ea typeface="楷体" pitchFamily="49" charset="-122"/>
                <a:cs typeface="Consolas" pitchFamily="49" charset="0"/>
              </a:rPr>
              <a:t>安排的蓄栏</a:t>
            </a:r>
            <a:r>
              <a:rPr lang="en-US" altLang="zh-CN" sz="1800" smtClean="0">
                <a:solidFill>
                  <a:srgbClr val="0000FF"/>
                </a:solidFill>
                <a:latin typeface="Consolas" pitchFamily="49" charset="0"/>
                <a:ea typeface="楷体" pitchFamily="49" charset="-122"/>
                <a:cs typeface="Consolas" pitchFamily="49" charset="0"/>
              </a:rPr>
              <a:t>:1</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r>
              <a:rPr lang="zh-CN" altLang="zh-CN" sz="1800" smtClean="0">
                <a:solidFill>
                  <a:srgbClr val="0000FF"/>
                </a:solidFill>
                <a:latin typeface="Consolas" pitchFamily="49" charset="0"/>
                <a:ea typeface="楷体" pitchFamily="49" charset="-122"/>
                <a:cs typeface="Consolas" pitchFamily="49" charset="0"/>
              </a:rPr>
              <a:t>牛</a:t>
            </a:r>
            <a:r>
              <a:rPr lang="en-US" altLang="zh-CN" sz="1800" smtClean="0">
                <a:solidFill>
                  <a:srgbClr val="0000FF"/>
                </a:solidFill>
                <a:latin typeface="Consolas" pitchFamily="49" charset="0"/>
                <a:ea typeface="楷体" pitchFamily="49" charset="-122"/>
                <a:cs typeface="Consolas" pitchFamily="49" charset="0"/>
              </a:rPr>
              <a:t>3</a:t>
            </a:r>
            <a:r>
              <a:rPr lang="zh-CN" altLang="zh-CN" sz="1800" smtClean="0">
                <a:solidFill>
                  <a:srgbClr val="0000FF"/>
                </a:solidFill>
                <a:latin typeface="Consolas" pitchFamily="49" charset="0"/>
                <a:ea typeface="楷体" pitchFamily="49" charset="-122"/>
                <a:cs typeface="Consolas" pitchFamily="49" charset="0"/>
              </a:rPr>
              <a:t>安排的蓄栏</a:t>
            </a:r>
            <a:r>
              <a:rPr lang="en-US" altLang="zh-CN" sz="1800" smtClean="0">
                <a:solidFill>
                  <a:srgbClr val="0000FF"/>
                </a:solidFill>
                <a:latin typeface="Consolas" pitchFamily="49" charset="0"/>
                <a:ea typeface="楷体" pitchFamily="49" charset="-122"/>
                <a:cs typeface="Consolas" pitchFamily="49" charset="0"/>
              </a:rPr>
              <a:t>:2</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r>
              <a:rPr lang="zh-CN" altLang="zh-CN" sz="1800" smtClean="0">
                <a:solidFill>
                  <a:srgbClr val="0000FF"/>
                </a:solidFill>
                <a:latin typeface="Consolas" pitchFamily="49" charset="0"/>
                <a:ea typeface="楷体" pitchFamily="49" charset="-122"/>
                <a:cs typeface="Consolas" pitchFamily="49" charset="0"/>
              </a:rPr>
              <a:t>牛</a:t>
            </a:r>
            <a:r>
              <a:rPr lang="en-US" altLang="zh-CN" sz="1800" smtClean="0">
                <a:solidFill>
                  <a:srgbClr val="0000FF"/>
                </a:solidFill>
                <a:latin typeface="Consolas" pitchFamily="49" charset="0"/>
                <a:ea typeface="楷体" pitchFamily="49" charset="-122"/>
                <a:cs typeface="Consolas" pitchFamily="49" charset="0"/>
              </a:rPr>
              <a:t>5</a:t>
            </a:r>
            <a:r>
              <a:rPr lang="zh-CN" altLang="zh-CN" sz="1800" smtClean="0">
                <a:solidFill>
                  <a:srgbClr val="0000FF"/>
                </a:solidFill>
                <a:latin typeface="Consolas" pitchFamily="49" charset="0"/>
                <a:ea typeface="楷体" pitchFamily="49" charset="-122"/>
                <a:cs typeface="Consolas" pitchFamily="49" charset="0"/>
              </a:rPr>
              <a:t>安排的蓄栏</a:t>
            </a:r>
            <a:r>
              <a:rPr lang="en-US" altLang="zh-CN" sz="1800" smtClean="0">
                <a:solidFill>
                  <a:srgbClr val="0000FF"/>
                </a:solidFill>
                <a:latin typeface="Consolas" pitchFamily="49" charset="0"/>
                <a:ea typeface="楷体" pitchFamily="49" charset="-122"/>
                <a:cs typeface="Consolas" pitchFamily="49" charset="0"/>
              </a:rPr>
              <a:t>:3</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r>
              <a:rPr lang="zh-CN" altLang="zh-CN" sz="1800" smtClean="0">
                <a:solidFill>
                  <a:srgbClr val="0000FF"/>
                </a:solidFill>
                <a:latin typeface="Consolas" pitchFamily="49" charset="0"/>
                <a:ea typeface="楷体" pitchFamily="49" charset="-122"/>
                <a:cs typeface="Consolas" pitchFamily="49" charset="0"/>
              </a:rPr>
              <a:t>牛</a:t>
            </a:r>
            <a:r>
              <a:rPr lang="en-US" altLang="zh-CN" sz="1800" smtClean="0">
                <a:solidFill>
                  <a:srgbClr val="0000FF"/>
                </a:solidFill>
                <a:latin typeface="Consolas" pitchFamily="49" charset="0"/>
                <a:ea typeface="楷体" pitchFamily="49" charset="-122"/>
                <a:cs typeface="Consolas" pitchFamily="49" charset="0"/>
              </a:rPr>
              <a:t>4</a:t>
            </a:r>
            <a:r>
              <a:rPr lang="zh-CN" altLang="zh-CN" sz="1800" smtClean="0">
                <a:solidFill>
                  <a:srgbClr val="0000FF"/>
                </a:solidFill>
                <a:latin typeface="Consolas" pitchFamily="49" charset="0"/>
                <a:ea typeface="楷体" pitchFamily="49" charset="-122"/>
                <a:cs typeface="Consolas" pitchFamily="49" charset="0"/>
              </a:rPr>
              <a:t>安排的蓄栏</a:t>
            </a:r>
            <a:r>
              <a:rPr lang="en-US" altLang="zh-CN" sz="1800" smtClean="0">
                <a:solidFill>
                  <a:srgbClr val="0000FF"/>
                </a:solidFill>
                <a:latin typeface="Consolas" pitchFamily="49" charset="0"/>
                <a:ea typeface="楷体" pitchFamily="49" charset="-122"/>
                <a:cs typeface="Consolas" pitchFamily="49" charset="0"/>
              </a:rPr>
              <a:t>:1</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r>
              <a:rPr lang="zh-CN" altLang="zh-CN" sz="1800" smtClean="0">
                <a:solidFill>
                  <a:srgbClr val="0000FF"/>
                </a:solidFill>
                <a:latin typeface="Consolas" pitchFamily="49" charset="0"/>
                <a:ea typeface="楷体" pitchFamily="49" charset="-122"/>
                <a:cs typeface="Consolas" pitchFamily="49" charset="0"/>
              </a:rPr>
              <a:t>牛</a:t>
            </a:r>
            <a:r>
              <a:rPr lang="en-US" altLang="zh-CN" sz="1800" smtClean="0">
                <a:solidFill>
                  <a:srgbClr val="0000FF"/>
                </a:solidFill>
                <a:latin typeface="Consolas" pitchFamily="49" charset="0"/>
                <a:ea typeface="楷体" pitchFamily="49" charset="-122"/>
                <a:cs typeface="Consolas" pitchFamily="49" charset="0"/>
              </a:rPr>
              <a:t>1</a:t>
            </a:r>
            <a:r>
              <a:rPr lang="zh-CN" altLang="zh-CN" sz="1800" smtClean="0">
                <a:solidFill>
                  <a:srgbClr val="0000FF"/>
                </a:solidFill>
                <a:latin typeface="Consolas" pitchFamily="49" charset="0"/>
                <a:ea typeface="楷体" pitchFamily="49" charset="-122"/>
                <a:cs typeface="Consolas" pitchFamily="49" charset="0"/>
              </a:rPr>
              <a:t>安排的蓄栏</a:t>
            </a:r>
            <a:r>
              <a:rPr lang="en-US" altLang="zh-CN" sz="1800" smtClean="0">
                <a:solidFill>
                  <a:srgbClr val="0000FF"/>
                </a:solidFill>
                <a:latin typeface="Consolas" pitchFamily="49" charset="0"/>
                <a:ea typeface="楷体" pitchFamily="49" charset="-122"/>
                <a:cs typeface="Consolas" pitchFamily="49" charset="0"/>
              </a:rPr>
              <a:t>:4</a:t>
            </a:r>
            <a:endParaRPr lang="zh-CN" altLang="zh-CN" sz="1800" smtClean="0">
              <a:solidFill>
                <a:srgbClr val="0000FF"/>
              </a:solidFill>
              <a:latin typeface="Consolas" pitchFamily="49" charset="0"/>
              <a:ea typeface="楷体" pitchFamily="49" charset="-122"/>
              <a:cs typeface="Consolas" pitchFamily="49" charset="0"/>
            </a:endParaRPr>
          </a:p>
        </p:txBody>
      </p:sp>
      <p:sp>
        <p:nvSpPr>
          <p:cNvPr id="4" name="下箭头 3"/>
          <p:cNvSpPr/>
          <p:nvPr/>
        </p:nvSpPr>
        <p:spPr>
          <a:xfrm>
            <a:off x="3857620" y="2214554"/>
            <a:ext cx="214314" cy="642942"/>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5" name="Text Box 3"/>
          <p:cNvSpPr txBox="1">
            <a:spLocks noChangeArrowheads="1"/>
          </p:cNvSpPr>
          <p:nvPr/>
        </p:nvSpPr>
        <p:spPr bwMode="auto">
          <a:xfrm>
            <a:off x="142844" y="1412875"/>
            <a:ext cx="8786873" cy="2600712"/>
          </a:xfrm>
          <a:prstGeom prst="rect">
            <a:avLst/>
          </a:prstGeom>
          <a:noFill/>
          <a:ln w="9525">
            <a:noFill/>
            <a:miter lim="800000"/>
            <a:headEnd/>
            <a:tailEnd/>
          </a:ln>
          <a:effectLst/>
        </p:spPr>
        <p:txBody>
          <a:bodyPr wrap="square">
            <a:spAutoFit/>
          </a:bodyPr>
          <a:lstStyle/>
          <a:p>
            <a:pPr>
              <a:lnSpc>
                <a:spcPct val="150000"/>
              </a:lnSpc>
              <a:spcBef>
                <a:spcPct val="50000"/>
              </a:spcBef>
            </a:pPr>
            <a:r>
              <a:rPr lang="zh-CN" altLang="en-US" sz="2200" dirty="0">
                <a:solidFill>
                  <a:srgbClr val="0000FF"/>
                </a:solidFill>
                <a:latin typeface="微软雅黑" pitchFamily="34" charset="-122"/>
                <a:ea typeface="微软雅黑" pitchFamily="34" charset="-122"/>
                <a:cs typeface="Consolas" pitchFamily="49" charset="0"/>
              </a:rPr>
              <a:t>　</a:t>
            </a:r>
            <a:r>
              <a:rPr lang="zh-CN" altLang="en-US" sz="2200">
                <a:solidFill>
                  <a:srgbClr val="0000FF"/>
                </a:solidFill>
                <a:latin typeface="微软雅黑" pitchFamily="34" charset="-122"/>
                <a:ea typeface="微软雅黑" pitchFamily="34" charset="-122"/>
                <a:cs typeface="Consolas" pitchFamily="49" charset="0"/>
              </a:rPr>
              <a:t>　</a:t>
            </a:r>
            <a:r>
              <a:rPr lang="en-US" altLang="zh-CN" sz="2200" smtClean="0">
                <a:solidFill>
                  <a:srgbClr val="FF0000"/>
                </a:solidFill>
                <a:latin typeface="微软雅黑" pitchFamily="34" charset="-122"/>
                <a:ea typeface="微软雅黑" pitchFamily="34" charset="-122"/>
                <a:cs typeface="Consolas" pitchFamily="49" charset="0"/>
              </a:rPr>
              <a:t>【</a:t>
            </a:r>
            <a:r>
              <a:rPr lang="zh-CN" altLang="en-US" sz="2200" smtClean="0">
                <a:solidFill>
                  <a:srgbClr val="FF0000"/>
                </a:solidFill>
                <a:latin typeface="微软雅黑" pitchFamily="34" charset="-122"/>
                <a:ea typeface="微软雅黑" pitchFamily="34" charset="-122"/>
                <a:cs typeface="Consolas" pitchFamily="49" charset="0"/>
              </a:rPr>
              <a:t>问题描述</a:t>
            </a:r>
            <a:r>
              <a:rPr lang="en-US" altLang="zh-CN" sz="2200" smtClean="0">
                <a:solidFill>
                  <a:srgbClr val="FF0000"/>
                </a:solidFill>
                <a:latin typeface="微软雅黑" pitchFamily="34" charset="-122"/>
                <a:ea typeface="微软雅黑" pitchFamily="34"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设有</a:t>
            </a:r>
            <a:r>
              <a:rPr lang="zh-CN" altLang="en-US" sz="2000" dirty="0">
                <a:solidFill>
                  <a:srgbClr val="0000FF"/>
                </a:solidFill>
                <a:latin typeface="Consolas" pitchFamily="49" charset="0"/>
                <a:ea typeface="楷体" pitchFamily="49" charset="-122"/>
                <a:cs typeface="Consolas" pitchFamily="49" charset="0"/>
              </a:rPr>
              <a:t>编号为</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的</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个</a:t>
            </a:r>
            <a:r>
              <a:rPr lang="zh-CN" altLang="en-US" sz="2000">
                <a:solidFill>
                  <a:srgbClr val="0000FF"/>
                </a:solidFill>
                <a:latin typeface="Consolas" pitchFamily="49" charset="0"/>
                <a:ea typeface="楷体" pitchFamily="49" charset="-122"/>
                <a:cs typeface="Consolas" pitchFamily="49" charset="0"/>
              </a:rPr>
              <a:t>物</a:t>
            </a:r>
            <a:r>
              <a:rPr lang="zh-CN" altLang="en-US" sz="2000" smtClean="0">
                <a:solidFill>
                  <a:srgbClr val="0000FF"/>
                </a:solidFill>
                <a:latin typeface="Consolas" pitchFamily="49" charset="0"/>
                <a:ea typeface="楷体" pitchFamily="49" charset="-122"/>
                <a:cs typeface="Consolas" pitchFamily="49" charset="0"/>
              </a:rPr>
              <a:t>品，它</a:t>
            </a:r>
            <a:r>
              <a:rPr lang="zh-CN" altLang="en-US" sz="2000" dirty="0">
                <a:solidFill>
                  <a:srgbClr val="0000FF"/>
                </a:solidFill>
                <a:latin typeface="Consolas" pitchFamily="49" charset="0"/>
                <a:ea typeface="楷体" pitchFamily="49" charset="-122"/>
                <a:cs typeface="Consolas" pitchFamily="49" charset="0"/>
              </a:rPr>
              <a:t>们的重量分别为</a:t>
            </a:r>
            <a:r>
              <a:rPr lang="en-US" altLang="zh-CN" sz="2000" i="1" dirty="0" err="1">
                <a:solidFill>
                  <a:srgbClr val="0000FF"/>
                </a:solidFill>
                <a:latin typeface="Consolas" pitchFamily="49" charset="0"/>
                <a:ea typeface="楷体" pitchFamily="49" charset="-122"/>
                <a:cs typeface="Consolas" pitchFamily="49" charset="0"/>
              </a:rPr>
              <a:t>w</a:t>
            </a:r>
            <a:r>
              <a:rPr lang="en-US" altLang="zh-CN" sz="2000" baseline="-25000" dirty="0" err="1">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w</a:t>
            </a:r>
            <a:r>
              <a:rPr lang="en-US" altLang="zh-CN" sz="2000" baseline="-25000" dirty="0" err="1">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i="1" baseline="-25000" smtClean="0">
                <a:solidFill>
                  <a:srgbClr val="0000FF"/>
                </a:solidFill>
                <a:latin typeface="Consolas" pitchFamily="49" charset="0"/>
                <a:ea typeface="楷体" pitchFamily="49" charset="-122"/>
                <a:cs typeface="Consolas" pitchFamily="49" charset="0"/>
              </a:rPr>
              <a:t>n</a:t>
            </a:r>
            <a:r>
              <a:rPr lang="zh-CN" altLang="en-US" sz="2000" smtClean="0">
                <a:solidFill>
                  <a:srgbClr val="0000FF"/>
                </a:solidFill>
                <a:latin typeface="Consolas" pitchFamily="49" charset="0"/>
                <a:ea typeface="楷体" pitchFamily="49" charset="-122"/>
                <a:cs typeface="Consolas" pitchFamily="49" charset="0"/>
              </a:rPr>
              <a:t>，价</a:t>
            </a:r>
            <a:r>
              <a:rPr lang="zh-CN" altLang="en-US" sz="2000" dirty="0">
                <a:solidFill>
                  <a:srgbClr val="0000FF"/>
                </a:solidFill>
                <a:latin typeface="Consolas" pitchFamily="49" charset="0"/>
                <a:ea typeface="楷体" pitchFamily="49" charset="-122"/>
                <a:cs typeface="Consolas" pitchFamily="49" charset="0"/>
              </a:rPr>
              <a:t>值分别为</a:t>
            </a:r>
            <a:r>
              <a:rPr lang="en-US" altLang="zh-CN" sz="2000" i="1" dirty="0" err="1">
                <a:solidFill>
                  <a:srgbClr val="0000FF"/>
                </a:solidFill>
                <a:latin typeface="Consolas" pitchFamily="49" charset="0"/>
                <a:ea typeface="楷体" pitchFamily="49" charset="-122"/>
                <a:cs typeface="Consolas" pitchFamily="49" charset="0"/>
              </a:rPr>
              <a:t>v</a:t>
            </a:r>
            <a:r>
              <a:rPr lang="en-US" altLang="zh-CN" sz="2000" baseline="-25000" dirty="0" err="1">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v</a:t>
            </a:r>
            <a:r>
              <a:rPr lang="en-US" altLang="zh-CN" sz="2000" baseline="-25000" dirty="0" err="1">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v</a:t>
            </a:r>
            <a:r>
              <a:rPr lang="en-US" altLang="zh-CN" sz="2000" i="1" baseline="-25000" smtClean="0">
                <a:solidFill>
                  <a:srgbClr val="0000FF"/>
                </a:solidFill>
                <a:latin typeface="Consolas" pitchFamily="49" charset="0"/>
                <a:ea typeface="楷体" pitchFamily="49" charset="-122"/>
                <a:cs typeface="Consolas" pitchFamily="49" charset="0"/>
              </a:rPr>
              <a:t>n</a:t>
            </a:r>
            <a:r>
              <a:rPr lang="zh-CN" altLang="en-US" sz="2000" smtClean="0">
                <a:solidFill>
                  <a:srgbClr val="0000FF"/>
                </a:solidFill>
                <a:latin typeface="Consolas" pitchFamily="49" charset="0"/>
                <a:ea typeface="楷体" pitchFamily="49" charset="-122"/>
                <a:cs typeface="Consolas" pitchFamily="49" charset="0"/>
              </a:rPr>
              <a:t>，其</a:t>
            </a:r>
            <a:r>
              <a:rPr lang="zh-CN" altLang="en-US" sz="2000" dirty="0">
                <a:solidFill>
                  <a:srgbClr val="0000FF"/>
                </a:solidFill>
                <a:latin typeface="Consolas" pitchFamily="49" charset="0"/>
                <a:ea typeface="楷体" pitchFamily="49" charset="-122"/>
                <a:cs typeface="Consolas" pitchFamily="49" charset="0"/>
              </a:rPr>
              <a:t>中</a:t>
            </a:r>
            <a:r>
              <a:rPr lang="en-US" altLang="zh-CN" sz="2000" i="1" dirty="0" err="1">
                <a:solidFill>
                  <a:srgbClr val="0000FF"/>
                </a:solidFill>
                <a:latin typeface="Consolas" pitchFamily="49" charset="0"/>
                <a:ea typeface="楷体" pitchFamily="49" charset="-122"/>
                <a:cs typeface="Consolas" pitchFamily="49" charset="0"/>
              </a:rPr>
              <a:t>w</a:t>
            </a:r>
            <a:r>
              <a:rPr lang="en-US" altLang="zh-CN" sz="2000" i="1" baseline="-25000" dirty="0" err="1">
                <a:solidFill>
                  <a:srgbClr val="0000FF"/>
                </a:solidFill>
                <a:latin typeface="Consolas" pitchFamily="49" charset="0"/>
                <a:ea typeface="楷体" pitchFamily="49" charset="-122"/>
                <a:cs typeface="Consolas" pitchFamily="49" charset="0"/>
              </a:rPr>
              <a:t>i</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v</a:t>
            </a:r>
            <a:r>
              <a:rPr lang="en-US" altLang="zh-CN" sz="2000" i="1" baseline="-25000" dirty="0">
                <a:solidFill>
                  <a:srgbClr val="0000FF"/>
                </a:solidFill>
                <a:latin typeface="Consolas" pitchFamily="49" charset="0"/>
                <a:ea typeface="楷体" pitchFamily="49" charset="-122"/>
                <a:cs typeface="Consolas" pitchFamily="49" charset="0"/>
              </a:rPr>
              <a:t>i</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1≤</a:t>
            </a:r>
            <a:r>
              <a:rPr lang="en-US" altLang="zh-CN" sz="2000" i="1" dirty="0" err="1">
                <a:solidFill>
                  <a:srgbClr val="0000FF"/>
                </a:solidFill>
                <a:latin typeface="Consolas" pitchFamily="49" charset="0"/>
                <a:ea typeface="楷体" pitchFamily="49" charset="-122"/>
                <a:cs typeface="Consolas" pitchFamily="49" charset="0"/>
              </a:rPr>
              <a:t>i</a:t>
            </a:r>
            <a:r>
              <a:rPr lang="en-US" altLang="zh-CN" sz="2000" dirty="0" err="1">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）均为正数。</a:t>
            </a:r>
          </a:p>
          <a:p>
            <a:pPr>
              <a:lnSpc>
                <a:spcPct val="150000"/>
              </a:lnSpc>
              <a:spcBef>
                <a:spcPct val="50000"/>
              </a:spcBef>
            </a:pPr>
            <a:r>
              <a:rPr lang="zh-CN" altLang="en-US" sz="2000" dirty="0">
                <a:solidFill>
                  <a:srgbClr val="0000FF"/>
                </a:solidFill>
                <a:latin typeface="Consolas" pitchFamily="49" charset="0"/>
                <a:ea typeface="楷体" pitchFamily="49" charset="-122"/>
                <a:cs typeface="Consolas" pitchFamily="49" charset="0"/>
              </a:rPr>
              <a:t>　　有一个背包可以携带的最大重量不超过</a:t>
            </a:r>
            <a:r>
              <a:rPr lang="en-US" altLang="zh-CN" sz="2000" i="1" dirty="0">
                <a:solidFill>
                  <a:srgbClr val="0000FF"/>
                </a:solidFill>
                <a:latin typeface="Consolas" pitchFamily="49" charset="0"/>
                <a:ea typeface="楷体" pitchFamily="49" charset="-122"/>
                <a:cs typeface="Consolas" pitchFamily="49" charset="0"/>
              </a:rPr>
              <a:t>W</a:t>
            </a:r>
            <a:r>
              <a:rPr lang="zh-CN" altLang="en-US" sz="2000" dirty="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求解</a:t>
            </a:r>
            <a:r>
              <a:rPr lang="zh-CN" altLang="en-US" sz="2000" smtClean="0">
                <a:solidFill>
                  <a:srgbClr val="C00000"/>
                </a:solidFill>
                <a:latin typeface="Consolas" pitchFamily="49" charset="0"/>
                <a:ea typeface="楷体" pitchFamily="49" charset="-122"/>
                <a:cs typeface="Consolas" pitchFamily="49" charset="0"/>
              </a:rPr>
              <a:t>目标</a:t>
            </a:r>
            <a:r>
              <a:rPr lang="zh-CN" altLang="en-US" sz="2000" smtClean="0">
                <a:solidFill>
                  <a:srgbClr val="0000FF"/>
                </a:solidFill>
                <a:latin typeface="Consolas" pitchFamily="49" charset="0"/>
                <a:ea typeface="楷体" pitchFamily="49" charset="-122"/>
                <a:cs typeface="Consolas" pitchFamily="49" charset="0"/>
              </a:rPr>
              <a:t>：在</a:t>
            </a:r>
            <a:r>
              <a:rPr lang="zh-CN" altLang="en-US" sz="2000" dirty="0">
                <a:solidFill>
                  <a:srgbClr val="0000FF"/>
                </a:solidFill>
                <a:latin typeface="Consolas" pitchFamily="49" charset="0"/>
                <a:ea typeface="楷体" pitchFamily="49" charset="-122"/>
                <a:cs typeface="Consolas" pitchFamily="49" charset="0"/>
              </a:rPr>
              <a:t>不超过背包负重的前</a:t>
            </a:r>
            <a:r>
              <a:rPr lang="zh-CN" altLang="en-US" sz="2000">
                <a:solidFill>
                  <a:srgbClr val="0000FF"/>
                </a:solidFill>
                <a:latin typeface="Consolas" pitchFamily="49" charset="0"/>
                <a:ea typeface="楷体" pitchFamily="49" charset="-122"/>
                <a:cs typeface="Consolas" pitchFamily="49" charset="0"/>
              </a:rPr>
              <a:t>提</a:t>
            </a:r>
            <a:r>
              <a:rPr lang="zh-CN" altLang="en-US" sz="2000" smtClean="0">
                <a:solidFill>
                  <a:srgbClr val="0000FF"/>
                </a:solidFill>
                <a:latin typeface="Consolas" pitchFamily="49" charset="0"/>
                <a:ea typeface="楷体" pitchFamily="49" charset="-122"/>
                <a:cs typeface="Consolas" pitchFamily="49" charset="0"/>
              </a:rPr>
              <a:t>下，使</a:t>
            </a:r>
            <a:r>
              <a:rPr lang="zh-CN" altLang="en-US" sz="2000" dirty="0">
                <a:solidFill>
                  <a:srgbClr val="0000FF"/>
                </a:solidFill>
                <a:latin typeface="Consolas" pitchFamily="49" charset="0"/>
                <a:ea typeface="楷体" pitchFamily="49" charset="-122"/>
                <a:cs typeface="Consolas" pitchFamily="49" charset="0"/>
              </a:rPr>
              <a:t>背包装入的总价值最大（即效益最大</a:t>
            </a:r>
            <a:r>
              <a:rPr lang="zh-CN" altLang="en-US" sz="2000">
                <a:solidFill>
                  <a:srgbClr val="0000FF"/>
                </a:solidFill>
                <a:latin typeface="Consolas" pitchFamily="49" charset="0"/>
                <a:ea typeface="楷体" pitchFamily="49" charset="-122"/>
                <a:cs typeface="Consolas" pitchFamily="49" charset="0"/>
              </a:rPr>
              <a:t>化</a:t>
            </a:r>
            <a:r>
              <a:rPr lang="zh-CN" altLang="en-US" sz="2000" smtClean="0">
                <a:solidFill>
                  <a:srgbClr val="0000FF"/>
                </a:solidFill>
                <a:latin typeface="Consolas" pitchFamily="49" charset="0"/>
                <a:ea typeface="楷体" pitchFamily="49" charset="-122"/>
                <a:cs typeface="Consolas" pitchFamily="49" charset="0"/>
              </a:rPr>
              <a:t>），与</a:t>
            </a:r>
            <a:r>
              <a:rPr lang="en-US" altLang="zh-CN" sz="2000" smtClean="0">
                <a:solidFill>
                  <a:srgbClr val="0000FF"/>
                </a:solidFill>
                <a:latin typeface="Consolas" pitchFamily="49" charset="0"/>
                <a:ea typeface="楷体" pitchFamily="49" charset="-122"/>
                <a:cs typeface="Consolas" pitchFamily="49" charset="0"/>
              </a:rPr>
              <a:t>0/1</a:t>
            </a:r>
            <a:r>
              <a:rPr lang="zh-CN" altLang="en-US" sz="2000" dirty="0">
                <a:solidFill>
                  <a:srgbClr val="0000FF"/>
                </a:solidFill>
                <a:latin typeface="Consolas" pitchFamily="49" charset="0"/>
                <a:ea typeface="楷体" pitchFamily="49" charset="-122"/>
                <a:cs typeface="Consolas" pitchFamily="49" charset="0"/>
              </a:rPr>
              <a:t>背包问题的区</a:t>
            </a:r>
            <a:r>
              <a:rPr lang="zh-CN" altLang="en-US" sz="2000">
                <a:solidFill>
                  <a:srgbClr val="0000FF"/>
                </a:solidFill>
                <a:latin typeface="Consolas" pitchFamily="49" charset="0"/>
                <a:ea typeface="楷体" pitchFamily="49" charset="-122"/>
                <a:cs typeface="Consolas" pitchFamily="49" charset="0"/>
              </a:rPr>
              <a:t>别</a:t>
            </a:r>
            <a:r>
              <a:rPr lang="zh-CN" altLang="en-US" sz="2000" smtClean="0">
                <a:solidFill>
                  <a:srgbClr val="0000FF"/>
                </a:solidFill>
                <a:latin typeface="Consolas" pitchFamily="49" charset="0"/>
                <a:ea typeface="楷体" pitchFamily="49" charset="-122"/>
                <a:cs typeface="Consolas" pitchFamily="49" charset="0"/>
              </a:rPr>
              <a:t>是，这</a:t>
            </a:r>
            <a:r>
              <a:rPr lang="zh-CN" altLang="en-US" sz="2000" dirty="0">
                <a:solidFill>
                  <a:srgbClr val="0000FF"/>
                </a:solidFill>
                <a:latin typeface="Consolas" pitchFamily="49" charset="0"/>
                <a:ea typeface="楷体" pitchFamily="49" charset="-122"/>
                <a:cs typeface="Consolas" pitchFamily="49" charset="0"/>
              </a:rPr>
              <a:t>里的</a:t>
            </a:r>
            <a:r>
              <a:rPr lang="zh-CN" altLang="en-US" sz="2000" dirty="0">
                <a:solidFill>
                  <a:srgbClr val="FF00FF"/>
                </a:solidFill>
                <a:latin typeface="Consolas" pitchFamily="49" charset="0"/>
                <a:ea typeface="楷体" pitchFamily="49" charset="-122"/>
                <a:cs typeface="Consolas" pitchFamily="49" charset="0"/>
              </a:rPr>
              <a:t>每个物品可以取一部分装入背包</a:t>
            </a:r>
            <a:r>
              <a:rPr lang="zh-CN" altLang="en-US" sz="2000" dirty="0">
                <a:solidFill>
                  <a:srgbClr val="0000FF"/>
                </a:solidFill>
                <a:latin typeface="Consolas" pitchFamily="49" charset="0"/>
                <a:ea typeface="楷体" pitchFamily="49" charset="-122"/>
                <a:cs typeface="Consolas" pitchFamily="49" charset="0"/>
              </a:rPr>
              <a:t>。</a:t>
            </a:r>
          </a:p>
        </p:txBody>
      </p:sp>
      <p:sp>
        <p:nvSpPr>
          <p:cNvPr id="4" name="TextBox 3"/>
          <p:cNvSpPr txBox="1"/>
          <p:nvPr/>
        </p:nvSpPr>
        <p:spPr>
          <a:xfrm>
            <a:off x="285720" y="285728"/>
            <a:ext cx="3643338"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z="2800" smtClean="0">
                <a:solidFill>
                  <a:srgbClr val="FF0000"/>
                </a:solidFill>
                <a:latin typeface="Consolas" pitchFamily="49" charset="0"/>
                <a:ea typeface="叶根友毛笔行书2.0版" pitchFamily="2" charset="-122"/>
                <a:cs typeface="Consolas" pitchFamily="49" charset="0"/>
              </a:rPr>
              <a:t>7.3 </a:t>
            </a:r>
            <a:r>
              <a:rPr lang="zh-CN" altLang="zh-CN" sz="2800" smtClean="0">
                <a:solidFill>
                  <a:srgbClr val="FF0000"/>
                </a:solidFill>
                <a:latin typeface="Consolas" pitchFamily="49" charset="0"/>
                <a:ea typeface="叶根友毛笔行书2.0版" pitchFamily="2" charset="-122"/>
                <a:cs typeface="Consolas" pitchFamily="49" charset="0"/>
              </a:rPr>
              <a:t>求解背包问题</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Text Box 2"/>
          <p:cNvSpPr txBox="1">
            <a:spLocks noChangeArrowheads="1"/>
          </p:cNvSpPr>
          <p:nvPr/>
        </p:nvSpPr>
        <p:spPr bwMode="auto">
          <a:xfrm>
            <a:off x="395288" y="404813"/>
            <a:ext cx="8353425" cy="1061829"/>
          </a:xfrm>
          <a:prstGeom prst="rect">
            <a:avLst/>
          </a:prstGeom>
          <a:solidFill>
            <a:schemeClr val="accent1">
              <a:lumMod val="20000"/>
              <a:lumOff val="80000"/>
            </a:schemeClr>
          </a:solidFill>
          <a:ln w="9525">
            <a:noFill/>
            <a:miter lim="800000"/>
            <a:headEnd/>
            <a:tailEnd/>
          </a:ln>
          <a:effectLst/>
        </p:spPr>
        <p:txBody>
          <a:bodyPr>
            <a:spAutoFit/>
          </a:bodyPr>
          <a:lstStyle/>
          <a:p>
            <a:pPr>
              <a:lnSpc>
                <a:spcPct val="150000"/>
              </a:lnSpc>
              <a:spcBef>
                <a:spcPct val="50000"/>
              </a:spcBef>
            </a:pPr>
            <a:r>
              <a:rPr lang="zh-CN" altLang="en-US" sz="2200" dirty="0">
                <a:solidFill>
                  <a:srgbClr val="FF0000"/>
                </a:solidFill>
                <a:latin typeface="微软雅黑" pitchFamily="34" charset="-122"/>
                <a:ea typeface="微软雅黑" pitchFamily="34" charset="-122"/>
                <a:cs typeface="Consolas" pitchFamily="49" charset="0"/>
              </a:rPr>
              <a:t>　</a:t>
            </a:r>
            <a:r>
              <a:rPr lang="zh-CN" altLang="en-US" sz="2200">
                <a:solidFill>
                  <a:srgbClr val="FF0000"/>
                </a:solidFill>
                <a:latin typeface="微软雅黑" pitchFamily="34" charset="-122"/>
                <a:ea typeface="微软雅黑" pitchFamily="34" charset="-122"/>
                <a:cs typeface="Consolas" pitchFamily="49" charset="0"/>
              </a:rPr>
              <a:t>　</a:t>
            </a:r>
            <a:r>
              <a:rPr lang="en-US" altLang="zh-CN" sz="2200" smtClean="0">
                <a:solidFill>
                  <a:srgbClr val="FF0000"/>
                </a:solidFill>
                <a:latin typeface="微软雅黑" pitchFamily="34" charset="-122"/>
                <a:ea typeface="微软雅黑" pitchFamily="34" charset="-122"/>
                <a:cs typeface="Consolas" pitchFamily="49" charset="0"/>
              </a:rPr>
              <a:t>【</a:t>
            </a:r>
            <a:r>
              <a:rPr lang="zh-CN" altLang="en-US" sz="2200" smtClean="0">
                <a:solidFill>
                  <a:srgbClr val="FF0000"/>
                </a:solidFill>
                <a:latin typeface="微软雅黑" pitchFamily="34" charset="-122"/>
                <a:ea typeface="微软雅黑" pitchFamily="34" charset="-122"/>
                <a:cs typeface="Consolas" pitchFamily="49" charset="0"/>
              </a:rPr>
              <a:t>问</a:t>
            </a:r>
            <a:r>
              <a:rPr lang="zh-CN" altLang="en-US" sz="2200" dirty="0">
                <a:solidFill>
                  <a:srgbClr val="FF0000"/>
                </a:solidFill>
                <a:latin typeface="微软雅黑" pitchFamily="34" charset="-122"/>
                <a:ea typeface="微软雅黑" pitchFamily="34" charset="-122"/>
                <a:cs typeface="Consolas" pitchFamily="49" charset="0"/>
              </a:rPr>
              <a:t>题</a:t>
            </a:r>
            <a:r>
              <a:rPr lang="zh-CN" altLang="en-US" sz="2200">
                <a:solidFill>
                  <a:srgbClr val="FF0000"/>
                </a:solidFill>
                <a:latin typeface="微软雅黑" pitchFamily="34" charset="-122"/>
                <a:ea typeface="微软雅黑" pitchFamily="34" charset="-122"/>
                <a:cs typeface="Consolas" pitchFamily="49" charset="0"/>
              </a:rPr>
              <a:t>求</a:t>
            </a:r>
            <a:r>
              <a:rPr lang="zh-CN" altLang="en-US" sz="2200" smtClean="0">
                <a:solidFill>
                  <a:srgbClr val="FF0000"/>
                </a:solidFill>
                <a:latin typeface="微软雅黑" pitchFamily="34" charset="-122"/>
                <a:ea typeface="微软雅黑" pitchFamily="34" charset="-122"/>
                <a:cs typeface="Consolas" pitchFamily="49" charset="0"/>
              </a:rPr>
              <a:t>解</a:t>
            </a:r>
            <a:r>
              <a:rPr lang="en-US" altLang="zh-CN" sz="2200" smtClean="0">
                <a:solidFill>
                  <a:srgbClr val="FF0000"/>
                </a:solidFill>
                <a:latin typeface="微软雅黑" pitchFamily="34" charset="-122"/>
                <a:ea typeface="微软雅黑" pitchFamily="34"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这</a:t>
            </a:r>
            <a:r>
              <a:rPr lang="zh-CN" altLang="en-US" sz="2000" dirty="0">
                <a:solidFill>
                  <a:srgbClr val="0000FF"/>
                </a:solidFill>
                <a:latin typeface="Consolas" pitchFamily="49" charset="0"/>
                <a:ea typeface="楷体" pitchFamily="49" charset="-122"/>
                <a:cs typeface="Consolas" pitchFamily="49" charset="0"/>
              </a:rPr>
              <a:t>里采用贪心法求解。设</a:t>
            </a:r>
            <a:r>
              <a:rPr lang="en-US" altLang="zh-CN" sz="2000" i="1" dirty="0">
                <a:solidFill>
                  <a:srgbClr val="0000FF"/>
                </a:solidFill>
                <a:latin typeface="Consolas" pitchFamily="49" charset="0"/>
                <a:ea typeface="楷体" pitchFamily="49" charset="-122"/>
                <a:cs typeface="Consolas" pitchFamily="49" charset="0"/>
              </a:rPr>
              <a:t>xi</a:t>
            </a:r>
            <a:r>
              <a:rPr lang="zh-CN" altLang="en-US" sz="2000" dirty="0">
                <a:solidFill>
                  <a:srgbClr val="0000FF"/>
                </a:solidFill>
                <a:latin typeface="Consolas" pitchFamily="49" charset="0"/>
                <a:ea typeface="楷体" pitchFamily="49" charset="-122"/>
                <a:cs typeface="Consolas" pitchFamily="49" charset="0"/>
              </a:rPr>
              <a:t>表示物品</a:t>
            </a:r>
            <a:r>
              <a:rPr lang="en-US" altLang="zh-CN" sz="2000" i="1" dirty="0" err="1">
                <a:solidFill>
                  <a:srgbClr val="0000FF"/>
                </a:solidFill>
                <a:latin typeface="Consolas" pitchFamily="49" charset="0"/>
                <a:ea typeface="楷体" pitchFamily="49" charset="-122"/>
                <a:cs typeface="Consolas" pitchFamily="49" charset="0"/>
              </a:rPr>
              <a:t>i</a:t>
            </a:r>
            <a:r>
              <a:rPr lang="zh-CN" altLang="en-US" sz="2000" dirty="0">
                <a:solidFill>
                  <a:srgbClr val="0000FF"/>
                </a:solidFill>
                <a:latin typeface="Consolas" pitchFamily="49" charset="0"/>
                <a:ea typeface="楷体" pitchFamily="49" charset="-122"/>
                <a:cs typeface="Consolas" pitchFamily="49" charset="0"/>
              </a:rPr>
              <a:t>装入背包的</a:t>
            </a:r>
            <a:r>
              <a:rPr lang="zh-CN" altLang="en-US" sz="2000">
                <a:solidFill>
                  <a:srgbClr val="0000FF"/>
                </a:solidFill>
                <a:latin typeface="Consolas" pitchFamily="49" charset="0"/>
                <a:ea typeface="楷体" pitchFamily="49" charset="-122"/>
                <a:cs typeface="Consolas" pitchFamily="49" charset="0"/>
              </a:rPr>
              <a:t>情</a:t>
            </a:r>
            <a:r>
              <a:rPr lang="zh-CN" altLang="en-US" sz="2000" smtClean="0">
                <a:solidFill>
                  <a:srgbClr val="0000FF"/>
                </a:solidFill>
                <a:latin typeface="Consolas" pitchFamily="49" charset="0"/>
                <a:ea typeface="楷体" pitchFamily="49" charset="-122"/>
                <a:cs typeface="Consolas" pitchFamily="49" charset="0"/>
              </a:rPr>
              <a:t>况，</a:t>
            </a:r>
            <a:r>
              <a:rPr lang="en-US" altLang="zh-CN" sz="2000" smtClean="0">
                <a:solidFill>
                  <a:srgbClr val="0000FF"/>
                </a:solidFill>
                <a:latin typeface="Consolas" pitchFamily="49" charset="0"/>
                <a:ea typeface="楷体" pitchFamily="49" charset="-122"/>
                <a:cs typeface="Consolas" pitchFamily="49" charset="0"/>
              </a:rPr>
              <a:t>0</a:t>
            </a:r>
            <a:r>
              <a:rPr lang="en-US" altLang="zh-CN" sz="2000" dirty="0" err="1">
                <a:solidFill>
                  <a:srgbClr val="0000FF"/>
                </a:solidFill>
                <a:latin typeface="Consolas" pitchFamily="49" charset="0"/>
                <a:ea typeface="宋体" pitchFamily="2"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x</a:t>
            </a:r>
            <a:r>
              <a:rPr lang="en-US" altLang="zh-CN" sz="2000" i="1" baseline="-25000" dirty="0" err="1">
                <a:solidFill>
                  <a:srgbClr val="0000FF"/>
                </a:solidFill>
                <a:latin typeface="Consolas" pitchFamily="49" charset="0"/>
                <a:ea typeface="楷体" pitchFamily="49" charset="-122"/>
                <a:cs typeface="Consolas" pitchFamily="49" charset="0"/>
              </a:rPr>
              <a:t>i</a:t>
            </a:r>
            <a:r>
              <a:rPr lang="en-US" altLang="zh-CN" sz="2000" dirty="0" err="1">
                <a:solidFill>
                  <a:srgbClr val="0000FF"/>
                </a:solidFill>
                <a:latin typeface="Consolas" pitchFamily="49" charset="0"/>
                <a:ea typeface="宋体" pitchFamily="2"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。根据问题的</a:t>
            </a:r>
            <a:r>
              <a:rPr lang="zh-CN" altLang="en-US" sz="2000">
                <a:solidFill>
                  <a:srgbClr val="0000FF"/>
                </a:solidFill>
                <a:latin typeface="Consolas" pitchFamily="49" charset="0"/>
                <a:ea typeface="楷体" pitchFamily="49" charset="-122"/>
                <a:cs typeface="Consolas" pitchFamily="49" charset="0"/>
              </a:rPr>
              <a:t>要</a:t>
            </a:r>
            <a:r>
              <a:rPr lang="zh-CN" altLang="en-US" sz="2000" smtClean="0">
                <a:solidFill>
                  <a:srgbClr val="0000FF"/>
                </a:solidFill>
                <a:latin typeface="Consolas" pitchFamily="49" charset="0"/>
                <a:ea typeface="楷体" pitchFamily="49" charset="-122"/>
                <a:cs typeface="Consolas" pitchFamily="49" charset="0"/>
              </a:rPr>
              <a:t>求，有</a:t>
            </a:r>
            <a:r>
              <a:rPr lang="zh-CN" altLang="en-US" sz="2000" dirty="0">
                <a:solidFill>
                  <a:srgbClr val="0000FF"/>
                </a:solidFill>
                <a:latin typeface="Consolas" pitchFamily="49" charset="0"/>
                <a:ea typeface="楷体" pitchFamily="49" charset="-122"/>
                <a:cs typeface="Consolas" pitchFamily="49" charset="0"/>
              </a:rPr>
              <a:t>如下约束条件和目标函数：</a:t>
            </a:r>
          </a:p>
        </p:txBody>
      </p:sp>
      <p:sp>
        <p:nvSpPr>
          <p:cNvPr id="181252" name="Rectangle 4"/>
          <p:cNvSpPr>
            <a:spLocks noChangeArrowheads="1"/>
          </p:cNvSpPr>
          <p:nvPr/>
        </p:nvSpPr>
        <p:spPr bwMode="auto">
          <a:xfrm>
            <a:off x="0" y="3233738"/>
            <a:ext cx="184731" cy="461665"/>
          </a:xfrm>
          <a:prstGeom prst="rect">
            <a:avLst/>
          </a:prstGeom>
          <a:noFill/>
          <a:ln w="9525">
            <a:noFill/>
            <a:miter lim="800000"/>
            <a:headEnd/>
            <a:tailEnd/>
          </a:ln>
          <a:effectLst/>
        </p:spPr>
        <p:txBody>
          <a:bodyPr wrap="none" anchor="ctr">
            <a:spAutoFit/>
          </a:bodyPr>
          <a:lstStyle/>
          <a:p>
            <a:endParaRPr lang="zh-CN" altLang="en-US">
              <a:latin typeface="Consolas" pitchFamily="49" charset="0"/>
              <a:cs typeface="Consolas" pitchFamily="49" charset="0"/>
            </a:endParaRPr>
          </a:p>
        </p:txBody>
      </p:sp>
      <p:sp>
        <p:nvSpPr>
          <p:cNvPr id="181253" name="Text Box 5"/>
          <p:cNvSpPr txBox="1">
            <a:spLocks noChangeArrowheads="1"/>
          </p:cNvSpPr>
          <p:nvPr/>
        </p:nvSpPr>
        <p:spPr bwMode="auto">
          <a:xfrm>
            <a:off x="3203575" y="1989138"/>
            <a:ext cx="2952750" cy="430887"/>
          </a:xfrm>
          <a:prstGeom prst="rect">
            <a:avLst/>
          </a:prstGeom>
          <a:noFill/>
          <a:ln w="9525">
            <a:noFill/>
            <a:miter lim="800000"/>
            <a:headEnd/>
            <a:tailEnd/>
          </a:ln>
          <a:effectLst/>
        </p:spPr>
        <p:txBody>
          <a:bodyPr>
            <a:spAutoFit/>
          </a:bodyPr>
          <a:lstStyle/>
          <a:p>
            <a:pPr>
              <a:spcBef>
                <a:spcPct val="50000"/>
              </a:spcBef>
            </a:pPr>
            <a:r>
              <a:rPr lang="en-US" altLang="zh-CN" sz="2200" dirty="0" err="1">
                <a:solidFill>
                  <a:srgbClr val="0000FF"/>
                </a:solidFill>
                <a:latin typeface="Consolas" pitchFamily="49" charset="0"/>
                <a:cs typeface="Consolas" pitchFamily="49" charset="0"/>
              </a:rPr>
              <a:t>0</a:t>
            </a:r>
            <a:r>
              <a:rPr lang="en-US" altLang="zh-CN" sz="2200" dirty="0" err="1">
                <a:solidFill>
                  <a:srgbClr val="0000FF"/>
                </a:solidFill>
                <a:latin typeface="Consolas" pitchFamily="49" charset="0"/>
                <a:ea typeface="宋体" pitchFamily="2" charset="-122"/>
                <a:cs typeface="Consolas" pitchFamily="49" charset="0"/>
              </a:rPr>
              <a:t>≤</a:t>
            </a:r>
            <a:r>
              <a:rPr lang="en-US" altLang="zh-CN" sz="2200" i="1" dirty="0" err="1">
                <a:solidFill>
                  <a:srgbClr val="0000FF"/>
                </a:solidFill>
                <a:latin typeface="Consolas" pitchFamily="49" charset="0"/>
                <a:cs typeface="Consolas" pitchFamily="49" charset="0"/>
              </a:rPr>
              <a:t>x</a:t>
            </a:r>
            <a:r>
              <a:rPr lang="en-US" altLang="zh-CN" sz="2200" i="1" baseline="-25000" dirty="0" err="1">
                <a:solidFill>
                  <a:srgbClr val="0000FF"/>
                </a:solidFill>
                <a:latin typeface="Consolas" pitchFamily="49" charset="0"/>
                <a:cs typeface="Consolas" pitchFamily="49" charset="0"/>
              </a:rPr>
              <a:t>i</a:t>
            </a:r>
            <a:r>
              <a:rPr lang="en-US" altLang="zh-CN" sz="2200" dirty="0" err="1">
                <a:solidFill>
                  <a:srgbClr val="0000FF"/>
                </a:solidFill>
                <a:latin typeface="Consolas" pitchFamily="49" charset="0"/>
                <a:ea typeface="宋体" pitchFamily="2" charset="-122"/>
                <a:cs typeface="Consolas" pitchFamily="49" charset="0"/>
              </a:rPr>
              <a:t>≤</a:t>
            </a:r>
            <a:r>
              <a:rPr lang="en-US" altLang="zh-CN" sz="2200" dirty="0" err="1">
                <a:solidFill>
                  <a:srgbClr val="0000FF"/>
                </a:solidFill>
                <a:latin typeface="Consolas" pitchFamily="49" charset="0"/>
                <a:cs typeface="Consolas" pitchFamily="49" charset="0"/>
              </a:rPr>
              <a:t>1</a:t>
            </a:r>
            <a:r>
              <a:rPr lang="zh-CN" altLang="en-US" sz="2200" dirty="0">
                <a:solidFill>
                  <a:srgbClr val="0000FF"/>
                </a:solidFill>
                <a:latin typeface="Consolas" pitchFamily="49" charset="0"/>
                <a:cs typeface="Consolas" pitchFamily="49" charset="0"/>
              </a:rPr>
              <a:t>（</a:t>
            </a:r>
            <a:r>
              <a:rPr lang="en-US" altLang="zh-CN" sz="2200" dirty="0" err="1">
                <a:solidFill>
                  <a:srgbClr val="0000FF"/>
                </a:solidFill>
                <a:latin typeface="Consolas" pitchFamily="49" charset="0"/>
                <a:cs typeface="Consolas" pitchFamily="49" charset="0"/>
              </a:rPr>
              <a:t>1</a:t>
            </a:r>
            <a:r>
              <a:rPr lang="en-US" altLang="zh-CN" sz="2200" dirty="0" err="1">
                <a:solidFill>
                  <a:srgbClr val="0000FF"/>
                </a:solidFill>
                <a:latin typeface="Consolas" pitchFamily="49" charset="0"/>
                <a:ea typeface="宋体" pitchFamily="2" charset="-122"/>
                <a:cs typeface="Consolas" pitchFamily="49" charset="0"/>
              </a:rPr>
              <a:t>≤</a:t>
            </a:r>
            <a:r>
              <a:rPr lang="en-US" altLang="zh-CN" sz="2200" i="1" dirty="0" err="1">
                <a:solidFill>
                  <a:srgbClr val="0000FF"/>
                </a:solidFill>
                <a:latin typeface="Consolas" pitchFamily="49" charset="0"/>
                <a:cs typeface="Consolas" pitchFamily="49" charset="0"/>
              </a:rPr>
              <a:t>i</a:t>
            </a:r>
            <a:r>
              <a:rPr lang="en-US" altLang="zh-CN" sz="2200" dirty="0" err="1">
                <a:solidFill>
                  <a:srgbClr val="0000FF"/>
                </a:solidFill>
                <a:latin typeface="Consolas" pitchFamily="49" charset="0"/>
                <a:ea typeface="宋体" pitchFamily="2" charset="-122"/>
                <a:cs typeface="Consolas" pitchFamily="49" charset="0"/>
              </a:rPr>
              <a:t>≤</a:t>
            </a:r>
            <a:r>
              <a:rPr lang="en-US" altLang="zh-CN" sz="2200" i="1" dirty="0" err="1">
                <a:solidFill>
                  <a:srgbClr val="0000FF"/>
                </a:solidFill>
                <a:latin typeface="Consolas" pitchFamily="49" charset="0"/>
                <a:cs typeface="Consolas" pitchFamily="49" charset="0"/>
              </a:rPr>
              <a:t>n</a:t>
            </a:r>
            <a:r>
              <a:rPr lang="zh-CN" altLang="en-US" sz="2200" dirty="0">
                <a:solidFill>
                  <a:srgbClr val="0000FF"/>
                </a:solidFill>
                <a:latin typeface="Consolas" pitchFamily="49" charset="0"/>
                <a:cs typeface="Consolas" pitchFamily="49" charset="0"/>
              </a:rPr>
              <a:t>） </a:t>
            </a:r>
          </a:p>
        </p:txBody>
      </p:sp>
      <p:sp>
        <p:nvSpPr>
          <p:cNvPr id="181254" name="Text Box 6"/>
          <p:cNvSpPr txBox="1">
            <a:spLocks noChangeArrowheads="1"/>
          </p:cNvSpPr>
          <p:nvPr/>
        </p:nvSpPr>
        <p:spPr bwMode="auto">
          <a:xfrm>
            <a:off x="1116013" y="3068638"/>
            <a:ext cx="4968875" cy="430887"/>
          </a:xfrm>
          <a:prstGeom prst="rect">
            <a:avLst/>
          </a:prstGeom>
          <a:noFill/>
          <a:ln w="9525">
            <a:noFill/>
            <a:miter lim="800000"/>
            <a:headEnd/>
            <a:tailEnd/>
          </a:ln>
          <a:effectLst/>
        </p:spPr>
        <p:txBody>
          <a:bodyPr>
            <a:spAutoFit/>
          </a:bodyPr>
          <a:lstStyle/>
          <a:p>
            <a:pPr>
              <a:spcBef>
                <a:spcPct val="50000"/>
              </a:spcBef>
            </a:pPr>
            <a:r>
              <a:rPr lang="en-US" altLang="zh-CN" sz="2200">
                <a:solidFill>
                  <a:srgbClr val="0000FF"/>
                </a:solidFill>
                <a:latin typeface="Consolas" pitchFamily="49" charset="0"/>
                <a:cs typeface="Consolas" pitchFamily="49" charset="0"/>
              </a:rPr>
              <a:t>MAX{</a:t>
            </a:r>
            <a:r>
              <a:rPr lang="zh-CN" altLang="en-US" sz="2200">
                <a:solidFill>
                  <a:srgbClr val="0000FF"/>
                </a:solidFill>
                <a:latin typeface="Consolas" pitchFamily="49" charset="0"/>
                <a:cs typeface="Consolas" pitchFamily="49" charset="0"/>
              </a:rPr>
              <a:t>　　　　</a:t>
            </a:r>
            <a:r>
              <a:rPr lang="en-US" altLang="zh-CN" sz="2200">
                <a:solidFill>
                  <a:srgbClr val="0000FF"/>
                </a:solidFill>
                <a:latin typeface="Consolas" pitchFamily="49" charset="0"/>
                <a:cs typeface="Consolas" pitchFamily="49" charset="0"/>
              </a:rPr>
              <a:t>}</a:t>
            </a:r>
          </a:p>
        </p:txBody>
      </p:sp>
      <p:graphicFrame>
        <p:nvGraphicFramePr>
          <p:cNvPr id="181255" name="Object 7"/>
          <p:cNvGraphicFramePr>
            <a:graphicFrameLocks noChangeAspect="1"/>
          </p:cNvGraphicFramePr>
          <p:nvPr/>
        </p:nvGraphicFramePr>
        <p:xfrm>
          <a:off x="1928794" y="2828925"/>
          <a:ext cx="911225" cy="928688"/>
        </p:xfrm>
        <a:graphic>
          <a:graphicData uri="http://schemas.openxmlformats.org/presentationml/2006/ole">
            <p:oleObj spid="_x0000_s181255" name="Equation" r:id="rId3" imgW="482400" imgH="495000" progId="">
              <p:embed/>
            </p:oleObj>
          </a:graphicData>
        </a:graphic>
      </p:graphicFrame>
      <p:sp>
        <p:nvSpPr>
          <p:cNvPr id="181257" name="Text Box 9"/>
          <p:cNvSpPr txBox="1">
            <a:spLocks noChangeArrowheads="1"/>
          </p:cNvSpPr>
          <p:nvPr/>
        </p:nvSpPr>
        <p:spPr bwMode="auto">
          <a:xfrm>
            <a:off x="468313" y="4005263"/>
            <a:ext cx="8135937" cy="861774"/>
          </a:xfrm>
          <a:prstGeom prst="rect">
            <a:avLst/>
          </a:prstGeom>
          <a:noFill/>
          <a:ln w="9525">
            <a:noFill/>
            <a:miter lim="800000"/>
            <a:headEnd/>
            <a:tailEnd/>
          </a:ln>
          <a:effectLst/>
        </p:spPr>
        <p:txBody>
          <a:bodyPr>
            <a:spAutoFit/>
          </a:bodyPr>
          <a:lstStyle/>
          <a:p>
            <a:pPr>
              <a:lnSpc>
                <a:spcPts val="3000"/>
              </a:lnSpc>
              <a:spcBef>
                <a:spcPct val="50000"/>
              </a:spcBef>
            </a:pPr>
            <a:r>
              <a:rPr lang="zh-CN" altLang="en-US" sz="2200" dirty="0">
                <a:solidFill>
                  <a:srgbClr val="0000FF"/>
                </a:solidFill>
                <a:latin typeface="Consolas" pitchFamily="49" charset="0"/>
                <a:ea typeface="楷体" pitchFamily="49" charset="-122"/>
                <a:cs typeface="Consolas" pitchFamily="49" charset="0"/>
              </a:rPr>
              <a:t>　　于是问题归结为寻找一个满足上述约束</a:t>
            </a:r>
            <a:r>
              <a:rPr lang="zh-CN" altLang="en-US" sz="2200">
                <a:solidFill>
                  <a:srgbClr val="0000FF"/>
                </a:solidFill>
                <a:latin typeface="Consolas" pitchFamily="49" charset="0"/>
                <a:ea typeface="楷体" pitchFamily="49" charset="-122"/>
                <a:cs typeface="Consolas" pitchFamily="49" charset="0"/>
              </a:rPr>
              <a:t>条</a:t>
            </a:r>
            <a:r>
              <a:rPr lang="zh-CN" altLang="en-US" sz="2200" smtClean="0">
                <a:solidFill>
                  <a:srgbClr val="0000FF"/>
                </a:solidFill>
                <a:latin typeface="Consolas" pitchFamily="49" charset="0"/>
                <a:ea typeface="楷体" pitchFamily="49" charset="-122"/>
                <a:cs typeface="Consolas" pitchFamily="49" charset="0"/>
              </a:rPr>
              <a:t>件，并</a:t>
            </a:r>
            <a:r>
              <a:rPr lang="zh-CN" altLang="en-US" sz="2200" dirty="0">
                <a:solidFill>
                  <a:srgbClr val="0000FF"/>
                </a:solidFill>
                <a:latin typeface="Consolas" pitchFamily="49" charset="0"/>
                <a:ea typeface="楷体" pitchFamily="49" charset="-122"/>
                <a:cs typeface="Consolas" pitchFamily="49" charset="0"/>
              </a:rPr>
              <a:t>使目标函数达到最大的解向量</a:t>
            </a:r>
            <a:r>
              <a:rPr lang="en-US" altLang="zh-CN" sz="2200" i="1" dirty="0">
                <a:solidFill>
                  <a:srgbClr val="0000FF"/>
                </a:solidFill>
                <a:latin typeface="Consolas" pitchFamily="49" charset="0"/>
                <a:ea typeface="楷体" pitchFamily="49" charset="-122"/>
                <a:cs typeface="Consolas" pitchFamily="49" charset="0"/>
              </a:rPr>
              <a:t>X</a:t>
            </a:r>
            <a:r>
              <a:rPr lang="en-US" altLang="zh-CN" sz="2200">
                <a:solidFill>
                  <a:srgbClr val="0000FF"/>
                </a:solidFill>
                <a:latin typeface="Consolas" pitchFamily="49" charset="0"/>
                <a:ea typeface="楷体" pitchFamily="49" charset="-122"/>
                <a:cs typeface="Consolas" pitchFamily="49" charset="0"/>
              </a:rPr>
              <a:t>={</a:t>
            </a:r>
            <a:r>
              <a:rPr lang="en-US" altLang="zh-CN" sz="2200" i="1" smtClean="0">
                <a:solidFill>
                  <a:srgbClr val="0000FF"/>
                </a:solidFill>
                <a:latin typeface="Consolas" pitchFamily="49" charset="0"/>
                <a:ea typeface="楷体" pitchFamily="49" charset="-122"/>
                <a:cs typeface="Consolas" pitchFamily="49" charset="0"/>
              </a:rPr>
              <a:t>x</a:t>
            </a:r>
            <a:r>
              <a:rPr lang="en-US" altLang="zh-CN" sz="2200" baseline="-25000" smtClean="0">
                <a:solidFill>
                  <a:srgbClr val="0000FF"/>
                </a:solidFill>
                <a:latin typeface="Consolas" pitchFamily="49" charset="0"/>
                <a:ea typeface="楷体" pitchFamily="49" charset="-122"/>
                <a:cs typeface="Consolas" pitchFamily="49" charset="0"/>
              </a:rPr>
              <a:t>1</a:t>
            </a:r>
            <a:r>
              <a:rPr lang="zh-CN" altLang="en-US" sz="2200" smtClean="0">
                <a:solidFill>
                  <a:srgbClr val="0000FF"/>
                </a:solidFill>
                <a:latin typeface="Consolas" pitchFamily="49" charset="0"/>
                <a:ea typeface="楷体" pitchFamily="49" charset="-122"/>
                <a:cs typeface="Consolas" pitchFamily="49" charset="0"/>
              </a:rPr>
              <a:t>，</a:t>
            </a:r>
            <a:r>
              <a:rPr lang="en-US" altLang="zh-CN" sz="2200" i="1" smtClean="0">
                <a:solidFill>
                  <a:srgbClr val="0000FF"/>
                </a:solidFill>
                <a:latin typeface="Consolas" pitchFamily="49" charset="0"/>
                <a:ea typeface="楷体" pitchFamily="49" charset="-122"/>
                <a:cs typeface="Consolas" pitchFamily="49" charset="0"/>
              </a:rPr>
              <a:t>x</a:t>
            </a:r>
            <a:r>
              <a:rPr lang="en-US" altLang="zh-CN" sz="2200" baseline="-25000" smtClean="0">
                <a:solidFill>
                  <a:srgbClr val="0000FF"/>
                </a:solidFill>
                <a:latin typeface="Consolas" pitchFamily="49" charset="0"/>
                <a:ea typeface="楷体" pitchFamily="49" charset="-122"/>
                <a:cs typeface="Consolas" pitchFamily="49" charset="0"/>
              </a:rPr>
              <a:t>2</a:t>
            </a:r>
            <a:r>
              <a:rPr lang="zh-CN" altLang="en-US" sz="2200" smtClean="0">
                <a:solidFill>
                  <a:srgbClr val="0000FF"/>
                </a:solidFill>
                <a:latin typeface="Consolas" pitchFamily="49" charset="0"/>
                <a:ea typeface="楷体" pitchFamily="49" charset="-122"/>
                <a:cs typeface="Consolas" pitchFamily="49" charset="0"/>
              </a:rPr>
              <a:t>，</a:t>
            </a:r>
            <a:r>
              <a:rPr lang="en-US" altLang="zh-CN" sz="2200" smtClean="0">
                <a:solidFill>
                  <a:srgbClr val="0000FF"/>
                </a:solidFill>
                <a:latin typeface="Consolas" pitchFamily="49" charset="0"/>
                <a:ea typeface="楷体" pitchFamily="49" charset="-122"/>
                <a:cs typeface="Consolas" pitchFamily="49" charset="0"/>
              </a:rPr>
              <a:t>…</a:t>
            </a:r>
            <a:r>
              <a:rPr lang="zh-CN" altLang="en-US" sz="2200" smtClean="0">
                <a:solidFill>
                  <a:srgbClr val="0000FF"/>
                </a:solidFill>
                <a:latin typeface="Consolas" pitchFamily="49" charset="0"/>
                <a:ea typeface="楷体" pitchFamily="49" charset="-122"/>
                <a:cs typeface="Consolas" pitchFamily="49" charset="0"/>
              </a:rPr>
              <a:t>，</a:t>
            </a:r>
            <a:r>
              <a:rPr lang="en-US" altLang="zh-CN" sz="2200" i="1" smtClean="0">
                <a:solidFill>
                  <a:srgbClr val="0000FF"/>
                </a:solidFill>
                <a:latin typeface="Consolas" pitchFamily="49" charset="0"/>
                <a:ea typeface="楷体" pitchFamily="49" charset="-122"/>
                <a:cs typeface="Consolas" pitchFamily="49" charset="0"/>
              </a:rPr>
              <a:t>x</a:t>
            </a:r>
            <a:r>
              <a:rPr lang="en-US" altLang="zh-CN" sz="2200" i="1" baseline="-25000" smtClean="0">
                <a:solidFill>
                  <a:srgbClr val="0000FF"/>
                </a:solidFill>
                <a:latin typeface="Consolas" pitchFamily="49" charset="0"/>
                <a:ea typeface="楷体" pitchFamily="49" charset="-122"/>
                <a:cs typeface="Consolas" pitchFamily="49" charset="0"/>
              </a:rPr>
              <a:t>n</a:t>
            </a:r>
            <a:r>
              <a:rPr lang="en-US" altLang="zh-CN" sz="2200" dirty="0">
                <a:solidFill>
                  <a:srgbClr val="0000FF"/>
                </a:solidFill>
                <a:latin typeface="Consolas" pitchFamily="49" charset="0"/>
                <a:ea typeface="楷体" pitchFamily="49" charset="-122"/>
                <a:cs typeface="Consolas" pitchFamily="49" charset="0"/>
              </a:rPr>
              <a:t>}</a:t>
            </a:r>
            <a:r>
              <a:rPr lang="zh-CN" altLang="en-US" sz="2200" dirty="0">
                <a:solidFill>
                  <a:srgbClr val="0000FF"/>
                </a:solidFill>
                <a:latin typeface="Consolas" pitchFamily="49" charset="0"/>
                <a:ea typeface="楷体" pitchFamily="49" charset="-122"/>
                <a:cs typeface="Consolas" pitchFamily="49" charset="0"/>
              </a:rPr>
              <a:t>。</a:t>
            </a:r>
          </a:p>
        </p:txBody>
      </p:sp>
      <p:sp>
        <p:nvSpPr>
          <p:cNvPr id="2" name="Rectangle 9"/>
          <p:cNvSpPr>
            <a:spLocks noChangeArrowheads="1"/>
          </p:cNvSpPr>
          <p:nvPr/>
        </p:nvSpPr>
        <p:spPr bwMode="auto">
          <a:xfrm>
            <a:off x="0" y="0"/>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latin typeface="Consolas" pitchFamily="49" charset="0"/>
              <a:cs typeface="Consolas" pitchFamily="49" charset="0"/>
            </a:endParaRPr>
          </a:p>
        </p:txBody>
      </p:sp>
      <p:graphicFrame>
        <p:nvGraphicFramePr>
          <p:cNvPr id="3" name="Object 8"/>
          <p:cNvGraphicFramePr>
            <a:graphicFrameLocks noChangeAspect="1"/>
          </p:cNvGraphicFramePr>
          <p:nvPr/>
        </p:nvGraphicFramePr>
        <p:xfrm>
          <a:off x="1500166" y="1785926"/>
          <a:ext cx="1526334" cy="857256"/>
        </p:xfrm>
        <a:graphic>
          <a:graphicData uri="http://schemas.openxmlformats.org/presentationml/2006/ole">
            <p:oleObj spid="_x0000_s181256" r:id="rId4" imgW="698197" imgH="393529" progId="">
              <p:embed/>
            </p:oleObj>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Text Box 2"/>
          <p:cNvSpPr txBox="1">
            <a:spLocks noChangeArrowheads="1"/>
          </p:cNvSpPr>
          <p:nvPr/>
        </p:nvSpPr>
        <p:spPr bwMode="auto">
          <a:xfrm>
            <a:off x="179388" y="357166"/>
            <a:ext cx="8785225" cy="827021"/>
          </a:xfrm>
          <a:prstGeom prst="rect">
            <a:avLst/>
          </a:prstGeom>
          <a:solidFill>
            <a:schemeClr val="accent1">
              <a:lumMod val="20000"/>
              <a:lumOff val="80000"/>
            </a:schemeClr>
          </a:solidFill>
          <a:ln w="9525">
            <a:noFill/>
            <a:miter lim="800000"/>
            <a:headEnd/>
            <a:tailEnd/>
          </a:ln>
          <a:effectLst/>
        </p:spPr>
        <p:txBody>
          <a:bodyPr>
            <a:spAutoFit/>
          </a:bodyPr>
          <a:lstStyle/>
          <a:p>
            <a:pPr>
              <a:lnSpc>
                <a:spcPts val="3000"/>
              </a:lnSpc>
              <a:spcBef>
                <a:spcPts val="0"/>
              </a:spcBef>
            </a:pPr>
            <a:r>
              <a:rPr lang="zh-CN" altLang="en-US" sz="2000">
                <a:solidFill>
                  <a:srgbClr val="0000FF"/>
                </a:solidFill>
                <a:latin typeface="Consolas" pitchFamily="49" charset="0"/>
                <a:ea typeface="楷体" pitchFamily="49" charset="-122"/>
                <a:cs typeface="Consolas" pitchFamily="49" charset="0"/>
              </a:rPr>
              <a:t>　　例</a:t>
            </a:r>
            <a:r>
              <a:rPr lang="zh-CN" altLang="en-US" sz="2000" smtClean="0">
                <a:solidFill>
                  <a:srgbClr val="0000FF"/>
                </a:solidFill>
                <a:latin typeface="Consolas" pitchFamily="49" charset="0"/>
                <a:ea typeface="楷体" pitchFamily="49" charset="-122"/>
                <a:cs typeface="Consolas" pitchFamily="49" charset="0"/>
              </a:rPr>
              <a:t>如，</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=3</a:t>
            </a:r>
            <a:r>
              <a:rPr lang="zh-CN" altLang="en-US" sz="2000" smtClean="0">
                <a:solidFill>
                  <a:srgbClr val="0000FF"/>
                </a:solidFill>
                <a:latin typeface="Consolas" pitchFamily="49" charset="0"/>
                <a:ea typeface="楷体" pitchFamily="49" charset="-122"/>
                <a:cs typeface="Consolas" pitchFamily="49" charset="0"/>
              </a:rPr>
              <a:t>，</a:t>
            </a:r>
            <a:r>
              <a:rPr lang="zh-CN" altLang="en-US" sz="2000" i="1" smtClean="0">
                <a:solidFill>
                  <a:srgbClr val="0000FF"/>
                </a:solidFill>
                <a:latin typeface="Consolas" pitchFamily="49" charset="0"/>
                <a:ea typeface="楷体" pitchFamily="49" charset="-122"/>
                <a:cs typeface="Consolas" pitchFamily="49" charset="0"/>
              </a:rPr>
              <a:t> </a:t>
            </a:r>
            <a:r>
              <a:rPr lang="en-US" altLang="zh-CN" sz="200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baseline="-25000" smtClean="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baseline="-25000" smtClean="0">
                <a:solidFill>
                  <a:srgbClr val="0000FF"/>
                </a:solidFill>
                <a:latin typeface="Consolas" pitchFamily="49" charset="0"/>
                <a:ea typeface="楷体" pitchFamily="49" charset="-122"/>
                <a:cs typeface="Consolas" pitchFamily="49" charset="0"/>
              </a:rPr>
              <a:t>3</a:t>
            </a:r>
            <a:r>
              <a:rPr lang="en-US" altLang="zh-CN" sz="200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18</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15</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10)</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v</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v</a:t>
            </a:r>
            <a:r>
              <a:rPr lang="en-US" altLang="zh-CN" sz="2000" baseline="-25000" smtClean="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v</a:t>
            </a:r>
            <a:r>
              <a:rPr lang="en-US" altLang="zh-CN" sz="2000" baseline="-25000" smtClean="0">
                <a:solidFill>
                  <a:srgbClr val="0000FF"/>
                </a:solidFill>
                <a:latin typeface="Consolas" pitchFamily="49" charset="0"/>
                <a:ea typeface="楷体" pitchFamily="49" charset="-122"/>
                <a:cs typeface="Consolas" pitchFamily="49" charset="0"/>
              </a:rPr>
              <a:t>3</a:t>
            </a:r>
            <a:r>
              <a:rPr lang="en-US" altLang="zh-CN" sz="200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25</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24</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15)</a:t>
            </a:r>
            <a:r>
              <a:rPr lang="zh-CN" altLang="en-US" sz="2000" smtClean="0">
                <a:solidFill>
                  <a:srgbClr val="0000FF"/>
                </a:solidFill>
                <a:latin typeface="Consolas" pitchFamily="49" charset="0"/>
                <a:ea typeface="楷体" pitchFamily="49" charset="-122"/>
                <a:cs typeface="Consolas" pitchFamily="49" charset="0"/>
              </a:rPr>
              <a:t>， </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smtClean="0">
                <a:solidFill>
                  <a:srgbClr val="0000FF"/>
                </a:solidFill>
                <a:latin typeface="Consolas" pitchFamily="49" charset="0"/>
                <a:ea typeface="楷体" pitchFamily="49" charset="-122"/>
                <a:cs typeface="Consolas" pitchFamily="49" charset="0"/>
              </a:rPr>
              <a:t>=20</a:t>
            </a:r>
            <a:r>
              <a:rPr lang="zh-CN" altLang="en-US" sz="2000" smtClean="0">
                <a:solidFill>
                  <a:srgbClr val="0000FF"/>
                </a:solidFill>
                <a:latin typeface="Consolas" pitchFamily="49" charset="0"/>
                <a:ea typeface="楷体" pitchFamily="49" charset="-122"/>
                <a:cs typeface="Consolas" pitchFamily="49" charset="0"/>
              </a:rPr>
              <a:t>，其</a:t>
            </a:r>
            <a:r>
              <a:rPr lang="zh-CN" altLang="en-US" sz="2000">
                <a:solidFill>
                  <a:srgbClr val="0000FF"/>
                </a:solidFill>
                <a:latin typeface="Consolas" pitchFamily="49" charset="0"/>
                <a:ea typeface="楷体" pitchFamily="49" charset="-122"/>
                <a:cs typeface="Consolas" pitchFamily="49" charset="0"/>
              </a:rPr>
              <a:t>中的</a:t>
            </a:r>
            <a:r>
              <a:rPr lang="en-US" altLang="zh-CN" sz="2000">
                <a:solidFill>
                  <a:srgbClr val="0000FF"/>
                </a:solidFill>
                <a:latin typeface="Consolas" pitchFamily="49" charset="0"/>
                <a:ea typeface="楷体" pitchFamily="49" charset="-122"/>
                <a:cs typeface="Consolas" pitchFamily="49" charset="0"/>
              </a:rPr>
              <a:t>4</a:t>
            </a:r>
            <a:r>
              <a:rPr lang="zh-CN" altLang="en-US" sz="2000">
                <a:solidFill>
                  <a:srgbClr val="0000FF"/>
                </a:solidFill>
                <a:latin typeface="Consolas" pitchFamily="49" charset="0"/>
                <a:ea typeface="楷体" pitchFamily="49" charset="-122"/>
                <a:cs typeface="Consolas" pitchFamily="49" charset="0"/>
              </a:rPr>
              <a:t>个可行解如下： </a:t>
            </a:r>
          </a:p>
        </p:txBody>
      </p:sp>
      <p:graphicFrame>
        <p:nvGraphicFramePr>
          <p:cNvPr id="180228" name="Object 4"/>
          <p:cNvGraphicFramePr>
            <a:graphicFrameLocks noChangeAspect="1"/>
          </p:cNvGraphicFramePr>
          <p:nvPr/>
        </p:nvGraphicFramePr>
        <p:xfrm>
          <a:off x="5065721" y="1334216"/>
          <a:ext cx="720725" cy="692150"/>
        </p:xfrm>
        <a:graphic>
          <a:graphicData uri="http://schemas.openxmlformats.org/presentationml/2006/ole">
            <p:oleObj spid="_x0000_s180228" name="公式" r:id="rId3" imgW="393480" imgH="380880" progId="">
              <p:embed/>
            </p:oleObj>
          </a:graphicData>
        </a:graphic>
      </p:graphicFrame>
      <p:graphicFrame>
        <p:nvGraphicFramePr>
          <p:cNvPr id="180227" name="Object 3"/>
          <p:cNvGraphicFramePr>
            <a:graphicFrameLocks noChangeAspect="1"/>
          </p:cNvGraphicFramePr>
          <p:nvPr/>
        </p:nvGraphicFramePr>
        <p:xfrm>
          <a:off x="7091363" y="1320665"/>
          <a:ext cx="720725" cy="657225"/>
        </p:xfrm>
        <a:graphic>
          <a:graphicData uri="http://schemas.openxmlformats.org/presentationml/2006/ole">
            <p:oleObj spid="_x0000_s180227" name="公式" r:id="rId4" imgW="431613" imgH="393529" progId="">
              <p:embed/>
            </p:oleObj>
          </a:graphicData>
        </a:graphic>
      </p:graphicFrame>
      <p:sp>
        <p:nvSpPr>
          <p:cNvPr id="180231" name="Rectangle 7"/>
          <p:cNvSpPr>
            <a:spLocks noChangeArrowheads="1"/>
          </p:cNvSpPr>
          <p:nvPr/>
        </p:nvSpPr>
        <p:spPr bwMode="auto">
          <a:xfrm>
            <a:off x="1893888" y="2713038"/>
            <a:ext cx="184731" cy="461665"/>
          </a:xfrm>
          <a:prstGeom prst="rect">
            <a:avLst/>
          </a:prstGeom>
          <a:noFill/>
          <a:ln w="9525">
            <a:noFill/>
            <a:miter lim="800000"/>
            <a:headEnd/>
            <a:tailEnd/>
          </a:ln>
          <a:effectLst/>
        </p:spPr>
        <p:txBody>
          <a:bodyPr wrap="none">
            <a:spAutoFit/>
          </a:bodyPr>
          <a:lstStyle/>
          <a:p>
            <a:endParaRPr lang="zh-CN" altLang="en-US">
              <a:latin typeface="Consolas" pitchFamily="49" charset="0"/>
              <a:cs typeface="Consolas" pitchFamily="49" charset="0"/>
            </a:endParaRPr>
          </a:p>
        </p:txBody>
      </p:sp>
      <p:graphicFrame>
        <p:nvGraphicFramePr>
          <p:cNvPr id="180286" name="Group 62"/>
          <p:cNvGraphicFramePr>
            <a:graphicFrameLocks noGrp="1"/>
          </p:cNvGraphicFramePr>
          <p:nvPr/>
        </p:nvGraphicFramePr>
        <p:xfrm>
          <a:off x="500034" y="1524574"/>
          <a:ext cx="7921625" cy="2743200"/>
        </p:xfrm>
        <a:graphic>
          <a:graphicData uri="http://schemas.openxmlformats.org/drawingml/2006/table">
            <a:tbl>
              <a:tblPr/>
              <a:tblGrid>
                <a:gridCol w="1728787"/>
                <a:gridCol w="2152650"/>
                <a:gridCol w="2027238"/>
                <a:gridCol w="2012950"/>
              </a:tblGrid>
              <a:tr h="228600">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2000" b="1" i="0" u="none" strike="noStrike" cap="none" normalizeH="0" baseline="0" smtClean="0">
                          <a:ln>
                            <a:noFill/>
                          </a:ln>
                          <a:solidFill>
                            <a:srgbClr val="0000FF"/>
                          </a:solidFill>
                          <a:effectLst/>
                          <a:latin typeface="Consolas" pitchFamily="49" charset="0"/>
                          <a:ea typeface="楷体" pitchFamily="49" charset="-122"/>
                          <a:cs typeface="Consolas" pitchFamily="49" charset="0"/>
                        </a:rPr>
                        <a:t>解编号</a:t>
                      </a:r>
                    </a:p>
                  </a:txBody>
                  <a:tcPr anchor="ctr"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1" i="0" u="none" strike="noStrike" cap="none" normalizeH="0" baseline="0" smtClean="0">
                          <a:ln>
                            <a:noFill/>
                          </a:ln>
                          <a:solidFill>
                            <a:srgbClr val="0000FF"/>
                          </a:solidFill>
                          <a:effectLst/>
                          <a:latin typeface="Consolas" pitchFamily="49" charset="0"/>
                          <a:ea typeface="楷体" pitchFamily="49" charset="-122"/>
                          <a:cs typeface="Consolas" pitchFamily="49" charset="0"/>
                        </a:rPr>
                        <a:t>(</a:t>
                      </a:r>
                      <a:r>
                        <a:rPr kumimoji="0" lang="en-US" altLang="zh-CN" sz="2000" b="1" i="1" u="none" strike="noStrike" cap="none" normalizeH="0" baseline="0" smtClean="0">
                          <a:ln>
                            <a:noFill/>
                          </a:ln>
                          <a:solidFill>
                            <a:srgbClr val="0000FF"/>
                          </a:solidFill>
                          <a:effectLst/>
                          <a:latin typeface="Consolas" pitchFamily="49" charset="0"/>
                          <a:ea typeface="楷体" pitchFamily="49" charset="-122"/>
                          <a:cs typeface="Consolas" pitchFamily="49" charset="0"/>
                        </a:rPr>
                        <a:t>x</a:t>
                      </a:r>
                      <a:r>
                        <a:rPr kumimoji="0" lang="en-US" altLang="zh-CN" sz="2000" b="1" i="0" u="none" strike="noStrike" cap="none" normalizeH="0" baseline="-30000" smtClean="0">
                          <a:ln>
                            <a:noFill/>
                          </a:ln>
                          <a:solidFill>
                            <a:srgbClr val="0000FF"/>
                          </a:solidFill>
                          <a:effectLst/>
                          <a:latin typeface="Consolas" pitchFamily="49" charset="0"/>
                          <a:ea typeface="楷体" pitchFamily="49" charset="-122"/>
                          <a:cs typeface="Consolas" pitchFamily="49" charset="0"/>
                        </a:rPr>
                        <a:t>1</a:t>
                      </a:r>
                      <a:r>
                        <a:rPr kumimoji="0" lang="zh-CN" altLang="en-US" sz="2000" b="1" i="0" u="none" strike="noStrike" cap="none" normalizeH="0" baseline="0" smtClean="0">
                          <a:ln>
                            <a:noFill/>
                          </a:ln>
                          <a:solidFill>
                            <a:srgbClr val="0000FF"/>
                          </a:solidFill>
                          <a:effectLst/>
                          <a:latin typeface="Consolas" pitchFamily="49" charset="0"/>
                          <a:ea typeface="楷体" pitchFamily="49" charset="-122"/>
                          <a:cs typeface="Consolas" pitchFamily="49" charset="0"/>
                        </a:rPr>
                        <a:t>，</a:t>
                      </a:r>
                      <a:r>
                        <a:rPr kumimoji="0" lang="en-US" altLang="zh-CN" sz="2000" b="1" i="1" u="none" strike="noStrike" cap="none" normalizeH="0" baseline="0" smtClean="0">
                          <a:ln>
                            <a:noFill/>
                          </a:ln>
                          <a:solidFill>
                            <a:srgbClr val="0000FF"/>
                          </a:solidFill>
                          <a:effectLst/>
                          <a:latin typeface="Consolas" pitchFamily="49" charset="0"/>
                          <a:ea typeface="楷体" pitchFamily="49" charset="-122"/>
                          <a:cs typeface="Consolas" pitchFamily="49" charset="0"/>
                        </a:rPr>
                        <a:t>x</a:t>
                      </a:r>
                      <a:r>
                        <a:rPr kumimoji="0" lang="en-US" altLang="zh-CN" sz="2000" b="1" i="0" u="none" strike="noStrike" cap="none" normalizeH="0" baseline="-30000" smtClean="0">
                          <a:ln>
                            <a:noFill/>
                          </a:ln>
                          <a:solidFill>
                            <a:srgbClr val="0000FF"/>
                          </a:solidFill>
                          <a:effectLst/>
                          <a:latin typeface="Consolas" pitchFamily="49" charset="0"/>
                          <a:ea typeface="楷体" pitchFamily="49" charset="-122"/>
                          <a:cs typeface="Consolas" pitchFamily="49" charset="0"/>
                        </a:rPr>
                        <a:t>2</a:t>
                      </a:r>
                      <a:r>
                        <a:rPr kumimoji="0" lang="zh-CN" altLang="en-US" sz="2000" b="1" i="0" u="none" strike="noStrike" cap="none" normalizeH="0" baseline="0" smtClean="0">
                          <a:ln>
                            <a:noFill/>
                          </a:ln>
                          <a:solidFill>
                            <a:srgbClr val="0000FF"/>
                          </a:solidFill>
                          <a:effectLst/>
                          <a:latin typeface="Consolas" pitchFamily="49" charset="0"/>
                          <a:ea typeface="楷体" pitchFamily="49" charset="-122"/>
                          <a:cs typeface="Consolas" pitchFamily="49" charset="0"/>
                        </a:rPr>
                        <a:t>，</a:t>
                      </a:r>
                      <a:r>
                        <a:rPr kumimoji="0" lang="en-US" altLang="zh-CN" sz="2000" b="1" i="1" u="none" strike="noStrike" cap="none" normalizeH="0" baseline="0" smtClean="0">
                          <a:ln>
                            <a:noFill/>
                          </a:ln>
                          <a:solidFill>
                            <a:srgbClr val="0000FF"/>
                          </a:solidFill>
                          <a:effectLst/>
                          <a:latin typeface="Consolas" pitchFamily="49" charset="0"/>
                          <a:ea typeface="楷体" pitchFamily="49" charset="-122"/>
                          <a:cs typeface="Consolas" pitchFamily="49" charset="0"/>
                        </a:rPr>
                        <a:t>x</a:t>
                      </a:r>
                      <a:r>
                        <a:rPr kumimoji="0" lang="en-US" altLang="zh-CN" sz="2000" b="1" i="0" u="none" strike="noStrike" cap="none" normalizeH="0" baseline="-30000" smtClean="0">
                          <a:ln>
                            <a:noFill/>
                          </a:ln>
                          <a:solidFill>
                            <a:srgbClr val="0000FF"/>
                          </a:solidFill>
                          <a:effectLst/>
                          <a:latin typeface="Consolas" pitchFamily="49" charset="0"/>
                          <a:ea typeface="楷体" pitchFamily="49" charset="-122"/>
                          <a:cs typeface="Consolas" pitchFamily="49" charset="0"/>
                        </a:rPr>
                        <a:t>3</a:t>
                      </a:r>
                      <a:r>
                        <a:rPr kumimoji="0" lang="en-US" altLang="zh-CN" sz="2000" b="1" i="0" u="none" strike="noStrike" cap="none" normalizeH="0" baseline="0" smtClean="0">
                          <a:ln>
                            <a:noFill/>
                          </a:ln>
                          <a:solidFill>
                            <a:srgbClr val="0000FF"/>
                          </a:solidFill>
                          <a:effectLst/>
                          <a:latin typeface="Consolas" pitchFamily="49" charset="0"/>
                          <a:ea typeface="楷体" pitchFamily="49" charset="-122"/>
                          <a:cs typeface="Consolas" pitchFamily="49" charset="0"/>
                        </a:rPr>
                        <a:t>)</a:t>
                      </a:r>
                    </a:p>
                  </a:txBody>
                  <a:tcPr anchor="ct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5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lumMod val="65000"/>
                            <a:lumOff val="35000"/>
                          </a:schemeClr>
                        </a:solidFill>
                        <a:effectLst/>
                        <a:latin typeface="Consolas" pitchFamily="49" charset="0"/>
                        <a:ea typeface="楷体" pitchFamily="49" charset="-122"/>
                        <a:cs typeface="Consolas" pitchFamily="49"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5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lumMod val="65000"/>
                            <a:lumOff val="35000"/>
                          </a:schemeClr>
                        </a:solidFill>
                        <a:effectLst/>
                        <a:latin typeface="Consolas" pitchFamily="49" charset="0"/>
                        <a:ea typeface="楷体" pitchFamily="49" charset="-122"/>
                        <a:cs typeface="Consolas" pitchFamily="49" charset="0"/>
                      </a:endParaRPr>
                    </a:p>
                  </a:txBody>
                  <a:tcPr horzOverflow="overflow">
                    <a:lnL>
                      <a:noFill/>
                    </a:lnL>
                    <a:lnR cap="flat">
                      <a:noFill/>
                    </a:lnR>
                    <a:lnT cap="flat">
                      <a:noFill/>
                    </a:lnT>
                    <a:lnB>
                      <a:noFill/>
                    </a:lnB>
                    <a:lnTlToBr>
                      <a:noFill/>
                    </a:lnTlToBr>
                    <a:lnBlToTr>
                      <a:noFill/>
                    </a:lnBlToTr>
                    <a:noFill/>
                  </a:tcPr>
                </a:tc>
              </a:tr>
              <a:tr h="228600">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1" i="0" u="none" strike="noStrike" cap="none" normalizeH="0" baseline="0" smtClean="0">
                          <a:ln>
                            <a:noFill/>
                          </a:ln>
                          <a:solidFill>
                            <a:schemeClr val="tx1">
                              <a:lumMod val="65000"/>
                              <a:lumOff val="35000"/>
                            </a:schemeClr>
                          </a:solidFill>
                          <a:effectLst/>
                          <a:latin typeface="Consolas" pitchFamily="49" charset="0"/>
                          <a:ea typeface="楷体" pitchFamily="49" charset="-122"/>
                          <a:cs typeface="Consolas" pitchFamily="49" charset="0"/>
                        </a:rPr>
                        <a:t>①</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1" i="0" u="none" strike="noStrike" cap="none" normalizeH="0" baseline="0" smtClean="0">
                          <a:ln>
                            <a:noFill/>
                          </a:ln>
                          <a:solidFill>
                            <a:schemeClr val="tx1">
                              <a:lumMod val="65000"/>
                              <a:lumOff val="35000"/>
                            </a:schemeClr>
                          </a:solidFill>
                          <a:effectLst/>
                          <a:latin typeface="Consolas" pitchFamily="49" charset="0"/>
                          <a:ea typeface="楷体" pitchFamily="49" charset="-122"/>
                          <a:cs typeface="Consolas" pitchFamily="49" charset="0"/>
                        </a:rPr>
                        <a:t>(1/2</a:t>
                      </a:r>
                      <a:r>
                        <a:rPr kumimoji="0" lang="zh-CN" altLang="en-US" sz="2000" b="1" i="0" u="none" strike="noStrike" cap="none" normalizeH="0" baseline="0" smtClean="0">
                          <a:ln>
                            <a:noFill/>
                          </a:ln>
                          <a:solidFill>
                            <a:schemeClr val="tx1">
                              <a:lumMod val="65000"/>
                              <a:lumOff val="35000"/>
                            </a:schemeClr>
                          </a:solidFill>
                          <a:effectLst/>
                          <a:latin typeface="Consolas" pitchFamily="49" charset="0"/>
                          <a:ea typeface="楷体" pitchFamily="49" charset="-122"/>
                          <a:cs typeface="Consolas" pitchFamily="49" charset="0"/>
                        </a:rPr>
                        <a:t>，</a:t>
                      </a:r>
                      <a:r>
                        <a:rPr kumimoji="0" lang="en-US" altLang="zh-CN" sz="2000" b="1" i="0" u="none" strike="noStrike" cap="none" normalizeH="0" baseline="0" smtClean="0">
                          <a:ln>
                            <a:noFill/>
                          </a:ln>
                          <a:solidFill>
                            <a:schemeClr val="tx1">
                              <a:lumMod val="65000"/>
                              <a:lumOff val="35000"/>
                            </a:schemeClr>
                          </a:solidFill>
                          <a:effectLst/>
                          <a:latin typeface="Consolas" pitchFamily="49" charset="0"/>
                          <a:ea typeface="楷体" pitchFamily="49" charset="-122"/>
                          <a:cs typeface="Consolas" pitchFamily="49" charset="0"/>
                        </a:rPr>
                        <a:t>1/3</a:t>
                      </a:r>
                      <a:r>
                        <a:rPr kumimoji="0" lang="zh-CN" altLang="en-US" sz="2000" b="1" i="0" u="none" strike="noStrike" cap="none" normalizeH="0" baseline="0" smtClean="0">
                          <a:ln>
                            <a:noFill/>
                          </a:ln>
                          <a:solidFill>
                            <a:schemeClr val="tx1">
                              <a:lumMod val="65000"/>
                              <a:lumOff val="35000"/>
                            </a:schemeClr>
                          </a:solidFill>
                          <a:effectLst/>
                          <a:latin typeface="Consolas" pitchFamily="49" charset="0"/>
                          <a:ea typeface="楷体" pitchFamily="49" charset="-122"/>
                          <a:cs typeface="Consolas" pitchFamily="49" charset="0"/>
                        </a:rPr>
                        <a:t>，</a:t>
                      </a:r>
                      <a:r>
                        <a:rPr kumimoji="0" lang="en-US" altLang="zh-CN" sz="2000" b="1" i="0" u="none" strike="noStrike" cap="none" normalizeH="0" baseline="0" smtClean="0">
                          <a:ln>
                            <a:noFill/>
                          </a:ln>
                          <a:solidFill>
                            <a:schemeClr val="tx1">
                              <a:lumMod val="65000"/>
                              <a:lumOff val="35000"/>
                            </a:schemeClr>
                          </a:solidFill>
                          <a:effectLst/>
                          <a:latin typeface="Consolas" pitchFamily="49" charset="0"/>
                          <a:ea typeface="楷体" pitchFamily="49" charset="-122"/>
                          <a:cs typeface="Consolas" pitchFamily="49" charset="0"/>
                        </a:rPr>
                        <a:t>1/4)</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1" i="0" u="none" strike="noStrike" cap="none" normalizeH="0" baseline="0" smtClean="0">
                          <a:ln>
                            <a:noFill/>
                          </a:ln>
                          <a:solidFill>
                            <a:schemeClr val="tx1">
                              <a:lumMod val="65000"/>
                              <a:lumOff val="35000"/>
                            </a:schemeClr>
                          </a:solidFill>
                          <a:effectLst/>
                          <a:latin typeface="Consolas" pitchFamily="49" charset="0"/>
                          <a:ea typeface="楷体" pitchFamily="49" charset="-122"/>
                          <a:cs typeface="Consolas" pitchFamily="49" charset="0"/>
                        </a:rPr>
                        <a:t>16.5</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1" i="0" u="none" strike="noStrike" cap="none" normalizeH="0" baseline="0" smtClean="0">
                          <a:ln>
                            <a:noFill/>
                          </a:ln>
                          <a:solidFill>
                            <a:schemeClr val="tx1">
                              <a:lumMod val="65000"/>
                              <a:lumOff val="35000"/>
                            </a:schemeClr>
                          </a:solidFill>
                          <a:effectLst/>
                          <a:latin typeface="Consolas" pitchFamily="49" charset="0"/>
                          <a:ea typeface="楷体" pitchFamily="49" charset="-122"/>
                          <a:cs typeface="Consolas" pitchFamily="49" charset="0"/>
                        </a:rPr>
                        <a:t>24.25</a:t>
                      </a:r>
                    </a:p>
                  </a:txBody>
                  <a:tcPr horzOverflow="overflow">
                    <a:lnL>
                      <a:noFill/>
                    </a:lnL>
                    <a:lnR cap="flat">
                      <a:noFill/>
                    </a:lnR>
                    <a:lnT>
                      <a:noFill/>
                    </a:lnT>
                    <a:lnB>
                      <a:noFill/>
                    </a:lnB>
                    <a:lnTlToBr>
                      <a:noFill/>
                    </a:lnTlToBr>
                    <a:lnBlToTr>
                      <a:noFill/>
                    </a:lnBlToTr>
                    <a:noFill/>
                  </a:tcPr>
                </a:tc>
              </a:tr>
              <a:tr h="433388">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1" i="0" u="none" strike="noStrike" cap="none" normalizeH="0" baseline="0" smtClean="0">
                          <a:ln>
                            <a:noFill/>
                          </a:ln>
                          <a:solidFill>
                            <a:schemeClr val="tx1">
                              <a:lumMod val="65000"/>
                              <a:lumOff val="35000"/>
                            </a:schemeClr>
                          </a:solidFill>
                          <a:effectLst/>
                          <a:latin typeface="Consolas" pitchFamily="49" charset="0"/>
                          <a:ea typeface="楷体" pitchFamily="49" charset="-122"/>
                          <a:cs typeface="Consolas" pitchFamily="49" charset="0"/>
                        </a:rPr>
                        <a:t>②</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1" i="0" u="none" strike="noStrike" cap="none" normalizeH="0" baseline="0" smtClean="0">
                          <a:ln>
                            <a:noFill/>
                          </a:ln>
                          <a:solidFill>
                            <a:schemeClr val="tx1">
                              <a:lumMod val="65000"/>
                              <a:lumOff val="35000"/>
                            </a:schemeClr>
                          </a:solidFill>
                          <a:effectLst/>
                          <a:latin typeface="Consolas" pitchFamily="49" charset="0"/>
                          <a:ea typeface="楷体" pitchFamily="49" charset="-122"/>
                          <a:cs typeface="Consolas" pitchFamily="49" charset="0"/>
                        </a:rPr>
                        <a:t>(1</a:t>
                      </a:r>
                      <a:r>
                        <a:rPr kumimoji="0" lang="zh-CN" altLang="en-US" sz="2000" b="1" i="0" u="none" strike="noStrike" cap="none" normalizeH="0" baseline="0" smtClean="0">
                          <a:ln>
                            <a:noFill/>
                          </a:ln>
                          <a:solidFill>
                            <a:schemeClr val="tx1">
                              <a:lumMod val="65000"/>
                              <a:lumOff val="35000"/>
                            </a:schemeClr>
                          </a:solidFill>
                          <a:effectLst/>
                          <a:latin typeface="Consolas" pitchFamily="49" charset="0"/>
                          <a:ea typeface="楷体" pitchFamily="49" charset="-122"/>
                          <a:cs typeface="Consolas" pitchFamily="49" charset="0"/>
                        </a:rPr>
                        <a:t>，</a:t>
                      </a:r>
                      <a:r>
                        <a:rPr kumimoji="0" lang="en-US" altLang="zh-CN" sz="2000" b="1" i="0" u="none" strike="noStrike" cap="none" normalizeH="0" baseline="0" smtClean="0">
                          <a:ln>
                            <a:noFill/>
                          </a:ln>
                          <a:solidFill>
                            <a:schemeClr val="tx1">
                              <a:lumMod val="65000"/>
                              <a:lumOff val="35000"/>
                            </a:schemeClr>
                          </a:solidFill>
                          <a:effectLst/>
                          <a:latin typeface="Consolas" pitchFamily="49" charset="0"/>
                          <a:ea typeface="楷体" pitchFamily="49" charset="-122"/>
                          <a:cs typeface="Consolas" pitchFamily="49" charset="0"/>
                        </a:rPr>
                        <a:t>2/15</a:t>
                      </a:r>
                      <a:r>
                        <a:rPr kumimoji="0" lang="zh-CN" altLang="en-US" sz="2000" b="1" i="0" u="none" strike="noStrike" cap="none" normalizeH="0" baseline="0" smtClean="0">
                          <a:ln>
                            <a:noFill/>
                          </a:ln>
                          <a:solidFill>
                            <a:schemeClr val="tx1">
                              <a:lumMod val="65000"/>
                              <a:lumOff val="35000"/>
                            </a:schemeClr>
                          </a:solidFill>
                          <a:effectLst/>
                          <a:latin typeface="Consolas" pitchFamily="49" charset="0"/>
                          <a:ea typeface="楷体" pitchFamily="49" charset="-122"/>
                          <a:cs typeface="Consolas" pitchFamily="49" charset="0"/>
                        </a:rPr>
                        <a:t>，</a:t>
                      </a:r>
                      <a:r>
                        <a:rPr kumimoji="0" lang="en-US" altLang="zh-CN" sz="2000" b="1" i="0" u="none" strike="noStrike" cap="none" normalizeH="0" baseline="0" smtClean="0">
                          <a:ln>
                            <a:noFill/>
                          </a:ln>
                          <a:solidFill>
                            <a:schemeClr val="tx1">
                              <a:lumMod val="65000"/>
                              <a:lumOff val="35000"/>
                            </a:schemeClr>
                          </a:solidFill>
                          <a:effectLst/>
                          <a:latin typeface="Consolas" pitchFamily="49" charset="0"/>
                          <a:ea typeface="楷体" pitchFamily="49" charset="-122"/>
                          <a:cs typeface="Consolas" pitchFamily="49" charset="0"/>
                        </a:rPr>
                        <a:t>0)</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1" i="0" u="none" strike="noStrike" cap="none" normalizeH="0" baseline="0" smtClean="0">
                          <a:ln>
                            <a:noFill/>
                          </a:ln>
                          <a:solidFill>
                            <a:schemeClr val="tx1">
                              <a:lumMod val="65000"/>
                              <a:lumOff val="35000"/>
                            </a:schemeClr>
                          </a:solidFill>
                          <a:effectLst/>
                          <a:latin typeface="Consolas" pitchFamily="49" charset="0"/>
                          <a:ea typeface="楷体" pitchFamily="49" charset="-122"/>
                          <a:cs typeface="Consolas" pitchFamily="49" charset="0"/>
                        </a:rPr>
                        <a:t>20</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1" i="0" u="none" strike="noStrike" cap="none" normalizeH="0" baseline="0" smtClean="0">
                          <a:ln>
                            <a:noFill/>
                          </a:ln>
                          <a:solidFill>
                            <a:schemeClr val="tx1">
                              <a:lumMod val="65000"/>
                              <a:lumOff val="35000"/>
                            </a:schemeClr>
                          </a:solidFill>
                          <a:effectLst/>
                          <a:latin typeface="Consolas" pitchFamily="49" charset="0"/>
                          <a:ea typeface="楷体" pitchFamily="49" charset="-122"/>
                          <a:cs typeface="Consolas" pitchFamily="49" charset="0"/>
                        </a:rPr>
                        <a:t>28.2</a:t>
                      </a:r>
                    </a:p>
                  </a:txBody>
                  <a:tcPr horzOverflow="overflow">
                    <a:lnL>
                      <a:noFill/>
                    </a:lnL>
                    <a:lnR cap="flat">
                      <a:noFill/>
                    </a:lnR>
                    <a:lnT>
                      <a:noFill/>
                    </a:lnT>
                    <a:lnB>
                      <a:noFill/>
                    </a:lnB>
                    <a:lnTlToBr>
                      <a:noFill/>
                    </a:lnTlToBr>
                    <a:lnBlToTr>
                      <a:noFill/>
                    </a:lnBlToTr>
                    <a:noFill/>
                  </a:tcPr>
                </a:tc>
              </a:tr>
              <a:tr h="228600">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1" i="0" u="none" strike="noStrike" cap="none" normalizeH="0" baseline="0" smtClean="0">
                          <a:ln>
                            <a:noFill/>
                          </a:ln>
                          <a:solidFill>
                            <a:schemeClr val="tx1">
                              <a:lumMod val="65000"/>
                              <a:lumOff val="35000"/>
                            </a:schemeClr>
                          </a:solidFill>
                          <a:effectLst/>
                          <a:latin typeface="Consolas" pitchFamily="49" charset="0"/>
                          <a:ea typeface="楷体" pitchFamily="49" charset="-122"/>
                          <a:cs typeface="Consolas" pitchFamily="49" charset="0"/>
                        </a:rPr>
                        <a:t>③</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1" i="0" u="none" strike="noStrike" cap="none" normalizeH="0" baseline="0" smtClean="0">
                          <a:ln>
                            <a:noFill/>
                          </a:ln>
                          <a:solidFill>
                            <a:schemeClr val="tx1">
                              <a:lumMod val="65000"/>
                              <a:lumOff val="35000"/>
                            </a:schemeClr>
                          </a:solidFill>
                          <a:effectLst/>
                          <a:latin typeface="Consolas" pitchFamily="49" charset="0"/>
                          <a:ea typeface="楷体" pitchFamily="49" charset="-122"/>
                          <a:cs typeface="Consolas" pitchFamily="49" charset="0"/>
                        </a:rPr>
                        <a:t>(0</a:t>
                      </a:r>
                      <a:r>
                        <a:rPr kumimoji="0" lang="zh-CN" altLang="en-US" sz="2000" b="1" i="0" u="none" strike="noStrike" cap="none" normalizeH="0" baseline="0" smtClean="0">
                          <a:ln>
                            <a:noFill/>
                          </a:ln>
                          <a:solidFill>
                            <a:schemeClr val="tx1">
                              <a:lumMod val="65000"/>
                              <a:lumOff val="35000"/>
                            </a:schemeClr>
                          </a:solidFill>
                          <a:effectLst/>
                          <a:latin typeface="Consolas" pitchFamily="49" charset="0"/>
                          <a:ea typeface="楷体" pitchFamily="49" charset="-122"/>
                          <a:cs typeface="Consolas" pitchFamily="49" charset="0"/>
                        </a:rPr>
                        <a:t>，</a:t>
                      </a:r>
                      <a:r>
                        <a:rPr kumimoji="0" lang="en-US" altLang="zh-CN" sz="2000" b="1" i="0" u="none" strike="noStrike" cap="none" normalizeH="0" baseline="0" smtClean="0">
                          <a:ln>
                            <a:noFill/>
                          </a:ln>
                          <a:solidFill>
                            <a:schemeClr val="tx1">
                              <a:lumMod val="65000"/>
                              <a:lumOff val="35000"/>
                            </a:schemeClr>
                          </a:solidFill>
                          <a:effectLst/>
                          <a:latin typeface="Consolas" pitchFamily="49" charset="0"/>
                          <a:ea typeface="楷体" pitchFamily="49" charset="-122"/>
                          <a:cs typeface="Consolas" pitchFamily="49" charset="0"/>
                        </a:rPr>
                        <a:t>2/3</a:t>
                      </a:r>
                      <a:r>
                        <a:rPr kumimoji="0" lang="zh-CN" altLang="en-US" sz="2000" b="1" i="0" u="none" strike="noStrike" cap="none" normalizeH="0" baseline="0" smtClean="0">
                          <a:ln>
                            <a:noFill/>
                          </a:ln>
                          <a:solidFill>
                            <a:schemeClr val="tx1">
                              <a:lumMod val="65000"/>
                              <a:lumOff val="35000"/>
                            </a:schemeClr>
                          </a:solidFill>
                          <a:effectLst/>
                          <a:latin typeface="Consolas" pitchFamily="49" charset="0"/>
                          <a:ea typeface="楷体" pitchFamily="49" charset="-122"/>
                          <a:cs typeface="Consolas" pitchFamily="49" charset="0"/>
                        </a:rPr>
                        <a:t>，</a:t>
                      </a:r>
                      <a:r>
                        <a:rPr kumimoji="0" lang="en-US" altLang="zh-CN" sz="2000" b="1" i="0" u="none" strike="noStrike" cap="none" normalizeH="0" baseline="0" smtClean="0">
                          <a:ln>
                            <a:noFill/>
                          </a:ln>
                          <a:solidFill>
                            <a:schemeClr val="tx1">
                              <a:lumMod val="65000"/>
                              <a:lumOff val="35000"/>
                            </a:schemeClr>
                          </a:solidFill>
                          <a:effectLst/>
                          <a:latin typeface="Consolas" pitchFamily="49" charset="0"/>
                          <a:ea typeface="楷体" pitchFamily="49" charset="-122"/>
                          <a:cs typeface="Consolas" pitchFamily="49" charset="0"/>
                        </a:rPr>
                        <a:t>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1" i="0" u="none" strike="noStrike" cap="none" normalizeH="0" baseline="0" smtClean="0">
                          <a:ln>
                            <a:noFill/>
                          </a:ln>
                          <a:solidFill>
                            <a:schemeClr val="tx1">
                              <a:lumMod val="65000"/>
                              <a:lumOff val="35000"/>
                            </a:schemeClr>
                          </a:solidFill>
                          <a:effectLst/>
                          <a:latin typeface="Consolas" pitchFamily="49" charset="0"/>
                          <a:ea typeface="楷体" pitchFamily="49" charset="-122"/>
                          <a:cs typeface="Consolas" pitchFamily="49" charset="0"/>
                        </a:rPr>
                        <a:t>20</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1" i="0" u="none" strike="noStrike" cap="none" normalizeH="0" baseline="0" smtClean="0">
                          <a:ln>
                            <a:noFill/>
                          </a:ln>
                          <a:solidFill>
                            <a:schemeClr val="tx1">
                              <a:lumMod val="65000"/>
                              <a:lumOff val="35000"/>
                            </a:schemeClr>
                          </a:solidFill>
                          <a:effectLst/>
                          <a:latin typeface="Consolas" pitchFamily="49" charset="0"/>
                          <a:ea typeface="楷体" pitchFamily="49" charset="-122"/>
                          <a:cs typeface="Consolas" pitchFamily="49" charset="0"/>
                        </a:rPr>
                        <a:t>31</a:t>
                      </a:r>
                    </a:p>
                  </a:txBody>
                  <a:tcPr horzOverflow="overflow">
                    <a:lnL>
                      <a:noFill/>
                    </a:lnL>
                    <a:lnR cap="flat">
                      <a:noFill/>
                    </a:lnR>
                    <a:lnT>
                      <a:noFill/>
                    </a:lnT>
                    <a:lnB>
                      <a:noFill/>
                    </a:lnB>
                    <a:lnTlToBr>
                      <a:noFill/>
                    </a:lnTlToBr>
                    <a:lnBlToTr>
                      <a:noFill/>
                    </a:lnBlToTr>
                    <a:noFill/>
                  </a:tcPr>
                </a:tc>
              </a:tr>
              <a:tr h="228600">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1" i="0" u="none" strike="noStrike" cap="none" normalizeH="0" baseline="0" smtClean="0">
                          <a:ln>
                            <a:noFill/>
                          </a:ln>
                          <a:solidFill>
                            <a:srgbClr val="FF00FF"/>
                          </a:solidFill>
                          <a:effectLst/>
                          <a:latin typeface="Consolas" pitchFamily="49" charset="0"/>
                          <a:ea typeface="楷体" pitchFamily="49" charset="-122"/>
                          <a:cs typeface="Consolas" pitchFamily="49" charset="0"/>
                        </a:rPr>
                        <a:t>④</a:t>
                      </a:r>
                    </a:p>
                  </a:txBody>
                  <a:tcP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1" i="0" u="none" strike="noStrike" cap="none" normalizeH="0" baseline="0" smtClean="0">
                          <a:ln>
                            <a:noFill/>
                          </a:ln>
                          <a:solidFill>
                            <a:srgbClr val="FF00FF"/>
                          </a:solidFill>
                          <a:effectLst/>
                          <a:latin typeface="Consolas" pitchFamily="49" charset="0"/>
                          <a:ea typeface="楷体" pitchFamily="49" charset="-122"/>
                          <a:cs typeface="Consolas" pitchFamily="49" charset="0"/>
                        </a:rPr>
                        <a:t>(0</a:t>
                      </a:r>
                      <a:r>
                        <a:rPr kumimoji="0" lang="zh-CN" altLang="en-US" sz="2000" b="1" i="0" u="none" strike="noStrike" cap="none" normalizeH="0" baseline="0" smtClean="0">
                          <a:ln>
                            <a:noFill/>
                          </a:ln>
                          <a:solidFill>
                            <a:srgbClr val="FF00FF"/>
                          </a:solidFill>
                          <a:effectLst/>
                          <a:latin typeface="Consolas" pitchFamily="49" charset="0"/>
                          <a:ea typeface="楷体" pitchFamily="49" charset="-122"/>
                          <a:cs typeface="Consolas" pitchFamily="49" charset="0"/>
                        </a:rPr>
                        <a:t>，</a:t>
                      </a:r>
                      <a:r>
                        <a:rPr kumimoji="0" lang="en-US" altLang="zh-CN" sz="2000" b="1" i="0" u="none" strike="noStrike" cap="none" normalizeH="0" baseline="0" smtClean="0">
                          <a:ln>
                            <a:noFill/>
                          </a:ln>
                          <a:solidFill>
                            <a:srgbClr val="FF00FF"/>
                          </a:solidFill>
                          <a:effectLst/>
                          <a:latin typeface="Consolas" pitchFamily="49" charset="0"/>
                          <a:ea typeface="楷体" pitchFamily="49" charset="-122"/>
                          <a:cs typeface="Consolas" pitchFamily="49" charset="0"/>
                        </a:rPr>
                        <a:t>1</a:t>
                      </a:r>
                      <a:r>
                        <a:rPr kumimoji="0" lang="zh-CN" altLang="en-US" sz="2000" b="1" i="0" u="none" strike="noStrike" cap="none" normalizeH="0" baseline="0" smtClean="0">
                          <a:ln>
                            <a:noFill/>
                          </a:ln>
                          <a:solidFill>
                            <a:srgbClr val="FF00FF"/>
                          </a:solidFill>
                          <a:effectLst/>
                          <a:latin typeface="Consolas" pitchFamily="49" charset="0"/>
                          <a:ea typeface="楷体" pitchFamily="49" charset="-122"/>
                          <a:cs typeface="Consolas" pitchFamily="49" charset="0"/>
                        </a:rPr>
                        <a:t>，</a:t>
                      </a:r>
                      <a:r>
                        <a:rPr kumimoji="0" lang="en-US" altLang="zh-CN" sz="2000" b="1" i="0" u="none" strike="noStrike" cap="none" normalizeH="0" baseline="0" smtClean="0">
                          <a:ln>
                            <a:noFill/>
                          </a:ln>
                          <a:solidFill>
                            <a:srgbClr val="FF00FF"/>
                          </a:solidFill>
                          <a:effectLst/>
                          <a:latin typeface="Consolas" pitchFamily="49" charset="0"/>
                          <a:ea typeface="楷体" pitchFamily="49" charset="-122"/>
                          <a:cs typeface="Consolas" pitchFamily="49" charset="0"/>
                        </a:rPr>
                        <a:t>1/2)</a:t>
                      </a: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1" i="0" u="none" strike="noStrike" cap="none" normalizeH="0" baseline="0" smtClean="0">
                          <a:ln>
                            <a:noFill/>
                          </a:ln>
                          <a:solidFill>
                            <a:srgbClr val="FF00FF"/>
                          </a:solidFill>
                          <a:effectLst/>
                          <a:latin typeface="Consolas" pitchFamily="49" charset="0"/>
                          <a:ea typeface="楷体" pitchFamily="49" charset="-122"/>
                          <a:cs typeface="Consolas" pitchFamily="49" charset="0"/>
                        </a:rPr>
                        <a:t>20</a:t>
                      </a: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1" i="0" u="none" strike="noStrike" cap="none" normalizeH="0" baseline="0" smtClean="0">
                          <a:ln>
                            <a:noFill/>
                          </a:ln>
                          <a:solidFill>
                            <a:srgbClr val="FF00FF"/>
                          </a:solidFill>
                          <a:effectLst/>
                          <a:latin typeface="Consolas" pitchFamily="49" charset="0"/>
                          <a:ea typeface="楷体" pitchFamily="49" charset="-122"/>
                          <a:cs typeface="Consolas" pitchFamily="49" charset="0"/>
                        </a:rPr>
                        <a:t>31.5</a:t>
                      </a:r>
                    </a:p>
                  </a:txBody>
                  <a:tcPr horzOverflow="overflow">
                    <a:lnL>
                      <a:noFill/>
                    </a:lnL>
                    <a:lnR cap="flat">
                      <a:noFill/>
                    </a:lnR>
                    <a:lnT>
                      <a:noFill/>
                    </a:lnT>
                    <a:lnB cap="flat">
                      <a:noFill/>
                    </a:lnB>
                    <a:lnTlToBr>
                      <a:noFill/>
                    </a:lnTlToBr>
                    <a:lnBlToTr>
                      <a:noFill/>
                    </a:lnBlToTr>
                    <a:noFill/>
                  </a:tcPr>
                </a:tc>
              </a:tr>
            </a:tbl>
          </a:graphicData>
        </a:graphic>
      </p:graphicFrame>
      <p:sp>
        <p:nvSpPr>
          <p:cNvPr id="180287" name="Text Box 63"/>
          <p:cNvSpPr txBox="1">
            <a:spLocks noChangeArrowheads="1"/>
          </p:cNvSpPr>
          <p:nvPr/>
        </p:nvSpPr>
        <p:spPr bwMode="auto">
          <a:xfrm>
            <a:off x="500034" y="4424614"/>
            <a:ext cx="7921625" cy="827021"/>
          </a:xfrm>
          <a:prstGeom prst="rect">
            <a:avLst/>
          </a:prstGeom>
          <a:noFill/>
          <a:ln w="9525">
            <a:noFill/>
            <a:miter lim="800000"/>
            <a:headEnd/>
            <a:tailEnd/>
          </a:ln>
          <a:effectLst/>
        </p:spPr>
        <p:txBody>
          <a:bodyPr>
            <a:spAutoFit/>
          </a:bodyPr>
          <a:lstStyle/>
          <a:p>
            <a:pPr>
              <a:lnSpc>
                <a:spcPts val="3000"/>
              </a:lnSpc>
              <a:spcBef>
                <a:spcPts val="0"/>
              </a:spcBef>
            </a:pPr>
            <a:r>
              <a:rPr lang="zh-CN" altLang="en-US" sz="2000">
                <a:solidFill>
                  <a:srgbClr val="0000FF"/>
                </a:solidFill>
                <a:latin typeface="Consolas" pitchFamily="49" charset="0"/>
                <a:ea typeface="楷体" pitchFamily="49" charset="-122"/>
                <a:cs typeface="Consolas" pitchFamily="49" charset="0"/>
              </a:rPr>
              <a:t>　　在这</a:t>
            </a:r>
            <a:r>
              <a:rPr lang="en-US" altLang="zh-CN" sz="2000">
                <a:solidFill>
                  <a:srgbClr val="0000FF"/>
                </a:solidFill>
                <a:latin typeface="Consolas" pitchFamily="49" charset="0"/>
                <a:ea typeface="楷体" pitchFamily="49" charset="-122"/>
                <a:cs typeface="Consolas" pitchFamily="49" charset="0"/>
              </a:rPr>
              <a:t>4</a:t>
            </a:r>
            <a:r>
              <a:rPr lang="zh-CN" altLang="en-US" sz="2000">
                <a:solidFill>
                  <a:srgbClr val="0000FF"/>
                </a:solidFill>
                <a:latin typeface="Consolas" pitchFamily="49" charset="0"/>
                <a:ea typeface="楷体" pitchFamily="49" charset="-122"/>
                <a:cs typeface="Consolas" pitchFamily="49" charset="0"/>
              </a:rPr>
              <a:t>个可行解</a:t>
            </a:r>
            <a:r>
              <a:rPr lang="zh-CN" altLang="en-US" sz="2000" smtClean="0">
                <a:solidFill>
                  <a:srgbClr val="0000FF"/>
                </a:solidFill>
                <a:latin typeface="Consolas" pitchFamily="49" charset="0"/>
                <a:ea typeface="楷体" pitchFamily="49" charset="-122"/>
                <a:cs typeface="Consolas" pitchFamily="49" charset="0"/>
              </a:rPr>
              <a:t>中，第</a:t>
            </a:r>
            <a:r>
              <a:rPr lang="zh-CN" altLang="en-US" sz="2000">
                <a:solidFill>
                  <a:srgbClr val="FF00FF"/>
                </a:solidFill>
                <a:latin typeface="Consolas" pitchFamily="49" charset="0"/>
                <a:ea typeface="楷体" pitchFamily="49" charset="-122"/>
                <a:cs typeface="Consolas" pitchFamily="49" charset="0"/>
              </a:rPr>
              <a:t>④</a:t>
            </a:r>
            <a:r>
              <a:rPr lang="zh-CN" altLang="en-US" sz="2000">
                <a:solidFill>
                  <a:srgbClr val="0000FF"/>
                </a:solidFill>
                <a:latin typeface="Consolas" pitchFamily="49" charset="0"/>
                <a:ea typeface="楷体" pitchFamily="49" charset="-122"/>
                <a:cs typeface="Consolas" pitchFamily="49" charset="0"/>
              </a:rPr>
              <a:t>个解的效益最</a:t>
            </a:r>
            <a:r>
              <a:rPr lang="zh-CN" altLang="en-US" sz="2000" smtClean="0">
                <a:solidFill>
                  <a:srgbClr val="0000FF"/>
                </a:solidFill>
                <a:latin typeface="Consolas" pitchFamily="49" charset="0"/>
                <a:ea typeface="楷体" pitchFamily="49" charset="-122"/>
                <a:cs typeface="Consolas" pitchFamily="49" charset="0"/>
              </a:rPr>
              <a:t>大，可</a:t>
            </a:r>
            <a:r>
              <a:rPr lang="zh-CN" altLang="en-US" sz="2000">
                <a:solidFill>
                  <a:srgbClr val="0000FF"/>
                </a:solidFill>
                <a:latin typeface="Consolas" pitchFamily="49" charset="0"/>
                <a:ea typeface="楷体" pitchFamily="49" charset="-122"/>
                <a:cs typeface="Consolas" pitchFamily="49" charset="0"/>
              </a:rPr>
              <a:t>以求出它是这个背包问题的最优解。</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Text Box 2"/>
          <p:cNvSpPr txBox="1">
            <a:spLocks noChangeArrowheads="1"/>
          </p:cNvSpPr>
          <p:nvPr/>
        </p:nvSpPr>
        <p:spPr bwMode="auto">
          <a:xfrm>
            <a:off x="357158" y="1214422"/>
            <a:ext cx="8569325" cy="2908489"/>
          </a:xfrm>
          <a:prstGeom prst="rect">
            <a:avLst/>
          </a:prstGeom>
          <a:noFill/>
          <a:ln w="9525">
            <a:noFill/>
            <a:miter lim="800000"/>
            <a:headEnd/>
            <a:tailEnd/>
          </a:ln>
          <a:effectLst/>
        </p:spPr>
        <p:txBody>
          <a:bodyPr>
            <a:spAutoFit/>
          </a:bodyPr>
          <a:lstStyle/>
          <a:p>
            <a:pPr>
              <a:lnSpc>
                <a:spcPct val="150000"/>
              </a:lnSpc>
            </a:pPr>
            <a:r>
              <a:rPr lang="zh-CN" altLang="en-US" sz="2200" dirty="0">
                <a:solidFill>
                  <a:srgbClr val="0000FF"/>
                </a:solidFill>
                <a:ea typeface="楷体" pitchFamily="49" charset="-122"/>
                <a:cs typeface="Times New Roman" pitchFamily="18" charset="0"/>
              </a:rPr>
              <a:t>　</a:t>
            </a:r>
            <a:r>
              <a:rPr lang="zh-CN" altLang="en-US" sz="2200" dirty="0">
                <a:solidFill>
                  <a:srgbClr val="0000FF"/>
                </a:solidFill>
                <a:latin typeface="微软雅黑" pitchFamily="34" charset="-122"/>
                <a:ea typeface="微软雅黑" pitchFamily="34" charset="-122"/>
                <a:cs typeface="Times New Roman" pitchFamily="18" charset="0"/>
              </a:rPr>
              <a:t>　</a:t>
            </a:r>
            <a:r>
              <a:rPr lang="zh-CN" altLang="en-US" sz="2200" dirty="0">
                <a:solidFill>
                  <a:srgbClr val="FF0000"/>
                </a:solidFill>
                <a:latin typeface="微软雅黑" pitchFamily="34" charset="-122"/>
                <a:ea typeface="微软雅黑" pitchFamily="34" charset="-122"/>
                <a:cs typeface="Times New Roman" pitchFamily="18" charset="0"/>
              </a:rPr>
              <a:t>贪心策略：</a:t>
            </a:r>
            <a:r>
              <a:rPr lang="zh-CN" altLang="en-US" sz="2000" dirty="0">
                <a:solidFill>
                  <a:srgbClr val="0000FF"/>
                </a:solidFill>
                <a:ea typeface="楷体" pitchFamily="49" charset="-122"/>
                <a:cs typeface="Times New Roman" pitchFamily="18" charset="0"/>
              </a:rPr>
              <a:t>选择</a:t>
            </a:r>
            <a:r>
              <a:rPr lang="zh-CN" altLang="en-US" sz="2000" dirty="0">
                <a:solidFill>
                  <a:srgbClr val="C00000"/>
                </a:solidFill>
                <a:ea typeface="楷体" pitchFamily="49" charset="-122"/>
                <a:cs typeface="Times New Roman" pitchFamily="18" charset="0"/>
              </a:rPr>
              <a:t>单位重量价值最大</a:t>
            </a:r>
            <a:r>
              <a:rPr lang="zh-CN" altLang="en-US" sz="2000" dirty="0">
                <a:solidFill>
                  <a:srgbClr val="0000FF"/>
                </a:solidFill>
                <a:ea typeface="楷体" pitchFamily="49" charset="-122"/>
                <a:cs typeface="Times New Roman" pitchFamily="18" charset="0"/>
              </a:rPr>
              <a:t>的物品。</a:t>
            </a:r>
          </a:p>
          <a:p>
            <a:pPr>
              <a:lnSpc>
                <a:spcPct val="150000"/>
              </a:lnSpc>
            </a:pPr>
            <a:r>
              <a:rPr lang="zh-CN" altLang="en-US" sz="2000" dirty="0">
                <a:solidFill>
                  <a:srgbClr val="0000FF"/>
                </a:solidFill>
                <a:ea typeface="楷体" pitchFamily="49" charset="-122"/>
                <a:cs typeface="Times New Roman" pitchFamily="18" charset="0"/>
              </a:rPr>
              <a:t>　　每次从物品集合中选择单位重量价值最大的</a:t>
            </a:r>
            <a:r>
              <a:rPr lang="zh-CN" altLang="en-US" sz="2000">
                <a:solidFill>
                  <a:srgbClr val="0000FF"/>
                </a:solidFill>
                <a:ea typeface="楷体" pitchFamily="49" charset="-122"/>
                <a:cs typeface="Times New Roman" pitchFamily="18" charset="0"/>
              </a:rPr>
              <a:t>物</a:t>
            </a:r>
            <a:r>
              <a:rPr lang="zh-CN" altLang="en-US" sz="2000" smtClean="0">
                <a:solidFill>
                  <a:srgbClr val="0000FF"/>
                </a:solidFill>
                <a:ea typeface="楷体" pitchFamily="49" charset="-122"/>
                <a:cs typeface="Times New Roman" pitchFamily="18" charset="0"/>
              </a:rPr>
              <a:t>品，如</a:t>
            </a:r>
            <a:r>
              <a:rPr lang="zh-CN" altLang="en-US" sz="2000" dirty="0">
                <a:solidFill>
                  <a:srgbClr val="0000FF"/>
                </a:solidFill>
                <a:ea typeface="楷体" pitchFamily="49" charset="-122"/>
                <a:cs typeface="Times New Roman" pitchFamily="18" charset="0"/>
              </a:rPr>
              <a:t>果其重量小于背包</a:t>
            </a:r>
            <a:r>
              <a:rPr lang="zh-CN" altLang="en-US" sz="2000">
                <a:solidFill>
                  <a:srgbClr val="0000FF"/>
                </a:solidFill>
                <a:ea typeface="楷体" pitchFamily="49" charset="-122"/>
                <a:cs typeface="Times New Roman" pitchFamily="18" charset="0"/>
              </a:rPr>
              <a:t>容</a:t>
            </a:r>
            <a:r>
              <a:rPr lang="zh-CN" altLang="en-US" sz="2000" smtClean="0">
                <a:solidFill>
                  <a:srgbClr val="0000FF"/>
                </a:solidFill>
                <a:ea typeface="楷体" pitchFamily="49" charset="-122"/>
                <a:cs typeface="Times New Roman" pitchFamily="18" charset="0"/>
              </a:rPr>
              <a:t>量，就</a:t>
            </a:r>
            <a:r>
              <a:rPr lang="zh-CN" altLang="en-US" sz="2000" dirty="0">
                <a:solidFill>
                  <a:srgbClr val="0000FF"/>
                </a:solidFill>
                <a:ea typeface="楷体" pitchFamily="49" charset="-122"/>
                <a:cs typeface="Times New Roman" pitchFamily="18" charset="0"/>
              </a:rPr>
              <a:t>可以把它</a:t>
            </a:r>
            <a:r>
              <a:rPr lang="zh-CN" altLang="en-US" sz="2000">
                <a:solidFill>
                  <a:srgbClr val="0000FF"/>
                </a:solidFill>
                <a:ea typeface="楷体" pitchFamily="49" charset="-122"/>
                <a:cs typeface="Times New Roman" pitchFamily="18" charset="0"/>
              </a:rPr>
              <a:t>装</a:t>
            </a:r>
            <a:r>
              <a:rPr lang="zh-CN" altLang="en-US" sz="2000" smtClean="0">
                <a:solidFill>
                  <a:srgbClr val="0000FF"/>
                </a:solidFill>
                <a:ea typeface="楷体" pitchFamily="49" charset="-122"/>
                <a:cs typeface="Times New Roman" pitchFamily="18" charset="0"/>
              </a:rPr>
              <a:t>入，并</a:t>
            </a:r>
            <a:r>
              <a:rPr lang="zh-CN" altLang="en-US" sz="2000" dirty="0">
                <a:solidFill>
                  <a:srgbClr val="0000FF"/>
                </a:solidFill>
                <a:ea typeface="楷体" pitchFamily="49" charset="-122"/>
                <a:cs typeface="Times New Roman" pitchFamily="18" charset="0"/>
              </a:rPr>
              <a:t>将背包容量减去该物品的</a:t>
            </a:r>
            <a:r>
              <a:rPr lang="zh-CN" altLang="en-US" sz="2000">
                <a:solidFill>
                  <a:srgbClr val="0000FF"/>
                </a:solidFill>
                <a:ea typeface="楷体" pitchFamily="49" charset="-122"/>
                <a:cs typeface="Times New Roman" pitchFamily="18" charset="0"/>
              </a:rPr>
              <a:t>重</a:t>
            </a:r>
            <a:r>
              <a:rPr lang="zh-CN" altLang="en-US" sz="2000" smtClean="0">
                <a:solidFill>
                  <a:srgbClr val="0000FF"/>
                </a:solidFill>
                <a:ea typeface="楷体" pitchFamily="49" charset="-122"/>
                <a:cs typeface="Times New Roman" pitchFamily="18" charset="0"/>
              </a:rPr>
              <a:t>量，然</a:t>
            </a:r>
            <a:r>
              <a:rPr lang="zh-CN" altLang="en-US" sz="2000" dirty="0">
                <a:solidFill>
                  <a:srgbClr val="0000FF"/>
                </a:solidFill>
                <a:ea typeface="楷体" pitchFamily="49" charset="-122"/>
                <a:cs typeface="Times New Roman" pitchFamily="18" charset="0"/>
              </a:rPr>
              <a:t>后就面临了一个最优子问题</a:t>
            </a:r>
            <a:r>
              <a:rPr lang="en-US" altLang="zh-CN" sz="2000" dirty="0">
                <a:solidFill>
                  <a:srgbClr val="0000FF"/>
                </a:solidFill>
                <a:ea typeface="楷体" pitchFamily="49" charset="-122"/>
                <a:cs typeface="Times New Roman" pitchFamily="18" charset="0"/>
              </a:rPr>
              <a:t>——</a:t>
            </a:r>
            <a:r>
              <a:rPr lang="zh-CN" altLang="en-US" sz="2000" dirty="0">
                <a:solidFill>
                  <a:srgbClr val="0000FF"/>
                </a:solidFill>
                <a:ea typeface="楷体" pitchFamily="49" charset="-122"/>
                <a:cs typeface="Times New Roman" pitchFamily="18" charset="0"/>
              </a:rPr>
              <a:t>它同样是背包</a:t>
            </a:r>
            <a:r>
              <a:rPr lang="zh-CN" altLang="en-US" sz="2000">
                <a:solidFill>
                  <a:srgbClr val="0000FF"/>
                </a:solidFill>
                <a:ea typeface="楷体" pitchFamily="49" charset="-122"/>
                <a:cs typeface="Times New Roman" pitchFamily="18" charset="0"/>
              </a:rPr>
              <a:t>问</a:t>
            </a:r>
            <a:r>
              <a:rPr lang="zh-CN" altLang="en-US" sz="2000" smtClean="0">
                <a:solidFill>
                  <a:srgbClr val="0000FF"/>
                </a:solidFill>
                <a:ea typeface="楷体" pitchFamily="49" charset="-122"/>
                <a:cs typeface="Times New Roman" pitchFamily="18" charset="0"/>
              </a:rPr>
              <a:t>题，只</a:t>
            </a:r>
            <a:r>
              <a:rPr lang="zh-CN" altLang="en-US" sz="2000" dirty="0">
                <a:solidFill>
                  <a:srgbClr val="0000FF"/>
                </a:solidFill>
                <a:ea typeface="楷体" pitchFamily="49" charset="-122"/>
                <a:cs typeface="Times New Roman" pitchFamily="18" charset="0"/>
              </a:rPr>
              <a:t>不过背包容量减</a:t>
            </a:r>
            <a:r>
              <a:rPr lang="zh-CN" altLang="en-US" sz="2000">
                <a:solidFill>
                  <a:srgbClr val="0000FF"/>
                </a:solidFill>
                <a:ea typeface="楷体" pitchFamily="49" charset="-122"/>
                <a:cs typeface="Times New Roman" pitchFamily="18" charset="0"/>
              </a:rPr>
              <a:t>少</a:t>
            </a:r>
            <a:r>
              <a:rPr lang="zh-CN" altLang="en-US" sz="2000" smtClean="0">
                <a:solidFill>
                  <a:srgbClr val="0000FF"/>
                </a:solidFill>
                <a:ea typeface="楷体" pitchFamily="49" charset="-122"/>
                <a:cs typeface="Times New Roman" pitchFamily="18" charset="0"/>
              </a:rPr>
              <a:t>了，物</a:t>
            </a:r>
            <a:r>
              <a:rPr lang="zh-CN" altLang="en-US" sz="2000" dirty="0">
                <a:solidFill>
                  <a:srgbClr val="0000FF"/>
                </a:solidFill>
                <a:ea typeface="楷体" pitchFamily="49" charset="-122"/>
                <a:cs typeface="Times New Roman" pitchFamily="18" charset="0"/>
              </a:rPr>
              <a:t>品集合减少了。</a:t>
            </a:r>
          </a:p>
          <a:p>
            <a:pPr>
              <a:lnSpc>
                <a:spcPct val="150000"/>
              </a:lnSpc>
            </a:pPr>
            <a:r>
              <a:rPr lang="zh-CN" altLang="en-US" sz="2000" dirty="0">
                <a:solidFill>
                  <a:srgbClr val="0000FF"/>
                </a:solidFill>
                <a:ea typeface="楷体" pitchFamily="49" charset="-122"/>
                <a:cs typeface="Times New Roman" pitchFamily="18" charset="0"/>
              </a:rPr>
              <a:t>　　因此背包问题具有最优子结构性质。</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Text Box 2"/>
          <p:cNvSpPr txBox="1">
            <a:spLocks noChangeArrowheads="1"/>
          </p:cNvSpPr>
          <p:nvPr/>
        </p:nvSpPr>
        <p:spPr bwMode="auto">
          <a:xfrm>
            <a:off x="285720" y="214290"/>
            <a:ext cx="8496300" cy="400110"/>
          </a:xfrm>
          <a:prstGeom prst="rect">
            <a:avLst/>
          </a:prstGeom>
          <a:noFill/>
          <a:ln w="9525">
            <a:noFill/>
            <a:miter lim="800000"/>
            <a:headEnd/>
            <a:tailEnd/>
          </a:ln>
          <a:effectLst/>
        </p:spPr>
        <p:txBody>
          <a:bodyPr>
            <a:spAutoFit/>
          </a:bodyPr>
          <a:lstStyle/>
          <a:p>
            <a:pPr>
              <a:spcBef>
                <a:spcPct val="50000"/>
              </a:spcBef>
            </a:pPr>
            <a:r>
              <a:rPr lang="zh-CN" altLang="en-US" sz="2000" smtClean="0">
                <a:solidFill>
                  <a:srgbClr val="0000FF"/>
                </a:solidFill>
                <a:latin typeface="Consolas" pitchFamily="49" charset="0"/>
                <a:ea typeface="楷体" pitchFamily="49" charset="-122"/>
                <a:cs typeface="Consolas" pitchFamily="49" charset="0"/>
              </a:rPr>
              <a:t>对于下表一</a:t>
            </a:r>
            <a:r>
              <a:rPr lang="zh-CN" altLang="en-US" sz="2000" dirty="0">
                <a:solidFill>
                  <a:srgbClr val="0000FF"/>
                </a:solidFill>
                <a:latin typeface="Consolas" pitchFamily="49" charset="0"/>
                <a:ea typeface="楷体" pitchFamily="49" charset="-122"/>
                <a:cs typeface="Consolas" pitchFamily="49" charset="0"/>
              </a:rPr>
              <a:t>个背包</a:t>
            </a:r>
            <a:r>
              <a:rPr lang="zh-CN" altLang="en-US" sz="2000">
                <a:solidFill>
                  <a:srgbClr val="0000FF"/>
                </a:solidFill>
                <a:latin typeface="Consolas" pitchFamily="49" charset="0"/>
                <a:ea typeface="楷体" pitchFamily="49" charset="-122"/>
                <a:cs typeface="Consolas" pitchFamily="49" charset="0"/>
              </a:rPr>
              <a:t>问</a:t>
            </a:r>
            <a:r>
              <a:rPr lang="zh-CN" altLang="en-US" sz="2000" smtClean="0">
                <a:solidFill>
                  <a:srgbClr val="0000FF"/>
                </a:solidFill>
                <a:latin typeface="Consolas" pitchFamily="49" charset="0"/>
                <a:ea typeface="楷体" pitchFamily="49" charset="-122"/>
                <a:cs typeface="Consolas" pitchFamily="49" charset="0"/>
              </a:rPr>
              <a:t>题，</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=5</a:t>
            </a:r>
            <a:r>
              <a:rPr lang="zh-CN" altLang="en-US" sz="2000" smtClean="0">
                <a:solidFill>
                  <a:srgbClr val="0000FF"/>
                </a:solidFill>
                <a:latin typeface="Consolas" pitchFamily="49" charset="0"/>
                <a:ea typeface="楷体" pitchFamily="49" charset="-122"/>
                <a:cs typeface="Consolas" pitchFamily="49" charset="0"/>
              </a:rPr>
              <a:t>，设</a:t>
            </a:r>
            <a:r>
              <a:rPr lang="zh-CN" altLang="en-US" sz="2000" dirty="0">
                <a:solidFill>
                  <a:srgbClr val="0000FF"/>
                </a:solidFill>
                <a:latin typeface="Consolas" pitchFamily="49" charset="0"/>
                <a:ea typeface="楷体" pitchFamily="49" charset="-122"/>
                <a:cs typeface="Consolas" pitchFamily="49" charset="0"/>
              </a:rPr>
              <a:t>背包容</a:t>
            </a:r>
            <a:r>
              <a:rPr lang="zh-CN" altLang="en-US" sz="2000">
                <a:solidFill>
                  <a:srgbClr val="0000FF"/>
                </a:solidFill>
                <a:latin typeface="Consolas" pitchFamily="49" charset="0"/>
                <a:ea typeface="楷体" pitchFamily="49" charset="-122"/>
                <a:cs typeface="Consolas" pitchFamily="49" charset="0"/>
              </a:rPr>
              <a:t>量</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smtClean="0">
                <a:solidFill>
                  <a:srgbClr val="0000FF"/>
                </a:solidFill>
                <a:latin typeface="Consolas" pitchFamily="49" charset="0"/>
                <a:ea typeface="楷体" pitchFamily="49" charset="-122"/>
                <a:cs typeface="Consolas" pitchFamily="49" charset="0"/>
              </a:rPr>
              <a:t>=100</a:t>
            </a:r>
            <a:r>
              <a:rPr lang="zh-CN" altLang="en-US" sz="2000" smtClean="0">
                <a:solidFill>
                  <a:srgbClr val="0000FF"/>
                </a:solidFill>
                <a:latin typeface="Consolas" pitchFamily="49" charset="0"/>
                <a:ea typeface="楷体" pitchFamily="49" charset="-122"/>
                <a:cs typeface="Consolas" pitchFamily="49" charset="0"/>
              </a:rPr>
              <a:t>，其</a:t>
            </a:r>
            <a:r>
              <a:rPr lang="zh-CN" altLang="en-US" sz="2000" dirty="0">
                <a:solidFill>
                  <a:srgbClr val="0000FF"/>
                </a:solidFill>
                <a:latin typeface="Consolas" pitchFamily="49" charset="0"/>
                <a:ea typeface="楷体" pitchFamily="49" charset="-122"/>
                <a:cs typeface="Consolas" pitchFamily="49" charset="0"/>
              </a:rPr>
              <a:t>求解过程如下：</a:t>
            </a:r>
          </a:p>
        </p:txBody>
      </p:sp>
      <p:graphicFrame>
        <p:nvGraphicFramePr>
          <p:cNvPr id="178335" name="Group 159"/>
          <p:cNvGraphicFramePr>
            <a:graphicFrameLocks noGrp="1"/>
          </p:cNvGraphicFramePr>
          <p:nvPr/>
        </p:nvGraphicFramePr>
        <p:xfrm>
          <a:off x="468313" y="822952"/>
          <a:ext cx="8135937" cy="1463040"/>
        </p:xfrm>
        <a:graphic>
          <a:graphicData uri="http://schemas.openxmlformats.org/drawingml/2006/table">
            <a:tbl>
              <a:tblPr>
                <a:tableStyleId>{775DCB02-9BB8-47FD-8907-85C794F793BA}</a:tableStyleId>
              </a:tblPr>
              <a:tblGrid>
                <a:gridCol w="1355725"/>
                <a:gridCol w="1355725"/>
                <a:gridCol w="1355725"/>
                <a:gridCol w="1355725"/>
                <a:gridCol w="1355725"/>
                <a:gridCol w="1357312"/>
              </a:tblGrid>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dirty="0" err="1" smtClean="0">
                          <a:ln>
                            <a:noFill/>
                          </a:ln>
                          <a:solidFill>
                            <a:srgbClr val="C00000"/>
                          </a:solidFill>
                          <a:effectLst/>
                          <a:latin typeface="Consolas" pitchFamily="49" charset="0"/>
                          <a:cs typeface="Consolas" pitchFamily="49" charset="0"/>
                        </a:rPr>
                        <a:t>i</a:t>
                      </a:r>
                      <a:endParaRPr kumimoji="0" lang="en-US" altLang="zh-CN" sz="1800" b="1" i="1" u="none" strike="noStrike" cap="none" normalizeH="0" baseline="0" dirty="0" smtClean="0">
                        <a:ln>
                          <a:noFill/>
                        </a:ln>
                        <a:solidFill>
                          <a:srgbClr val="C00000"/>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C00000"/>
                          </a:solidFill>
                          <a:effectLst/>
                          <a:latin typeface="Consolas" pitchFamily="49" charset="0"/>
                          <a:cs typeface="Consolas" pitchFamily="49" charset="0"/>
                        </a:rPr>
                        <a:t>1</a:t>
                      </a:r>
                      <a:endParaRPr kumimoji="0" lang="en-US" altLang="zh-CN" sz="1800" b="1" i="0" u="none" strike="noStrike" cap="none" normalizeH="0" baseline="0" smtClean="0">
                        <a:ln>
                          <a:noFill/>
                        </a:ln>
                        <a:solidFill>
                          <a:srgbClr val="C00000"/>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C00000"/>
                          </a:solidFill>
                          <a:effectLst/>
                          <a:latin typeface="Consolas" pitchFamily="49" charset="0"/>
                          <a:cs typeface="Consolas" pitchFamily="49" charset="0"/>
                        </a:rPr>
                        <a:t>2</a:t>
                      </a:r>
                      <a:endParaRPr kumimoji="0" lang="en-US" altLang="zh-CN" sz="1800" b="1" i="0" u="none" strike="noStrike" cap="none" normalizeH="0" baseline="0" smtClean="0">
                        <a:ln>
                          <a:noFill/>
                        </a:ln>
                        <a:solidFill>
                          <a:srgbClr val="C00000"/>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C00000"/>
                          </a:solidFill>
                          <a:effectLst/>
                          <a:latin typeface="Consolas" pitchFamily="49" charset="0"/>
                          <a:cs typeface="Consolas" pitchFamily="49" charset="0"/>
                        </a:rPr>
                        <a:t>3</a:t>
                      </a:r>
                      <a:endParaRPr kumimoji="0" lang="en-US" altLang="zh-CN" sz="1800" b="1" i="0" u="none" strike="noStrike" cap="none" normalizeH="0" baseline="0" smtClean="0">
                        <a:ln>
                          <a:noFill/>
                        </a:ln>
                        <a:solidFill>
                          <a:srgbClr val="C00000"/>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C00000"/>
                          </a:solidFill>
                          <a:effectLst/>
                          <a:latin typeface="Consolas" pitchFamily="49" charset="0"/>
                          <a:cs typeface="Consolas" pitchFamily="49" charset="0"/>
                        </a:rPr>
                        <a:t>4</a:t>
                      </a:r>
                      <a:endParaRPr kumimoji="0" lang="en-US" altLang="zh-CN" sz="1800" b="1" i="0" u="none" strike="noStrike" cap="none" normalizeH="0" baseline="0" smtClean="0">
                        <a:ln>
                          <a:noFill/>
                        </a:ln>
                        <a:solidFill>
                          <a:srgbClr val="C00000"/>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C00000"/>
                          </a:solidFill>
                          <a:effectLst/>
                          <a:latin typeface="Consolas" pitchFamily="49" charset="0"/>
                          <a:cs typeface="Consolas" pitchFamily="49" charset="0"/>
                        </a:rPr>
                        <a:t>5</a:t>
                      </a:r>
                      <a:endParaRPr kumimoji="0" lang="en-US" altLang="zh-CN" sz="1800" b="1" i="0" u="none" strike="noStrike" cap="none" normalizeH="0" baseline="0" smtClean="0">
                        <a:ln>
                          <a:noFill/>
                        </a:ln>
                        <a:solidFill>
                          <a:srgbClr val="C00000"/>
                        </a:solidFill>
                        <a:effectLst/>
                        <a:latin typeface="Consolas" pitchFamily="49" charset="0"/>
                        <a:ea typeface="楷体_GB2312" pitchFamily="49" charset="-122"/>
                        <a:cs typeface="Consolas" pitchFamily="49" charset="0"/>
                      </a:endParaRPr>
                    </a:p>
                  </a:txBody>
                  <a:tcPr horzOverflow="overflow"/>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rgbClr val="C00000"/>
                          </a:solidFill>
                          <a:effectLst/>
                          <a:latin typeface="Consolas" pitchFamily="49" charset="0"/>
                          <a:cs typeface="Consolas" pitchFamily="49" charset="0"/>
                        </a:rPr>
                        <a:t>w</a:t>
                      </a:r>
                      <a:r>
                        <a:rPr kumimoji="0" lang="en-US" altLang="zh-CN" sz="1800" b="1" i="1" u="none" strike="noStrike" cap="none" normalizeH="0" baseline="-30000" smtClean="0">
                          <a:ln>
                            <a:noFill/>
                          </a:ln>
                          <a:solidFill>
                            <a:srgbClr val="C00000"/>
                          </a:solidFill>
                          <a:effectLst/>
                          <a:latin typeface="Consolas" pitchFamily="49" charset="0"/>
                          <a:cs typeface="Consolas" pitchFamily="49" charset="0"/>
                        </a:rPr>
                        <a:t>i</a:t>
                      </a:r>
                      <a:endParaRPr kumimoji="0" lang="en-US" altLang="zh-CN" sz="1800" b="1" i="1" u="none" strike="noStrike" cap="none" normalizeH="0" baseline="0" smtClean="0">
                        <a:ln>
                          <a:noFill/>
                        </a:ln>
                        <a:solidFill>
                          <a:srgbClr val="C00000"/>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smtClean="0">
                          <a:ln>
                            <a:noFill/>
                          </a:ln>
                          <a:solidFill>
                            <a:srgbClr val="0000FF"/>
                          </a:solidFill>
                          <a:effectLst/>
                          <a:latin typeface="Consolas" pitchFamily="49" charset="0"/>
                          <a:cs typeface="Consolas" pitchFamily="49" charset="0"/>
                        </a:rPr>
                        <a:t>10</a:t>
                      </a:r>
                      <a:endParaRPr kumimoji="0" lang="en-US" altLang="zh-CN" sz="1800" b="1" i="0" u="none" strike="noStrike" cap="none" normalizeH="0" baseline="0" dirty="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20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30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40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50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rgbClr val="C00000"/>
                          </a:solidFill>
                          <a:effectLst/>
                          <a:latin typeface="Consolas" pitchFamily="49" charset="0"/>
                          <a:cs typeface="Consolas" pitchFamily="49" charset="0"/>
                        </a:rPr>
                        <a:t>v</a:t>
                      </a:r>
                      <a:r>
                        <a:rPr kumimoji="0" lang="en-US" altLang="zh-CN" sz="1800" b="1" i="1" u="none" strike="noStrike" cap="none" normalizeH="0" baseline="-30000" smtClean="0">
                          <a:ln>
                            <a:noFill/>
                          </a:ln>
                          <a:solidFill>
                            <a:srgbClr val="C00000"/>
                          </a:solidFill>
                          <a:effectLst/>
                          <a:latin typeface="Consolas" pitchFamily="49" charset="0"/>
                          <a:cs typeface="Consolas" pitchFamily="49" charset="0"/>
                        </a:rPr>
                        <a:t>i</a:t>
                      </a:r>
                      <a:endParaRPr kumimoji="0" lang="en-US" altLang="zh-CN" sz="1800" b="1" i="1" u="none" strike="noStrike" cap="none" normalizeH="0" baseline="0" smtClean="0">
                        <a:ln>
                          <a:noFill/>
                        </a:ln>
                        <a:solidFill>
                          <a:srgbClr val="C00000"/>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20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30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66</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40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60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rgbClr val="C00000"/>
                          </a:solidFill>
                          <a:effectLst/>
                          <a:latin typeface="Consolas" pitchFamily="49" charset="0"/>
                          <a:cs typeface="Consolas" pitchFamily="49" charset="0"/>
                        </a:rPr>
                        <a:t>v</a:t>
                      </a:r>
                      <a:r>
                        <a:rPr kumimoji="0" lang="en-US" altLang="zh-CN" sz="1800" b="1" i="1" u="none" strike="noStrike" cap="none" normalizeH="0" baseline="-30000" smtClean="0">
                          <a:ln>
                            <a:noFill/>
                          </a:ln>
                          <a:solidFill>
                            <a:srgbClr val="C00000"/>
                          </a:solidFill>
                          <a:effectLst/>
                          <a:latin typeface="Consolas" pitchFamily="49" charset="0"/>
                          <a:cs typeface="Consolas" pitchFamily="49" charset="0"/>
                        </a:rPr>
                        <a:t>i</a:t>
                      </a:r>
                      <a:r>
                        <a:rPr kumimoji="0" lang="en-US" altLang="zh-CN" sz="1800" b="1" i="1" u="none" strike="noStrike" cap="none" normalizeH="0" baseline="0" smtClean="0">
                          <a:ln>
                            <a:noFill/>
                          </a:ln>
                          <a:solidFill>
                            <a:srgbClr val="C00000"/>
                          </a:solidFill>
                          <a:effectLst/>
                          <a:latin typeface="Consolas" pitchFamily="49" charset="0"/>
                          <a:cs typeface="Consolas" pitchFamily="49" charset="0"/>
                        </a:rPr>
                        <a:t>/w</a:t>
                      </a:r>
                      <a:r>
                        <a:rPr kumimoji="0" lang="en-US" altLang="zh-CN" sz="1800" b="1" i="1" u="none" strike="noStrike" cap="none" normalizeH="0" baseline="-30000" smtClean="0">
                          <a:ln>
                            <a:noFill/>
                          </a:ln>
                          <a:solidFill>
                            <a:srgbClr val="C00000"/>
                          </a:solidFill>
                          <a:effectLst/>
                          <a:latin typeface="Consolas" pitchFamily="49" charset="0"/>
                          <a:cs typeface="Consolas" pitchFamily="49" charset="0"/>
                        </a:rPr>
                        <a:t>i</a:t>
                      </a:r>
                      <a:endParaRPr kumimoji="0" lang="en-US" altLang="zh-CN" sz="1800" b="1" i="1" u="none" strike="noStrike" cap="none" normalizeH="0" baseline="0" smtClean="0">
                        <a:ln>
                          <a:noFill/>
                        </a:ln>
                        <a:solidFill>
                          <a:srgbClr val="C00000"/>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2.0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1.5</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2.2</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1.0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1.2</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r>
            </a:tbl>
          </a:graphicData>
        </a:graphic>
      </p:graphicFrame>
      <p:sp>
        <p:nvSpPr>
          <p:cNvPr id="178334" name="Text Box 158"/>
          <p:cNvSpPr txBox="1">
            <a:spLocks noChangeArrowheads="1"/>
          </p:cNvSpPr>
          <p:nvPr/>
        </p:nvSpPr>
        <p:spPr bwMode="auto">
          <a:xfrm>
            <a:off x="500034" y="2400312"/>
            <a:ext cx="8351837" cy="874727"/>
          </a:xfrm>
          <a:prstGeom prst="rect">
            <a:avLst/>
          </a:prstGeom>
          <a:noFill/>
          <a:ln w="9525">
            <a:noFill/>
            <a:miter lim="800000"/>
            <a:headEnd/>
            <a:tailEnd/>
          </a:ln>
          <a:effectLst/>
        </p:spPr>
        <p:txBody>
          <a:bodyPr>
            <a:spAutoFit/>
          </a:bodyPr>
          <a:lstStyle/>
          <a:p>
            <a:pPr>
              <a:lnSpc>
                <a:spcPct val="150000"/>
              </a:lnSpc>
            </a:pPr>
            <a:r>
              <a:rPr lang="zh-CN" altLang="en-US" sz="1800" dirty="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　</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1</a:t>
            </a:r>
            <a:r>
              <a:rPr lang="zh-CN" altLang="en-US" sz="1800" smtClean="0">
                <a:solidFill>
                  <a:srgbClr val="0000FF"/>
                </a:solidFill>
                <a:latin typeface="Consolas" pitchFamily="49" charset="0"/>
                <a:ea typeface="仿宋" pitchFamily="49" charset="-122"/>
                <a:cs typeface="Consolas" pitchFamily="49" charset="0"/>
              </a:rPr>
              <a:t>）将单位价值</a:t>
            </a:r>
            <a:r>
              <a:rPr lang="zh-CN" altLang="en-US" sz="1800" dirty="0">
                <a:solidFill>
                  <a:srgbClr val="0000FF"/>
                </a:solidFill>
                <a:latin typeface="Consolas" pitchFamily="49" charset="0"/>
                <a:ea typeface="仿宋" pitchFamily="49" charset="-122"/>
                <a:cs typeface="Consolas" pitchFamily="49" charset="0"/>
              </a:rPr>
              <a:t>即</a:t>
            </a:r>
            <a:r>
              <a:rPr lang="en-US" altLang="zh-CN" sz="1800" i="1" dirty="0">
                <a:solidFill>
                  <a:srgbClr val="0000FF"/>
                </a:solidFill>
                <a:latin typeface="Consolas" pitchFamily="49" charset="0"/>
                <a:ea typeface="仿宋" pitchFamily="49" charset="-122"/>
                <a:cs typeface="Consolas" pitchFamily="49" charset="0"/>
              </a:rPr>
              <a:t>v</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w</a:t>
            </a:r>
            <a:r>
              <a:rPr lang="zh-CN" altLang="en-US" sz="1800" dirty="0">
                <a:solidFill>
                  <a:srgbClr val="0000FF"/>
                </a:solidFill>
                <a:latin typeface="Consolas" pitchFamily="49" charset="0"/>
                <a:ea typeface="仿宋" pitchFamily="49" charset="-122"/>
                <a:cs typeface="Consolas" pitchFamily="49" charset="0"/>
              </a:rPr>
              <a:t>递减</a:t>
            </a:r>
            <a:r>
              <a:rPr lang="zh-CN" altLang="en-US" sz="1800">
                <a:solidFill>
                  <a:srgbClr val="0000FF"/>
                </a:solidFill>
                <a:latin typeface="Consolas" pitchFamily="49" charset="0"/>
                <a:ea typeface="仿宋" pitchFamily="49" charset="-122"/>
                <a:cs typeface="Consolas" pitchFamily="49" charset="0"/>
              </a:rPr>
              <a:t>排</a:t>
            </a:r>
            <a:r>
              <a:rPr lang="zh-CN" altLang="en-US" sz="1800" smtClean="0">
                <a:solidFill>
                  <a:srgbClr val="0000FF"/>
                </a:solidFill>
                <a:latin typeface="Consolas" pitchFamily="49" charset="0"/>
                <a:ea typeface="仿宋" pitchFamily="49" charset="-122"/>
                <a:cs typeface="Consolas" pitchFamily="49" charset="0"/>
              </a:rPr>
              <a:t>序，其</a:t>
            </a:r>
            <a:r>
              <a:rPr lang="zh-CN" altLang="en-US" sz="1800" dirty="0">
                <a:solidFill>
                  <a:srgbClr val="0000FF"/>
                </a:solidFill>
                <a:latin typeface="Consolas" pitchFamily="49" charset="0"/>
                <a:ea typeface="仿宋" pitchFamily="49" charset="-122"/>
                <a:cs typeface="Consolas" pitchFamily="49" charset="0"/>
              </a:rPr>
              <a:t>结果为</a:t>
            </a:r>
            <a:r>
              <a:rPr lang="en-US" altLang="zh-CN" sz="180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66/30</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20/10</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30/20</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60/50</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40/40}</a:t>
            </a:r>
            <a:r>
              <a:rPr lang="zh-CN" altLang="en-US" sz="1800" smtClean="0">
                <a:solidFill>
                  <a:srgbClr val="0000FF"/>
                </a:solidFill>
                <a:latin typeface="Consolas" pitchFamily="49" charset="0"/>
                <a:ea typeface="仿宋" pitchFamily="49" charset="-122"/>
                <a:cs typeface="Consolas" pitchFamily="49" charset="0"/>
              </a:rPr>
              <a:t>，物</a:t>
            </a:r>
            <a:r>
              <a:rPr lang="zh-CN" altLang="en-US" sz="1800" dirty="0">
                <a:solidFill>
                  <a:srgbClr val="0000FF"/>
                </a:solidFill>
                <a:latin typeface="Consolas" pitchFamily="49" charset="0"/>
                <a:ea typeface="仿宋" pitchFamily="49" charset="-122"/>
                <a:cs typeface="Consolas" pitchFamily="49" charset="0"/>
              </a:rPr>
              <a:t>品重</a:t>
            </a:r>
            <a:r>
              <a:rPr lang="zh-CN" altLang="en-US" sz="1800">
                <a:solidFill>
                  <a:srgbClr val="0000FF"/>
                </a:solidFill>
                <a:latin typeface="Consolas" pitchFamily="49" charset="0"/>
                <a:ea typeface="仿宋" pitchFamily="49" charset="-122"/>
                <a:cs typeface="Consolas" pitchFamily="49" charset="0"/>
              </a:rPr>
              <a:t>新</a:t>
            </a:r>
            <a:r>
              <a:rPr lang="zh-CN" altLang="en-US" sz="1800" smtClean="0">
                <a:solidFill>
                  <a:srgbClr val="0000FF"/>
                </a:solidFill>
                <a:latin typeface="Consolas" pitchFamily="49" charset="0"/>
                <a:ea typeface="仿宋" pitchFamily="49" charset="-122"/>
                <a:cs typeface="Consolas" pitchFamily="49" charset="0"/>
              </a:rPr>
              <a:t>按</a:t>
            </a:r>
            <a:r>
              <a:rPr lang="en-US" altLang="zh-CN" sz="1800" smtClean="0">
                <a:solidFill>
                  <a:srgbClr val="0000FF"/>
                </a:solidFill>
                <a:latin typeface="Consolas" pitchFamily="49" charset="0"/>
                <a:ea typeface="仿宋" pitchFamily="49" charset="-122"/>
                <a:cs typeface="Consolas" pitchFamily="49" charset="0"/>
              </a:rPr>
              <a:t>1</a:t>
            </a:r>
            <a:r>
              <a:rPr lang="zh-CN" altLang="en-US" sz="1800" smtClean="0">
                <a:solidFill>
                  <a:srgbClr val="0000FF"/>
                </a:solidFill>
                <a:latin typeface="Consolas" pitchFamily="49" charset="0"/>
                <a:ea typeface="仿宋" pitchFamily="49" charset="-122"/>
                <a:cs typeface="Consolas" pitchFamily="49" charset="0"/>
              </a:rPr>
              <a:t>～</a:t>
            </a:r>
            <a:r>
              <a:rPr lang="en-US" altLang="zh-CN" sz="1800" dirty="0" smtClean="0">
                <a:solidFill>
                  <a:srgbClr val="0000FF"/>
                </a:solidFill>
                <a:latin typeface="Consolas" pitchFamily="49" charset="0"/>
                <a:ea typeface="仿宋" pitchFamily="49" charset="-122"/>
                <a:cs typeface="Consolas" pitchFamily="49" charset="0"/>
              </a:rPr>
              <a:t>5</a:t>
            </a:r>
            <a:r>
              <a:rPr lang="zh-CN" altLang="en-US" sz="1800" smtClean="0">
                <a:solidFill>
                  <a:srgbClr val="0000FF"/>
                </a:solidFill>
                <a:latin typeface="Consolas" pitchFamily="49" charset="0"/>
                <a:ea typeface="仿宋" pitchFamily="49" charset="-122"/>
                <a:cs typeface="Consolas" pitchFamily="49" charset="0"/>
              </a:rPr>
              <a:t>编</a:t>
            </a:r>
            <a:r>
              <a:rPr lang="zh-CN" altLang="en-US" sz="1800">
                <a:solidFill>
                  <a:srgbClr val="0000FF"/>
                </a:solidFill>
                <a:latin typeface="Consolas" pitchFamily="49" charset="0"/>
                <a:ea typeface="仿宋" pitchFamily="49" charset="-122"/>
                <a:cs typeface="Consolas" pitchFamily="49" charset="0"/>
              </a:rPr>
              <a:t>号</a:t>
            </a:r>
            <a:r>
              <a:rPr lang="zh-CN" altLang="en-US" sz="1800" smtClean="0">
                <a:solidFill>
                  <a:srgbClr val="0000FF"/>
                </a:solidFill>
                <a:latin typeface="Consolas" pitchFamily="49" charset="0"/>
                <a:ea typeface="仿宋" pitchFamily="49" charset="-122"/>
                <a:cs typeface="Consolas" pitchFamily="49" charset="0"/>
              </a:rPr>
              <a:t>。</a:t>
            </a:r>
            <a:endParaRPr lang="zh-CN" altLang="en-US" sz="1800" dirty="0">
              <a:solidFill>
                <a:srgbClr val="0000FF"/>
              </a:solidFill>
              <a:latin typeface="Consolas" pitchFamily="49" charset="0"/>
              <a:ea typeface="仿宋" pitchFamily="49" charset="-122"/>
              <a:cs typeface="Consolas" pitchFamily="49" charset="0"/>
            </a:endParaRPr>
          </a:p>
        </p:txBody>
      </p:sp>
      <p:sp>
        <p:nvSpPr>
          <p:cNvPr id="5" name="TextBox 4"/>
          <p:cNvSpPr txBox="1"/>
          <p:nvPr/>
        </p:nvSpPr>
        <p:spPr>
          <a:xfrm>
            <a:off x="500034" y="5357826"/>
            <a:ext cx="7929618" cy="369332"/>
          </a:xfrm>
          <a:prstGeom prst="rect">
            <a:avLst/>
          </a:prstGeom>
          <a:noFill/>
        </p:spPr>
        <p:txBody>
          <a:bodyPr wrap="square" rtlCol="0">
            <a:spAutoFit/>
          </a:bodyPr>
          <a:lstStyle/>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2</a:t>
            </a:r>
            <a:r>
              <a:rPr lang="zh-CN" altLang="en-US" sz="1800" smtClean="0">
                <a:solidFill>
                  <a:srgbClr val="0000FF"/>
                </a:solidFill>
                <a:latin typeface="Consolas" pitchFamily="49" charset="0"/>
                <a:ea typeface="仿宋" pitchFamily="49" charset="-122"/>
                <a:cs typeface="Consolas" pitchFamily="49" charset="0"/>
              </a:rPr>
              <a:t>）设背包余下装入的重量为</a:t>
            </a:r>
            <a:r>
              <a:rPr lang="en-US" altLang="zh-CN" sz="1800" smtClean="0">
                <a:solidFill>
                  <a:srgbClr val="0000FF"/>
                </a:solidFill>
                <a:latin typeface="Consolas" pitchFamily="49" charset="0"/>
                <a:ea typeface="仿宋" pitchFamily="49" charset="-122"/>
                <a:cs typeface="Consolas" pitchFamily="49" charset="0"/>
              </a:rPr>
              <a:t>weight=</a:t>
            </a:r>
            <a:r>
              <a:rPr lang="en-US" altLang="zh-CN" sz="1800" i="1" smtClean="0">
                <a:solidFill>
                  <a:srgbClr val="0000FF"/>
                </a:solidFill>
                <a:latin typeface="Consolas" pitchFamily="49" charset="0"/>
                <a:ea typeface="仿宋" pitchFamily="49" charset="-122"/>
                <a:cs typeface="Consolas" pitchFamily="49" charset="0"/>
              </a:rPr>
              <a:t>W</a:t>
            </a:r>
            <a:r>
              <a:rPr lang="zh-CN" altLang="en-US" sz="1800" smtClean="0">
                <a:solidFill>
                  <a:srgbClr val="0000FF"/>
                </a:solidFill>
                <a:latin typeface="Consolas" pitchFamily="49" charset="0"/>
                <a:ea typeface="仿宋" pitchFamily="49" charset="-122"/>
                <a:cs typeface="Consolas" pitchFamily="49" charset="0"/>
              </a:rPr>
              <a:t>。</a:t>
            </a:r>
          </a:p>
        </p:txBody>
      </p:sp>
      <p:graphicFrame>
        <p:nvGraphicFramePr>
          <p:cNvPr id="6" name="Group 159"/>
          <p:cNvGraphicFramePr>
            <a:graphicFrameLocks noGrp="1"/>
          </p:cNvGraphicFramePr>
          <p:nvPr/>
        </p:nvGraphicFramePr>
        <p:xfrm>
          <a:off x="500034" y="3571876"/>
          <a:ext cx="8135937" cy="1463040"/>
        </p:xfrm>
        <a:graphic>
          <a:graphicData uri="http://schemas.openxmlformats.org/drawingml/2006/table">
            <a:tbl>
              <a:tblPr>
                <a:tableStyleId>{775DCB02-9BB8-47FD-8907-85C794F793BA}</a:tableStyleId>
              </a:tblPr>
              <a:tblGrid>
                <a:gridCol w="1355725"/>
                <a:gridCol w="1355725"/>
                <a:gridCol w="1355725"/>
                <a:gridCol w="1355725"/>
                <a:gridCol w="1355725"/>
                <a:gridCol w="1357312"/>
              </a:tblGrid>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dirty="0" err="1" smtClean="0">
                          <a:ln>
                            <a:noFill/>
                          </a:ln>
                          <a:solidFill>
                            <a:srgbClr val="C00000"/>
                          </a:solidFill>
                          <a:effectLst/>
                          <a:latin typeface="Consolas" pitchFamily="49" charset="0"/>
                          <a:cs typeface="Consolas" pitchFamily="49" charset="0"/>
                        </a:rPr>
                        <a:t>i</a:t>
                      </a:r>
                      <a:endParaRPr kumimoji="0" lang="en-US" altLang="zh-CN" sz="1800" b="1" i="1" u="none" strike="noStrike" cap="none" normalizeH="0" baseline="0" dirty="0" smtClean="0">
                        <a:ln>
                          <a:noFill/>
                        </a:ln>
                        <a:solidFill>
                          <a:srgbClr val="C00000"/>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C00000"/>
                          </a:solidFill>
                          <a:effectLst/>
                          <a:latin typeface="Consolas" pitchFamily="49" charset="0"/>
                          <a:cs typeface="Consolas" pitchFamily="49" charset="0"/>
                        </a:rPr>
                        <a:t>1</a:t>
                      </a:r>
                      <a:endParaRPr kumimoji="0" lang="en-US" altLang="zh-CN" sz="1800" b="1" i="0" u="none" strike="noStrike" cap="none" normalizeH="0" baseline="0" smtClean="0">
                        <a:ln>
                          <a:noFill/>
                        </a:ln>
                        <a:solidFill>
                          <a:srgbClr val="C00000"/>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C00000"/>
                          </a:solidFill>
                          <a:effectLst/>
                          <a:latin typeface="Consolas" pitchFamily="49" charset="0"/>
                          <a:cs typeface="Consolas" pitchFamily="49" charset="0"/>
                        </a:rPr>
                        <a:t>2</a:t>
                      </a:r>
                      <a:endParaRPr kumimoji="0" lang="en-US" altLang="zh-CN" sz="1800" b="1" i="0" u="none" strike="noStrike" cap="none" normalizeH="0" baseline="0" smtClean="0">
                        <a:ln>
                          <a:noFill/>
                        </a:ln>
                        <a:solidFill>
                          <a:srgbClr val="C00000"/>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C00000"/>
                          </a:solidFill>
                          <a:effectLst/>
                          <a:latin typeface="Consolas" pitchFamily="49" charset="0"/>
                          <a:cs typeface="Consolas" pitchFamily="49" charset="0"/>
                        </a:rPr>
                        <a:t>3</a:t>
                      </a:r>
                      <a:endParaRPr kumimoji="0" lang="en-US" altLang="zh-CN" sz="1800" b="1" i="0" u="none" strike="noStrike" cap="none" normalizeH="0" baseline="0" smtClean="0">
                        <a:ln>
                          <a:noFill/>
                        </a:ln>
                        <a:solidFill>
                          <a:srgbClr val="C00000"/>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C00000"/>
                          </a:solidFill>
                          <a:effectLst/>
                          <a:latin typeface="Consolas" pitchFamily="49" charset="0"/>
                          <a:cs typeface="Consolas" pitchFamily="49" charset="0"/>
                        </a:rPr>
                        <a:t>4</a:t>
                      </a:r>
                      <a:endParaRPr kumimoji="0" lang="en-US" altLang="zh-CN" sz="1800" b="1" i="0" u="none" strike="noStrike" cap="none" normalizeH="0" baseline="0" smtClean="0">
                        <a:ln>
                          <a:noFill/>
                        </a:ln>
                        <a:solidFill>
                          <a:srgbClr val="C00000"/>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C00000"/>
                          </a:solidFill>
                          <a:effectLst/>
                          <a:latin typeface="Consolas" pitchFamily="49" charset="0"/>
                          <a:cs typeface="Consolas" pitchFamily="49" charset="0"/>
                        </a:rPr>
                        <a:t>5</a:t>
                      </a:r>
                      <a:endParaRPr kumimoji="0" lang="en-US" altLang="zh-CN" sz="1800" b="1" i="0" u="none" strike="noStrike" cap="none" normalizeH="0" baseline="0" smtClean="0">
                        <a:ln>
                          <a:noFill/>
                        </a:ln>
                        <a:solidFill>
                          <a:srgbClr val="C00000"/>
                        </a:solidFill>
                        <a:effectLst/>
                        <a:latin typeface="Consolas" pitchFamily="49" charset="0"/>
                        <a:ea typeface="楷体_GB2312" pitchFamily="49" charset="-122"/>
                        <a:cs typeface="Consolas" pitchFamily="49" charset="0"/>
                      </a:endParaRPr>
                    </a:p>
                  </a:txBody>
                  <a:tcPr horzOverflow="overflow"/>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rgbClr val="C00000"/>
                          </a:solidFill>
                          <a:effectLst/>
                          <a:latin typeface="Consolas" pitchFamily="49" charset="0"/>
                          <a:cs typeface="Consolas" pitchFamily="49" charset="0"/>
                        </a:rPr>
                        <a:t>w</a:t>
                      </a:r>
                      <a:r>
                        <a:rPr kumimoji="0" lang="en-US" altLang="zh-CN" sz="1800" b="1" i="1" u="none" strike="noStrike" cap="none" normalizeH="0" baseline="-30000" smtClean="0">
                          <a:ln>
                            <a:noFill/>
                          </a:ln>
                          <a:solidFill>
                            <a:srgbClr val="C00000"/>
                          </a:solidFill>
                          <a:effectLst/>
                          <a:latin typeface="Consolas" pitchFamily="49" charset="0"/>
                          <a:cs typeface="Consolas" pitchFamily="49" charset="0"/>
                        </a:rPr>
                        <a:t>i</a:t>
                      </a:r>
                      <a:endParaRPr kumimoji="0" lang="en-US" altLang="zh-CN" sz="1800" b="1" i="1" u="none" strike="noStrike" cap="none" normalizeH="0" baseline="0" smtClean="0">
                        <a:ln>
                          <a:noFill/>
                        </a:ln>
                        <a:solidFill>
                          <a:srgbClr val="C00000"/>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30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smtClean="0">
                          <a:ln>
                            <a:noFill/>
                          </a:ln>
                          <a:solidFill>
                            <a:srgbClr val="0000FF"/>
                          </a:solidFill>
                          <a:effectLst/>
                          <a:latin typeface="Consolas" pitchFamily="49" charset="0"/>
                          <a:cs typeface="Consolas" pitchFamily="49" charset="0"/>
                        </a:rPr>
                        <a:t>10</a:t>
                      </a:r>
                      <a:endParaRPr kumimoji="0" lang="en-US" altLang="zh-CN" sz="1800" b="1" i="0" u="none" strike="noStrike" cap="none" normalizeH="0" baseline="0" dirty="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20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50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40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rgbClr val="C00000"/>
                          </a:solidFill>
                          <a:effectLst/>
                          <a:latin typeface="Consolas" pitchFamily="49" charset="0"/>
                          <a:cs typeface="Consolas" pitchFamily="49" charset="0"/>
                        </a:rPr>
                        <a:t>v</a:t>
                      </a:r>
                      <a:r>
                        <a:rPr kumimoji="0" lang="en-US" altLang="zh-CN" sz="1800" b="1" i="1" u="none" strike="noStrike" cap="none" normalizeH="0" baseline="-30000" smtClean="0">
                          <a:ln>
                            <a:noFill/>
                          </a:ln>
                          <a:solidFill>
                            <a:srgbClr val="C00000"/>
                          </a:solidFill>
                          <a:effectLst/>
                          <a:latin typeface="Consolas" pitchFamily="49" charset="0"/>
                          <a:cs typeface="Consolas" pitchFamily="49" charset="0"/>
                        </a:rPr>
                        <a:t>i</a:t>
                      </a:r>
                      <a:endParaRPr kumimoji="0" lang="en-US" altLang="zh-CN" sz="1800" b="1" i="1" u="none" strike="noStrike" cap="none" normalizeH="0" baseline="0" smtClean="0">
                        <a:ln>
                          <a:noFill/>
                        </a:ln>
                        <a:solidFill>
                          <a:srgbClr val="C00000"/>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66</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20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30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60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40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rgbClr val="C00000"/>
                          </a:solidFill>
                          <a:effectLst/>
                          <a:latin typeface="Consolas" pitchFamily="49" charset="0"/>
                          <a:cs typeface="Consolas" pitchFamily="49" charset="0"/>
                        </a:rPr>
                        <a:t>v</a:t>
                      </a:r>
                      <a:r>
                        <a:rPr kumimoji="0" lang="en-US" altLang="zh-CN" sz="1800" b="1" i="1" u="none" strike="noStrike" cap="none" normalizeH="0" baseline="-30000" smtClean="0">
                          <a:ln>
                            <a:noFill/>
                          </a:ln>
                          <a:solidFill>
                            <a:srgbClr val="C00000"/>
                          </a:solidFill>
                          <a:effectLst/>
                          <a:latin typeface="Consolas" pitchFamily="49" charset="0"/>
                          <a:cs typeface="Consolas" pitchFamily="49" charset="0"/>
                        </a:rPr>
                        <a:t>i</a:t>
                      </a:r>
                      <a:r>
                        <a:rPr kumimoji="0" lang="en-US" altLang="zh-CN" sz="1800" b="1" i="1" u="none" strike="noStrike" cap="none" normalizeH="0" baseline="0" smtClean="0">
                          <a:ln>
                            <a:noFill/>
                          </a:ln>
                          <a:solidFill>
                            <a:srgbClr val="C00000"/>
                          </a:solidFill>
                          <a:effectLst/>
                          <a:latin typeface="Consolas" pitchFamily="49" charset="0"/>
                          <a:cs typeface="Consolas" pitchFamily="49" charset="0"/>
                        </a:rPr>
                        <a:t>/w</a:t>
                      </a:r>
                      <a:r>
                        <a:rPr kumimoji="0" lang="en-US" altLang="zh-CN" sz="1800" b="1" i="1" u="none" strike="noStrike" cap="none" normalizeH="0" baseline="-30000" smtClean="0">
                          <a:ln>
                            <a:noFill/>
                          </a:ln>
                          <a:solidFill>
                            <a:srgbClr val="C00000"/>
                          </a:solidFill>
                          <a:effectLst/>
                          <a:latin typeface="Consolas" pitchFamily="49" charset="0"/>
                          <a:cs typeface="Consolas" pitchFamily="49" charset="0"/>
                        </a:rPr>
                        <a:t>i</a:t>
                      </a:r>
                      <a:endParaRPr kumimoji="0" lang="en-US" altLang="zh-CN" sz="1800" b="1" i="1" u="none" strike="noStrike" cap="none" normalizeH="0" baseline="0" smtClean="0">
                        <a:ln>
                          <a:noFill/>
                        </a:ln>
                        <a:solidFill>
                          <a:srgbClr val="C00000"/>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2.2</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2.0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1.5</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1.2</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1.0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83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334" grpId="0"/>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Text Box 2"/>
          <p:cNvSpPr txBox="1">
            <a:spLocks noChangeArrowheads="1"/>
          </p:cNvSpPr>
          <p:nvPr/>
        </p:nvSpPr>
        <p:spPr bwMode="auto">
          <a:xfrm>
            <a:off x="252444" y="1928802"/>
            <a:ext cx="8820150" cy="3783215"/>
          </a:xfrm>
          <a:prstGeom prst="rect">
            <a:avLst/>
          </a:prstGeom>
          <a:noFill/>
          <a:ln w="9525">
            <a:noFill/>
            <a:miter lim="800000"/>
            <a:headEnd/>
            <a:tailEnd/>
          </a:ln>
          <a:effectLst/>
        </p:spPr>
        <p:txBody>
          <a:bodyPr>
            <a:spAutoFit/>
          </a:bodyPr>
          <a:lstStyle/>
          <a:p>
            <a:pPr>
              <a:lnSpc>
                <a:spcPct val="150000"/>
              </a:lnSpc>
            </a:pPr>
            <a:r>
              <a:rPr lang="en-US" altLang="zh-CN" sz="1800" smtClean="0">
                <a:solidFill>
                  <a:srgbClr val="0000FF"/>
                </a:solidFill>
                <a:latin typeface="Consolas" pitchFamily="49" charset="0"/>
                <a:ea typeface="仿宋" pitchFamily="49" charset="-122"/>
                <a:cs typeface="Consolas" pitchFamily="49" charset="0"/>
              </a:rPr>
              <a:t>  </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3</a:t>
            </a:r>
            <a:r>
              <a:rPr lang="zh-CN" altLang="zh-CN" sz="1800" smtClean="0">
                <a:solidFill>
                  <a:srgbClr val="0000FF"/>
                </a:solidFill>
                <a:latin typeface="Consolas" pitchFamily="49" charset="0"/>
                <a:ea typeface="仿宋" pitchFamily="49" charset="-122"/>
                <a:cs typeface="Consolas" pitchFamily="49" charset="0"/>
              </a:rPr>
              <a:t>）从</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=1</a:t>
            </a:r>
            <a:r>
              <a:rPr lang="zh-CN" altLang="zh-CN" sz="1800" smtClean="0">
                <a:solidFill>
                  <a:srgbClr val="0000FF"/>
                </a:solidFill>
                <a:latin typeface="Consolas" pitchFamily="49" charset="0"/>
                <a:ea typeface="仿宋" pitchFamily="49" charset="-122"/>
                <a:cs typeface="Consolas" pitchFamily="49" charset="0"/>
              </a:rPr>
              <a:t>开始，</a:t>
            </a:r>
            <a:r>
              <a:rPr lang="en-US" altLang="zh-CN" sz="1800" i="1" smtClean="0">
                <a:solidFill>
                  <a:srgbClr val="0000FF"/>
                </a:solidFill>
                <a:latin typeface="Consolas" pitchFamily="49" charset="0"/>
                <a:ea typeface="仿宋" pitchFamily="49" charset="-122"/>
                <a:cs typeface="Consolas" pitchFamily="49" charset="0"/>
              </a:rPr>
              <a:t>w</a:t>
            </a:r>
            <a:r>
              <a:rPr lang="en-US" altLang="zh-CN" sz="1800" smtClean="0">
                <a:solidFill>
                  <a:srgbClr val="0000FF"/>
                </a:solidFill>
                <a:latin typeface="Consolas" pitchFamily="49" charset="0"/>
                <a:ea typeface="仿宋" pitchFamily="49" charset="-122"/>
                <a:cs typeface="Consolas" pitchFamily="49" charset="0"/>
              </a:rPr>
              <a:t>[1]&lt;weight</a:t>
            </a:r>
            <a:r>
              <a:rPr lang="zh-CN" altLang="zh-CN" sz="1800" smtClean="0">
                <a:solidFill>
                  <a:srgbClr val="0000FF"/>
                </a:solidFill>
                <a:latin typeface="Consolas" pitchFamily="49" charset="0"/>
                <a:ea typeface="仿宋" pitchFamily="49" charset="-122"/>
                <a:cs typeface="Consolas" pitchFamily="49" charset="0"/>
              </a:rPr>
              <a:t>成立，表明物品</a:t>
            </a:r>
            <a:r>
              <a:rPr lang="en-US" altLang="zh-CN" sz="1800" smtClean="0">
                <a:solidFill>
                  <a:srgbClr val="0000FF"/>
                </a:solidFill>
                <a:latin typeface="Consolas" pitchFamily="49" charset="0"/>
                <a:ea typeface="仿宋" pitchFamily="49" charset="-122"/>
                <a:cs typeface="Consolas" pitchFamily="49" charset="0"/>
              </a:rPr>
              <a:t>1</a:t>
            </a:r>
            <a:r>
              <a:rPr lang="zh-CN" altLang="zh-CN" sz="1800" smtClean="0">
                <a:solidFill>
                  <a:srgbClr val="0000FF"/>
                </a:solidFill>
                <a:latin typeface="Consolas" pitchFamily="49" charset="0"/>
                <a:ea typeface="仿宋" pitchFamily="49" charset="-122"/>
                <a:cs typeface="Consolas" pitchFamily="49" charset="0"/>
              </a:rPr>
              <a:t>能够装入，将其装入到背包中，置</a:t>
            </a:r>
            <a:r>
              <a:rPr lang="en-US" altLang="zh-CN" sz="1800" i="1" smtClean="0">
                <a:solidFill>
                  <a:srgbClr val="0000FF"/>
                </a:solidFill>
                <a:latin typeface="Consolas" pitchFamily="49" charset="0"/>
                <a:ea typeface="仿宋" pitchFamily="49" charset="-122"/>
                <a:cs typeface="Consolas" pitchFamily="49" charset="0"/>
              </a:rPr>
              <a:t>x</a:t>
            </a:r>
            <a:r>
              <a:rPr lang="en-US" altLang="zh-CN" sz="1800" smtClean="0">
                <a:solidFill>
                  <a:srgbClr val="0000FF"/>
                </a:solidFill>
                <a:latin typeface="Consolas" pitchFamily="49" charset="0"/>
                <a:ea typeface="仿宋" pitchFamily="49" charset="-122"/>
                <a:cs typeface="Consolas" pitchFamily="49" charset="0"/>
              </a:rPr>
              <a:t>[1]=1</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weight=weight-</a:t>
            </a:r>
            <a:r>
              <a:rPr lang="en-US" altLang="zh-CN" sz="1800" i="1" smtClean="0">
                <a:solidFill>
                  <a:srgbClr val="0000FF"/>
                </a:solidFill>
                <a:latin typeface="Consolas" pitchFamily="49" charset="0"/>
                <a:ea typeface="仿宋" pitchFamily="49" charset="-122"/>
                <a:cs typeface="Consolas" pitchFamily="49" charset="0"/>
              </a:rPr>
              <a:t>w</a:t>
            </a:r>
            <a:r>
              <a:rPr lang="en-US" altLang="zh-CN" sz="1800" smtClean="0">
                <a:solidFill>
                  <a:srgbClr val="0000FF"/>
                </a:solidFill>
                <a:latin typeface="Consolas" pitchFamily="49" charset="0"/>
                <a:ea typeface="仿宋" pitchFamily="49" charset="-122"/>
                <a:cs typeface="Consolas" pitchFamily="49" charset="0"/>
              </a:rPr>
              <a:t>[1]=70</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i</a:t>
            </a:r>
            <a:r>
              <a:rPr lang="zh-CN" altLang="zh-CN" sz="1800" smtClean="0">
                <a:solidFill>
                  <a:srgbClr val="0000FF"/>
                </a:solidFill>
                <a:latin typeface="Consolas" pitchFamily="49" charset="0"/>
                <a:ea typeface="仿宋" pitchFamily="49" charset="-122"/>
                <a:cs typeface="Consolas" pitchFamily="49" charset="0"/>
              </a:rPr>
              <a:t>增</a:t>
            </a:r>
            <a:r>
              <a:rPr lang="en-US" altLang="zh-CN" sz="1800" smtClean="0">
                <a:solidFill>
                  <a:srgbClr val="0000FF"/>
                </a:solidFill>
                <a:latin typeface="Consolas" pitchFamily="49" charset="0"/>
                <a:ea typeface="仿宋" pitchFamily="49" charset="-122"/>
                <a:cs typeface="Consolas" pitchFamily="49" charset="0"/>
              </a:rPr>
              <a:t>1</a:t>
            </a:r>
            <a:r>
              <a:rPr lang="zh-CN" altLang="zh-CN" sz="1800" smtClean="0">
                <a:solidFill>
                  <a:srgbClr val="0000FF"/>
                </a:solidFill>
                <a:latin typeface="Consolas" pitchFamily="49" charset="0"/>
                <a:ea typeface="仿宋" pitchFamily="49" charset="-122"/>
                <a:cs typeface="Consolas" pitchFamily="49" charset="0"/>
              </a:rPr>
              <a:t>即</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=2</a:t>
            </a:r>
            <a:r>
              <a:rPr lang="zh-CN" altLang="zh-CN" sz="1800" smtClean="0">
                <a:solidFill>
                  <a:srgbClr val="0000FF"/>
                </a:solidFill>
                <a:latin typeface="Consolas" pitchFamily="49" charset="0"/>
                <a:ea typeface="仿宋" pitchFamily="49" charset="-122"/>
                <a:cs typeface="Consolas" pitchFamily="49" charset="0"/>
              </a:rPr>
              <a:t>。</a:t>
            </a:r>
          </a:p>
          <a:p>
            <a:pPr>
              <a:lnSpc>
                <a:spcPct val="150000"/>
              </a:lnSpc>
            </a:pPr>
            <a:r>
              <a:rPr lang="en-US" altLang="zh-CN" sz="1800" i="1" smtClean="0">
                <a:solidFill>
                  <a:srgbClr val="0000FF"/>
                </a:solidFill>
                <a:latin typeface="Consolas" pitchFamily="49" charset="0"/>
                <a:ea typeface="仿宋" pitchFamily="49" charset="-122"/>
                <a:cs typeface="Consolas" pitchFamily="49" charset="0"/>
              </a:rPr>
              <a:t>    w</a:t>
            </a:r>
            <a:r>
              <a:rPr lang="en-US" altLang="zh-CN" sz="1800" smtClean="0">
                <a:solidFill>
                  <a:srgbClr val="0000FF"/>
                </a:solidFill>
                <a:latin typeface="Consolas" pitchFamily="49" charset="0"/>
                <a:ea typeface="仿宋" pitchFamily="49" charset="-122"/>
                <a:cs typeface="Consolas" pitchFamily="49" charset="0"/>
              </a:rPr>
              <a:t>[2]&lt;weight</a:t>
            </a:r>
            <a:r>
              <a:rPr lang="zh-CN" altLang="zh-CN" sz="1800" smtClean="0">
                <a:solidFill>
                  <a:srgbClr val="0000FF"/>
                </a:solidFill>
                <a:latin typeface="Consolas" pitchFamily="49" charset="0"/>
                <a:ea typeface="仿宋" pitchFamily="49" charset="-122"/>
                <a:cs typeface="Consolas" pitchFamily="49" charset="0"/>
              </a:rPr>
              <a:t>成立，表明物品</a:t>
            </a:r>
            <a:r>
              <a:rPr lang="en-US" altLang="zh-CN" sz="1800" smtClean="0">
                <a:solidFill>
                  <a:srgbClr val="0000FF"/>
                </a:solidFill>
                <a:latin typeface="Consolas" pitchFamily="49" charset="0"/>
                <a:ea typeface="仿宋" pitchFamily="49" charset="-122"/>
                <a:cs typeface="Consolas" pitchFamily="49" charset="0"/>
              </a:rPr>
              <a:t>2</a:t>
            </a:r>
            <a:r>
              <a:rPr lang="zh-CN" altLang="zh-CN" sz="1800" smtClean="0">
                <a:solidFill>
                  <a:srgbClr val="0000FF"/>
                </a:solidFill>
                <a:latin typeface="Consolas" pitchFamily="49" charset="0"/>
                <a:ea typeface="仿宋" pitchFamily="49" charset="-122"/>
                <a:cs typeface="Consolas" pitchFamily="49" charset="0"/>
              </a:rPr>
              <a:t>能够装入，将其装入到背包中，置</a:t>
            </a:r>
            <a:r>
              <a:rPr lang="en-US" altLang="zh-CN" sz="1800" i="1" smtClean="0">
                <a:solidFill>
                  <a:srgbClr val="0000FF"/>
                </a:solidFill>
                <a:latin typeface="Consolas" pitchFamily="49" charset="0"/>
                <a:ea typeface="仿宋" pitchFamily="49" charset="-122"/>
                <a:cs typeface="Consolas" pitchFamily="49" charset="0"/>
              </a:rPr>
              <a:t>x</a:t>
            </a:r>
            <a:r>
              <a:rPr lang="en-US" altLang="zh-CN" sz="1800" smtClean="0">
                <a:solidFill>
                  <a:srgbClr val="0000FF"/>
                </a:solidFill>
                <a:latin typeface="Consolas" pitchFamily="49" charset="0"/>
                <a:ea typeface="仿宋" pitchFamily="49" charset="-122"/>
                <a:cs typeface="Consolas" pitchFamily="49" charset="0"/>
              </a:rPr>
              <a:t>[2]=1</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weight=weight-</a:t>
            </a:r>
            <a:r>
              <a:rPr lang="en-US" altLang="zh-CN" sz="1800" i="1" smtClean="0">
                <a:solidFill>
                  <a:srgbClr val="0000FF"/>
                </a:solidFill>
                <a:latin typeface="Consolas" pitchFamily="49" charset="0"/>
                <a:ea typeface="仿宋" pitchFamily="49" charset="-122"/>
                <a:cs typeface="Consolas" pitchFamily="49" charset="0"/>
              </a:rPr>
              <a:t>w</a:t>
            </a:r>
            <a:r>
              <a:rPr lang="en-US" altLang="zh-CN" sz="1800" smtClean="0">
                <a:solidFill>
                  <a:srgbClr val="0000FF"/>
                </a:solidFill>
                <a:latin typeface="Consolas" pitchFamily="49" charset="0"/>
                <a:ea typeface="仿宋" pitchFamily="49" charset="-122"/>
                <a:cs typeface="Consolas" pitchFamily="49" charset="0"/>
              </a:rPr>
              <a:t>[2]=60</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i</a:t>
            </a:r>
            <a:r>
              <a:rPr lang="zh-CN" altLang="zh-CN" sz="1800" smtClean="0">
                <a:solidFill>
                  <a:srgbClr val="0000FF"/>
                </a:solidFill>
                <a:latin typeface="Consolas" pitchFamily="49" charset="0"/>
                <a:ea typeface="仿宋" pitchFamily="49" charset="-122"/>
                <a:cs typeface="Consolas" pitchFamily="49" charset="0"/>
              </a:rPr>
              <a:t>增</a:t>
            </a:r>
            <a:r>
              <a:rPr lang="en-US" altLang="zh-CN" sz="1800" smtClean="0">
                <a:solidFill>
                  <a:srgbClr val="0000FF"/>
                </a:solidFill>
                <a:latin typeface="Consolas" pitchFamily="49" charset="0"/>
                <a:ea typeface="仿宋" pitchFamily="49" charset="-122"/>
                <a:cs typeface="Consolas" pitchFamily="49" charset="0"/>
              </a:rPr>
              <a:t>1</a:t>
            </a:r>
            <a:r>
              <a:rPr lang="zh-CN" altLang="zh-CN" sz="1800" smtClean="0">
                <a:solidFill>
                  <a:srgbClr val="0000FF"/>
                </a:solidFill>
                <a:latin typeface="Consolas" pitchFamily="49" charset="0"/>
                <a:ea typeface="仿宋" pitchFamily="49" charset="-122"/>
                <a:cs typeface="Consolas" pitchFamily="49" charset="0"/>
              </a:rPr>
              <a:t>即</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=3</a:t>
            </a:r>
            <a:r>
              <a:rPr lang="zh-CN" altLang="zh-CN" sz="1800" smtClean="0">
                <a:solidFill>
                  <a:srgbClr val="0000FF"/>
                </a:solidFill>
                <a:latin typeface="Consolas" pitchFamily="49" charset="0"/>
                <a:ea typeface="仿宋" pitchFamily="49" charset="-122"/>
                <a:cs typeface="Consolas" pitchFamily="49" charset="0"/>
              </a:rPr>
              <a:t>。</a:t>
            </a:r>
          </a:p>
          <a:p>
            <a:pPr>
              <a:lnSpc>
                <a:spcPct val="150000"/>
              </a:lnSpc>
            </a:pPr>
            <a:r>
              <a:rPr lang="en-US" altLang="zh-CN" sz="1800" i="1" smtClean="0">
                <a:solidFill>
                  <a:srgbClr val="0000FF"/>
                </a:solidFill>
                <a:latin typeface="Consolas" pitchFamily="49" charset="0"/>
                <a:ea typeface="仿宋" pitchFamily="49" charset="-122"/>
                <a:cs typeface="Consolas" pitchFamily="49" charset="0"/>
              </a:rPr>
              <a:t>    w</a:t>
            </a:r>
            <a:r>
              <a:rPr lang="en-US" altLang="zh-CN" sz="1800" smtClean="0">
                <a:solidFill>
                  <a:srgbClr val="0000FF"/>
                </a:solidFill>
                <a:latin typeface="Consolas" pitchFamily="49" charset="0"/>
                <a:ea typeface="仿宋" pitchFamily="49" charset="-122"/>
                <a:cs typeface="Consolas" pitchFamily="49" charset="0"/>
              </a:rPr>
              <a:t>[3]&lt;weight</a:t>
            </a:r>
            <a:r>
              <a:rPr lang="zh-CN" altLang="zh-CN" sz="1800" smtClean="0">
                <a:solidFill>
                  <a:srgbClr val="0000FF"/>
                </a:solidFill>
                <a:latin typeface="Consolas" pitchFamily="49" charset="0"/>
                <a:ea typeface="仿宋" pitchFamily="49" charset="-122"/>
                <a:cs typeface="Consolas" pitchFamily="49" charset="0"/>
              </a:rPr>
              <a:t>成立，表明物品</a:t>
            </a:r>
            <a:r>
              <a:rPr lang="en-US" altLang="zh-CN" sz="1800" smtClean="0">
                <a:solidFill>
                  <a:srgbClr val="0000FF"/>
                </a:solidFill>
                <a:latin typeface="Consolas" pitchFamily="49" charset="0"/>
                <a:ea typeface="仿宋" pitchFamily="49" charset="-122"/>
                <a:cs typeface="Consolas" pitchFamily="49" charset="0"/>
              </a:rPr>
              <a:t>3</a:t>
            </a:r>
            <a:r>
              <a:rPr lang="zh-CN" altLang="zh-CN" sz="1800" smtClean="0">
                <a:solidFill>
                  <a:srgbClr val="0000FF"/>
                </a:solidFill>
                <a:latin typeface="Consolas" pitchFamily="49" charset="0"/>
                <a:ea typeface="仿宋" pitchFamily="49" charset="-122"/>
                <a:cs typeface="Consolas" pitchFamily="49" charset="0"/>
              </a:rPr>
              <a:t>能够装入，将其装入到背包中，置</a:t>
            </a:r>
            <a:r>
              <a:rPr lang="en-US" altLang="zh-CN" sz="1800" i="1" smtClean="0">
                <a:solidFill>
                  <a:srgbClr val="0000FF"/>
                </a:solidFill>
                <a:latin typeface="Consolas" pitchFamily="49" charset="0"/>
                <a:ea typeface="仿宋" pitchFamily="49" charset="-122"/>
                <a:cs typeface="Consolas" pitchFamily="49" charset="0"/>
              </a:rPr>
              <a:t>x</a:t>
            </a:r>
            <a:r>
              <a:rPr lang="en-US" altLang="zh-CN" sz="1800" smtClean="0">
                <a:solidFill>
                  <a:srgbClr val="0000FF"/>
                </a:solidFill>
                <a:latin typeface="Consolas" pitchFamily="49" charset="0"/>
                <a:ea typeface="仿宋" pitchFamily="49" charset="-122"/>
                <a:cs typeface="Consolas" pitchFamily="49" charset="0"/>
              </a:rPr>
              <a:t>[3]=1</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weight=weight-</a:t>
            </a:r>
            <a:r>
              <a:rPr lang="en-US" altLang="zh-CN" sz="1800" i="1" smtClean="0">
                <a:solidFill>
                  <a:srgbClr val="0000FF"/>
                </a:solidFill>
                <a:latin typeface="Consolas" pitchFamily="49" charset="0"/>
                <a:ea typeface="仿宋" pitchFamily="49" charset="-122"/>
                <a:cs typeface="Consolas" pitchFamily="49" charset="0"/>
              </a:rPr>
              <a:t>w</a:t>
            </a:r>
            <a:r>
              <a:rPr lang="en-US" altLang="zh-CN" sz="1800" smtClean="0">
                <a:solidFill>
                  <a:srgbClr val="0000FF"/>
                </a:solidFill>
                <a:latin typeface="Consolas" pitchFamily="49" charset="0"/>
                <a:ea typeface="仿宋" pitchFamily="49" charset="-122"/>
                <a:cs typeface="Consolas" pitchFamily="49" charset="0"/>
              </a:rPr>
              <a:t>[3]=50</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i</a:t>
            </a:r>
            <a:r>
              <a:rPr lang="zh-CN" altLang="zh-CN" sz="1800" smtClean="0">
                <a:solidFill>
                  <a:srgbClr val="0000FF"/>
                </a:solidFill>
                <a:latin typeface="Consolas" pitchFamily="49" charset="0"/>
                <a:ea typeface="仿宋" pitchFamily="49" charset="-122"/>
                <a:cs typeface="Consolas" pitchFamily="49" charset="0"/>
              </a:rPr>
              <a:t>增</a:t>
            </a:r>
            <a:r>
              <a:rPr lang="en-US" altLang="zh-CN" sz="1800" smtClean="0">
                <a:solidFill>
                  <a:srgbClr val="0000FF"/>
                </a:solidFill>
                <a:latin typeface="Consolas" pitchFamily="49" charset="0"/>
                <a:ea typeface="仿宋" pitchFamily="49" charset="-122"/>
                <a:cs typeface="Consolas" pitchFamily="49" charset="0"/>
              </a:rPr>
              <a:t>1</a:t>
            </a:r>
            <a:r>
              <a:rPr lang="zh-CN" altLang="zh-CN" sz="1800" smtClean="0">
                <a:solidFill>
                  <a:srgbClr val="0000FF"/>
                </a:solidFill>
                <a:latin typeface="Consolas" pitchFamily="49" charset="0"/>
                <a:ea typeface="仿宋" pitchFamily="49" charset="-122"/>
                <a:cs typeface="Consolas" pitchFamily="49" charset="0"/>
              </a:rPr>
              <a:t>即</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=4</a:t>
            </a:r>
            <a:r>
              <a:rPr lang="zh-CN" altLang="zh-CN" sz="1800" smtClean="0">
                <a:solidFill>
                  <a:srgbClr val="0000FF"/>
                </a:solidFill>
                <a:latin typeface="Consolas" pitchFamily="49" charset="0"/>
                <a:ea typeface="仿宋" pitchFamily="49" charset="-122"/>
                <a:cs typeface="Consolas" pitchFamily="49" charset="0"/>
              </a:rPr>
              <a:t>。</a:t>
            </a:r>
          </a:p>
          <a:p>
            <a:pPr>
              <a:lnSpc>
                <a:spcPct val="150000"/>
              </a:lnSpc>
            </a:pPr>
            <a:r>
              <a:rPr lang="en-US" altLang="zh-CN" sz="1800" i="1" smtClean="0">
                <a:solidFill>
                  <a:srgbClr val="0000FF"/>
                </a:solidFill>
                <a:latin typeface="Consolas" pitchFamily="49" charset="0"/>
                <a:ea typeface="仿宋" pitchFamily="49" charset="-122"/>
                <a:cs typeface="Consolas" pitchFamily="49" charset="0"/>
              </a:rPr>
              <a:t>    w</a:t>
            </a:r>
            <a:r>
              <a:rPr lang="en-US" altLang="zh-CN" sz="1800" smtClean="0">
                <a:solidFill>
                  <a:srgbClr val="0000FF"/>
                </a:solidFill>
                <a:latin typeface="Consolas" pitchFamily="49" charset="0"/>
                <a:ea typeface="仿宋" pitchFamily="49" charset="-122"/>
                <a:cs typeface="Consolas" pitchFamily="49" charset="0"/>
              </a:rPr>
              <a:t>[4]&lt;weight</a:t>
            </a:r>
            <a:r>
              <a:rPr lang="zh-CN" altLang="zh-CN" sz="1800" smtClean="0">
                <a:solidFill>
                  <a:srgbClr val="0000FF"/>
                </a:solidFill>
                <a:latin typeface="Consolas" pitchFamily="49" charset="0"/>
                <a:ea typeface="仿宋" pitchFamily="49" charset="-122"/>
                <a:cs typeface="Consolas" pitchFamily="49" charset="0"/>
              </a:rPr>
              <a:t>不成立，且</a:t>
            </a:r>
            <a:r>
              <a:rPr lang="en-US" altLang="zh-CN" sz="1800" smtClean="0">
                <a:solidFill>
                  <a:srgbClr val="0000FF"/>
                </a:solidFill>
                <a:latin typeface="Consolas" pitchFamily="49" charset="0"/>
                <a:ea typeface="仿宋" pitchFamily="49" charset="-122"/>
                <a:cs typeface="Consolas" pitchFamily="49" charset="0"/>
              </a:rPr>
              <a:t>weight&gt;0</a:t>
            </a:r>
            <a:r>
              <a:rPr lang="zh-CN" altLang="zh-CN" sz="1800" smtClean="0">
                <a:solidFill>
                  <a:srgbClr val="0000FF"/>
                </a:solidFill>
                <a:latin typeface="Consolas" pitchFamily="49" charset="0"/>
                <a:ea typeface="仿宋" pitchFamily="49" charset="-122"/>
                <a:cs typeface="Consolas" pitchFamily="49" charset="0"/>
              </a:rPr>
              <a:t>，表明只能将物品</a:t>
            </a:r>
            <a:r>
              <a:rPr lang="en-US" altLang="zh-CN" sz="1800" smtClean="0">
                <a:solidFill>
                  <a:srgbClr val="0000FF"/>
                </a:solidFill>
                <a:latin typeface="Consolas" pitchFamily="49" charset="0"/>
                <a:ea typeface="仿宋" pitchFamily="49" charset="-122"/>
                <a:cs typeface="Consolas" pitchFamily="49" charset="0"/>
              </a:rPr>
              <a:t>4</a:t>
            </a:r>
            <a:r>
              <a:rPr lang="zh-CN" altLang="zh-CN" sz="1800" smtClean="0">
                <a:solidFill>
                  <a:srgbClr val="0000FF"/>
                </a:solidFill>
                <a:latin typeface="Consolas" pitchFamily="49" charset="0"/>
                <a:ea typeface="仿宋" pitchFamily="49" charset="-122"/>
                <a:cs typeface="Consolas" pitchFamily="49" charset="0"/>
              </a:rPr>
              <a:t>部分装入，装入比例</a:t>
            </a:r>
            <a:r>
              <a:rPr lang="en-US" altLang="zh-CN" sz="1800" smtClean="0">
                <a:solidFill>
                  <a:srgbClr val="0000FF"/>
                </a:solidFill>
                <a:latin typeface="Consolas" pitchFamily="49" charset="0"/>
                <a:ea typeface="仿宋" pitchFamily="49" charset="-122"/>
                <a:cs typeface="Consolas" pitchFamily="49" charset="0"/>
              </a:rPr>
              <a:t>=weight/</a:t>
            </a:r>
            <a:r>
              <a:rPr lang="en-US" altLang="zh-CN" sz="1800" i="1" smtClean="0">
                <a:solidFill>
                  <a:srgbClr val="0000FF"/>
                </a:solidFill>
                <a:latin typeface="Consolas" pitchFamily="49" charset="0"/>
                <a:ea typeface="仿宋" pitchFamily="49" charset="-122"/>
                <a:cs typeface="Consolas" pitchFamily="49" charset="0"/>
              </a:rPr>
              <a:t>w</a:t>
            </a:r>
            <a:r>
              <a:rPr lang="en-US" altLang="zh-CN" sz="1800" smtClean="0">
                <a:solidFill>
                  <a:srgbClr val="0000FF"/>
                </a:solidFill>
                <a:latin typeface="Consolas" pitchFamily="49" charset="0"/>
                <a:ea typeface="仿宋" pitchFamily="49" charset="-122"/>
                <a:cs typeface="Consolas" pitchFamily="49" charset="0"/>
              </a:rPr>
              <a:t>[4]=50/60=80%</a:t>
            </a:r>
            <a:r>
              <a:rPr lang="zh-CN" altLang="zh-CN" sz="1800" smtClean="0">
                <a:solidFill>
                  <a:srgbClr val="0000FF"/>
                </a:solidFill>
                <a:latin typeface="Consolas" pitchFamily="49" charset="0"/>
                <a:ea typeface="仿宋" pitchFamily="49" charset="-122"/>
                <a:cs typeface="Consolas" pitchFamily="49" charset="0"/>
              </a:rPr>
              <a:t>，置</a:t>
            </a:r>
            <a:r>
              <a:rPr lang="en-US" altLang="zh-CN" sz="1800" i="1" smtClean="0">
                <a:solidFill>
                  <a:srgbClr val="0000FF"/>
                </a:solidFill>
                <a:latin typeface="Consolas" pitchFamily="49" charset="0"/>
                <a:ea typeface="仿宋" pitchFamily="49" charset="-122"/>
                <a:cs typeface="Consolas" pitchFamily="49" charset="0"/>
              </a:rPr>
              <a:t>x</a:t>
            </a:r>
            <a:r>
              <a:rPr lang="en-US" altLang="zh-CN" sz="1800" smtClean="0">
                <a:solidFill>
                  <a:srgbClr val="0000FF"/>
                </a:solidFill>
                <a:latin typeface="Consolas" pitchFamily="49" charset="0"/>
                <a:ea typeface="仿宋" pitchFamily="49" charset="-122"/>
                <a:cs typeface="Consolas" pitchFamily="49" charset="0"/>
              </a:rPr>
              <a:t>[4]=0.8</a:t>
            </a:r>
            <a:r>
              <a:rPr lang="zh-CN" altLang="en-US" sz="1800" smtClean="0">
                <a:solidFill>
                  <a:srgbClr val="0000FF"/>
                </a:solidFill>
                <a:latin typeface="Consolas" pitchFamily="49" charset="0"/>
                <a:ea typeface="仿宋" pitchFamily="49" charset="-122"/>
                <a:cs typeface="Consolas" pitchFamily="49" charset="0"/>
              </a:rPr>
              <a:t>。</a:t>
            </a:r>
            <a:endParaRPr lang="en-US"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a:t>
            </a:r>
            <a:r>
              <a:rPr lang="zh-CN" altLang="zh-CN" sz="1800" smtClean="0">
                <a:solidFill>
                  <a:srgbClr val="0000FF"/>
                </a:solidFill>
                <a:latin typeface="Consolas" pitchFamily="49" charset="0"/>
                <a:ea typeface="仿宋" pitchFamily="49" charset="-122"/>
                <a:cs typeface="Consolas" pitchFamily="49" charset="0"/>
              </a:rPr>
              <a:t>算法结束，得到</a:t>
            </a:r>
            <a:r>
              <a:rPr lang="en-US" altLang="zh-CN" sz="1800" i="1" smtClean="0">
                <a:solidFill>
                  <a:srgbClr val="C00000"/>
                </a:solidFill>
                <a:latin typeface="Consolas" pitchFamily="49" charset="0"/>
                <a:ea typeface="仿宋" pitchFamily="49" charset="-122"/>
                <a:cs typeface="Consolas" pitchFamily="49" charset="0"/>
              </a:rPr>
              <a:t>X</a:t>
            </a:r>
            <a:r>
              <a:rPr lang="en-US" altLang="zh-CN" sz="1800" smtClean="0">
                <a:solidFill>
                  <a:srgbClr val="C00000"/>
                </a:solidFill>
                <a:latin typeface="Consolas" pitchFamily="49" charset="0"/>
                <a:ea typeface="仿宋" pitchFamily="49" charset="-122"/>
                <a:cs typeface="Consolas" pitchFamily="49" charset="0"/>
              </a:rPr>
              <a:t>={1</a:t>
            </a:r>
            <a:r>
              <a:rPr lang="zh-CN" altLang="zh-CN" sz="1800" smtClean="0">
                <a:solidFill>
                  <a:srgbClr val="C00000"/>
                </a:solidFill>
                <a:latin typeface="Consolas" pitchFamily="49" charset="0"/>
                <a:ea typeface="仿宋" pitchFamily="49" charset="-122"/>
                <a:cs typeface="Consolas" pitchFamily="49" charset="0"/>
              </a:rPr>
              <a:t>，</a:t>
            </a:r>
            <a:r>
              <a:rPr lang="en-US" altLang="zh-CN" sz="1800" smtClean="0">
                <a:solidFill>
                  <a:srgbClr val="C00000"/>
                </a:solidFill>
                <a:latin typeface="Consolas" pitchFamily="49" charset="0"/>
                <a:ea typeface="仿宋" pitchFamily="49" charset="-122"/>
                <a:cs typeface="Consolas" pitchFamily="49" charset="0"/>
              </a:rPr>
              <a:t>1</a:t>
            </a:r>
            <a:r>
              <a:rPr lang="zh-CN" altLang="zh-CN" sz="1800" smtClean="0">
                <a:solidFill>
                  <a:srgbClr val="C00000"/>
                </a:solidFill>
                <a:latin typeface="Consolas" pitchFamily="49" charset="0"/>
                <a:ea typeface="仿宋" pitchFamily="49" charset="-122"/>
                <a:cs typeface="Consolas" pitchFamily="49" charset="0"/>
              </a:rPr>
              <a:t>，</a:t>
            </a:r>
            <a:r>
              <a:rPr lang="en-US" altLang="zh-CN" sz="1800" smtClean="0">
                <a:solidFill>
                  <a:srgbClr val="C00000"/>
                </a:solidFill>
                <a:latin typeface="Consolas" pitchFamily="49" charset="0"/>
                <a:ea typeface="仿宋" pitchFamily="49" charset="-122"/>
                <a:cs typeface="Consolas" pitchFamily="49" charset="0"/>
              </a:rPr>
              <a:t>1</a:t>
            </a:r>
            <a:r>
              <a:rPr lang="zh-CN" altLang="zh-CN" sz="1800" smtClean="0">
                <a:solidFill>
                  <a:srgbClr val="C00000"/>
                </a:solidFill>
                <a:latin typeface="Consolas" pitchFamily="49" charset="0"/>
                <a:ea typeface="仿宋" pitchFamily="49" charset="-122"/>
                <a:cs typeface="Consolas" pitchFamily="49" charset="0"/>
              </a:rPr>
              <a:t>，</a:t>
            </a:r>
            <a:r>
              <a:rPr lang="en-US" altLang="zh-CN" sz="1800" smtClean="0">
                <a:solidFill>
                  <a:srgbClr val="C00000"/>
                </a:solidFill>
                <a:latin typeface="Consolas" pitchFamily="49" charset="0"/>
                <a:ea typeface="仿宋" pitchFamily="49" charset="-122"/>
                <a:cs typeface="Consolas" pitchFamily="49" charset="0"/>
              </a:rPr>
              <a:t>0.8</a:t>
            </a:r>
            <a:r>
              <a:rPr lang="zh-CN" altLang="zh-CN" sz="1800" smtClean="0">
                <a:solidFill>
                  <a:srgbClr val="C00000"/>
                </a:solidFill>
                <a:latin typeface="Consolas" pitchFamily="49" charset="0"/>
                <a:ea typeface="仿宋" pitchFamily="49" charset="-122"/>
                <a:cs typeface="Consolas" pitchFamily="49" charset="0"/>
              </a:rPr>
              <a:t>，</a:t>
            </a:r>
            <a:r>
              <a:rPr lang="en-US" altLang="zh-CN" sz="1800" smtClean="0">
                <a:solidFill>
                  <a:srgbClr val="C00000"/>
                </a:solidFill>
                <a:latin typeface="Consolas" pitchFamily="49" charset="0"/>
                <a:ea typeface="仿宋" pitchFamily="49" charset="-122"/>
                <a:cs typeface="Consolas" pitchFamily="49" charset="0"/>
              </a:rPr>
              <a:t>0}</a:t>
            </a:r>
            <a:r>
              <a:rPr lang="zh-CN"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graphicFrame>
        <p:nvGraphicFramePr>
          <p:cNvPr id="4" name="Group 159"/>
          <p:cNvGraphicFramePr>
            <a:graphicFrameLocks noGrp="1"/>
          </p:cNvGraphicFramePr>
          <p:nvPr/>
        </p:nvGraphicFramePr>
        <p:xfrm>
          <a:off x="428596" y="357166"/>
          <a:ext cx="8135937" cy="1463040"/>
        </p:xfrm>
        <a:graphic>
          <a:graphicData uri="http://schemas.openxmlformats.org/drawingml/2006/table">
            <a:tbl>
              <a:tblPr>
                <a:tableStyleId>{775DCB02-9BB8-47FD-8907-85C794F793BA}</a:tableStyleId>
              </a:tblPr>
              <a:tblGrid>
                <a:gridCol w="1355725"/>
                <a:gridCol w="1355725"/>
                <a:gridCol w="1355725"/>
                <a:gridCol w="1355725"/>
                <a:gridCol w="1355725"/>
                <a:gridCol w="1357312"/>
              </a:tblGrid>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dirty="0" err="1" smtClean="0">
                          <a:ln>
                            <a:noFill/>
                          </a:ln>
                          <a:solidFill>
                            <a:srgbClr val="C00000"/>
                          </a:solidFill>
                          <a:effectLst/>
                          <a:latin typeface="Consolas" pitchFamily="49" charset="0"/>
                          <a:cs typeface="Consolas" pitchFamily="49" charset="0"/>
                        </a:rPr>
                        <a:t>i</a:t>
                      </a:r>
                      <a:endParaRPr kumimoji="0" lang="en-US" altLang="zh-CN" sz="1800" b="1" i="1" u="none" strike="noStrike" cap="none" normalizeH="0" baseline="0" dirty="0" smtClean="0">
                        <a:ln>
                          <a:noFill/>
                        </a:ln>
                        <a:solidFill>
                          <a:srgbClr val="C00000"/>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C00000"/>
                          </a:solidFill>
                          <a:effectLst/>
                          <a:latin typeface="Consolas" pitchFamily="49" charset="0"/>
                          <a:cs typeface="Consolas" pitchFamily="49" charset="0"/>
                        </a:rPr>
                        <a:t>1</a:t>
                      </a:r>
                      <a:endParaRPr kumimoji="0" lang="en-US" altLang="zh-CN" sz="1800" b="1" i="0" u="none" strike="noStrike" cap="none" normalizeH="0" baseline="0" smtClean="0">
                        <a:ln>
                          <a:noFill/>
                        </a:ln>
                        <a:solidFill>
                          <a:srgbClr val="C00000"/>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C00000"/>
                          </a:solidFill>
                          <a:effectLst/>
                          <a:latin typeface="Consolas" pitchFamily="49" charset="0"/>
                          <a:cs typeface="Consolas" pitchFamily="49" charset="0"/>
                        </a:rPr>
                        <a:t>2</a:t>
                      </a:r>
                      <a:endParaRPr kumimoji="0" lang="en-US" altLang="zh-CN" sz="1800" b="1" i="0" u="none" strike="noStrike" cap="none" normalizeH="0" baseline="0" smtClean="0">
                        <a:ln>
                          <a:noFill/>
                        </a:ln>
                        <a:solidFill>
                          <a:srgbClr val="C00000"/>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C00000"/>
                          </a:solidFill>
                          <a:effectLst/>
                          <a:latin typeface="Consolas" pitchFamily="49" charset="0"/>
                          <a:cs typeface="Consolas" pitchFamily="49" charset="0"/>
                        </a:rPr>
                        <a:t>3</a:t>
                      </a:r>
                      <a:endParaRPr kumimoji="0" lang="en-US" altLang="zh-CN" sz="1800" b="1" i="0" u="none" strike="noStrike" cap="none" normalizeH="0" baseline="0" smtClean="0">
                        <a:ln>
                          <a:noFill/>
                        </a:ln>
                        <a:solidFill>
                          <a:srgbClr val="C00000"/>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C00000"/>
                          </a:solidFill>
                          <a:effectLst/>
                          <a:latin typeface="Consolas" pitchFamily="49" charset="0"/>
                          <a:cs typeface="Consolas" pitchFamily="49" charset="0"/>
                        </a:rPr>
                        <a:t>4</a:t>
                      </a:r>
                      <a:endParaRPr kumimoji="0" lang="en-US" altLang="zh-CN" sz="1800" b="1" i="0" u="none" strike="noStrike" cap="none" normalizeH="0" baseline="0" smtClean="0">
                        <a:ln>
                          <a:noFill/>
                        </a:ln>
                        <a:solidFill>
                          <a:srgbClr val="C00000"/>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C00000"/>
                          </a:solidFill>
                          <a:effectLst/>
                          <a:latin typeface="Consolas" pitchFamily="49" charset="0"/>
                          <a:cs typeface="Consolas" pitchFamily="49" charset="0"/>
                        </a:rPr>
                        <a:t>5</a:t>
                      </a:r>
                      <a:endParaRPr kumimoji="0" lang="en-US" altLang="zh-CN" sz="1800" b="1" i="0" u="none" strike="noStrike" cap="none" normalizeH="0" baseline="0" smtClean="0">
                        <a:ln>
                          <a:noFill/>
                        </a:ln>
                        <a:solidFill>
                          <a:srgbClr val="C00000"/>
                        </a:solidFill>
                        <a:effectLst/>
                        <a:latin typeface="Consolas" pitchFamily="49" charset="0"/>
                        <a:ea typeface="楷体_GB2312" pitchFamily="49" charset="-122"/>
                        <a:cs typeface="Consolas" pitchFamily="49" charset="0"/>
                      </a:endParaRPr>
                    </a:p>
                  </a:txBody>
                  <a:tcPr horzOverflow="overflow"/>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rgbClr val="C00000"/>
                          </a:solidFill>
                          <a:effectLst/>
                          <a:latin typeface="Consolas" pitchFamily="49" charset="0"/>
                          <a:cs typeface="Consolas" pitchFamily="49" charset="0"/>
                        </a:rPr>
                        <a:t>w</a:t>
                      </a:r>
                      <a:r>
                        <a:rPr kumimoji="0" lang="en-US" altLang="zh-CN" sz="1800" b="1" i="1" u="none" strike="noStrike" cap="none" normalizeH="0" baseline="-30000" smtClean="0">
                          <a:ln>
                            <a:noFill/>
                          </a:ln>
                          <a:solidFill>
                            <a:srgbClr val="C00000"/>
                          </a:solidFill>
                          <a:effectLst/>
                          <a:latin typeface="Consolas" pitchFamily="49" charset="0"/>
                          <a:cs typeface="Consolas" pitchFamily="49" charset="0"/>
                        </a:rPr>
                        <a:t>i</a:t>
                      </a:r>
                      <a:endParaRPr kumimoji="0" lang="en-US" altLang="zh-CN" sz="1800" b="1" i="1" u="none" strike="noStrike" cap="none" normalizeH="0" baseline="0" smtClean="0">
                        <a:ln>
                          <a:noFill/>
                        </a:ln>
                        <a:solidFill>
                          <a:srgbClr val="C00000"/>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30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smtClean="0">
                          <a:ln>
                            <a:noFill/>
                          </a:ln>
                          <a:solidFill>
                            <a:srgbClr val="0000FF"/>
                          </a:solidFill>
                          <a:effectLst/>
                          <a:latin typeface="Consolas" pitchFamily="49" charset="0"/>
                          <a:cs typeface="Consolas" pitchFamily="49" charset="0"/>
                        </a:rPr>
                        <a:t>10</a:t>
                      </a:r>
                      <a:endParaRPr kumimoji="0" lang="en-US" altLang="zh-CN" sz="1800" b="1" i="0" u="none" strike="noStrike" cap="none" normalizeH="0" baseline="0" dirty="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20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50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40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rgbClr val="C00000"/>
                          </a:solidFill>
                          <a:effectLst/>
                          <a:latin typeface="Consolas" pitchFamily="49" charset="0"/>
                          <a:cs typeface="Consolas" pitchFamily="49" charset="0"/>
                        </a:rPr>
                        <a:t>v</a:t>
                      </a:r>
                      <a:r>
                        <a:rPr kumimoji="0" lang="en-US" altLang="zh-CN" sz="1800" b="1" i="1" u="none" strike="noStrike" cap="none" normalizeH="0" baseline="-30000" smtClean="0">
                          <a:ln>
                            <a:noFill/>
                          </a:ln>
                          <a:solidFill>
                            <a:srgbClr val="C00000"/>
                          </a:solidFill>
                          <a:effectLst/>
                          <a:latin typeface="Consolas" pitchFamily="49" charset="0"/>
                          <a:cs typeface="Consolas" pitchFamily="49" charset="0"/>
                        </a:rPr>
                        <a:t>i</a:t>
                      </a:r>
                      <a:endParaRPr kumimoji="0" lang="en-US" altLang="zh-CN" sz="1800" b="1" i="1" u="none" strike="noStrike" cap="none" normalizeH="0" baseline="0" smtClean="0">
                        <a:ln>
                          <a:noFill/>
                        </a:ln>
                        <a:solidFill>
                          <a:srgbClr val="C00000"/>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66</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20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30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60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40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rgbClr val="C00000"/>
                          </a:solidFill>
                          <a:effectLst/>
                          <a:latin typeface="Consolas" pitchFamily="49" charset="0"/>
                          <a:cs typeface="Consolas" pitchFamily="49" charset="0"/>
                        </a:rPr>
                        <a:t>v</a:t>
                      </a:r>
                      <a:r>
                        <a:rPr kumimoji="0" lang="en-US" altLang="zh-CN" sz="1800" b="1" i="1" u="none" strike="noStrike" cap="none" normalizeH="0" baseline="-30000" smtClean="0">
                          <a:ln>
                            <a:noFill/>
                          </a:ln>
                          <a:solidFill>
                            <a:srgbClr val="C00000"/>
                          </a:solidFill>
                          <a:effectLst/>
                          <a:latin typeface="Consolas" pitchFamily="49" charset="0"/>
                          <a:cs typeface="Consolas" pitchFamily="49" charset="0"/>
                        </a:rPr>
                        <a:t>i</a:t>
                      </a:r>
                      <a:r>
                        <a:rPr kumimoji="0" lang="en-US" altLang="zh-CN" sz="1800" b="1" i="1" u="none" strike="noStrike" cap="none" normalizeH="0" baseline="0" smtClean="0">
                          <a:ln>
                            <a:noFill/>
                          </a:ln>
                          <a:solidFill>
                            <a:srgbClr val="C00000"/>
                          </a:solidFill>
                          <a:effectLst/>
                          <a:latin typeface="Consolas" pitchFamily="49" charset="0"/>
                          <a:cs typeface="Consolas" pitchFamily="49" charset="0"/>
                        </a:rPr>
                        <a:t>/w</a:t>
                      </a:r>
                      <a:r>
                        <a:rPr kumimoji="0" lang="en-US" altLang="zh-CN" sz="1800" b="1" i="1" u="none" strike="noStrike" cap="none" normalizeH="0" baseline="-30000" smtClean="0">
                          <a:ln>
                            <a:noFill/>
                          </a:ln>
                          <a:solidFill>
                            <a:srgbClr val="C00000"/>
                          </a:solidFill>
                          <a:effectLst/>
                          <a:latin typeface="Consolas" pitchFamily="49" charset="0"/>
                          <a:cs typeface="Consolas" pitchFamily="49" charset="0"/>
                        </a:rPr>
                        <a:t>i</a:t>
                      </a:r>
                      <a:endParaRPr kumimoji="0" lang="en-US" altLang="zh-CN" sz="1800" b="1" i="1" u="none" strike="noStrike" cap="none" normalizeH="0" baseline="0" smtClean="0">
                        <a:ln>
                          <a:noFill/>
                        </a:ln>
                        <a:solidFill>
                          <a:srgbClr val="C00000"/>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2.2</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2.0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1.5</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1.2</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1.0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715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715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715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715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Text Box 2"/>
          <p:cNvSpPr txBox="1">
            <a:spLocks noChangeArrowheads="1"/>
          </p:cNvSpPr>
          <p:nvPr/>
        </p:nvSpPr>
        <p:spPr bwMode="auto">
          <a:xfrm>
            <a:off x="250825" y="333375"/>
            <a:ext cx="8569325" cy="827021"/>
          </a:xfrm>
          <a:prstGeom prst="rect">
            <a:avLst/>
          </a:prstGeom>
          <a:solidFill>
            <a:schemeClr val="accent1">
              <a:lumMod val="20000"/>
              <a:lumOff val="80000"/>
            </a:schemeClr>
          </a:solidFill>
          <a:ln w="9525">
            <a:noFill/>
            <a:miter lim="800000"/>
            <a:headEnd/>
            <a:tailEnd/>
          </a:ln>
          <a:effectLst/>
        </p:spPr>
        <p:txBody>
          <a:bodyPr>
            <a:spAutoFit/>
          </a:bodyPr>
          <a:lstStyle/>
          <a:p>
            <a:pPr>
              <a:lnSpc>
                <a:spcPts val="3000"/>
              </a:lnSpc>
              <a:spcBef>
                <a:spcPct val="50000"/>
              </a:spcBef>
            </a:pPr>
            <a:r>
              <a:rPr lang="zh-CN" altLang="en-US" sz="2000" dirty="0">
                <a:solidFill>
                  <a:srgbClr val="0000FF"/>
                </a:solidFill>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例</a:t>
            </a:r>
            <a:r>
              <a:rPr lang="zh-CN" altLang="en-US" sz="2000" smtClean="0">
                <a:solidFill>
                  <a:srgbClr val="0000FF"/>
                </a:solidFill>
                <a:latin typeface="Consolas" pitchFamily="49" charset="0"/>
                <a:ea typeface="楷体" pitchFamily="49" charset="-122"/>
                <a:cs typeface="Consolas" pitchFamily="49" charset="0"/>
              </a:rPr>
              <a:t>如，求</a:t>
            </a:r>
            <a:r>
              <a:rPr lang="zh-CN" altLang="en-US" sz="2000" dirty="0">
                <a:solidFill>
                  <a:srgbClr val="0000FF"/>
                </a:solidFill>
                <a:latin typeface="Consolas" pitchFamily="49" charset="0"/>
                <a:ea typeface="楷体" pitchFamily="49" charset="-122"/>
                <a:cs typeface="Consolas" pitchFamily="49" charset="0"/>
              </a:rPr>
              <a:t>解一个带权无向图</a:t>
            </a:r>
            <a:r>
              <a:rPr lang="en-US" altLang="zh-CN" sz="2000" dirty="0">
                <a:solidFill>
                  <a:srgbClr val="0000FF"/>
                </a:solidFill>
                <a:latin typeface="Consolas" pitchFamily="49" charset="0"/>
                <a:ea typeface="楷体" pitchFamily="49" charset="-122"/>
                <a:cs typeface="Consolas" pitchFamily="49" charset="0"/>
              </a:rPr>
              <a:t>G</a:t>
            </a:r>
            <a:r>
              <a:rPr lang="zh-CN" altLang="en-US" sz="2000" dirty="0">
                <a:solidFill>
                  <a:srgbClr val="0000FF"/>
                </a:solidFill>
                <a:latin typeface="Consolas" pitchFamily="49" charset="0"/>
                <a:ea typeface="楷体" pitchFamily="49" charset="-122"/>
                <a:cs typeface="Consolas" pitchFamily="49" charset="0"/>
              </a:rPr>
              <a:t>中从顶点</a:t>
            </a:r>
            <a:r>
              <a:rPr lang="en-US" altLang="zh-CN" sz="2000" i="1" dirty="0" err="1">
                <a:solidFill>
                  <a:srgbClr val="0000FF"/>
                </a:solidFill>
                <a:latin typeface="Consolas" pitchFamily="49" charset="0"/>
                <a:ea typeface="楷体" pitchFamily="49" charset="-122"/>
                <a:cs typeface="Consolas" pitchFamily="49" charset="0"/>
              </a:rPr>
              <a:t>i</a:t>
            </a:r>
            <a:r>
              <a:rPr lang="zh-CN" altLang="en-US" sz="2000" dirty="0">
                <a:solidFill>
                  <a:srgbClr val="0000FF"/>
                </a:solidFill>
                <a:latin typeface="Consolas" pitchFamily="49" charset="0"/>
                <a:ea typeface="楷体" pitchFamily="49" charset="-122"/>
                <a:cs typeface="Consolas" pitchFamily="49" charset="0"/>
              </a:rPr>
              <a:t>到顶点</a:t>
            </a:r>
            <a:r>
              <a:rPr lang="en-US" altLang="zh-CN" sz="2000" i="1" dirty="0">
                <a:solidFill>
                  <a:srgbClr val="0000FF"/>
                </a:solidFill>
                <a:latin typeface="Consolas" pitchFamily="49" charset="0"/>
                <a:ea typeface="楷体" pitchFamily="49" charset="-122"/>
                <a:cs typeface="Consolas" pitchFamily="49" charset="0"/>
              </a:rPr>
              <a:t>j</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i</a:t>
            </a:r>
            <a:r>
              <a:rPr lang="en-US" altLang="zh-CN" sz="2000" dirty="0" err="1">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j</a:t>
            </a:r>
            <a:r>
              <a:rPr lang="zh-CN" altLang="en-US" sz="2000" dirty="0">
                <a:solidFill>
                  <a:srgbClr val="0000FF"/>
                </a:solidFill>
                <a:latin typeface="Consolas" pitchFamily="49" charset="0"/>
                <a:ea typeface="楷体" pitchFamily="49" charset="-122"/>
                <a:cs typeface="Consolas" pitchFamily="49" charset="0"/>
              </a:rPr>
              <a:t>）的最短</a:t>
            </a:r>
            <a:r>
              <a:rPr lang="zh-CN" altLang="en-US" sz="2000">
                <a:solidFill>
                  <a:srgbClr val="0000FF"/>
                </a:solidFill>
                <a:latin typeface="Consolas" pitchFamily="49" charset="0"/>
                <a:ea typeface="楷体" pitchFamily="49" charset="-122"/>
                <a:cs typeface="Consolas" pitchFamily="49" charset="0"/>
              </a:rPr>
              <a:t>路</a:t>
            </a:r>
            <a:r>
              <a:rPr lang="zh-CN" altLang="en-US" sz="2000" smtClean="0">
                <a:solidFill>
                  <a:srgbClr val="0000FF"/>
                </a:solidFill>
                <a:latin typeface="Consolas" pitchFamily="49" charset="0"/>
                <a:ea typeface="楷体" pitchFamily="49" charset="-122"/>
                <a:cs typeface="Consolas" pitchFamily="49" charset="0"/>
              </a:rPr>
              <a:t>径，可</a:t>
            </a:r>
            <a:r>
              <a:rPr lang="zh-CN" altLang="en-US" sz="2000" dirty="0">
                <a:solidFill>
                  <a:srgbClr val="0000FF"/>
                </a:solidFill>
                <a:latin typeface="Consolas" pitchFamily="49" charset="0"/>
                <a:ea typeface="楷体" pitchFamily="49" charset="-122"/>
                <a:cs typeface="Consolas" pitchFamily="49" charset="0"/>
              </a:rPr>
              <a:t>以分析出这样的最短路径一定是简单</a:t>
            </a:r>
            <a:r>
              <a:rPr lang="zh-CN" altLang="en-US" sz="2000">
                <a:solidFill>
                  <a:srgbClr val="0000FF"/>
                </a:solidFill>
                <a:latin typeface="Consolas" pitchFamily="49" charset="0"/>
                <a:ea typeface="楷体" pitchFamily="49" charset="-122"/>
                <a:cs typeface="Consolas" pitchFamily="49" charset="0"/>
              </a:rPr>
              <a:t>路</a:t>
            </a:r>
            <a:r>
              <a:rPr lang="zh-CN" altLang="en-US" sz="2000" smtClean="0">
                <a:solidFill>
                  <a:srgbClr val="0000FF"/>
                </a:solidFill>
                <a:latin typeface="Consolas" pitchFamily="49" charset="0"/>
                <a:ea typeface="楷体" pitchFamily="49" charset="-122"/>
                <a:cs typeface="Consolas" pitchFamily="49" charset="0"/>
              </a:rPr>
              <a:t>径，所</a:t>
            </a:r>
            <a:r>
              <a:rPr lang="zh-CN" altLang="en-US" sz="2000" dirty="0">
                <a:solidFill>
                  <a:srgbClr val="0000FF"/>
                </a:solidFill>
                <a:latin typeface="Consolas" pitchFamily="49" charset="0"/>
                <a:ea typeface="楷体" pitchFamily="49" charset="-122"/>
                <a:cs typeface="Consolas" pitchFamily="49" charset="0"/>
              </a:rPr>
              <a:t>以约束条件为：</a:t>
            </a:r>
          </a:p>
        </p:txBody>
      </p:sp>
      <p:sp>
        <p:nvSpPr>
          <p:cNvPr id="206852" name="Text Box 4"/>
          <p:cNvSpPr txBox="1">
            <a:spLocks noChangeArrowheads="1"/>
          </p:cNvSpPr>
          <p:nvPr/>
        </p:nvSpPr>
        <p:spPr bwMode="auto">
          <a:xfrm>
            <a:off x="1047747" y="3571876"/>
            <a:ext cx="6553200" cy="430887"/>
          </a:xfrm>
          <a:prstGeom prst="rect">
            <a:avLst/>
          </a:prstGeom>
          <a:noFill/>
          <a:ln w="9525">
            <a:noFill/>
            <a:miter lim="800000"/>
            <a:headEnd/>
            <a:tailEnd/>
          </a:ln>
          <a:effectLst/>
        </p:spPr>
        <p:txBody>
          <a:bodyPr>
            <a:spAutoFit/>
          </a:bodyPr>
          <a:lstStyle/>
          <a:p>
            <a:pPr>
              <a:spcBef>
                <a:spcPct val="50000"/>
              </a:spcBef>
            </a:pPr>
            <a:r>
              <a:rPr lang="zh-CN" altLang="en-US" sz="2200">
                <a:solidFill>
                  <a:srgbClr val="CC3300"/>
                </a:solidFill>
                <a:latin typeface="Consolas" pitchFamily="49" charset="0"/>
                <a:ea typeface="微软雅黑" pitchFamily="34" charset="-122"/>
                <a:cs typeface="Consolas" pitchFamily="49" charset="0"/>
              </a:rPr>
              <a:t>目标函数</a:t>
            </a:r>
            <a:r>
              <a:rPr lang="zh-CN" altLang="en-US" sz="2200">
                <a:solidFill>
                  <a:srgbClr val="0000FF"/>
                </a:solidFill>
                <a:latin typeface="Consolas" pitchFamily="49" charset="0"/>
                <a:ea typeface="楷体" pitchFamily="49" charset="-122"/>
                <a:cs typeface="Consolas" pitchFamily="49" charset="0"/>
              </a:rPr>
              <a:t>就是要使这样的路径最</a:t>
            </a:r>
            <a:r>
              <a:rPr lang="zh-CN" altLang="en-US" sz="2200" smtClean="0">
                <a:solidFill>
                  <a:srgbClr val="0000FF"/>
                </a:solidFill>
                <a:latin typeface="Consolas" pitchFamily="49" charset="0"/>
                <a:ea typeface="楷体" pitchFamily="49" charset="-122"/>
                <a:cs typeface="Consolas" pitchFamily="49" charset="0"/>
              </a:rPr>
              <a:t>短，即</a:t>
            </a:r>
            <a:r>
              <a:rPr lang="zh-CN" altLang="en-US" sz="2200">
                <a:solidFill>
                  <a:srgbClr val="0000FF"/>
                </a:solidFill>
                <a:latin typeface="Consolas" pitchFamily="49" charset="0"/>
                <a:ea typeface="楷体" pitchFamily="49" charset="-122"/>
                <a:cs typeface="Consolas" pitchFamily="49" charset="0"/>
              </a:rPr>
              <a:t>：</a:t>
            </a:r>
          </a:p>
        </p:txBody>
      </p:sp>
      <p:sp>
        <p:nvSpPr>
          <p:cNvPr id="206853" name="Text Box 5"/>
          <p:cNvSpPr txBox="1">
            <a:spLocks noChangeArrowheads="1"/>
          </p:cNvSpPr>
          <p:nvPr/>
        </p:nvSpPr>
        <p:spPr bwMode="auto">
          <a:xfrm>
            <a:off x="571472" y="4291013"/>
            <a:ext cx="8358246" cy="1323439"/>
          </a:xfrm>
          <a:prstGeom prst="rect">
            <a:avLst/>
          </a:prstGeom>
          <a:noFill/>
          <a:ln w="9525">
            <a:noFill/>
            <a:miter lim="800000"/>
            <a:headEnd/>
            <a:tailEnd/>
          </a:ln>
          <a:effectLst/>
        </p:spPr>
        <p:txBody>
          <a:bodyPr wrap="square">
            <a:spAutoFit/>
          </a:bodyPr>
          <a:lstStyle/>
          <a:p>
            <a:pPr>
              <a:spcBef>
                <a:spcPct val="50000"/>
              </a:spcBef>
            </a:pPr>
            <a:r>
              <a:rPr lang="zh-CN" altLang="en-US" sz="2000">
                <a:solidFill>
                  <a:srgbClr val="0000FF"/>
                </a:solidFill>
                <a:latin typeface="Consolas" pitchFamily="49" charset="0"/>
                <a:ea typeface="微软雅黑" pitchFamily="34" charset="-122"/>
                <a:cs typeface="Consolas" pitchFamily="49" charset="0"/>
              </a:rPr>
              <a:t>　　　</a:t>
            </a:r>
            <a:r>
              <a:rPr lang="en-US" altLang="zh-CN" sz="2000" smtClean="0">
                <a:solidFill>
                  <a:srgbClr val="006600"/>
                </a:solidFill>
                <a:latin typeface="Consolas" pitchFamily="49" charset="0"/>
                <a:ea typeface="微软雅黑" pitchFamily="34" charset="-122"/>
                <a:cs typeface="Consolas" pitchFamily="49" charset="0"/>
              </a:rPr>
              <a:t>{ (</a:t>
            </a:r>
            <a:r>
              <a:rPr lang="en-US" altLang="zh-CN" sz="2000" i="1" smtClean="0">
                <a:solidFill>
                  <a:srgbClr val="006600"/>
                </a:solidFill>
                <a:latin typeface="Consolas" pitchFamily="49" charset="0"/>
                <a:ea typeface="微软雅黑" pitchFamily="34" charset="-122"/>
                <a:cs typeface="Consolas" pitchFamily="49" charset="0"/>
              </a:rPr>
              <a:t>i</a:t>
            </a:r>
            <a:r>
              <a:rPr lang="zh-CN" altLang="en-US" sz="2000" smtClean="0">
                <a:solidFill>
                  <a:srgbClr val="006600"/>
                </a:solidFill>
                <a:latin typeface="Consolas" pitchFamily="49" charset="0"/>
                <a:ea typeface="微软雅黑" pitchFamily="34" charset="-122"/>
                <a:cs typeface="Consolas" pitchFamily="49" charset="0"/>
              </a:rPr>
              <a:t>，</a:t>
            </a:r>
            <a:r>
              <a:rPr lang="en-US" altLang="zh-CN" sz="2000" i="1" smtClean="0">
                <a:solidFill>
                  <a:srgbClr val="006600"/>
                </a:solidFill>
                <a:latin typeface="Consolas" pitchFamily="49" charset="0"/>
                <a:ea typeface="微软雅黑" pitchFamily="34" charset="-122"/>
                <a:cs typeface="Consolas" pitchFamily="49" charset="0"/>
              </a:rPr>
              <a:t>i</a:t>
            </a:r>
            <a:r>
              <a:rPr lang="en-US" altLang="zh-CN" sz="2000" baseline="-25000" smtClean="0">
                <a:solidFill>
                  <a:srgbClr val="006600"/>
                </a:solidFill>
                <a:latin typeface="Consolas" pitchFamily="49" charset="0"/>
                <a:ea typeface="微软雅黑" pitchFamily="34" charset="-122"/>
                <a:cs typeface="Consolas" pitchFamily="49" charset="0"/>
              </a:rPr>
              <a:t>1</a:t>
            </a:r>
            <a:r>
              <a:rPr lang="en-US" altLang="zh-CN" sz="2000" smtClean="0">
                <a:solidFill>
                  <a:srgbClr val="006600"/>
                </a:solidFill>
                <a:latin typeface="Consolas" pitchFamily="49" charset="0"/>
                <a:ea typeface="微软雅黑" pitchFamily="34" charset="-122"/>
                <a:cs typeface="Consolas" pitchFamily="49" charset="0"/>
              </a:rPr>
              <a:t>)</a:t>
            </a:r>
            <a:r>
              <a:rPr lang="zh-CN" altLang="en-US" sz="2000" smtClean="0">
                <a:solidFill>
                  <a:srgbClr val="006600"/>
                </a:solidFill>
                <a:latin typeface="Consolas" pitchFamily="49" charset="0"/>
                <a:ea typeface="微软雅黑" pitchFamily="34" charset="-122"/>
                <a:cs typeface="Consolas" pitchFamily="49" charset="0"/>
              </a:rPr>
              <a:t>，</a:t>
            </a:r>
            <a:r>
              <a:rPr lang="en-US" altLang="zh-CN" sz="2000" smtClean="0">
                <a:solidFill>
                  <a:srgbClr val="006600"/>
                </a:solidFill>
                <a:latin typeface="Consolas" pitchFamily="49" charset="0"/>
                <a:ea typeface="微软雅黑" pitchFamily="34" charset="-122"/>
                <a:cs typeface="Consolas" pitchFamily="49" charset="0"/>
              </a:rPr>
              <a:t>(</a:t>
            </a:r>
            <a:r>
              <a:rPr lang="en-US" altLang="zh-CN" sz="2000" i="1" smtClean="0">
                <a:solidFill>
                  <a:srgbClr val="006600"/>
                </a:solidFill>
                <a:latin typeface="Consolas" pitchFamily="49" charset="0"/>
                <a:ea typeface="微软雅黑" pitchFamily="34" charset="-122"/>
                <a:cs typeface="Consolas" pitchFamily="49" charset="0"/>
              </a:rPr>
              <a:t>i</a:t>
            </a:r>
            <a:r>
              <a:rPr lang="en-US" altLang="zh-CN" sz="2000" baseline="-25000" smtClean="0">
                <a:solidFill>
                  <a:srgbClr val="006600"/>
                </a:solidFill>
                <a:latin typeface="Consolas" pitchFamily="49" charset="0"/>
                <a:ea typeface="微软雅黑" pitchFamily="34" charset="-122"/>
                <a:cs typeface="Consolas" pitchFamily="49" charset="0"/>
              </a:rPr>
              <a:t>1</a:t>
            </a:r>
            <a:r>
              <a:rPr lang="zh-CN" altLang="en-US" sz="2000" smtClean="0">
                <a:solidFill>
                  <a:srgbClr val="006600"/>
                </a:solidFill>
                <a:latin typeface="Consolas" pitchFamily="49" charset="0"/>
                <a:ea typeface="微软雅黑" pitchFamily="34" charset="-122"/>
                <a:cs typeface="Consolas" pitchFamily="49" charset="0"/>
              </a:rPr>
              <a:t>，</a:t>
            </a:r>
            <a:r>
              <a:rPr lang="en-US" altLang="zh-CN" sz="2000" i="1" smtClean="0">
                <a:solidFill>
                  <a:srgbClr val="006600"/>
                </a:solidFill>
                <a:latin typeface="Consolas" pitchFamily="49" charset="0"/>
                <a:ea typeface="微软雅黑" pitchFamily="34" charset="-122"/>
                <a:cs typeface="Consolas" pitchFamily="49" charset="0"/>
              </a:rPr>
              <a:t>i</a:t>
            </a:r>
            <a:r>
              <a:rPr lang="en-US" altLang="zh-CN" sz="2000" baseline="-25000" smtClean="0">
                <a:solidFill>
                  <a:srgbClr val="006600"/>
                </a:solidFill>
                <a:latin typeface="Consolas" pitchFamily="49" charset="0"/>
                <a:ea typeface="微软雅黑" pitchFamily="34" charset="-122"/>
                <a:cs typeface="Consolas" pitchFamily="49" charset="0"/>
              </a:rPr>
              <a:t>2</a:t>
            </a:r>
            <a:r>
              <a:rPr lang="en-US" altLang="zh-CN" sz="2000" smtClean="0">
                <a:solidFill>
                  <a:srgbClr val="006600"/>
                </a:solidFill>
                <a:latin typeface="Consolas" pitchFamily="49" charset="0"/>
                <a:ea typeface="微软雅黑" pitchFamily="34" charset="-122"/>
                <a:cs typeface="Consolas" pitchFamily="49" charset="0"/>
              </a:rPr>
              <a:t>)</a:t>
            </a:r>
            <a:r>
              <a:rPr lang="zh-CN" altLang="en-US" sz="2000" smtClean="0">
                <a:solidFill>
                  <a:srgbClr val="006600"/>
                </a:solidFill>
                <a:latin typeface="Consolas" pitchFamily="49" charset="0"/>
                <a:ea typeface="微软雅黑" pitchFamily="34" charset="-122"/>
                <a:cs typeface="Consolas" pitchFamily="49" charset="0"/>
              </a:rPr>
              <a:t>，</a:t>
            </a:r>
            <a:r>
              <a:rPr lang="en-US" altLang="zh-CN" sz="2000" smtClean="0">
                <a:solidFill>
                  <a:srgbClr val="006600"/>
                </a:solidFill>
                <a:latin typeface="Consolas" pitchFamily="49" charset="0"/>
                <a:ea typeface="微软雅黑" pitchFamily="34" charset="-122"/>
                <a:cs typeface="Consolas" pitchFamily="49" charset="0"/>
              </a:rPr>
              <a:t>…</a:t>
            </a:r>
            <a:r>
              <a:rPr lang="zh-CN" altLang="en-US" sz="2000" smtClean="0">
                <a:solidFill>
                  <a:srgbClr val="006600"/>
                </a:solidFill>
                <a:latin typeface="Consolas" pitchFamily="49" charset="0"/>
                <a:ea typeface="微软雅黑" pitchFamily="34" charset="-122"/>
                <a:cs typeface="Consolas" pitchFamily="49" charset="0"/>
              </a:rPr>
              <a:t>，</a:t>
            </a:r>
            <a:r>
              <a:rPr lang="en-US" altLang="zh-CN" sz="2000" smtClean="0">
                <a:solidFill>
                  <a:srgbClr val="006600"/>
                </a:solidFill>
                <a:latin typeface="Consolas" pitchFamily="49" charset="0"/>
                <a:ea typeface="微软雅黑" pitchFamily="34" charset="-122"/>
                <a:cs typeface="Consolas" pitchFamily="49" charset="0"/>
              </a:rPr>
              <a:t>(</a:t>
            </a:r>
            <a:r>
              <a:rPr lang="en-US" altLang="zh-CN" sz="2000" i="1" smtClean="0">
                <a:solidFill>
                  <a:srgbClr val="006600"/>
                </a:solidFill>
                <a:latin typeface="Consolas" pitchFamily="49" charset="0"/>
                <a:ea typeface="微软雅黑" pitchFamily="34" charset="-122"/>
                <a:cs typeface="Consolas" pitchFamily="49" charset="0"/>
              </a:rPr>
              <a:t>i</a:t>
            </a:r>
            <a:r>
              <a:rPr lang="en-US" altLang="zh-CN" sz="2000" i="1" baseline="-25000" smtClean="0">
                <a:solidFill>
                  <a:srgbClr val="006600"/>
                </a:solidFill>
                <a:latin typeface="Consolas" pitchFamily="49" charset="0"/>
                <a:ea typeface="微软雅黑" pitchFamily="34" charset="-122"/>
                <a:cs typeface="Consolas" pitchFamily="49" charset="0"/>
              </a:rPr>
              <a:t>m</a:t>
            </a:r>
            <a:r>
              <a:rPr lang="zh-CN" altLang="en-US" sz="2000" smtClean="0">
                <a:solidFill>
                  <a:srgbClr val="006600"/>
                </a:solidFill>
                <a:latin typeface="Consolas" pitchFamily="49" charset="0"/>
                <a:ea typeface="微软雅黑" pitchFamily="34" charset="-122"/>
                <a:cs typeface="Consolas" pitchFamily="49" charset="0"/>
              </a:rPr>
              <a:t>，</a:t>
            </a:r>
            <a:r>
              <a:rPr lang="en-US" altLang="zh-CN" sz="2000" i="1" smtClean="0">
                <a:solidFill>
                  <a:srgbClr val="006600"/>
                </a:solidFill>
                <a:latin typeface="Consolas" pitchFamily="49" charset="0"/>
                <a:ea typeface="微软雅黑" pitchFamily="34" charset="-122"/>
                <a:cs typeface="Consolas" pitchFamily="49" charset="0"/>
              </a:rPr>
              <a:t>j</a:t>
            </a:r>
            <a:r>
              <a:rPr lang="en-US" altLang="zh-CN" sz="2000">
                <a:solidFill>
                  <a:srgbClr val="006600"/>
                </a:solidFill>
                <a:latin typeface="Consolas" pitchFamily="49" charset="0"/>
                <a:ea typeface="微软雅黑" pitchFamily="34" charset="-122"/>
                <a:cs typeface="Consolas" pitchFamily="49" charset="0"/>
              </a:rPr>
              <a:t>)  </a:t>
            </a:r>
            <a:r>
              <a:rPr lang="en-US" altLang="zh-CN" sz="2000">
                <a:solidFill>
                  <a:srgbClr val="0000FF"/>
                </a:solidFill>
                <a:latin typeface="Consolas" pitchFamily="49" charset="0"/>
                <a:ea typeface="微软雅黑" pitchFamily="34" charset="-122"/>
                <a:cs typeface="Consolas" pitchFamily="49" charset="0"/>
              </a:rPr>
              <a:t>| </a:t>
            </a:r>
          </a:p>
          <a:p>
            <a:pPr>
              <a:spcBef>
                <a:spcPct val="50000"/>
              </a:spcBef>
            </a:pPr>
            <a:r>
              <a:rPr lang="en-US" altLang="zh-CN" sz="2000" smtClean="0">
                <a:solidFill>
                  <a:srgbClr val="00B0F0"/>
                </a:solidFill>
                <a:latin typeface="Consolas" pitchFamily="49" charset="0"/>
                <a:ea typeface="微软雅黑" pitchFamily="34" charset="-122"/>
                <a:cs typeface="Consolas" pitchFamily="49" charset="0"/>
              </a:rPr>
              <a:t>                  pathlength=</a:t>
            </a:r>
            <a:r>
              <a:rPr lang="en-US" altLang="zh-CN" sz="2000" i="1" smtClean="0">
                <a:solidFill>
                  <a:srgbClr val="00B0F0"/>
                </a:solidFill>
                <a:latin typeface="Consolas" pitchFamily="49" charset="0"/>
                <a:ea typeface="微软雅黑" pitchFamily="34" charset="-122"/>
                <a:cs typeface="Consolas" pitchFamily="49" charset="0"/>
              </a:rPr>
              <a:t>w</a:t>
            </a:r>
            <a:r>
              <a:rPr lang="en-US" altLang="zh-CN" sz="2000" smtClean="0">
                <a:solidFill>
                  <a:srgbClr val="00B0F0"/>
                </a:solidFill>
                <a:latin typeface="Consolas" pitchFamily="49" charset="0"/>
                <a:ea typeface="微软雅黑" pitchFamily="34" charset="-122"/>
                <a:cs typeface="Consolas" pitchFamily="49" charset="0"/>
              </a:rPr>
              <a:t>(</a:t>
            </a:r>
            <a:r>
              <a:rPr lang="en-US" altLang="zh-CN" sz="2000" i="1" smtClean="0">
                <a:solidFill>
                  <a:srgbClr val="00B0F0"/>
                </a:solidFill>
                <a:latin typeface="Consolas" pitchFamily="49" charset="0"/>
                <a:ea typeface="微软雅黑" pitchFamily="34" charset="-122"/>
                <a:cs typeface="Consolas" pitchFamily="49" charset="0"/>
              </a:rPr>
              <a:t>i</a:t>
            </a:r>
            <a:r>
              <a:rPr lang="zh-CN" altLang="en-US" sz="2000" smtClean="0">
                <a:solidFill>
                  <a:srgbClr val="00B0F0"/>
                </a:solidFill>
                <a:latin typeface="Consolas" pitchFamily="49" charset="0"/>
                <a:ea typeface="微软雅黑" pitchFamily="34" charset="-122"/>
                <a:cs typeface="Consolas" pitchFamily="49" charset="0"/>
              </a:rPr>
              <a:t>，</a:t>
            </a:r>
            <a:r>
              <a:rPr lang="en-US" altLang="zh-CN" sz="2000" i="1" smtClean="0">
                <a:solidFill>
                  <a:srgbClr val="00B0F0"/>
                </a:solidFill>
                <a:latin typeface="Consolas" pitchFamily="49" charset="0"/>
                <a:ea typeface="微软雅黑" pitchFamily="34" charset="-122"/>
                <a:cs typeface="Consolas" pitchFamily="49" charset="0"/>
              </a:rPr>
              <a:t>i</a:t>
            </a:r>
            <a:r>
              <a:rPr lang="en-US" altLang="zh-CN" sz="2000" baseline="-25000" smtClean="0">
                <a:solidFill>
                  <a:srgbClr val="00B0F0"/>
                </a:solidFill>
                <a:latin typeface="Consolas" pitchFamily="49" charset="0"/>
                <a:ea typeface="微软雅黑" pitchFamily="34" charset="-122"/>
                <a:cs typeface="Consolas" pitchFamily="49" charset="0"/>
              </a:rPr>
              <a:t>1</a:t>
            </a:r>
            <a:r>
              <a:rPr lang="en-US" altLang="zh-CN" sz="2000">
                <a:solidFill>
                  <a:srgbClr val="00B0F0"/>
                </a:solidFill>
                <a:latin typeface="Consolas" pitchFamily="49" charset="0"/>
                <a:ea typeface="微软雅黑" pitchFamily="34" charset="-122"/>
                <a:cs typeface="Consolas" pitchFamily="49" charset="0"/>
              </a:rPr>
              <a:t>)+</a:t>
            </a:r>
            <a:r>
              <a:rPr lang="en-US" altLang="zh-CN" sz="2000" i="1" smtClean="0">
                <a:solidFill>
                  <a:srgbClr val="00B0F0"/>
                </a:solidFill>
                <a:latin typeface="Consolas" pitchFamily="49" charset="0"/>
                <a:ea typeface="微软雅黑" pitchFamily="34" charset="-122"/>
                <a:cs typeface="Consolas" pitchFamily="49" charset="0"/>
              </a:rPr>
              <a:t>w</a:t>
            </a:r>
            <a:r>
              <a:rPr lang="en-US" altLang="zh-CN" sz="2000" smtClean="0">
                <a:solidFill>
                  <a:srgbClr val="00B0F0"/>
                </a:solidFill>
                <a:latin typeface="Consolas" pitchFamily="49" charset="0"/>
                <a:ea typeface="微软雅黑" pitchFamily="34" charset="-122"/>
                <a:cs typeface="Consolas" pitchFamily="49" charset="0"/>
              </a:rPr>
              <a:t>(</a:t>
            </a:r>
            <a:r>
              <a:rPr lang="en-US" altLang="zh-CN" sz="2000" i="1" smtClean="0">
                <a:solidFill>
                  <a:srgbClr val="00B0F0"/>
                </a:solidFill>
                <a:latin typeface="Consolas" pitchFamily="49" charset="0"/>
                <a:ea typeface="微软雅黑" pitchFamily="34" charset="-122"/>
                <a:cs typeface="Consolas" pitchFamily="49" charset="0"/>
              </a:rPr>
              <a:t>i</a:t>
            </a:r>
            <a:r>
              <a:rPr lang="en-US" altLang="zh-CN" sz="2000" baseline="-25000" smtClean="0">
                <a:solidFill>
                  <a:srgbClr val="00B0F0"/>
                </a:solidFill>
                <a:latin typeface="Consolas" pitchFamily="49" charset="0"/>
                <a:ea typeface="微软雅黑" pitchFamily="34" charset="-122"/>
                <a:cs typeface="Consolas" pitchFamily="49" charset="0"/>
              </a:rPr>
              <a:t>1</a:t>
            </a:r>
            <a:r>
              <a:rPr lang="zh-CN" altLang="en-US" sz="2000" smtClean="0">
                <a:solidFill>
                  <a:srgbClr val="00B0F0"/>
                </a:solidFill>
                <a:latin typeface="Consolas" pitchFamily="49" charset="0"/>
                <a:ea typeface="微软雅黑" pitchFamily="34" charset="-122"/>
                <a:cs typeface="Consolas" pitchFamily="49" charset="0"/>
              </a:rPr>
              <a:t>，</a:t>
            </a:r>
            <a:r>
              <a:rPr lang="en-US" altLang="zh-CN" sz="2000" i="1" smtClean="0">
                <a:solidFill>
                  <a:srgbClr val="00B0F0"/>
                </a:solidFill>
                <a:latin typeface="Consolas" pitchFamily="49" charset="0"/>
                <a:ea typeface="微软雅黑" pitchFamily="34" charset="-122"/>
                <a:cs typeface="Consolas" pitchFamily="49" charset="0"/>
              </a:rPr>
              <a:t>i</a:t>
            </a:r>
            <a:r>
              <a:rPr lang="en-US" altLang="zh-CN" sz="2000" baseline="-25000" smtClean="0">
                <a:solidFill>
                  <a:srgbClr val="00B0F0"/>
                </a:solidFill>
                <a:latin typeface="Consolas" pitchFamily="49" charset="0"/>
                <a:ea typeface="微软雅黑" pitchFamily="34" charset="-122"/>
                <a:cs typeface="Consolas" pitchFamily="49" charset="0"/>
              </a:rPr>
              <a:t>2</a:t>
            </a:r>
            <a:r>
              <a:rPr lang="en-US" altLang="zh-CN" sz="2000">
                <a:solidFill>
                  <a:srgbClr val="00B0F0"/>
                </a:solidFill>
                <a:latin typeface="Consolas" pitchFamily="49" charset="0"/>
                <a:ea typeface="微软雅黑" pitchFamily="34" charset="-122"/>
                <a:cs typeface="Consolas" pitchFamily="49" charset="0"/>
              </a:rPr>
              <a:t>)+…+</a:t>
            </a:r>
            <a:r>
              <a:rPr lang="en-US" altLang="zh-CN" sz="2000" i="1" smtClean="0">
                <a:solidFill>
                  <a:srgbClr val="00B0F0"/>
                </a:solidFill>
                <a:latin typeface="Consolas" pitchFamily="49" charset="0"/>
                <a:ea typeface="微软雅黑" pitchFamily="34" charset="-122"/>
                <a:cs typeface="Consolas" pitchFamily="49" charset="0"/>
              </a:rPr>
              <a:t>w</a:t>
            </a:r>
            <a:r>
              <a:rPr lang="en-US" altLang="zh-CN" sz="2000" smtClean="0">
                <a:solidFill>
                  <a:srgbClr val="00B0F0"/>
                </a:solidFill>
                <a:latin typeface="Consolas" pitchFamily="49" charset="0"/>
                <a:ea typeface="微软雅黑" pitchFamily="34" charset="-122"/>
                <a:cs typeface="Consolas" pitchFamily="49" charset="0"/>
              </a:rPr>
              <a:t>(</a:t>
            </a:r>
            <a:r>
              <a:rPr lang="en-US" altLang="zh-CN" sz="2000" i="1" smtClean="0">
                <a:solidFill>
                  <a:srgbClr val="00B0F0"/>
                </a:solidFill>
                <a:latin typeface="Consolas" pitchFamily="49" charset="0"/>
                <a:ea typeface="微软雅黑" pitchFamily="34" charset="-122"/>
                <a:cs typeface="Consolas" pitchFamily="49" charset="0"/>
              </a:rPr>
              <a:t>i</a:t>
            </a:r>
            <a:r>
              <a:rPr lang="en-US" altLang="zh-CN" sz="2000" i="1" baseline="-25000" smtClean="0">
                <a:solidFill>
                  <a:srgbClr val="00B0F0"/>
                </a:solidFill>
                <a:latin typeface="Consolas" pitchFamily="49" charset="0"/>
                <a:ea typeface="微软雅黑" pitchFamily="34" charset="-122"/>
                <a:cs typeface="Consolas" pitchFamily="49" charset="0"/>
              </a:rPr>
              <a:t>m</a:t>
            </a:r>
            <a:r>
              <a:rPr lang="zh-CN" altLang="en-US" sz="2000" smtClean="0">
                <a:solidFill>
                  <a:srgbClr val="00B0F0"/>
                </a:solidFill>
                <a:latin typeface="Consolas" pitchFamily="49" charset="0"/>
                <a:ea typeface="微软雅黑" pitchFamily="34" charset="-122"/>
                <a:cs typeface="Consolas" pitchFamily="49" charset="0"/>
              </a:rPr>
              <a:t>，</a:t>
            </a:r>
            <a:r>
              <a:rPr lang="en-US" altLang="zh-CN" sz="2000" i="1" smtClean="0">
                <a:solidFill>
                  <a:srgbClr val="00B0F0"/>
                </a:solidFill>
                <a:latin typeface="Consolas" pitchFamily="49" charset="0"/>
                <a:ea typeface="微软雅黑" pitchFamily="34" charset="-122"/>
                <a:cs typeface="Consolas" pitchFamily="49" charset="0"/>
              </a:rPr>
              <a:t>j</a:t>
            </a:r>
            <a:r>
              <a:rPr lang="en-US" altLang="zh-CN" sz="2000" smtClean="0">
                <a:solidFill>
                  <a:srgbClr val="00B0F0"/>
                </a:solidFill>
                <a:latin typeface="Consolas" pitchFamily="49" charset="0"/>
                <a:ea typeface="微软雅黑" pitchFamily="34" charset="-122"/>
                <a:cs typeface="Consolas" pitchFamily="49" charset="0"/>
              </a:rPr>
              <a:t>)</a:t>
            </a:r>
            <a:r>
              <a:rPr lang="zh-CN" altLang="en-US" sz="2000" smtClean="0">
                <a:solidFill>
                  <a:srgbClr val="00B0F0"/>
                </a:solidFill>
                <a:latin typeface="Consolas" pitchFamily="49" charset="0"/>
                <a:ea typeface="微软雅黑" pitchFamily="34" charset="-122"/>
                <a:cs typeface="Consolas" pitchFamily="49" charset="0"/>
              </a:rPr>
              <a:t>，</a:t>
            </a:r>
            <a:endParaRPr lang="zh-CN" altLang="en-US" sz="2000">
              <a:solidFill>
                <a:srgbClr val="00B0F0"/>
              </a:solidFill>
              <a:latin typeface="Consolas" pitchFamily="49" charset="0"/>
              <a:ea typeface="微软雅黑" pitchFamily="34" charset="-122"/>
              <a:cs typeface="Consolas" pitchFamily="49" charset="0"/>
            </a:endParaRPr>
          </a:p>
          <a:p>
            <a:pPr>
              <a:spcBef>
                <a:spcPct val="50000"/>
              </a:spcBef>
            </a:pPr>
            <a:r>
              <a:rPr lang="zh-CN" altLang="en-US" sz="2000" i="1" smtClean="0">
                <a:solidFill>
                  <a:srgbClr val="00B0F0"/>
                </a:solidFill>
                <a:latin typeface="Consolas" pitchFamily="49" charset="0"/>
                <a:ea typeface="微软雅黑" pitchFamily="34" charset="-122"/>
                <a:cs typeface="Consolas" pitchFamily="49" charset="0"/>
              </a:rPr>
              <a:t>                  </a:t>
            </a:r>
            <a:r>
              <a:rPr lang="en-US" altLang="zh-CN" sz="2000" i="1" smtClean="0">
                <a:solidFill>
                  <a:srgbClr val="00B0F0"/>
                </a:solidFill>
                <a:latin typeface="Consolas" pitchFamily="49" charset="0"/>
                <a:ea typeface="微软雅黑" pitchFamily="34" charset="-122"/>
                <a:cs typeface="Consolas" pitchFamily="49" charset="0"/>
              </a:rPr>
              <a:t>w</a:t>
            </a:r>
            <a:r>
              <a:rPr lang="en-US" altLang="zh-CN" sz="2000" smtClean="0">
                <a:solidFill>
                  <a:srgbClr val="00B0F0"/>
                </a:solidFill>
                <a:latin typeface="Consolas" pitchFamily="49" charset="0"/>
                <a:ea typeface="微软雅黑" pitchFamily="34" charset="-122"/>
                <a:cs typeface="Consolas" pitchFamily="49" charset="0"/>
              </a:rPr>
              <a:t>(</a:t>
            </a:r>
            <a:r>
              <a:rPr lang="en-US" altLang="zh-CN" sz="2000" i="1" smtClean="0">
                <a:solidFill>
                  <a:srgbClr val="00B0F0"/>
                </a:solidFill>
                <a:latin typeface="Consolas" pitchFamily="49" charset="0"/>
                <a:ea typeface="微软雅黑" pitchFamily="34" charset="-122"/>
                <a:cs typeface="Consolas" pitchFamily="49" charset="0"/>
              </a:rPr>
              <a:t>i</a:t>
            </a:r>
            <a:r>
              <a:rPr lang="zh-CN" altLang="en-US" sz="2000" smtClean="0">
                <a:solidFill>
                  <a:srgbClr val="00B0F0"/>
                </a:solidFill>
                <a:latin typeface="Consolas" pitchFamily="49" charset="0"/>
                <a:ea typeface="微软雅黑" pitchFamily="34" charset="-122"/>
                <a:cs typeface="Consolas" pitchFamily="49" charset="0"/>
              </a:rPr>
              <a:t>，</a:t>
            </a:r>
            <a:r>
              <a:rPr lang="en-US" altLang="zh-CN" sz="2000" i="1" smtClean="0">
                <a:solidFill>
                  <a:srgbClr val="00B0F0"/>
                </a:solidFill>
                <a:latin typeface="Consolas" pitchFamily="49" charset="0"/>
                <a:ea typeface="微软雅黑" pitchFamily="34" charset="-122"/>
                <a:cs typeface="Consolas" pitchFamily="49" charset="0"/>
              </a:rPr>
              <a:t>k</a:t>
            </a:r>
            <a:r>
              <a:rPr lang="en-US" altLang="zh-CN" sz="2000">
                <a:solidFill>
                  <a:srgbClr val="00B0F0"/>
                </a:solidFill>
                <a:latin typeface="Consolas" pitchFamily="49" charset="0"/>
                <a:ea typeface="微软雅黑" pitchFamily="34" charset="-122"/>
                <a:cs typeface="Consolas" pitchFamily="49" charset="0"/>
              </a:rPr>
              <a:t>)</a:t>
            </a:r>
            <a:r>
              <a:rPr lang="zh-CN" altLang="en-US" sz="2000">
                <a:solidFill>
                  <a:srgbClr val="00B0F0"/>
                </a:solidFill>
                <a:latin typeface="Consolas" pitchFamily="49" charset="0"/>
                <a:ea typeface="微软雅黑" pitchFamily="34" charset="-122"/>
                <a:cs typeface="Consolas" pitchFamily="49" charset="0"/>
              </a:rPr>
              <a:t>表示</a:t>
            </a:r>
            <a:r>
              <a:rPr lang="en-US" altLang="zh-CN" sz="2000">
                <a:solidFill>
                  <a:srgbClr val="00B0F0"/>
                </a:solidFill>
                <a:latin typeface="Consolas" pitchFamily="49" charset="0"/>
                <a:ea typeface="微软雅黑" pitchFamily="34" charset="-122"/>
                <a:cs typeface="Consolas" pitchFamily="49" charset="0"/>
              </a:rPr>
              <a:t>(</a:t>
            </a:r>
            <a:r>
              <a:rPr lang="en-US" altLang="zh-CN" sz="2000" i="1" smtClean="0">
                <a:solidFill>
                  <a:srgbClr val="00B0F0"/>
                </a:solidFill>
                <a:latin typeface="Consolas" pitchFamily="49" charset="0"/>
                <a:ea typeface="微软雅黑" pitchFamily="34" charset="-122"/>
                <a:cs typeface="Consolas" pitchFamily="49" charset="0"/>
              </a:rPr>
              <a:t>i</a:t>
            </a:r>
            <a:r>
              <a:rPr lang="zh-CN" altLang="en-US" sz="2000" smtClean="0">
                <a:solidFill>
                  <a:srgbClr val="00B0F0"/>
                </a:solidFill>
                <a:latin typeface="Consolas" pitchFamily="49" charset="0"/>
                <a:ea typeface="微软雅黑" pitchFamily="34" charset="-122"/>
                <a:cs typeface="Consolas" pitchFamily="49" charset="0"/>
              </a:rPr>
              <a:t>，</a:t>
            </a:r>
            <a:r>
              <a:rPr lang="en-US" altLang="zh-CN" sz="2000" i="1" smtClean="0">
                <a:solidFill>
                  <a:srgbClr val="00B0F0"/>
                </a:solidFill>
                <a:latin typeface="Consolas" pitchFamily="49" charset="0"/>
                <a:ea typeface="微软雅黑" pitchFamily="34" charset="-122"/>
                <a:cs typeface="Consolas" pitchFamily="49" charset="0"/>
              </a:rPr>
              <a:t>k</a:t>
            </a:r>
            <a:r>
              <a:rPr lang="en-US" altLang="zh-CN" sz="2000">
                <a:solidFill>
                  <a:srgbClr val="00B0F0"/>
                </a:solidFill>
                <a:latin typeface="Consolas" pitchFamily="49" charset="0"/>
                <a:ea typeface="微软雅黑" pitchFamily="34" charset="-122"/>
                <a:cs typeface="Consolas" pitchFamily="49" charset="0"/>
              </a:rPr>
              <a:t>)</a:t>
            </a:r>
            <a:r>
              <a:rPr lang="zh-CN" altLang="en-US" sz="2000">
                <a:solidFill>
                  <a:srgbClr val="00B0F0"/>
                </a:solidFill>
                <a:latin typeface="Consolas" pitchFamily="49" charset="0"/>
                <a:ea typeface="微软雅黑" pitchFamily="34" charset="-122"/>
                <a:cs typeface="Consolas" pitchFamily="49" charset="0"/>
              </a:rPr>
              <a:t>的权</a:t>
            </a:r>
            <a:r>
              <a:rPr lang="zh-CN" altLang="en-US" sz="2000" smtClean="0">
                <a:solidFill>
                  <a:srgbClr val="00B0F0"/>
                </a:solidFill>
                <a:latin typeface="Consolas" pitchFamily="49" charset="0"/>
                <a:ea typeface="微软雅黑" pitchFamily="34" charset="-122"/>
                <a:cs typeface="Consolas" pitchFamily="49" charset="0"/>
              </a:rPr>
              <a:t>值</a:t>
            </a:r>
            <a:r>
              <a:rPr lang="zh-CN" altLang="en-US" sz="2000" smtClean="0">
                <a:solidFill>
                  <a:srgbClr val="0000FF"/>
                </a:solidFill>
                <a:latin typeface="Consolas" pitchFamily="49" charset="0"/>
                <a:ea typeface="微软雅黑" pitchFamily="34" charset="-122"/>
                <a:cs typeface="Consolas" pitchFamily="49" charset="0"/>
              </a:rPr>
              <a:t> </a:t>
            </a:r>
            <a:r>
              <a:rPr lang="en-US" altLang="zh-CN" sz="2000" smtClean="0">
                <a:solidFill>
                  <a:srgbClr val="0000FF"/>
                </a:solidFill>
                <a:latin typeface="Consolas" pitchFamily="49" charset="0"/>
                <a:ea typeface="微软雅黑" pitchFamily="34" charset="-122"/>
                <a:cs typeface="Consolas" pitchFamily="49" charset="0"/>
              </a:rPr>
              <a:t>}</a:t>
            </a:r>
            <a:endParaRPr lang="en-US" altLang="zh-CN" sz="2000">
              <a:solidFill>
                <a:srgbClr val="0000FF"/>
              </a:solidFill>
              <a:latin typeface="Consolas" pitchFamily="49" charset="0"/>
              <a:ea typeface="微软雅黑" pitchFamily="34" charset="-122"/>
              <a:cs typeface="Consolas" pitchFamily="49" charset="0"/>
            </a:endParaRPr>
          </a:p>
        </p:txBody>
      </p:sp>
      <p:sp>
        <p:nvSpPr>
          <p:cNvPr id="206855" name="Rectangle 7"/>
          <p:cNvSpPr>
            <a:spLocks noChangeArrowheads="1"/>
          </p:cNvSpPr>
          <p:nvPr/>
        </p:nvSpPr>
        <p:spPr bwMode="auto">
          <a:xfrm>
            <a:off x="0" y="3300413"/>
            <a:ext cx="184731" cy="461665"/>
          </a:xfrm>
          <a:prstGeom prst="rect">
            <a:avLst/>
          </a:prstGeom>
          <a:noFill/>
          <a:ln w="9525">
            <a:noFill/>
            <a:miter lim="800000"/>
            <a:headEnd/>
            <a:tailEnd/>
          </a:ln>
          <a:effectLst/>
        </p:spPr>
        <p:txBody>
          <a:bodyPr wrap="none" anchor="ctr">
            <a:spAutoFit/>
          </a:bodyPr>
          <a:lstStyle/>
          <a:p>
            <a:endParaRPr lang="zh-CN" altLang="en-US">
              <a:latin typeface="Consolas" pitchFamily="49" charset="0"/>
              <a:cs typeface="Consolas" pitchFamily="49" charset="0"/>
            </a:endParaRPr>
          </a:p>
        </p:txBody>
      </p:sp>
      <p:graphicFrame>
        <p:nvGraphicFramePr>
          <p:cNvPr id="206854" name="Object 6"/>
          <p:cNvGraphicFramePr>
            <a:graphicFrameLocks noChangeAspect="1"/>
          </p:cNvGraphicFramePr>
          <p:nvPr/>
        </p:nvGraphicFramePr>
        <p:xfrm>
          <a:off x="493690" y="4291013"/>
          <a:ext cx="863600" cy="647700"/>
        </p:xfrm>
        <a:graphic>
          <a:graphicData uri="http://schemas.openxmlformats.org/presentationml/2006/ole">
            <p:oleObj spid="_x0000_s206854" name="公式" r:id="rId3" imgW="342751" imgH="253890" progId="">
              <p:embed/>
            </p:oleObj>
          </a:graphicData>
        </a:graphic>
      </p:graphicFrame>
      <p:sp>
        <p:nvSpPr>
          <p:cNvPr id="206856" name="Text Box 8"/>
          <p:cNvSpPr txBox="1">
            <a:spLocks noChangeArrowheads="1"/>
          </p:cNvSpPr>
          <p:nvPr/>
        </p:nvSpPr>
        <p:spPr bwMode="auto">
          <a:xfrm>
            <a:off x="642910" y="1214422"/>
            <a:ext cx="8137525" cy="965201"/>
          </a:xfrm>
          <a:prstGeom prst="rect">
            <a:avLst/>
          </a:prstGeom>
          <a:noFill/>
          <a:ln w="9525">
            <a:noFill/>
            <a:miter lim="800000"/>
            <a:headEnd/>
            <a:tailEnd/>
          </a:ln>
          <a:effectLst/>
        </p:spPr>
        <p:txBody>
          <a:bodyPr>
            <a:spAutoFit/>
          </a:bodyPr>
          <a:lstStyle/>
          <a:p>
            <a:pPr>
              <a:lnSpc>
                <a:spcPct val="150000"/>
              </a:lnSpc>
              <a:spcBef>
                <a:spcPct val="50000"/>
              </a:spcBef>
            </a:pPr>
            <a:r>
              <a:rPr lang="zh-CN" altLang="en-US" sz="2000" dirty="0">
                <a:solidFill>
                  <a:srgbClr val="0000FF"/>
                </a:solidFill>
                <a:latin typeface="Consolas" pitchFamily="49" charset="0"/>
                <a:ea typeface="微软雅黑" pitchFamily="34" charset="-122"/>
                <a:cs typeface="Consolas" pitchFamily="49" charset="0"/>
              </a:rPr>
              <a:t>求解的路径</a:t>
            </a:r>
            <a:r>
              <a:rPr lang="zh-CN" altLang="en-US" sz="2000">
                <a:solidFill>
                  <a:srgbClr val="0000FF"/>
                </a:solidFill>
                <a:latin typeface="Consolas" pitchFamily="49" charset="0"/>
                <a:ea typeface="微软雅黑" pitchFamily="34" charset="-122"/>
                <a:cs typeface="Consolas" pitchFamily="49" charset="0"/>
              </a:rPr>
              <a:t>为</a:t>
            </a:r>
            <a:r>
              <a:rPr lang="en-US" altLang="zh-CN" sz="2000" smtClean="0">
                <a:solidFill>
                  <a:srgbClr val="006600"/>
                </a:solidFill>
                <a:latin typeface="Consolas" pitchFamily="49" charset="0"/>
                <a:ea typeface="微软雅黑" pitchFamily="34" charset="-122"/>
                <a:cs typeface="Consolas" pitchFamily="49" charset="0"/>
              </a:rPr>
              <a:t>{ (</a:t>
            </a:r>
            <a:r>
              <a:rPr lang="en-US" altLang="zh-CN" sz="2000" i="1" smtClean="0">
                <a:solidFill>
                  <a:srgbClr val="006600"/>
                </a:solidFill>
                <a:latin typeface="Consolas" pitchFamily="49" charset="0"/>
                <a:ea typeface="微软雅黑" pitchFamily="34" charset="-122"/>
                <a:cs typeface="Consolas" pitchFamily="49" charset="0"/>
              </a:rPr>
              <a:t>i</a:t>
            </a:r>
            <a:r>
              <a:rPr lang="zh-CN" altLang="en-US" sz="2000" smtClean="0">
                <a:solidFill>
                  <a:srgbClr val="006600"/>
                </a:solidFill>
                <a:latin typeface="Consolas" pitchFamily="49" charset="0"/>
                <a:ea typeface="微软雅黑" pitchFamily="34" charset="-122"/>
                <a:cs typeface="Consolas" pitchFamily="49" charset="0"/>
              </a:rPr>
              <a:t>，</a:t>
            </a:r>
            <a:r>
              <a:rPr lang="en-US" altLang="zh-CN" sz="2000" i="1" smtClean="0">
                <a:solidFill>
                  <a:srgbClr val="006600"/>
                </a:solidFill>
                <a:latin typeface="Consolas" pitchFamily="49" charset="0"/>
                <a:ea typeface="微软雅黑" pitchFamily="34" charset="-122"/>
                <a:cs typeface="Consolas" pitchFamily="49" charset="0"/>
              </a:rPr>
              <a:t>i</a:t>
            </a:r>
            <a:r>
              <a:rPr lang="en-US" altLang="zh-CN" sz="2000" baseline="-25000" smtClean="0">
                <a:solidFill>
                  <a:srgbClr val="006600"/>
                </a:solidFill>
                <a:latin typeface="Consolas" pitchFamily="49" charset="0"/>
                <a:ea typeface="微软雅黑" pitchFamily="34" charset="-122"/>
                <a:cs typeface="Consolas" pitchFamily="49" charset="0"/>
              </a:rPr>
              <a:t>1</a:t>
            </a:r>
            <a:r>
              <a:rPr lang="en-US" altLang="zh-CN" sz="2000" smtClean="0">
                <a:solidFill>
                  <a:srgbClr val="006600"/>
                </a:solidFill>
                <a:latin typeface="Consolas" pitchFamily="49" charset="0"/>
                <a:ea typeface="微软雅黑" pitchFamily="34" charset="-122"/>
                <a:cs typeface="Consolas" pitchFamily="49" charset="0"/>
              </a:rPr>
              <a:t>)</a:t>
            </a:r>
            <a:r>
              <a:rPr lang="zh-CN" altLang="en-US" sz="2000" smtClean="0">
                <a:solidFill>
                  <a:srgbClr val="006600"/>
                </a:solidFill>
                <a:latin typeface="Consolas" pitchFamily="49" charset="0"/>
                <a:ea typeface="微软雅黑" pitchFamily="34" charset="-122"/>
                <a:cs typeface="Consolas" pitchFamily="49" charset="0"/>
              </a:rPr>
              <a:t>，</a:t>
            </a:r>
            <a:r>
              <a:rPr lang="en-US" altLang="zh-CN" sz="2000" smtClean="0">
                <a:solidFill>
                  <a:srgbClr val="006600"/>
                </a:solidFill>
                <a:latin typeface="Consolas" pitchFamily="49" charset="0"/>
                <a:ea typeface="微软雅黑" pitchFamily="34" charset="-122"/>
                <a:cs typeface="Consolas" pitchFamily="49" charset="0"/>
              </a:rPr>
              <a:t>(</a:t>
            </a:r>
            <a:r>
              <a:rPr lang="en-US" altLang="zh-CN" sz="2000" i="1" smtClean="0">
                <a:solidFill>
                  <a:srgbClr val="006600"/>
                </a:solidFill>
                <a:latin typeface="Consolas" pitchFamily="49" charset="0"/>
                <a:ea typeface="微软雅黑" pitchFamily="34" charset="-122"/>
                <a:cs typeface="Consolas" pitchFamily="49" charset="0"/>
              </a:rPr>
              <a:t>i</a:t>
            </a:r>
            <a:r>
              <a:rPr lang="en-US" altLang="zh-CN" sz="2000" baseline="-25000" smtClean="0">
                <a:solidFill>
                  <a:srgbClr val="006600"/>
                </a:solidFill>
                <a:latin typeface="Consolas" pitchFamily="49" charset="0"/>
                <a:ea typeface="微软雅黑" pitchFamily="34" charset="-122"/>
                <a:cs typeface="Consolas" pitchFamily="49" charset="0"/>
              </a:rPr>
              <a:t>1</a:t>
            </a:r>
            <a:r>
              <a:rPr lang="zh-CN" altLang="en-US" sz="2000" smtClean="0">
                <a:solidFill>
                  <a:srgbClr val="006600"/>
                </a:solidFill>
                <a:latin typeface="Consolas" pitchFamily="49" charset="0"/>
                <a:ea typeface="微软雅黑" pitchFamily="34" charset="-122"/>
                <a:cs typeface="Consolas" pitchFamily="49" charset="0"/>
              </a:rPr>
              <a:t>，</a:t>
            </a:r>
            <a:r>
              <a:rPr lang="en-US" altLang="zh-CN" sz="2000" i="1" smtClean="0">
                <a:solidFill>
                  <a:srgbClr val="006600"/>
                </a:solidFill>
                <a:latin typeface="Consolas" pitchFamily="49" charset="0"/>
                <a:ea typeface="微软雅黑" pitchFamily="34" charset="-122"/>
                <a:cs typeface="Consolas" pitchFamily="49" charset="0"/>
              </a:rPr>
              <a:t>i</a:t>
            </a:r>
            <a:r>
              <a:rPr lang="en-US" altLang="zh-CN" sz="2000" baseline="-25000" smtClean="0">
                <a:solidFill>
                  <a:srgbClr val="006600"/>
                </a:solidFill>
                <a:latin typeface="Consolas" pitchFamily="49" charset="0"/>
                <a:ea typeface="微软雅黑" pitchFamily="34" charset="-122"/>
                <a:cs typeface="Consolas" pitchFamily="49" charset="0"/>
              </a:rPr>
              <a:t>2</a:t>
            </a:r>
            <a:r>
              <a:rPr lang="en-US" altLang="zh-CN" sz="2000" smtClean="0">
                <a:solidFill>
                  <a:srgbClr val="006600"/>
                </a:solidFill>
                <a:latin typeface="Consolas" pitchFamily="49" charset="0"/>
                <a:ea typeface="微软雅黑" pitchFamily="34" charset="-122"/>
                <a:cs typeface="Consolas" pitchFamily="49" charset="0"/>
              </a:rPr>
              <a:t>)</a:t>
            </a:r>
            <a:r>
              <a:rPr lang="zh-CN" altLang="en-US" sz="2000" smtClean="0">
                <a:solidFill>
                  <a:srgbClr val="006600"/>
                </a:solidFill>
                <a:latin typeface="Consolas" pitchFamily="49" charset="0"/>
                <a:ea typeface="微软雅黑" pitchFamily="34" charset="-122"/>
                <a:cs typeface="Consolas" pitchFamily="49" charset="0"/>
              </a:rPr>
              <a:t>，</a:t>
            </a:r>
            <a:r>
              <a:rPr lang="en-US" altLang="zh-CN" sz="2000" smtClean="0">
                <a:solidFill>
                  <a:srgbClr val="006600"/>
                </a:solidFill>
                <a:latin typeface="Consolas" pitchFamily="49" charset="0"/>
                <a:ea typeface="微软雅黑" pitchFamily="34" charset="-122"/>
                <a:cs typeface="Consolas" pitchFamily="49" charset="0"/>
              </a:rPr>
              <a:t>…</a:t>
            </a:r>
            <a:r>
              <a:rPr lang="zh-CN" altLang="en-US" sz="2000" smtClean="0">
                <a:solidFill>
                  <a:srgbClr val="006600"/>
                </a:solidFill>
                <a:latin typeface="Consolas" pitchFamily="49" charset="0"/>
                <a:ea typeface="微软雅黑" pitchFamily="34" charset="-122"/>
                <a:cs typeface="Consolas" pitchFamily="49" charset="0"/>
              </a:rPr>
              <a:t>，</a:t>
            </a:r>
            <a:r>
              <a:rPr lang="en-US" altLang="zh-CN" sz="2000" smtClean="0">
                <a:solidFill>
                  <a:srgbClr val="006600"/>
                </a:solidFill>
                <a:latin typeface="Consolas" pitchFamily="49" charset="0"/>
                <a:ea typeface="微软雅黑" pitchFamily="34" charset="-122"/>
                <a:cs typeface="Consolas" pitchFamily="49" charset="0"/>
              </a:rPr>
              <a:t>(</a:t>
            </a:r>
            <a:r>
              <a:rPr lang="en-US" altLang="zh-CN" sz="2000" i="1" smtClean="0">
                <a:solidFill>
                  <a:srgbClr val="006600"/>
                </a:solidFill>
                <a:latin typeface="Consolas" pitchFamily="49" charset="0"/>
                <a:ea typeface="微软雅黑" pitchFamily="34" charset="-122"/>
                <a:cs typeface="Consolas" pitchFamily="49" charset="0"/>
              </a:rPr>
              <a:t>i</a:t>
            </a:r>
            <a:r>
              <a:rPr lang="en-US" altLang="zh-CN" sz="2000" i="1" baseline="-25000" smtClean="0">
                <a:solidFill>
                  <a:srgbClr val="006600"/>
                </a:solidFill>
                <a:latin typeface="Consolas" pitchFamily="49" charset="0"/>
                <a:ea typeface="微软雅黑" pitchFamily="34" charset="-122"/>
                <a:cs typeface="Consolas" pitchFamily="49" charset="0"/>
              </a:rPr>
              <a:t>m</a:t>
            </a:r>
            <a:r>
              <a:rPr lang="zh-CN" altLang="en-US" sz="2000" smtClean="0">
                <a:solidFill>
                  <a:srgbClr val="006600"/>
                </a:solidFill>
                <a:latin typeface="Consolas" pitchFamily="49" charset="0"/>
                <a:ea typeface="微软雅黑" pitchFamily="34" charset="-122"/>
                <a:cs typeface="Consolas" pitchFamily="49" charset="0"/>
              </a:rPr>
              <a:t>，</a:t>
            </a:r>
            <a:r>
              <a:rPr lang="en-US" altLang="zh-CN" sz="2000" i="1" smtClean="0">
                <a:solidFill>
                  <a:srgbClr val="006600"/>
                </a:solidFill>
                <a:latin typeface="Consolas" pitchFamily="49" charset="0"/>
                <a:ea typeface="微软雅黑" pitchFamily="34" charset="-122"/>
                <a:cs typeface="Consolas" pitchFamily="49" charset="0"/>
              </a:rPr>
              <a:t>j</a:t>
            </a:r>
            <a:r>
              <a:rPr lang="en-US" altLang="zh-CN" sz="2000" dirty="0">
                <a:solidFill>
                  <a:srgbClr val="006600"/>
                </a:solidFill>
                <a:latin typeface="Consolas" pitchFamily="49" charset="0"/>
                <a:ea typeface="微软雅黑" pitchFamily="34" charset="-122"/>
                <a:cs typeface="Consolas" pitchFamily="49" charset="0"/>
              </a:rPr>
              <a:t>) | </a:t>
            </a:r>
            <a:r>
              <a:rPr lang="en-US" altLang="zh-CN" sz="2000">
                <a:solidFill>
                  <a:srgbClr val="006600"/>
                </a:solidFill>
                <a:latin typeface="Consolas" pitchFamily="49" charset="0"/>
                <a:ea typeface="微软雅黑" pitchFamily="34" charset="-122"/>
                <a:cs typeface="Consolas" pitchFamily="49" charset="0"/>
              </a:rPr>
              <a:t>(</a:t>
            </a:r>
            <a:r>
              <a:rPr lang="en-US" altLang="zh-CN" sz="2000" i="1" smtClean="0">
                <a:solidFill>
                  <a:srgbClr val="006600"/>
                </a:solidFill>
                <a:latin typeface="Consolas" pitchFamily="49" charset="0"/>
                <a:ea typeface="微软雅黑" pitchFamily="34" charset="-122"/>
                <a:cs typeface="Consolas" pitchFamily="49" charset="0"/>
              </a:rPr>
              <a:t>i</a:t>
            </a:r>
            <a:r>
              <a:rPr lang="zh-CN" altLang="en-US" sz="2000" smtClean="0">
                <a:solidFill>
                  <a:srgbClr val="006600"/>
                </a:solidFill>
                <a:latin typeface="Consolas" pitchFamily="49" charset="0"/>
                <a:ea typeface="微软雅黑" pitchFamily="34" charset="-122"/>
                <a:cs typeface="Consolas" pitchFamily="49" charset="0"/>
              </a:rPr>
              <a:t>，</a:t>
            </a:r>
            <a:r>
              <a:rPr lang="en-US" altLang="zh-CN" sz="2000" i="1" smtClean="0">
                <a:solidFill>
                  <a:srgbClr val="006600"/>
                </a:solidFill>
                <a:latin typeface="Consolas" pitchFamily="49" charset="0"/>
                <a:ea typeface="微软雅黑" pitchFamily="34" charset="-122"/>
                <a:cs typeface="Consolas" pitchFamily="49" charset="0"/>
              </a:rPr>
              <a:t>i</a:t>
            </a:r>
            <a:r>
              <a:rPr lang="en-US" altLang="zh-CN" sz="2000" baseline="-25000" smtClean="0">
                <a:solidFill>
                  <a:srgbClr val="006600"/>
                </a:solidFill>
                <a:latin typeface="Consolas" pitchFamily="49" charset="0"/>
                <a:ea typeface="微软雅黑" pitchFamily="34" charset="-122"/>
                <a:cs typeface="Consolas" pitchFamily="49" charset="0"/>
              </a:rPr>
              <a:t>1</a:t>
            </a:r>
            <a:r>
              <a:rPr lang="en-US" altLang="zh-CN" sz="2000" dirty="0">
                <a:solidFill>
                  <a:srgbClr val="006600"/>
                </a:solidFill>
                <a:latin typeface="Consolas" pitchFamily="49" charset="0"/>
                <a:ea typeface="微软雅黑" pitchFamily="34" charset="-122"/>
                <a:cs typeface="Consolas" pitchFamily="49" charset="0"/>
              </a:rPr>
              <a:t>)</a:t>
            </a:r>
            <a:r>
              <a:rPr lang="zh-CN" altLang="en-US" sz="2000" dirty="0">
                <a:solidFill>
                  <a:srgbClr val="006600"/>
                </a:solidFill>
                <a:latin typeface="Consolas" pitchFamily="49" charset="0"/>
                <a:ea typeface="微软雅黑" pitchFamily="34" charset="-122"/>
                <a:cs typeface="Consolas" pitchFamily="49" charset="0"/>
              </a:rPr>
              <a:t>、</a:t>
            </a:r>
            <a:r>
              <a:rPr lang="en-US" altLang="zh-CN" sz="2000">
                <a:solidFill>
                  <a:srgbClr val="006600"/>
                </a:solidFill>
                <a:latin typeface="Consolas" pitchFamily="49" charset="0"/>
                <a:ea typeface="微软雅黑" pitchFamily="34" charset="-122"/>
                <a:cs typeface="Consolas" pitchFamily="49" charset="0"/>
              </a:rPr>
              <a:t>(</a:t>
            </a:r>
            <a:r>
              <a:rPr lang="en-US" altLang="zh-CN" sz="2000" i="1" smtClean="0">
                <a:solidFill>
                  <a:srgbClr val="006600"/>
                </a:solidFill>
                <a:latin typeface="Consolas" pitchFamily="49" charset="0"/>
                <a:ea typeface="微软雅黑" pitchFamily="34" charset="-122"/>
                <a:cs typeface="Consolas" pitchFamily="49" charset="0"/>
              </a:rPr>
              <a:t>i</a:t>
            </a:r>
            <a:r>
              <a:rPr lang="en-US" altLang="zh-CN" sz="2000" baseline="-25000" smtClean="0">
                <a:solidFill>
                  <a:srgbClr val="006600"/>
                </a:solidFill>
                <a:latin typeface="Consolas" pitchFamily="49" charset="0"/>
                <a:ea typeface="微软雅黑" pitchFamily="34" charset="-122"/>
                <a:cs typeface="Consolas" pitchFamily="49" charset="0"/>
              </a:rPr>
              <a:t>1</a:t>
            </a:r>
            <a:r>
              <a:rPr lang="zh-CN" altLang="en-US" sz="2000" smtClean="0">
                <a:solidFill>
                  <a:srgbClr val="006600"/>
                </a:solidFill>
                <a:latin typeface="Consolas" pitchFamily="49" charset="0"/>
                <a:ea typeface="微软雅黑" pitchFamily="34" charset="-122"/>
                <a:cs typeface="Consolas" pitchFamily="49" charset="0"/>
              </a:rPr>
              <a:t>，</a:t>
            </a:r>
            <a:r>
              <a:rPr lang="en-US" altLang="zh-CN" sz="2000" i="1" smtClean="0">
                <a:solidFill>
                  <a:srgbClr val="006600"/>
                </a:solidFill>
                <a:latin typeface="Consolas" pitchFamily="49" charset="0"/>
                <a:ea typeface="微软雅黑" pitchFamily="34" charset="-122"/>
                <a:cs typeface="Consolas" pitchFamily="49" charset="0"/>
              </a:rPr>
              <a:t>i</a:t>
            </a:r>
            <a:r>
              <a:rPr lang="en-US" altLang="zh-CN" sz="2000" baseline="-25000" smtClean="0">
                <a:solidFill>
                  <a:srgbClr val="006600"/>
                </a:solidFill>
                <a:latin typeface="Consolas" pitchFamily="49" charset="0"/>
                <a:ea typeface="微软雅黑" pitchFamily="34" charset="-122"/>
                <a:cs typeface="Consolas" pitchFamily="49" charset="0"/>
              </a:rPr>
              <a:t>2</a:t>
            </a:r>
            <a:r>
              <a:rPr lang="en-US" altLang="zh-CN" sz="2000" dirty="0">
                <a:solidFill>
                  <a:srgbClr val="006600"/>
                </a:solidFill>
                <a:latin typeface="Consolas" pitchFamily="49" charset="0"/>
                <a:ea typeface="微软雅黑" pitchFamily="34" charset="-122"/>
                <a:cs typeface="Consolas" pitchFamily="49" charset="0"/>
              </a:rPr>
              <a:t>)</a:t>
            </a:r>
            <a:r>
              <a:rPr lang="zh-CN" altLang="en-US" sz="2000" dirty="0">
                <a:solidFill>
                  <a:srgbClr val="006600"/>
                </a:solidFill>
                <a:latin typeface="Consolas" pitchFamily="49" charset="0"/>
                <a:ea typeface="微软雅黑" pitchFamily="34" charset="-122"/>
                <a:cs typeface="Consolas" pitchFamily="49" charset="0"/>
              </a:rPr>
              <a:t>、</a:t>
            </a:r>
            <a:r>
              <a:rPr lang="en-US" altLang="zh-CN" sz="2000" dirty="0">
                <a:solidFill>
                  <a:srgbClr val="006600"/>
                </a:solidFill>
                <a:latin typeface="Consolas" pitchFamily="49" charset="0"/>
                <a:ea typeface="微软雅黑" pitchFamily="34" charset="-122"/>
                <a:cs typeface="Consolas" pitchFamily="49" charset="0"/>
              </a:rPr>
              <a:t>…</a:t>
            </a:r>
            <a:r>
              <a:rPr lang="zh-CN" altLang="en-US" sz="2000" dirty="0">
                <a:solidFill>
                  <a:srgbClr val="006600"/>
                </a:solidFill>
                <a:latin typeface="Consolas" pitchFamily="49" charset="0"/>
                <a:ea typeface="微软雅黑" pitchFamily="34" charset="-122"/>
                <a:cs typeface="Consolas" pitchFamily="49" charset="0"/>
              </a:rPr>
              <a:t>、</a:t>
            </a:r>
            <a:r>
              <a:rPr lang="en-US" altLang="zh-CN" sz="2000">
                <a:solidFill>
                  <a:srgbClr val="006600"/>
                </a:solidFill>
                <a:latin typeface="Consolas" pitchFamily="49" charset="0"/>
                <a:ea typeface="微软雅黑" pitchFamily="34" charset="-122"/>
                <a:cs typeface="Consolas" pitchFamily="49" charset="0"/>
              </a:rPr>
              <a:t>(</a:t>
            </a:r>
            <a:r>
              <a:rPr lang="en-US" altLang="zh-CN" sz="2000" i="1" smtClean="0">
                <a:solidFill>
                  <a:srgbClr val="006600"/>
                </a:solidFill>
                <a:latin typeface="Consolas" pitchFamily="49" charset="0"/>
                <a:ea typeface="微软雅黑" pitchFamily="34" charset="-122"/>
                <a:cs typeface="Consolas" pitchFamily="49" charset="0"/>
              </a:rPr>
              <a:t>i</a:t>
            </a:r>
            <a:r>
              <a:rPr lang="en-US" altLang="zh-CN" sz="2000" i="1" baseline="-25000" smtClean="0">
                <a:solidFill>
                  <a:srgbClr val="006600"/>
                </a:solidFill>
                <a:latin typeface="Consolas" pitchFamily="49" charset="0"/>
                <a:ea typeface="微软雅黑" pitchFamily="34" charset="-122"/>
                <a:cs typeface="Consolas" pitchFamily="49" charset="0"/>
              </a:rPr>
              <a:t>m</a:t>
            </a:r>
            <a:r>
              <a:rPr lang="zh-CN" altLang="en-US" sz="2000" smtClean="0">
                <a:solidFill>
                  <a:srgbClr val="006600"/>
                </a:solidFill>
                <a:latin typeface="Consolas" pitchFamily="49" charset="0"/>
                <a:ea typeface="微软雅黑" pitchFamily="34" charset="-122"/>
                <a:cs typeface="Consolas" pitchFamily="49" charset="0"/>
              </a:rPr>
              <a:t>，</a:t>
            </a:r>
            <a:r>
              <a:rPr lang="en-US" altLang="zh-CN" sz="2000" i="1" smtClean="0">
                <a:solidFill>
                  <a:srgbClr val="006600"/>
                </a:solidFill>
                <a:latin typeface="Consolas" pitchFamily="49" charset="0"/>
                <a:ea typeface="微软雅黑" pitchFamily="34" charset="-122"/>
                <a:cs typeface="Consolas" pitchFamily="49" charset="0"/>
              </a:rPr>
              <a:t>j</a:t>
            </a:r>
            <a:r>
              <a:rPr lang="en-US" altLang="zh-CN" sz="2000" dirty="0">
                <a:solidFill>
                  <a:srgbClr val="006600"/>
                </a:solidFill>
                <a:latin typeface="Consolas" pitchFamily="49" charset="0"/>
                <a:ea typeface="微软雅黑" pitchFamily="34" charset="-122"/>
                <a:cs typeface="Consolas" pitchFamily="49" charset="0"/>
              </a:rPr>
              <a:t>)</a:t>
            </a:r>
            <a:r>
              <a:rPr lang="zh-CN" altLang="en-US" sz="2000" dirty="0">
                <a:solidFill>
                  <a:srgbClr val="006600"/>
                </a:solidFill>
                <a:latin typeface="Consolas" pitchFamily="49" charset="0"/>
                <a:ea typeface="微软雅黑" pitchFamily="34" charset="-122"/>
                <a:cs typeface="Consolas" pitchFamily="49" charset="0"/>
              </a:rPr>
              <a:t>均为图</a:t>
            </a:r>
            <a:r>
              <a:rPr lang="en-US" altLang="zh-CN" sz="2000" dirty="0">
                <a:solidFill>
                  <a:srgbClr val="006600"/>
                </a:solidFill>
                <a:latin typeface="Consolas" pitchFamily="49" charset="0"/>
                <a:ea typeface="微软雅黑" pitchFamily="34" charset="-122"/>
                <a:cs typeface="Consolas" pitchFamily="49" charset="0"/>
              </a:rPr>
              <a:t>G</a:t>
            </a:r>
            <a:r>
              <a:rPr lang="zh-CN" altLang="en-US" sz="2000">
                <a:solidFill>
                  <a:srgbClr val="006600"/>
                </a:solidFill>
                <a:latin typeface="Consolas" pitchFamily="49" charset="0"/>
                <a:ea typeface="微软雅黑" pitchFamily="34" charset="-122"/>
                <a:cs typeface="Consolas" pitchFamily="49" charset="0"/>
              </a:rPr>
              <a:t>的</a:t>
            </a:r>
            <a:r>
              <a:rPr lang="zh-CN" altLang="en-US" sz="2000" smtClean="0">
                <a:solidFill>
                  <a:srgbClr val="006600"/>
                </a:solidFill>
                <a:latin typeface="Consolas" pitchFamily="49" charset="0"/>
                <a:ea typeface="微软雅黑" pitchFamily="34" charset="-122"/>
                <a:cs typeface="Consolas" pitchFamily="49" charset="0"/>
              </a:rPr>
              <a:t>边，且</a:t>
            </a:r>
            <a:r>
              <a:rPr lang="en-US" altLang="zh-CN" sz="2000" i="1" dirty="0" err="1">
                <a:solidFill>
                  <a:srgbClr val="006600"/>
                </a:solidFill>
                <a:latin typeface="Consolas" pitchFamily="49" charset="0"/>
                <a:ea typeface="微软雅黑" pitchFamily="34" charset="-122"/>
                <a:cs typeface="Consolas" pitchFamily="49" charset="0"/>
              </a:rPr>
              <a:t>i</a:t>
            </a:r>
            <a:r>
              <a:rPr lang="en-US" altLang="zh-CN" sz="2000" i="1" baseline="-25000" dirty="0" err="1">
                <a:solidFill>
                  <a:srgbClr val="006600"/>
                </a:solidFill>
                <a:latin typeface="Consolas" pitchFamily="49" charset="0"/>
                <a:ea typeface="微软雅黑" pitchFamily="34" charset="-122"/>
                <a:cs typeface="Consolas" pitchFamily="49" charset="0"/>
              </a:rPr>
              <a:t>k</a:t>
            </a:r>
            <a:r>
              <a:rPr lang="zh-CN" altLang="en-US" sz="2000" dirty="0">
                <a:solidFill>
                  <a:srgbClr val="006600"/>
                </a:solidFill>
                <a:latin typeface="Consolas" pitchFamily="49" charset="0"/>
                <a:ea typeface="微软雅黑" pitchFamily="34" charset="-122"/>
                <a:cs typeface="Consolas" pitchFamily="49" charset="0"/>
              </a:rPr>
              <a:t>（</a:t>
            </a:r>
            <a:r>
              <a:rPr lang="en-US" altLang="zh-CN" sz="2000" dirty="0" err="1">
                <a:solidFill>
                  <a:srgbClr val="006600"/>
                </a:solidFill>
                <a:latin typeface="Consolas" pitchFamily="49" charset="0"/>
                <a:ea typeface="微软雅黑" pitchFamily="34" charset="-122"/>
                <a:cs typeface="Consolas" pitchFamily="49" charset="0"/>
              </a:rPr>
              <a:t>1</a:t>
            </a:r>
            <a:r>
              <a:rPr lang="en-US" altLang="zh-CN" sz="2000" dirty="0" err="1">
                <a:solidFill>
                  <a:srgbClr val="006600"/>
                </a:solidFill>
                <a:latin typeface="Consolas" pitchFamily="49" charset="0"/>
                <a:ea typeface="楷体" pitchFamily="49" charset="-122"/>
                <a:cs typeface="Consolas" pitchFamily="49" charset="0"/>
              </a:rPr>
              <a:t>≤</a:t>
            </a:r>
            <a:r>
              <a:rPr lang="en-US" altLang="zh-CN" sz="2000" i="1" dirty="0" err="1">
                <a:solidFill>
                  <a:srgbClr val="006600"/>
                </a:solidFill>
                <a:latin typeface="Consolas" pitchFamily="49" charset="0"/>
                <a:ea typeface="微软雅黑" pitchFamily="34" charset="-122"/>
                <a:cs typeface="Consolas" pitchFamily="49" charset="0"/>
              </a:rPr>
              <a:t>k</a:t>
            </a:r>
            <a:r>
              <a:rPr lang="en-US" altLang="zh-CN" sz="2000" dirty="0" err="1">
                <a:solidFill>
                  <a:srgbClr val="006600"/>
                </a:solidFill>
                <a:latin typeface="Consolas" pitchFamily="49" charset="0"/>
                <a:ea typeface="楷体" pitchFamily="49" charset="-122"/>
                <a:cs typeface="Consolas" pitchFamily="49" charset="0"/>
              </a:rPr>
              <a:t>≤</a:t>
            </a:r>
            <a:r>
              <a:rPr lang="en-US" altLang="zh-CN" sz="2000" i="1" dirty="0" err="1">
                <a:solidFill>
                  <a:srgbClr val="006600"/>
                </a:solidFill>
                <a:latin typeface="Consolas" pitchFamily="49" charset="0"/>
                <a:ea typeface="微软雅黑" pitchFamily="34" charset="-122"/>
                <a:cs typeface="Consolas" pitchFamily="49" charset="0"/>
              </a:rPr>
              <a:t>m</a:t>
            </a:r>
            <a:r>
              <a:rPr lang="zh-CN" altLang="en-US" sz="2000" dirty="0">
                <a:solidFill>
                  <a:srgbClr val="006600"/>
                </a:solidFill>
                <a:latin typeface="Consolas" pitchFamily="49" charset="0"/>
                <a:ea typeface="微软雅黑" pitchFamily="34" charset="-122"/>
                <a:cs typeface="Consolas" pitchFamily="49" charset="0"/>
              </a:rPr>
              <a:t>）均</a:t>
            </a:r>
            <a:r>
              <a:rPr lang="zh-CN" altLang="en-US" sz="2000">
                <a:solidFill>
                  <a:srgbClr val="006600"/>
                </a:solidFill>
                <a:latin typeface="Consolas" pitchFamily="49" charset="0"/>
                <a:ea typeface="微软雅黑" pitchFamily="34" charset="-122"/>
                <a:cs typeface="Consolas" pitchFamily="49" charset="0"/>
              </a:rPr>
              <a:t>不</a:t>
            </a:r>
            <a:r>
              <a:rPr lang="zh-CN" altLang="en-US" sz="2000" smtClean="0">
                <a:solidFill>
                  <a:srgbClr val="006600"/>
                </a:solidFill>
                <a:latin typeface="Consolas" pitchFamily="49" charset="0"/>
                <a:ea typeface="微软雅黑" pitchFamily="34" charset="-122"/>
                <a:cs typeface="Consolas" pitchFamily="49" charset="0"/>
              </a:rPr>
              <a:t>相同 </a:t>
            </a:r>
            <a:r>
              <a:rPr lang="en-US" altLang="zh-CN" sz="2000" smtClean="0">
                <a:solidFill>
                  <a:srgbClr val="006600"/>
                </a:solidFill>
                <a:latin typeface="Consolas" pitchFamily="49" charset="0"/>
                <a:ea typeface="微软雅黑" pitchFamily="34" charset="-122"/>
                <a:cs typeface="Consolas" pitchFamily="49" charset="0"/>
              </a:rPr>
              <a:t>}</a:t>
            </a:r>
            <a:endParaRPr lang="en-US" altLang="zh-CN" sz="2000" dirty="0">
              <a:solidFill>
                <a:srgbClr val="006600"/>
              </a:solidFill>
              <a:latin typeface="Consolas" pitchFamily="49" charset="0"/>
              <a:ea typeface="微软雅黑" pitchFamily="34" charset="-122"/>
              <a:cs typeface="Consolas" pitchFamily="49" charset="0"/>
            </a:endParaRPr>
          </a:p>
        </p:txBody>
      </p:sp>
      <p:grpSp>
        <p:nvGrpSpPr>
          <p:cNvPr id="17" name="组合 16"/>
          <p:cNvGrpSpPr/>
          <p:nvPr/>
        </p:nvGrpSpPr>
        <p:grpSpPr>
          <a:xfrm>
            <a:off x="1906588" y="2643182"/>
            <a:ext cx="4752975" cy="571506"/>
            <a:chOff x="1906588" y="2643182"/>
            <a:chExt cx="4752975" cy="571506"/>
          </a:xfrm>
        </p:grpSpPr>
        <p:sp>
          <p:nvSpPr>
            <p:cNvPr id="206851" name="Oval 3"/>
            <p:cNvSpPr>
              <a:spLocks noChangeArrowheads="1"/>
            </p:cNvSpPr>
            <p:nvPr/>
          </p:nvSpPr>
          <p:spPr bwMode="auto">
            <a:xfrm>
              <a:off x="1906588" y="2709863"/>
              <a:ext cx="504825" cy="504825"/>
            </a:xfrm>
            <a:prstGeom prst="ellipse">
              <a:avLst/>
            </a:prstGeom>
            <a:solidFill>
              <a:srgbClr val="FFC000"/>
            </a:solidFill>
            <a:ln w="9525">
              <a:solidFill>
                <a:schemeClr val="tx1"/>
              </a:solidFill>
              <a:round/>
              <a:headEnd/>
              <a:tailEnd/>
            </a:ln>
            <a:effectLst/>
          </p:spPr>
          <p:txBody>
            <a:bodyPr wrap="none" anchor="ctr"/>
            <a:lstStyle/>
            <a:p>
              <a:pPr algn="ctr"/>
              <a:r>
                <a:rPr lang="en-US" altLang="zh-CN" sz="2000" i="1">
                  <a:solidFill>
                    <a:srgbClr val="0000FF"/>
                  </a:solidFill>
                  <a:latin typeface="Consolas" pitchFamily="49" charset="0"/>
                  <a:cs typeface="Consolas" pitchFamily="49" charset="0"/>
                </a:rPr>
                <a:t>i</a:t>
              </a:r>
            </a:p>
          </p:txBody>
        </p:sp>
        <p:sp>
          <p:nvSpPr>
            <p:cNvPr id="206857" name="Oval 9"/>
            <p:cNvSpPr>
              <a:spLocks noChangeArrowheads="1"/>
            </p:cNvSpPr>
            <p:nvPr/>
          </p:nvSpPr>
          <p:spPr bwMode="auto">
            <a:xfrm>
              <a:off x="2843213" y="2709863"/>
              <a:ext cx="504825" cy="504825"/>
            </a:xfrm>
            <a:prstGeom prst="ellipse">
              <a:avLst/>
            </a:prstGeom>
            <a:solidFill>
              <a:srgbClr val="FFC000"/>
            </a:solidFill>
            <a:ln w="9525">
              <a:solidFill>
                <a:schemeClr val="tx1"/>
              </a:solidFill>
              <a:round/>
              <a:headEnd/>
              <a:tailEnd/>
            </a:ln>
            <a:effectLst/>
          </p:spPr>
          <p:txBody>
            <a:bodyPr wrap="none" anchor="ctr"/>
            <a:lstStyle/>
            <a:p>
              <a:pPr algn="ctr"/>
              <a:r>
                <a:rPr lang="en-US" altLang="zh-CN" sz="2000" i="1">
                  <a:solidFill>
                    <a:srgbClr val="0000FF"/>
                  </a:solidFill>
                  <a:latin typeface="Consolas" pitchFamily="49" charset="0"/>
                  <a:cs typeface="Consolas" pitchFamily="49" charset="0"/>
                </a:rPr>
                <a:t>i</a:t>
              </a:r>
              <a:r>
                <a:rPr lang="en-US" altLang="zh-CN" sz="2000" baseline="-25000">
                  <a:solidFill>
                    <a:srgbClr val="0000FF"/>
                  </a:solidFill>
                  <a:latin typeface="Consolas" pitchFamily="49" charset="0"/>
                  <a:cs typeface="Consolas" pitchFamily="49" charset="0"/>
                </a:rPr>
                <a:t>1</a:t>
              </a:r>
            </a:p>
          </p:txBody>
        </p:sp>
        <p:sp>
          <p:nvSpPr>
            <p:cNvPr id="206858" name="Oval 10"/>
            <p:cNvSpPr>
              <a:spLocks noChangeArrowheads="1"/>
            </p:cNvSpPr>
            <p:nvPr/>
          </p:nvSpPr>
          <p:spPr bwMode="auto">
            <a:xfrm>
              <a:off x="3795713" y="2708275"/>
              <a:ext cx="504825" cy="504825"/>
            </a:xfrm>
            <a:prstGeom prst="ellipse">
              <a:avLst/>
            </a:prstGeom>
            <a:solidFill>
              <a:srgbClr val="FFC000"/>
            </a:solidFill>
            <a:ln w="9525">
              <a:solidFill>
                <a:schemeClr val="tx1"/>
              </a:solidFill>
              <a:round/>
              <a:headEnd/>
              <a:tailEnd/>
            </a:ln>
            <a:effectLst/>
          </p:spPr>
          <p:txBody>
            <a:bodyPr wrap="none" anchor="ctr"/>
            <a:lstStyle/>
            <a:p>
              <a:pPr algn="ctr"/>
              <a:r>
                <a:rPr lang="en-US" altLang="zh-CN" sz="2000" i="1">
                  <a:solidFill>
                    <a:srgbClr val="0000FF"/>
                  </a:solidFill>
                  <a:latin typeface="Consolas" pitchFamily="49" charset="0"/>
                  <a:cs typeface="Consolas" pitchFamily="49" charset="0"/>
                </a:rPr>
                <a:t>i</a:t>
              </a:r>
              <a:r>
                <a:rPr lang="en-US" altLang="zh-CN" sz="2000" baseline="-25000">
                  <a:solidFill>
                    <a:srgbClr val="0000FF"/>
                  </a:solidFill>
                  <a:latin typeface="Consolas" pitchFamily="49" charset="0"/>
                  <a:cs typeface="Consolas" pitchFamily="49" charset="0"/>
                </a:rPr>
                <a:t>2</a:t>
              </a:r>
            </a:p>
          </p:txBody>
        </p:sp>
        <p:sp>
          <p:nvSpPr>
            <p:cNvPr id="206859" name="Oval 11"/>
            <p:cNvSpPr>
              <a:spLocks noChangeArrowheads="1"/>
            </p:cNvSpPr>
            <p:nvPr/>
          </p:nvSpPr>
          <p:spPr bwMode="auto">
            <a:xfrm>
              <a:off x="6154738" y="2709863"/>
              <a:ext cx="504825" cy="504825"/>
            </a:xfrm>
            <a:prstGeom prst="ellipse">
              <a:avLst/>
            </a:prstGeom>
            <a:solidFill>
              <a:srgbClr val="FFC000"/>
            </a:solidFill>
            <a:ln w="9525">
              <a:solidFill>
                <a:schemeClr val="tx1"/>
              </a:solidFill>
              <a:round/>
              <a:headEnd/>
              <a:tailEnd/>
            </a:ln>
            <a:effectLst/>
          </p:spPr>
          <p:txBody>
            <a:bodyPr wrap="none" anchor="ctr"/>
            <a:lstStyle/>
            <a:p>
              <a:pPr algn="ctr"/>
              <a:r>
                <a:rPr lang="en-US" altLang="zh-CN" sz="2000" i="1">
                  <a:solidFill>
                    <a:srgbClr val="0000FF"/>
                  </a:solidFill>
                  <a:latin typeface="Consolas" pitchFamily="49" charset="0"/>
                  <a:cs typeface="Consolas" pitchFamily="49" charset="0"/>
                </a:rPr>
                <a:t>j</a:t>
              </a:r>
            </a:p>
          </p:txBody>
        </p:sp>
        <p:sp>
          <p:nvSpPr>
            <p:cNvPr id="206860" name="Line 12"/>
            <p:cNvSpPr>
              <a:spLocks noChangeShapeType="1"/>
            </p:cNvSpPr>
            <p:nvPr/>
          </p:nvSpPr>
          <p:spPr bwMode="auto">
            <a:xfrm>
              <a:off x="2400300" y="2941638"/>
              <a:ext cx="431800" cy="0"/>
            </a:xfrm>
            <a:prstGeom prst="line">
              <a:avLst/>
            </a:prstGeom>
            <a:noFill/>
            <a:ln w="28575">
              <a:solidFill>
                <a:schemeClr val="tx1"/>
              </a:solidFill>
              <a:round/>
              <a:headEnd/>
              <a:tailEnd/>
            </a:ln>
            <a:effectLst/>
          </p:spPr>
          <p:txBody>
            <a:bodyPr/>
            <a:lstStyle/>
            <a:p>
              <a:endParaRPr lang="zh-CN" altLang="en-US">
                <a:latin typeface="Consolas" pitchFamily="49" charset="0"/>
                <a:cs typeface="Consolas" pitchFamily="49" charset="0"/>
              </a:endParaRPr>
            </a:p>
          </p:txBody>
        </p:sp>
        <p:sp>
          <p:nvSpPr>
            <p:cNvPr id="206861" name="Line 13"/>
            <p:cNvSpPr>
              <a:spLocks noChangeShapeType="1"/>
            </p:cNvSpPr>
            <p:nvPr/>
          </p:nvSpPr>
          <p:spPr bwMode="auto">
            <a:xfrm>
              <a:off x="3359150" y="2952750"/>
              <a:ext cx="431800" cy="0"/>
            </a:xfrm>
            <a:prstGeom prst="line">
              <a:avLst/>
            </a:prstGeom>
            <a:noFill/>
            <a:ln w="28575">
              <a:solidFill>
                <a:schemeClr val="tx1"/>
              </a:solidFill>
              <a:round/>
              <a:headEnd/>
              <a:tailEnd/>
            </a:ln>
            <a:effectLst/>
          </p:spPr>
          <p:txBody>
            <a:bodyPr/>
            <a:lstStyle/>
            <a:p>
              <a:endParaRPr lang="zh-CN" altLang="en-US">
                <a:latin typeface="Consolas" pitchFamily="49" charset="0"/>
                <a:cs typeface="Consolas" pitchFamily="49" charset="0"/>
              </a:endParaRPr>
            </a:p>
          </p:txBody>
        </p:sp>
        <p:sp>
          <p:nvSpPr>
            <p:cNvPr id="206862" name="Line 14"/>
            <p:cNvSpPr>
              <a:spLocks noChangeShapeType="1"/>
            </p:cNvSpPr>
            <p:nvPr/>
          </p:nvSpPr>
          <p:spPr bwMode="auto">
            <a:xfrm>
              <a:off x="4289425" y="2952750"/>
              <a:ext cx="431800" cy="0"/>
            </a:xfrm>
            <a:prstGeom prst="line">
              <a:avLst/>
            </a:prstGeom>
            <a:noFill/>
            <a:ln w="28575">
              <a:solidFill>
                <a:schemeClr val="tx1"/>
              </a:solidFill>
              <a:round/>
              <a:headEnd/>
              <a:tailEnd/>
            </a:ln>
            <a:effectLst/>
          </p:spPr>
          <p:txBody>
            <a:bodyPr/>
            <a:lstStyle/>
            <a:p>
              <a:endParaRPr lang="zh-CN" altLang="en-US">
                <a:latin typeface="Consolas" pitchFamily="49" charset="0"/>
                <a:cs typeface="Consolas" pitchFamily="49" charset="0"/>
              </a:endParaRPr>
            </a:p>
          </p:txBody>
        </p:sp>
        <p:sp>
          <p:nvSpPr>
            <p:cNvPr id="206863" name="Text Box 15"/>
            <p:cNvSpPr txBox="1">
              <a:spLocks noChangeArrowheads="1"/>
            </p:cNvSpPr>
            <p:nvPr/>
          </p:nvSpPr>
          <p:spPr bwMode="auto">
            <a:xfrm>
              <a:off x="5022216" y="2643182"/>
              <a:ext cx="503238" cy="457200"/>
            </a:xfrm>
            <a:prstGeom prst="rect">
              <a:avLst/>
            </a:prstGeom>
            <a:noFill/>
            <a:ln w="9525">
              <a:noFill/>
              <a:miter lim="800000"/>
              <a:headEnd/>
              <a:tailEnd/>
            </a:ln>
            <a:effectLst/>
          </p:spPr>
          <p:txBody>
            <a:bodyPr>
              <a:spAutoFit/>
            </a:bodyPr>
            <a:lstStyle/>
            <a:p>
              <a:pPr>
                <a:spcBef>
                  <a:spcPct val="50000"/>
                </a:spcBef>
              </a:pPr>
              <a:r>
                <a:rPr lang="en-US" altLang="zh-CN">
                  <a:solidFill>
                    <a:srgbClr val="0000FF"/>
                  </a:solidFill>
                  <a:latin typeface="Consolas" pitchFamily="49" charset="0"/>
                  <a:ea typeface="宋体" pitchFamily="2" charset="-122"/>
                  <a:cs typeface="Consolas" pitchFamily="49" charset="0"/>
                </a:rPr>
                <a:t>…</a:t>
              </a:r>
            </a:p>
          </p:txBody>
        </p:sp>
        <p:sp>
          <p:nvSpPr>
            <p:cNvPr id="206864" name="Line 16"/>
            <p:cNvSpPr>
              <a:spLocks noChangeShapeType="1"/>
            </p:cNvSpPr>
            <p:nvPr/>
          </p:nvSpPr>
          <p:spPr bwMode="auto">
            <a:xfrm>
              <a:off x="5724525" y="2952750"/>
              <a:ext cx="431800" cy="0"/>
            </a:xfrm>
            <a:prstGeom prst="line">
              <a:avLst/>
            </a:prstGeom>
            <a:noFill/>
            <a:ln w="28575">
              <a:solidFill>
                <a:schemeClr val="tx1"/>
              </a:solidFill>
              <a:round/>
              <a:headEnd/>
              <a:tailEnd/>
            </a:ln>
            <a:effectLst/>
          </p:spPr>
          <p:txBody>
            <a:bodyPr/>
            <a:lstStyle/>
            <a:p>
              <a:endParaRPr lang="zh-CN" altLang="en-US">
                <a:latin typeface="Consolas" pitchFamily="49" charset="0"/>
                <a:cs typeface="Consolas"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68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685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6853"/>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2068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2" grpId="0"/>
      <p:bldP spid="206853" grpId="0"/>
      <p:bldP spid="20685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Text Box 2"/>
          <p:cNvSpPr txBox="1">
            <a:spLocks noChangeArrowheads="1"/>
          </p:cNvSpPr>
          <p:nvPr/>
        </p:nvSpPr>
        <p:spPr bwMode="auto">
          <a:xfrm>
            <a:off x="250825" y="404813"/>
            <a:ext cx="8497888" cy="5349496"/>
          </a:xfrm>
          <a:prstGeom prst="rect">
            <a:avLst/>
          </a:prstGeom>
          <a:solidFill>
            <a:schemeClr val="bg1">
              <a:lumMod val="95000"/>
            </a:schemeClr>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lIns="180000" tIns="180000" rIns="180000" bIns="180000">
            <a:spAutoFit/>
          </a:bodyPr>
          <a:lstStyle/>
          <a:p>
            <a:r>
              <a:rPr lang="en-US" altLang="zh-CN" sz="1800" smtClean="0">
                <a:solidFill>
                  <a:srgbClr val="FF0000"/>
                </a:solidFill>
                <a:latin typeface="Consolas" pitchFamily="49" charset="0"/>
                <a:ea typeface="仿宋" pitchFamily="49" charset="-122"/>
                <a:cs typeface="Consolas" pitchFamily="49" charset="0"/>
              </a:rPr>
              <a:t>//</a:t>
            </a:r>
            <a:r>
              <a:rPr lang="zh-CN" altLang="zh-CN" sz="1800" smtClean="0">
                <a:solidFill>
                  <a:srgbClr val="FF0000"/>
                </a:solidFill>
                <a:latin typeface="Consolas" pitchFamily="49" charset="0"/>
                <a:ea typeface="仿宋" pitchFamily="49" charset="-122"/>
                <a:cs typeface="Consolas" pitchFamily="49" charset="0"/>
              </a:rPr>
              <a:t>问题表示</a:t>
            </a:r>
          </a:p>
          <a:p>
            <a:r>
              <a:rPr lang="en-US" altLang="zh-CN" sz="1800" smtClean="0">
                <a:solidFill>
                  <a:srgbClr val="0000FF"/>
                </a:solidFill>
                <a:latin typeface="Consolas" pitchFamily="49" charset="0"/>
                <a:ea typeface="仿宋" pitchFamily="49" charset="-122"/>
                <a:cs typeface="Consolas" pitchFamily="49" charset="0"/>
              </a:rPr>
              <a:t>int n=5;</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double W=100;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限重</a:t>
            </a:r>
          </a:p>
          <a:p>
            <a:r>
              <a:rPr lang="en-US" altLang="zh-CN" sz="1800" smtClean="0">
                <a:solidFill>
                  <a:srgbClr val="0000FF"/>
                </a:solidFill>
                <a:latin typeface="Consolas" pitchFamily="49" charset="0"/>
                <a:ea typeface="仿宋" pitchFamily="49" charset="-122"/>
                <a:cs typeface="Consolas" pitchFamily="49" charset="0"/>
              </a:rPr>
              <a:t>struct NodeType</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double w;</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double v;</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double p;				</a:t>
            </a:r>
            <a:r>
              <a:rPr lang="en-US" altLang="zh-CN" sz="1800" smtClean="0">
                <a:solidFill>
                  <a:srgbClr val="00B0F0"/>
                </a:solidFill>
                <a:latin typeface="Consolas" pitchFamily="49" charset="0"/>
                <a:ea typeface="仿宋" pitchFamily="49" charset="-122"/>
                <a:cs typeface="Consolas" pitchFamily="49" charset="0"/>
              </a:rPr>
              <a:t>//p=v/w</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bool operator&lt;(const NodeType &amp;s) const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return p&gt;s.p;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按</a:t>
            </a:r>
            <a:r>
              <a:rPr lang="en-US" altLang="zh-CN" sz="1800" smtClean="0">
                <a:solidFill>
                  <a:srgbClr val="00B0F0"/>
                </a:solidFill>
                <a:latin typeface="Consolas" pitchFamily="49" charset="0"/>
                <a:ea typeface="仿宋" pitchFamily="49" charset="-122"/>
                <a:cs typeface="Consolas" pitchFamily="49" charset="0"/>
              </a:rPr>
              <a:t>p</a:t>
            </a:r>
            <a:r>
              <a:rPr lang="zh-CN" altLang="zh-CN" sz="1800" smtClean="0">
                <a:solidFill>
                  <a:srgbClr val="00B0F0"/>
                </a:solidFill>
                <a:latin typeface="Consolas" pitchFamily="49" charset="0"/>
                <a:ea typeface="仿宋" pitchFamily="49" charset="-122"/>
                <a:cs typeface="Consolas" pitchFamily="49" charset="0"/>
              </a:rPr>
              <a:t>递减排序</a:t>
            </a: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NodeType A[]={{0},{10,20},{20,30},{30,66},{40,40},{50,60}};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下标</a:t>
            </a:r>
            <a:r>
              <a:rPr lang="en-US" altLang="zh-CN" sz="1800" smtClean="0">
                <a:solidFill>
                  <a:srgbClr val="00B0F0"/>
                </a:solidFill>
                <a:latin typeface="Consolas" pitchFamily="49" charset="0"/>
                <a:ea typeface="仿宋" pitchFamily="49" charset="-122"/>
                <a:cs typeface="Consolas" pitchFamily="49" charset="0"/>
              </a:rPr>
              <a:t>0</a:t>
            </a:r>
            <a:r>
              <a:rPr lang="zh-CN" altLang="zh-CN" sz="1800" smtClean="0">
                <a:solidFill>
                  <a:srgbClr val="00B0F0"/>
                </a:solidFill>
                <a:latin typeface="Consolas" pitchFamily="49" charset="0"/>
                <a:ea typeface="仿宋" pitchFamily="49" charset="-122"/>
                <a:cs typeface="Consolas" pitchFamily="49" charset="0"/>
              </a:rPr>
              <a:t>不用</a:t>
            </a:r>
          </a:p>
          <a:p>
            <a:pPr>
              <a:lnSpc>
                <a:spcPct val="200000"/>
              </a:lnSpc>
            </a:pPr>
            <a:r>
              <a:rPr lang="en-US" altLang="zh-CN" sz="1800" smtClean="0">
                <a:solidFill>
                  <a:srgbClr val="FF0000"/>
                </a:solidFill>
                <a:latin typeface="Consolas" pitchFamily="49" charset="0"/>
                <a:ea typeface="仿宋" pitchFamily="49" charset="-122"/>
                <a:cs typeface="Consolas" pitchFamily="49" charset="0"/>
              </a:rPr>
              <a:t>//</a:t>
            </a:r>
            <a:r>
              <a:rPr lang="zh-CN" altLang="zh-CN" sz="1800" smtClean="0">
                <a:solidFill>
                  <a:srgbClr val="FF0000"/>
                </a:solidFill>
                <a:latin typeface="Consolas" pitchFamily="49" charset="0"/>
                <a:ea typeface="仿宋" pitchFamily="49" charset="-122"/>
                <a:cs typeface="Consolas" pitchFamily="49" charset="0"/>
              </a:rPr>
              <a:t>求解结果表示</a:t>
            </a:r>
          </a:p>
          <a:p>
            <a:r>
              <a:rPr lang="en-US" altLang="zh-CN" sz="1800" smtClean="0">
                <a:solidFill>
                  <a:srgbClr val="0000FF"/>
                </a:solidFill>
                <a:latin typeface="Consolas" pitchFamily="49" charset="0"/>
                <a:ea typeface="仿宋" pitchFamily="49" charset="-122"/>
                <a:cs typeface="Consolas" pitchFamily="49" charset="0"/>
              </a:rPr>
              <a:t>double V;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最大价值</a:t>
            </a:r>
          </a:p>
          <a:p>
            <a:r>
              <a:rPr lang="en-US" altLang="zh-CN" sz="1800" smtClean="0">
                <a:solidFill>
                  <a:srgbClr val="0000FF"/>
                </a:solidFill>
                <a:latin typeface="Consolas" pitchFamily="49" charset="0"/>
                <a:ea typeface="仿宋" pitchFamily="49" charset="-122"/>
                <a:cs typeface="Consolas" pitchFamily="49" charset="0"/>
              </a:rPr>
              <a:t>double x[MAXN];</a:t>
            </a:r>
            <a:endParaRPr lang="zh-CN" altLang="zh-CN" sz="180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214290"/>
            <a:ext cx="8501122" cy="5349496"/>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smtClean="0">
                <a:solidFill>
                  <a:srgbClr val="FF0000"/>
                </a:solidFill>
                <a:latin typeface="Consolas" pitchFamily="49" charset="0"/>
                <a:ea typeface="仿宋" pitchFamily="49" charset="-122"/>
                <a:cs typeface="Consolas" pitchFamily="49" charset="0"/>
              </a:rPr>
              <a:t>void Knap()			//</a:t>
            </a:r>
            <a:r>
              <a:rPr lang="zh-CN" altLang="zh-CN" sz="1800" smtClean="0">
                <a:solidFill>
                  <a:srgbClr val="FF0000"/>
                </a:solidFill>
                <a:latin typeface="Consolas" pitchFamily="49" charset="0"/>
                <a:ea typeface="仿宋" pitchFamily="49" charset="-122"/>
                <a:cs typeface="Consolas" pitchFamily="49" charset="0"/>
              </a:rPr>
              <a:t>求解背包问题并返回总价值</a:t>
            </a:r>
          </a:p>
          <a:p>
            <a:r>
              <a:rPr lang="en-US" altLang="zh-CN" sz="1800" smtClean="0">
                <a:solidFill>
                  <a:srgbClr val="0000FF"/>
                </a:solidFill>
                <a:latin typeface="Consolas" pitchFamily="49" charset="0"/>
                <a:ea typeface="仿宋" pitchFamily="49" charset="-122"/>
                <a:cs typeface="Consolas" pitchFamily="49" charset="0"/>
              </a:rPr>
              <a:t>{  V=0;				</a:t>
            </a:r>
            <a:r>
              <a:rPr lang="en-US" altLang="zh-CN" sz="1800" smtClean="0">
                <a:solidFill>
                  <a:srgbClr val="00B0F0"/>
                </a:solidFill>
                <a:latin typeface="Consolas" pitchFamily="49" charset="0"/>
                <a:ea typeface="仿宋" pitchFamily="49" charset="-122"/>
                <a:cs typeface="Consolas" pitchFamily="49" charset="0"/>
              </a:rPr>
              <a:t>//V</a:t>
            </a:r>
            <a:r>
              <a:rPr lang="zh-CN" altLang="zh-CN" sz="1800" smtClean="0">
                <a:solidFill>
                  <a:srgbClr val="00B0F0"/>
                </a:solidFill>
                <a:latin typeface="Consolas" pitchFamily="49" charset="0"/>
                <a:ea typeface="仿宋" pitchFamily="49" charset="-122"/>
                <a:cs typeface="Consolas" pitchFamily="49" charset="0"/>
              </a:rPr>
              <a:t>初始化为</a:t>
            </a:r>
            <a:r>
              <a:rPr lang="en-US" altLang="zh-CN" sz="1800" smtClean="0">
                <a:solidFill>
                  <a:srgbClr val="00B0F0"/>
                </a:solidFill>
                <a:latin typeface="Consolas" pitchFamily="49" charset="0"/>
                <a:ea typeface="仿宋" pitchFamily="49" charset="-122"/>
                <a:cs typeface="Consolas" pitchFamily="49" charset="0"/>
              </a:rPr>
              <a:t>0</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double weight=W;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背包中能装入的余下重量</a:t>
            </a:r>
          </a:p>
          <a:p>
            <a:r>
              <a:rPr lang="en-US" altLang="zh-CN" sz="1800" smtClean="0">
                <a:solidFill>
                  <a:srgbClr val="0000FF"/>
                </a:solidFill>
                <a:latin typeface="Consolas" pitchFamily="49" charset="0"/>
                <a:ea typeface="仿宋" pitchFamily="49" charset="-122"/>
                <a:cs typeface="Consolas" pitchFamily="49" charset="0"/>
              </a:rPr>
              <a:t>   memset(x,0,sizeof(x));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初始化</a:t>
            </a:r>
            <a:r>
              <a:rPr lang="en-US" altLang="zh-CN" sz="1800" smtClean="0">
                <a:solidFill>
                  <a:srgbClr val="00B0F0"/>
                </a:solidFill>
                <a:latin typeface="Consolas" pitchFamily="49" charset="0"/>
                <a:ea typeface="仿宋" pitchFamily="49" charset="-122"/>
                <a:cs typeface="Consolas" pitchFamily="49" charset="0"/>
              </a:rPr>
              <a:t>x</a:t>
            </a:r>
            <a:r>
              <a:rPr lang="zh-CN" altLang="zh-CN" sz="1800" smtClean="0">
                <a:solidFill>
                  <a:srgbClr val="00B0F0"/>
                </a:solidFill>
                <a:latin typeface="Consolas" pitchFamily="49" charset="0"/>
                <a:ea typeface="仿宋" pitchFamily="49" charset="-122"/>
                <a:cs typeface="Consolas" pitchFamily="49" charset="0"/>
              </a:rPr>
              <a:t>向量</a:t>
            </a:r>
          </a:p>
          <a:p>
            <a:r>
              <a:rPr lang="en-US" altLang="zh-CN" sz="1800" smtClean="0">
                <a:solidFill>
                  <a:srgbClr val="0000FF"/>
                </a:solidFill>
                <a:latin typeface="Consolas" pitchFamily="49" charset="0"/>
                <a:ea typeface="仿宋" pitchFamily="49" charset="-122"/>
                <a:cs typeface="Consolas" pitchFamily="49" charset="0"/>
              </a:rPr>
              <a:t>   int i=1;</a:t>
            </a:r>
            <a:endParaRPr lang="zh-CN" altLang="zh-CN" sz="1800" smtClean="0">
              <a:solidFill>
                <a:srgbClr val="0000FF"/>
              </a:solidFill>
              <a:latin typeface="Consolas" pitchFamily="49" charset="0"/>
              <a:ea typeface="仿宋" pitchFamily="49" charset="-122"/>
              <a:cs typeface="Consolas" pitchFamily="49" charset="0"/>
            </a:endParaRPr>
          </a:p>
          <a:p>
            <a:pPr>
              <a:lnSpc>
                <a:spcPct val="200000"/>
              </a:lnSpc>
            </a:pPr>
            <a:r>
              <a:rPr lang="en-US" altLang="zh-CN" sz="1800" smtClean="0">
                <a:solidFill>
                  <a:srgbClr val="0000FF"/>
                </a:solidFill>
                <a:latin typeface="Consolas" pitchFamily="49" charset="0"/>
                <a:ea typeface="仿宋" pitchFamily="49" charset="-122"/>
                <a:cs typeface="Consolas" pitchFamily="49" charset="0"/>
              </a:rPr>
              <a:t>   while (A[i].w&lt;weight)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物品</a:t>
            </a:r>
            <a:r>
              <a:rPr lang="en-US" altLang="zh-CN" sz="1800" smtClean="0">
                <a:solidFill>
                  <a:srgbClr val="00B0F0"/>
                </a:solidFill>
                <a:latin typeface="Consolas" pitchFamily="49" charset="0"/>
                <a:ea typeface="仿宋" pitchFamily="49" charset="-122"/>
                <a:cs typeface="Consolas" pitchFamily="49" charset="0"/>
              </a:rPr>
              <a:t>i</a:t>
            </a:r>
            <a:r>
              <a:rPr lang="zh-CN" altLang="zh-CN" sz="1800" smtClean="0">
                <a:solidFill>
                  <a:srgbClr val="00B0F0"/>
                </a:solidFill>
                <a:latin typeface="Consolas" pitchFamily="49" charset="0"/>
                <a:ea typeface="仿宋" pitchFamily="49" charset="-122"/>
                <a:cs typeface="Consolas" pitchFamily="49" charset="0"/>
              </a:rPr>
              <a:t>能够全部装入时循环</a:t>
            </a:r>
          </a:p>
          <a:p>
            <a:r>
              <a:rPr lang="en-US" altLang="zh-CN" sz="1800" smtClean="0">
                <a:solidFill>
                  <a:srgbClr val="0000FF"/>
                </a:solidFill>
                <a:latin typeface="Consolas" pitchFamily="49" charset="0"/>
                <a:ea typeface="仿宋" pitchFamily="49" charset="-122"/>
                <a:cs typeface="Consolas" pitchFamily="49" charset="0"/>
              </a:rPr>
              <a:t>   {  x[i]=1;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装入物品</a:t>
            </a:r>
            <a:r>
              <a:rPr lang="en-US" altLang="zh-CN" sz="1800" smtClean="0">
                <a:solidFill>
                  <a:srgbClr val="00B0F0"/>
                </a:solidFill>
                <a:latin typeface="Consolas" pitchFamily="49" charset="0"/>
                <a:ea typeface="仿宋" pitchFamily="49" charset="-122"/>
                <a:cs typeface="Consolas" pitchFamily="49" charset="0"/>
              </a:rPr>
              <a:t>i</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weight-=A[i].w;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减少背包中能装入的余下重量</a:t>
            </a:r>
          </a:p>
          <a:p>
            <a:r>
              <a:rPr lang="en-US" altLang="zh-CN" sz="1800" smtClean="0">
                <a:solidFill>
                  <a:srgbClr val="0000FF"/>
                </a:solidFill>
                <a:latin typeface="Consolas" pitchFamily="49" charset="0"/>
                <a:ea typeface="仿宋" pitchFamily="49" charset="-122"/>
                <a:cs typeface="Consolas" pitchFamily="49" charset="0"/>
              </a:rPr>
              <a:t>      V+=A[i].v;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累计总价值</a:t>
            </a:r>
          </a:p>
          <a:p>
            <a:r>
              <a:rPr lang="en-US" altLang="zh-CN" sz="1800" smtClean="0">
                <a:solidFill>
                  <a:srgbClr val="0000FF"/>
                </a:solidFill>
                <a:latin typeface="Consolas" pitchFamily="49" charset="0"/>
                <a:ea typeface="仿宋" pitchFamily="49" charset="-122"/>
                <a:cs typeface="Consolas" pitchFamily="49" charset="0"/>
              </a:rPr>
              <a:t>      i++;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继续循环</a:t>
            </a: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nSpc>
                <a:spcPct val="200000"/>
              </a:lnSpc>
            </a:pPr>
            <a:r>
              <a:rPr lang="en-US" altLang="zh-CN" sz="1800" smtClean="0">
                <a:solidFill>
                  <a:srgbClr val="0000FF"/>
                </a:solidFill>
                <a:latin typeface="Consolas" pitchFamily="49" charset="0"/>
                <a:ea typeface="仿宋" pitchFamily="49" charset="-122"/>
                <a:cs typeface="Consolas" pitchFamily="49" charset="0"/>
              </a:rPr>
              <a:t>   if (weight&gt;0)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当余下重量大于</a:t>
            </a:r>
            <a:r>
              <a:rPr lang="en-US" altLang="zh-CN" sz="1800" smtClean="0">
                <a:solidFill>
                  <a:srgbClr val="00B0F0"/>
                </a:solidFill>
                <a:latin typeface="Consolas" pitchFamily="49" charset="0"/>
                <a:ea typeface="仿宋" pitchFamily="49" charset="-122"/>
                <a:cs typeface="Consolas" pitchFamily="49" charset="0"/>
              </a:rPr>
              <a:t>0</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  x[i]=weight/A[i].w;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将物品</a:t>
            </a:r>
            <a:r>
              <a:rPr lang="en-US" altLang="zh-CN" sz="1800" smtClean="0">
                <a:solidFill>
                  <a:srgbClr val="00B0F0"/>
                </a:solidFill>
                <a:latin typeface="Consolas" pitchFamily="49" charset="0"/>
                <a:ea typeface="仿宋" pitchFamily="49" charset="-122"/>
                <a:cs typeface="Consolas" pitchFamily="49" charset="0"/>
              </a:rPr>
              <a:t>i</a:t>
            </a:r>
            <a:r>
              <a:rPr lang="zh-CN" altLang="zh-CN" sz="1800" smtClean="0">
                <a:solidFill>
                  <a:srgbClr val="00B0F0"/>
                </a:solidFill>
                <a:latin typeface="Consolas" pitchFamily="49" charset="0"/>
                <a:ea typeface="仿宋" pitchFamily="49" charset="-122"/>
                <a:cs typeface="Consolas" pitchFamily="49" charset="0"/>
              </a:rPr>
              <a:t>的一部分装入</a:t>
            </a:r>
          </a:p>
          <a:p>
            <a:r>
              <a:rPr lang="en-US" altLang="zh-CN" sz="1800" smtClean="0">
                <a:solidFill>
                  <a:srgbClr val="0000FF"/>
                </a:solidFill>
                <a:latin typeface="Consolas" pitchFamily="49" charset="0"/>
                <a:ea typeface="仿宋" pitchFamily="49" charset="-122"/>
                <a:cs typeface="Consolas" pitchFamily="49" charset="0"/>
              </a:rPr>
              <a:t>      V+=x[i]*A[i].v;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累计总价值</a:t>
            </a: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571480"/>
            <a:ext cx="7786742" cy="5145200"/>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16000" tIns="216000" bIns="216000" rtlCol="0">
            <a:spAutoFit/>
          </a:bodyPr>
          <a:lstStyle/>
          <a:p>
            <a:r>
              <a:rPr lang="en-US" altLang="zh-CN" sz="1800" smtClean="0">
                <a:solidFill>
                  <a:srgbClr val="FF0000"/>
                </a:solidFill>
                <a:latin typeface="Consolas" pitchFamily="49" charset="0"/>
                <a:ea typeface="仿宋" pitchFamily="49" charset="-122"/>
                <a:cs typeface="Consolas" pitchFamily="49" charset="0"/>
              </a:rPr>
              <a:t>void main()</a:t>
            </a:r>
            <a:endParaRPr lang="zh-CN" altLang="zh-CN" sz="1800" smtClean="0">
              <a:solidFill>
                <a:srgbClr val="FF000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printf("</a:t>
            </a:r>
            <a:r>
              <a:rPr lang="zh-CN" altLang="zh-CN" sz="1800" smtClean="0">
                <a:solidFill>
                  <a:srgbClr val="0000FF"/>
                </a:solidFill>
                <a:latin typeface="Consolas" pitchFamily="49" charset="0"/>
                <a:ea typeface="仿宋" pitchFamily="49" charset="-122"/>
                <a:cs typeface="Consolas" pitchFamily="49" charset="0"/>
              </a:rPr>
              <a:t>求解过程</a:t>
            </a:r>
            <a:r>
              <a:rPr lang="en-US" altLang="zh-CN" sz="1800" smtClean="0">
                <a:solidFill>
                  <a:srgbClr val="0000FF"/>
                </a:solidFill>
                <a:latin typeface="Consolas" pitchFamily="49" charset="0"/>
                <a:ea typeface="仿宋" pitchFamily="49" charset="-122"/>
                <a:cs typeface="Consolas" pitchFamily="49" charset="0"/>
              </a:rPr>
              <a:t>\n");</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for (int i=1;i&lt;=n;i++)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求</a:t>
            </a:r>
            <a:r>
              <a:rPr lang="en-US" altLang="zh-CN" sz="1800" smtClean="0">
                <a:solidFill>
                  <a:srgbClr val="00B0F0"/>
                </a:solidFill>
                <a:latin typeface="Consolas" pitchFamily="49" charset="0"/>
                <a:ea typeface="仿宋" pitchFamily="49" charset="-122"/>
                <a:cs typeface="Consolas" pitchFamily="49" charset="0"/>
              </a:rPr>
              <a:t>v/w</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A[i].p=A[i].v/A[i].w;</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printf("(1)</a:t>
            </a:r>
            <a:r>
              <a:rPr lang="zh-CN" altLang="zh-CN" sz="1800" smtClean="0">
                <a:solidFill>
                  <a:srgbClr val="0000FF"/>
                </a:solidFill>
                <a:latin typeface="Consolas" pitchFamily="49" charset="0"/>
                <a:ea typeface="仿宋" pitchFamily="49" charset="-122"/>
                <a:cs typeface="Consolas" pitchFamily="49" charset="0"/>
              </a:rPr>
              <a:t>排序前</a:t>
            </a:r>
            <a:r>
              <a:rPr lang="en-US" altLang="zh-CN" sz="1800" smtClean="0">
                <a:solidFill>
                  <a:srgbClr val="0000FF"/>
                </a:solidFill>
                <a:latin typeface="Consolas" pitchFamily="49" charset="0"/>
                <a:ea typeface="仿宋" pitchFamily="49" charset="-122"/>
                <a:cs typeface="Consolas" pitchFamily="49" charset="0"/>
              </a:rPr>
              <a:t>\n");dispA();</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FF0000"/>
                </a:solidFill>
                <a:latin typeface="Consolas" pitchFamily="49" charset="0"/>
                <a:ea typeface="仿宋" pitchFamily="49" charset="-122"/>
                <a:cs typeface="Consolas" pitchFamily="49" charset="0"/>
              </a:rPr>
              <a:t>   sort(A+1,A+n+1);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//A[1..n]</a:t>
            </a:r>
            <a:r>
              <a:rPr lang="zh-CN" altLang="zh-CN" sz="1800" smtClean="0">
                <a:solidFill>
                  <a:srgbClr val="00B0F0"/>
                </a:solidFill>
                <a:latin typeface="Consolas" pitchFamily="49" charset="0"/>
                <a:ea typeface="仿宋" pitchFamily="49" charset="-122"/>
                <a:cs typeface="Consolas" pitchFamily="49" charset="0"/>
              </a:rPr>
              <a:t>排序</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printf("(2)</a:t>
            </a:r>
            <a:r>
              <a:rPr lang="zh-CN" altLang="zh-CN" sz="1800" smtClean="0">
                <a:solidFill>
                  <a:srgbClr val="0000FF"/>
                </a:solidFill>
                <a:latin typeface="Consolas" pitchFamily="49" charset="0"/>
                <a:ea typeface="仿宋" pitchFamily="49" charset="-122"/>
                <a:cs typeface="Consolas" pitchFamily="49" charset="0"/>
              </a:rPr>
              <a:t>排序后</a:t>
            </a:r>
            <a:r>
              <a:rPr lang="en-US" altLang="zh-CN" sz="1800" smtClean="0">
                <a:solidFill>
                  <a:srgbClr val="0000FF"/>
                </a:solidFill>
                <a:latin typeface="Consolas" pitchFamily="49" charset="0"/>
                <a:ea typeface="仿宋" pitchFamily="49" charset="-122"/>
                <a:cs typeface="Consolas" pitchFamily="49" charset="0"/>
              </a:rPr>
              <a:t>\n"); dispA();</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Knap();</a:t>
            </a:r>
            <a:endParaRPr lang="zh-CN" altLang="zh-CN" sz="1800" smtClean="0">
              <a:solidFill>
                <a:srgbClr val="FF0000"/>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printf("(3)</a:t>
            </a:r>
            <a:r>
              <a:rPr lang="zh-CN" altLang="zh-CN" sz="1800" smtClean="0">
                <a:solidFill>
                  <a:srgbClr val="0000FF"/>
                </a:solidFill>
                <a:latin typeface="Consolas" pitchFamily="49" charset="0"/>
                <a:ea typeface="仿宋" pitchFamily="49" charset="-122"/>
                <a:cs typeface="Consolas" pitchFamily="49" charset="0"/>
              </a:rPr>
              <a:t>求解结果</a:t>
            </a:r>
            <a:r>
              <a:rPr lang="en-US" altLang="zh-CN" sz="1800" smtClean="0">
                <a:solidFill>
                  <a:srgbClr val="0000FF"/>
                </a:solidFill>
                <a:latin typeface="Consolas" pitchFamily="49" charset="0"/>
                <a:ea typeface="仿宋" pitchFamily="49" charset="-122"/>
                <a:cs typeface="Consolas" pitchFamily="49" charset="0"/>
              </a:rPr>
              <a:t>\n");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输出结果</a:t>
            </a:r>
          </a:p>
          <a:p>
            <a:r>
              <a:rPr lang="en-US" altLang="zh-CN" sz="1800" smtClean="0">
                <a:solidFill>
                  <a:srgbClr val="0000FF"/>
                </a:solidFill>
                <a:latin typeface="Consolas" pitchFamily="49" charset="0"/>
                <a:ea typeface="仿宋" pitchFamily="49" charset="-122"/>
                <a:cs typeface="Consolas" pitchFamily="49" charset="0"/>
              </a:rPr>
              <a:t>   printf("    x: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for (int j=1;j&lt;=n;j++)</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printf("%g, ",x[j]);</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printf("%g]\n",x[n]);</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printf("    </a:t>
            </a:r>
            <a:r>
              <a:rPr lang="zh-CN" altLang="zh-CN" sz="1800" smtClean="0">
                <a:solidFill>
                  <a:srgbClr val="0000FF"/>
                </a:solidFill>
                <a:latin typeface="Consolas" pitchFamily="49" charset="0"/>
                <a:ea typeface="仿宋" pitchFamily="49" charset="-122"/>
                <a:cs typeface="Consolas" pitchFamily="49" charset="0"/>
              </a:rPr>
              <a:t>总价值</a:t>
            </a:r>
            <a:r>
              <a:rPr lang="en-US" altLang="zh-CN" sz="1800" smtClean="0">
                <a:solidFill>
                  <a:srgbClr val="0000FF"/>
                </a:solidFill>
                <a:latin typeface="Consolas" pitchFamily="49" charset="0"/>
                <a:ea typeface="仿宋" pitchFamily="49" charset="-122"/>
                <a:cs typeface="Consolas" pitchFamily="49" charset="0"/>
              </a:rPr>
              <a:t>=%g\n",V);</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Text Box 2"/>
          <p:cNvSpPr txBox="1">
            <a:spLocks noChangeArrowheads="1"/>
          </p:cNvSpPr>
          <p:nvPr/>
        </p:nvSpPr>
        <p:spPr bwMode="auto">
          <a:xfrm>
            <a:off x="179388" y="142852"/>
            <a:ext cx="8713787" cy="3179671"/>
          </a:xfrm>
          <a:prstGeom prst="rect">
            <a:avLst/>
          </a:prstGeom>
          <a:solidFill>
            <a:schemeClr val="accent1">
              <a:lumMod val="20000"/>
              <a:lumOff val="80000"/>
            </a:schemeClr>
          </a:solidFill>
          <a:ln w="9525">
            <a:noFill/>
            <a:miter lim="800000"/>
            <a:headEnd/>
            <a:tailEnd/>
          </a:ln>
          <a:effectLst/>
        </p:spPr>
        <p:txBody>
          <a:bodyPr lIns="144000" tIns="180000" bIns="180000">
            <a:spAutoFit/>
          </a:bodyPr>
          <a:lstStyle/>
          <a:p>
            <a:pPr>
              <a:lnSpc>
                <a:spcPct val="150000"/>
              </a:lnSpc>
              <a:spcBef>
                <a:spcPts val="0"/>
              </a:spcBef>
            </a:pPr>
            <a:r>
              <a:rPr lang="zh-CN" altLang="en-US" sz="2200" dirty="0">
                <a:solidFill>
                  <a:srgbClr val="0000FF"/>
                </a:solidFill>
                <a:latin typeface="Consolas" pitchFamily="49" charset="0"/>
                <a:ea typeface="楷体" pitchFamily="49" charset="-122"/>
                <a:cs typeface="Consolas" pitchFamily="49" charset="0"/>
              </a:rPr>
              <a:t>　</a:t>
            </a:r>
            <a:r>
              <a:rPr lang="zh-CN" altLang="en-US" sz="2200">
                <a:solidFill>
                  <a:srgbClr val="0000FF"/>
                </a:solidFill>
                <a:latin typeface="Consolas" pitchFamily="49" charset="0"/>
                <a:ea typeface="楷体" pitchFamily="49" charset="-122"/>
                <a:cs typeface="Consolas" pitchFamily="49" charset="0"/>
              </a:rPr>
              <a:t>　</a:t>
            </a:r>
            <a:r>
              <a:rPr lang="en-US" altLang="zh-CN" sz="2200" smtClean="0">
                <a:solidFill>
                  <a:srgbClr val="FF0000"/>
                </a:solidFill>
                <a:latin typeface="微软雅黑" pitchFamily="34" charset="-122"/>
                <a:ea typeface="微软雅黑" pitchFamily="34" charset="-122"/>
                <a:cs typeface="Consolas" pitchFamily="49" charset="0"/>
              </a:rPr>
              <a:t>【</a:t>
            </a:r>
            <a:r>
              <a:rPr lang="zh-CN" altLang="en-US" sz="2200" smtClean="0">
                <a:solidFill>
                  <a:srgbClr val="FF0000"/>
                </a:solidFill>
                <a:latin typeface="微软雅黑" pitchFamily="34" charset="-122"/>
                <a:ea typeface="微软雅黑" pitchFamily="34" charset="-122"/>
                <a:cs typeface="Consolas" pitchFamily="49" charset="0"/>
              </a:rPr>
              <a:t>算法证明</a:t>
            </a:r>
            <a:r>
              <a:rPr lang="en-US" altLang="zh-CN" sz="2200" smtClean="0">
                <a:solidFill>
                  <a:srgbClr val="FF0000"/>
                </a:solidFill>
                <a:latin typeface="微软雅黑" pitchFamily="34" charset="-122"/>
                <a:ea typeface="微软雅黑" pitchFamily="34" charset="-122"/>
                <a:cs typeface="Consolas" pitchFamily="49" charset="0"/>
              </a:rPr>
              <a:t>】</a:t>
            </a:r>
            <a:r>
              <a:rPr lang="zh-CN" altLang="pt-BR" sz="2000" smtClean="0">
                <a:solidFill>
                  <a:srgbClr val="0000FF"/>
                </a:solidFill>
                <a:latin typeface="Consolas" pitchFamily="49" charset="0"/>
                <a:ea typeface="楷体" pitchFamily="49" charset="-122"/>
                <a:cs typeface="Consolas" pitchFamily="49" charset="0"/>
              </a:rPr>
              <a:t>假设</a:t>
            </a:r>
            <a:r>
              <a:rPr lang="zh-CN" altLang="pt-BR" sz="2000" dirty="0">
                <a:solidFill>
                  <a:srgbClr val="0000FF"/>
                </a:solidFill>
                <a:latin typeface="Consolas" pitchFamily="49" charset="0"/>
                <a:ea typeface="楷体" pitchFamily="49" charset="-122"/>
                <a:cs typeface="Consolas" pitchFamily="49" charset="0"/>
              </a:rPr>
              <a:t>对于</a:t>
            </a:r>
            <a:r>
              <a:rPr lang="pt-BR" altLang="zh-CN" sz="2000" i="1" dirty="0">
                <a:solidFill>
                  <a:srgbClr val="0000FF"/>
                </a:solidFill>
                <a:latin typeface="Consolas" pitchFamily="49" charset="0"/>
                <a:ea typeface="楷体" pitchFamily="49" charset="-122"/>
                <a:cs typeface="Consolas" pitchFamily="49" charset="0"/>
              </a:rPr>
              <a:t>n</a:t>
            </a:r>
            <a:r>
              <a:rPr lang="zh-CN" altLang="pt-BR" sz="2000" dirty="0">
                <a:solidFill>
                  <a:srgbClr val="0000FF"/>
                </a:solidFill>
                <a:latin typeface="Consolas" pitchFamily="49" charset="0"/>
                <a:ea typeface="楷体" pitchFamily="49" charset="-122"/>
                <a:cs typeface="Consolas" pitchFamily="49" charset="0"/>
              </a:rPr>
              <a:t>个</a:t>
            </a:r>
            <a:r>
              <a:rPr lang="zh-CN" altLang="pt-BR" sz="2000">
                <a:solidFill>
                  <a:srgbClr val="0000FF"/>
                </a:solidFill>
                <a:latin typeface="Consolas" pitchFamily="49" charset="0"/>
                <a:ea typeface="楷体" pitchFamily="49" charset="-122"/>
                <a:cs typeface="Consolas" pitchFamily="49" charset="0"/>
              </a:rPr>
              <a:t>物</a:t>
            </a:r>
            <a:r>
              <a:rPr lang="zh-CN" altLang="pt-BR" sz="2000" smtClean="0">
                <a:solidFill>
                  <a:srgbClr val="0000FF"/>
                </a:solidFill>
                <a:latin typeface="Consolas" pitchFamily="49" charset="0"/>
                <a:ea typeface="楷体" pitchFamily="49" charset="-122"/>
                <a:cs typeface="Consolas" pitchFamily="49" charset="0"/>
              </a:rPr>
              <a:t>品</a:t>
            </a:r>
            <a:r>
              <a:rPr lang="zh-CN" altLang="en-US" sz="2000" smtClean="0">
                <a:solidFill>
                  <a:srgbClr val="0000FF"/>
                </a:solidFill>
                <a:latin typeface="Consolas" pitchFamily="49" charset="0"/>
                <a:ea typeface="楷体" pitchFamily="49" charset="-122"/>
                <a:cs typeface="Consolas" pitchFamily="49" charset="0"/>
              </a:rPr>
              <a:t>，</a:t>
            </a:r>
            <a:r>
              <a:rPr lang="zh-CN" altLang="pt-BR" sz="2000" smtClean="0">
                <a:solidFill>
                  <a:srgbClr val="0000FF"/>
                </a:solidFill>
                <a:latin typeface="Consolas" pitchFamily="49" charset="0"/>
                <a:ea typeface="楷体" pitchFamily="49" charset="-122"/>
                <a:cs typeface="Consolas" pitchFamily="49" charset="0"/>
              </a:rPr>
              <a:t>按</a:t>
            </a:r>
            <a:r>
              <a:rPr lang="pt-BR" altLang="zh-CN" sz="2000" i="1" dirty="0">
                <a:solidFill>
                  <a:srgbClr val="0000FF"/>
                </a:solidFill>
                <a:latin typeface="Consolas" pitchFamily="49" charset="0"/>
                <a:ea typeface="楷体" pitchFamily="49" charset="-122"/>
                <a:cs typeface="Consolas" pitchFamily="49" charset="0"/>
              </a:rPr>
              <a:t>v</a:t>
            </a:r>
            <a:r>
              <a:rPr lang="pt-BR" altLang="zh-CN" sz="2000" i="1" baseline="-25000" dirty="0">
                <a:solidFill>
                  <a:srgbClr val="0000FF"/>
                </a:solidFill>
                <a:latin typeface="Consolas" pitchFamily="49" charset="0"/>
                <a:ea typeface="楷体" pitchFamily="49" charset="-122"/>
                <a:cs typeface="Consolas" pitchFamily="49" charset="0"/>
              </a:rPr>
              <a:t>i</a:t>
            </a:r>
            <a:r>
              <a:rPr lang="pt-BR" altLang="zh-CN"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w</a:t>
            </a:r>
            <a:r>
              <a:rPr lang="pt-BR" altLang="zh-CN" sz="2000" i="1" baseline="-25000" dirty="0">
                <a:solidFill>
                  <a:srgbClr val="0000FF"/>
                </a:solidFill>
                <a:latin typeface="Consolas" pitchFamily="49" charset="0"/>
                <a:ea typeface="楷体" pitchFamily="49" charset="-122"/>
                <a:cs typeface="Consolas" pitchFamily="49" charset="0"/>
              </a:rPr>
              <a:t>i</a:t>
            </a:r>
            <a:r>
              <a:rPr lang="zh-CN" altLang="pt-BR" sz="2000" dirty="0">
                <a:solidFill>
                  <a:srgbClr val="0000FF"/>
                </a:solidFill>
                <a:latin typeface="Consolas" pitchFamily="49" charset="0"/>
                <a:ea typeface="楷体" pitchFamily="49" charset="-122"/>
                <a:cs typeface="Consolas" pitchFamily="49" charset="0"/>
              </a:rPr>
              <a:t>（</a:t>
            </a:r>
            <a:r>
              <a:rPr lang="pt-BR" altLang="zh-CN" sz="2000" dirty="0">
                <a:solidFill>
                  <a:srgbClr val="0000FF"/>
                </a:solidFill>
                <a:latin typeface="Consolas" pitchFamily="49" charset="0"/>
                <a:ea typeface="楷体" pitchFamily="49" charset="-122"/>
                <a:cs typeface="Consolas" pitchFamily="49" charset="0"/>
              </a:rPr>
              <a:t>1≤</a:t>
            </a:r>
            <a:r>
              <a:rPr lang="pt-BR" altLang="zh-CN" sz="2000" i="1" dirty="0">
                <a:solidFill>
                  <a:srgbClr val="0000FF"/>
                </a:solidFill>
                <a:latin typeface="Consolas" pitchFamily="49" charset="0"/>
                <a:ea typeface="楷体" pitchFamily="49" charset="-122"/>
                <a:cs typeface="Consolas" pitchFamily="49" charset="0"/>
              </a:rPr>
              <a:t>i</a:t>
            </a:r>
            <a:r>
              <a:rPr lang="pt-BR" altLang="zh-CN"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n</a:t>
            </a:r>
            <a:r>
              <a:rPr lang="zh-CN" altLang="pt-BR" sz="2000" dirty="0">
                <a:solidFill>
                  <a:srgbClr val="0000FF"/>
                </a:solidFill>
                <a:latin typeface="Consolas" pitchFamily="49" charset="0"/>
                <a:ea typeface="楷体" pitchFamily="49" charset="-122"/>
                <a:cs typeface="Consolas" pitchFamily="49" charset="0"/>
              </a:rPr>
              <a:t>）值递减排序得到</a:t>
            </a:r>
            <a:r>
              <a:rPr lang="pt-BR" altLang="zh-CN" sz="2000" dirty="0">
                <a:solidFill>
                  <a:srgbClr val="0000FF"/>
                </a:solidFill>
                <a:latin typeface="Consolas" pitchFamily="49" charset="0"/>
                <a:ea typeface="楷体" pitchFamily="49" charset="-122"/>
                <a:cs typeface="Consolas" pitchFamily="49" charset="0"/>
              </a:rPr>
              <a:t>1</a:t>
            </a:r>
            <a:r>
              <a:rPr lang="zh-CN" altLang="pt-BR" sz="2000" dirty="0">
                <a:solidFill>
                  <a:srgbClr val="0000FF"/>
                </a:solidFill>
                <a:latin typeface="Consolas" pitchFamily="49" charset="0"/>
                <a:ea typeface="楷体" pitchFamily="49" charset="-122"/>
                <a:cs typeface="Consolas" pitchFamily="49" charset="0"/>
              </a:rPr>
              <a:t>、</a:t>
            </a:r>
            <a:r>
              <a:rPr lang="pt-BR" altLang="zh-CN" sz="2000" dirty="0">
                <a:solidFill>
                  <a:srgbClr val="0000FF"/>
                </a:solidFill>
                <a:latin typeface="Consolas" pitchFamily="49" charset="0"/>
                <a:ea typeface="楷体" pitchFamily="49" charset="-122"/>
                <a:cs typeface="Consolas" pitchFamily="49" charset="0"/>
              </a:rPr>
              <a:t>2</a:t>
            </a:r>
            <a:r>
              <a:rPr lang="zh-CN" altLang="pt-BR" sz="2000" dirty="0">
                <a:solidFill>
                  <a:srgbClr val="0000FF"/>
                </a:solidFill>
                <a:latin typeface="Consolas" pitchFamily="49" charset="0"/>
                <a:ea typeface="楷体" pitchFamily="49" charset="-122"/>
                <a:cs typeface="Consolas" pitchFamily="49" charset="0"/>
              </a:rPr>
              <a:t>、</a:t>
            </a:r>
            <a:r>
              <a:rPr lang="pt-BR" altLang="zh-CN" sz="2000" dirty="0">
                <a:solidFill>
                  <a:srgbClr val="0000FF"/>
                </a:solidFill>
                <a:latin typeface="Consolas" pitchFamily="49" charset="0"/>
                <a:ea typeface="楷体" pitchFamily="49" charset="-122"/>
                <a:cs typeface="Consolas" pitchFamily="49" charset="0"/>
              </a:rPr>
              <a:t>…</a:t>
            </a:r>
            <a:r>
              <a:rPr lang="zh-CN" altLang="pt-BR"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n</a:t>
            </a:r>
            <a:r>
              <a:rPr lang="zh-CN" altLang="pt-BR" sz="2000" dirty="0">
                <a:solidFill>
                  <a:srgbClr val="0000FF"/>
                </a:solidFill>
                <a:latin typeface="Consolas" pitchFamily="49" charset="0"/>
                <a:ea typeface="楷体" pitchFamily="49" charset="-122"/>
                <a:cs typeface="Consolas" pitchFamily="49" charset="0"/>
              </a:rPr>
              <a:t>的</a:t>
            </a:r>
            <a:r>
              <a:rPr lang="zh-CN" altLang="pt-BR" sz="2000">
                <a:solidFill>
                  <a:srgbClr val="0000FF"/>
                </a:solidFill>
                <a:latin typeface="Consolas" pitchFamily="49" charset="0"/>
                <a:ea typeface="楷体" pitchFamily="49" charset="-122"/>
                <a:cs typeface="Consolas" pitchFamily="49" charset="0"/>
              </a:rPr>
              <a:t>序</a:t>
            </a:r>
            <a:r>
              <a:rPr lang="zh-CN" altLang="pt-BR" sz="2000" smtClean="0">
                <a:solidFill>
                  <a:srgbClr val="0000FF"/>
                </a:solidFill>
                <a:latin typeface="Consolas" pitchFamily="49" charset="0"/>
                <a:ea typeface="楷体" pitchFamily="49" charset="-122"/>
                <a:cs typeface="Consolas" pitchFamily="49" charset="0"/>
              </a:rPr>
              <a:t>列</a:t>
            </a:r>
            <a:r>
              <a:rPr lang="zh-CN" altLang="en-US" sz="2000" smtClean="0">
                <a:solidFill>
                  <a:srgbClr val="0000FF"/>
                </a:solidFill>
                <a:latin typeface="Consolas" pitchFamily="49" charset="0"/>
                <a:ea typeface="楷体" pitchFamily="49" charset="-122"/>
                <a:cs typeface="Consolas" pitchFamily="49" charset="0"/>
              </a:rPr>
              <a:t>，</a:t>
            </a:r>
            <a:r>
              <a:rPr lang="zh-CN" altLang="pt-BR" sz="2000" smtClean="0">
                <a:solidFill>
                  <a:srgbClr val="0000FF"/>
                </a:solidFill>
                <a:latin typeface="Consolas" pitchFamily="49" charset="0"/>
                <a:ea typeface="楷体" pitchFamily="49" charset="-122"/>
                <a:cs typeface="Consolas" pitchFamily="49" charset="0"/>
              </a:rPr>
              <a:t>即</a:t>
            </a:r>
            <a:r>
              <a:rPr lang="pt-BR" altLang="zh-CN" sz="2000" i="1" smtClean="0">
                <a:solidFill>
                  <a:srgbClr val="006600"/>
                </a:solidFill>
                <a:latin typeface="Consolas" pitchFamily="49" charset="0"/>
                <a:ea typeface="楷体" pitchFamily="49" charset="-122"/>
                <a:cs typeface="Consolas" pitchFamily="49" charset="0"/>
              </a:rPr>
              <a:t>v</a:t>
            </a:r>
            <a:r>
              <a:rPr lang="pt-BR" altLang="zh-CN" sz="2000" baseline="-25000" smtClean="0">
                <a:solidFill>
                  <a:srgbClr val="006600"/>
                </a:solidFill>
                <a:latin typeface="Consolas" pitchFamily="49" charset="0"/>
                <a:ea typeface="楷体" pitchFamily="49" charset="-122"/>
                <a:cs typeface="Consolas" pitchFamily="49" charset="0"/>
              </a:rPr>
              <a:t>1</a:t>
            </a:r>
            <a:r>
              <a:rPr lang="pt-BR" altLang="zh-CN" sz="2000" smtClean="0">
                <a:solidFill>
                  <a:srgbClr val="006600"/>
                </a:solidFill>
                <a:latin typeface="Consolas" pitchFamily="49" charset="0"/>
                <a:ea typeface="楷体" pitchFamily="49" charset="-122"/>
                <a:cs typeface="Consolas" pitchFamily="49" charset="0"/>
              </a:rPr>
              <a:t>/</a:t>
            </a:r>
            <a:r>
              <a:rPr lang="pt-BR" altLang="zh-CN" sz="2000" i="1" smtClean="0">
                <a:solidFill>
                  <a:srgbClr val="006600"/>
                </a:solidFill>
                <a:latin typeface="Consolas" pitchFamily="49" charset="0"/>
                <a:ea typeface="楷体" pitchFamily="49" charset="-122"/>
                <a:cs typeface="Consolas" pitchFamily="49" charset="0"/>
              </a:rPr>
              <a:t>w</a:t>
            </a:r>
            <a:r>
              <a:rPr lang="pt-BR" altLang="zh-CN" sz="2000" baseline="-25000" smtClean="0">
                <a:solidFill>
                  <a:srgbClr val="006600"/>
                </a:solidFill>
                <a:latin typeface="Consolas" pitchFamily="49" charset="0"/>
                <a:ea typeface="楷体" pitchFamily="49" charset="-122"/>
                <a:cs typeface="Consolas" pitchFamily="49" charset="0"/>
              </a:rPr>
              <a:t>1 </a:t>
            </a:r>
            <a:r>
              <a:rPr lang="pt-BR" altLang="zh-CN" sz="2000" smtClean="0">
                <a:solidFill>
                  <a:srgbClr val="006600"/>
                </a:solidFill>
                <a:latin typeface="Consolas" pitchFamily="49" charset="0"/>
                <a:ea typeface="楷体" pitchFamily="49" charset="-122"/>
                <a:cs typeface="Consolas" pitchFamily="49" charset="0"/>
              </a:rPr>
              <a:t>≥ </a:t>
            </a:r>
            <a:r>
              <a:rPr lang="pt-BR" altLang="zh-CN" sz="2000" i="1" smtClean="0">
                <a:solidFill>
                  <a:srgbClr val="006600"/>
                </a:solidFill>
                <a:latin typeface="Consolas" pitchFamily="49" charset="0"/>
                <a:ea typeface="楷体" pitchFamily="49" charset="-122"/>
                <a:cs typeface="Consolas" pitchFamily="49" charset="0"/>
              </a:rPr>
              <a:t>v</a:t>
            </a:r>
            <a:r>
              <a:rPr lang="pt-BR" altLang="zh-CN" sz="2000" baseline="-25000" smtClean="0">
                <a:solidFill>
                  <a:srgbClr val="006600"/>
                </a:solidFill>
                <a:latin typeface="Consolas" pitchFamily="49" charset="0"/>
                <a:ea typeface="楷体" pitchFamily="49" charset="-122"/>
                <a:cs typeface="Consolas" pitchFamily="49" charset="0"/>
              </a:rPr>
              <a:t>2</a:t>
            </a:r>
            <a:r>
              <a:rPr lang="pt-BR" altLang="zh-CN" sz="2000" smtClean="0">
                <a:solidFill>
                  <a:srgbClr val="006600"/>
                </a:solidFill>
                <a:latin typeface="Consolas" pitchFamily="49" charset="0"/>
                <a:ea typeface="楷体" pitchFamily="49" charset="-122"/>
                <a:cs typeface="Consolas" pitchFamily="49" charset="0"/>
              </a:rPr>
              <a:t>/</a:t>
            </a:r>
            <a:r>
              <a:rPr lang="pt-BR" altLang="zh-CN" sz="2000" i="1" smtClean="0">
                <a:solidFill>
                  <a:srgbClr val="006600"/>
                </a:solidFill>
                <a:latin typeface="Consolas" pitchFamily="49" charset="0"/>
                <a:ea typeface="楷体" pitchFamily="49" charset="-122"/>
                <a:cs typeface="Consolas" pitchFamily="49" charset="0"/>
              </a:rPr>
              <a:t>w</a:t>
            </a:r>
            <a:r>
              <a:rPr lang="pt-BR" altLang="zh-CN" sz="2000" baseline="-25000" smtClean="0">
                <a:solidFill>
                  <a:srgbClr val="006600"/>
                </a:solidFill>
                <a:latin typeface="Consolas" pitchFamily="49" charset="0"/>
                <a:ea typeface="楷体" pitchFamily="49" charset="-122"/>
                <a:cs typeface="Consolas" pitchFamily="49" charset="0"/>
              </a:rPr>
              <a:t>2 </a:t>
            </a:r>
            <a:r>
              <a:rPr lang="pt-BR" altLang="zh-CN" sz="2000" smtClean="0">
                <a:solidFill>
                  <a:srgbClr val="006600"/>
                </a:solidFill>
                <a:latin typeface="Consolas" pitchFamily="49" charset="0"/>
                <a:ea typeface="楷体" pitchFamily="49" charset="-122"/>
                <a:cs typeface="Consolas" pitchFamily="49" charset="0"/>
              </a:rPr>
              <a:t>≥ … ≥ </a:t>
            </a:r>
            <a:r>
              <a:rPr lang="pt-BR" altLang="zh-CN" sz="2000" i="1" smtClean="0">
                <a:solidFill>
                  <a:srgbClr val="006600"/>
                </a:solidFill>
                <a:latin typeface="Consolas" pitchFamily="49" charset="0"/>
                <a:ea typeface="楷体" pitchFamily="49" charset="-122"/>
                <a:cs typeface="Consolas" pitchFamily="49" charset="0"/>
              </a:rPr>
              <a:t>v</a:t>
            </a:r>
            <a:r>
              <a:rPr lang="pt-BR" altLang="zh-CN" sz="2000" i="1" baseline="-25000" smtClean="0">
                <a:solidFill>
                  <a:srgbClr val="006600"/>
                </a:solidFill>
                <a:latin typeface="Consolas" pitchFamily="49" charset="0"/>
                <a:ea typeface="楷体" pitchFamily="49" charset="-122"/>
                <a:cs typeface="Consolas" pitchFamily="49" charset="0"/>
              </a:rPr>
              <a:t>n</a:t>
            </a:r>
            <a:r>
              <a:rPr lang="pt-BR" altLang="zh-CN" sz="2000" smtClean="0">
                <a:solidFill>
                  <a:srgbClr val="006600"/>
                </a:solidFill>
                <a:latin typeface="Consolas" pitchFamily="49" charset="0"/>
                <a:ea typeface="楷体" pitchFamily="49" charset="-122"/>
                <a:cs typeface="Consolas" pitchFamily="49" charset="0"/>
              </a:rPr>
              <a:t>/</a:t>
            </a:r>
            <a:r>
              <a:rPr lang="pt-BR" altLang="zh-CN" sz="2000" i="1" smtClean="0">
                <a:solidFill>
                  <a:srgbClr val="006600"/>
                </a:solidFill>
                <a:latin typeface="Consolas" pitchFamily="49" charset="0"/>
                <a:ea typeface="楷体" pitchFamily="49" charset="-122"/>
                <a:cs typeface="Consolas" pitchFamily="49" charset="0"/>
              </a:rPr>
              <a:t>w</a:t>
            </a:r>
            <a:r>
              <a:rPr lang="pt-BR" altLang="zh-CN" sz="2000" i="1" baseline="-25000" smtClean="0">
                <a:solidFill>
                  <a:srgbClr val="006600"/>
                </a:solidFill>
                <a:latin typeface="Consolas" pitchFamily="49" charset="0"/>
                <a:ea typeface="楷体" pitchFamily="49" charset="-122"/>
                <a:cs typeface="Consolas" pitchFamily="49" charset="0"/>
              </a:rPr>
              <a:t>n</a:t>
            </a:r>
            <a:r>
              <a:rPr lang="zh-CN" altLang="pt-BR" sz="2000" dirty="0">
                <a:solidFill>
                  <a:srgbClr val="0000FF"/>
                </a:solidFill>
                <a:latin typeface="Consolas" pitchFamily="49" charset="0"/>
                <a:ea typeface="楷体" pitchFamily="49" charset="-122"/>
                <a:cs typeface="Consolas" pitchFamily="49" charset="0"/>
              </a:rPr>
              <a:t>。设</a:t>
            </a:r>
            <a:r>
              <a:rPr lang="en-US" altLang="zh-CN" sz="2000" i="1" dirty="0">
                <a:solidFill>
                  <a:srgbClr val="0000FF"/>
                </a:solidFill>
                <a:latin typeface="Consolas" pitchFamily="49" charset="0"/>
                <a:ea typeface="楷体" pitchFamily="49" charset="-122"/>
                <a:cs typeface="Consolas" pitchFamily="49" charset="0"/>
              </a:rPr>
              <a:t>X</a:t>
            </a:r>
            <a:r>
              <a:rPr lang="en-US" altLang="zh-CN" sz="200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baseline="-25000" smtClean="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i="1" baseline="-25000" smtClean="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是本算法找到解。</a:t>
            </a:r>
          </a:p>
          <a:p>
            <a:pPr>
              <a:lnSpc>
                <a:spcPct val="150000"/>
              </a:lnSpc>
              <a:spcBef>
                <a:spcPts val="0"/>
              </a:spcBef>
            </a:pPr>
            <a:r>
              <a:rPr lang="zh-CN" altLang="en-US" sz="2000" dirty="0">
                <a:solidFill>
                  <a:srgbClr val="0000FF"/>
                </a:solidFill>
                <a:latin typeface="Consolas" pitchFamily="49" charset="0"/>
                <a:ea typeface="楷体" pitchFamily="49" charset="-122"/>
                <a:cs typeface="Consolas" pitchFamily="49" charset="0"/>
              </a:rPr>
              <a:t>　　如果所有的</a:t>
            </a:r>
            <a:r>
              <a:rPr lang="en-US" altLang="zh-CN" sz="2000" i="1" dirty="0">
                <a:solidFill>
                  <a:srgbClr val="0000FF"/>
                </a:solidFill>
                <a:latin typeface="Consolas" pitchFamily="49" charset="0"/>
                <a:ea typeface="楷体" pitchFamily="49" charset="-122"/>
                <a:cs typeface="Consolas" pitchFamily="49" charset="0"/>
              </a:rPr>
              <a:t>x</a:t>
            </a:r>
            <a:r>
              <a:rPr lang="en-US" altLang="zh-CN" sz="2000" i="1" baseline="-25000" dirty="0">
                <a:solidFill>
                  <a:srgbClr val="0000FF"/>
                </a:solidFill>
                <a:latin typeface="Consolas" pitchFamily="49" charset="0"/>
                <a:ea typeface="楷体" pitchFamily="49" charset="-122"/>
                <a:cs typeface="Consolas" pitchFamily="49" charset="0"/>
              </a:rPr>
              <a:t>i</a:t>
            </a:r>
            <a:r>
              <a:rPr lang="zh-CN" altLang="en-US" sz="2000" dirty="0">
                <a:solidFill>
                  <a:srgbClr val="0000FF"/>
                </a:solidFill>
                <a:latin typeface="Consolas" pitchFamily="49" charset="0"/>
                <a:ea typeface="楷体" pitchFamily="49" charset="-122"/>
                <a:cs typeface="Consolas" pitchFamily="49" charset="0"/>
              </a:rPr>
              <a:t>都等</a:t>
            </a:r>
            <a:r>
              <a:rPr lang="zh-CN" altLang="en-US" sz="2000">
                <a:solidFill>
                  <a:srgbClr val="0000FF"/>
                </a:solidFill>
                <a:latin typeface="Consolas" pitchFamily="49" charset="0"/>
                <a:ea typeface="楷体" pitchFamily="49" charset="-122"/>
                <a:cs typeface="Consolas" pitchFamily="49" charset="0"/>
              </a:rPr>
              <a:t>于</a:t>
            </a:r>
            <a:r>
              <a:rPr lang="en-US" altLang="zh-CN"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，这</a:t>
            </a:r>
            <a:r>
              <a:rPr lang="zh-CN" altLang="en-US" sz="2000" dirty="0">
                <a:solidFill>
                  <a:srgbClr val="0000FF"/>
                </a:solidFill>
                <a:latin typeface="Consolas" pitchFamily="49" charset="0"/>
                <a:ea typeface="楷体" pitchFamily="49" charset="-122"/>
                <a:cs typeface="Consolas" pitchFamily="49" charset="0"/>
              </a:rPr>
              <a:t>个解明显是最优解。</a:t>
            </a:r>
            <a:r>
              <a:rPr lang="zh-CN" altLang="en-US" sz="2000">
                <a:solidFill>
                  <a:srgbClr val="0000FF"/>
                </a:solidFill>
                <a:latin typeface="Consolas" pitchFamily="49" charset="0"/>
                <a:ea typeface="楷体" pitchFamily="49" charset="-122"/>
                <a:cs typeface="Consolas" pitchFamily="49" charset="0"/>
              </a:rPr>
              <a:t>否</a:t>
            </a:r>
            <a:r>
              <a:rPr lang="zh-CN" altLang="en-US" sz="2000" smtClean="0">
                <a:solidFill>
                  <a:srgbClr val="0000FF"/>
                </a:solidFill>
                <a:latin typeface="Consolas" pitchFamily="49" charset="0"/>
                <a:ea typeface="楷体" pitchFamily="49" charset="-122"/>
                <a:cs typeface="Consolas" pitchFamily="49" charset="0"/>
              </a:rPr>
              <a:t>则，设</a:t>
            </a:r>
            <a:r>
              <a:rPr lang="en-US" altLang="zh-CN" sz="2000" i="1" dirty="0" err="1">
                <a:solidFill>
                  <a:srgbClr val="0000FF"/>
                </a:solidFill>
                <a:latin typeface="Consolas" pitchFamily="49" charset="0"/>
                <a:ea typeface="楷体" pitchFamily="49" charset="-122"/>
                <a:cs typeface="Consolas" pitchFamily="49" charset="0"/>
              </a:rPr>
              <a:t>minj</a:t>
            </a:r>
            <a:r>
              <a:rPr lang="zh-CN" altLang="en-US" sz="2000">
                <a:solidFill>
                  <a:srgbClr val="0000FF"/>
                </a:solidFill>
                <a:latin typeface="Consolas" pitchFamily="49" charset="0"/>
                <a:ea typeface="楷体" pitchFamily="49" charset="-122"/>
                <a:cs typeface="Consolas" pitchFamily="49" charset="0"/>
              </a:rPr>
              <a:t>是</a:t>
            </a:r>
            <a:r>
              <a:rPr lang="zh-CN" altLang="en-US" sz="2000" smtClean="0">
                <a:solidFill>
                  <a:srgbClr val="0000FF"/>
                </a:solidFill>
                <a:latin typeface="Consolas" pitchFamily="49" charset="0"/>
                <a:ea typeface="楷体" pitchFamily="49" charset="-122"/>
                <a:cs typeface="Consolas" pitchFamily="49" charset="0"/>
              </a:rPr>
              <a:t>满足</a:t>
            </a:r>
            <a:r>
              <a:rPr lang="en-US" altLang="zh-CN" sz="2000" smtClean="0">
                <a:solidFill>
                  <a:srgbClr val="0000FF"/>
                </a:solidFill>
                <a:latin typeface="Consolas" pitchFamily="49" charset="0"/>
                <a:ea typeface="楷体" pitchFamily="49" charset="-122"/>
                <a:cs typeface="Consolas" pitchFamily="49" charset="0"/>
              </a:rPr>
              <a:t>x</a:t>
            </a:r>
            <a:r>
              <a:rPr lang="en-US" altLang="zh-CN" sz="2000" i="1" baseline="-25000" smtClean="0">
                <a:solidFill>
                  <a:srgbClr val="0000FF"/>
                </a:solidFill>
                <a:latin typeface="Consolas" pitchFamily="49" charset="0"/>
                <a:ea typeface="楷体" pitchFamily="49" charset="-122"/>
                <a:cs typeface="Consolas" pitchFamily="49" charset="0"/>
              </a:rPr>
              <a:t>minj</a:t>
            </a:r>
            <a:r>
              <a:rPr lang="en-US" altLang="zh-CN" sz="2000" smtClean="0">
                <a:solidFill>
                  <a:srgbClr val="0000FF"/>
                </a:solidFill>
                <a:latin typeface="Consolas" pitchFamily="49" charset="0"/>
                <a:ea typeface="楷体" pitchFamily="49" charset="-122"/>
                <a:cs typeface="Consolas" pitchFamily="49" charset="0"/>
              </a:rPr>
              <a:t>&lt;1</a:t>
            </a:r>
            <a:r>
              <a:rPr lang="zh-CN" altLang="en-US" sz="2000" dirty="0">
                <a:solidFill>
                  <a:srgbClr val="0000FF"/>
                </a:solidFill>
                <a:latin typeface="Consolas" pitchFamily="49" charset="0"/>
                <a:ea typeface="楷体" pitchFamily="49" charset="-122"/>
                <a:cs typeface="Consolas" pitchFamily="49" charset="0"/>
              </a:rPr>
              <a:t>的最小下标。考虑算法的工作</a:t>
            </a:r>
            <a:r>
              <a:rPr lang="zh-CN" altLang="en-US" sz="2000">
                <a:solidFill>
                  <a:srgbClr val="0000FF"/>
                </a:solidFill>
                <a:latin typeface="Consolas" pitchFamily="49" charset="0"/>
                <a:ea typeface="楷体" pitchFamily="49" charset="-122"/>
                <a:cs typeface="Consolas" pitchFamily="49" charset="0"/>
              </a:rPr>
              <a:t>方</a:t>
            </a:r>
            <a:r>
              <a:rPr lang="zh-CN" altLang="en-US" sz="2000" smtClean="0">
                <a:solidFill>
                  <a:srgbClr val="0000FF"/>
                </a:solidFill>
                <a:latin typeface="Consolas" pitchFamily="49" charset="0"/>
                <a:ea typeface="楷体" pitchFamily="49" charset="-122"/>
                <a:cs typeface="Consolas" pitchFamily="49" charset="0"/>
              </a:rPr>
              <a:t>式，很</a:t>
            </a:r>
            <a:r>
              <a:rPr lang="zh-CN" altLang="en-US" sz="2000">
                <a:solidFill>
                  <a:srgbClr val="0000FF"/>
                </a:solidFill>
                <a:latin typeface="Consolas" pitchFamily="49" charset="0"/>
                <a:ea typeface="楷体" pitchFamily="49" charset="-122"/>
                <a:cs typeface="Consolas" pitchFamily="49" charset="0"/>
              </a:rPr>
              <a:t>明</a:t>
            </a:r>
            <a:r>
              <a:rPr lang="zh-CN" altLang="en-US" sz="2000" smtClean="0">
                <a:solidFill>
                  <a:srgbClr val="0000FF"/>
                </a:solidFill>
                <a:latin typeface="Consolas" pitchFamily="49" charset="0"/>
                <a:ea typeface="楷体" pitchFamily="49" charset="-122"/>
                <a:cs typeface="Consolas" pitchFamily="49" charset="0"/>
              </a:rPr>
              <a:t>显，当</a:t>
            </a:r>
            <a:r>
              <a:rPr lang="en-US" altLang="zh-CN" sz="2000" i="1" err="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&lt;</a:t>
            </a:r>
            <a:r>
              <a:rPr lang="en-US" altLang="zh-CN" sz="2000" i="1" err="1">
                <a:solidFill>
                  <a:srgbClr val="0000FF"/>
                </a:solidFill>
                <a:latin typeface="Consolas" pitchFamily="49" charset="0"/>
                <a:ea typeface="楷体" pitchFamily="49" charset="-122"/>
                <a:cs typeface="Consolas" pitchFamily="49" charset="0"/>
              </a:rPr>
              <a:t>minj</a:t>
            </a:r>
            <a:r>
              <a:rPr lang="zh-CN" altLang="en-US" sz="2000" smtClean="0">
                <a:solidFill>
                  <a:srgbClr val="0000FF"/>
                </a:solidFill>
                <a:latin typeface="Consolas" pitchFamily="49" charset="0"/>
                <a:ea typeface="楷体" pitchFamily="49" charset="-122"/>
                <a:cs typeface="Consolas" pitchFamily="49" charset="0"/>
              </a:rPr>
              <a:t>时，</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i="1" baseline="-25000"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，当</a:t>
            </a:r>
            <a:r>
              <a:rPr lang="en-US" altLang="zh-CN" sz="2000" i="1" err="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&gt;</a:t>
            </a:r>
            <a:r>
              <a:rPr lang="en-US" altLang="zh-CN" sz="2000" i="1" err="1">
                <a:solidFill>
                  <a:srgbClr val="0000FF"/>
                </a:solidFill>
                <a:latin typeface="Consolas" pitchFamily="49" charset="0"/>
                <a:ea typeface="楷体" pitchFamily="49" charset="-122"/>
                <a:cs typeface="Consolas" pitchFamily="49" charset="0"/>
              </a:rPr>
              <a:t>minj</a:t>
            </a:r>
            <a:r>
              <a:rPr lang="zh-CN" altLang="en-US" sz="2000" smtClean="0">
                <a:solidFill>
                  <a:srgbClr val="0000FF"/>
                </a:solidFill>
                <a:latin typeface="Consolas" pitchFamily="49" charset="0"/>
                <a:ea typeface="楷体" pitchFamily="49" charset="-122"/>
                <a:cs typeface="Consolas" pitchFamily="49" charset="0"/>
              </a:rPr>
              <a:t>时，</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i="1" baseline="-25000"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=0</a:t>
            </a:r>
            <a:r>
              <a:rPr lang="zh-CN" altLang="en-US" sz="2000" smtClean="0">
                <a:solidFill>
                  <a:srgbClr val="0000FF"/>
                </a:solidFill>
                <a:latin typeface="Consolas" pitchFamily="49" charset="0"/>
                <a:ea typeface="楷体" pitchFamily="49" charset="-122"/>
                <a:cs typeface="Consolas" pitchFamily="49" charset="0"/>
              </a:rPr>
              <a:t>，并</a:t>
            </a:r>
            <a:r>
              <a:rPr lang="zh-CN" altLang="en-US" sz="2000" dirty="0">
                <a:solidFill>
                  <a:srgbClr val="0000FF"/>
                </a:solidFill>
                <a:latin typeface="Consolas" pitchFamily="49" charset="0"/>
                <a:ea typeface="楷体" pitchFamily="49" charset="-122"/>
                <a:cs typeface="Consolas" pitchFamily="49" charset="0"/>
              </a:rPr>
              <a:t>且。设</a:t>
            </a:r>
            <a:r>
              <a:rPr lang="en-US" altLang="zh-CN" sz="2000" i="1" dirty="0">
                <a:solidFill>
                  <a:srgbClr val="0000FF"/>
                </a:solidFill>
                <a:latin typeface="Consolas" pitchFamily="49" charset="0"/>
                <a:ea typeface="楷体" pitchFamily="49" charset="-122"/>
                <a:cs typeface="Consolas" pitchFamily="49" charset="0"/>
              </a:rPr>
              <a:t>X</a:t>
            </a:r>
            <a:r>
              <a:rPr lang="zh-CN" altLang="en-US" sz="2000" dirty="0">
                <a:solidFill>
                  <a:srgbClr val="0000FF"/>
                </a:solidFill>
                <a:latin typeface="Consolas" pitchFamily="49" charset="0"/>
                <a:ea typeface="楷体" pitchFamily="49" charset="-122"/>
                <a:cs typeface="Consolas" pitchFamily="49" charset="0"/>
              </a:rPr>
              <a:t>的价值为</a:t>
            </a:r>
            <a:r>
              <a:rPr lang="en-US" altLang="zh-CN" sz="2000" i="1" dirty="0">
                <a:solidFill>
                  <a:srgbClr val="0000FF"/>
                </a:solidFill>
                <a:latin typeface="Consolas" pitchFamily="49" charset="0"/>
                <a:ea typeface="楷体" pitchFamily="49" charset="-122"/>
                <a:cs typeface="Consolas" pitchFamily="49" charset="0"/>
              </a:rPr>
              <a:t>V</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X</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　　　。</a:t>
            </a:r>
          </a:p>
        </p:txBody>
      </p:sp>
      <p:sp>
        <p:nvSpPr>
          <p:cNvPr id="175108" name="Rectangle 4"/>
          <p:cNvSpPr>
            <a:spLocks noChangeArrowheads="1"/>
          </p:cNvSpPr>
          <p:nvPr/>
        </p:nvSpPr>
        <p:spPr bwMode="auto">
          <a:xfrm>
            <a:off x="0" y="3018295"/>
            <a:ext cx="184731" cy="430887"/>
          </a:xfrm>
          <a:prstGeom prst="rect">
            <a:avLst/>
          </a:prstGeom>
          <a:noFill/>
          <a:ln w="9525">
            <a:noFill/>
            <a:miter lim="800000"/>
            <a:headEnd/>
            <a:tailEnd/>
          </a:ln>
          <a:effectLst/>
        </p:spPr>
        <p:txBody>
          <a:bodyPr wrap="none" anchor="ctr">
            <a:spAutoFit/>
          </a:bodyPr>
          <a:lstStyle/>
          <a:p>
            <a:endParaRPr lang="zh-CN" altLang="en-US" sz="2200">
              <a:solidFill>
                <a:srgbClr val="0000FF"/>
              </a:solidFill>
              <a:latin typeface="Consolas" pitchFamily="49" charset="0"/>
              <a:ea typeface="楷体" pitchFamily="49" charset="-122"/>
              <a:cs typeface="Consolas" pitchFamily="49" charset="0"/>
            </a:endParaRPr>
          </a:p>
        </p:txBody>
      </p:sp>
      <p:graphicFrame>
        <p:nvGraphicFramePr>
          <p:cNvPr id="175107" name="Object 3"/>
          <p:cNvGraphicFramePr>
            <a:graphicFrameLocks noChangeAspect="1"/>
          </p:cNvGraphicFramePr>
          <p:nvPr/>
        </p:nvGraphicFramePr>
        <p:xfrm>
          <a:off x="5561013" y="2540000"/>
          <a:ext cx="742950" cy="720725"/>
        </p:xfrm>
        <a:graphic>
          <a:graphicData uri="http://schemas.openxmlformats.org/presentationml/2006/ole">
            <p:oleObj spid="_x0000_s175107" name="Equation" r:id="rId4" imgW="444240" imgH="431640" progId="">
              <p:embed/>
            </p:oleObj>
          </a:graphicData>
        </a:graphic>
      </p:graphicFrame>
      <p:sp>
        <p:nvSpPr>
          <p:cNvPr id="175111" name="Rectangle 7"/>
          <p:cNvSpPr>
            <a:spLocks noChangeArrowheads="1"/>
          </p:cNvSpPr>
          <p:nvPr/>
        </p:nvSpPr>
        <p:spPr bwMode="auto">
          <a:xfrm>
            <a:off x="0" y="3018295"/>
            <a:ext cx="184731" cy="430887"/>
          </a:xfrm>
          <a:prstGeom prst="rect">
            <a:avLst/>
          </a:prstGeom>
          <a:noFill/>
          <a:ln w="9525">
            <a:noFill/>
            <a:miter lim="800000"/>
            <a:headEnd/>
            <a:tailEnd/>
          </a:ln>
          <a:effectLst/>
        </p:spPr>
        <p:txBody>
          <a:bodyPr wrap="none" anchor="ctr">
            <a:spAutoFit/>
          </a:bodyPr>
          <a:lstStyle/>
          <a:p>
            <a:endParaRPr lang="zh-CN" altLang="en-US" sz="2200">
              <a:solidFill>
                <a:srgbClr val="0000FF"/>
              </a:solidFill>
              <a:latin typeface="Consolas" pitchFamily="49" charset="0"/>
              <a:ea typeface="楷体" pitchFamily="49" charset="-122"/>
              <a:cs typeface="Consolas" pitchFamily="49" charset="0"/>
            </a:endParaRPr>
          </a:p>
        </p:txBody>
      </p:sp>
      <p:sp>
        <p:nvSpPr>
          <p:cNvPr id="175113" name="Rectangle 9"/>
          <p:cNvSpPr>
            <a:spLocks noChangeArrowheads="1"/>
          </p:cNvSpPr>
          <p:nvPr/>
        </p:nvSpPr>
        <p:spPr bwMode="auto">
          <a:xfrm>
            <a:off x="0" y="3018295"/>
            <a:ext cx="184731" cy="430887"/>
          </a:xfrm>
          <a:prstGeom prst="rect">
            <a:avLst/>
          </a:prstGeom>
          <a:noFill/>
          <a:ln w="9525">
            <a:noFill/>
            <a:miter lim="800000"/>
            <a:headEnd/>
            <a:tailEnd/>
          </a:ln>
          <a:effectLst/>
        </p:spPr>
        <p:txBody>
          <a:bodyPr wrap="none" anchor="ctr">
            <a:spAutoFit/>
          </a:bodyPr>
          <a:lstStyle/>
          <a:p>
            <a:endParaRPr lang="zh-CN" altLang="en-US" sz="2200">
              <a:solidFill>
                <a:srgbClr val="0000FF"/>
              </a:solidFill>
              <a:latin typeface="Consolas" pitchFamily="49" charset="0"/>
              <a:ea typeface="楷体" pitchFamily="49" charset="-122"/>
              <a:cs typeface="Consolas" pitchFamily="49" charset="0"/>
            </a:endParaRPr>
          </a:p>
        </p:txBody>
      </p:sp>
      <p:sp>
        <p:nvSpPr>
          <p:cNvPr id="175115" name="Rectangle 11"/>
          <p:cNvSpPr>
            <a:spLocks noChangeArrowheads="1"/>
          </p:cNvSpPr>
          <p:nvPr/>
        </p:nvSpPr>
        <p:spPr bwMode="auto">
          <a:xfrm>
            <a:off x="0" y="3018295"/>
            <a:ext cx="184731" cy="430887"/>
          </a:xfrm>
          <a:prstGeom prst="rect">
            <a:avLst/>
          </a:prstGeom>
          <a:noFill/>
          <a:ln w="9525">
            <a:noFill/>
            <a:miter lim="800000"/>
            <a:headEnd/>
            <a:tailEnd/>
          </a:ln>
          <a:effectLst/>
        </p:spPr>
        <p:txBody>
          <a:bodyPr wrap="none" anchor="ctr">
            <a:spAutoFit/>
          </a:bodyPr>
          <a:lstStyle/>
          <a:p>
            <a:endParaRPr lang="zh-CN" altLang="en-US" sz="2200">
              <a:solidFill>
                <a:srgbClr val="0000FF"/>
              </a:solidFill>
              <a:latin typeface="Consolas" pitchFamily="49" charset="0"/>
              <a:ea typeface="楷体" pitchFamily="49" charset="-122"/>
              <a:cs typeface="Consolas" pitchFamily="49" charset="0"/>
            </a:endParaRPr>
          </a:p>
        </p:txBody>
      </p:sp>
      <p:grpSp>
        <p:nvGrpSpPr>
          <p:cNvPr id="17" name="组合 16"/>
          <p:cNvGrpSpPr/>
          <p:nvPr/>
        </p:nvGrpSpPr>
        <p:grpSpPr>
          <a:xfrm>
            <a:off x="250825" y="3214686"/>
            <a:ext cx="8569325" cy="2008196"/>
            <a:chOff x="250825" y="3214686"/>
            <a:chExt cx="8569325" cy="2008196"/>
          </a:xfrm>
        </p:grpSpPr>
        <p:sp>
          <p:nvSpPr>
            <p:cNvPr id="175109" name="Text Box 5"/>
            <p:cNvSpPr txBox="1">
              <a:spLocks noChangeArrowheads="1"/>
            </p:cNvSpPr>
            <p:nvPr/>
          </p:nvSpPr>
          <p:spPr bwMode="auto">
            <a:xfrm>
              <a:off x="250825" y="3214686"/>
              <a:ext cx="8569325" cy="1938992"/>
            </a:xfrm>
            <a:prstGeom prst="rect">
              <a:avLst/>
            </a:prstGeom>
            <a:noFill/>
            <a:ln w="9525">
              <a:noFill/>
              <a:miter lim="800000"/>
              <a:headEnd/>
              <a:tailEnd/>
            </a:ln>
            <a:effectLst/>
          </p:spPr>
          <p:txBody>
            <a:bodyPr>
              <a:spAutoFit/>
            </a:bodyPr>
            <a:lstStyle/>
            <a:p>
              <a:pPr>
                <a:lnSpc>
                  <a:spcPct val="200000"/>
                </a:lnSpc>
                <a:spcBef>
                  <a:spcPct val="50000"/>
                </a:spcBef>
              </a:pPr>
              <a:r>
                <a:rPr lang="zh-CN" altLang="en-US" sz="2000" dirty="0">
                  <a:solidFill>
                    <a:srgbClr val="0000FF"/>
                  </a:solidFill>
                  <a:latin typeface="Consolas" pitchFamily="49" charset="0"/>
                  <a:ea typeface="楷体" pitchFamily="49" charset="-122"/>
                  <a:cs typeface="Consolas" pitchFamily="49" charset="0"/>
                </a:rPr>
                <a:t>　　设</a:t>
              </a:r>
              <a:r>
                <a:rPr lang="en-US" altLang="zh-CN" sz="2000" i="1" dirty="0">
                  <a:solidFill>
                    <a:srgbClr val="0000FF"/>
                  </a:solidFill>
                  <a:latin typeface="Consolas" pitchFamily="49" charset="0"/>
                  <a:ea typeface="楷体" pitchFamily="49" charset="-122"/>
                  <a:cs typeface="Consolas" pitchFamily="49" charset="0"/>
                </a:rPr>
                <a:t>Y</a:t>
              </a:r>
              <a:r>
                <a:rPr lang="en-US" altLang="zh-CN" sz="200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y</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y</a:t>
              </a:r>
              <a:r>
                <a:rPr lang="en-US" altLang="zh-CN" sz="2000" baseline="-25000" smtClean="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y</a:t>
              </a:r>
              <a:r>
                <a:rPr lang="en-US" altLang="zh-CN" sz="2000" i="1" baseline="-25000" smtClean="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是该背包问题的一个最优可</a:t>
              </a:r>
              <a:r>
                <a:rPr lang="zh-CN" altLang="en-US" sz="2000">
                  <a:solidFill>
                    <a:srgbClr val="0000FF"/>
                  </a:solidFill>
                  <a:latin typeface="Consolas" pitchFamily="49" charset="0"/>
                  <a:ea typeface="楷体" pitchFamily="49" charset="-122"/>
                  <a:cs typeface="Consolas" pitchFamily="49" charset="0"/>
                </a:rPr>
                <a:t>行</a:t>
              </a:r>
              <a:r>
                <a:rPr lang="zh-CN" altLang="en-US" sz="2000" smtClean="0">
                  <a:solidFill>
                    <a:srgbClr val="0000FF"/>
                  </a:solidFill>
                  <a:latin typeface="Consolas" pitchFamily="49" charset="0"/>
                  <a:ea typeface="楷体" pitchFamily="49" charset="-122"/>
                  <a:cs typeface="Consolas" pitchFamily="49" charset="0"/>
                </a:rPr>
                <a:t>解，因</a:t>
              </a:r>
              <a:r>
                <a:rPr lang="zh-CN" altLang="en-US" sz="2000">
                  <a:solidFill>
                    <a:srgbClr val="0000FF"/>
                  </a:solidFill>
                  <a:latin typeface="Consolas" pitchFamily="49" charset="0"/>
                  <a:ea typeface="楷体" pitchFamily="49" charset="-122"/>
                  <a:cs typeface="Consolas" pitchFamily="49" charset="0"/>
                </a:rPr>
                <a:t>此</a:t>
              </a:r>
              <a:r>
                <a:rPr lang="zh-CN" altLang="en-US" sz="2000" smtClean="0">
                  <a:solidFill>
                    <a:srgbClr val="0000FF"/>
                  </a:solidFill>
                  <a:latin typeface="Consolas" pitchFamily="49" charset="0"/>
                  <a:ea typeface="楷体" pitchFamily="49" charset="-122"/>
                  <a:cs typeface="Consolas" pitchFamily="49" charset="0"/>
                </a:rPr>
                <a:t>有  </a:t>
              </a:r>
              <a:r>
                <a:rPr lang="zh-CN" altLang="en-US" sz="2000" dirty="0">
                  <a:solidFill>
                    <a:srgbClr val="0000FF"/>
                  </a:solidFill>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，从</a:t>
              </a:r>
              <a:r>
                <a:rPr lang="zh-CN" altLang="en-US" sz="2000" dirty="0">
                  <a:solidFill>
                    <a:srgbClr val="0000FF"/>
                  </a:solidFill>
                  <a:latin typeface="Consolas" pitchFamily="49" charset="0"/>
                  <a:ea typeface="楷体" pitchFamily="49" charset="-122"/>
                  <a:cs typeface="Consolas" pitchFamily="49" charset="0"/>
                </a:rPr>
                <a:t>而有　　　　　　　　　　</a:t>
              </a:r>
              <a:r>
                <a:rPr lang="zh-CN" altLang="en-US" sz="200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        ，这</a:t>
              </a:r>
              <a:r>
                <a:rPr lang="zh-CN" altLang="en-US" sz="2000" dirty="0">
                  <a:solidFill>
                    <a:srgbClr val="0000FF"/>
                  </a:solidFill>
                  <a:latin typeface="Consolas" pitchFamily="49" charset="0"/>
                  <a:ea typeface="楷体" pitchFamily="49" charset="-122"/>
                  <a:cs typeface="Consolas" pitchFamily="49" charset="0"/>
                </a:rPr>
                <a:t>个解的价值为</a:t>
              </a:r>
              <a:r>
                <a:rPr lang="en-US" altLang="zh-CN" sz="2000" i="1">
                  <a:solidFill>
                    <a:srgbClr val="0000FF"/>
                  </a:solidFill>
                  <a:latin typeface="Consolas" pitchFamily="49" charset="0"/>
                  <a:ea typeface="楷体" pitchFamily="49" charset="-122"/>
                  <a:cs typeface="Consolas" pitchFamily="49" charset="0"/>
                </a:rPr>
                <a:t>V</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Y</a:t>
              </a:r>
              <a:r>
                <a:rPr lang="en-US" altLang="zh-CN" sz="2000" smtClean="0">
                  <a:solidFill>
                    <a:srgbClr val="0000FF"/>
                  </a:solidFill>
                  <a:latin typeface="Consolas" pitchFamily="49" charset="0"/>
                  <a:ea typeface="楷体" pitchFamily="49" charset="-122"/>
                  <a:cs typeface="Consolas" pitchFamily="49" charset="0"/>
                </a:rPr>
                <a:t>)= </a:t>
              </a:r>
              <a:r>
                <a:rPr lang="zh-CN" altLang="en-US" sz="2000" dirty="0">
                  <a:solidFill>
                    <a:srgbClr val="0000FF"/>
                  </a:solidFill>
                  <a:latin typeface="Consolas" pitchFamily="49" charset="0"/>
                  <a:ea typeface="楷体" pitchFamily="49" charset="-122"/>
                  <a:cs typeface="Consolas" pitchFamily="49" charset="0"/>
                </a:rPr>
                <a:t>　　　。则</a:t>
              </a:r>
            </a:p>
          </p:txBody>
        </p:sp>
        <p:graphicFrame>
          <p:nvGraphicFramePr>
            <p:cNvPr id="175110" name="Object 6"/>
            <p:cNvGraphicFramePr>
              <a:graphicFrameLocks noChangeAspect="1"/>
            </p:cNvGraphicFramePr>
            <p:nvPr/>
          </p:nvGraphicFramePr>
          <p:xfrm>
            <a:off x="714348" y="3895733"/>
            <a:ext cx="1366838" cy="747713"/>
          </p:xfrm>
          <a:graphic>
            <a:graphicData uri="http://schemas.openxmlformats.org/presentationml/2006/ole">
              <p:oleObj spid="_x0000_s175110" name="公式" r:id="rId5" imgW="710891" imgH="393529" progId="">
                <p:embed/>
              </p:oleObj>
            </a:graphicData>
          </a:graphic>
        </p:graphicFrame>
        <p:graphicFrame>
          <p:nvGraphicFramePr>
            <p:cNvPr id="175112" name="Object 8"/>
            <p:cNvGraphicFramePr>
              <a:graphicFrameLocks noChangeAspect="1"/>
            </p:cNvGraphicFramePr>
            <p:nvPr/>
          </p:nvGraphicFramePr>
          <p:xfrm>
            <a:off x="3255963" y="3897313"/>
            <a:ext cx="3768725" cy="723900"/>
          </p:xfrm>
          <a:graphic>
            <a:graphicData uri="http://schemas.openxmlformats.org/presentationml/2006/ole">
              <p:oleObj spid="_x0000_s175112" name="Equation" r:id="rId6" imgW="2234880" imgH="431640" progId="">
                <p:embed/>
              </p:oleObj>
            </a:graphicData>
          </a:graphic>
        </p:graphicFrame>
        <p:graphicFrame>
          <p:nvGraphicFramePr>
            <p:cNvPr id="175114" name="Object 10"/>
            <p:cNvGraphicFramePr>
              <a:graphicFrameLocks noChangeAspect="1"/>
            </p:cNvGraphicFramePr>
            <p:nvPr/>
          </p:nvGraphicFramePr>
          <p:xfrm>
            <a:off x="1565260" y="4500570"/>
            <a:ext cx="792162" cy="722312"/>
          </p:xfrm>
          <a:graphic>
            <a:graphicData uri="http://schemas.openxmlformats.org/presentationml/2006/ole">
              <p:oleObj spid="_x0000_s175114" name="公式" r:id="rId7" imgW="431613" imgH="393529" progId="">
                <p:embed/>
              </p:oleObj>
            </a:graphicData>
          </a:graphic>
        </p:graphicFrame>
      </p:grpSp>
      <p:sp>
        <p:nvSpPr>
          <p:cNvPr id="175118" name="Rectangle 14"/>
          <p:cNvSpPr>
            <a:spLocks noChangeArrowheads="1"/>
          </p:cNvSpPr>
          <p:nvPr/>
        </p:nvSpPr>
        <p:spPr bwMode="auto">
          <a:xfrm>
            <a:off x="0" y="3018295"/>
            <a:ext cx="184731" cy="430887"/>
          </a:xfrm>
          <a:prstGeom prst="rect">
            <a:avLst/>
          </a:prstGeom>
          <a:noFill/>
          <a:ln w="9525">
            <a:noFill/>
            <a:miter lim="800000"/>
            <a:headEnd/>
            <a:tailEnd/>
          </a:ln>
          <a:effectLst/>
        </p:spPr>
        <p:txBody>
          <a:bodyPr wrap="none" anchor="ctr">
            <a:spAutoFit/>
          </a:bodyPr>
          <a:lstStyle/>
          <a:p>
            <a:endParaRPr lang="zh-CN" altLang="en-US" sz="2200">
              <a:solidFill>
                <a:srgbClr val="0000FF"/>
              </a:solidFill>
              <a:latin typeface="Consolas" pitchFamily="49" charset="0"/>
              <a:ea typeface="楷体" pitchFamily="49" charset="-122"/>
              <a:cs typeface="Consolas" pitchFamily="49" charset="0"/>
            </a:endParaRPr>
          </a:p>
        </p:txBody>
      </p:sp>
      <p:grpSp>
        <p:nvGrpSpPr>
          <p:cNvPr id="16" name="组合 15"/>
          <p:cNvGrpSpPr/>
          <p:nvPr/>
        </p:nvGrpSpPr>
        <p:grpSpPr>
          <a:xfrm>
            <a:off x="1357290" y="5329256"/>
            <a:ext cx="5111750" cy="742950"/>
            <a:chOff x="1746266" y="4786322"/>
            <a:chExt cx="5111750" cy="742950"/>
          </a:xfrm>
        </p:grpSpPr>
        <p:sp>
          <p:nvSpPr>
            <p:cNvPr id="175116" name="Text Box 12"/>
            <p:cNvSpPr txBox="1">
              <a:spLocks noChangeArrowheads="1"/>
            </p:cNvSpPr>
            <p:nvPr/>
          </p:nvSpPr>
          <p:spPr bwMode="auto">
            <a:xfrm>
              <a:off x="1746266" y="4930784"/>
              <a:ext cx="1671623" cy="400110"/>
            </a:xfrm>
            <a:prstGeom prst="rect">
              <a:avLst/>
            </a:prstGeom>
            <a:noFill/>
            <a:ln w="9525">
              <a:noFill/>
              <a:miter lim="800000"/>
              <a:headEnd/>
              <a:tailEnd/>
            </a:ln>
            <a:effectLst/>
          </p:spPr>
          <p:txBody>
            <a:bodyPr wrap="square">
              <a:spAutoFit/>
            </a:bodyPr>
            <a:lstStyle/>
            <a:p>
              <a:pPr>
                <a:spcBef>
                  <a:spcPct val="50000"/>
                </a:spcBef>
              </a:pPr>
              <a:r>
                <a:rPr lang="en-US" altLang="zh-CN" sz="2000" i="1">
                  <a:solidFill>
                    <a:srgbClr val="0000FF"/>
                  </a:solidFill>
                  <a:latin typeface="Consolas" pitchFamily="49" charset="0"/>
                  <a:ea typeface="楷体" pitchFamily="49" charset="-122"/>
                  <a:cs typeface="Consolas" pitchFamily="49" charset="0"/>
                </a:rPr>
                <a:t>V</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X</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V</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Y</a:t>
              </a:r>
              <a:r>
                <a:rPr lang="en-US" altLang="zh-CN" sz="2000">
                  <a:solidFill>
                    <a:srgbClr val="0000FF"/>
                  </a:solidFill>
                  <a:latin typeface="Consolas" pitchFamily="49" charset="0"/>
                  <a:ea typeface="楷体" pitchFamily="49" charset="-122"/>
                  <a:cs typeface="Consolas" pitchFamily="49" charset="0"/>
                </a:rPr>
                <a:t>)=</a:t>
              </a:r>
            </a:p>
          </p:txBody>
        </p:sp>
        <p:graphicFrame>
          <p:nvGraphicFramePr>
            <p:cNvPr id="175117" name="Object 13"/>
            <p:cNvGraphicFramePr>
              <a:graphicFrameLocks noChangeAspect="1"/>
            </p:cNvGraphicFramePr>
            <p:nvPr/>
          </p:nvGraphicFramePr>
          <p:xfrm>
            <a:off x="3473466" y="4786322"/>
            <a:ext cx="3384550" cy="742950"/>
          </p:xfrm>
          <a:graphic>
            <a:graphicData uri="http://schemas.openxmlformats.org/presentationml/2006/ole">
              <p:oleObj spid="_x0000_s175117" name="公式" r:id="rId8" imgW="1777229" imgH="393529" progId="">
                <p:embed/>
              </p:oleObj>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Text Box 2"/>
          <p:cNvSpPr txBox="1">
            <a:spLocks noChangeArrowheads="1"/>
          </p:cNvSpPr>
          <p:nvPr/>
        </p:nvSpPr>
        <p:spPr bwMode="auto">
          <a:xfrm>
            <a:off x="468313" y="260350"/>
            <a:ext cx="7920037" cy="1323439"/>
          </a:xfrm>
          <a:prstGeom prst="rect">
            <a:avLst/>
          </a:prstGeom>
          <a:solidFill>
            <a:schemeClr val="accent1">
              <a:lumMod val="20000"/>
              <a:lumOff val="80000"/>
            </a:schemeClr>
          </a:solidFill>
          <a:ln w="9525">
            <a:noFill/>
            <a:miter lim="800000"/>
            <a:headEnd/>
            <a:tailEnd/>
          </a:ln>
          <a:effectLst/>
        </p:spPr>
        <p:txBody>
          <a:bodyPr>
            <a:spAutoFit/>
          </a:bodyPr>
          <a:lstStyle/>
          <a:p>
            <a:pPr>
              <a:lnSpc>
                <a:spcPts val="3200"/>
              </a:lnSpc>
            </a:pPr>
            <a:r>
              <a:rPr lang="zh-CN" altLang="en-US" sz="2000" dirty="0">
                <a:solidFill>
                  <a:srgbClr val="0000FF"/>
                </a:solidFill>
                <a:latin typeface="Consolas" pitchFamily="49" charset="0"/>
                <a:ea typeface="楷体" pitchFamily="49" charset="-122"/>
                <a:cs typeface="Consolas" pitchFamily="49" charset="0"/>
              </a:rPr>
              <a:t>当</a:t>
            </a:r>
            <a:r>
              <a:rPr lang="en-US" altLang="zh-CN" sz="2000" i="1" err="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&lt;</a:t>
            </a:r>
            <a:r>
              <a:rPr lang="en-US" altLang="zh-CN" sz="2000" i="1" err="1">
                <a:solidFill>
                  <a:srgbClr val="0000FF"/>
                </a:solidFill>
                <a:latin typeface="Consolas" pitchFamily="49" charset="0"/>
                <a:ea typeface="楷体" pitchFamily="49" charset="-122"/>
                <a:cs typeface="Consolas" pitchFamily="49" charset="0"/>
              </a:rPr>
              <a:t>minj</a:t>
            </a:r>
            <a:r>
              <a:rPr lang="zh-CN" altLang="en-US" sz="2000" smtClean="0">
                <a:solidFill>
                  <a:srgbClr val="0000FF"/>
                </a:solidFill>
                <a:latin typeface="Consolas" pitchFamily="49" charset="0"/>
                <a:ea typeface="楷体" pitchFamily="49" charset="-122"/>
                <a:cs typeface="Consolas" pitchFamily="49" charset="0"/>
              </a:rPr>
              <a:t>时，</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i="1" baseline="-25000"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，所</a:t>
            </a:r>
            <a:r>
              <a:rPr lang="zh-CN" altLang="en-US" sz="2000" dirty="0">
                <a:solidFill>
                  <a:srgbClr val="0000FF"/>
                </a:solidFill>
                <a:latin typeface="Consolas" pitchFamily="49" charset="0"/>
                <a:ea typeface="楷体" pitchFamily="49" charset="-122"/>
                <a:cs typeface="Consolas" pitchFamily="49" charset="0"/>
              </a:rPr>
              <a:t>以</a:t>
            </a:r>
            <a:r>
              <a:rPr lang="en-US" altLang="zh-CN" sz="2000" i="1" dirty="0">
                <a:solidFill>
                  <a:srgbClr val="0000FF"/>
                </a:solidFill>
                <a:latin typeface="Consolas" pitchFamily="49" charset="0"/>
                <a:ea typeface="楷体" pitchFamily="49" charset="-122"/>
                <a:cs typeface="Consolas" pitchFamily="49" charset="0"/>
              </a:rPr>
              <a:t>x</a:t>
            </a:r>
            <a:r>
              <a:rPr lang="en-US" altLang="zh-CN" sz="2000" i="1" baseline="-25000" dirty="0">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y</a:t>
            </a:r>
            <a:r>
              <a:rPr lang="en-US" altLang="zh-CN" sz="2000" i="1" baseline="-25000" dirty="0" err="1">
                <a:solidFill>
                  <a:srgbClr val="0000FF"/>
                </a:solidFill>
                <a:latin typeface="Consolas" pitchFamily="49" charset="0"/>
                <a:ea typeface="楷体" pitchFamily="49" charset="-122"/>
                <a:cs typeface="Consolas" pitchFamily="49" charset="0"/>
              </a:rPr>
              <a:t>i</a:t>
            </a:r>
            <a:r>
              <a:rPr lang="en-US" altLang="zh-CN" sz="2000" err="1">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0</a:t>
            </a:r>
            <a:r>
              <a:rPr lang="zh-CN" altLang="en-US" sz="2000" smtClean="0">
                <a:solidFill>
                  <a:srgbClr val="0000FF"/>
                </a:solidFill>
                <a:latin typeface="Consolas" pitchFamily="49" charset="0"/>
                <a:ea typeface="楷体" pitchFamily="49" charset="-122"/>
                <a:cs typeface="Consolas" pitchFamily="49" charset="0"/>
              </a:rPr>
              <a:t>，且</a:t>
            </a:r>
            <a:r>
              <a:rPr lang="en-US" altLang="zh-CN" sz="2000" i="1" dirty="0">
                <a:solidFill>
                  <a:srgbClr val="0000FF"/>
                </a:solidFill>
                <a:latin typeface="Consolas" pitchFamily="49" charset="0"/>
                <a:ea typeface="楷体" pitchFamily="49" charset="-122"/>
                <a:cs typeface="Consolas" pitchFamily="49" charset="0"/>
              </a:rPr>
              <a:t>v</a:t>
            </a:r>
            <a:r>
              <a:rPr lang="en-US" altLang="zh-CN" sz="2000" i="1" baseline="-25000" dirty="0">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w</a:t>
            </a:r>
            <a:r>
              <a:rPr lang="en-US" altLang="zh-CN" sz="2000" i="1" baseline="-25000" dirty="0" err="1">
                <a:solidFill>
                  <a:srgbClr val="0000FF"/>
                </a:solidFill>
                <a:latin typeface="Consolas" pitchFamily="49" charset="0"/>
                <a:ea typeface="楷体" pitchFamily="49" charset="-122"/>
                <a:cs typeface="Consolas" pitchFamily="49" charset="0"/>
              </a:rPr>
              <a:t>i</a:t>
            </a:r>
            <a:r>
              <a:rPr lang="en-US" altLang="zh-CN" sz="2000" dirty="0" err="1">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v</a:t>
            </a:r>
            <a:r>
              <a:rPr lang="en-US" altLang="zh-CN" sz="2000" i="1" baseline="-25000" dirty="0" err="1">
                <a:solidFill>
                  <a:srgbClr val="0000FF"/>
                </a:solidFill>
                <a:latin typeface="Consolas" pitchFamily="49" charset="0"/>
                <a:ea typeface="楷体" pitchFamily="49" charset="-122"/>
                <a:cs typeface="Consolas" pitchFamily="49" charset="0"/>
              </a:rPr>
              <a:t>minj</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w</a:t>
            </a:r>
            <a:r>
              <a:rPr lang="en-US" altLang="zh-CN" sz="2000" i="1" baseline="-25000" dirty="0" err="1">
                <a:solidFill>
                  <a:srgbClr val="0000FF"/>
                </a:solidFill>
                <a:latin typeface="Consolas" pitchFamily="49" charset="0"/>
                <a:ea typeface="楷体" pitchFamily="49" charset="-122"/>
                <a:cs typeface="Consolas" pitchFamily="49" charset="0"/>
              </a:rPr>
              <a:t>minj</a:t>
            </a:r>
            <a:r>
              <a:rPr lang="zh-CN" altLang="en-US" sz="2000" dirty="0">
                <a:solidFill>
                  <a:srgbClr val="0000FF"/>
                </a:solidFill>
                <a:latin typeface="Consolas" pitchFamily="49" charset="0"/>
                <a:ea typeface="楷体" pitchFamily="49" charset="-122"/>
                <a:cs typeface="Consolas" pitchFamily="49" charset="0"/>
              </a:rPr>
              <a:t>。</a:t>
            </a:r>
          </a:p>
          <a:p>
            <a:pPr>
              <a:lnSpc>
                <a:spcPts val="3200"/>
              </a:lnSpc>
            </a:pPr>
            <a:r>
              <a:rPr lang="zh-CN" altLang="en-US" sz="2000" dirty="0">
                <a:solidFill>
                  <a:srgbClr val="0000FF"/>
                </a:solidFill>
                <a:latin typeface="Consolas" pitchFamily="49" charset="0"/>
                <a:ea typeface="楷体" pitchFamily="49" charset="-122"/>
                <a:cs typeface="Consolas" pitchFamily="49" charset="0"/>
              </a:rPr>
              <a:t>当</a:t>
            </a:r>
            <a:r>
              <a:rPr lang="en-US" altLang="zh-CN" sz="2000" i="1" err="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&gt;</a:t>
            </a:r>
            <a:r>
              <a:rPr lang="en-US" altLang="zh-CN" sz="2000" i="1" err="1">
                <a:solidFill>
                  <a:srgbClr val="0000FF"/>
                </a:solidFill>
                <a:latin typeface="Consolas" pitchFamily="49" charset="0"/>
                <a:ea typeface="楷体" pitchFamily="49" charset="-122"/>
                <a:cs typeface="Consolas" pitchFamily="49" charset="0"/>
              </a:rPr>
              <a:t>minj</a:t>
            </a:r>
            <a:r>
              <a:rPr lang="zh-CN" altLang="en-US" sz="2000" smtClean="0">
                <a:solidFill>
                  <a:srgbClr val="0000FF"/>
                </a:solidFill>
                <a:latin typeface="Consolas" pitchFamily="49" charset="0"/>
                <a:ea typeface="楷体" pitchFamily="49" charset="-122"/>
                <a:cs typeface="Consolas" pitchFamily="49" charset="0"/>
              </a:rPr>
              <a:t>时，</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i="1" baseline="-25000"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=0</a:t>
            </a:r>
            <a:r>
              <a:rPr lang="zh-CN" altLang="en-US" sz="2000" smtClean="0">
                <a:solidFill>
                  <a:srgbClr val="0000FF"/>
                </a:solidFill>
                <a:latin typeface="Consolas" pitchFamily="49" charset="0"/>
                <a:ea typeface="楷体" pitchFamily="49" charset="-122"/>
                <a:cs typeface="Consolas" pitchFamily="49" charset="0"/>
              </a:rPr>
              <a:t>，所</a:t>
            </a:r>
            <a:r>
              <a:rPr lang="zh-CN" altLang="en-US" sz="2000" dirty="0">
                <a:solidFill>
                  <a:srgbClr val="0000FF"/>
                </a:solidFill>
                <a:latin typeface="Consolas" pitchFamily="49" charset="0"/>
                <a:ea typeface="楷体" pitchFamily="49" charset="-122"/>
                <a:cs typeface="Consolas" pitchFamily="49" charset="0"/>
              </a:rPr>
              <a:t>以</a:t>
            </a:r>
            <a:r>
              <a:rPr lang="en-US" altLang="zh-CN" sz="2000" i="1" dirty="0">
                <a:solidFill>
                  <a:srgbClr val="0000FF"/>
                </a:solidFill>
                <a:latin typeface="Consolas" pitchFamily="49" charset="0"/>
                <a:ea typeface="楷体" pitchFamily="49" charset="-122"/>
                <a:cs typeface="Consolas" pitchFamily="49" charset="0"/>
              </a:rPr>
              <a:t>x</a:t>
            </a:r>
            <a:r>
              <a:rPr lang="en-US" altLang="zh-CN" sz="2000" i="1" baseline="-25000" dirty="0">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y</a:t>
            </a:r>
            <a:r>
              <a:rPr lang="en-US" altLang="zh-CN" sz="2000" i="1" baseline="-25000" dirty="0" err="1">
                <a:solidFill>
                  <a:srgbClr val="0000FF"/>
                </a:solidFill>
                <a:latin typeface="Consolas" pitchFamily="49" charset="0"/>
                <a:ea typeface="楷体" pitchFamily="49" charset="-122"/>
                <a:cs typeface="Consolas" pitchFamily="49" charset="0"/>
              </a:rPr>
              <a:t>i</a:t>
            </a:r>
            <a:r>
              <a:rPr lang="en-US" altLang="zh-CN" sz="2000" err="1">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0</a:t>
            </a:r>
            <a:r>
              <a:rPr lang="zh-CN" altLang="en-US" sz="2000" smtClean="0">
                <a:solidFill>
                  <a:srgbClr val="0000FF"/>
                </a:solidFill>
                <a:latin typeface="Consolas" pitchFamily="49" charset="0"/>
                <a:ea typeface="楷体" pitchFamily="49" charset="-122"/>
                <a:cs typeface="Consolas" pitchFamily="49" charset="0"/>
              </a:rPr>
              <a:t>，且</a:t>
            </a:r>
            <a:r>
              <a:rPr lang="en-US" altLang="zh-CN" sz="2000" i="1" dirty="0">
                <a:solidFill>
                  <a:srgbClr val="0000FF"/>
                </a:solidFill>
                <a:latin typeface="Consolas" pitchFamily="49" charset="0"/>
                <a:ea typeface="楷体" pitchFamily="49" charset="-122"/>
                <a:cs typeface="Consolas" pitchFamily="49" charset="0"/>
              </a:rPr>
              <a:t>v</a:t>
            </a:r>
            <a:r>
              <a:rPr lang="en-US" altLang="zh-CN" sz="2000" i="1" baseline="-25000" dirty="0">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w</a:t>
            </a:r>
            <a:r>
              <a:rPr lang="en-US" altLang="zh-CN" sz="2000" i="1" baseline="-25000" dirty="0" err="1">
                <a:solidFill>
                  <a:srgbClr val="0000FF"/>
                </a:solidFill>
                <a:latin typeface="Consolas" pitchFamily="49" charset="0"/>
                <a:ea typeface="楷体" pitchFamily="49" charset="-122"/>
                <a:cs typeface="Consolas" pitchFamily="49" charset="0"/>
              </a:rPr>
              <a:t>i</a:t>
            </a:r>
            <a:r>
              <a:rPr lang="en-US" altLang="zh-CN" sz="2000" dirty="0" err="1">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v</a:t>
            </a:r>
            <a:r>
              <a:rPr lang="en-US" altLang="zh-CN" sz="2000" i="1" baseline="-25000" dirty="0" err="1">
                <a:solidFill>
                  <a:srgbClr val="0000FF"/>
                </a:solidFill>
                <a:latin typeface="Consolas" pitchFamily="49" charset="0"/>
                <a:ea typeface="楷体" pitchFamily="49" charset="-122"/>
                <a:cs typeface="Consolas" pitchFamily="49" charset="0"/>
              </a:rPr>
              <a:t>minj</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w</a:t>
            </a:r>
            <a:r>
              <a:rPr lang="en-US" altLang="zh-CN" sz="2000" i="1" baseline="-25000" dirty="0" err="1">
                <a:solidFill>
                  <a:srgbClr val="0000FF"/>
                </a:solidFill>
                <a:latin typeface="Consolas" pitchFamily="49" charset="0"/>
                <a:ea typeface="楷体" pitchFamily="49" charset="-122"/>
                <a:cs typeface="Consolas" pitchFamily="49" charset="0"/>
              </a:rPr>
              <a:t>minj</a:t>
            </a:r>
            <a:r>
              <a:rPr lang="zh-CN" altLang="en-US" sz="2000" dirty="0">
                <a:solidFill>
                  <a:srgbClr val="0000FF"/>
                </a:solidFill>
                <a:latin typeface="Consolas" pitchFamily="49" charset="0"/>
                <a:ea typeface="楷体" pitchFamily="49" charset="-122"/>
                <a:cs typeface="Consolas" pitchFamily="49" charset="0"/>
              </a:rPr>
              <a:t>。</a:t>
            </a:r>
          </a:p>
          <a:p>
            <a:pPr>
              <a:lnSpc>
                <a:spcPts val="3200"/>
              </a:lnSpc>
            </a:pPr>
            <a:r>
              <a:rPr lang="zh-CN" altLang="en-US" sz="2000" dirty="0">
                <a:solidFill>
                  <a:srgbClr val="0000FF"/>
                </a:solidFill>
                <a:latin typeface="Consolas" pitchFamily="49" charset="0"/>
                <a:ea typeface="楷体" pitchFamily="49" charset="-122"/>
                <a:cs typeface="Consolas" pitchFamily="49" charset="0"/>
              </a:rPr>
              <a:t>当</a:t>
            </a:r>
            <a:r>
              <a:rPr lang="en-US" altLang="zh-CN" sz="2000" i="1" err="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a:t>
            </a:r>
            <a:r>
              <a:rPr lang="en-US" altLang="zh-CN" sz="2000" i="1" err="1">
                <a:solidFill>
                  <a:srgbClr val="0000FF"/>
                </a:solidFill>
                <a:latin typeface="Consolas" pitchFamily="49" charset="0"/>
                <a:ea typeface="楷体" pitchFamily="49" charset="-122"/>
                <a:cs typeface="Consolas" pitchFamily="49" charset="0"/>
              </a:rPr>
              <a:t>minj</a:t>
            </a:r>
            <a:r>
              <a:rPr lang="zh-CN" altLang="en-US" sz="2000" smtClean="0">
                <a:solidFill>
                  <a:srgbClr val="0000FF"/>
                </a:solidFill>
                <a:latin typeface="Consolas" pitchFamily="49" charset="0"/>
                <a:ea typeface="楷体" pitchFamily="49" charset="-122"/>
                <a:cs typeface="Consolas" pitchFamily="49" charset="0"/>
              </a:rPr>
              <a:t>时，</a:t>
            </a:r>
            <a:r>
              <a:rPr lang="en-US" altLang="zh-CN" sz="2000" i="1" smtClean="0">
                <a:solidFill>
                  <a:srgbClr val="0000FF"/>
                </a:solidFill>
                <a:latin typeface="Consolas" pitchFamily="49" charset="0"/>
                <a:ea typeface="楷体" pitchFamily="49" charset="-122"/>
                <a:cs typeface="Consolas" pitchFamily="49" charset="0"/>
              </a:rPr>
              <a:t>v</a:t>
            </a:r>
            <a:r>
              <a:rPr lang="en-US" altLang="zh-CN" sz="2000" i="1" baseline="-25000"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i="1" baseline="-25000"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v</a:t>
            </a:r>
            <a:r>
              <a:rPr lang="en-US" altLang="zh-CN" sz="2000" i="1" baseline="-25000" smtClean="0">
                <a:solidFill>
                  <a:srgbClr val="0000FF"/>
                </a:solidFill>
                <a:latin typeface="Consolas" pitchFamily="49" charset="0"/>
                <a:ea typeface="楷体" pitchFamily="49" charset="-122"/>
                <a:cs typeface="Consolas" pitchFamily="49" charset="0"/>
              </a:rPr>
              <a:t>minj</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i="1" baseline="-25000" smtClean="0">
                <a:solidFill>
                  <a:srgbClr val="0000FF"/>
                </a:solidFill>
                <a:latin typeface="Consolas" pitchFamily="49" charset="0"/>
                <a:ea typeface="楷体" pitchFamily="49" charset="-122"/>
                <a:cs typeface="Consolas" pitchFamily="49" charset="0"/>
              </a:rPr>
              <a:t>minj</a:t>
            </a:r>
            <a:r>
              <a:rPr lang="zh-CN" altLang="en-US" sz="2000" dirty="0">
                <a:solidFill>
                  <a:srgbClr val="0000FF"/>
                </a:solidFill>
                <a:latin typeface="Consolas" pitchFamily="49" charset="0"/>
                <a:ea typeface="楷体" pitchFamily="49" charset="-122"/>
                <a:cs typeface="Consolas" pitchFamily="49" charset="0"/>
              </a:rPr>
              <a:t>。</a:t>
            </a:r>
          </a:p>
        </p:txBody>
      </p:sp>
      <p:sp>
        <p:nvSpPr>
          <p:cNvPr id="174085" name="Rectangle 5"/>
          <p:cNvSpPr>
            <a:spLocks noChangeArrowheads="1"/>
          </p:cNvSpPr>
          <p:nvPr/>
        </p:nvSpPr>
        <p:spPr bwMode="auto">
          <a:xfrm>
            <a:off x="0" y="321945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74087" name="Rectangle 7"/>
          <p:cNvSpPr>
            <a:spLocks noChangeArrowheads="1"/>
          </p:cNvSpPr>
          <p:nvPr/>
        </p:nvSpPr>
        <p:spPr bwMode="auto">
          <a:xfrm>
            <a:off x="0" y="321945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74089" name="Rectangle 9"/>
          <p:cNvSpPr>
            <a:spLocks noChangeArrowheads="1"/>
          </p:cNvSpPr>
          <p:nvPr/>
        </p:nvSpPr>
        <p:spPr bwMode="auto">
          <a:xfrm>
            <a:off x="0" y="3224213"/>
            <a:ext cx="9144000" cy="0"/>
          </a:xfrm>
          <a:prstGeom prst="rect">
            <a:avLst/>
          </a:prstGeom>
          <a:noFill/>
          <a:ln w="9525">
            <a:noFill/>
            <a:miter lim="800000"/>
            <a:headEnd/>
            <a:tailEnd/>
          </a:ln>
          <a:effectLst/>
        </p:spPr>
        <p:txBody>
          <a:bodyPr wrap="none" anchor="ctr">
            <a:spAutoFit/>
          </a:bodyPr>
          <a:lstStyle/>
          <a:p>
            <a:endParaRPr lang="zh-CN" altLang="en-US"/>
          </a:p>
        </p:txBody>
      </p:sp>
      <p:grpSp>
        <p:nvGrpSpPr>
          <p:cNvPr id="11" name="组合 10"/>
          <p:cNvGrpSpPr/>
          <p:nvPr/>
        </p:nvGrpSpPr>
        <p:grpSpPr>
          <a:xfrm>
            <a:off x="250826" y="1785926"/>
            <a:ext cx="8678892" cy="2290774"/>
            <a:chOff x="250826" y="1785926"/>
            <a:chExt cx="8678892" cy="2290774"/>
          </a:xfrm>
        </p:grpSpPr>
        <p:sp>
          <p:nvSpPr>
            <p:cNvPr id="174083" name="Text Box 3"/>
            <p:cNvSpPr txBox="1">
              <a:spLocks noChangeArrowheads="1"/>
            </p:cNvSpPr>
            <p:nvPr/>
          </p:nvSpPr>
          <p:spPr bwMode="auto">
            <a:xfrm>
              <a:off x="250826" y="1785926"/>
              <a:ext cx="8678892" cy="2246769"/>
            </a:xfrm>
            <a:prstGeom prst="rect">
              <a:avLst/>
            </a:prstGeom>
            <a:noFill/>
            <a:ln w="9525">
              <a:noFill/>
              <a:miter lim="800000"/>
              <a:headEnd/>
              <a:tailEnd/>
            </a:ln>
            <a:effectLst/>
          </p:spPr>
          <p:txBody>
            <a:bodyPr wrap="square">
              <a:spAutoFit/>
            </a:bodyPr>
            <a:lstStyle/>
            <a:p>
              <a:pPr>
                <a:lnSpc>
                  <a:spcPct val="200000"/>
                </a:lnSpc>
                <a:spcBef>
                  <a:spcPct val="50000"/>
                </a:spcBef>
              </a:pPr>
              <a:r>
                <a:rPr lang="zh-CN" altLang="en-US" sz="2000" dirty="0">
                  <a:solidFill>
                    <a:srgbClr val="0000FF"/>
                  </a:solidFill>
                  <a:latin typeface="Consolas" pitchFamily="49" charset="0"/>
                  <a:ea typeface="楷体" pitchFamily="49" charset="-122"/>
                  <a:cs typeface="Consolas" pitchFamily="49" charset="0"/>
                </a:rPr>
                <a:t>则</a:t>
              </a:r>
              <a:r>
                <a:rPr lang="en-US" altLang="zh-CN" sz="2000" i="1" dirty="0">
                  <a:solidFill>
                    <a:srgbClr val="0000FF"/>
                  </a:solidFill>
                  <a:latin typeface="Consolas" pitchFamily="49" charset="0"/>
                  <a:ea typeface="楷体" pitchFamily="49" charset="-122"/>
                  <a:cs typeface="Consolas" pitchFamily="49" charset="0"/>
                </a:rPr>
                <a:t>V</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X</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V</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Y</a:t>
              </a:r>
              <a:r>
                <a:rPr lang="en-US" altLang="zh-CN" sz="2000" dirty="0">
                  <a:solidFill>
                    <a:srgbClr val="0000FF"/>
                  </a:solidFill>
                  <a:latin typeface="Consolas" pitchFamily="49" charset="0"/>
                  <a:ea typeface="楷体" pitchFamily="49" charset="-122"/>
                  <a:cs typeface="Consolas" pitchFamily="49" charset="0"/>
                </a:rPr>
                <a:t>)=</a:t>
              </a:r>
            </a:p>
            <a:p>
              <a:pPr>
                <a:lnSpc>
                  <a:spcPct val="200000"/>
                </a:lnSpc>
                <a:spcBef>
                  <a:spcPct val="50000"/>
                </a:spcBef>
              </a:pPr>
              <a:r>
                <a:rPr lang="en-US" altLang="zh-CN" sz="2000" dirty="0">
                  <a:solidFill>
                    <a:srgbClr val="0000FF"/>
                  </a:solidFill>
                  <a:latin typeface="Consolas" pitchFamily="49" charset="0"/>
                  <a:ea typeface="楷体" pitchFamily="49" charset="-122"/>
                  <a:cs typeface="Consolas" pitchFamily="49" charset="0"/>
                </a:rPr>
                <a:t>≥</a:t>
              </a:r>
            </a:p>
            <a:p>
              <a:pPr>
                <a:lnSpc>
                  <a:spcPct val="200000"/>
                </a:lnSpc>
                <a:spcBef>
                  <a:spcPct val="50000"/>
                </a:spcBef>
              </a:pPr>
              <a:r>
                <a:rPr lang="en-US" altLang="zh-CN" sz="2000" smtClean="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  ≥</a:t>
              </a:r>
              <a:r>
                <a:rPr lang="en-US" altLang="zh-CN" sz="2000" dirty="0">
                  <a:solidFill>
                    <a:srgbClr val="0000FF"/>
                  </a:solidFill>
                  <a:latin typeface="Consolas" pitchFamily="49" charset="0"/>
                  <a:ea typeface="楷体" pitchFamily="49" charset="-122"/>
                  <a:cs typeface="Consolas" pitchFamily="49" charset="0"/>
                </a:rPr>
                <a:t>0</a:t>
              </a:r>
            </a:p>
          </p:txBody>
        </p:sp>
        <p:graphicFrame>
          <p:nvGraphicFramePr>
            <p:cNvPr id="174084" name="Object 4"/>
            <p:cNvGraphicFramePr>
              <a:graphicFrameLocks noChangeAspect="1"/>
            </p:cNvGraphicFramePr>
            <p:nvPr/>
          </p:nvGraphicFramePr>
          <p:xfrm>
            <a:off x="2139979" y="1906061"/>
            <a:ext cx="6575425" cy="669925"/>
          </p:xfrm>
          <a:graphic>
            <a:graphicData uri="http://schemas.openxmlformats.org/presentationml/2006/ole">
              <p:oleObj spid="_x0000_s174084" name="公式" r:id="rId3" imgW="4114800" imgH="419100" progId="">
                <p:embed/>
              </p:oleObj>
            </a:graphicData>
          </a:graphic>
        </p:graphicFrame>
        <p:graphicFrame>
          <p:nvGraphicFramePr>
            <p:cNvPr id="174086" name="Object 6"/>
            <p:cNvGraphicFramePr>
              <a:graphicFrameLocks noChangeAspect="1"/>
            </p:cNvGraphicFramePr>
            <p:nvPr/>
          </p:nvGraphicFramePr>
          <p:xfrm>
            <a:off x="642910" y="2643182"/>
            <a:ext cx="5524500" cy="669925"/>
          </p:xfrm>
          <a:graphic>
            <a:graphicData uri="http://schemas.openxmlformats.org/presentationml/2006/ole">
              <p:oleObj spid="_x0000_s174086" name="公式" r:id="rId4" imgW="3454400" imgH="419100" progId="">
                <p:embed/>
              </p:oleObj>
            </a:graphicData>
          </a:graphic>
        </p:graphicFrame>
        <p:graphicFrame>
          <p:nvGraphicFramePr>
            <p:cNvPr id="174088" name="Object 8"/>
            <p:cNvGraphicFramePr>
              <a:graphicFrameLocks noChangeAspect="1"/>
            </p:cNvGraphicFramePr>
            <p:nvPr/>
          </p:nvGraphicFramePr>
          <p:xfrm>
            <a:off x="571472" y="3429000"/>
            <a:ext cx="1687512" cy="647700"/>
          </p:xfrm>
          <a:graphic>
            <a:graphicData uri="http://schemas.openxmlformats.org/presentationml/2006/ole">
              <p:oleObj spid="_x0000_s174088" name="公式" r:id="rId5" imgW="1066337" imgH="406224" progId="">
                <p:embed/>
              </p:oleObj>
            </a:graphicData>
          </a:graphic>
        </p:graphicFrame>
      </p:grpSp>
      <p:sp>
        <p:nvSpPr>
          <p:cNvPr id="174090" name="Text Box 10"/>
          <p:cNvSpPr txBox="1">
            <a:spLocks noChangeArrowheads="1"/>
          </p:cNvSpPr>
          <p:nvPr/>
        </p:nvSpPr>
        <p:spPr bwMode="auto">
          <a:xfrm>
            <a:off x="428596" y="4429132"/>
            <a:ext cx="8135938" cy="957250"/>
          </a:xfrm>
          <a:prstGeom prst="rect">
            <a:avLst/>
          </a:prstGeom>
          <a:noFill/>
          <a:ln w="9525">
            <a:noFill/>
            <a:miter lim="800000"/>
            <a:headEnd/>
            <a:tailEnd/>
          </a:ln>
          <a:effectLst/>
        </p:spPr>
        <p:txBody>
          <a:bodyPr>
            <a:spAutoFit/>
          </a:bodyPr>
          <a:lstStyle/>
          <a:p>
            <a:pPr>
              <a:lnSpc>
                <a:spcPct val="150000"/>
              </a:lnSpc>
              <a:spcBef>
                <a:spcPct val="50000"/>
              </a:spcBef>
            </a:pPr>
            <a:r>
              <a:rPr lang="zh-CN" altLang="en-US" sz="2000" dirty="0">
                <a:solidFill>
                  <a:srgbClr val="0000FF"/>
                </a:solidFill>
                <a:latin typeface="Consolas" pitchFamily="49" charset="0"/>
                <a:ea typeface="楷体" pitchFamily="49" charset="-122"/>
                <a:cs typeface="Consolas" pitchFamily="49" charset="0"/>
              </a:rPr>
              <a:t>　　这样与</a:t>
            </a:r>
            <a:r>
              <a:rPr lang="en-US" altLang="zh-CN" sz="2000" dirty="0">
                <a:solidFill>
                  <a:srgbClr val="0000FF"/>
                </a:solidFill>
                <a:latin typeface="Consolas" pitchFamily="49" charset="0"/>
                <a:ea typeface="楷体" pitchFamily="49" charset="-122"/>
                <a:cs typeface="Consolas" pitchFamily="49" charset="0"/>
              </a:rPr>
              <a:t>Y</a:t>
            </a:r>
            <a:r>
              <a:rPr lang="zh-CN" altLang="en-US" sz="2000" dirty="0">
                <a:solidFill>
                  <a:srgbClr val="0000FF"/>
                </a:solidFill>
                <a:latin typeface="Consolas" pitchFamily="49" charset="0"/>
                <a:ea typeface="楷体" pitchFamily="49" charset="-122"/>
                <a:cs typeface="Consolas" pitchFamily="49" charset="0"/>
              </a:rPr>
              <a:t>是最优解的假设</a:t>
            </a:r>
            <a:r>
              <a:rPr lang="zh-CN" altLang="en-US" sz="2000">
                <a:solidFill>
                  <a:srgbClr val="0000FF"/>
                </a:solidFill>
                <a:latin typeface="Consolas" pitchFamily="49" charset="0"/>
                <a:ea typeface="楷体" pitchFamily="49" charset="-122"/>
                <a:cs typeface="Consolas" pitchFamily="49" charset="0"/>
              </a:rPr>
              <a:t>矛</a:t>
            </a:r>
            <a:r>
              <a:rPr lang="zh-CN" altLang="en-US" sz="2000" smtClean="0">
                <a:solidFill>
                  <a:srgbClr val="0000FF"/>
                </a:solidFill>
                <a:latin typeface="Consolas" pitchFamily="49" charset="0"/>
                <a:ea typeface="楷体" pitchFamily="49" charset="-122"/>
                <a:cs typeface="Consolas" pitchFamily="49" charset="0"/>
              </a:rPr>
              <a:t>盾，也</a:t>
            </a:r>
            <a:r>
              <a:rPr lang="zh-CN" altLang="en-US" sz="2000" dirty="0">
                <a:solidFill>
                  <a:srgbClr val="0000FF"/>
                </a:solidFill>
                <a:latin typeface="Consolas" pitchFamily="49" charset="0"/>
                <a:ea typeface="楷体" pitchFamily="49" charset="-122"/>
                <a:cs typeface="Consolas" pitchFamily="49" charset="0"/>
              </a:rPr>
              <a:t>就是说没有哪个可行解的价值会大于</a:t>
            </a:r>
            <a:r>
              <a:rPr lang="en-US" altLang="zh-CN" sz="2000" i="1">
                <a:solidFill>
                  <a:srgbClr val="0000FF"/>
                </a:solidFill>
                <a:latin typeface="Consolas" pitchFamily="49" charset="0"/>
                <a:ea typeface="楷体" pitchFamily="49" charset="-122"/>
                <a:cs typeface="Consolas" pitchFamily="49" charset="0"/>
              </a:rPr>
              <a:t>V</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X</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，因</a:t>
            </a:r>
            <a:r>
              <a:rPr lang="zh-CN" altLang="en-US" sz="2000" dirty="0">
                <a:solidFill>
                  <a:srgbClr val="0000FF"/>
                </a:solidFill>
                <a:latin typeface="Consolas" pitchFamily="49" charset="0"/>
                <a:ea typeface="楷体" pitchFamily="49" charset="-122"/>
                <a:cs typeface="Consolas" pitchFamily="49" charset="0"/>
              </a:rPr>
              <a:t>此解</a:t>
            </a:r>
            <a:r>
              <a:rPr lang="en-US" altLang="zh-CN" sz="2000" i="1" dirty="0">
                <a:solidFill>
                  <a:srgbClr val="0000FF"/>
                </a:solidFill>
                <a:latin typeface="Consolas" pitchFamily="49" charset="0"/>
                <a:ea typeface="楷体" pitchFamily="49" charset="-122"/>
                <a:cs typeface="Consolas" pitchFamily="49" charset="0"/>
              </a:rPr>
              <a:t>X</a:t>
            </a:r>
            <a:r>
              <a:rPr lang="zh-CN" altLang="en-US" sz="2000" dirty="0">
                <a:solidFill>
                  <a:srgbClr val="0000FF"/>
                </a:solidFill>
                <a:latin typeface="Consolas" pitchFamily="49" charset="0"/>
                <a:ea typeface="楷体" pitchFamily="49" charset="-122"/>
                <a:cs typeface="Consolas" pitchFamily="49" charset="0"/>
              </a:rPr>
              <a:t>是最优解。</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Text Box 2"/>
          <p:cNvSpPr txBox="1">
            <a:spLocks noChangeArrowheads="1"/>
          </p:cNvSpPr>
          <p:nvPr/>
        </p:nvSpPr>
        <p:spPr bwMode="auto">
          <a:xfrm>
            <a:off x="500034" y="1357298"/>
            <a:ext cx="8064500" cy="1107996"/>
          </a:xfrm>
          <a:prstGeom prst="rect">
            <a:avLst/>
          </a:prstGeom>
          <a:noFill/>
          <a:ln w="9525">
            <a:noFill/>
            <a:miter lim="800000"/>
            <a:headEnd/>
            <a:tailEnd/>
          </a:ln>
          <a:effectLst/>
        </p:spPr>
        <p:txBody>
          <a:bodyPr>
            <a:spAutoFit/>
          </a:bodyPr>
          <a:lstStyle/>
          <a:p>
            <a:pPr>
              <a:lnSpc>
                <a:spcPct val="150000"/>
              </a:lnSpc>
              <a:spcBef>
                <a:spcPct val="50000"/>
              </a:spcBef>
            </a:pPr>
            <a:r>
              <a:rPr lang="zh-CN" altLang="en-US" dirty="0">
                <a:latin typeface="Consolas" pitchFamily="49" charset="0"/>
                <a:ea typeface="楷体" pitchFamily="49" charset="-122"/>
                <a:cs typeface="Consolas" pitchFamily="49" charset="0"/>
              </a:rPr>
              <a:t>　</a:t>
            </a:r>
            <a:r>
              <a:rPr lang="zh-CN" altLang="en-US" sz="2200">
                <a:latin typeface="Consolas" pitchFamily="49" charset="0"/>
                <a:ea typeface="楷体" pitchFamily="49" charset="-122"/>
                <a:cs typeface="Consolas" pitchFamily="49" charset="0"/>
              </a:rPr>
              <a:t>　</a:t>
            </a:r>
            <a:r>
              <a:rPr lang="en-US" altLang="zh-CN" sz="2200" smtClean="0">
                <a:solidFill>
                  <a:srgbClr val="FF0000"/>
                </a:solidFill>
                <a:latin typeface="微软雅黑" pitchFamily="34" charset="-122"/>
                <a:ea typeface="微软雅黑" pitchFamily="34" charset="-122"/>
                <a:cs typeface="Consolas" pitchFamily="49" charset="0"/>
              </a:rPr>
              <a:t>【</a:t>
            </a:r>
            <a:r>
              <a:rPr lang="zh-CN" altLang="en-US" sz="2200" smtClean="0">
                <a:solidFill>
                  <a:srgbClr val="FF0000"/>
                </a:solidFill>
                <a:latin typeface="微软雅黑" pitchFamily="34" charset="-122"/>
                <a:ea typeface="微软雅黑" pitchFamily="34" charset="-122"/>
                <a:cs typeface="Consolas" pitchFamily="49" charset="0"/>
              </a:rPr>
              <a:t>算法分析</a:t>
            </a:r>
            <a:r>
              <a:rPr lang="en-US" altLang="zh-CN" sz="2200" smtClean="0">
                <a:solidFill>
                  <a:srgbClr val="FF0000"/>
                </a:solidFill>
                <a:latin typeface="微软雅黑" pitchFamily="34" charset="-122"/>
                <a:ea typeface="微软雅黑" pitchFamily="34"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排序</a:t>
            </a:r>
            <a:r>
              <a:rPr lang="zh-CN" altLang="en-US" sz="2000" dirty="0">
                <a:solidFill>
                  <a:srgbClr val="0000FF"/>
                </a:solidFill>
                <a:latin typeface="Consolas" pitchFamily="49" charset="0"/>
                <a:ea typeface="楷体" pitchFamily="49" charset="-122"/>
                <a:cs typeface="Consolas" pitchFamily="49" charset="0"/>
              </a:rPr>
              <a:t>的时间复杂性为</a:t>
            </a:r>
            <a:r>
              <a:rPr lang="en-US" altLang="zh-CN" sz="2000">
                <a:solidFill>
                  <a:srgbClr val="0000FF"/>
                </a:solidFill>
                <a:latin typeface="Consolas" pitchFamily="49" charset="0"/>
                <a:ea typeface="楷体" pitchFamily="49" charset="-122"/>
                <a:cs typeface="Consolas" pitchFamily="49" charset="0"/>
              </a:rPr>
              <a:t>O(</a:t>
            </a:r>
            <a:r>
              <a:rPr lang="en-US" altLang="zh-CN" sz="2000" i="1" err="1">
                <a:solidFill>
                  <a:srgbClr val="0000FF"/>
                </a:solidFill>
                <a:latin typeface="Consolas" pitchFamily="49" charset="0"/>
                <a:ea typeface="楷体" pitchFamily="49" charset="-122"/>
                <a:cs typeface="Consolas" pitchFamily="49" charset="0"/>
              </a:rPr>
              <a:t>n</a:t>
            </a:r>
            <a:r>
              <a:rPr lang="en-US" altLang="zh-CN" sz="2000" err="1">
                <a:solidFill>
                  <a:srgbClr val="0000FF"/>
                </a:solidFill>
                <a:latin typeface="Consolas" pitchFamily="49" charset="0"/>
                <a:ea typeface="楷体" pitchFamily="49" charset="-122"/>
                <a:cs typeface="Consolas" pitchFamily="49" charset="0"/>
              </a:rPr>
              <a:t>log</a:t>
            </a:r>
            <a:r>
              <a:rPr lang="en-US" altLang="zh-CN" sz="2000" baseline="-25000" err="1">
                <a:solidFill>
                  <a:srgbClr val="0000FF"/>
                </a:solidFill>
                <a:latin typeface="Consolas" pitchFamily="49" charset="0"/>
                <a:ea typeface="楷体" pitchFamily="49" charset="-122"/>
                <a:cs typeface="Consolas" pitchFamily="49" charset="0"/>
              </a:rPr>
              <a:t>2</a:t>
            </a:r>
            <a:r>
              <a:rPr lang="en-US" altLang="zh-CN" sz="2000" i="1" err="1">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while</a:t>
            </a:r>
            <a:r>
              <a:rPr lang="zh-CN" altLang="en-US" sz="2000" dirty="0">
                <a:solidFill>
                  <a:srgbClr val="0000FF"/>
                </a:solidFill>
                <a:latin typeface="Consolas" pitchFamily="49" charset="0"/>
                <a:ea typeface="楷体" pitchFamily="49" charset="-122"/>
                <a:cs typeface="Consolas" pitchFamily="49" charset="0"/>
              </a:rPr>
              <a:t>循环的时间为</a:t>
            </a:r>
            <a:r>
              <a:rPr lang="en-US" altLang="zh-CN" sz="2000">
                <a:solidFill>
                  <a:srgbClr val="0000FF"/>
                </a:solidFill>
                <a:latin typeface="Consolas" pitchFamily="49" charset="0"/>
                <a:ea typeface="楷体" pitchFamily="49" charset="-122"/>
                <a:cs typeface="Consolas" pitchFamily="49" charset="0"/>
              </a:rPr>
              <a:t>O(</a:t>
            </a:r>
            <a:r>
              <a:rPr lang="en-US" altLang="zh-CN" sz="2000" i="1">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，所</a:t>
            </a:r>
            <a:r>
              <a:rPr lang="zh-CN" altLang="en-US" sz="2000" dirty="0">
                <a:solidFill>
                  <a:srgbClr val="0000FF"/>
                </a:solidFill>
                <a:latin typeface="Consolas" pitchFamily="49" charset="0"/>
                <a:ea typeface="楷体" pitchFamily="49" charset="-122"/>
                <a:cs typeface="Consolas" pitchFamily="49" charset="0"/>
              </a:rPr>
              <a:t>以本算法的时间复杂度为</a:t>
            </a:r>
            <a:r>
              <a:rPr lang="en-US" altLang="zh-CN" sz="2000" dirty="0">
                <a:solidFill>
                  <a:srgbClr val="0000FF"/>
                </a:solidFill>
                <a:latin typeface="Consolas" pitchFamily="49" charset="0"/>
                <a:ea typeface="楷体" pitchFamily="49" charset="-122"/>
                <a:cs typeface="Consolas" pitchFamily="49" charset="0"/>
              </a:rPr>
              <a:t>O(</a:t>
            </a:r>
            <a:r>
              <a:rPr lang="en-US" altLang="zh-CN" sz="2000" i="1" dirty="0" err="1">
                <a:solidFill>
                  <a:srgbClr val="0000FF"/>
                </a:solidFill>
                <a:latin typeface="Consolas" pitchFamily="49" charset="0"/>
                <a:ea typeface="楷体" pitchFamily="49" charset="-122"/>
                <a:cs typeface="Consolas" pitchFamily="49" charset="0"/>
              </a:rPr>
              <a:t>n</a:t>
            </a:r>
            <a:r>
              <a:rPr lang="en-US" altLang="zh-CN" sz="2000" dirty="0" err="1">
                <a:solidFill>
                  <a:srgbClr val="0000FF"/>
                </a:solidFill>
                <a:latin typeface="Consolas" pitchFamily="49" charset="0"/>
                <a:ea typeface="楷体" pitchFamily="49" charset="-122"/>
                <a:cs typeface="Consolas" pitchFamily="49" charset="0"/>
              </a:rPr>
              <a:t>log</a:t>
            </a:r>
            <a:r>
              <a:rPr lang="en-US" altLang="zh-CN" sz="2000" baseline="-25000" dirty="0" err="1">
                <a:solidFill>
                  <a:srgbClr val="0000FF"/>
                </a:solidFill>
                <a:latin typeface="Consolas" pitchFamily="49" charset="0"/>
                <a:ea typeface="楷体" pitchFamily="49" charset="-122"/>
                <a:cs typeface="Consolas" pitchFamily="49" charset="0"/>
              </a:rPr>
              <a:t>2</a:t>
            </a:r>
            <a:r>
              <a:rPr lang="en-US" altLang="zh-CN" sz="2000" i="1" dirty="0" err="1">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357166"/>
            <a:ext cx="4320000"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z="2800" smtClean="0">
                <a:solidFill>
                  <a:srgbClr val="FF0000"/>
                </a:solidFill>
                <a:latin typeface="Consolas" pitchFamily="49" charset="0"/>
                <a:ea typeface="叶根友毛笔行书2.0版" pitchFamily="2" charset="-122"/>
                <a:cs typeface="Consolas" pitchFamily="49" charset="0"/>
              </a:rPr>
              <a:t>7.4 </a:t>
            </a:r>
            <a:r>
              <a:rPr lang="zh-CN" altLang="zh-CN" sz="2800" smtClean="0">
                <a:solidFill>
                  <a:srgbClr val="FF0000"/>
                </a:solidFill>
                <a:latin typeface="Consolas" pitchFamily="49" charset="0"/>
                <a:ea typeface="叶根友毛笔行书2.0版" pitchFamily="2" charset="-122"/>
                <a:cs typeface="Consolas" pitchFamily="49" charset="0"/>
              </a:rPr>
              <a:t>求解最优装载问题</a:t>
            </a:r>
          </a:p>
        </p:txBody>
      </p:sp>
      <p:sp>
        <p:nvSpPr>
          <p:cNvPr id="3" name="TextBox 2"/>
          <p:cNvSpPr txBox="1"/>
          <p:nvPr/>
        </p:nvSpPr>
        <p:spPr>
          <a:xfrm>
            <a:off x="500034" y="1714488"/>
            <a:ext cx="8001056" cy="1985159"/>
          </a:xfrm>
          <a:prstGeom prst="rect">
            <a:avLst/>
          </a:prstGeom>
          <a:noFill/>
        </p:spPr>
        <p:txBody>
          <a:bodyPr wrap="square" rtlCol="0">
            <a:spAutoFit/>
          </a:bodyPr>
          <a:lstStyle/>
          <a:p>
            <a:pPr>
              <a:lnSpc>
                <a:spcPct val="150000"/>
              </a:lnSpc>
            </a:pPr>
            <a:r>
              <a:rPr lang="en-US" altLang="zh-CN" sz="2200" smtClean="0">
                <a:solidFill>
                  <a:srgbClr val="0000FF"/>
                </a:solidFill>
                <a:latin typeface="微软雅黑" pitchFamily="34" charset="-122"/>
                <a:ea typeface="微软雅黑" pitchFamily="34" charset="-122"/>
                <a:cs typeface="Consolas" pitchFamily="49" charset="0"/>
              </a:rPr>
              <a:t>    </a:t>
            </a:r>
            <a:r>
              <a:rPr lang="en-US" altLang="zh-CN" sz="2200" smtClean="0">
                <a:solidFill>
                  <a:srgbClr val="0000FF"/>
                </a:solidFill>
                <a:latin typeface="微软雅黑" pitchFamily="34" charset="-122"/>
                <a:ea typeface="微软雅黑" pitchFamily="34" charset="-122"/>
                <a:cs typeface="Consolas" pitchFamily="49" charset="0"/>
              </a:rPr>
              <a:t>  </a:t>
            </a:r>
            <a:r>
              <a:rPr lang="zh-CN" altLang="zh-CN" sz="2200" smtClean="0">
                <a:solidFill>
                  <a:srgbClr val="FF0000"/>
                </a:solidFill>
                <a:latin typeface="微软雅黑" pitchFamily="34" charset="-122"/>
                <a:ea typeface="微软雅黑" pitchFamily="34" charset="-122"/>
                <a:cs typeface="Consolas" pitchFamily="49" charset="0"/>
              </a:rPr>
              <a:t>【</a:t>
            </a:r>
            <a:r>
              <a:rPr lang="zh-CN" altLang="zh-CN" sz="2200" smtClean="0">
                <a:solidFill>
                  <a:srgbClr val="FF0000"/>
                </a:solidFill>
                <a:latin typeface="微软雅黑" pitchFamily="34" charset="-122"/>
                <a:ea typeface="微软雅黑" pitchFamily="34" charset="-122"/>
                <a:cs typeface="Consolas" pitchFamily="49" charset="0"/>
              </a:rPr>
              <a:t>问题描述】</a:t>
            </a:r>
            <a:r>
              <a:rPr lang="zh-CN" altLang="zh-CN" sz="2000" smtClean="0">
                <a:solidFill>
                  <a:srgbClr val="0000FF"/>
                </a:solidFill>
                <a:latin typeface="Consolas" pitchFamily="49" charset="0"/>
                <a:ea typeface="楷体" pitchFamily="49" charset="-122"/>
                <a:cs typeface="Consolas" pitchFamily="49" charset="0"/>
              </a:rPr>
              <a:t>有</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个集装箱要装上一艘载重量为</a:t>
            </a:r>
            <a:r>
              <a:rPr lang="en-US" altLang="zh-CN" sz="2000" i="1" smtClean="0">
                <a:solidFill>
                  <a:srgbClr val="0000FF"/>
                </a:solidFill>
                <a:latin typeface="Consolas" pitchFamily="49" charset="0"/>
                <a:ea typeface="楷体" pitchFamily="49" charset="-122"/>
                <a:cs typeface="Consolas" pitchFamily="49" charset="0"/>
              </a:rPr>
              <a:t>W</a:t>
            </a:r>
            <a:r>
              <a:rPr lang="zh-CN" altLang="zh-CN" sz="2000" smtClean="0">
                <a:solidFill>
                  <a:srgbClr val="0000FF"/>
                </a:solidFill>
                <a:latin typeface="Consolas" pitchFamily="49" charset="0"/>
                <a:ea typeface="楷体" pitchFamily="49" charset="-122"/>
                <a:cs typeface="Consolas" pitchFamily="49" charset="0"/>
              </a:rPr>
              <a:t>的轮船，其中集装箱</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）的重量为</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i="1" baseline="-25000"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不考虑集装箱的体积限制，现要选出尽可能多的集装箱装上轮船，使它们的重量之和不超过</a:t>
            </a:r>
            <a:r>
              <a:rPr lang="en-US" altLang="zh-CN" sz="2000" i="1" smtClean="0">
                <a:solidFill>
                  <a:srgbClr val="0000FF"/>
                </a:solidFill>
                <a:latin typeface="Consolas" pitchFamily="49" charset="0"/>
                <a:ea typeface="楷体" pitchFamily="49" charset="-122"/>
                <a:cs typeface="Consolas" pitchFamily="49" charset="0"/>
              </a:rPr>
              <a:t>W</a:t>
            </a:r>
            <a:r>
              <a:rPr lang="zh-CN" altLang="zh-CN" sz="2000" smtClean="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500174"/>
            <a:ext cx="7929618" cy="2446824"/>
          </a:xfrm>
          <a:prstGeom prst="rect">
            <a:avLst/>
          </a:prstGeom>
          <a:noFill/>
        </p:spPr>
        <p:txBody>
          <a:bodyPr wrap="square" rtlCol="0">
            <a:spAutoFit/>
          </a:bodyPr>
          <a:lstStyle/>
          <a:p>
            <a:pPr>
              <a:lnSpc>
                <a:spcPct val="150000"/>
              </a:lnSpc>
            </a:pPr>
            <a:r>
              <a:rPr lang="en-US" altLang="zh-CN" sz="2200" smtClean="0">
                <a:solidFill>
                  <a:srgbClr val="0000FF"/>
                </a:solidFill>
                <a:latin typeface="微软雅黑" pitchFamily="34" charset="-122"/>
                <a:ea typeface="微软雅黑" pitchFamily="34" charset="-122"/>
                <a:cs typeface="Consolas" pitchFamily="49" charset="0"/>
              </a:rPr>
              <a:t>    </a:t>
            </a:r>
            <a:r>
              <a:rPr lang="en-US" altLang="zh-CN" sz="2200" smtClean="0">
                <a:solidFill>
                  <a:srgbClr val="0000FF"/>
                </a:solidFill>
                <a:latin typeface="微软雅黑" pitchFamily="34" charset="-122"/>
                <a:ea typeface="微软雅黑" pitchFamily="34" charset="-122"/>
                <a:cs typeface="Consolas" pitchFamily="49" charset="0"/>
              </a:rPr>
              <a:t>  </a:t>
            </a:r>
            <a:r>
              <a:rPr lang="zh-CN" altLang="zh-CN" sz="2200" smtClean="0">
                <a:solidFill>
                  <a:srgbClr val="FF0000"/>
                </a:solidFill>
                <a:latin typeface="微软雅黑" pitchFamily="34" charset="-122"/>
                <a:ea typeface="微软雅黑" pitchFamily="34" charset="-122"/>
                <a:cs typeface="Consolas" pitchFamily="49" charset="0"/>
              </a:rPr>
              <a:t>【</a:t>
            </a:r>
            <a:r>
              <a:rPr lang="zh-CN" altLang="zh-CN" sz="2200" smtClean="0">
                <a:solidFill>
                  <a:srgbClr val="FF0000"/>
                </a:solidFill>
                <a:latin typeface="微软雅黑" pitchFamily="34" charset="-122"/>
                <a:ea typeface="微软雅黑" pitchFamily="34" charset="-122"/>
                <a:cs typeface="Consolas" pitchFamily="49" charset="0"/>
              </a:rPr>
              <a:t>问题求解】</a:t>
            </a:r>
            <a:r>
              <a:rPr lang="zh-CN" altLang="zh-CN" sz="2000" smtClean="0">
                <a:solidFill>
                  <a:srgbClr val="0000FF"/>
                </a:solidFill>
                <a:latin typeface="Consolas" pitchFamily="49" charset="0"/>
                <a:ea typeface="楷体" pitchFamily="49" charset="-122"/>
                <a:cs typeface="Consolas" pitchFamily="49" charset="0"/>
              </a:rPr>
              <a:t>第</a:t>
            </a:r>
            <a:r>
              <a:rPr lang="en-US" altLang="zh-CN" sz="2000" smtClean="0">
                <a:solidFill>
                  <a:srgbClr val="0000FF"/>
                </a:solidFill>
                <a:latin typeface="Consolas" pitchFamily="49" charset="0"/>
                <a:ea typeface="楷体" pitchFamily="49" charset="-122"/>
                <a:cs typeface="Consolas" pitchFamily="49" charset="0"/>
              </a:rPr>
              <a:t>5</a:t>
            </a:r>
            <a:r>
              <a:rPr lang="zh-CN" altLang="zh-CN" sz="2000" smtClean="0">
                <a:solidFill>
                  <a:srgbClr val="0000FF"/>
                </a:solidFill>
                <a:latin typeface="Consolas" pitchFamily="49" charset="0"/>
                <a:ea typeface="楷体" pitchFamily="49" charset="-122"/>
                <a:cs typeface="Consolas" pitchFamily="49" charset="0"/>
              </a:rPr>
              <a:t>章讨论了简单装载问题，采用回溯法选出尽可能少的集装箱个数。这里的最优解是选出尽可能多的集装箱个数，并采用</a:t>
            </a:r>
            <a:r>
              <a:rPr lang="zh-CN" altLang="zh-CN" sz="2000" smtClean="0">
                <a:solidFill>
                  <a:srgbClr val="C00000"/>
                </a:solidFill>
                <a:latin typeface="Consolas" pitchFamily="49" charset="0"/>
                <a:ea typeface="楷体" pitchFamily="49" charset="-122"/>
                <a:cs typeface="Consolas" pitchFamily="49" charset="0"/>
              </a:rPr>
              <a:t>贪心法</a:t>
            </a:r>
            <a:r>
              <a:rPr lang="zh-CN" altLang="zh-CN" sz="2000" smtClean="0">
                <a:solidFill>
                  <a:srgbClr val="0000FF"/>
                </a:solidFill>
                <a:latin typeface="Consolas" pitchFamily="49" charset="0"/>
                <a:ea typeface="楷体" pitchFamily="49" charset="-122"/>
                <a:cs typeface="Consolas" pitchFamily="49" charset="0"/>
              </a:rPr>
              <a:t>求解。</a:t>
            </a: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当重量限制为</a:t>
            </a:r>
            <a:r>
              <a:rPr lang="en-US" altLang="zh-CN" sz="2000" i="1" smtClean="0">
                <a:solidFill>
                  <a:srgbClr val="0000FF"/>
                </a:solidFill>
                <a:latin typeface="Consolas" pitchFamily="49" charset="0"/>
                <a:ea typeface="楷体" pitchFamily="49" charset="-122"/>
                <a:cs typeface="Consolas" pitchFamily="49" charset="0"/>
              </a:rPr>
              <a:t>W</a:t>
            </a:r>
            <a:r>
              <a:rPr lang="zh-CN" altLang="zh-CN" sz="2000" smtClean="0">
                <a:solidFill>
                  <a:srgbClr val="0000FF"/>
                </a:solidFill>
                <a:latin typeface="Consolas" pitchFamily="49" charset="0"/>
                <a:ea typeface="楷体" pitchFamily="49" charset="-122"/>
                <a:cs typeface="Consolas" pitchFamily="49" charset="0"/>
              </a:rPr>
              <a:t>时，</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i="1" baseline="-25000"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越小可装载的集装箱个数越多，所以采用优先选取重量轻的集装箱装船的贪心思路。</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428736"/>
            <a:ext cx="7572428" cy="1419619"/>
          </a:xfrm>
          <a:prstGeom prst="rect">
            <a:avLst/>
          </a:prstGeom>
          <a:noFill/>
        </p:spPr>
        <p:txBody>
          <a:bodyPr wrap="square" rtlCol="0">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对</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i="1" baseline="-25000"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从小到大排序得到</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baseline="-25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i="1" baseline="-25000"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，设最优解向量为</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baseline="-25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i="1" baseline="-25000"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，显然，</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baseline="-25000" smtClean="0">
                <a:solidFill>
                  <a:srgbClr val="0000FF"/>
                </a:solidFill>
                <a:latin typeface="Consolas" pitchFamily="49" charset="0"/>
                <a:ea typeface="楷体" pitchFamily="49" charset="-122"/>
                <a:cs typeface="Consolas" pitchFamily="49" charset="0"/>
              </a:rPr>
              <a:t>1</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，则</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baseline="-25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i="1" baseline="-25000"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是装载问题</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baseline="-25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i="1" baseline="-25000"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的最优解，满足</a:t>
            </a:r>
            <a:r>
              <a:rPr lang="zh-CN" altLang="zh-CN" sz="2000" smtClean="0">
                <a:solidFill>
                  <a:srgbClr val="C00000"/>
                </a:solidFill>
                <a:latin typeface="Consolas" pitchFamily="49" charset="0"/>
                <a:ea typeface="微软雅黑" pitchFamily="34" charset="-122"/>
                <a:cs typeface="Consolas" pitchFamily="49" charset="0"/>
              </a:rPr>
              <a:t>贪心最优子结构性质</a:t>
            </a:r>
            <a:r>
              <a:rPr lang="zh-CN" altLang="zh-CN" sz="2000" smtClean="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500042"/>
            <a:ext cx="8643998" cy="5349496"/>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216000" rtlCol="0">
            <a:spAutoFit/>
          </a:bodyPr>
          <a:lstStyle/>
          <a:p>
            <a:r>
              <a:rPr lang="en-US" altLang="zh-CN" sz="1800" smtClean="0">
                <a:solidFill>
                  <a:srgbClr val="FF0000"/>
                </a:solidFill>
                <a:latin typeface="Consolas" pitchFamily="49" charset="0"/>
                <a:ea typeface="仿宋" pitchFamily="49" charset="-122"/>
                <a:cs typeface="Consolas" pitchFamily="49" charset="0"/>
              </a:rPr>
              <a:t>//</a:t>
            </a:r>
            <a:r>
              <a:rPr lang="zh-CN" altLang="zh-CN" sz="1800" smtClean="0">
                <a:solidFill>
                  <a:srgbClr val="FF0000"/>
                </a:solidFill>
                <a:latin typeface="Consolas" pitchFamily="49" charset="0"/>
                <a:ea typeface="仿宋" pitchFamily="49" charset="-122"/>
                <a:cs typeface="Consolas" pitchFamily="49" charset="0"/>
              </a:rPr>
              <a:t>问题表示</a:t>
            </a:r>
          </a:p>
          <a:p>
            <a:r>
              <a:rPr lang="en-US" altLang="zh-CN" sz="1800" smtClean="0">
                <a:solidFill>
                  <a:srgbClr val="0000FF"/>
                </a:solidFill>
                <a:latin typeface="Consolas" pitchFamily="49" charset="0"/>
                <a:ea typeface="仿宋" pitchFamily="49" charset="-122"/>
                <a:cs typeface="Consolas" pitchFamily="49" charset="0"/>
              </a:rPr>
              <a:t>int w[]={0,5,2,6,4,3};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各集装箱重量</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不用下标</a:t>
            </a:r>
            <a:r>
              <a:rPr lang="en-US" altLang="zh-CN" sz="1800" smtClean="0">
                <a:solidFill>
                  <a:srgbClr val="00B0F0"/>
                </a:solidFill>
                <a:latin typeface="Consolas" pitchFamily="49" charset="0"/>
                <a:ea typeface="仿宋" pitchFamily="49" charset="-122"/>
                <a:cs typeface="Consolas" pitchFamily="49" charset="0"/>
              </a:rPr>
              <a:t>0</a:t>
            </a:r>
            <a:r>
              <a:rPr lang="zh-CN" altLang="zh-CN" sz="1800" smtClean="0">
                <a:solidFill>
                  <a:srgbClr val="00B0F0"/>
                </a:solidFill>
                <a:latin typeface="Consolas" pitchFamily="49" charset="0"/>
                <a:ea typeface="仿宋" pitchFamily="49" charset="-122"/>
                <a:cs typeface="Consolas" pitchFamily="49" charset="0"/>
              </a:rPr>
              <a:t>的元素</a:t>
            </a:r>
          </a:p>
          <a:p>
            <a:r>
              <a:rPr lang="en-US" altLang="zh-CN" sz="1800" smtClean="0">
                <a:solidFill>
                  <a:srgbClr val="0000FF"/>
                </a:solidFill>
                <a:latin typeface="Consolas" pitchFamily="49" charset="0"/>
                <a:ea typeface="仿宋" pitchFamily="49" charset="-122"/>
                <a:cs typeface="Consolas" pitchFamily="49" charset="0"/>
              </a:rPr>
              <a:t>int n=5,W=10;</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FF0000"/>
                </a:solidFill>
                <a:latin typeface="Consolas" pitchFamily="49" charset="0"/>
                <a:ea typeface="仿宋" pitchFamily="49" charset="-122"/>
                <a:cs typeface="Consolas" pitchFamily="49" charset="0"/>
              </a:rPr>
              <a:t>//</a:t>
            </a:r>
            <a:r>
              <a:rPr lang="zh-CN" altLang="zh-CN" sz="1800" smtClean="0">
                <a:solidFill>
                  <a:srgbClr val="FF0000"/>
                </a:solidFill>
                <a:latin typeface="Consolas" pitchFamily="49" charset="0"/>
                <a:ea typeface="仿宋" pitchFamily="49" charset="-122"/>
                <a:cs typeface="Consolas" pitchFamily="49" charset="0"/>
              </a:rPr>
              <a:t>求解结果表示</a:t>
            </a:r>
          </a:p>
          <a:p>
            <a:r>
              <a:rPr lang="en-US" altLang="zh-CN" sz="1800" smtClean="0">
                <a:solidFill>
                  <a:srgbClr val="0000FF"/>
                </a:solidFill>
                <a:latin typeface="Consolas" pitchFamily="49" charset="0"/>
                <a:ea typeface="仿宋" pitchFamily="49" charset="-122"/>
                <a:cs typeface="Consolas" pitchFamily="49" charset="0"/>
              </a:rPr>
              <a:t>int maxw;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存放最优解的总重量</a:t>
            </a:r>
          </a:p>
          <a:p>
            <a:r>
              <a:rPr lang="en-US" altLang="zh-CN" sz="1800" smtClean="0">
                <a:solidFill>
                  <a:srgbClr val="0000FF"/>
                </a:solidFill>
                <a:latin typeface="Consolas" pitchFamily="49" charset="0"/>
                <a:ea typeface="仿宋" pitchFamily="49" charset="-122"/>
                <a:cs typeface="Consolas" pitchFamily="49" charset="0"/>
              </a:rPr>
              <a:t>int x[MAXN];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存放最优解向量</a:t>
            </a:r>
          </a:p>
          <a:p>
            <a:pPr>
              <a:lnSpc>
                <a:spcPct val="200000"/>
              </a:lnSpc>
            </a:pPr>
            <a:r>
              <a:rPr lang="en-US" altLang="zh-CN" sz="1800" smtClean="0">
                <a:solidFill>
                  <a:srgbClr val="FF0000"/>
                </a:solidFill>
                <a:latin typeface="Consolas" pitchFamily="49" charset="0"/>
                <a:ea typeface="仿宋" pitchFamily="49" charset="-122"/>
                <a:cs typeface="Consolas" pitchFamily="49" charset="0"/>
              </a:rPr>
              <a:t>void solve()				//</a:t>
            </a:r>
            <a:r>
              <a:rPr lang="zh-CN" altLang="zh-CN" sz="1800" smtClean="0">
                <a:solidFill>
                  <a:srgbClr val="FF0000"/>
                </a:solidFill>
                <a:latin typeface="Consolas" pitchFamily="49" charset="0"/>
                <a:ea typeface="仿宋" pitchFamily="49" charset="-122"/>
                <a:cs typeface="Consolas" pitchFamily="49" charset="0"/>
              </a:rPr>
              <a:t>求解最优装载问题</a:t>
            </a:r>
          </a:p>
          <a:p>
            <a:r>
              <a:rPr lang="en-US" altLang="zh-CN" sz="1800" smtClean="0">
                <a:solidFill>
                  <a:srgbClr val="0000FF"/>
                </a:solidFill>
                <a:latin typeface="Consolas" pitchFamily="49" charset="0"/>
                <a:ea typeface="仿宋" pitchFamily="49" charset="-122"/>
                <a:cs typeface="Consolas" pitchFamily="49" charset="0"/>
              </a:rPr>
              <a:t>{  memset(x,0,sizeof(x));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初始化解向量</a:t>
            </a:r>
          </a:p>
          <a:p>
            <a:r>
              <a:rPr lang="en-US" altLang="zh-CN" sz="1800" smtClean="0">
                <a:solidFill>
                  <a:srgbClr val="0000FF"/>
                </a:solidFill>
                <a:latin typeface="Consolas" pitchFamily="49" charset="0"/>
                <a:ea typeface="仿宋" pitchFamily="49" charset="-122"/>
                <a:cs typeface="Consolas" pitchFamily="49" charset="0"/>
              </a:rPr>
              <a:t>   sort(w+1,w+n+1);			</a:t>
            </a:r>
            <a:r>
              <a:rPr lang="en-US" altLang="zh-CN" sz="1800" smtClean="0">
                <a:solidFill>
                  <a:srgbClr val="00B0F0"/>
                </a:solidFill>
                <a:latin typeface="Consolas" pitchFamily="49" charset="0"/>
                <a:ea typeface="仿宋" pitchFamily="49" charset="-122"/>
                <a:cs typeface="Consolas" pitchFamily="49" charset="0"/>
              </a:rPr>
              <a:t>//w[1..n]</a:t>
            </a:r>
            <a:r>
              <a:rPr lang="zh-CN" altLang="zh-CN" sz="1800" smtClean="0">
                <a:solidFill>
                  <a:srgbClr val="00B0F0"/>
                </a:solidFill>
                <a:latin typeface="Consolas" pitchFamily="49" charset="0"/>
                <a:ea typeface="仿宋" pitchFamily="49" charset="-122"/>
                <a:cs typeface="Consolas" pitchFamily="49" charset="0"/>
              </a:rPr>
              <a:t>递增排序</a:t>
            </a:r>
          </a:p>
          <a:p>
            <a:r>
              <a:rPr lang="en-US" altLang="zh-CN" sz="1800" smtClean="0">
                <a:solidFill>
                  <a:srgbClr val="0000FF"/>
                </a:solidFill>
                <a:latin typeface="Consolas" pitchFamily="49" charset="0"/>
                <a:ea typeface="仿宋" pitchFamily="49" charset="-122"/>
                <a:cs typeface="Consolas" pitchFamily="49" charset="0"/>
              </a:rPr>
              <a:t>   maxw=0;</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int restw=W;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剩余重量</a:t>
            </a:r>
          </a:p>
          <a:p>
            <a:r>
              <a:rPr lang="en-US" altLang="zh-CN" sz="1800" smtClean="0">
                <a:solidFill>
                  <a:srgbClr val="0000FF"/>
                </a:solidFill>
                <a:latin typeface="Consolas" pitchFamily="49" charset="0"/>
                <a:ea typeface="仿宋" pitchFamily="49" charset="-122"/>
                <a:cs typeface="Consolas" pitchFamily="49" charset="0"/>
              </a:rPr>
              <a:t>   for (int i=1;i&lt;=n &amp;&amp;  w[i]&lt;=restw;i++)</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  x[i]=1;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选择集装箱</a:t>
            </a:r>
            <a:r>
              <a:rPr lang="en-US" altLang="zh-CN" sz="1800" smtClean="0">
                <a:solidFill>
                  <a:srgbClr val="00B0F0"/>
                </a:solidFill>
                <a:latin typeface="Consolas" pitchFamily="49" charset="0"/>
                <a:ea typeface="仿宋" pitchFamily="49" charset="-122"/>
                <a:cs typeface="Consolas" pitchFamily="49" charset="0"/>
              </a:rPr>
              <a:t>i</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restw-=w[i];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减少剩余重量</a:t>
            </a:r>
          </a:p>
          <a:p>
            <a:r>
              <a:rPr lang="en-US" altLang="zh-CN" sz="1800" smtClean="0">
                <a:solidFill>
                  <a:srgbClr val="0000FF"/>
                </a:solidFill>
                <a:latin typeface="Consolas" pitchFamily="49" charset="0"/>
                <a:ea typeface="仿宋" pitchFamily="49" charset="-122"/>
                <a:cs typeface="Consolas" pitchFamily="49" charset="0"/>
              </a:rPr>
              <a:t>      maxw+=w[i];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累计装载总重量</a:t>
            </a: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Text Box 2"/>
          <p:cNvSpPr txBox="1">
            <a:spLocks noChangeArrowheads="1"/>
          </p:cNvSpPr>
          <p:nvPr/>
        </p:nvSpPr>
        <p:spPr bwMode="auto">
          <a:xfrm>
            <a:off x="395288" y="404813"/>
            <a:ext cx="8280400" cy="4093186"/>
          </a:xfrm>
          <a:prstGeom prst="rect">
            <a:avLst/>
          </a:prstGeom>
          <a:solidFill>
            <a:schemeClr val="accent1">
              <a:lumMod val="20000"/>
              <a:lumOff val="80000"/>
            </a:schemeClr>
          </a:solidFill>
          <a:ln w="9525">
            <a:noFill/>
            <a:miter lim="800000"/>
            <a:headEnd/>
            <a:tailEnd/>
          </a:ln>
          <a:effectLst/>
        </p:spPr>
        <p:txBody>
          <a:bodyPr lIns="144000" tIns="180000" bIns="216000">
            <a:spAutoFit/>
          </a:bodyPr>
          <a:lstStyle/>
          <a:p>
            <a:pPr>
              <a:lnSpc>
                <a:spcPct val="150000"/>
              </a:lnSpc>
              <a:spcBef>
                <a:spcPts val="0"/>
              </a:spcBef>
            </a:pPr>
            <a:r>
              <a:rPr lang="zh-CN" altLang="en-US" sz="2000" dirty="0">
                <a:solidFill>
                  <a:srgbClr val="0000FF"/>
                </a:solidFill>
                <a:ea typeface="楷体" pitchFamily="49" charset="-122"/>
                <a:cs typeface="Times New Roman" pitchFamily="18" charset="0"/>
              </a:rPr>
              <a:t>　　贪</a:t>
            </a:r>
            <a:r>
              <a:rPr lang="zh-CN" altLang="en-US" sz="2000">
                <a:solidFill>
                  <a:srgbClr val="0000FF"/>
                </a:solidFill>
                <a:ea typeface="楷体" pitchFamily="49" charset="-122"/>
                <a:cs typeface="Times New Roman" pitchFamily="18" charset="0"/>
              </a:rPr>
              <a:t>心</a:t>
            </a:r>
            <a:r>
              <a:rPr lang="zh-CN" altLang="en-US" sz="2000" smtClean="0">
                <a:solidFill>
                  <a:srgbClr val="0000FF"/>
                </a:solidFill>
                <a:ea typeface="楷体" pitchFamily="49" charset="-122"/>
                <a:cs typeface="Times New Roman" pitchFamily="18" charset="0"/>
              </a:rPr>
              <a:t>法从</a:t>
            </a:r>
            <a:r>
              <a:rPr lang="zh-CN" altLang="en-US" sz="2000" dirty="0">
                <a:solidFill>
                  <a:srgbClr val="0000FF"/>
                </a:solidFill>
                <a:ea typeface="楷体" pitchFamily="49" charset="-122"/>
                <a:cs typeface="Times New Roman" pitchFamily="18" charset="0"/>
              </a:rPr>
              <a:t>问题的某一个初始解</a:t>
            </a:r>
            <a:r>
              <a:rPr lang="en-US" altLang="zh-CN" sz="2000" dirty="0">
                <a:solidFill>
                  <a:srgbClr val="0000FF"/>
                </a:solidFill>
                <a:ea typeface="楷体" pitchFamily="49" charset="-122"/>
                <a:cs typeface="Times New Roman" pitchFamily="18" charset="0"/>
              </a:rPr>
              <a:t>{}</a:t>
            </a:r>
            <a:r>
              <a:rPr lang="zh-CN" altLang="en-US" sz="2000">
                <a:solidFill>
                  <a:srgbClr val="0000FF"/>
                </a:solidFill>
                <a:ea typeface="楷体" pitchFamily="49" charset="-122"/>
                <a:cs typeface="Times New Roman" pitchFamily="18" charset="0"/>
              </a:rPr>
              <a:t>出</a:t>
            </a:r>
            <a:r>
              <a:rPr lang="zh-CN" altLang="en-US" sz="2000" smtClean="0">
                <a:solidFill>
                  <a:srgbClr val="0000FF"/>
                </a:solidFill>
                <a:ea typeface="楷体" pitchFamily="49" charset="-122"/>
                <a:cs typeface="Times New Roman" pitchFamily="18" charset="0"/>
              </a:rPr>
              <a:t>发，采</a:t>
            </a:r>
            <a:r>
              <a:rPr lang="zh-CN" altLang="en-US" sz="2000" dirty="0">
                <a:solidFill>
                  <a:srgbClr val="0000FF"/>
                </a:solidFill>
                <a:ea typeface="楷体" pitchFamily="49" charset="-122"/>
                <a:cs typeface="Times New Roman" pitchFamily="18" charset="0"/>
              </a:rPr>
              <a:t>用逐步构造最优解的方法向给定的目标</a:t>
            </a:r>
            <a:r>
              <a:rPr lang="zh-CN" altLang="en-US" sz="2000">
                <a:solidFill>
                  <a:srgbClr val="0000FF"/>
                </a:solidFill>
                <a:ea typeface="楷体" pitchFamily="49" charset="-122"/>
                <a:cs typeface="Times New Roman" pitchFamily="18" charset="0"/>
              </a:rPr>
              <a:t>前</a:t>
            </a:r>
            <a:r>
              <a:rPr lang="zh-CN" altLang="en-US" sz="2000" smtClean="0">
                <a:solidFill>
                  <a:srgbClr val="0000FF"/>
                </a:solidFill>
                <a:ea typeface="楷体" pitchFamily="49" charset="-122"/>
                <a:cs typeface="Times New Roman" pitchFamily="18" charset="0"/>
              </a:rPr>
              <a:t>进，每</a:t>
            </a:r>
            <a:r>
              <a:rPr lang="zh-CN" altLang="en-US" sz="2000" dirty="0">
                <a:solidFill>
                  <a:srgbClr val="0000FF"/>
                </a:solidFill>
                <a:ea typeface="楷体" pitchFamily="49" charset="-122"/>
                <a:cs typeface="Times New Roman" pitchFamily="18" charset="0"/>
              </a:rPr>
              <a:t>一步决策产生</a:t>
            </a:r>
            <a:r>
              <a:rPr lang="en-US" altLang="zh-CN" sz="2000" i="1" dirty="0">
                <a:solidFill>
                  <a:srgbClr val="0000FF"/>
                </a:solidFill>
                <a:ea typeface="楷体" pitchFamily="49" charset="-122"/>
                <a:cs typeface="Times New Roman" pitchFamily="18" charset="0"/>
              </a:rPr>
              <a:t>n</a:t>
            </a:r>
            <a:r>
              <a:rPr lang="en-US" altLang="zh-CN" sz="2000" dirty="0">
                <a:solidFill>
                  <a:srgbClr val="0000FF"/>
                </a:solidFill>
                <a:ea typeface="楷体" pitchFamily="49" charset="-122"/>
                <a:cs typeface="Times New Roman" pitchFamily="18" charset="0"/>
              </a:rPr>
              <a:t>-</a:t>
            </a:r>
            <a:r>
              <a:rPr lang="zh-CN" altLang="en-US" sz="2000" dirty="0">
                <a:solidFill>
                  <a:srgbClr val="0000FF"/>
                </a:solidFill>
                <a:ea typeface="楷体" pitchFamily="49" charset="-122"/>
                <a:cs typeface="Times New Roman" pitchFamily="18" charset="0"/>
              </a:rPr>
              <a:t>元组解</a:t>
            </a:r>
            <a:r>
              <a:rPr lang="zh-CN" altLang="en-US" sz="2000">
                <a:solidFill>
                  <a:srgbClr val="0000FF"/>
                </a:solidFill>
                <a:ea typeface="楷体" pitchFamily="49" charset="-122"/>
                <a:cs typeface="Times New Roman" pitchFamily="18" charset="0"/>
              </a:rPr>
              <a:t>（</a:t>
            </a:r>
            <a:r>
              <a:rPr lang="en-US" altLang="zh-CN" sz="2000" i="1" smtClean="0">
                <a:solidFill>
                  <a:srgbClr val="0000FF"/>
                </a:solidFill>
                <a:ea typeface="楷体" pitchFamily="49" charset="-122"/>
                <a:cs typeface="Times New Roman" pitchFamily="18" charset="0"/>
              </a:rPr>
              <a:t>x</a:t>
            </a:r>
            <a:r>
              <a:rPr lang="en-US" altLang="zh-CN" sz="2000" baseline="-25000" smtClean="0">
                <a:solidFill>
                  <a:srgbClr val="0000FF"/>
                </a:solidFill>
                <a:ea typeface="楷体" pitchFamily="49" charset="-122"/>
                <a:cs typeface="Times New Roman" pitchFamily="18" charset="0"/>
              </a:rPr>
              <a:t>0</a:t>
            </a:r>
            <a:r>
              <a:rPr lang="zh-CN" altLang="en-US" sz="2000" smtClean="0">
                <a:solidFill>
                  <a:srgbClr val="0000FF"/>
                </a:solidFill>
                <a:ea typeface="楷体" pitchFamily="49" charset="-122"/>
                <a:cs typeface="Times New Roman" pitchFamily="18" charset="0"/>
              </a:rPr>
              <a:t>，</a:t>
            </a:r>
            <a:r>
              <a:rPr lang="en-US" altLang="zh-CN" sz="2000" i="1" smtClean="0">
                <a:solidFill>
                  <a:srgbClr val="0000FF"/>
                </a:solidFill>
                <a:ea typeface="楷体" pitchFamily="49" charset="-122"/>
                <a:cs typeface="Times New Roman" pitchFamily="18" charset="0"/>
              </a:rPr>
              <a:t>x</a:t>
            </a:r>
            <a:r>
              <a:rPr lang="en-US" altLang="zh-CN" sz="2000" baseline="-25000" smtClean="0">
                <a:solidFill>
                  <a:srgbClr val="0000FF"/>
                </a:solidFill>
                <a:ea typeface="楷体" pitchFamily="49" charset="-122"/>
                <a:cs typeface="Times New Roman" pitchFamily="18" charset="0"/>
              </a:rPr>
              <a:t>1</a:t>
            </a:r>
            <a:r>
              <a:rPr lang="zh-CN" altLang="en-US" sz="2000" smtClean="0">
                <a:solidFill>
                  <a:srgbClr val="0000FF"/>
                </a:solidFill>
                <a:ea typeface="楷体" pitchFamily="49" charset="-122"/>
                <a:cs typeface="Times New Roman" pitchFamily="18" charset="0"/>
              </a:rPr>
              <a:t>，</a:t>
            </a:r>
            <a:r>
              <a:rPr lang="en-US" altLang="zh-CN" sz="2000" smtClean="0">
                <a:solidFill>
                  <a:srgbClr val="0000FF"/>
                </a:solidFill>
                <a:ea typeface="楷体" pitchFamily="49" charset="-122"/>
                <a:cs typeface="Times New Roman" pitchFamily="18" charset="0"/>
              </a:rPr>
              <a:t>…</a:t>
            </a:r>
            <a:r>
              <a:rPr lang="zh-CN" altLang="en-US" sz="2000" smtClean="0">
                <a:solidFill>
                  <a:srgbClr val="0000FF"/>
                </a:solidFill>
                <a:ea typeface="楷体" pitchFamily="49" charset="-122"/>
                <a:cs typeface="Times New Roman" pitchFamily="18" charset="0"/>
              </a:rPr>
              <a:t>，</a:t>
            </a:r>
            <a:r>
              <a:rPr lang="en-US" altLang="zh-CN" sz="2000" i="1" smtClean="0">
                <a:solidFill>
                  <a:srgbClr val="0000FF"/>
                </a:solidFill>
                <a:ea typeface="楷体" pitchFamily="49" charset="-122"/>
                <a:cs typeface="Times New Roman" pitchFamily="18" charset="0"/>
              </a:rPr>
              <a:t>x</a:t>
            </a:r>
            <a:r>
              <a:rPr lang="en-US" altLang="zh-CN" sz="2000" i="1" baseline="-25000" smtClean="0">
                <a:solidFill>
                  <a:srgbClr val="0000FF"/>
                </a:solidFill>
                <a:ea typeface="楷体" pitchFamily="49" charset="-122"/>
                <a:cs typeface="Times New Roman" pitchFamily="18" charset="0"/>
              </a:rPr>
              <a:t>n</a:t>
            </a:r>
            <a:r>
              <a:rPr lang="en-US" altLang="zh-CN" sz="2000" baseline="-25000" smtClean="0">
                <a:solidFill>
                  <a:srgbClr val="0000FF"/>
                </a:solidFill>
                <a:ea typeface="楷体" pitchFamily="49" charset="-122"/>
                <a:cs typeface="Times New Roman" pitchFamily="18" charset="0"/>
              </a:rPr>
              <a:t>-1</a:t>
            </a:r>
            <a:r>
              <a:rPr lang="zh-CN" altLang="en-US" sz="2000" dirty="0">
                <a:solidFill>
                  <a:srgbClr val="0000FF"/>
                </a:solidFill>
                <a:ea typeface="楷体" pitchFamily="49" charset="-122"/>
                <a:cs typeface="Times New Roman" pitchFamily="18" charset="0"/>
              </a:rPr>
              <a:t>）的一个分量。</a:t>
            </a:r>
          </a:p>
          <a:p>
            <a:pPr>
              <a:lnSpc>
                <a:spcPct val="150000"/>
              </a:lnSpc>
              <a:spcBef>
                <a:spcPts val="0"/>
              </a:spcBef>
            </a:pPr>
            <a:r>
              <a:rPr lang="zh-CN" altLang="en-US" sz="2000" dirty="0">
                <a:solidFill>
                  <a:srgbClr val="0000FF"/>
                </a:solidFill>
                <a:ea typeface="楷体" pitchFamily="49" charset="-122"/>
                <a:cs typeface="Times New Roman" pitchFamily="18" charset="0"/>
              </a:rPr>
              <a:t>　　贪心法每一步上用作决策依据的选择准则被称为最优量度标准（或贪心准</a:t>
            </a:r>
            <a:r>
              <a:rPr lang="zh-CN" altLang="en-US" sz="2000">
                <a:solidFill>
                  <a:srgbClr val="0000FF"/>
                </a:solidFill>
                <a:ea typeface="楷体" pitchFamily="49" charset="-122"/>
                <a:cs typeface="Times New Roman" pitchFamily="18" charset="0"/>
              </a:rPr>
              <a:t>则</a:t>
            </a:r>
            <a:r>
              <a:rPr lang="zh-CN" altLang="en-US" sz="2000" smtClean="0">
                <a:solidFill>
                  <a:srgbClr val="0000FF"/>
                </a:solidFill>
                <a:ea typeface="楷体" pitchFamily="49" charset="-122"/>
                <a:cs typeface="Times New Roman" pitchFamily="18" charset="0"/>
              </a:rPr>
              <a:t>），也</a:t>
            </a:r>
            <a:r>
              <a:rPr lang="zh-CN" altLang="en-US" sz="2000" dirty="0">
                <a:solidFill>
                  <a:srgbClr val="0000FF"/>
                </a:solidFill>
                <a:ea typeface="楷体" pitchFamily="49" charset="-122"/>
                <a:cs typeface="Times New Roman" pitchFamily="18" charset="0"/>
              </a:rPr>
              <a:t>就</a:t>
            </a:r>
            <a:r>
              <a:rPr lang="zh-CN" altLang="en-US" sz="2000">
                <a:solidFill>
                  <a:srgbClr val="0000FF"/>
                </a:solidFill>
                <a:ea typeface="楷体" pitchFamily="49" charset="-122"/>
                <a:cs typeface="Times New Roman" pitchFamily="18" charset="0"/>
              </a:rPr>
              <a:t>是</a:t>
            </a:r>
            <a:r>
              <a:rPr lang="zh-CN" altLang="en-US" sz="2000" smtClean="0">
                <a:solidFill>
                  <a:srgbClr val="0000FF"/>
                </a:solidFill>
                <a:ea typeface="楷体" pitchFamily="49" charset="-122"/>
                <a:cs typeface="Times New Roman" pitchFamily="18" charset="0"/>
              </a:rPr>
              <a:t>说，在</a:t>
            </a:r>
            <a:r>
              <a:rPr lang="zh-CN" altLang="en-US" sz="2000" dirty="0">
                <a:solidFill>
                  <a:srgbClr val="0000FF"/>
                </a:solidFill>
                <a:ea typeface="楷体" pitchFamily="49" charset="-122"/>
                <a:cs typeface="Times New Roman" pitchFamily="18" charset="0"/>
              </a:rPr>
              <a:t>选择解分量的过</a:t>
            </a:r>
            <a:r>
              <a:rPr lang="zh-CN" altLang="en-US" sz="2000">
                <a:solidFill>
                  <a:srgbClr val="0000FF"/>
                </a:solidFill>
                <a:ea typeface="楷体" pitchFamily="49" charset="-122"/>
                <a:cs typeface="Times New Roman" pitchFamily="18" charset="0"/>
              </a:rPr>
              <a:t>程</a:t>
            </a:r>
            <a:r>
              <a:rPr lang="zh-CN" altLang="en-US" sz="2000" smtClean="0">
                <a:solidFill>
                  <a:srgbClr val="0000FF"/>
                </a:solidFill>
                <a:ea typeface="楷体" pitchFamily="49" charset="-122"/>
                <a:cs typeface="Times New Roman" pitchFamily="18" charset="0"/>
              </a:rPr>
              <a:t>中，添</a:t>
            </a:r>
            <a:r>
              <a:rPr lang="zh-CN" altLang="en-US" sz="2000" dirty="0">
                <a:solidFill>
                  <a:srgbClr val="0000FF"/>
                </a:solidFill>
                <a:ea typeface="楷体" pitchFamily="49" charset="-122"/>
                <a:cs typeface="Times New Roman" pitchFamily="18" charset="0"/>
              </a:rPr>
              <a:t>加新的解分量</a:t>
            </a:r>
            <a:r>
              <a:rPr lang="en-US" altLang="zh-CN" sz="2000" i="1" err="1">
                <a:solidFill>
                  <a:srgbClr val="0000FF"/>
                </a:solidFill>
                <a:ea typeface="楷体" pitchFamily="49" charset="-122"/>
                <a:cs typeface="Times New Roman" pitchFamily="18" charset="0"/>
              </a:rPr>
              <a:t>x</a:t>
            </a:r>
            <a:r>
              <a:rPr lang="en-US" altLang="zh-CN" sz="2000" i="1" baseline="-25000" err="1">
                <a:solidFill>
                  <a:srgbClr val="0000FF"/>
                </a:solidFill>
                <a:ea typeface="楷体" pitchFamily="49" charset="-122"/>
                <a:cs typeface="Times New Roman" pitchFamily="18" charset="0"/>
              </a:rPr>
              <a:t>k</a:t>
            </a:r>
            <a:r>
              <a:rPr lang="zh-CN" altLang="en-US" sz="2000" smtClean="0">
                <a:solidFill>
                  <a:srgbClr val="0000FF"/>
                </a:solidFill>
                <a:ea typeface="楷体" pitchFamily="49" charset="-122"/>
                <a:cs typeface="Times New Roman" pitchFamily="18" charset="0"/>
              </a:rPr>
              <a:t>后，形</a:t>
            </a:r>
            <a:r>
              <a:rPr lang="zh-CN" altLang="en-US" sz="2000" dirty="0">
                <a:solidFill>
                  <a:srgbClr val="0000FF"/>
                </a:solidFill>
                <a:ea typeface="楷体" pitchFamily="49" charset="-122"/>
                <a:cs typeface="Times New Roman" pitchFamily="18" charset="0"/>
              </a:rPr>
              <a:t>成的部分解</a:t>
            </a:r>
            <a:r>
              <a:rPr lang="zh-CN" altLang="en-US" sz="2000">
                <a:solidFill>
                  <a:srgbClr val="0000FF"/>
                </a:solidFill>
                <a:ea typeface="楷体" pitchFamily="49" charset="-122"/>
                <a:cs typeface="Times New Roman" pitchFamily="18" charset="0"/>
              </a:rPr>
              <a:t>（</a:t>
            </a:r>
            <a:r>
              <a:rPr lang="en-US" altLang="zh-CN" sz="2000" i="1" smtClean="0">
                <a:solidFill>
                  <a:srgbClr val="0000FF"/>
                </a:solidFill>
                <a:ea typeface="楷体" pitchFamily="49" charset="-122"/>
                <a:cs typeface="Times New Roman" pitchFamily="18" charset="0"/>
              </a:rPr>
              <a:t>x</a:t>
            </a:r>
            <a:r>
              <a:rPr lang="en-US" altLang="zh-CN" sz="2000" baseline="-25000" smtClean="0">
                <a:solidFill>
                  <a:srgbClr val="0000FF"/>
                </a:solidFill>
                <a:ea typeface="楷体" pitchFamily="49" charset="-122"/>
                <a:cs typeface="Times New Roman" pitchFamily="18" charset="0"/>
              </a:rPr>
              <a:t>0</a:t>
            </a:r>
            <a:r>
              <a:rPr lang="zh-CN" altLang="en-US" sz="2000" smtClean="0">
                <a:solidFill>
                  <a:srgbClr val="0000FF"/>
                </a:solidFill>
                <a:ea typeface="楷体" pitchFamily="49" charset="-122"/>
                <a:cs typeface="Times New Roman" pitchFamily="18" charset="0"/>
              </a:rPr>
              <a:t>，</a:t>
            </a:r>
            <a:r>
              <a:rPr lang="en-US" altLang="zh-CN" sz="2000" i="1" smtClean="0">
                <a:solidFill>
                  <a:srgbClr val="0000FF"/>
                </a:solidFill>
                <a:ea typeface="楷体" pitchFamily="49" charset="-122"/>
                <a:cs typeface="Times New Roman" pitchFamily="18" charset="0"/>
              </a:rPr>
              <a:t>x</a:t>
            </a:r>
            <a:r>
              <a:rPr lang="en-US" altLang="zh-CN" sz="2000" baseline="-25000" smtClean="0">
                <a:solidFill>
                  <a:srgbClr val="0000FF"/>
                </a:solidFill>
                <a:ea typeface="楷体" pitchFamily="49" charset="-122"/>
                <a:cs typeface="Times New Roman" pitchFamily="18" charset="0"/>
              </a:rPr>
              <a:t>1</a:t>
            </a:r>
            <a:r>
              <a:rPr lang="zh-CN" altLang="en-US" sz="2000" smtClean="0">
                <a:solidFill>
                  <a:srgbClr val="0000FF"/>
                </a:solidFill>
                <a:ea typeface="楷体" pitchFamily="49" charset="-122"/>
                <a:cs typeface="Times New Roman" pitchFamily="18" charset="0"/>
              </a:rPr>
              <a:t>，</a:t>
            </a:r>
            <a:r>
              <a:rPr lang="en-US" altLang="zh-CN" sz="2000" smtClean="0">
                <a:solidFill>
                  <a:srgbClr val="0000FF"/>
                </a:solidFill>
                <a:ea typeface="楷体" pitchFamily="49" charset="-122"/>
                <a:cs typeface="Times New Roman" pitchFamily="18" charset="0"/>
              </a:rPr>
              <a:t>…</a:t>
            </a:r>
            <a:r>
              <a:rPr lang="zh-CN" altLang="en-US" sz="2000" smtClean="0">
                <a:solidFill>
                  <a:srgbClr val="0000FF"/>
                </a:solidFill>
                <a:ea typeface="楷体" pitchFamily="49" charset="-122"/>
                <a:cs typeface="Times New Roman" pitchFamily="18" charset="0"/>
              </a:rPr>
              <a:t>，</a:t>
            </a:r>
            <a:r>
              <a:rPr lang="en-US" altLang="zh-CN" sz="2000" i="1" smtClean="0">
                <a:solidFill>
                  <a:srgbClr val="0000FF"/>
                </a:solidFill>
                <a:ea typeface="楷体" pitchFamily="49" charset="-122"/>
                <a:cs typeface="Times New Roman" pitchFamily="18" charset="0"/>
              </a:rPr>
              <a:t>x</a:t>
            </a:r>
            <a:r>
              <a:rPr lang="en-US" altLang="zh-CN" sz="2000" i="1" baseline="-25000" smtClean="0">
                <a:solidFill>
                  <a:srgbClr val="0000FF"/>
                </a:solidFill>
                <a:ea typeface="楷体" pitchFamily="49" charset="-122"/>
                <a:cs typeface="Times New Roman" pitchFamily="18" charset="0"/>
              </a:rPr>
              <a:t>k</a:t>
            </a:r>
            <a:r>
              <a:rPr lang="en-US" altLang="zh-CN" sz="2000" dirty="0">
                <a:solidFill>
                  <a:srgbClr val="0000FF"/>
                </a:solidFill>
                <a:ea typeface="楷体" pitchFamily="49" charset="-122"/>
                <a:cs typeface="Times New Roman" pitchFamily="18" charset="0"/>
              </a:rPr>
              <a:t>)</a:t>
            </a:r>
            <a:r>
              <a:rPr lang="zh-CN" altLang="en-US" sz="2000" dirty="0">
                <a:solidFill>
                  <a:srgbClr val="0000FF"/>
                </a:solidFill>
                <a:ea typeface="楷体" pitchFamily="49" charset="-122"/>
                <a:cs typeface="Times New Roman" pitchFamily="18" charset="0"/>
              </a:rPr>
              <a:t>不违反可行解约束条件。</a:t>
            </a:r>
          </a:p>
          <a:p>
            <a:pPr>
              <a:lnSpc>
                <a:spcPct val="150000"/>
              </a:lnSpc>
              <a:spcBef>
                <a:spcPts val="0"/>
              </a:spcBef>
            </a:pPr>
            <a:r>
              <a:rPr lang="zh-CN" altLang="en-US" sz="2000" dirty="0">
                <a:solidFill>
                  <a:srgbClr val="0000FF"/>
                </a:solidFill>
                <a:ea typeface="楷体" pitchFamily="49" charset="-122"/>
                <a:cs typeface="Times New Roman" pitchFamily="18" charset="0"/>
              </a:rPr>
              <a:t>　　每一次贪心选择都将所求问题简化为规模更小的子</a:t>
            </a:r>
            <a:r>
              <a:rPr lang="zh-CN" altLang="en-US" sz="2000">
                <a:solidFill>
                  <a:srgbClr val="0000FF"/>
                </a:solidFill>
                <a:ea typeface="楷体" pitchFamily="49" charset="-122"/>
                <a:cs typeface="Times New Roman" pitchFamily="18" charset="0"/>
              </a:rPr>
              <a:t>问</a:t>
            </a:r>
            <a:r>
              <a:rPr lang="zh-CN" altLang="en-US" sz="2000" smtClean="0">
                <a:solidFill>
                  <a:srgbClr val="0000FF"/>
                </a:solidFill>
                <a:ea typeface="楷体" pitchFamily="49" charset="-122"/>
                <a:cs typeface="Times New Roman" pitchFamily="18" charset="0"/>
              </a:rPr>
              <a:t>题，并</a:t>
            </a:r>
            <a:r>
              <a:rPr lang="zh-CN" altLang="en-US" sz="2000" dirty="0">
                <a:solidFill>
                  <a:srgbClr val="C00000"/>
                </a:solidFill>
                <a:ea typeface="楷体" pitchFamily="49" charset="-122"/>
                <a:cs typeface="Times New Roman" pitchFamily="18" charset="0"/>
              </a:rPr>
              <a:t>期望</a:t>
            </a:r>
            <a:r>
              <a:rPr lang="zh-CN" altLang="en-US" sz="2000" dirty="0">
                <a:solidFill>
                  <a:srgbClr val="0000FF"/>
                </a:solidFill>
                <a:ea typeface="楷体" pitchFamily="49" charset="-122"/>
                <a:cs typeface="Times New Roman" pitchFamily="18" charset="0"/>
              </a:rPr>
              <a:t>通过每次所做的局部最优选择产生出一个全局最优解。</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82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8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14480" y="2928934"/>
            <a:ext cx="4143404" cy="1748510"/>
          </a:xfrm>
          <a:prstGeom prst="rect">
            <a:avLst/>
          </a:prstGeom>
        </p:spPr>
        <p:style>
          <a:lnRef idx="2">
            <a:schemeClr val="accent6"/>
          </a:lnRef>
          <a:fillRef idx="1">
            <a:schemeClr val="lt1"/>
          </a:fillRef>
          <a:effectRef idx="0">
            <a:schemeClr val="accent6"/>
          </a:effectRef>
          <a:fontRef idx="minor">
            <a:schemeClr val="dk1"/>
          </a:fontRef>
        </p:style>
        <p:txBody>
          <a:bodyPr wrap="square" lIns="216000" tIns="180000" bIns="180000" rtlCol="0">
            <a:spAutoFit/>
          </a:bodyPr>
          <a:lstStyle/>
          <a:p>
            <a:r>
              <a:rPr lang="zh-CN" altLang="zh-CN" sz="1800" smtClean="0">
                <a:solidFill>
                  <a:srgbClr val="0000FF"/>
                </a:solidFill>
                <a:latin typeface="Consolas" pitchFamily="49" charset="0"/>
                <a:ea typeface="楷体" pitchFamily="49" charset="-122"/>
                <a:cs typeface="Consolas" pitchFamily="49" charset="0"/>
              </a:rPr>
              <a:t>最优方案</a:t>
            </a:r>
          </a:p>
          <a:p>
            <a:r>
              <a:rPr lang="en-US" altLang="zh-CN" sz="1800" smtClean="0">
                <a:solidFill>
                  <a:srgbClr val="0000FF"/>
                </a:solidFill>
                <a:latin typeface="Consolas" pitchFamily="49" charset="0"/>
                <a:ea typeface="楷体" pitchFamily="49" charset="-122"/>
                <a:cs typeface="Consolas" pitchFamily="49" charset="0"/>
              </a:rPr>
              <a:t>  </a:t>
            </a:r>
            <a:r>
              <a:rPr lang="zh-CN" altLang="zh-CN" sz="1800" smtClean="0">
                <a:solidFill>
                  <a:srgbClr val="0000FF"/>
                </a:solidFill>
                <a:latin typeface="Consolas" pitchFamily="49" charset="0"/>
                <a:ea typeface="楷体" pitchFamily="49" charset="-122"/>
                <a:cs typeface="Consolas" pitchFamily="49" charset="0"/>
              </a:rPr>
              <a:t>选取重量为</a:t>
            </a:r>
            <a:r>
              <a:rPr lang="en-US" altLang="zh-CN" sz="1800" smtClean="0">
                <a:solidFill>
                  <a:srgbClr val="0000FF"/>
                </a:solidFill>
                <a:latin typeface="Consolas" pitchFamily="49" charset="0"/>
                <a:ea typeface="楷体" pitchFamily="49" charset="-122"/>
                <a:cs typeface="Consolas" pitchFamily="49" charset="0"/>
              </a:rPr>
              <a:t>2</a:t>
            </a:r>
            <a:r>
              <a:rPr lang="zh-CN" altLang="zh-CN" sz="1800" smtClean="0">
                <a:solidFill>
                  <a:srgbClr val="0000FF"/>
                </a:solidFill>
                <a:latin typeface="Consolas" pitchFamily="49" charset="0"/>
                <a:ea typeface="楷体" pitchFamily="49" charset="-122"/>
                <a:cs typeface="Consolas" pitchFamily="49" charset="0"/>
              </a:rPr>
              <a:t>的集装箱</a:t>
            </a:r>
          </a:p>
          <a:p>
            <a:r>
              <a:rPr lang="en-US" altLang="zh-CN" sz="1800" smtClean="0">
                <a:solidFill>
                  <a:srgbClr val="0000FF"/>
                </a:solidFill>
                <a:latin typeface="Consolas" pitchFamily="49" charset="0"/>
                <a:ea typeface="楷体" pitchFamily="49" charset="-122"/>
                <a:cs typeface="Consolas" pitchFamily="49" charset="0"/>
              </a:rPr>
              <a:t>  </a:t>
            </a:r>
            <a:r>
              <a:rPr lang="zh-CN" altLang="zh-CN" sz="1800" smtClean="0">
                <a:solidFill>
                  <a:srgbClr val="0000FF"/>
                </a:solidFill>
                <a:latin typeface="Consolas" pitchFamily="49" charset="0"/>
                <a:ea typeface="楷体" pitchFamily="49" charset="-122"/>
                <a:cs typeface="Consolas" pitchFamily="49" charset="0"/>
              </a:rPr>
              <a:t>选取重量为</a:t>
            </a:r>
            <a:r>
              <a:rPr lang="en-US" altLang="zh-CN" sz="1800" smtClean="0">
                <a:solidFill>
                  <a:srgbClr val="0000FF"/>
                </a:solidFill>
                <a:latin typeface="Consolas" pitchFamily="49" charset="0"/>
                <a:ea typeface="楷体" pitchFamily="49" charset="-122"/>
                <a:cs typeface="Consolas" pitchFamily="49" charset="0"/>
              </a:rPr>
              <a:t>3</a:t>
            </a:r>
            <a:r>
              <a:rPr lang="zh-CN" altLang="zh-CN" sz="1800" smtClean="0">
                <a:solidFill>
                  <a:srgbClr val="0000FF"/>
                </a:solidFill>
                <a:latin typeface="Consolas" pitchFamily="49" charset="0"/>
                <a:ea typeface="楷体" pitchFamily="49" charset="-122"/>
                <a:cs typeface="Consolas" pitchFamily="49" charset="0"/>
              </a:rPr>
              <a:t>的集装箱</a:t>
            </a:r>
          </a:p>
          <a:p>
            <a:r>
              <a:rPr lang="en-US" altLang="zh-CN" sz="1800" smtClean="0">
                <a:solidFill>
                  <a:srgbClr val="0000FF"/>
                </a:solidFill>
                <a:latin typeface="Consolas" pitchFamily="49" charset="0"/>
                <a:ea typeface="楷体" pitchFamily="49" charset="-122"/>
                <a:cs typeface="Consolas" pitchFamily="49" charset="0"/>
              </a:rPr>
              <a:t>  </a:t>
            </a:r>
            <a:r>
              <a:rPr lang="zh-CN" altLang="zh-CN" sz="1800" smtClean="0">
                <a:solidFill>
                  <a:srgbClr val="0000FF"/>
                </a:solidFill>
                <a:latin typeface="Consolas" pitchFamily="49" charset="0"/>
                <a:ea typeface="楷体" pitchFamily="49" charset="-122"/>
                <a:cs typeface="Consolas" pitchFamily="49" charset="0"/>
              </a:rPr>
              <a:t>选取重量为</a:t>
            </a:r>
            <a:r>
              <a:rPr lang="en-US" altLang="zh-CN" sz="1800" smtClean="0">
                <a:solidFill>
                  <a:srgbClr val="0000FF"/>
                </a:solidFill>
                <a:latin typeface="Consolas" pitchFamily="49" charset="0"/>
                <a:ea typeface="楷体" pitchFamily="49" charset="-122"/>
                <a:cs typeface="Consolas" pitchFamily="49" charset="0"/>
              </a:rPr>
              <a:t>4</a:t>
            </a:r>
            <a:r>
              <a:rPr lang="zh-CN" altLang="zh-CN" sz="1800" smtClean="0">
                <a:solidFill>
                  <a:srgbClr val="0000FF"/>
                </a:solidFill>
                <a:latin typeface="Consolas" pitchFamily="49" charset="0"/>
                <a:ea typeface="楷体" pitchFamily="49" charset="-122"/>
                <a:cs typeface="Consolas" pitchFamily="49" charset="0"/>
              </a:rPr>
              <a:t>的集装箱</a:t>
            </a:r>
          </a:p>
          <a:p>
            <a:r>
              <a:rPr lang="zh-CN" altLang="zh-CN" sz="1800" smtClean="0">
                <a:solidFill>
                  <a:srgbClr val="0000FF"/>
                </a:solidFill>
                <a:latin typeface="Consolas" pitchFamily="49" charset="0"/>
                <a:ea typeface="楷体" pitchFamily="49" charset="-122"/>
                <a:cs typeface="Consolas" pitchFamily="49" charset="0"/>
              </a:rPr>
              <a:t>总重量</a:t>
            </a:r>
            <a:r>
              <a:rPr lang="en-US" altLang="zh-CN" sz="1800" smtClean="0">
                <a:solidFill>
                  <a:srgbClr val="0000FF"/>
                </a:solidFill>
                <a:latin typeface="Consolas" pitchFamily="49" charset="0"/>
                <a:ea typeface="楷体" pitchFamily="49" charset="-122"/>
                <a:cs typeface="Consolas" pitchFamily="49" charset="0"/>
              </a:rPr>
              <a:t>=9</a:t>
            </a:r>
            <a:endParaRPr lang="zh-CN" altLang="zh-CN" sz="1800" smtClean="0">
              <a:solidFill>
                <a:srgbClr val="0000FF"/>
              </a:solidFill>
              <a:latin typeface="Consolas" pitchFamily="49" charset="0"/>
              <a:ea typeface="楷体" pitchFamily="49" charset="-122"/>
              <a:cs typeface="Consolas" pitchFamily="49" charset="0"/>
            </a:endParaRPr>
          </a:p>
        </p:txBody>
      </p:sp>
      <p:sp>
        <p:nvSpPr>
          <p:cNvPr id="3" name="TextBox 2"/>
          <p:cNvSpPr txBox="1"/>
          <p:nvPr/>
        </p:nvSpPr>
        <p:spPr>
          <a:xfrm>
            <a:off x="571472" y="928670"/>
            <a:ext cx="7715304" cy="917513"/>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44000" tIns="180000" bIns="180000" rtlCol="0">
            <a:spAutoFit/>
          </a:bodyPr>
          <a:lstStyle/>
          <a:p>
            <a:r>
              <a:rPr lang="en-US" altLang="zh-CN" sz="1800" smtClean="0">
                <a:solidFill>
                  <a:srgbClr val="0000FF"/>
                </a:solidFill>
                <a:latin typeface="Consolas" pitchFamily="49" charset="0"/>
                <a:ea typeface="仿宋" pitchFamily="49" charset="-122"/>
                <a:cs typeface="Consolas" pitchFamily="49" charset="0"/>
              </a:rPr>
              <a:t>int w[]={0,5,2,6,4,3};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各集装箱重量</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不用下标</a:t>
            </a:r>
            <a:r>
              <a:rPr lang="en-US" altLang="zh-CN" sz="1800" smtClean="0">
                <a:solidFill>
                  <a:srgbClr val="00B0F0"/>
                </a:solidFill>
                <a:latin typeface="Consolas" pitchFamily="49" charset="0"/>
                <a:ea typeface="仿宋" pitchFamily="49" charset="-122"/>
                <a:cs typeface="Consolas" pitchFamily="49" charset="0"/>
              </a:rPr>
              <a:t>0</a:t>
            </a:r>
            <a:r>
              <a:rPr lang="zh-CN" altLang="zh-CN" sz="1800" smtClean="0">
                <a:solidFill>
                  <a:srgbClr val="00B0F0"/>
                </a:solidFill>
                <a:latin typeface="Consolas" pitchFamily="49" charset="0"/>
                <a:ea typeface="仿宋" pitchFamily="49" charset="-122"/>
                <a:cs typeface="Consolas" pitchFamily="49" charset="0"/>
              </a:rPr>
              <a:t>的元素</a:t>
            </a:r>
          </a:p>
          <a:p>
            <a:r>
              <a:rPr lang="en-US" altLang="zh-CN" sz="1800" smtClean="0">
                <a:solidFill>
                  <a:srgbClr val="0000FF"/>
                </a:solidFill>
                <a:latin typeface="Consolas" pitchFamily="49" charset="0"/>
                <a:ea typeface="仿宋" pitchFamily="49" charset="-122"/>
                <a:cs typeface="Consolas" pitchFamily="49" charset="0"/>
              </a:rPr>
              <a:t>int n=5,W=10;</a:t>
            </a:r>
            <a:endParaRPr lang="zh-CN" altLang="zh-CN" sz="1800" smtClean="0">
              <a:solidFill>
                <a:srgbClr val="0000FF"/>
              </a:solidFill>
              <a:latin typeface="Consolas" pitchFamily="49" charset="0"/>
              <a:ea typeface="仿宋" pitchFamily="49" charset="-122"/>
              <a:cs typeface="Consolas" pitchFamily="49" charset="0"/>
            </a:endParaRPr>
          </a:p>
        </p:txBody>
      </p:sp>
      <p:sp>
        <p:nvSpPr>
          <p:cNvPr id="4" name="下箭头 3"/>
          <p:cNvSpPr/>
          <p:nvPr/>
        </p:nvSpPr>
        <p:spPr>
          <a:xfrm>
            <a:off x="3428992" y="1928802"/>
            <a:ext cx="357190" cy="78581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1928802"/>
            <a:ext cx="7715304" cy="1061829"/>
          </a:xfrm>
          <a:prstGeom prst="rect">
            <a:avLst/>
          </a:prstGeom>
          <a:noFill/>
        </p:spPr>
        <p:txBody>
          <a:bodyPr wrap="square" rtlCol="0">
            <a:spAutoFit/>
          </a:bodyPr>
          <a:lstStyle/>
          <a:p>
            <a:pPr>
              <a:lnSpc>
                <a:spcPct val="150000"/>
              </a:lnSpc>
            </a:pPr>
            <a:r>
              <a:rPr lang="en-US" altLang="zh-CN" sz="2200" smtClean="0">
                <a:solidFill>
                  <a:srgbClr val="0000FF"/>
                </a:solidFill>
                <a:latin typeface="微软雅黑" pitchFamily="34" charset="-122"/>
                <a:ea typeface="微软雅黑" pitchFamily="34" charset="-122"/>
                <a:cs typeface="Consolas" pitchFamily="49" charset="0"/>
              </a:rPr>
              <a:t>  </a:t>
            </a:r>
            <a:r>
              <a:rPr lang="en-US" altLang="zh-CN" sz="2200" smtClean="0">
                <a:solidFill>
                  <a:srgbClr val="0000FF"/>
                </a:solidFill>
                <a:latin typeface="微软雅黑" pitchFamily="34" charset="-122"/>
                <a:ea typeface="微软雅黑" pitchFamily="34" charset="-122"/>
                <a:cs typeface="Consolas" pitchFamily="49" charset="0"/>
              </a:rPr>
              <a:t>  </a:t>
            </a:r>
            <a:r>
              <a:rPr lang="zh-CN" altLang="zh-CN" sz="2200" smtClean="0">
                <a:solidFill>
                  <a:srgbClr val="FF0000"/>
                </a:solidFill>
                <a:latin typeface="微软雅黑" pitchFamily="34" charset="-122"/>
                <a:ea typeface="微软雅黑" pitchFamily="34" charset="-122"/>
                <a:cs typeface="Consolas" pitchFamily="49" charset="0"/>
              </a:rPr>
              <a:t>【算法分析】</a:t>
            </a:r>
            <a:r>
              <a:rPr lang="zh-CN" altLang="zh-CN" sz="2000" smtClean="0">
                <a:solidFill>
                  <a:srgbClr val="0000FF"/>
                </a:solidFill>
                <a:latin typeface="Consolas" pitchFamily="49" charset="0"/>
                <a:ea typeface="楷体" pitchFamily="49" charset="-122"/>
                <a:cs typeface="Consolas" pitchFamily="49" charset="0"/>
              </a:rPr>
              <a:t>算法的主要时间花费在排序上，时间复杂度为</a:t>
            </a:r>
            <a:r>
              <a:rPr lang="en-US" altLang="zh-CN" sz="2000" smtClean="0">
                <a:solidFill>
                  <a:srgbClr val="0000FF"/>
                </a:solidFill>
                <a:latin typeface="Consolas" pitchFamily="49" charset="0"/>
                <a:ea typeface="楷体" pitchFamily="49" charset="-122"/>
                <a:cs typeface="Consolas" pitchFamily="49" charset="0"/>
              </a:rPr>
              <a:t>O(</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log</a:t>
            </a:r>
            <a:r>
              <a:rPr lang="en-US" altLang="zh-CN" sz="2000" baseline="-25000" smtClean="0">
                <a:solidFill>
                  <a:srgbClr val="0000FF"/>
                </a:solidFill>
                <a:latin typeface="Consolas" pitchFamily="49" charset="0"/>
                <a:ea typeface="楷体" pitchFamily="49" charset="-122"/>
                <a:cs typeface="Consolas" pitchFamily="49" charset="0"/>
              </a:rPr>
              <a:t>2</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357166"/>
            <a:ext cx="4320000"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z="2800" smtClean="0">
                <a:solidFill>
                  <a:srgbClr val="FF0000"/>
                </a:solidFill>
                <a:latin typeface="Consolas" pitchFamily="49" charset="0"/>
                <a:ea typeface="叶根友毛笔行书2.0版" pitchFamily="2" charset="-122"/>
                <a:cs typeface="Consolas" pitchFamily="49" charset="0"/>
              </a:rPr>
              <a:t>7.5 </a:t>
            </a:r>
            <a:r>
              <a:rPr lang="zh-CN" altLang="zh-CN" sz="2800" smtClean="0">
                <a:solidFill>
                  <a:srgbClr val="FF0000"/>
                </a:solidFill>
                <a:latin typeface="Consolas" pitchFamily="49" charset="0"/>
                <a:ea typeface="叶根友毛笔行书2.0版" pitchFamily="2" charset="-122"/>
                <a:cs typeface="Consolas" pitchFamily="49" charset="0"/>
              </a:rPr>
              <a:t>求解田忌赛马问题</a:t>
            </a:r>
          </a:p>
        </p:txBody>
      </p:sp>
      <p:sp>
        <p:nvSpPr>
          <p:cNvPr id="3" name="TextBox 2"/>
          <p:cNvSpPr txBox="1"/>
          <p:nvPr/>
        </p:nvSpPr>
        <p:spPr>
          <a:xfrm>
            <a:off x="285720" y="1142984"/>
            <a:ext cx="8572560" cy="4161011"/>
          </a:xfrm>
          <a:prstGeom prst="rect">
            <a:avLst/>
          </a:prstGeom>
          <a:noFill/>
        </p:spPr>
        <p:txBody>
          <a:bodyPr wrap="square" rtlCol="0">
            <a:spAutoFit/>
          </a:bodyPr>
          <a:lstStyle/>
          <a:p>
            <a:pPr>
              <a:lnSpc>
                <a:spcPts val="3200"/>
              </a:lnSpc>
            </a:pPr>
            <a:r>
              <a:rPr lang="en-US" altLang="zh-CN" sz="2200" smtClean="0">
                <a:solidFill>
                  <a:srgbClr val="0000FF"/>
                </a:solidFill>
                <a:latin typeface="微软雅黑" pitchFamily="34" charset="-122"/>
                <a:ea typeface="微软雅黑" pitchFamily="34" charset="-122"/>
                <a:cs typeface="Consolas" pitchFamily="49" charset="0"/>
              </a:rPr>
              <a:t>    </a:t>
            </a:r>
            <a:r>
              <a:rPr lang="zh-CN" altLang="zh-CN" sz="2200" smtClean="0">
                <a:solidFill>
                  <a:srgbClr val="FF0000"/>
                </a:solidFill>
                <a:latin typeface="微软雅黑" pitchFamily="34" charset="-122"/>
                <a:ea typeface="微软雅黑" pitchFamily="34" charset="-122"/>
                <a:cs typeface="Consolas" pitchFamily="49" charset="0"/>
              </a:rPr>
              <a:t>【问题描述】</a:t>
            </a:r>
            <a:r>
              <a:rPr lang="zh-CN" altLang="zh-CN" sz="2000" smtClean="0">
                <a:solidFill>
                  <a:srgbClr val="0000FF"/>
                </a:solidFill>
                <a:latin typeface="Consolas" pitchFamily="49" charset="0"/>
                <a:ea typeface="楷体" pitchFamily="49" charset="-122"/>
                <a:cs typeface="Consolas" pitchFamily="49" charset="0"/>
              </a:rPr>
              <a:t>二千多年前的战国时期，齐威王与大将田忌赛马。双方约定每人各出</a:t>
            </a:r>
            <a:r>
              <a:rPr lang="en-US" altLang="zh-CN" sz="2000" smtClean="0">
                <a:solidFill>
                  <a:srgbClr val="0000FF"/>
                </a:solidFill>
                <a:latin typeface="Consolas" pitchFamily="49" charset="0"/>
                <a:ea typeface="楷体" pitchFamily="49" charset="-122"/>
                <a:cs typeface="Consolas" pitchFamily="49" charset="0"/>
              </a:rPr>
              <a:t>300</a:t>
            </a:r>
            <a:r>
              <a:rPr lang="zh-CN" altLang="zh-CN" sz="2000" smtClean="0">
                <a:solidFill>
                  <a:srgbClr val="0000FF"/>
                </a:solidFill>
                <a:latin typeface="Consolas" pitchFamily="49" charset="0"/>
                <a:ea typeface="楷体" pitchFamily="49" charset="-122"/>
                <a:cs typeface="Consolas" pitchFamily="49" charset="0"/>
              </a:rPr>
              <a:t>匹马，并且在上、中、下三个等级中各选一匹进行比赛，由于齐威王每个等级的马都比田忌的马略强，比赛的结果可想而知。现在双方各</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匹马，依次派出一匹马进行比赛，每一轮获胜的一方将从输的一方得到</a:t>
            </a:r>
            <a:r>
              <a:rPr lang="en-US" altLang="zh-CN" sz="2000" smtClean="0">
                <a:solidFill>
                  <a:srgbClr val="0000FF"/>
                </a:solidFill>
                <a:latin typeface="Consolas" pitchFamily="49" charset="0"/>
                <a:ea typeface="楷体" pitchFamily="49" charset="-122"/>
                <a:cs typeface="Consolas" pitchFamily="49" charset="0"/>
              </a:rPr>
              <a:t>200</a:t>
            </a:r>
            <a:r>
              <a:rPr lang="zh-CN" altLang="zh-CN" sz="2000" smtClean="0">
                <a:solidFill>
                  <a:srgbClr val="0000FF"/>
                </a:solidFill>
                <a:latin typeface="Consolas" pitchFamily="49" charset="0"/>
                <a:ea typeface="楷体" pitchFamily="49" charset="-122"/>
                <a:cs typeface="Consolas" pitchFamily="49" charset="0"/>
              </a:rPr>
              <a:t>银币，平局则不用出钱，田忌已知所有马的速度值并可以安排出场顺序，问他如何安排比赛获得的银币最多。</a:t>
            </a:r>
          </a:p>
          <a:p>
            <a:pPr>
              <a:lnSpc>
                <a:spcPts val="3200"/>
              </a:lnSpc>
            </a:pPr>
            <a:r>
              <a:rPr lang="en-US" altLang="zh-CN" sz="2200" smtClean="0">
                <a:solidFill>
                  <a:srgbClr val="FF0000"/>
                </a:solidFill>
                <a:latin typeface="Consolas" pitchFamily="49" charset="0"/>
                <a:ea typeface="楷体" pitchFamily="49" charset="-122"/>
                <a:cs typeface="Consolas" pitchFamily="49" charset="0"/>
              </a:rPr>
              <a:t>    </a:t>
            </a:r>
            <a:r>
              <a:rPr lang="zh-CN" altLang="zh-CN" sz="2200" smtClean="0">
                <a:solidFill>
                  <a:srgbClr val="FF0000"/>
                </a:solidFill>
                <a:latin typeface="Consolas" pitchFamily="49" charset="0"/>
                <a:ea typeface="楷体" pitchFamily="49" charset="-122"/>
                <a:cs typeface="Consolas" pitchFamily="49" charset="0"/>
              </a:rPr>
              <a:t>输入：</a:t>
            </a:r>
            <a:r>
              <a:rPr lang="zh-CN" altLang="zh-CN" sz="2000" smtClean="0">
                <a:solidFill>
                  <a:srgbClr val="0000FF"/>
                </a:solidFill>
                <a:latin typeface="Consolas" pitchFamily="49" charset="0"/>
                <a:ea typeface="楷体" pitchFamily="49" charset="-122"/>
                <a:cs typeface="Consolas" pitchFamily="49" charset="0"/>
              </a:rPr>
              <a:t>输入包含多个测试用例，每个测试用例的第一行正整数</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1000</a:t>
            </a:r>
            <a:r>
              <a:rPr lang="zh-CN" altLang="zh-CN" sz="2000" smtClean="0">
                <a:solidFill>
                  <a:srgbClr val="0000FF"/>
                </a:solidFill>
                <a:latin typeface="Consolas" pitchFamily="49" charset="0"/>
                <a:ea typeface="楷体" pitchFamily="49" charset="-122"/>
                <a:cs typeface="Consolas" pitchFamily="49" charset="0"/>
              </a:rPr>
              <a:t>）马的数量，后两行分别是</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个整数，表示田忌和齐威王的马的速度值。输入</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结束。</a:t>
            </a:r>
          </a:p>
          <a:p>
            <a:pPr>
              <a:lnSpc>
                <a:spcPts val="3200"/>
              </a:lnSpc>
            </a:pPr>
            <a:r>
              <a:rPr lang="en-US" altLang="zh-CN" sz="2200" smtClean="0">
                <a:solidFill>
                  <a:srgbClr val="FF0000"/>
                </a:solidFill>
                <a:latin typeface="Consolas" pitchFamily="49" charset="0"/>
                <a:ea typeface="楷体" pitchFamily="49" charset="-122"/>
                <a:cs typeface="Consolas" pitchFamily="49" charset="0"/>
              </a:rPr>
              <a:t>    </a:t>
            </a:r>
            <a:r>
              <a:rPr lang="zh-CN" altLang="zh-CN" sz="2200" smtClean="0">
                <a:solidFill>
                  <a:srgbClr val="FF0000"/>
                </a:solidFill>
                <a:latin typeface="Consolas" pitchFamily="49" charset="0"/>
                <a:ea typeface="楷体" pitchFamily="49" charset="-122"/>
                <a:cs typeface="Consolas" pitchFamily="49" charset="0"/>
              </a:rPr>
              <a:t>输出：</a:t>
            </a:r>
            <a:r>
              <a:rPr lang="zh-CN" altLang="zh-CN" sz="2000" smtClean="0">
                <a:solidFill>
                  <a:srgbClr val="0000FF"/>
                </a:solidFill>
                <a:latin typeface="Consolas" pitchFamily="49" charset="0"/>
                <a:ea typeface="楷体" pitchFamily="49" charset="-122"/>
                <a:cs typeface="Consolas" pitchFamily="49" charset="0"/>
              </a:rPr>
              <a:t>每个测试用例输出一行，表示田忌获得的最多银币数。</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4414" y="1142984"/>
            <a:ext cx="6429420" cy="4932665"/>
          </a:xfrm>
          <a:prstGeom prst="rect">
            <a:avLst/>
          </a:prstGeom>
        </p:spPr>
        <p:style>
          <a:lnRef idx="2">
            <a:schemeClr val="accent2"/>
          </a:lnRef>
          <a:fillRef idx="1">
            <a:schemeClr val="lt1"/>
          </a:fillRef>
          <a:effectRef idx="0">
            <a:schemeClr val="accent2"/>
          </a:effectRef>
          <a:fontRef idx="minor">
            <a:schemeClr val="dk1"/>
          </a:fontRef>
        </p:style>
        <p:txBody>
          <a:bodyPr wrap="square" lIns="216000" tIns="144000" rIns="144000" bIns="144000" rtlCol="0">
            <a:spAutoFit/>
          </a:bodyPr>
          <a:lstStyle/>
          <a:p>
            <a:r>
              <a:rPr lang="zh-CN" altLang="zh-CN" sz="2200" smtClean="0">
                <a:solidFill>
                  <a:srgbClr val="FF0000"/>
                </a:solidFill>
                <a:latin typeface="Consolas" pitchFamily="49" charset="0"/>
                <a:ea typeface="楷体" pitchFamily="49" charset="-122"/>
                <a:cs typeface="Consolas" pitchFamily="49" charset="0"/>
              </a:rPr>
              <a:t>输入样例：</a:t>
            </a:r>
          </a:p>
          <a:p>
            <a:r>
              <a:rPr lang="en-US" altLang="zh-CN" sz="2000" smtClean="0">
                <a:solidFill>
                  <a:srgbClr val="0000FF"/>
                </a:solidFill>
                <a:latin typeface="Consolas" pitchFamily="49" charset="0"/>
                <a:ea typeface="楷体" pitchFamily="49" charset="-122"/>
                <a:cs typeface="Consolas" pitchFamily="49" charset="0"/>
              </a:rPr>
              <a:t>3</a:t>
            </a:r>
            <a:endParaRPr lang="zh-CN" altLang="zh-CN" sz="2000" smtClean="0">
              <a:solidFill>
                <a:srgbClr val="0000FF"/>
              </a:solidFill>
              <a:latin typeface="Consolas" pitchFamily="49" charset="0"/>
              <a:ea typeface="楷体" pitchFamily="49" charset="-122"/>
              <a:cs typeface="Consolas" pitchFamily="49" charset="0"/>
            </a:endParaRPr>
          </a:p>
          <a:p>
            <a:r>
              <a:rPr lang="en-US" altLang="zh-CN" sz="2000" smtClean="0">
                <a:solidFill>
                  <a:srgbClr val="0000FF"/>
                </a:solidFill>
                <a:latin typeface="Consolas" pitchFamily="49" charset="0"/>
                <a:ea typeface="楷体" pitchFamily="49" charset="-122"/>
                <a:cs typeface="Consolas" pitchFamily="49" charset="0"/>
              </a:rPr>
              <a:t>92 83 71</a:t>
            </a:r>
            <a:endParaRPr lang="zh-CN" altLang="zh-CN" sz="2000" smtClean="0">
              <a:solidFill>
                <a:srgbClr val="0000FF"/>
              </a:solidFill>
              <a:latin typeface="Consolas" pitchFamily="49" charset="0"/>
              <a:ea typeface="楷体" pitchFamily="49" charset="-122"/>
              <a:cs typeface="Consolas" pitchFamily="49" charset="0"/>
            </a:endParaRPr>
          </a:p>
          <a:p>
            <a:r>
              <a:rPr lang="en-US" altLang="zh-CN" sz="2000" smtClean="0">
                <a:solidFill>
                  <a:srgbClr val="0000FF"/>
                </a:solidFill>
                <a:latin typeface="Consolas" pitchFamily="49" charset="0"/>
                <a:ea typeface="楷体" pitchFamily="49" charset="-122"/>
                <a:cs typeface="Consolas" pitchFamily="49" charset="0"/>
              </a:rPr>
              <a:t>95 87 74</a:t>
            </a:r>
            <a:endParaRPr lang="zh-CN" altLang="zh-CN" sz="2000" smtClean="0">
              <a:solidFill>
                <a:srgbClr val="0000FF"/>
              </a:solidFill>
              <a:latin typeface="Consolas" pitchFamily="49" charset="0"/>
              <a:ea typeface="楷体" pitchFamily="49" charset="-122"/>
              <a:cs typeface="Consolas" pitchFamily="49" charset="0"/>
            </a:endParaRPr>
          </a:p>
          <a:p>
            <a:r>
              <a:rPr lang="en-US" altLang="zh-CN" sz="2000" smtClean="0">
                <a:solidFill>
                  <a:srgbClr val="0000FF"/>
                </a:solidFill>
                <a:latin typeface="Consolas" pitchFamily="49" charset="0"/>
                <a:ea typeface="楷体" pitchFamily="49" charset="-122"/>
                <a:cs typeface="Consolas" pitchFamily="49" charset="0"/>
              </a:rPr>
              <a:t>2</a:t>
            </a:r>
            <a:endParaRPr lang="zh-CN" altLang="zh-CN" sz="2000" smtClean="0">
              <a:solidFill>
                <a:srgbClr val="0000FF"/>
              </a:solidFill>
              <a:latin typeface="Consolas" pitchFamily="49" charset="0"/>
              <a:ea typeface="楷体" pitchFamily="49" charset="-122"/>
              <a:cs typeface="Consolas" pitchFamily="49" charset="0"/>
            </a:endParaRPr>
          </a:p>
          <a:p>
            <a:r>
              <a:rPr lang="en-US" altLang="zh-CN" sz="2000" smtClean="0">
                <a:solidFill>
                  <a:srgbClr val="0000FF"/>
                </a:solidFill>
                <a:latin typeface="Consolas" pitchFamily="49" charset="0"/>
                <a:ea typeface="楷体" pitchFamily="49" charset="-122"/>
                <a:cs typeface="Consolas" pitchFamily="49" charset="0"/>
              </a:rPr>
              <a:t>20 20</a:t>
            </a:r>
            <a:endParaRPr lang="zh-CN" altLang="zh-CN" sz="2000" smtClean="0">
              <a:solidFill>
                <a:srgbClr val="0000FF"/>
              </a:solidFill>
              <a:latin typeface="Consolas" pitchFamily="49" charset="0"/>
              <a:ea typeface="楷体" pitchFamily="49" charset="-122"/>
              <a:cs typeface="Consolas" pitchFamily="49" charset="0"/>
            </a:endParaRPr>
          </a:p>
          <a:p>
            <a:r>
              <a:rPr lang="en-US" altLang="zh-CN" sz="2000" smtClean="0">
                <a:solidFill>
                  <a:srgbClr val="0000FF"/>
                </a:solidFill>
                <a:latin typeface="Consolas" pitchFamily="49" charset="0"/>
                <a:ea typeface="楷体" pitchFamily="49" charset="-122"/>
                <a:cs typeface="Consolas" pitchFamily="49" charset="0"/>
              </a:rPr>
              <a:t>20 20</a:t>
            </a:r>
            <a:endParaRPr lang="zh-CN" altLang="zh-CN" sz="2000" smtClean="0">
              <a:solidFill>
                <a:srgbClr val="0000FF"/>
              </a:solidFill>
              <a:latin typeface="Consolas" pitchFamily="49" charset="0"/>
              <a:ea typeface="楷体" pitchFamily="49" charset="-122"/>
              <a:cs typeface="Consolas" pitchFamily="49" charset="0"/>
            </a:endParaRPr>
          </a:p>
          <a:p>
            <a:r>
              <a:rPr lang="en-US" altLang="zh-CN" sz="2000" smtClean="0">
                <a:solidFill>
                  <a:srgbClr val="0000FF"/>
                </a:solidFill>
                <a:latin typeface="Consolas" pitchFamily="49" charset="0"/>
                <a:ea typeface="楷体" pitchFamily="49" charset="-122"/>
                <a:cs typeface="Consolas" pitchFamily="49" charset="0"/>
              </a:rPr>
              <a:t>2</a:t>
            </a:r>
            <a:endParaRPr lang="zh-CN" altLang="zh-CN" sz="2000" smtClean="0">
              <a:solidFill>
                <a:srgbClr val="0000FF"/>
              </a:solidFill>
              <a:latin typeface="Consolas" pitchFamily="49" charset="0"/>
              <a:ea typeface="楷体" pitchFamily="49" charset="-122"/>
              <a:cs typeface="Consolas" pitchFamily="49" charset="0"/>
            </a:endParaRPr>
          </a:p>
          <a:p>
            <a:r>
              <a:rPr lang="en-US" altLang="zh-CN" sz="2000" smtClean="0">
                <a:solidFill>
                  <a:srgbClr val="0000FF"/>
                </a:solidFill>
                <a:latin typeface="Consolas" pitchFamily="49" charset="0"/>
                <a:ea typeface="楷体" pitchFamily="49" charset="-122"/>
                <a:cs typeface="Consolas" pitchFamily="49" charset="0"/>
              </a:rPr>
              <a:t>20 19</a:t>
            </a:r>
            <a:endParaRPr lang="zh-CN" altLang="zh-CN" sz="2000" smtClean="0">
              <a:solidFill>
                <a:srgbClr val="0000FF"/>
              </a:solidFill>
              <a:latin typeface="Consolas" pitchFamily="49" charset="0"/>
              <a:ea typeface="楷体" pitchFamily="49" charset="-122"/>
              <a:cs typeface="Consolas" pitchFamily="49" charset="0"/>
            </a:endParaRPr>
          </a:p>
          <a:p>
            <a:r>
              <a:rPr lang="en-US" altLang="zh-CN" sz="2000" smtClean="0">
                <a:solidFill>
                  <a:srgbClr val="0000FF"/>
                </a:solidFill>
                <a:latin typeface="Consolas" pitchFamily="49" charset="0"/>
                <a:ea typeface="楷体" pitchFamily="49" charset="-122"/>
                <a:cs typeface="Consolas" pitchFamily="49" charset="0"/>
              </a:rPr>
              <a:t>22 18</a:t>
            </a:r>
            <a:endParaRPr lang="zh-CN" altLang="zh-CN" sz="2000" smtClean="0">
              <a:solidFill>
                <a:srgbClr val="0000FF"/>
              </a:solidFill>
              <a:latin typeface="Consolas" pitchFamily="49" charset="0"/>
              <a:ea typeface="楷体" pitchFamily="49" charset="-122"/>
              <a:cs typeface="Consolas" pitchFamily="49" charset="0"/>
            </a:endParaRPr>
          </a:p>
          <a:p>
            <a:r>
              <a:rPr lang="en-US" altLang="zh-CN" sz="2000" smtClean="0">
                <a:solidFill>
                  <a:srgbClr val="0000FF"/>
                </a:solidFill>
                <a:latin typeface="Consolas" pitchFamily="49" charset="0"/>
                <a:ea typeface="楷体" pitchFamily="49" charset="-122"/>
                <a:cs typeface="Consolas" pitchFamily="49" charset="0"/>
              </a:rPr>
              <a:t>0</a:t>
            </a:r>
            <a:endParaRPr lang="zh-CN" altLang="zh-CN" sz="2000" smtClean="0">
              <a:solidFill>
                <a:srgbClr val="0000FF"/>
              </a:solidFill>
              <a:latin typeface="Consolas" pitchFamily="49" charset="0"/>
              <a:ea typeface="楷体" pitchFamily="49" charset="-122"/>
              <a:cs typeface="Consolas" pitchFamily="49" charset="0"/>
            </a:endParaRPr>
          </a:p>
          <a:p>
            <a:r>
              <a:rPr lang="zh-CN" altLang="zh-CN" sz="2200" smtClean="0">
                <a:solidFill>
                  <a:srgbClr val="FF0000"/>
                </a:solidFill>
                <a:latin typeface="Consolas" pitchFamily="49" charset="0"/>
                <a:ea typeface="楷体" pitchFamily="49" charset="-122"/>
                <a:cs typeface="Consolas" pitchFamily="49" charset="0"/>
              </a:rPr>
              <a:t>样例输出：</a:t>
            </a:r>
          </a:p>
          <a:p>
            <a:r>
              <a:rPr lang="en-US" altLang="zh-CN" sz="2000" smtClean="0">
                <a:solidFill>
                  <a:srgbClr val="0000FF"/>
                </a:solidFill>
                <a:latin typeface="Consolas" pitchFamily="49" charset="0"/>
                <a:ea typeface="楷体" pitchFamily="49" charset="-122"/>
                <a:cs typeface="Consolas" pitchFamily="49" charset="0"/>
              </a:rPr>
              <a:t>200</a:t>
            </a:r>
            <a:endParaRPr lang="zh-CN" altLang="zh-CN" sz="2000" smtClean="0">
              <a:solidFill>
                <a:srgbClr val="0000FF"/>
              </a:solidFill>
              <a:latin typeface="Consolas" pitchFamily="49" charset="0"/>
              <a:ea typeface="楷体" pitchFamily="49" charset="-122"/>
              <a:cs typeface="Consolas" pitchFamily="49" charset="0"/>
            </a:endParaRPr>
          </a:p>
          <a:p>
            <a:r>
              <a:rPr lang="en-US" altLang="zh-CN" sz="2000" smtClean="0">
                <a:solidFill>
                  <a:srgbClr val="0000FF"/>
                </a:solidFill>
                <a:latin typeface="Consolas" pitchFamily="49" charset="0"/>
                <a:ea typeface="楷体" pitchFamily="49" charset="-122"/>
                <a:cs typeface="Consolas" pitchFamily="49" charset="0"/>
              </a:rPr>
              <a:t>0</a:t>
            </a:r>
            <a:endParaRPr lang="zh-CN" altLang="zh-CN" sz="2000" smtClean="0">
              <a:solidFill>
                <a:srgbClr val="0000FF"/>
              </a:solidFill>
              <a:latin typeface="Consolas" pitchFamily="49" charset="0"/>
              <a:ea typeface="楷体" pitchFamily="49" charset="-122"/>
              <a:cs typeface="Consolas" pitchFamily="49" charset="0"/>
            </a:endParaRPr>
          </a:p>
          <a:p>
            <a:r>
              <a:rPr lang="en-US" altLang="zh-CN" sz="2000" smtClean="0">
                <a:solidFill>
                  <a:srgbClr val="0000FF"/>
                </a:solidFill>
                <a:latin typeface="Consolas" pitchFamily="49" charset="0"/>
                <a:ea typeface="楷体" pitchFamily="49" charset="-122"/>
                <a:cs typeface="Consolas" pitchFamily="49" charset="0"/>
              </a:rPr>
              <a:t>0</a:t>
            </a:r>
            <a:endParaRPr lang="zh-CN" altLang="zh-CN" sz="2000" smtClean="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500042"/>
            <a:ext cx="8501122" cy="2908489"/>
          </a:xfrm>
          <a:prstGeom prst="rect">
            <a:avLst/>
          </a:prstGeom>
          <a:solidFill>
            <a:schemeClr val="accent6">
              <a:lumMod val="20000"/>
              <a:lumOff val="80000"/>
            </a:schemeClr>
          </a:solidFill>
        </p:spPr>
        <p:txBody>
          <a:bodyPr wrap="square" rtlCol="0">
            <a:spAutoFit/>
          </a:bodyPr>
          <a:lstStyle/>
          <a:p>
            <a:pPr>
              <a:lnSpc>
                <a:spcPct val="150000"/>
              </a:lnSpc>
            </a:pPr>
            <a:r>
              <a:rPr lang="en-US" altLang="zh-CN" sz="2200" smtClean="0">
                <a:solidFill>
                  <a:srgbClr val="0000FF"/>
                </a:solidFill>
                <a:latin typeface="微软雅黑" pitchFamily="34" charset="-122"/>
                <a:ea typeface="微软雅黑" pitchFamily="34" charset="-122"/>
                <a:cs typeface="Consolas" pitchFamily="49" charset="0"/>
              </a:rPr>
              <a:t>   </a:t>
            </a:r>
            <a:r>
              <a:rPr lang="en-US" altLang="zh-CN" sz="2200" smtClean="0">
                <a:solidFill>
                  <a:srgbClr val="0000FF"/>
                </a:solidFill>
                <a:latin typeface="微软雅黑" pitchFamily="34" charset="-122"/>
                <a:ea typeface="微软雅黑" pitchFamily="34" charset="-122"/>
                <a:cs typeface="Consolas" pitchFamily="49" charset="0"/>
              </a:rPr>
              <a:t> </a:t>
            </a:r>
            <a:r>
              <a:rPr lang="zh-CN" altLang="zh-CN" sz="2200" smtClean="0">
                <a:solidFill>
                  <a:srgbClr val="FF0000"/>
                </a:solidFill>
                <a:latin typeface="微软雅黑" pitchFamily="34" charset="-122"/>
                <a:ea typeface="微软雅黑" pitchFamily="34" charset="-122"/>
                <a:cs typeface="Consolas" pitchFamily="49" charset="0"/>
              </a:rPr>
              <a:t>【</a:t>
            </a:r>
            <a:r>
              <a:rPr lang="zh-CN" altLang="zh-CN" sz="2200" smtClean="0">
                <a:solidFill>
                  <a:srgbClr val="FF0000"/>
                </a:solidFill>
                <a:latin typeface="微软雅黑" pitchFamily="34" charset="-122"/>
                <a:ea typeface="微软雅黑" pitchFamily="34" charset="-122"/>
                <a:cs typeface="Consolas" pitchFamily="49" charset="0"/>
              </a:rPr>
              <a:t>问题求解】</a:t>
            </a:r>
            <a:r>
              <a:rPr lang="zh-CN" altLang="zh-CN" sz="2000" smtClean="0">
                <a:solidFill>
                  <a:srgbClr val="0000FF"/>
                </a:solidFill>
                <a:latin typeface="Consolas" pitchFamily="49" charset="0"/>
                <a:ea typeface="楷体" pitchFamily="49" charset="-122"/>
                <a:cs typeface="Consolas" pitchFamily="49" charset="0"/>
              </a:rPr>
              <a:t>田忌的马速度用数组</a:t>
            </a:r>
            <a:r>
              <a:rPr lang="en-US" altLang="zh-CN" sz="2000" i="1" smtClean="0">
                <a:solidFill>
                  <a:srgbClr val="0000FF"/>
                </a:solidFill>
                <a:latin typeface="Consolas" pitchFamily="49" charset="0"/>
                <a:ea typeface="楷体" pitchFamily="49" charset="-122"/>
                <a:cs typeface="Consolas" pitchFamily="49" charset="0"/>
              </a:rPr>
              <a:t>a</a:t>
            </a:r>
            <a:r>
              <a:rPr lang="zh-CN" altLang="zh-CN" sz="2000" smtClean="0">
                <a:solidFill>
                  <a:srgbClr val="0000FF"/>
                </a:solidFill>
                <a:latin typeface="Consolas" pitchFamily="49" charset="0"/>
                <a:ea typeface="楷体" pitchFamily="49" charset="-122"/>
                <a:cs typeface="Consolas" pitchFamily="49" charset="0"/>
              </a:rPr>
              <a:t>表示，齐威王的马速度用数组</a:t>
            </a:r>
            <a:r>
              <a:rPr lang="en-US" altLang="zh-CN" sz="2000" i="1" smtClean="0">
                <a:solidFill>
                  <a:srgbClr val="0000FF"/>
                </a:solidFill>
                <a:latin typeface="Consolas" pitchFamily="49" charset="0"/>
                <a:ea typeface="楷体" pitchFamily="49" charset="-122"/>
                <a:cs typeface="Consolas" pitchFamily="49" charset="0"/>
              </a:rPr>
              <a:t>b</a:t>
            </a:r>
            <a:r>
              <a:rPr lang="zh-CN" altLang="zh-CN" sz="2000" smtClean="0">
                <a:solidFill>
                  <a:srgbClr val="0000FF"/>
                </a:solidFill>
                <a:latin typeface="Consolas" pitchFamily="49" charset="0"/>
                <a:ea typeface="楷体" pitchFamily="49" charset="-122"/>
                <a:cs typeface="Consolas" pitchFamily="49" charset="0"/>
              </a:rPr>
              <a:t>表示，将</a:t>
            </a:r>
            <a:r>
              <a:rPr lang="en-US" altLang="zh-CN" sz="2000" i="1" smtClean="0">
                <a:solidFill>
                  <a:srgbClr val="0000FF"/>
                </a:solidFill>
                <a:latin typeface="Consolas" pitchFamily="49" charset="0"/>
                <a:ea typeface="楷体" pitchFamily="49" charset="-122"/>
                <a:cs typeface="Consolas" pitchFamily="49" charset="0"/>
              </a:rPr>
              <a:t>a</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b</a:t>
            </a:r>
            <a:r>
              <a:rPr lang="zh-CN" altLang="zh-CN" sz="2000" smtClean="0">
                <a:solidFill>
                  <a:srgbClr val="0000FF"/>
                </a:solidFill>
                <a:latin typeface="Consolas" pitchFamily="49" charset="0"/>
                <a:ea typeface="楷体" pitchFamily="49" charset="-122"/>
                <a:cs typeface="Consolas" pitchFamily="49" charset="0"/>
              </a:rPr>
              <a:t>数组递增排序。采用常识性的贪心思路，分以下几种情况：</a:t>
            </a: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FF00FF"/>
                </a:solidFill>
                <a:latin typeface="Consolas" pitchFamily="49" charset="0"/>
                <a:ea typeface="楷体" pitchFamily="49" charset="-122"/>
                <a:cs typeface="Consolas" pitchFamily="49" charset="0"/>
              </a:rPr>
              <a:t>（</a:t>
            </a:r>
            <a:r>
              <a:rPr lang="en-US" altLang="zh-CN" sz="2000" smtClean="0">
                <a:solidFill>
                  <a:srgbClr val="FF00FF"/>
                </a:solidFill>
                <a:latin typeface="Consolas" pitchFamily="49" charset="0"/>
                <a:ea typeface="楷体" pitchFamily="49" charset="-122"/>
                <a:cs typeface="Consolas" pitchFamily="49" charset="0"/>
              </a:rPr>
              <a:t>1</a:t>
            </a:r>
            <a:r>
              <a:rPr lang="zh-CN" altLang="zh-CN" sz="2000" smtClean="0">
                <a:solidFill>
                  <a:srgbClr val="FF00FF"/>
                </a:solidFill>
                <a:latin typeface="Consolas" pitchFamily="49" charset="0"/>
                <a:ea typeface="楷体" pitchFamily="49" charset="-122"/>
                <a:cs typeface="Consolas" pitchFamily="49" charset="0"/>
              </a:rPr>
              <a:t>）田忌最快的马比齐威王最快的马快</a:t>
            </a:r>
            <a:r>
              <a:rPr lang="zh-CN" altLang="zh-CN" sz="2000" smtClean="0">
                <a:solidFill>
                  <a:srgbClr val="0000FF"/>
                </a:solidFill>
                <a:latin typeface="Consolas" pitchFamily="49" charset="0"/>
                <a:ea typeface="楷体" pitchFamily="49" charset="-122"/>
                <a:cs typeface="Consolas" pitchFamily="49" charset="0"/>
              </a:rPr>
              <a:t>即</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smtClean="0">
                <a:solidFill>
                  <a:srgbClr val="0000FF"/>
                </a:solidFill>
                <a:latin typeface="Consolas" pitchFamily="49" charset="0"/>
                <a:ea typeface="楷体" pitchFamily="49" charset="-122"/>
                <a:cs typeface="Consolas" pitchFamily="49" charset="0"/>
              </a:rPr>
              <a:t>[righta]&gt;</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smtClean="0">
                <a:solidFill>
                  <a:srgbClr val="0000FF"/>
                </a:solidFill>
                <a:latin typeface="Consolas" pitchFamily="49" charset="0"/>
                <a:ea typeface="楷体" pitchFamily="49" charset="-122"/>
                <a:cs typeface="Consolas" pitchFamily="49" charset="0"/>
              </a:rPr>
              <a:t>[rightb]</a:t>
            </a:r>
            <a:r>
              <a:rPr lang="zh-CN" altLang="zh-CN" sz="2000" smtClean="0">
                <a:solidFill>
                  <a:srgbClr val="0000FF"/>
                </a:solidFill>
                <a:latin typeface="Consolas" pitchFamily="49" charset="0"/>
                <a:ea typeface="楷体" pitchFamily="49" charset="-122"/>
                <a:cs typeface="Consolas" pitchFamily="49" charset="0"/>
              </a:rPr>
              <a:t>，则两者比赛（两个最快的马比赛），田忌赢。因为此时田忌最快的马一定赢，而选择与齐威王最快的马比赛对于田忌来说是最优的，</a:t>
            </a:r>
            <a:r>
              <a:rPr lang="zh-CN" altLang="en-US" sz="2000" smtClean="0">
                <a:solidFill>
                  <a:srgbClr val="0000FF"/>
                </a:solidFill>
                <a:latin typeface="Consolas" pitchFamily="49" charset="0"/>
                <a:ea typeface="楷体" pitchFamily="49" charset="-122"/>
                <a:cs typeface="Consolas" pitchFamily="49" charset="0"/>
              </a:rPr>
              <a:t>下</a:t>
            </a:r>
            <a:r>
              <a:rPr lang="zh-CN" altLang="zh-CN" sz="2000" smtClean="0">
                <a:solidFill>
                  <a:srgbClr val="0000FF"/>
                </a:solidFill>
                <a:latin typeface="Consolas" pitchFamily="49" charset="0"/>
                <a:ea typeface="楷体" pitchFamily="49" charset="-122"/>
                <a:cs typeface="Consolas" pitchFamily="49" charset="0"/>
              </a:rPr>
              <a:t>图中“■”代表已经比赛的马，“□”代表尚未比赛的马，箭头指向的马速度更快。</a:t>
            </a:r>
          </a:p>
        </p:txBody>
      </p:sp>
      <p:sp>
        <p:nvSpPr>
          <p:cNvPr id="280578" name="Rectangle 2"/>
          <p:cNvSpPr>
            <a:spLocks noChangeArrowheads="1"/>
          </p:cNvSpPr>
          <p:nvPr/>
        </p:nvSpPr>
        <p:spPr bwMode="auto">
          <a:xfrm>
            <a:off x="1957368" y="4184662"/>
            <a:ext cx="2162202" cy="31590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ea typeface="楷体" pitchFamily="49" charset="-122"/>
                <a:cs typeface="Times New Roman" pitchFamily="18" charset="0"/>
              </a:rPr>
              <a:t>■</a:t>
            </a:r>
            <a:r>
              <a:rPr kumimoji="0" lang="en-US" altLang="zh-CN" sz="1600" b="0" i="0" u="none" strike="noStrike" cap="none" normalizeH="0" baseline="0" smtClean="0">
                <a:ln>
                  <a:noFill/>
                </a:ln>
                <a:solidFill>
                  <a:schemeClr val="tx1"/>
                </a:solidFill>
                <a:effectLst/>
                <a:ea typeface="楷体" pitchFamily="49" charset="-122"/>
                <a:cs typeface="Times New Roman" pitchFamily="18" charset="0"/>
              </a:rPr>
              <a:t>…□□□□□…</a:t>
            </a:r>
            <a:r>
              <a:rPr kumimoji="0" lang="en-US" altLang="zh-CN" sz="1600" b="0" i="0" u="none" strike="noStrike" cap="none" normalizeH="0" baseline="0" smtClean="0">
                <a:ln>
                  <a:noFill/>
                </a:ln>
                <a:solidFill>
                  <a:srgbClr val="0000FF"/>
                </a:solidFill>
                <a:effectLst/>
                <a:ea typeface="楷体" pitchFamily="49" charset="-122"/>
                <a:cs typeface="Times New Roman" pitchFamily="18" charset="0"/>
              </a:rPr>
              <a:t>■</a:t>
            </a:r>
            <a:endParaRPr kumimoji="0" lang="zh-CN" altLang="zh-CN" sz="1600" b="0" i="0" u="none" strike="noStrike" cap="none" normalizeH="0" baseline="0" smtClean="0">
              <a:ln>
                <a:noFill/>
              </a:ln>
              <a:solidFill>
                <a:srgbClr val="0000FF"/>
              </a:solidFill>
              <a:effectLst/>
              <a:ea typeface="楷体" pitchFamily="49" charset="-122"/>
              <a:cs typeface="Times New Roman" pitchFamily="18" charset="0"/>
            </a:endParaRPr>
          </a:p>
        </p:txBody>
      </p:sp>
      <p:sp>
        <p:nvSpPr>
          <p:cNvPr id="280579" name="Rectangle 3"/>
          <p:cNvSpPr>
            <a:spLocks noChangeArrowheads="1"/>
          </p:cNvSpPr>
          <p:nvPr/>
        </p:nvSpPr>
        <p:spPr bwMode="auto">
          <a:xfrm>
            <a:off x="2008170" y="3857628"/>
            <a:ext cx="234950" cy="14763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zh-CN" altLang="en-US" sz="2000" i="0" u="none" strike="noStrike" cap="none" normalizeH="0" baseline="0" smtClean="0">
                <a:ln>
                  <a:noFill/>
                </a:ln>
                <a:solidFill>
                  <a:srgbClr val="0000FF"/>
                </a:solidFill>
                <a:effectLst/>
                <a:ea typeface="楷体" pitchFamily="49" charset="-122"/>
                <a:cs typeface="Times New Roman" pitchFamily="18" charset="0"/>
              </a:rPr>
              <a:t>慢</a:t>
            </a:r>
            <a:endParaRPr kumimoji="0" lang="zh-CN" sz="2000" i="0" u="none" strike="noStrike" cap="none" normalizeH="0" baseline="0" smtClean="0">
              <a:ln>
                <a:noFill/>
              </a:ln>
              <a:solidFill>
                <a:srgbClr val="0000FF"/>
              </a:solidFill>
              <a:effectLst/>
              <a:ea typeface="楷体" pitchFamily="49" charset="-122"/>
              <a:cs typeface="Times New Roman" pitchFamily="18" charset="0"/>
            </a:endParaRPr>
          </a:p>
        </p:txBody>
      </p:sp>
      <p:sp>
        <p:nvSpPr>
          <p:cNvPr id="280580" name="Rectangle 4"/>
          <p:cNvSpPr>
            <a:spLocks noChangeArrowheads="1"/>
          </p:cNvSpPr>
          <p:nvPr/>
        </p:nvSpPr>
        <p:spPr bwMode="auto">
          <a:xfrm>
            <a:off x="3884620" y="3863978"/>
            <a:ext cx="184150" cy="14605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zh-CN" altLang="en-US" sz="2000" i="0" u="none" strike="noStrike" cap="none" normalizeH="0" baseline="0" smtClean="0">
                <a:ln>
                  <a:noFill/>
                </a:ln>
                <a:solidFill>
                  <a:srgbClr val="0000FF"/>
                </a:solidFill>
                <a:effectLst/>
                <a:ea typeface="楷体" pitchFamily="49" charset="-122"/>
                <a:cs typeface="Times New Roman" pitchFamily="18" charset="0"/>
              </a:rPr>
              <a:t>快</a:t>
            </a:r>
            <a:endParaRPr kumimoji="0" lang="zh-CN" sz="2000" i="0" u="none" strike="noStrike" cap="none" normalizeH="0" baseline="0" smtClean="0">
              <a:ln>
                <a:noFill/>
              </a:ln>
              <a:solidFill>
                <a:srgbClr val="0000FF"/>
              </a:solidFill>
              <a:effectLst/>
              <a:ea typeface="楷体" pitchFamily="49" charset="-122"/>
              <a:cs typeface="Times New Roman" pitchFamily="18" charset="0"/>
            </a:endParaRPr>
          </a:p>
        </p:txBody>
      </p:sp>
      <p:sp>
        <p:nvSpPr>
          <p:cNvPr id="280581" name="Rectangle 5"/>
          <p:cNvSpPr>
            <a:spLocks noChangeArrowheads="1"/>
          </p:cNvSpPr>
          <p:nvPr/>
        </p:nvSpPr>
        <p:spPr bwMode="auto">
          <a:xfrm>
            <a:off x="1649392" y="4229112"/>
            <a:ext cx="165100" cy="14763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en-US" altLang="zh-CN" sz="2000" i="1" u="none" strike="noStrike" cap="none" normalizeH="0" baseline="0" smtClean="0">
                <a:ln>
                  <a:noFill/>
                </a:ln>
                <a:solidFill>
                  <a:srgbClr val="0000FF"/>
                </a:solidFill>
                <a:effectLst/>
                <a:ea typeface="楷体" pitchFamily="49" charset="-122"/>
                <a:cs typeface="Times New Roman" pitchFamily="18" charset="0"/>
              </a:rPr>
              <a:t>a</a:t>
            </a:r>
            <a:endParaRPr kumimoji="0" lang="zh-CN" altLang="zh-CN" sz="2000" i="0" u="none" strike="noStrike" cap="none" normalizeH="0" baseline="0" smtClean="0">
              <a:ln>
                <a:noFill/>
              </a:ln>
              <a:solidFill>
                <a:srgbClr val="0000FF"/>
              </a:solidFill>
              <a:effectLst/>
              <a:ea typeface="楷体" pitchFamily="49" charset="-122"/>
              <a:cs typeface="Times New Roman" pitchFamily="18" charset="0"/>
            </a:endParaRPr>
          </a:p>
        </p:txBody>
      </p:sp>
      <p:sp>
        <p:nvSpPr>
          <p:cNvPr id="280582" name="Rectangle 6"/>
          <p:cNvSpPr>
            <a:spLocks noChangeArrowheads="1"/>
          </p:cNvSpPr>
          <p:nvPr/>
        </p:nvSpPr>
        <p:spPr bwMode="auto">
          <a:xfrm>
            <a:off x="1957368" y="4921264"/>
            <a:ext cx="2143140" cy="29368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ea typeface="楷体" pitchFamily="49" charset="-122"/>
                <a:cs typeface="Times New Roman" pitchFamily="18" charset="0"/>
              </a:rPr>
              <a:t>■</a:t>
            </a:r>
            <a:r>
              <a:rPr kumimoji="0" lang="en-US" altLang="zh-CN" sz="1600" b="0" i="0" u="none" strike="noStrike" cap="none" normalizeH="0" baseline="0" smtClean="0">
                <a:ln>
                  <a:noFill/>
                </a:ln>
                <a:solidFill>
                  <a:schemeClr val="tx1"/>
                </a:solidFill>
                <a:effectLst/>
                <a:ea typeface="楷体" pitchFamily="49" charset="-122"/>
                <a:cs typeface="Times New Roman" pitchFamily="18" charset="0"/>
              </a:rPr>
              <a:t>…□□□□□…</a:t>
            </a:r>
            <a:r>
              <a:rPr kumimoji="0" lang="en-US" altLang="zh-CN" sz="1600" b="0" i="0" u="none" strike="noStrike" cap="none" normalizeH="0" baseline="0" smtClean="0">
                <a:ln>
                  <a:noFill/>
                </a:ln>
                <a:solidFill>
                  <a:srgbClr val="0000FF"/>
                </a:solidFill>
                <a:effectLst/>
                <a:ea typeface="楷体" pitchFamily="49" charset="-122"/>
                <a:cs typeface="Times New Roman" pitchFamily="18" charset="0"/>
              </a:rPr>
              <a:t>■</a:t>
            </a:r>
            <a:endParaRPr kumimoji="0" lang="zh-CN" altLang="zh-CN" sz="1600" b="0" i="0" u="none" strike="noStrike" cap="none" normalizeH="0" baseline="0" smtClean="0">
              <a:ln>
                <a:noFill/>
              </a:ln>
              <a:solidFill>
                <a:srgbClr val="0000FF"/>
              </a:solidFill>
              <a:effectLst/>
              <a:ea typeface="楷体" pitchFamily="49" charset="-122"/>
              <a:cs typeface="Times New Roman" pitchFamily="18" charset="0"/>
            </a:endParaRPr>
          </a:p>
        </p:txBody>
      </p:sp>
      <p:sp>
        <p:nvSpPr>
          <p:cNvPr id="280583" name="Rectangle 7"/>
          <p:cNvSpPr>
            <a:spLocks noChangeArrowheads="1"/>
          </p:cNvSpPr>
          <p:nvPr/>
        </p:nvSpPr>
        <p:spPr bwMode="auto">
          <a:xfrm>
            <a:off x="1643042" y="4965714"/>
            <a:ext cx="165100" cy="14763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en-US" altLang="zh-CN" sz="2000" i="1" u="none" strike="noStrike" cap="none" normalizeH="0" baseline="0" smtClean="0">
                <a:ln>
                  <a:noFill/>
                </a:ln>
                <a:solidFill>
                  <a:srgbClr val="0000FF"/>
                </a:solidFill>
                <a:effectLst/>
                <a:ea typeface="楷体" pitchFamily="49" charset="-122"/>
                <a:cs typeface="Times New Roman" pitchFamily="18" charset="0"/>
              </a:rPr>
              <a:t>b</a:t>
            </a:r>
            <a:endParaRPr kumimoji="0" lang="zh-CN" altLang="zh-CN" sz="2000" i="0" u="none" strike="noStrike" cap="none" normalizeH="0" baseline="0" smtClean="0">
              <a:ln>
                <a:noFill/>
              </a:ln>
              <a:solidFill>
                <a:srgbClr val="0000FF"/>
              </a:solidFill>
              <a:effectLst/>
              <a:ea typeface="楷体" pitchFamily="49" charset="-122"/>
              <a:cs typeface="Times New Roman" pitchFamily="18" charset="0"/>
            </a:endParaRPr>
          </a:p>
        </p:txBody>
      </p:sp>
      <p:sp>
        <p:nvSpPr>
          <p:cNvPr id="280584" name="Rectangle 8"/>
          <p:cNvSpPr>
            <a:spLocks noChangeArrowheads="1"/>
          </p:cNvSpPr>
          <p:nvPr/>
        </p:nvSpPr>
        <p:spPr bwMode="auto">
          <a:xfrm>
            <a:off x="2786050" y="5429264"/>
            <a:ext cx="3786214" cy="28575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spcBef>
                <a:spcPct val="0"/>
              </a:spcBef>
              <a:spcAft>
                <a:spcPct val="0"/>
              </a:spcAft>
              <a:buClrTx/>
              <a:buSzTx/>
              <a:buFontTx/>
              <a:buNone/>
              <a:tabLst/>
            </a:pPr>
            <a:r>
              <a:rPr kumimoji="0" lang="en-US" altLang="zh-CN" sz="1800" i="1" u="none" strike="noStrike" cap="none" normalizeH="0" baseline="0" smtClean="0">
                <a:ln>
                  <a:noFill/>
                </a:ln>
                <a:solidFill>
                  <a:srgbClr val="0000FF"/>
                </a:solidFill>
                <a:effectLst/>
                <a:latin typeface="Consolas" pitchFamily="49" charset="0"/>
                <a:ea typeface="楷体" pitchFamily="49" charset="-122"/>
                <a:cs typeface="Consolas" pitchFamily="49" charset="0"/>
              </a:rPr>
              <a:t>a</a:t>
            </a:r>
            <a:r>
              <a:rPr kumimoji="0" lang="en-US" altLang="zh-CN" sz="1800" i="0" u="none" strike="noStrike" cap="none" normalizeH="0" baseline="0" smtClean="0">
                <a:ln>
                  <a:noFill/>
                </a:ln>
                <a:solidFill>
                  <a:srgbClr val="0000FF"/>
                </a:solidFill>
                <a:effectLst/>
                <a:latin typeface="Consolas" pitchFamily="49" charset="0"/>
                <a:ea typeface="楷体" pitchFamily="49" charset="-122"/>
                <a:cs typeface="Consolas" pitchFamily="49" charset="0"/>
              </a:rPr>
              <a:t>[righta]&gt;</a:t>
            </a:r>
            <a:r>
              <a:rPr kumimoji="0" lang="en-US" altLang="zh-CN" sz="1800" i="1" u="none" strike="noStrike" cap="none" normalizeH="0" baseline="0" smtClean="0">
                <a:ln>
                  <a:noFill/>
                </a:ln>
                <a:solidFill>
                  <a:srgbClr val="0000FF"/>
                </a:solidFill>
                <a:effectLst/>
                <a:latin typeface="Consolas" pitchFamily="49" charset="0"/>
                <a:ea typeface="楷体" pitchFamily="49" charset="-122"/>
                <a:cs typeface="Consolas" pitchFamily="49" charset="0"/>
              </a:rPr>
              <a:t>b</a:t>
            </a:r>
            <a:r>
              <a:rPr kumimoji="0" lang="en-US" altLang="zh-CN" sz="1800" i="0" u="none" strike="noStrike" cap="none" normalizeH="0" baseline="0" smtClean="0">
                <a:ln>
                  <a:noFill/>
                </a:ln>
                <a:solidFill>
                  <a:srgbClr val="0000FF"/>
                </a:solidFill>
                <a:effectLst/>
                <a:latin typeface="Consolas" pitchFamily="49" charset="0"/>
                <a:ea typeface="楷体" pitchFamily="49" charset="-122"/>
                <a:cs typeface="Consolas" pitchFamily="49" charset="0"/>
              </a:rPr>
              <a:t>[rightb]</a:t>
            </a:r>
            <a:r>
              <a:rPr kumimoji="0" lang="zh-CN" altLang="en-US" sz="1800" i="0" u="none" strike="noStrike" cap="none" normalizeH="0" baseline="0" smtClean="0">
                <a:ln>
                  <a:noFill/>
                </a:ln>
                <a:solidFill>
                  <a:srgbClr val="0000FF"/>
                </a:solidFill>
                <a:effectLst/>
                <a:latin typeface="Consolas" pitchFamily="49" charset="0"/>
                <a:ea typeface="楷体" pitchFamily="49" charset="-122"/>
                <a:cs typeface="Consolas" pitchFamily="49" charset="0"/>
              </a:rPr>
              <a:t>：</a:t>
            </a:r>
            <a:r>
              <a:rPr kumimoji="0" lang="en-US" altLang="zh-CN" sz="1800" i="0" u="none" strike="noStrike" cap="none" normalizeH="0" baseline="0" smtClean="0">
                <a:ln>
                  <a:noFill/>
                </a:ln>
                <a:solidFill>
                  <a:srgbClr val="0000FF"/>
                </a:solidFill>
                <a:effectLst/>
                <a:latin typeface="Consolas" pitchFamily="49" charset="0"/>
                <a:ea typeface="楷体" pitchFamily="49" charset="-122"/>
                <a:cs typeface="Consolas" pitchFamily="49" charset="0"/>
              </a:rPr>
              <a:t>ans+=200</a:t>
            </a:r>
            <a:endParaRPr kumimoji="0" lang="zh-CN" altLang="zh-CN" sz="1800"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p:txBody>
      </p:sp>
      <p:sp>
        <p:nvSpPr>
          <p:cNvPr id="280585" name="Rectangle 9"/>
          <p:cNvSpPr>
            <a:spLocks noChangeArrowheads="1"/>
          </p:cNvSpPr>
          <p:nvPr/>
        </p:nvSpPr>
        <p:spPr bwMode="auto">
          <a:xfrm>
            <a:off x="5054612" y="4184662"/>
            <a:ext cx="2089156" cy="31590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ea typeface="楷体" pitchFamily="49" charset="-122"/>
                <a:cs typeface="Times New Roman" pitchFamily="18" charset="0"/>
              </a:rPr>
              <a:t>■</a:t>
            </a:r>
            <a:r>
              <a:rPr kumimoji="0" lang="en-US" altLang="zh-CN" sz="1600" b="0" i="0" u="none" strike="noStrike" cap="none" normalizeH="0" baseline="0" smtClean="0">
                <a:ln>
                  <a:noFill/>
                </a:ln>
                <a:solidFill>
                  <a:schemeClr val="tx1"/>
                </a:solidFill>
                <a:effectLst/>
                <a:ea typeface="楷体" pitchFamily="49" charset="-122"/>
                <a:cs typeface="Times New Roman" pitchFamily="18" charset="0"/>
              </a:rPr>
              <a:t>…□□□□</a:t>
            </a:r>
            <a:r>
              <a:rPr kumimoji="0" lang="en-US" altLang="zh-CN" sz="1600" b="0" i="0" u="none" strike="noStrike" cap="none" normalizeH="0" baseline="0" smtClean="0">
                <a:ln>
                  <a:noFill/>
                </a:ln>
                <a:solidFill>
                  <a:srgbClr val="0000FF"/>
                </a:solidFill>
                <a:effectLst/>
                <a:ea typeface="楷体" pitchFamily="49" charset="-122"/>
                <a:cs typeface="Times New Roman" pitchFamily="18" charset="0"/>
              </a:rPr>
              <a:t>■</a:t>
            </a:r>
            <a:r>
              <a:rPr kumimoji="0" lang="en-US" altLang="zh-CN" sz="1600" b="0" i="0" u="none" strike="noStrike" cap="none" normalizeH="0" baseline="0" smtClean="0">
                <a:ln>
                  <a:noFill/>
                </a:ln>
                <a:solidFill>
                  <a:schemeClr val="tx1"/>
                </a:solidFill>
                <a:effectLst/>
                <a:ea typeface="楷体" pitchFamily="49" charset="-122"/>
                <a:cs typeface="Times New Roman" pitchFamily="18" charset="0"/>
              </a:rPr>
              <a:t>…</a:t>
            </a:r>
            <a:r>
              <a:rPr kumimoji="0" lang="en-US" altLang="zh-CN" sz="1600" b="0" i="0" u="none" strike="noStrike" cap="none" normalizeH="0" baseline="0" smtClean="0">
                <a:ln>
                  <a:noFill/>
                </a:ln>
                <a:solidFill>
                  <a:srgbClr val="0000FF"/>
                </a:solidFill>
                <a:effectLst/>
                <a:ea typeface="楷体" pitchFamily="49" charset="-122"/>
                <a:cs typeface="Times New Roman" pitchFamily="18" charset="0"/>
              </a:rPr>
              <a:t>■</a:t>
            </a:r>
            <a:endParaRPr kumimoji="0" lang="zh-CN" altLang="zh-CN" sz="1600" b="0" i="0" u="none" strike="noStrike" cap="none" normalizeH="0" baseline="0" smtClean="0">
              <a:ln>
                <a:noFill/>
              </a:ln>
              <a:solidFill>
                <a:srgbClr val="0000FF"/>
              </a:solidFill>
              <a:effectLst/>
              <a:ea typeface="楷体" pitchFamily="49" charset="-122"/>
              <a:cs typeface="Times New Roman" pitchFamily="18" charset="0"/>
            </a:endParaRPr>
          </a:p>
        </p:txBody>
      </p:sp>
      <p:sp>
        <p:nvSpPr>
          <p:cNvPr id="280586" name="Rectangle 10"/>
          <p:cNvSpPr>
            <a:spLocks noChangeArrowheads="1"/>
          </p:cNvSpPr>
          <p:nvPr/>
        </p:nvSpPr>
        <p:spPr bwMode="auto">
          <a:xfrm>
            <a:off x="5086362" y="3857628"/>
            <a:ext cx="234950" cy="14763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zh-CN" altLang="en-US" sz="2000" i="0" u="none" strike="noStrike" cap="none" normalizeH="0" baseline="0" smtClean="0">
                <a:ln>
                  <a:noFill/>
                </a:ln>
                <a:solidFill>
                  <a:srgbClr val="0000FF"/>
                </a:solidFill>
                <a:effectLst/>
                <a:ea typeface="楷体" pitchFamily="49" charset="-122"/>
                <a:cs typeface="Times New Roman" pitchFamily="18" charset="0"/>
              </a:rPr>
              <a:t>慢</a:t>
            </a:r>
            <a:endParaRPr kumimoji="0" lang="zh-CN" sz="2000" i="0" u="none" strike="noStrike" cap="none" normalizeH="0" baseline="0" smtClean="0">
              <a:ln>
                <a:noFill/>
              </a:ln>
              <a:solidFill>
                <a:srgbClr val="0000FF"/>
              </a:solidFill>
              <a:effectLst/>
              <a:ea typeface="楷体" pitchFamily="49" charset="-122"/>
              <a:cs typeface="Times New Roman" pitchFamily="18" charset="0"/>
            </a:endParaRPr>
          </a:p>
        </p:txBody>
      </p:sp>
      <p:sp>
        <p:nvSpPr>
          <p:cNvPr id="280587" name="Rectangle 11"/>
          <p:cNvSpPr>
            <a:spLocks noChangeArrowheads="1"/>
          </p:cNvSpPr>
          <p:nvPr/>
        </p:nvSpPr>
        <p:spPr bwMode="auto">
          <a:xfrm>
            <a:off x="6858016" y="3863978"/>
            <a:ext cx="184150" cy="14605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zh-CN" altLang="en-US" sz="2000" i="0" u="none" strike="noStrike" cap="none" normalizeH="0" baseline="0" smtClean="0">
                <a:ln>
                  <a:noFill/>
                </a:ln>
                <a:solidFill>
                  <a:srgbClr val="0000FF"/>
                </a:solidFill>
                <a:effectLst/>
                <a:ea typeface="楷体" pitchFamily="49" charset="-122"/>
                <a:cs typeface="Times New Roman" pitchFamily="18" charset="0"/>
              </a:rPr>
              <a:t>快</a:t>
            </a:r>
            <a:endParaRPr kumimoji="0" lang="zh-CN" sz="2000" i="0" u="none" strike="noStrike" cap="none" normalizeH="0" baseline="0" smtClean="0">
              <a:ln>
                <a:noFill/>
              </a:ln>
              <a:solidFill>
                <a:srgbClr val="0000FF"/>
              </a:solidFill>
              <a:effectLst/>
              <a:ea typeface="楷体" pitchFamily="49" charset="-122"/>
              <a:cs typeface="Times New Roman" pitchFamily="18" charset="0"/>
            </a:endParaRPr>
          </a:p>
        </p:txBody>
      </p:sp>
      <p:sp>
        <p:nvSpPr>
          <p:cNvPr id="280588" name="Rectangle 12"/>
          <p:cNvSpPr>
            <a:spLocks noChangeArrowheads="1"/>
          </p:cNvSpPr>
          <p:nvPr/>
        </p:nvSpPr>
        <p:spPr bwMode="auto">
          <a:xfrm>
            <a:off x="4835528" y="4229112"/>
            <a:ext cx="165100" cy="14763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en-US" altLang="zh-CN" sz="2000" i="1" u="none" strike="noStrike" cap="none" normalizeH="0" baseline="0" smtClean="0">
                <a:ln>
                  <a:noFill/>
                </a:ln>
                <a:solidFill>
                  <a:srgbClr val="0000FF"/>
                </a:solidFill>
                <a:effectLst/>
                <a:ea typeface="楷体" pitchFamily="49" charset="-122"/>
                <a:cs typeface="Times New Roman" pitchFamily="18" charset="0"/>
              </a:rPr>
              <a:t>a</a:t>
            </a:r>
            <a:endParaRPr kumimoji="0" lang="zh-CN" altLang="zh-CN" sz="2000" i="0" u="none" strike="noStrike" cap="none" normalizeH="0" baseline="0" smtClean="0">
              <a:ln>
                <a:noFill/>
              </a:ln>
              <a:solidFill>
                <a:srgbClr val="0000FF"/>
              </a:solidFill>
              <a:effectLst/>
              <a:ea typeface="楷体" pitchFamily="49" charset="-122"/>
              <a:cs typeface="Times New Roman" pitchFamily="18" charset="0"/>
            </a:endParaRPr>
          </a:p>
        </p:txBody>
      </p:sp>
      <p:sp>
        <p:nvSpPr>
          <p:cNvPr id="280589" name="Rectangle 13"/>
          <p:cNvSpPr>
            <a:spLocks noChangeArrowheads="1"/>
          </p:cNvSpPr>
          <p:nvPr/>
        </p:nvSpPr>
        <p:spPr bwMode="auto">
          <a:xfrm>
            <a:off x="5048262" y="4921264"/>
            <a:ext cx="2095506" cy="29368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ea typeface="楷体" pitchFamily="49" charset="-122"/>
                <a:cs typeface="Times New Roman" pitchFamily="18" charset="0"/>
              </a:rPr>
              <a:t>■</a:t>
            </a:r>
            <a:r>
              <a:rPr kumimoji="0" lang="en-US" altLang="zh-CN" sz="1600" b="0" i="0" u="none" strike="noStrike" cap="none" normalizeH="0" baseline="0" smtClean="0">
                <a:ln>
                  <a:noFill/>
                </a:ln>
                <a:solidFill>
                  <a:schemeClr val="tx1"/>
                </a:solidFill>
                <a:effectLst/>
                <a:ea typeface="楷体" pitchFamily="49" charset="-122"/>
                <a:cs typeface="Times New Roman" pitchFamily="18" charset="0"/>
              </a:rPr>
              <a:t>…□□□□</a:t>
            </a:r>
            <a:r>
              <a:rPr kumimoji="0" lang="en-US" altLang="zh-CN" sz="1600" b="0" i="0" u="none" strike="noStrike" cap="none" normalizeH="0" baseline="0" smtClean="0">
                <a:ln>
                  <a:noFill/>
                </a:ln>
                <a:solidFill>
                  <a:srgbClr val="0000FF"/>
                </a:solidFill>
                <a:effectLst/>
                <a:ea typeface="楷体" pitchFamily="49" charset="-122"/>
                <a:cs typeface="Times New Roman" pitchFamily="18" charset="0"/>
              </a:rPr>
              <a:t>■</a:t>
            </a:r>
            <a:r>
              <a:rPr kumimoji="0" lang="en-US" altLang="zh-CN" sz="1600" b="0" i="0" u="none" strike="noStrike" cap="none" normalizeH="0" baseline="0" smtClean="0">
                <a:ln>
                  <a:noFill/>
                </a:ln>
                <a:solidFill>
                  <a:schemeClr val="tx1"/>
                </a:solidFill>
                <a:effectLst/>
                <a:ea typeface="楷体" pitchFamily="49" charset="-122"/>
                <a:cs typeface="Times New Roman" pitchFamily="18" charset="0"/>
              </a:rPr>
              <a:t>…</a:t>
            </a:r>
            <a:r>
              <a:rPr kumimoji="0" lang="en-US" altLang="zh-CN" sz="1600" b="0" i="0" u="none" strike="noStrike" cap="none" normalizeH="0" baseline="0" smtClean="0">
                <a:ln>
                  <a:noFill/>
                </a:ln>
                <a:solidFill>
                  <a:srgbClr val="0000FF"/>
                </a:solidFill>
                <a:effectLst/>
                <a:ea typeface="楷体" pitchFamily="49" charset="-122"/>
                <a:cs typeface="Times New Roman" pitchFamily="18" charset="0"/>
              </a:rPr>
              <a:t>■</a:t>
            </a:r>
            <a:endParaRPr kumimoji="0" lang="zh-CN" altLang="zh-CN" sz="1600" b="0" i="0" u="none" strike="noStrike" cap="none" normalizeH="0" baseline="0" smtClean="0">
              <a:ln>
                <a:noFill/>
              </a:ln>
              <a:solidFill>
                <a:srgbClr val="0000FF"/>
              </a:solidFill>
              <a:effectLst/>
              <a:ea typeface="楷体" pitchFamily="49" charset="-122"/>
              <a:cs typeface="Times New Roman" pitchFamily="18" charset="0"/>
            </a:endParaRPr>
          </a:p>
        </p:txBody>
      </p:sp>
      <p:sp>
        <p:nvSpPr>
          <p:cNvPr id="280590" name="Rectangle 14"/>
          <p:cNvSpPr>
            <a:spLocks noChangeArrowheads="1"/>
          </p:cNvSpPr>
          <p:nvPr/>
        </p:nvSpPr>
        <p:spPr bwMode="auto">
          <a:xfrm>
            <a:off x="4829178" y="4965714"/>
            <a:ext cx="165100" cy="14763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en-US" altLang="zh-CN" sz="2000" i="1" u="none" strike="noStrike" cap="none" normalizeH="0" baseline="0" smtClean="0">
                <a:ln>
                  <a:noFill/>
                </a:ln>
                <a:solidFill>
                  <a:srgbClr val="0000FF"/>
                </a:solidFill>
                <a:effectLst/>
                <a:ea typeface="楷体" pitchFamily="49" charset="-122"/>
                <a:cs typeface="Times New Roman" pitchFamily="18" charset="0"/>
              </a:rPr>
              <a:t>b</a:t>
            </a:r>
            <a:endParaRPr kumimoji="0" lang="zh-CN" altLang="zh-CN" sz="2000" i="0" u="none" strike="noStrike" cap="none" normalizeH="0" baseline="0" smtClean="0">
              <a:ln>
                <a:noFill/>
              </a:ln>
              <a:solidFill>
                <a:srgbClr val="0000FF"/>
              </a:solidFill>
              <a:effectLst/>
              <a:ea typeface="楷体" pitchFamily="49" charset="-122"/>
              <a:cs typeface="Times New Roman" pitchFamily="18" charset="0"/>
            </a:endParaRPr>
          </a:p>
        </p:txBody>
      </p:sp>
      <p:cxnSp>
        <p:nvCxnSpPr>
          <p:cNvPr id="18" name="直接箭头连接符 17"/>
          <p:cNvCxnSpPr/>
          <p:nvPr/>
        </p:nvCxnSpPr>
        <p:spPr>
          <a:xfrm rot="5400000">
            <a:off x="6248042" y="4704044"/>
            <a:ext cx="432000" cy="1588"/>
          </a:xfrm>
          <a:prstGeom prst="straightConnector1">
            <a:avLst/>
          </a:prstGeom>
          <a:ln>
            <a:solidFill>
              <a:srgbClr val="00B05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9" name="右箭头 18"/>
          <p:cNvSpPr/>
          <p:nvPr/>
        </p:nvSpPr>
        <p:spPr>
          <a:xfrm>
            <a:off x="4345160" y="4513096"/>
            <a:ext cx="357190" cy="285752"/>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642918"/>
            <a:ext cx="8215370" cy="1477328"/>
          </a:xfrm>
          <a:prstGeom prst="rect">
            <a:avLst/>
          </a:prstGeom>
          <a:solidFill>
            <a:schemeClr val="accent6">
              <a:lumMod val="20000"/>
              <a:lumOff val="80000"/>
            </a:schemeClr>
          </a:solidFill>
        </p:spPr>
        <p:txBody>
          <a:bodyPr wrap="square" rtlCol="0">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FF00FF"/>
                </a:solidFill>
                <a:latin typeface="Consolas" pitchFamily="49" charset="0"/>
                <a:ea typeface="楷体" pitchFamily="49" charset="-122"/>
                <a:cs typeface="Consolas" pitchFamily="49" charset="0"/>
              </a:rPr>
              <a:t>（</a:t>
            </a:r>
            <a:r>
              <a:rPr lang="en-US" altLang="zh-CN" sz="2000" smtClean="0">
                <a:solidFill>
                  <a:srgbClr val="FF00FF"/>
                </a:solidFill>
                <a:latin typeface="Consolas" pitchFamily="49" charset="0"/>
                <a:ea typeface="楷体" pitchFamily="49" charset="-122"/>
                <a:cs typeface="Consolas" pitchFamily="49" charset="0"/>
              </a:rPr>
              <a:t>2</a:t>
            </a:r>
            <a:r>
              <a:rPr lang="zh-CN" altLang="zh-CN" sz="2000" smtClean="0">
                <a:solidFill>
                  <a:srgbClr val="FF00FF"/>
                </a:solidFill>
                <a:latin typeface="Consolas" pitchFamily="49" charset="0"/>
                <a:ea typeface="楷体" pitchFamily="49" charset="-122"/>
                <a:cs typeface="Consolas" pitchFamily="49" charset="0"/>
              </a:rPr>
              <a:t>）田忌最快的马比齐威王最快的马慢</a:t>
            </a:r>
            <a:r>
              <a:rPr lang="zh-CN" altLang="zh-CN" sz="2000" smtClean="0">
                <a:solidFill>
                  <a:srgbClr val="0000FF"/>
                </a:solidFill>
                <a:latin typeface="Consolas" pitchFamily="49" charset="0"/>
                <a:ea typeface="楷体" pitchFamily="49" charset="-122"/>
                <a:cs typeface="Consolas" pitchFamily="49" charset="0"/>
              </a:rPr>
              <a:t>即</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smtClean="0">
                <a:solidFill>
                  <a:srgbClr val="0000FF"/>
                </a:solidFill>
                <a:latin typeface="Consolas" pitchFamily="49" charset="0"/>
                <a:ea typeface="楷体" pitchFamily="49" charset="-122"/>
                <a:cs typeface="Consolas" pitchFamily="49" charset="0"/>
              </a:rPr>
              <a:t>[righta]&lt;</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smtClean="0">
                <a:solidFill>
                  <a:srgbClr val="0000FF"/>
                </a:solidFill>
                <a:latin typeface="Consolas" pitchFamily="49" charset="0"/>
                <a:ea typeface="楷体" pitchFamily="49" charset="-122"/>
                <a:cs typeface="Consolas" pitchFamily="49" charset="0"/>
              </a:rPr>
              <a:t>[rightb]</a:t>
            </a:r>
            <a:r>
              <a:rPr lang="zh-CN" altLang="zh-CN" sz="2000" smtClean="0">
                <a:solidFill>
                  <a:srgbClr val="0000FF"/>
                </a:solidFill>
                <a:latin typeface="Consolas" pitchFamily="49" charset="0"/>
                <a:ea typeface="楷体" pitchFamily="49" charset="-122"/>
                <a:cs typeface="Consolas" pitchFamily="49" charset="0"/>
              </a:rPr>
              <a:t>，则选择田忌最慢的马与齐威王最快的马比赛，田忌输。因为齐威王最快的马一定赢，而选择与田忌最慢的马比赛对于田忌来说是最优的。</a:t>
            </a:r>
          </a:p>
        </p:txBody>
      </p:sp>
      <p:sp>
        <p:nvSpPr>
          <p:cNvPr id="281602" name="Rectangle 2"/>
          <p:cNvSpPr>
            <a:spLocks noChangeArrowheads="1"/>
          </p:cNvSpPr>
          <p:nvPr/>
        </p:nvSpPr>
        <p:spPr bwMode="auto">
          <a:xfrm>
            <a:off x="1941513" y="2873380"/>
            <a:ext cx="2416174" cy="34130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ts val="216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ea typeface="楷体" pitchFamily="49" charset="-122"/>
                <a:cs typeface="Times New Roman" pitchFamily="18" charset="0"/>
              </a:rPr>
              <a:t>■…□□□□□…■</a:t>
            </a:r>
            <a:endParaRPr kumimoji="0" lang="zh-CN" altLang="zh-CN" sz="1800" i="0" u="none" strike="noStrike" cap="none" normalizeH="0" baseline="0" smtClean="0">
              <a:ln>
                <a:noFill/>
              </a:ln>
              <a:solidFill>
                <a:srgbClr val="0000FF"/>
              </a:solidFill>
              <a:effectLst/>
              <a:ea typeface="楷体" pitchFamily="49" charset="-122"/>
              <a:cs typeface="Times New Roman" pitchFamily="18" charset="0"/>
            </a:endParaRPr>
          </a:p>
        </p:txBody>
      </p:sp>
      <p:sp>
        <p:nvSpPr>
          <p:cNvPr id="281603" name="Rectangle 3"/>
          <p:cNvSpPr>
            <a:spLocks noChangeArrowheads="1"/>
          </p:cNvSpPr>
          <p:nvPr/>
        </p:nvSpPr>
        <p:spPr bwMode="auto">
          <a:xfrm>
            <a:off x="1973263" y="2562220"/>
            <a:ext cx="234950" cy="14763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zh-CN" altLang="en-US" sz="1800" i="0" u="none" strike="noStrike" cap="none" normalizeH="0" baseline="0" smtClean="0">
                <a:ln>
                  <a:noFill/>
                </a:ln>
                <a:solidFill>
                  <a:srgbClr val="0000FF"/>
                </a:solidFill>
                <a:effectLst/>
                <a:ea typeface="楷体" pitchFamily="49" charset="-122"/>
                <a:cs typeface="Times New Roman" pitchFamily="18" charset="0"/>
              </a:rPr>
              <a:t>慢</a:t>
            </a:r>
            <a:endParaRPr kumimoji="0" lang="zh-CN" sz="1800" i="0" u="none" strike="noStrike" cap="none" normalizeH="0" baseline="0" smtClean="0">
              <a:ln>
                <a:noFill/>
              </a:ln>
              <a:solidFill>
                <a:srgbClr val="0000FF"/>
              </a:solidFill>
              <a:effectLst/>
              <a:ea typeface="楷体" pitchFamily="49" charset="-122"/>
              <a:cs typeface="Times New Roman" pitchFamily="18" charset="0"/>
            </a:endParaRPr>
          </a:p>
        </p:txBody>
      </p:sp>
      <p:sp>
        <p:nvSpPr>
          <p:cNvPr id="281604" name="Rectangle 4"/>
          <p:cNvSpPr>
            <a:spLocks noChangeArrowheads="1"/>
          </p:cNvSpPr>
          <p:nvPr/>
        </p:nvSpPr>
        <p:spPr bwMode="auto">
          <a:xfrm>
            <a:off x="4071934" y="2568570"/>
            <a:ext cx="184150" cy="14605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zh-CN" altLang="en-US" sz="1800" i="0" u="none" strike="noStrike" cap="none" normalizeH="0" baseline="0" smtClean="0">
                <a:ln>
                  <a:noFill/>
                </a:ln>
                <a:solidFill>
                  <a:srgbClr val="0000FF"/>
                </a:solidFill>
                <a:effectLst/>
                <a:ea typeface="楷体" pitchFamily="49" charset="-122"/>
                <a:cs typeface="Times New Roman" pitchFamily="18" charset="0"/>
              </a:rPr>
              <a:t>快</a:t>
            </a:r>
            <a:endParaRPr kumimoji="0" lang="zh-CN" sz="1800" i="0" u="none" strike="noStrike" cap="none" normalizeH="0" baseline="0" smtClean="0">
              <a:ln>
                <a:noFill/>
              </a:ln>
              <a:solidFill>
                <a:srgbClr val="0000FF"/>
              </a:solidFill>
              <a:effectLst/>
              <a:ea typeface="楷体" pitchFamily="49" charset="-122"/>
              <a:cs typeface="Times New Roman" pitchFamily="18" charset="0"/>
            </a:endParaRPr>
          </a:p>
        </p:txBody>
      </p:sp>
      <p:sp>
        <p:nvSpPr>
          <p:cNvPr id="281605" name="Rectangle 5"/>
          <p:cNvSpPr>
            <a:spLocks noChangeArrowheads="1"/>
          </p:cNvSpPr>
          <p:nvPr/>
        </p:nvSpPr>
        <p:spPr bwMode="auto">
          <a:xfrm>
            <a:off x="1757363" y="2917830"/>
            <a:ext cx="165100" cy="14763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en-US" altLang="zh-CN" sz="1800" i="1" u="none" strike="noStrike" cap="none" normalizeH="0" baseline="0" smtClean="0">
                <a:ln>
                  <a:noFill/>
                </a:ln>
                <a:solidFill>
                  <a:srgbClr val="0000FF"/>
                </a:solidFill>
                <a:effectLst/>
                <a:ea typeface="楷体" pitchFamily="49" charset="-122"/>
                <a:cs typeface="Times New Roman" pitchFamily="18" charset="0"/>
              </a:rPr>
              <a:t>a</a:t>
            </a:r>
            <a:endParaRPr kumimoji="0" lang="zh-CN" altLang="zh-CN" sz="1800" i="0" u="none" strike="noStrike" cap="none" normalizeH="0" baseline="0" smtClean="0">
              <a:ln>
                <a:noFill/>
              </a:ln>
              <a:solidFill>
                <a:srgbClr val="0000FF"/>
              </a:solidFill>
              <a:effectLst/>
              <a:ea typeface="楷体" pitchFamily="49" charset="-122"/>
              <a:cs typeface="Times New Roman" pitchFamily="18" charset="0"/>
            </a:endParaRPr>
          </a:p>
        </p:txBody>
      </p:sp>
      <p:sp>
        <p:nvSpPr>
          <p:cNvPr id="281606" name="Rectangle 6"/>
          <p:cNvSpPr>
            <a:spLocks noChangeArrowheads="1"/>
          </p:cNvSpPr>
          <p:nvPr/>
        </p:nvSpPr>
        <p:spPr bwMode="auto">
          <a:xfrm>
            <a:off x="1935163" y="3609982"/>
            <a:ext cx="2422524" cy="39052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ea typeface="楷体" pitchFamily="49" charset="-122"/>
                <a:cs typeface="Times New Roman" pitchFamily="18" charset="0"/>
              </a:rPr>
              <a:t>■…□□□□□…■</a:t>
            </a:r>
            <a:endParaRPr kumimoji="0" lang="zh-CN" altLang="zh-CN" sz="1800" i="0" u="none" strike="noStrike" cap="none" normalizeH="0" baseline="0" smtClean="0">
              <a:ln>
                <a:noFill/>
              </a:ln>
              <a:solidFill>
                <a:srgbClr val="0000FF"/>
              </a:solidFill>
              <a:effectLst/>
              <a:ea typeface="楷体" pitchFamily="49" charset="-122"/>
              <a:cs typeface="Times New Roman" pitchFamily="18" charset="0"/>
            </a:endParaRPr>
          </a:p>
        </p:txBody>
      </p:sp>
      <p:sp>
        <p:nvSpPr>
          <p:cNvPr id="281607" name="Rectangle 7"/>
          <p:cNvSpPr>
            <a:spLocks noChangeArrowheads="1"/>
          </p:cNvSpPr>
          <p:nvPr/>
        </p:nvSpPr>
        <p:spPr bwMode="auto">
          <a:xfrm>
            <a:off x="1751013" y="3654432"/>
            <a:ext cx="165100" cy="14763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en-US" altLang="zh-CN" sz="1800" i="1" u="none" strike="noStrike" cap="none" normalizeH="0" baseline="0" smtClean="0">
                <a:ln>
                  <a:noFill/>
                </a:ln>
                <a:solidFill>
                  <a:srgbClr val="0000FF"/>
                </a:solidFill>
                <a:effectLst/>
                <a:ea typeface="楷体" pitchFamily="49" charset="-122"/>
                <a:cs typeface="Times New Roman" pitchFamily="18" charset="0"/>
              </a:rPr>
              <a:t>b</a:t>
            </a:r>
            <a:endParaRPr kumimoji="0" lang="zh-CN" altLang="zh-CN" sz="1800" i="0" u="none" strike="noStrike" cap="none" normalizeH="0" baseline="0" smtClean="0">
              <a:ln>
                <a:noFill/>
              </a:ln>
              <a:solidFill>
                <a:srgbClr val="0000FF"/>
              </a:solidFill>
              <a:effectLst/>
              <a:ea typeface="楷体" pitchFamily="49" charset="-122"/>
              <a:cs typeface="Times New Roman" pitchFamily="18" charset="0"/>
            </a:endParaRPr>
          </a:p>
        </p:txBody>
      </p:sp>
      <p:sp>
        <p:nvSpPr>
          <p:cNvPr id="281608" name="Rectangle 8"/>
          <p:cNvSpPr>
            <a:spLocks noChangeArrowheads="1"/>
          </p:cNvSpPr>
          <p:nvPr/>
        </p:nvSpPr>
        <p:spPr bwMode="auto">
          <a:xfrm>
            <a:off x="2786050" y="4414846"/>
            <a:ext cx="3857652" cy="30003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spcBef>
                <a:spcPct val="0"/>
              </a:spcBef>
              <a:spcAft>
                <a:spcPct val="0"/>
              </a:spcAft>
              <a:buClrTx/>
              <a:buSzTx/>
              <a:buFontTx/>
              <a:buNone/>
              <a:tabLst/>
            </a:pPr>
            <a:r>
              <a:rPr kumimoji="0" lang="en-US" altLang="zh-CN" sz="1800" i="1" u="none" strike="noStrike" cap="none" normalizeH="0" baseline="0" smtClean="0">
                <a:ln>
                  <a:noFill/>
                </a:ln>
                <a:solidFill>
                  <a:srgbClr val="0000FF"/>
                </a:solidFill>
                <a:effectLst/>
                <a:latin typeface="Consolas" pitchFamily="49" charset="0"/>
                <a:ea typeface="楷体" pitchFamily="49" charset="-122"/>
                <a:cs typeface="Consolas" pitchFamily="49" charset="0"/>
              </a:rPr>
              <a:t>a</a:t>
            </a:r>
            <a:r>
              <a:rPr kumimoji="0" lang="en-US" altLang="zh-CN" sz="1800" i="0" u="none" strike="noStrike" cap="none" normalizeH="0" baseline="0" smtClean="0">
                <a:ln>
                  <a:noFill/>
                </a:ln>
                <a:solidFill>
                  <a:srgbClr val="0000FF"/>
                </a:solidFill>
                <a:effectLst/>
                <a:latin typeface="Consolas" pitchFamily="49" charset="0"/>
                <a:ea typeface="楷体" pitchFamily="49" charset="-122"/>
                <a:cs typeface="Consolas" pitchFamily="49" charset="0"/>
              </a:rPr>
              <a:t>[righta]&lt;</a:t>
            </a:r>
            <a:r>
              <a:rPr kumimoji="0" lang="en-US" altLang="zh-CN" sz="1800" i="1" u="none" strike="noStrike" cap="none" normalizeH="0" baseline="0" smtClean="0">
                <a:ln>
                  <a:noFill/>
                </a:ln>
                <a:solidFill>
                  <a:srgbClr val="0000FF"/>
                </a:solidFill>
                <a:effectLst/>
                <a:latin typeface="Consolas" pitchFamily="49" charset="0"/>
                <a:ea typeface="楷体" pitchFamily="49" charset="-122"/>
                <a:cs typeface="Consolas" pitchFamily="49" charset="0"/>
              </a:rPr>
              <a:t>b</a:t>
            </a:r>
            <a:r>
              <a:rPr kumimoji="0" lang="en-US" altLang="zh-CN" sz="1800" i="0" u="none" strike="noStrike" cap="none" normalizeH="0" baseline="0" smtClean="0">
                <a:ln>
                  <a:noFill/>
                </a:ln>
                <a:solidFill>
                  <a:srgbClr val="0000FF"/>
                </a:solidFill>
                <a:effectLst/>
                <a:latin typeface="Consolas" pitchFamily="49" charset="0"/>
                <a:ea typeface="楷体" pitchFamily="49" charset="-122"/>
                <a:cs typeface="Consolas" pitchFamily="49" charset="0"/>
              </a:rPr>
              <a:t>[rightb]</a:t>
            </a:r>
            <a:r>
              <a:rPr kumimoji="0" lang="zh-CN" altLang="en-US" sz="1800" i="0" u="none" strike="noStrike" cap="none" normalizeH="0" baseline="0" smtClean="0">
                <a:ln>
                  <a:noFill/>
                </a:ln>
                <a:solidFill>
                  <a:srgbClr val="0000FF"/>
                </a:solidFill>
                <a:effectLst/>
                <a:latin typeface="Consolas" pitchFamily="49" charset="0"/>
                <a:ea typeface="楷体" pitchFamily="49" charset="-122"/>
                <a:cs typeface="Consolas" pitchFamily="49" charset="0"/>
              </a:rPr>
              <a:t>：</a:t>
            </a:r>
            <a:r>
              <a:rPr kumimoji="0" lang="en-US" altLang="zh-CN" sz="1800" i="0" u="none" strike="noStrike" cap="none" normalizeH="0" baseline="0" smtClean="0">
                <a:ln>
                  <a:noFill/>
                </a:ln>
                <a:solidFill>
                  <a:srgbClr val="0000FF"/>
                </a:solidFill>
                <a:effectLst/>
                <a:latin typeface="Consolas" pitchFamily="49" charset="0"/>
                <a:ea typeface="楷体" pitchFamily="49" charset="-122"/>
                <a:cs typeface="Consolas" pitchFamily="49" charset="0"/>
              </a:rPr>
              <a:t>ans-=200</a:t>
            </a:r>
            <a:endParaRPr kumimoji="0" lang="zh-CN" altLang="zh-CN" sz="1800"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p:txBody>
      </p:sp>
      <p:sp>
        <p:nvSpPr>
          <p:cNvPr id="281609" name="Rectangle 9"/>
          <p:cNvSpPr>
            <a:spLocks noChangeArrowheads="1"/>
          </p:cNvSpPr>
          <p:nvPr/>
        </p:nvSpPr>
        <p:spPr bwMode="auto">
          <a:xfrm>
            <a:off x="5240349" y="2562220"/>
            <a:ext cx="234950" cy="14763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zh-CN" altLang="en-US" sz="1800" i="0" u="none" strike="noStrike" cap="none" normalizeH="0" baseline="0" smtClean="0">
                <a:ln>
                  <a:noFill/>
                </a:ln>
                <a:solidFill>
                  <a:srgbClr val="0000FF"/>
                </a:solidFill>
                <a:effectLst/>
                <a:ea typeface="楷体" pitchFamily="49" charset="-122"/>
                <a:cs typeface="Times New Roman" pitchFamily="18" charset="0"/>
              </a:rPr>
              <a:t>慢</a:t>
            </a:r>
            <a:endParaRPr kumimoji="0" lang="zh-CN" sz="1800" i="0" u="none" strike="noStrike" cap="none" normalizeH="0" baseline="0" smtClean="0">
              <a:ln>
                <a:noFill/>
              </a:ln>
              <a:solidFill>
                <a:srgbClr val="0000FF"/>
              </a:solidFill>
              <a:effectLst/>
              <a:ea typeface="楷体" pitchFamily="49" charset="-122"/>
              <a:cs typeface="Times New Roman" pitchFamily="18" charset="0"/>
            </a:endParaRPr>
          </a:p>
        </p:txBody>
      </p:sp>
      <p:sp>
        <p:nvSpPr>
          <p:cNvPr id="281610" name="Rectangle 10"/>
          <p:cNvSpPr>
            <a:spLocks noChangeArrowheads="1"/>
          </p:cNvSpPr>
          <p:nvPr/>
        </p:nvSpPr>
        <p:spPr bwMode="auto">
          <a:xfrm>
            <a:off x="7316808" y="2568570"/>
            <a:ext cx="184150" cy="14605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zh-CN" altLang="en-US" sz="1800" i="0" u="none" strike="noStrike" cap="none" normalizeH="0" baseline="0" smtClean="0">
                <a:ln>
                  <a:noFill/>
                </a:ln>
                <a:solidFill>
                  <a:srgbClr val="0000FF"/>
                </a:solidFill>
                <a:effectLst/>
                <a:ea typeface="楷体" pitchFamily="49" charset="-122"/>
                <a:cs typeface="Times New Roman" pitchFamily="18" charset="0"/>
              </a:rPr>
              <a:t>快</a:t>
            </a:r>
            <a:endParaRPr kumimoji="0" lang="zh-CN" sz="1800" i="0" u="none" strike="noStrike" cap="none" normalizeH="0" baseline="0" smtClean="0">
              <a:ln>
                <a:noFill/>
              </a:ln>
              <a:solidFill>
                <a:srgbClr val="0000FF"/>
              </a:solidFill>
              <a:effectLst/>
              <a:ea typeface="楷体" pitchFamily="49" charset="-122"/>
              <a:cs typeface="Times New Roman" pitchFamily="18" charset="0"/>
            </a:endParaRPr>
          </a:p>
        </p:txBody>
      </p:sp>
      <p:sp>
        <p:nvSpPr>
          <p:cNvPr id="281611" name="Rectangle 11"/>
          <p:cNvSpPr>
            <a:spLocks noChangeArrowheads="1"/>
          </p:cNvSpPr>
          <p:nvPr/>
        </p:nvSpPr>
        <p:spPr bwMode="auto">
          <a:xfrm>
            <a:off x="5024449" y="2917830"/>
            <a:ext cx="165100" cy="14763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en-US" altLang="zh-CN" sz="1800" i="1" u="none" strike="noStrike" cap="none" normalizeH="0" baseline="0" smtClean="0">
                <a:ln>
                  <a:noFill/>
                </a:ln>
                <a:solidFill>
                  <a:srgbClr val="0000FF"/>
                </a:solidFill>
                <a:effectLst/>
                <a:ea typeface="楷体" pitchFamily="49" charset="-122"/>
                <a:cs typeface="Times New Roman" pitchFamily="18" charset="0"/>
              </a:rPr>
              <a:t>a</a:t>
            </a:r>
            <a:endParaRPr kumimoji="0" lang="zh-CN" altLang="zh-CN" sz="1800" i="0" u="none" strike="noStrike" cap="none" normalizeH="0" baseline="0" smtClean="0">
              <a:ln>
                <a:noFill/>
              </a:ln>
              <a:solidFill>
                <a:srgbClr val="0000FF"/>
              </a:solidFill>
              <a:effectLst/>
              <a:ea typeface="楷体" pitchFamily="49" charset="-122"/>
              <a:cs typeface="Times New Roman" pitchFamily="18" charset="0"/>
            </a:endParaRPr>
          </a:p>
        </p:txBody>
      </p:sp>
      <p:sp>
        <p:nvSpPr>
          <p:cNvPr id="281612" name="Rectangle 12"/>
          <p:cNvSpPr>
            <a:spLocks noChangeArrowheads="1"/>
          </p:cNvSpPr>
          <p:nvPr/>
        </p:nvSpPr>
        <p:spPr bwMode="auto">
          <a:xfrm>
            <a:off x="5202248" y="3609982"/>
            <a:ext cx="2441586" cy="39052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ea typeface="楷体" pitchFamily="49" charset="-122"/>
                <a:cs typeface="Times New Roman" pitchFamily="18" charset="0"/>
              </a:rPr>
              <a:t>■…□□□□■…■</a:t>
            </a:r>
            <a:endParaRPr kumimoji="0" lang="zh-CN" altLang="zh-CN" sz="1800" i="0" u="none" strike="noStrike" cap="none" normalizeH="0" baseline="0" smtClean="0">
              <a:ln>
                <a:noFill/>
              </a:ln>
              <a:solidFill>
                <a:srgbClr val="0000FF"/>
              </a:solidFill>
              <a:effectLst/>
              <a:ea typeface="楷体" pitchFamily="49" charset="-122"/>
              <a:cs typeface="Times New Roman" pitchFamily="18" charset="0"/>
            </a:endParaRPr>
          </a:p>
        </p:txBody>
      </p:sp>
      <p:sp>
        <p:nvSpPr>
          <p:cNvPr id="281613" name="Rectangle 13"/>
          <p:cNvSpPr>
            <a:spLocks noChangeArrowheads="1"/>
          </p:cNvSpPr>
          <p:nvPr/>
        </p:nvSpPr>
        <p:spPr bwMode="auto">
          <a:xfrm>
            <a:off x="5018099" y="3654432"/>
            <a:ext cx="165100" cy="14763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en-US" altLang="zh-CN" sz="1800" i="1" u="none" strike="noStrike" cap="none" normalizeH="0" baseline="0" smtClean="0">
                <a:ln>
                  <a:noFill/>
                </a:ln>
                <a:solidFill>
                  <a:srgbClr val="0000FF"/>
                </a:solidFill>
                <a:effectLst/>
                <a:ea typeface="楷体" pitchFamily="49" charset="-122"/>
                <a:cs typeface="Times New Roman" pitchFamily="18" charset="0"/>
              </a:rPr>
              <a:t>b</a:t>
            </a:r>
            <a:endParaRPr kumimoji="0" lang="zh-CN" altLang="zh-CN" sz="1800" i="0" u="none" strike="noStrike" cap="none" normalizeH="0" baseline="0" smtClean="0">
              <a:ln>
                <a:noFill/>
              </a:ln>
              <a:solidFill>
                <a:srgbClr val="0000FF"/>
              </a:solidFill>
              <a:effectLst/>
              <a:ea typeface="楷体" pitchFamily="49" charset="-122"/>
              <a:cs typeface="Times New Roman" pitchFamily="18" charset="0"/>
            </a:endParaRPr>
          </a:p>
        </p:txBody>
      </p:sp>
      <p:sp>
        <p:nvSpPr>
          <p:cNvPr id="281614" name="Rectangle 14"/>
          <p:cNvSpPr>
            <a:spLocks noChangeArrowheads="1"/>
          </p:cNvSpPr>
          <p:nvPr/>
        </p:nvSpPr>
        <p:spPr bwMode="auto">
          <a:xfrm>
            <a:off x="5208598" y="2873380"/>
            <a:ext cx="2435235" cy="32702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宋体" pitchFamily="2" charset="-122"/>
                <a:ea typeface="宋体" pitchFamily="2" charset="-122"/>
                <a:cs typeface="宋体" pitchFamily="2" charset="-122"/>
              </a:rPr>
              <a:t>■</a:t>
            </a:r>
            <a:r>
              <a:rPr kumimoji="0" lang="en-US" altLang="zh-CN" sz="1800" i="0" u="none" strike="noStrike" cap="none" normalizeH="0" baseline="0" smtClean="0">
                <a:ln>
                  <a:noFill/>
                </a:ln>
                <a:solidFill>
                  <a:srgbClr val="0000FF"/>
                </a:solidFill>
                <a:effectLst/>
                <a:latin typeface="Arial"/>
                <a:ea typeface="宋体" pitchFamily="2" charset="-122"/>
                <a:cs typeface="宋体" pitchFamily="2" charset="-122"/>
              </a:rPr>
              <a:t>…</a:t>
            </a:r>
            <a:r>
              <a:rPr kumimoji="0" lang="en-US" altLang="zh-CN" sz="1800" i="0" u="none" strike="noStrike" cap="none" normalizeH="0" baseline="0" smtClean="0">
                <a:ln>
                  <a:noFill/>
                </a:ln>
                <a:solidFill>
                  <a:srgbClr val="0000FF"/>
                </a:solidFill>
                <a:effectLst/>
                <a:latin typeface="宋体" pitchFamily="2" charset="-122"/>
                <a:ea typeface="宋体" pitchFamily="2" charset="-122"/>
                <a:cs typeface="宋体" pitchFamily="2" charset="-122"/>
              </a:rPr>
              <a:t>■□□□□</a:t>
            </a:r>
            <a:r>
              <a:rPr kumimoji="0" lang="en-US" altLang="zh-CN" sz="1800" i="0" u="none" strike="noStrike" cap="none" normalizeH="0" baseline="0" smtClean="0">
                <a:ln>
                  <a:noFill/>
                </a:ln>
                <a:solidFill>
                  <a:srgbClr val="0000FF"/>
                </a:solidFill>
                <a:effectLst/>
                <a:latin typeface="Arial"/>
                <a:ea typeface="宋体" pitchFamily="2" charset="-122"/>
                <a:cs typeface="宋体" pitchFamily="2" charset="-122"/>
              </a:rPr>
              <a:t>…</a:t>
            </a:r>
            <a:r>
              <a:rPr kumimoji="0" lang="en-US" altLang="zh-CN" sz="1800" i="0" u="none" strike="noStrike" cap="none" normalizeH="0" baseline="0" smtClean="0">
                <a:ln>
                  <a:noFill/>
                </a:ln>
                <a:solidFill>
                  <a:srgbClr val="0000FF"/>
                </a:solidFill>
                <a:effectLst/>
                <a:latin typeface="宋体" pitchFamily="2" charset="-122"/>
                <a:ea typeface="宋体" pitchFamily="2" charset="-122"/>
                <a:cs typeface="宋体" pitchFamily="2" charset="-122"/>
              </a:rPr>
              <a:t>■</a:t>
            </a:r>
            <a:endParaRPr kumimoji="0" lang="zh-CN" altLang="zh-CN" sz="180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16" name="右箭头 15"/>
          <p:cNvSpPr/>
          <p:nvPr/>
        </p:nvSpPr>
        <p:spPr>
          <a:xfrm>
            <a:off x="4500562" y="3286124"/>
            <a:ext cx="357190" cy="285752"/>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cxnSp>
        <p:nvCxnSpPr>
          <p:cNvPr id="18" name="直接箭头连接符 17"/>
          <p:cNvCxnSpPr/>
          <p:nvPr/>
        </p:nvCxnSpPr>
        <p:spPr>
          <a:xfrm>
            <a:off x="5929322" y="3214686"/>
            <a:ext cx="857256" cy="428628"/>
          </a:xfrm>
          <a:prstGeom prst="straightConnector1">
            <a:avLst/>
          </a:prstGeom>
          <a:ln>
            <a:solidFill>
              <a:srgbClr val="00B050"/>
            </a:solidFill>
            <a:headEnd type="arrow"/>
            <a:tailEnd type="arrow"/>
          </a:ln>
        </p:spPr>
        <p:style>
          <a:lnRef idx="2">
            <a:schemeClr val="accent2"/>
          </a:lnRef>
          <a:fillRef idx="0">
            <a:schemeClr val="accent2"/>
          </a:fillRef>
          <a:effectRef idx="1">
            <a:schemeClr val="accent2"/>
          </a:effectRef>
          <a:fontRef idx="minor">
            <a:schemeClr val="tx1"/>
          </a:fontRef>
        </p:style>
      </p:cxn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8" y="500042"/>
            <a:ext cx="9001156" cy="2400657"/>
          </a:xfrm>
          <a:prstGeom prst="rect">
            <a:avLst/>
          </a:prstGeom>
          <a:solidFill>
            <a:schemeClr val="accent6">
              <a:lumMod val="20000"/>
              <a:lumOff val="80000"/>
            </a:schemeClr>
          </a:solidFill>
        </p:spPr>
        <p:txBody>
          <a:bodyPr wrap="square" rtlCol="0">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FF00FF"/>
                </a:solidFill>
                <a:latin typeface="Consolas" pitchFamily="49" charset="0"/>
                <a:ea typeface="楷体" pitchFamily="49" charset="-122"/>
                <a:cs typeface="Consolas" pitchFamily="49" charset="0"/>
              </a:rPr>
              <a:t>（</a:t>
            </a:r>
            <a:r>
              <a:rPr lang="en-US" altLang="zh-CN" sz="2000" smtClean="0">
                <a:solidFill>
                  <a:srgbClr val="FF00FF"/>
                </a:solidFill>
                <a:latin typeface="Consolas" pitchFamily="49" charset="0"/>
                <a:ea typeface="楷体" pitchFamily="49" charset="-122"/>
                <a:cs typeface="Consolas" pitchFamily="49" charset="0"/>
              </a:rPr>
              <a:t>3</a:t>
            </a:r>
            <a:r>
              <a:rPr lang="zh-CN" altLang="zh-CN" sz="2000" smtClean="0">
                <a:solidFill>
                  <a:srgbClr val="FF00FF"/>
                </a:solidFill>
                <a:latin typeface="Consolas" pitchFamily="49" charset="0"/>
                <a:ea typeface="楷体" pitchFamily="49" charset="-122"/>
                <a:cs typeface="Consolas" pitchFamily="49" charset="0"/>
              </a:rPr>
              <a:t>）田忌最快的马与齐威王最快的马的速度相同</a:t>
            </a:r>
            <a:r>
              <a:rPr lang="zh-CN" altLang="zh-CN" sz="2000" smtClean="0">
                <a:solidFill>
                  <a:srgbClr val="0000FF"/>
                </a:solidFill>
                <a:latin typeface="Consolas" pitchFamily="49" charset="0"/>
                <a:ea typeface="楷体" pitchFamily="49" charset="-122"/>
                <a:cs typeface="Consolas" pitchFamily="49" charset="0"/>
              </a:rPr>
              <a:t>即</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smtClean="0">
                <a:solidFill>
                  <a:srgbClr val="0000FF"/>
                </a:solidFill>
                <a:latin typeface="Consolas" pitchFamily="49" charset="0"/>
                <a:ea typeface="楷体" pitchFamily="49" charset="-122"/>
                <a:cs typeface="Consolas" pitchFamily="49" charset="0"/>
              </a:rPr>
              <a:t>[righta]=</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smtClean="0">
                <a:solidFill>
                  <a:srgbClr val="0000FF"/>
                </a:solidFill>
                <a:latin typeface="Consolas" pitchFamily="49" charset="0"/>
                <a:ea typeface="楷体" pitchFamily="49" charset="-122"/>
                <a:cs typeface="Consolas" pitchFamily="49" charset="0"/>
              </a:rPr>
              <a:t>[rightb]</a:t>
            </a:r>
            <a:r>
              <a:rPr lang="zh-CN" altLang="zh-CN" sz="2000" smtClean="0">
                <a:solidFill>
                  <a:srgbClr val="0000FF"/>
                </a:solidFill>
                <a:latin typeface="Consolas" pitchFamily="49" charset="0"/>
                <a:ea typeface="楷体" pitchFamily="49" charset="-122"/>
                <a:cs typeface="Consolas" pitchFamily="49" charset="0"/>
              </a:rPr>
              <a:t>，又分为以下</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种情况：</a:t>
            </a: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C00000"/>
                </a:solidFill>
                <a:latin typeface="Consolas" pitchFamily="49" charset="0"/>
                <a:ea typeface="楷体" pitchFamily="49" charset="-122"/>
                <a:cs typeface="Consolas" pitchFamily="49" charset="0"/>
              </a:rPr>
              <a:t>① 田忌最慢的马比齐威王最慢的马快</a:t>
            </a:r>
            <a:r>
              <a:rPr lang="zh-CN" altLang="zh-CN" sz="2000" smtClean="0">
                <a:solidFill>
                  <a:srgbClr val="0000FF"/>
                </a:solidFill>
                <a:latin typeface="Consolas" pitchFamily="49" charset="0"/>
                <a:ea typeface="楷体" pitchFamily="49" charset="-122"/>
                <a:cs typeface="Consolas" pitchFamily="49" charset="0"/>
              </a:rPr>
              <a:t>即</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smtClean="0">
                <a:solidFill>
                  <a:srgbClr val="0000FF"/>
                </a:solidFill>
                <a:latin typeface="Consolas" pitchFamily="49" charset="0"/>
                <a:ea typeface="楷体" pitchFamily="49" charset="-122"/>
                <a:cs typeface="Consolas" pitchFamily="49" charset="0"/>
              </a:rPr>
              <a:t>[lefta]&gt;</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smtClean="0">
                <a:solidFill>
                  <a:srgbClr val="0000FF"/>
                </a:solidFill>
                <a:latin typeface="Consolas" pitchFamily="49" charset="0"/>
                <a:ea typeface="楷体" pitchFamily="49" charset="-122"/>
                <a:cs typeface="Consolas" pitchFamily="49" charset="0"/>
              </a:rPr>
              <a:t>[leftb]</a:t>
            </a:r>
            <a:r>
              <a:rPr lang="zh-CN" altLang="zh-CN" sz="2000" smtClean="0">
                <a:solidFill>
                  <a:srgbClr val="0000FF"/>
                </a:solidFill>
                <a:latin typeface="Consolas" pitchFamily="49" charset="0"/>
                <a:ea typeface="楷体" pitchFamily="49" charset="-122"/>
                <a:cs typeface="Consolas" pitchFamily="49" charset="0"/>
              </a:rPr>
              <a:t>，则两者比赛（两个最慢的马比赛），田忌赢。因为此时齐威王最慢的马一定输，而选择与田忌最慢的马比赛对于田忌来说是最优的。</a:t>
            </a:r>
          </a:p>
        </p:txBody>
      </p:sp>
      <p:sp>
        <p:nvSpPr>
          <p:cNvPr id="282626" name="Rectangle 2"/>
          <p:cNvSpPr>
            <a:spLocks noChangeArrowheads="1"/>
          </p:cNvSpPr>
          <p:nvPr/>
        </p:nvSpPr>
        <p:spPr bwMode="auto">
          <a:xfrm>
            <a:off x="1404914" y="3619490"/>
            <a:ext cx="2347910" cy="3095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ea typeface="楷体" pitchFamily="49" charset="-122"/>
                <a:cs typeface="Times New Roman" pitchFamily="18" charset="0"/>
              </a:rPr>
              <a:t>■…□□□□□…■</a:t>
            </a:r>
            <a:endParaRPr kumimoji="0" lang="zh-CN" altLang="zh-CN" sz="1800" i="0" u="none" strike="noStrike" cap="none" normalizeH="0" baseline="0" smtClean="0">
              <a:ln>
                <a:noFill/>
              </a:ln>
              <a:solidFill>
                <a:srgbClr val="0000FF"/>
              </a:solidFill>
              <a:effectLst/>
              <a:ea typeface="楷体" pitchFamily="49" charset="-122"/>
              <a:cs typeface="Times New Roman" pitchFamily="18" charset="0"/>
            </a:endParaRPr>
          </a:p>
        </p:txBody>
      </p:sp>
      <p:sp>
        <p:nvSpPr>
          <p:cNvPr id="282627" name="Rectangle 3"/>
          <p:cNvSpPr>
            <a:spLocks noChangeArrowheads="1"/>
          </p:cNvSpPr>
          <p:nvPr/>
        </p:nvSpPr>
        <p:spPr bwMode="auto">
          <a:xfrm>
            <a:off x="1436664" y="3286124"/>
            <a:ext cx="234950" cy="14605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zh-CN" altLang="en-US" sz="1800" i="0" u="none" strike="noStrike" cap="none" normalizeH="0" baseline="0" smtClean="0">
                <a:ln>
                  <a:noFill/>
                </a:ln>
                <a:solidFill>
                  <a:srgbClr val="0000FF"/>
                </a:solidFill>
                <a:effectLst/>
                <a:ea typeface="楷体" pitchFamily="49" charset="-122"/>
                <a:cs typeface="Times New Roman" pitchFamily="18" charset="0"/>
              </a:rPr>
              <a:t>慢</a:t>
            </a:r>
            <a:endParaRPr kumimoji="0" lang="zh-CN" sz="1800" i="0" u="none" strike="noStrike" cap="none" normalizeH="0" baseline="0" smtClean="0">
              <a:ln>
                <a:noFill/>
              </a:ln>
              <a:solidFill>
                <a:srgbClr val="0000FF"/>
              </a:solidFill>
              <a:effectLst/>
              <a:ea typeface="楷体" pitchFamily="49" charset="-122"/>
              <a:cs typeface="Times New Roman" pitchFamily="18" charset="0"/>
            </a:endParaRPr>
          </a:p>
        </p:txBody>
      </p:sp>
      <p:sp>
        <p:nvSpPr>
          <p:cNvPr id="282628" name="Rectangle 4"/>
          <p:cNvSpPr>
            <a:spLocks noChangeArrowheads="1"/>
          </p:cNvSpPr>
          <p:nvPr/>
        </p:nvSpPr>
        <p:spPr bwMode="auto">
          <a:xfrm>
            <a:off x="3530594" y="3292474"/>
            <a:ext cx="184150" cy="14605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zh-CN" altLang="en-US" sz="1800" i="0" u="none" strike="noStrike" cap="none" normalizeH="0" baseline="0" smtClean="0">
                <a:ln>
                  <a:noFill/>
                </a:ln>
                <a:solidFill>
                  <a:srgbClr val="0000FF"/>
                </a:solidFill>
                <a:effectLst/>
                <a:ea typeface="楷体" pitchFamily="49" charset="-122"/>
                <a:cs typeface="Times New Roman" pitchFamily="18" charset="0"/>
              </a:rPr>
              <a:t>快</a:t>
            </a:r>
            <a:endParaRPr kumimoji="0" lang="zh-CN" sz="1800" i="0" u="none" strike="noStrike" cap="none" normalizeH="0" baseline="0" smtClean="0">
              <a:ln>
                <a:noFill/>
              </a:ln>
              <a:solidFill>
                <a:srgbClr val="0000FF"/>
              </a:solidFill>
              <a:effectLst/>
              <a:ea typeface="楷体" pitchFamily="49" charset="-122"/>
              <a:cs typeface="Times New Roman" pitchFamily="18" charset="0"/>
            </a:endParaRPr>
          </a:p>
        </p:txBody>
      </p:sp>
      <p:sp>
        <p:nvSpPr>
          <p:cNvPr id="282629" name="Rectangle 5"/>
          <p:cNvSpPr>
            <a:spLocks noChangeArrowheads="1"/>
          </p:cNvSpPr>
          <p:nvPr/>
        </p:nvSpPr>
        <p:spPr bwMode="auto">
          <a:xfrm>
            <a:off x="1220764" y="3663941"/>
            <a:ext cx="165100" cy="14605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en-US" altLang="zh-CN" sz="1800" i="1" u="none" strike="noStrike" cap="none" normalizeH="0" baseline="0" smtClean="0">
                <a:ln>
                  <a:noFill/>
                </a:ln>
                <a:solidFill>
                  <a:srgbClr val="0000FF"/>
                </a:solidFill>
                <a:effectLst/>
                <a:ea typeface="楷体" pitchFamily="49" charset="-122"/>
                <a:cs typeface="Times New Roman" pitchFamily="18" charset="0"/>
              </a:rPr>
              <a:t>a</a:t>
            </a:r>
            <a:endParaRPr kumimoji="0" lang="zh-CN" altLang="zh-CN" sz="1800" i="0" u="none" strike="noStrike" cap="none" normalizeH="0" baseline="0" smtClean="0">
              <a:ln>
                <a:noFill/>
              </a:ln>
              <a:solidFill>
                <a:srgbClr val="0000FF"/>
              </a:solidFill>
              <a:effectLst/>
              <a:ea typeface="楷体" pitchFamily="49" charset="-122"/>
              <a:cs typeface="Times New Roman" pitchFamily="18" charset="0"/>
            </a:endParaRPr>
          </a:p>
        </p:txBody>
      </p:sp>
      <p:sp>
        <p:nvSpPr>
          <p:cNvPr id="282630" name="Rectangle 6"/>
          <p:cNvSpPr>
            <a:spLocks noChangeArrowheads="1"/>
          </p:cNvSpPr>
          <p:nvPr/>
        </p:nvSpPr>
        <p:spPr bwMode="auto">
          <a:xfrm>
            <a:off x="1398564" y="4286256"/>
            <a:ext cx="2354260" cy="35719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ea typeface="楷体" pitchFamily="49" charset="-122"/>
                <a:cs typeface="Times New Roman" pitchFamily="18" charset="0"/>
              </a:rPr>
              <a:t>■…□□□□□…■</a:t>
            </a:r>
            <a:endParaRPr kumimoji="0" lang="zh-CN" altLang="zh-CN" sz="1800" i="0" u="none" strike="noStrike" cap="none" normalizeH="0" baseline="0" smtClean="0">
              <a:ln>
                <a:noFill/>
              </a:ln>
              <a:solidFill>
                <a:srgbClr val="0000FF"/>
              </a:solidFill>
              <a:effectLst/>
              <a:ea typeface="楷体" pitchFamily="49" charset="-122"/>
              <a:cs typeface="Times New Roman" pitchFamily="18" charset="0"/>
            </a:endParaRPr>
          </a:p>
        </p:txBody>
      </p:sp>
      <p:sp>
        <p:nvSpPr>
          <p:cNvPr id="282631" name="Rectangle 7"/>
          <p:cNvSpPr>
            <a:spLocks noChangeArrowheads="1"/>
          </p:cNvSpPr>
          <p:nvPr/>
        </p:nvSpPr>
        <p:spPr bwMode="auto">
          <a:xfrm>
            <a:off x="1214414" y="4330707"/>
            <a:ext cx="165100" cy="14605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en-US" altLang="zh-CN" sz="1800" i="1" u="none" strike="noStrike" cap="none" normalizeH="0" baseline="0" smtClean="0">
                <a:ln>
                  <a:noFill/>
                </a:ln>
                <a:solidFill>
                  <a:srgbClr val="0000FF"/>
                </a:solidFill>
                <a:effectLst/>
                <a:ea typeface="楷体" pitchFamily="49" charset="-122"/>
                <a:cs typeface="Times New Roman" pitchFamily="18" charset="0"/>
              </a:rPr>
              <a:t>b</a:t>
            </a:r>
            <a:endParaRPr kumimoji="0" lang="zh-CN" altLang="zh-CN" sz="1800" i="0" u="none" strike="noStrike" cap="none" normalizeH="0" baseline="0" smtClean="0">
              <a:ln>
                <a:noFill/>
              </a:ln>
              <a:solidFill>
                <a:srgbClr val="0000FF"/>
              </a:solidFill>
              <a:effectLst/>
              <a:ea typeface="楷体" pitchFamily="49" charset="-122"/>
              <a:cs typeface="Times New Roman" pitchFamily="18" charset="0"/>
            </a:endParaRPr>
          </a:p>
        </p:txBody>
      </p:sp>
      <p:sp>
        <p:nvSpPr>
          <p:cNvPr id="282632" name="Rectangle 8"/>
          <p:cNvSpPr>
            <a:spLocks noChangeArrowheads="1"/>
          </p:cNvSpPr>
          <p:nvPr/>
        </p:nvSpPr>
        <p:spPr bwMode="auto">
          <a:xfrm>
            <a:off x="4705358" y="3619490"/>
            <a:ext cx="2366972" cy="30957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ea typeface="楷体" pitchFamily="49" charset="-122"/>
                <a:cs typeface="Times New Roman" pitchFamily="18" charset="0"/>
              </a:rPr>
              <a:t>■…■□□□□…■</a:t>
            </a:r>
            <a:endParaRPr kumimoji="0" lang="zh-CN" altLang="zh-CN" sz="1800" i="0" u="none" strike="noStrike" cap="none" normalizeH="0" baseline="0" smtClean="0">
              <a:ln>
                <a:noFill/>
              </a:ln>
              <a:solidFill>
                <a:srgbClr val="0000FF"/>
              </a:solidFill>
              <a:effectLst/>
              <a:ea typeface="楷体" pitchFamily="49" charset="-122"/>
              <a:cs typeface="Times New Roman" pitchFamily="18" charset="0"/>
            </a:endParaRPr>
          </a:p>
        </p:txBody>
      </p:sp>
      <p:sp>
        <p:nvSpPr>
          <p:cNvPr id="282633" name="Rectangle 9"/>
          <p:cNvSpPr>
            <a:spLocks noChangeArrowheads="1"/>
          </p:cNvSpPr>
          <p:nvPr/>
        </p:nvSpPr>
        <p:spPr bwMode="auto">
          <a:xfrm>
            <a:off x="4737108" y="3286124"/>
            <a:ext cx="234950" cy="14605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zh-CN" altLang="en-US" sz="1800" i="0" u="none" strike="noStrike" cap="none" normalizeH="0" baseline="0" smtClean="0">
                <a:ln>
                  <a:noFill/>
                </a:ln>
                <a:solidFill>
                  <a:srgbClr val="0000FF"/>
                </a:solidFill>
                <a:effectLst/>
                <a:ea typeface="楷体" pitchFamily="49" charset="-122"/>
                <a:cs typeface="Times New Roman" pitchFamily="18" charset="0"/>
              </a:rPr>
              <a:t>慢</a:t>
            </a:r>
            <a:endParaRPr kumimoji="0" lang="zh-CN" sz="1800" i="0" u="none" strike="noStrike" cap="none" normalizeH="0" baseline="0" smtClean="0">
              <a:ln>
                <a:noFill/>
              </a:ln>
              <a:solidFill>
                <a:srgbClr val="0000FF"/>
              </a:solidFill>
              <a:effectLst/>
              <a:ea typeface="楷体" pitchFamily="49" charset="-122"/>
              <a:cs typeface="Times New Roman" pitchFamily="18" charset="0"/>
            </a:endParaRPr>
          </a:p>
        </p:txBody>
      </p:sp>
      <p:sp>
        <p:nvSpPr>
          <p:cNvPr id="282634" name="Rectangle 10"/>
          <p:cNvSpPr>
            <a:spLocks noChangeArrowheads="1"/>
          </p:cNvSpPr>
          <p:nvPr/>
        </p:nvSpPr>
        <p:spPr bwMode="auto">
          <a:xfrm>
            <a:off x="6745304" y="3292474"/>
            <a:ext cx="184150" cy="14605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zh-CN" altLang="en-US" sz="1800" i="0" u="none" strike="noStrike" cap="none" normalizeH="0" baseline="0" smtClean="0">
                <a:ln>
                  <a:noFill/>
                </a:ln>
                <a:solidFill>
                  <a:srgbClr val="0000FF"/>
                </a:solidFill>
                <a:effectLst/>
                <a:ea typeface="楷体" pitchFamily="49" charset="-122"/>
                <a:cs typeface="Times New Roman" pitchFamily="18" charset="0"/>
              </a:rPr>
              <a:t>快</a:t>
            </a:r>
            <a:endParaRPr kumimoji="0" lang="zh-CN" sz="1800" i="0" u="none" strike="noStrike" cap="none" normalizeH="0" baseline="0" smtClean="0">
              <a:ln>
                <a:noFill/>
              </a:ln>
              <a:solidFill>
                <a:srgbClr val="0000FF"/>
              </a:solidFill>
              <a:effectLst/>
              <a:ea typeface="楷体" pitchFamily="49" charset="-122"/>
              <a:cs typeface="Times New Roman" pitchFamily="18" charset="0"/>
            </a:endParaRPr>
          </a:p>
        </p:txBody>
      </p:sp>
      <p:sp>
        <p:nvSpPr>
          <p:cNvPr id="282635" name="Rectangle 11"/>
          <p:cNvSpPr>
            <a:spLocks noChangeArrowheads="1"/>
          </p:cNvSpPr>
          <p:nvPr/>
        </p:nvSpPr>
        <p:spPr bwMode="auto">
          <a:xfrm>
            <a:off x="4521208" y="3663941"/>
            <a:ext cx="165100" cy="14605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en-US" altLang="zh-CN" sz="1800" i="1" u="none" strike="noStrike" cap="none" normalizeH="0" baseline="0" smtClean="0">
                <a:ln>
                  <a:noFill/>
                </a:ln>
                <a:solidFill>
                  <a:srgbClr val="0000FF"/>
                </a:solidFill>
                <a:effectLst/>
                <a:ea typeface="楷体" pitchFamily="49" charset="-122"/>
                <a:cs typeface="Times New Roman" pitchFamily="18" charset="0"/>
              </a:rPr>
              <a:t>a</a:t>
            </a:r>
            <a:endParaRPr kumimoji="0" lang="zh-CN" altLang="zh-CN" sz="1800" i="0" u="none" strike="noStrike" cap="none" normalizeH="0" baseline="0" smtClean="0">
              <a:ln>
                <a:noFill/>
              </a:ln>
              <a:solidFill>
                <a:srgbClr val="0000FF"/>
              </a:solidFill>
              <a:effectLst/>
              <a:ea typeface="楷体" pitchFamily="49" charset="-122"/>
              <a:cs typeface="Times New Roman" pitchFamily="18" charset="0"/>
            </a:endParaRPr>
          </a:p>
        </p:txBody>
      </p:sp>
      <p:sp>
        <p:nvSpPr>
          <p:cNvPr id="282636" name="Rectangle 12"/>
          <p:cNvSpPr>
            <a:spLocks noChangeArrowheads="1"/>
          </p:cNvSpPr>
          <p:nvPr/>
        </p:nvSpPr>
        <p:spPr bwMode="auto">
          <a:xfrm>
            <a:off x="4699008" y="4286256"/>
            <a:ext cx="2373322" cy="35879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ea typeface="楷体" pitchFamily="49" charset="-122"/>
                <a:cs typeface="Times New Roman" pitchFamily="18" charset="0"/>
              </a:rPr>
              <a:t>■…■□□□□…■</a:t>
            </a:r>
            <a:endParaRPr kumimoji="0" lang="zh-CN" altLang="zh-CN" sz="1800" i="0" u="none" strike="noStrike" cap="none" normalizeH="0" baseline="0" smtClean="0">
              <a:ln>
                <a:noFill/>
              </a:ln>
              <a:solidFill>
                <a:srgbClr val="0000FF"/>
              </a:solidFill>
              <a:effectLst/>
              <a:ea typeface="楷体" pitchFamily="49" charset="-122"/>
              <a:cs typeface="Times New Roman" pitchFamily="18" charset="0"/>
            </a:endParaRPr>
          </a:p>
        </p:txBody>
      </p:sp>
      <p:sp>
        <p:nvSpPr>
          <p:cNvPr id="282637" name="Rectangle 13"/>
          <p:cNvSpPr>
            <a:spLocks noChangeArrowheads="1"/>
          </p:cNvSpPr>
          <p:nvPr/>
        </p:nvSpPr>
        <p:spPr bwMode="auto">
          <a:xfrm>
            <a:off x="4514858" y="4330707"/>
            <a:ext cx="165100" cy="14605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en-US" altLang="zh-CN" sz="1800" i="1" u="none" strike="noStrike" cap="none" normalizeH="0" baseline="0" smtClean="0">
                <a:ln>
                  <a:noFill/>
                </a:ln>
                <a:solidFill>
                  <a:srgbClr val="0000FF"/>
                </a:solidFill>
                <a:effectLst/>
                <a:ea typeface="楷体" pitchFamily="49" charset="-122"/>
                <a:cs typeface="Times New Roman" pitchFamily="18" charset="0"/>
              </a:rPr>
              <a:t>b</a:t>
            </a:r>
            <a:endParaRPr kumimoji="0" lang="zh-CN" altLang="zh-CN" sz="1800" i="0" u="none" strike="noStrike" cap="none" normalizeH="0" baseline="0" smtClean="0">
              <a:ln>
                <a:noFill/>
              </a:ln>
              <a:solidFill>
                <a:srgbClr val="0000FF"/>
              </a:solidFill>
              <a:effectLst/>
              <a:ea typeface="楷体" pitchFamily="49" charset="-122"/>
              <a:cs typeface="Times New Roman" pitchFamily="18" charset="0"/>
            </a:endParaRPr>
          </a:p>
        </p:txBody>
      </p:sp>
      <p:sp>
        <p:nvSpPr>
          <p:cNvPr id="15" name="右箭头 14"/>
          <p:cNvSpPr/>
          <p:nvPr/>
        </p:nvSpPr>
        <p:spPr>
          <a:xfrm>
            <a:off x="3987970" y="3929066"/>
            <a:ext cx="357190" cy="285752"/>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cxnSp>
        <p:nvCxnSpPr>
          <p:cNvPr id="16" name="直接箭头连接符 15"/>
          <p:cNvCxnSpPr/>
          <p:nvPr/>
        </p:nvCxnSpPr>
        <p:spPr>
          <a:xfrm rot="5400000">
            <a:off x="5167664" y="4119220"/>
            <a:ext cx="432000" cy="1588"/>
          </a:xfrm>
          <a:prstGeom prst="straightConnector1">
            <a:avLst/>
          </a:prstGeom>
          <a:ln>
            <a:solidFill>
              <a:srgbClr val="00B05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282638" name="Rectangle 14"/>
          <p:cNvSpPr>
            <a:spLocks noChangeArrowheads="1"/>
          </p:cNvSpPr>
          <p:nvPr/>
        </p:nvSpPr>
        <p:spPr bwMode="auto">
          <a:xfrm>
            <a:off x="2928926" y="4929198"/>
            <a:ext cx="3571900" cy="28575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spcBef>
                <a:spcPct val="0"/>
              </a:spcBef>
              <a:spcAft>
                <a:spcPct val="0"/>
              </a:spcAft>
              <a:buClrTx/>
              <a:buSzTx/>
              <a:buFontTx/>
              <a:buNone/>
              <a:tabLst/>
            </a:pPr>
            <a:r>
              <a:rPr kumimoji="0" lang="en-US" altLang="zh-CN" sz="1800" i="1" u="none" strike="noStrike" cap="none" normalizeH="0" baseline="0" smtClean="0">
                <a:ln>
                  <a:noFill/>
                </a:ln>
                <a:solidFill>
                  <a:srgbClr val="0000FF"/>
                </a:solidFill>
                <a:effectLst/>
                <a:latin typeface="Consolas" pitchFamily="49" charset="0"/>
                <a:ea typeface="宋体" pitchFamily="2" charset="-122"/>
                <a:cs typeface="Consolas" pitchFamily="49" charset="0"/>
              </a:rPr>
              <a:t>a</a:t>
            </a:r>
            <a:r>
              <a:rPr kumimoji="0" lang="en-US" altLang="zh-CN" sz="1800" i="0" u="none" strike="noStrike" cap="none" normalizeH="0" baseline="0" smtClean="0">
                <a:ln>
                  <a:noFill/>
                </a:ln>
                <a:solidFill>
                  <a:srgbClr val="0000FF"/>
                </a:solidFill>
                <a:effectLst/>
                <a:latin typeface="Consolas" pitchFamily="49" charset="0"/>
                <a:ea typeface="宋体" pitchFamily="2" charset="-122"/>
                <a:cs typeface="Consolas" pitchFamily="49" charset="0"/>
              </a:rPr>
              <a:t>[lefta]&gt;</a:t>
            </a:r>
            <a:r>
              <a:rPr kumimoji="0" lang="en-US" altLang="zh-CN" sz="1800" i="1" u="none" strike="noStrike" cap="none" normalizeH="0" baseline="0" smtClean="0">
                <a:ln>
                  <a:noFill/>
                </a:ln>
                <a:solidFill>
                  <a:srgbClr val="0000FF"/>
                </a:solidFill>
                <a:effectLst/>
                <a:latin typeface="Consolas" pitchFamily="49" charset="0"/>
                <a:ea typeface="宋体" pitchFamily="2" charset="-122"/>
                <a:cs typeface="Consolas" pitchFamily="49" charset="0"/>
              </a:rPr>
              <a:t>b</a:t>
            </a:r>
            <a:r>
              <a:rPr kumimoji="0" lang="en-US" altLang="zh-CN" sz="1800" i="0" u="none" strike="noStrike" cap="none" normalizeH="0" baseline="0" smtClean="0">
                <a:ln>
                  <a:noFill/>
                </a:ln>
                <a:solidFill>
                  <a:srgbClr val="0000FF"/>
                </a:solidFill>
                <a:effectLst/>
                <a:latin typeface="Consolas" pitchFamily="49" charset="0"/>
                <a:ea typeface="宋体" pitchFamily="2" charset="-122"/>
                <a:cs typeface="Consolas" pitchFamily="49" charset="0"/>
              </a:rPr>
              <a:t>[leftb]</a:t>
            </a:r>
            <a:r>
              <a:rPr kumimoji="0" lang="zh-CN" altLang="en-US" sz="1800"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i="0" u="none" strike="noStrike" cap="none" normalizeH="0" baseline="0" smtClean="0">
                <a:ln>
                  <a:noFill/>
                </a:ln>
                <a:solidFill>
                  <a:srgbClr val="0000FF"/>
                </a:solidFill>
                <a:effectLst/>
                <a:latin typeface="Consolas" pitchFamily="49" charset="0"/>
                <a:ea typeface="宋体" pitchFamily="2" charset="-122"/>
                <a:cs typeface="Consolas" pitchFamily="49" charset="0"/>
              </a:rPr>
              <a:t>ans+=200</a:t>
            </a:r>
            <a:endParaRPr kumimoji="0" lang="zh-CN" altLang="zh-CN" sz="1800" i="0" u="none" strike="noStrike" cap="none" normalizeH="0" baseline="0" smtClean="0">
              <a:ln>
                <a:noFill/>
              </a:ln>
              <a:solidFill>
                <a:srgbClr val="0000FF"/>
              </a:solidFill>
              <a:effectLst/>
              <a:latin typeface="Consolas" pitchFamily="49" charset="0"/>
              <a:ea typeface="宋体" pitchFamily="2" charset="-122"/>
              <a:cs typeface="Consolas" pitchFamily="49"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785794"/>
            <a:ext cx="8072494" cy="1938992"/>
          </a:xfrm>
          <a:prstGeom prst="rect">
            <a:avLst/>
          </a:prstGeom>
          <a:solidFill>
            <a:schemeClr val="accent6">
              <a:lumMod val="20000"/>
              <a:lumOff val="80000"/>
            </a:schemeClr>
          </a:solidFill>
        </p:spPr>
        <p:txBody>
          <a:bodyPr wrap="square" rtlCol="0">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C00000"/>
                </a:solidFill>
                <a:latin typeface="Consolas" pitchFamily="49" charset="0"/>
                <a:ea typeface="楷体" pitchFamily="49" charset="-122"/>
                <a:cs typeface="Consolas" pitchFamily="49" charset="0"/>
              </a:rPr>
              <a:t>② 田忌最慢的马比齐威王最慢的马慢，并且田忌最慢的马比齐威王最快的马慢</a:t>
            </a:r>
            <a:r>
              <a:rPr lang="zh-CN" altLang="zh-CN" sz="2000" smtClean="0">
                <a:solidFill>
                  <a:srgbClr val="0000FF"/>
                </a:solidFill>
                <a:latin typeface="Consolas" pitchFamily="49" charset="0"/>
                <a:ea typeface="楷体" pitchFamily="49" charset="-122"/>
                <a:cs typeface="Consolas" pitchFamily="49" charset="0"/>
              </a:rPr>
              <a:t>，即</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smtClean="0">
                <a:solidFill>
                  <a:srgbClr val="0000FF"/>
                </a:solidFill>
                <a:latin typeface="Consolas" pitchFamily="49" charset="0"/>
                <a:ea typeface="楷体" pitchFamily="49" charset="-122"/>
                <a:cs typeface="Consolas" pitchFamily="49" charset="0"/>
              </a:rPr>
              <a:t>[lefta]</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smtClean="0">
                <a:solidFill>
                  <a:srgbClr val="0000FF"/>
                </a:solidFill>
                <a:latin typeface="Consolas" pitchFamily="49" charset="0"/>
                <a:ea typeface="楷体" pitchFamily="49" charset="-122"/>
                <a:cs typeface="Consolas" pitchFamily="49" charset="0"/>
              </a:rPr>
              <a:t>[leftb]</a:t>
            </a:r>
            <a:r>
              <a:rPr lang="zh-CN" altLang="zh-CN" sz="2000" smtClean="0">
                <a:solidFill>
                  <a:srgbClr val="0000FF"/>
                </a:solidFill>
                <a:latin typeface="Consolas" pitchFamily="49" charset="0"/>
                <a:ea typeface="楷体" pitchFamily="49" charset="-122"/>
                <a:cs typeface="Consolas" pitchFamily="49" charset="0"/>
              </a:rPr>
              <a:t>且</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smtClean="0">
                <a:solidFill>
                  <a:srgbClr val="0000FF"/>
                </a:solidFill>
                <a:latin typeface="Consolas" pitchFamily="49" charset="0"/>
                <a:ea typeface="楷体" pitchFamily="49" charset="-122"/>
                <a:cs typeface="Consolas" pitchFamily="49" charset="0"/>
              </a:rPr>
              <a:t>[lefta]&lt;</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smtClean="0">
                <a:solidFill>
                  <a:srgbClr val="0000FF"/>
                </a:solidFill>
                <a:latin typeface="Consolas" pitchFamily="49" charset="0"/>
                <a:ea typeface="楷体" pitchFamily="49" charset="-122"/>
                <a:cs typeface="Consolas" pitchFamily="49" charset="0"/>
              </a:rPr>
              <a:t>[rightb]</a:t>
            </a:r>
            <a:r>
              <a:rPr lang="zh-CN" altLang="zh-CN" sz="2000" smtClean="0">
                <a:solidFill>
                  <a:srgbClr val="0000FF"/>
                </a:solidFill>
                <a:latin typeface="Consolas" pitchFamily="49" charset="0"/>
                <a:ea typeface="楷体" pitchFamily="49" charset="-122"/>
                <a:cs typeface="Consolas" pitchFamily="49" charset="0"/>
              </a:rPr>
              <a:t>，则选择田忌最慢的马与齐威王最快的马比赛，田忌输。因为此时田忌最慢的马一定输，而选择与齐威王最快的马比赛对于田忌来说是最优的。</a:t>
            </a:r>
          </a:p>
        </p:txBody>
      </p:sp>
      <p:sp>
        <p:nvSpPr>
          <p:cNvPr id="283650" name="Rectangle 2"/>
          <p:cNvSpPr>
            <a:spLocks noChangeArrowheads="1"/>
          </p:cNvSpPr>
          <p:nvPr/>
        </p:nvSpPr>
        <p:spPr bwMode="auto">
          <a:xfrm>
            <a:off x="1833516" y="3255968"/>
            <a:ext cx="2341586" cy="38734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ea typeface="楷体" pitchFamily="49" charset="-122"/>
                <a:cs typeface="Times New Roman" pitchFamily="18" charset="0"/>
              </a:rPr>
              <a:t>■…□□□□□…■</a:t>
            </a:r>
            <a:endParaRPr kumimoji="0" lang="zh-CN" altLang="zh-CN" sz="1800" i="0" u="none" strike="noStrike" cap="none" normalizeH="0" baseline="0" smtClean="0">
              <a:ln>
                <a:noFill/>
              </a:ln>
              <a:solidFill>
                <a:srgbClr val="0000FF"/>
              </a:solidFill>
              <a:effectLst/>
              <a:ea typeface="楷体" pitchFamily="49" charset="-122"/>
              <a:cs typeface="Times New Roman" pitchFamily="18" charset="0"/>
            </a:endParaRPr>
          </a:p>
        </p:txBody>
      </p:sp>
      <p:sp>
        <p:nvSpPr>
          <p:cNvPr id="283651" name="Rectangle 3"/>
          <p:cNvSpPr>
            <a:spLocks noChangeArrowheads="1"/>
          </p:cNvSpPr>
          <p:nvPr/>
        </p:nvSpPr>
        <p:spPr bwMode="auto">
          <a:xfrm>
            <a:off x="1793854" y="2928934"/>
            <a:ext cx="234950" cy="14605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zh-CN" altLang="en-US" sz="1800" i="0" u="none" strike="noStrike" cap="none" normalizeH="0" baseline="0" smtClean="0">
                <a:ln>
                  <a:noFill/>
                </a:ln>
                <a:solidFill>
                  <a:srgbClr val="0000FF"/>
                </a:solidFill>
                <a:effectLst/>
                <a:ea typeface="楷体" pitchFamily="49" charset="-122"/>
                <a:cs typeface="Times New Roman" pitchFamily="18" charset="0"/>
              </a:rPr>
              <a:t>慢</a:t>
            </a:r>
            <a:endParaRPr kumimoji="0" lang="zh-CN" sz="1800" i="0" u="none" strike="noStrike" cap="none" normalizeH="0" baseline="0" smtClean="0">
              <a:ln>
                <a:noFill/>
              </a:ln>
              <a:solidFill>
                <a:srgbClr val="0000FF"/>
              </a:solidFill>
              <a:effectLst/>
              <a:ea typeface="楷体" pitchFamily="49" charset="-122"/>
              <a:cs typeface="Times New Roman" pitchFamily="18" charset="0"/>
            </a:endParaRPr>
          </a:p>
        </p:txBody>
      </p:sp>
      <p:sp>
        <p:nvSpPr>
          <p:cNvPr id="283652" name="Rectangle 4"/>
          <p:cNvSpPr>
            <a:spLocks noChangeArrowheads="1"/>
          </p:cNvSpPr>
          <p:nvPr/>
        </p:nvSpPr>
        <p:spPr bwMode="auto">
          <a:xfrm>
            <a:off x="3848076" y="2935284"/>
            <a:ext cx="184150" cy="14605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zh-CN" altLang="en-US" sz="1800" i="0" u="none" strike="noStrike" cap="none" normalizeH="0" baseline="0" smtClean="0">
                <a:ln>
                  <a:noFill/>
                </a:ln>
                <a:solidFill>
                  <a:srgbClr val="0000FF"/>
                </a:solidFill>
                <a:effectLst/>
                <a:ea typeface="楷体" pitchFamily="49" charset="-122"/>
                <a:cs typeface="Times New Roman" pitchFamily="18" charset="0"/>
              </a:rPr>
              <a:t>快</a:t>
            </a:r>
            <a:endParaRPr kumimoji="0" lang="zh-CN" sz="1800" i="0" u="none" strike="noStrike" cap="none" normalizeH="0" baseline="0" smtClean="0">
              <a:ln>
                <a:noFill/>
              </a:ln>
              <a:solidFill>
                <a:srgbClr val="0000FF"/>
              </a:solidFill>
              <a:effectLst/>
              <a:ea typeface="楷体" pitchFamily="49" charset="-122"/>
              <a:cs typeface="Times New Roman" pitchFamily="18" charset="0"/>
            </a:endParaRPr>
          </a:p>
        </p:txBody>
      </p:sp>
      <p:sp>
        <p:nvSpPr>
          <p:cNvPr id="283653" name="Rectangle 5"/>
          <p:cNvSpPr>
            <a:spLocks noChangeArrowheads="1"/>
          </p:cNvSpPr>
          <p:nvPr/>
        </p:nvSpPr>
        <p:spPr bwMode="auto">
          <a:xfrm>
            <a:off x="1577954" y="3300418"/>
            <a:ext cx="165100" cy="14605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en-US" altLang="zh-CN" sz="1800" i="1" u="none" strike="noStrike" cap="none" normalizeH="0" baseline="0" smtClean="0">
                <a:ln>
                  <a:noFill/>
                </a:ln>
                <a:solidFill>
                  <a:srgbClr val="0000FF"/>
                </a:solidFill>
                <a:effectLst/>
                <a:ea typeface="楷体" pitchFamily="49" charset="-122"/>
                <a:cs typeface="Times New Roman" pitchFamily="18" charset="0"/>
              </a:rPr>
              <a:t>a</a:t>
            </a:r>
            <a:endParaRPr kumimoji="0" lang="zh-CN" altLang="zh-CN" sz="1800" i="0" u="none" strike="noStrike" cap="none" normalizeH="0" baseline="0" smtClean="0">
              <a:ln>
                <a:noFill/>
              </a:ln>
              <a:solidFill>
                <a:srgbClr val="0000FF"/>
              </a:solidFill>
              <a:effectLst/>
              <a:ea typeface="楷体" pitchFamily="49" charset="-122"/>
              <a:cs typeface="Times New Roman" pitchFamily="18" charset="0"/>
            </a:endParaRPr>
          </a:p>
        </p:txBody>
      </p:sp>
      <p:sp>
        <p:nvSpPr>
          <p:cNvPr id="283654" name="Rectangle 6"/>
          <p:cNvSpPr>
            <a:spLocks noChangeArrowheads="1"/>
          </p:cNvSpPr>
          <p:nvPr/>
        </p:nvSpPr>
        <p:spPr bwMode="auto">
          <a:xfrm>
            <a:off x="1827166" y="4000504"/>
            <a:ext cx="2347936" cy="36512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ea typeface="楷体" pitchFamily="49" charset="-122"/>
                <a:cs typeface="Times New Roman" pitchFamily="18" charset="0"/>
              </a:rPr>
              <a:t>■…□□□□□…■</a:t>
            </a:r>
            <a:endParaRPr kumimoji="0" lang="zh-CN" altLang="zh-CN" sz="1800" i="0" u="none" strike="noStrike" cap="none" normalizeH="0" baseline="0" smtClean="0">
              <a:ln>
                <a:noFill/>
              </a:ln>
              <a:solidFill>
                <a:srgbClr val="0000FF"/>
              </a:solidFill>
              <a:effectLst/>
              <a:ea typeface="楷体" pitchFamily="49" charset="-122"/>
              <a:cs typeface="Times New Roman" pitchFamily="18" charset="0"/>
            </a:endParaRPr>
          </a:p>
        </p:txBody>
      </p:sp>
      <p:sp>
        <p:nvSpPr>
          <p:cNvPr id="283655" name="Rectangle 7"/>
          <p:cNvSpPr>
            <a:spLocks noChangeArrowheads="1"/>
          </p:cNvSpPr>
          <p:nvPr/>
        </p:nvSpPr>
        <p:spPr bwMode="auto">
          <a:xfrm>
            <a:off x="1571604" y="4044954"/>
            <a:ext cx="165100" cy="14605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en-US" altLang="zh-CN" sz="1800" i="1" u="none" strike="noStrike" cap="none" normalizeH="0" baseline="0" smtClean="0">
                <a:ln>
                  <a:noFill/>
                </a:ln>
                <a:solidFill>
                  <a:srgbClr val="0000FF"/>
                </a:solidFill>
                <a:effectLst/>
                <a:ea typeface="楷体" pitchFamily="49" charset="-122"/>
                <a:cs typeface="Times New Roman" pitchFamily="18" charset="0"/>
              </a:rPr>
              <a:t>b</a:t>
            </a:r>
            <a:endParaRPr kumimoji="0" lang="zh-CN" altLang="zh-CN" sz="1800" i="0" u="none" strike="noStrike" cap="none" normalizeH="0" baseline="0" smtClean="0">
              <a:ln>
                <a:noFill/>
              </a:ln>
              <a:solidFill>
                <a:srgbClr val="0000FF"/>
              </a:solidFill>
              <a:effectLst/>
              <a:ea typeface="楷体" pitchFamily="49" charset="-122"/>
              <a:cs typeface="Times New Roman" pitchFamily="18" charset="0"/>
            </a:endParaRPr>
          </a:p>
        </p:txBody>
      </p:sp>
      <p:sp>
        <p:nvSpPr>
          <p:cNvPr id="283656" name="Rectangle 8"/>
          <p:cNvSpPr>
            <a:spLocks noChangeArrowheads="1"/>
          </p:cNvSpPr>
          <p:nvPr/>
        </p:nvSpPr>
        <p:spPr bwMode="auto">
          <a:xfrm>
            <a:off x="1428728" y="4643446"/>
            <a:ext cx="6000792" cy="35719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spcBef>
                <a:spcPct val="0"/>
              </a:spcBef>
              <a:spcAft>
                <a:spcPct val="0"/>
              </a:spcAft>
              <a:buClrTx/>
              <a:buSzTx/>
              <a:buFontTx/>
              <a:buNone/>
              <a:tabLst/>
            </a:pPr>
            <a:r>
              <a:rPr kumimoji="0" lang="en-US" altLang="zh-CN" sz="1800" i="1" u="none" strike="noStrike" cap="none" normalizeH="0" baseline="0" smtClean="0">
                <a:ln>
                  <a:noFill/>
                </a:ln>
                <a:solidFill>
                  <a:srgbClr val="0000FF"/>
                </a:solidFill>
                <a:effectLst/>
                <a:latin typeface="Consolas" pitchFamily="49" charset="0"/>
                <a:ea typeface="楷体" pitchFamily="49" charset="-122"/>
                <a:cs typeface="Consolas" pitchFamily="49" charset="0"/>
              </a:rPr>
              <a:t>a</a:t>
            </a:r>
            <a:r>
              <a:rPr kumimoji="0" lang="en-US" altLang="zh-CN" sz="1800" i="0" u="none" strike="noStrike" cap="none" normalizeH="0" baseline="0" smtClean="0">
                <a:ln>
                  <a:noFill/>
                </a:ln>
                <a:solidFill>
                  <a:srgbClr val="0000FF"/>
                </a:solidFill>
                <a:effectLst/>
                <a:latin typeface="Consolas" pitchFamily="49" charset="0"/>
                <a:ea typeface="楷体" pitchFamily="49" charset="-122"/>
                <a:cs typeface="Consolas" pitchFamily="49" charset="0"/>
              </a:rPr>
              <a:t>[lefta]≥</a:t>
            </a:r>
            <a:r>
              <a:rPr kumimoji="0" lang="en-US" altLang="zh-CN" sz="1800" i="1" u="none" strike="noStrike" cap="none" normalizeH="0" baseline="0" smtClean="0">
                <a:ln>
                  <a:noFill/>
                </a:ln>
                <a:solidFill>
                  <a:srgbClr val="0000FF"/>
                </a:solidFill>
                <a:effectLst/>
                <a:latin typeface="Consolas" pitchFamily="49" charset="0"/>
                <a:ea typeface="楷体" pitchFamily="49" charset="-122"/>
                <a:cs typeface="Consolas" pitchFamily="49" charset="0"/>
              </a:rPr>
              <a:t>b</a:t>
            </a:r>
            <a:r>
              <a:rPr kumimoji="0" lang="en-US" altLang="zh-CN" sz="1800" i="0" u="none" strike="noStrike" cap="none" normalizeH="0" baseline="0" smtClean="0">
                <a:ln>
                  <a:noFill/>
                </a:ln>
                <a:solidFill>
                  <a:srgbClr val="0000FF"/>
                </a:solidFill>
                <a:effectLst/>
                <a:latin typeface="Consolas" pitchFamily="49" charset="0"/>
                <a:ea typeface="楷体" pitchFamily="49" charset="-122"/>
                <a:cs typeface="Consolas" pitchFamily="49" charset="0"/>
              </a:rPr>
              <a:t>[leftb]</a:t>
            </a:r>
            <a:r>
              <a:rPr kumimoji="0" lang="zh-CN" altLang="en-US" sz="1800" i="0" u="none" strike="noStrike" cap="none" normalizeH="0" baseline="0" smtClean="0">
                <a:ln>
                  <a:noFill/>
                </a:ln>
                <a:solidFill>
                  <a:srgbClr val="0000FF"/>
                </a:solidFill>
                <a:effectLst/>
                <a:latin typeface="Consolas" pitchFamily="49" charset="0"/>
                <a:ea typeface="楷体" pitchFamily="49" charset="-122"/>
                <a:cs typeface="Consolas" pitchFamily="49" charset="0"/>
              </a:rPr>
              <a:t>且</a:t>
            </a:r>
            <a:r>
              <a:rPr kumimoji="0" lang="en-US" altLang="zh-CN" sz="1800" i="1" u="none" strike="noStrike" cap="none" normalizeH="0" baseline="0" smtClean="0">
                <a:ln>
                  <a:noFill/>
                </a:ln>
                <a:solidFill>
                  <a:srgbClr val="0000FF"/>
                </a:solidFill>
                <a:effectLst/>
                <a:latin typeface="Consolas" pitchFamily="49" charset="0"/>
                <a:ea typeface="楷体" pitchFamily="49" charset="-122"/>
                <a:cs typeface="Consolas" pitchFamily="49" charset="0"/>
              </a:rPr>
              <a:t>a</a:t>
            </a:r>
            <a:r>
              <a:rPr kumimoji="0" lang="en-US" altLang="zh-CN" sz="1800" i="0" u="none" strike="noStrike" cap="none" normalizeH="0" baseline="0" smtClean="0">
                <a:ln>
                  <a:noFill/>
                </a:ln>
                <a:solidFill>
                  <a:srgbClr val="0000FF"/>
                </a:solidFill>
                <a:effectLst/>
                <a:latin typeface="Consolas" pitchFamily="49" charset="0"/>
                <a:ea typeface="楷体" pitchFamily="49" charset="-122"/>
                <a:cs typeface="Consolas" pitchFamily="49" charset="0"/>
              </a:rPr>
              <a:t>[lefta]&lt;</a:t>
            </a:r>
            <a:r>
              <a:rPr kumimoji="0" lang="en-US" altLang="zh-CN" sz="1800" i="1" u="none" strike="noStrike" cap="none" normalizeH="0" baseline="0" smtClean="0">
                <a:ln>
                  <a:noFill/>
                </a:ln>
                <a:solidFill>
                  <a:srgbClr val="0000FF"/>
                </a:solidFill>
                <a:effectLst/>
                <a:latin typeface="Consolas" pitchFamily="49" charset="0"/>
                <a:ea typeface="楷体" pitchFamily="49" charset="-122"/>
                <a:cs typeface="Consolas" pitchFamily="49" charset="0"/>
              </a:rPr>
              <a:t>b</a:t>
            </a:r>
            <a:r>
              <a:rPr kumimoji="0" lang="en-US" altLang="zh-CN" sz="1800" i="0" u="none" strike="noStrike" cap="none" normalizeH="0" baseline="0" smtClean="0">
                <a:ln>
                  <a:noFill/>
                </a:ln>
                <a:solidFill>
                  <a:srgbClr val="0000FF"/>
                </a:solidFill>
                <a:effectLst/>
                <a:latin typeface="Consolas" pitchFamily="49" charset="0"/>
                <a:ea typeface="楷体" pitchFamily="49" charset="-122"/>
                <a:cs typeface="Consolas" pitchFamily="49" charset="0"/>
              </a:rPr>
              <a:t>[rightb]</a:t>
            </a:r>
            <a:r>
              <a:rPr kumimoji="0" lang="zh-CN" altLang="en-US" sz="1800" i="0" u="none" strike="noStrike" cap="none" normalizeH="0" baseline="0" smtClean="0">
                <a:ln>
                  <a:noFill/>
                </a:ln>
                <a:solidFill>
                  <a:srgbClr val="0000FF"/>
                </a:solidFill>
                <a:effectLst/>
                <a:latin typeface="Consolas" pitchFamily="49" charset="0"/>
                <a:ea typeface="楷体" pitchFamily="49" charset="-122"/>
                <a:cs typeface="Consolas" pitchFamily="49" charset="0"/>
              </a:rPr>
              <a:t>：</a:t>
            </a:r>
            <a:r>
              <a:rPr kumimoji="0" lang="en-US" altLang="zh-CN" sz="1800" i="0" u="none" strike="noStrike" cap="none" normalizeH="0" baseline="0" smtClean="0">
                <a:ln>
                  <a:noFill/>
                </a:ln>
                <a:solidFill>
                  <a:srgbClr val="0000FF"/>
                </a:solidFill>
                <a:effectLst/>
                <a:latin typeface="Consolas" pitchFamily="49" charset="0"/>
                <a:ea typeface="楷体" pitchFamily="49" charset="-122"/>
                <a:cs typeface="Consolas" pitchFamily="49" charset="0"/>
              </a:rPr>
              <a:t>ans-=200</a:t>
            </a:r>
            <a:endParaRPr kumimoji="0" lang="zh-CN" altLang="zh-CN" sz="1800"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p:txBody>
      </p:sp>
      <p:sp>
        <p:nvSpPr>
          <p:cNvPr id="283657" name="Rectangle 9"/>
          <p:cNvSpPr>
            <a:spLocks noChangeArrowheads="1"/>
          </p:cNvSpPr>
          <p:nvPr/>
        </p:nvSpPr>
        <p:spPr bwMode="auto">
          <a:xfrm>
            <a:off x="4967270" y="3255968"/>
            <a:ext cx="2422542" cy="38734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ea typeface="楷体" pitchFamily="49" charset="-122"/>
                <a:cs typeface="Times New Roman" pitchFamily="18" charset="0"/>
              </a:rPr>
              <a:t>■…■□□□□…■</a:t>
            </a:r>
            <a:endParaRPr kumimoji="0" lang="zh-CN" altLang="zh-CN" sz="1800" i="0" u="none" strike="noStrike" cap="none" normalizeH="0" baseline="0" smtClean="0">
              <a:ln>
                <a:noFill/>
              </a:ln>
              <a:solidFill>
                <a:srgbClr val="0000FF"/>
              </a:solidFill>
              <a:effectLst/>
              <a:ea typeface="楷体" pitchFamily="49" charset="-122"/>
              <a:cs typeface="Times New Roman" pitchFamily="18" charset="0"/>
            </a:endParaRPr>
          </a:p>
        </p:txBody>
      </p:sp>
      <p:sp>
        <p:nvSpPr>
          <p:cNvPr id="283658" name="Rectangle 10"/>
          <p:cNvSpPr>
            <a:spLocks noChangeArrowheads="1"/>
          </p:cNvSpPr>
          <p:nvPr/>
        </p:nvSpPr>
        <p:spPr bwMode="auto">
          <a:xfrm>
            <a:off x="4989502" y="2928934"/>
            <a:ext cx="234950" cy="14605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zh-CN" altLang="en-US" sz="1800" i="0" u="none" strike="noStrike" cap="none" normalizeH="0" baseline="0" smtClean="0">
                <a:ln>
                  <a:noFill/>
                </a:ln>
                <a:solidFill>
                  <a:srgbClr val="0000FF"/>
                </a:solidFill>
                <a:effectLst/>
                <a:ea typeface="楷体" pitchFamily="49" charset="-122"/>
                <a:cs typeface="Times New Roman" pitchFamily="18" charset="0"/>
              </a:rPr>
              <a:t>慢</a:t>
            </a:r>
            <a:endParaRPr kumimoji="0" lang="zh-CN" sz="1800" i="0" u="none" strike="noStrike" cap="none" normalizeH="0" baseline="0" smtClean="0">
              <a:ln>
                <a:noFill/>
              </a:ln>
              <a:solidFill>
                <a:srgbClr val="0000FF"/>
              </a:solidFill>
              <a:effectLst/>
              <a:ea typeface="楷体" pitchFamily="49" charset="-122"/>
              <a:cs typeface="Times New Roman" pitchFamily="18" charset="0"/>
            </a:endParaRPr>
          </a:p>
        </p:txBody>
      </p:sp>
      <p:sp>
        <p:nvSpPr>
          <p:cNvPr id="283659" name="Rectangle 11"/>
          <p:cNvSpPr>
            <a:spLocks noChangeArrowheads="1"/>
          </p:cNvSpPr>
          <p:nvPr/>
        </p:nvSpPr>
        <p:spPr bwMode="auto">
          <a:xfrm>
            <a:off x="7205662" y="2935284"/>
            <a:ext cx="184150" cy="14605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zh-CN" altLang="en-US" sz="1800" i="0" u="none" strike="noStrike" cap="none" normalizeH="0" baseline="0" smtClean="0">
                <a:ln>
                  <a:noFill/>
                </a:ln>
                <a:solidFill>
                  <a:srgbClr val="0000FF"/>
                </a:solidFill>
                <a:effectLst/>
                <a:ea typeface="楷体" pitchFamily="49" charset="-122"/>
                <a:cs typeface="Times New Roman" pitchFamily="18" charset="0"/>
              </a:rPr>
              <a:t>快</a:t>
            </a:r>
            <a:endParaRPr kumimoji="0" lang="zh-CN" sz="1800" i="0" u="none" strike="noStrike" cap="none" normalizeH="0" baseline="0" smtClean="0">
              <a:ln>
                <a:noFill/>
              </a:ln>
              <a:solidFill>
                <a:srgbClr val="0000FF"/>
              </a:solidFill>
              <a:effectLst/>
              <a:ea typeface="楷体" pitchFamily="49" charset="-122"/>
              <a:cs typeface="Times New Roman" pitchFamily="18" charset="0"/>
            </a:endParaRPr>
          </a:p>
        </p:txBody>
      </p:sp>
      <p:sp>
        <p:nvSpPr>
          <p:cNvPr id="283660" name="Rectangle 12"/>
          <p:cNvSpPr>
            <a:spLocks noChangeArrowheads="1"/>
          </p:cNvSpPr>
          <p:nvPr/>
        </p:nvSpPr>
        <p:spPr bwMode="auto">
          <a:xfrm>
            <a:off x="4773602" y="3300418"/>
            <a:ext cx="165100" cy="14605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en-US" altLang="zh-CN" sz="1800" i="1" u="none" strike="noStrike" cap="none" normalizeH="0" baseline="0" smtClean="0">
                <a:ln>
                  <a:noFill/>
                </a:ln>
                <a:solidFill>
                  <a:srgbClr val="0000FF"/>
                </a:solidFill>
                <a:effectLst/>
                <a:ea typeface="楷体" pitchFamily="49" charset="-122"/>
                <a:cs typeface="Times New Roman" pitchFamily="18" charset="0"/>
              </a:rPr>
              <a:t>a</a:t>
            </a:r>
            <a:endParaRPr kumimoji="0" lang="zh-CN" altLang="zh-CN" sz="1800" i="0" u="none" strike="noStrike" cap="none" normalizeH="0" baseline="0" smtClean="0">
              <a:ln>
                <a:noFill/>
              </a:ln>
              <a:solidFill>
                <a:srgbClr val="0000FF"/>
              </a:solidFill>
              <a:effectLst/>
              <a:ea typeface="楷体" pitchFamily="49" charset="-122"/>
              <a:cs typeface="Times New Roman" pitchFamily="18" charset="0"/>
            </a:endParaRPr>
          </a:p>
        </p:txBody>
      </p:sp>
      <p:sp>
        <p:nvSpPr>
          <p:cNvPr id="283661" name="Rectangle 13"/>
          <p:cNvSpPr>
            <a:spLocks noChangeArrowheads="1"/>
          </p:cNvSpPr>
          <p:nvPr/>
        </p:nvSpPr>
        <p:spPr bwMode="auto">
          <a:xfrm>
            <a:off x="4960920" y="4000504"/>
            <a:ext cx="2438410" cy="36512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ea typeface="楷体" pitchFamily="49" charset="-122"/>
                <a:cs typeface="Times New Roman" pitchFamily="18" charset="0"/>
              </a:rPr>
              <a:t>■…□□□□■…■</a:t>
            </a:r>
            <a:endParaRPr kumimoji="0" lang="zh-CN" altLang="zh-CN" sz="1800" i="0" u="none" strike="noStrike" cap="none" normalizeH="0" baseline="0" smtClean="0">
              <a:ln>
                <a:noFill/>
              </a:ln>
              <a:solidFill>
                <a:srgbClr val="0000FF"/>
              </a:solidFill>
              <a:effectLst/>
              <a:ea typeface="楷体" pitchFamily="49" charset="-122"/>
              <a:cs typeface="Times New Roman" pitchFamily="18" charset="0"/>
            </a:endParaRPr>
          </a:p>
        </p:txBody>
      </p:sp>
      <p:sp>
        <p:nvSpPr>
          <p:cNvPr id="283662" name="Rectangle 14"/>
          <p:cNvSpPr>
            <a:spLocks noChangeArrowheads="1"/>
          </p:cNvSpPr>
          <p:nvPr/>
        </p:nvSpPr>
        <p:spPr bwMode="auto">
          <a:xfrm>
            <a:off x="4767252" y="4044954"/>
            <a:ext cx="165100" cy="14605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en-US" altLang="zh-CN" sz="1800" i="1" u="none" strike="noStrike" cap="none" normalizeH="0" baseline="0" smtClean="0">
                <a:ln>
                  <a:noFill/>
                </a:ln>
                <a:solidFill>
                  <a:srgbClr val="0000FF"/>
                </a:solidFill>
                <a:effectLst/>
                <a:ea typeface="楷体" pitchFamily="49" charset="-122"/>
                <a:cs typeface="Times New Roman" pitchFamily="18" charset="0"/>
              </a:rPr>
              <a:t>b</a:t>
            </a:r>
            <a:endParaRPr kumimoji="0" lang="zh-CN" altLang="zh-CN" sz="1800" i="0" u="none" strike="noStrike" cap="none" normalizeH="0" baseline="0" smtClean="0">
              <a:ln>
                <a:noFill/>
              </a:ln>
              <a:solidFill>
                <a:srgbClr val="0000FF"/>
              </a:solidFill>
              <a:effectLst/>
              <a:ea typeface="楷体" pitchFamily="49" charset="-122"/>
              <a:cs typeface="Times New Roman" pitchFamily="18" charset="0"/>
            </a:endParaRPr>
          </a:p>
        </p:txBody>
      </p:sp>
      <p:cxnSp>
        <p:nvCxnSpPr>
          <p:cNvPr id="16" name="直接箭头连接符 15"/>
          <p:cNvCxnSpPr/>
          <p:nvPr/>
        </p:nvCxnSpPr>
        <p:spPr>
          <a:xfrm>
            <a:off x="5675300" y="3571876"/>
            <a:ext cx="857256" cy="428628"/>
          </a:xfrm>
          <a:prstGeom prst="straightConnector1">
            <a:avLst/>
          </a:prstGeom>
          <a:ln>
            <a:solidFill>
              <a:srgbClr val="00B050"/>
            </a:solidFill>
            <a:headEnd type="arrow"/>
            <a:tailEnd type="arrow"/>
          </a:ln>
        </p:spPr>
        <p:style>
          <a:lnRef idx="2">
            <a:schemeClr val="accent2"/>
          </a:lnRef>
          <a:fillRef idx="0">
            <a:schemeClr val="accent2"/>
          </a:fillRef>
          <a:effectRef idx="1">
            <a:schemeClr val="accent2"/>
          </a:effectRef>
          <a:fontRef idx="minor">
            <a:schemeClr val="tx1"/>
          </a:fontRef>
        </p:style>
      </p:cxnSp>
      <p:sp>
        <p:nvSpPr>
          <p:cNvPr id="17" name="右箭头 16"/>
          <p:cNvSpPr/>
          <p:nvPr/>
        </p:nvSpPr>
        <p:spPr>
          <a:xfrm>
            <a:off x="4317978" y="3643314"/>
            <a:ext cx="357190" cy="285752"/>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1142984"/>
            <a:ext cx="8358246" cy="2392386"/>
          </a:xfrm>
          <a:prstGeom prst="rect">
            <a:avLst/>
          </a:prstGeom>
          <a:noFill/>
        </p:spPr>
        <p:txBody>
          <a:bodyPr wrap="square" rtlCol="0">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C00000"/>
                </a:solidFill>
                <a:latin typeface="Consolas" pitchFamily="49" charset="0"/>
                <a:ea typeface="楷体" pitchFamily="49" charset="-122"/>
                <a:cs typeface="Consolas" pitchFamily="49" charset="0"/>
              </a:rPr>
              <a:t>③ 其他情况</a:t>
            </a:r>
            <a:r>
              <a:rPr lang="zh-CN" altLang="zh-CN" sz="2000" smtClean="0">
                <a:solidFill>
                  <a:srgbClr val="0000FF"/>
                </a:solidFill>
                <a:latin typeface="Consolas" pitchFamily="49" charset="0"/>
                <a:ea typeface="楷体" pitchFamily="49" charset="-122"/>
                <a:cs typeface="Consolas" pitchFamily="49" charset="0"/>
              </a:rPr>
              <a:t>，即</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smtClean="0">
                <a:solidFill>
                  <a:srgbClr val="0000FF"/>
                </a:solidFill>
                <a:latin typeface="Consolas" pitchFamily="49" charset="0"/>
                <a:ea typeface="楷体" pitchFamily="49" charset="-122"/>
                <a:cs typeface="Consolas" pitchFamily="49" charset="0"/>
              </a:rPr>
              <a:t>[righta]=</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smtClean="0">
                <a:solidFill>
                  <a:srgbClr val="0000FF"/>
                </a:solidFill>
                <a:latin typeface="Consolas" pitchFamily="49" charset="0"/>
                <a:ea typeface="楷体" pitchFamily="49" charset="-122"/>
                <a:cs typeface="Consolas" pitchFamily="49" charset="0"/>
              </a:rPr>
              <a:t>[rightb]</a:t>
            </a:r>
            <a:r>
              <a:rPr lang="zh-CN" altLang="zh-CN" sz="2000" smtClean="0">
                <a:solidFill>
                  <a:srgbClr val="0000FF"/>
                </a:solidFill>
                <a:latin typeface="Consolas" pitchFamily="49" charset="0"/>
                <a:ea typeface="楷体" pitchFamily="49" charset="-122"/>
                <a:cs typeface="Consolas" pitchFamily="49" charset="0"/>
              </a:rPr>
              <a:t>且</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smtClean="0">
                <a:solidFill>
                  <a:srgbClr val="0000FF"/>
                </a:solidFill>
                <a:latin typeface="Consolas" pitchFamily="49" charset="0"/>
                <a:ea typeface="楷体" pitchFamily="49" charset="-122"/>
                <a:cs typeface="Consolas" pitchFamily="49" charset="0"/>
              </a:rPr>
              <a:t>[lefta]</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smtClean="0">
                <a:solidFill>
                  <a:srgbClr val="0000FF"/>
                </a:solidFill>
                <a:latin typeface="Consolas" pitchFamily="49" charset="0"/>
                <a:ea typeface="楷体" pitchFamily="49" charset="-122"/>
                <a:cs typeface="Consolas" pitchFamily="49" charset="0"/>
              </a:rPr>
              <a:t>[leftb]</a:t>
            </a:r>
            <a:r>
              <a:rPr lang="zh-CN" altLang="zh-CN" sz="2000" smtClean="0">
                <a:solidFill>
                  <a:srgbClr val="0000FF"/>
                </a:solidFill>
                <a:latin typeface="Consolas" pitchFamily="49" charset="0"/>
                <a:ea typeface="楷体" pitchFamily="49" charset="-122"/>
                <a:cs typeface="Consolas" pitchFamily="49" charset="0"/>
              </a:rPr>
              <a:t>且</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smtClean="0">
                <a:solidFill>
                  <a:srgbClr val="0000FF"/>
                </a:solidFill>
                <a:latin typeface="Consolas" pitchFamily="49" charset="0"/>
                <a:ea typeface="楷体" pitchFamily="49" charset="-122"/>
                <a:cs typeface="Consolas" pitchFamily="49" charset="0"/>
              </a:rPr>
              <a:t>[lefta]</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smtClean="0">
                <a:solidFill>
                  <a:srgbClr val="0000FF"/>
                </a:solidFill>
                <a:latin typeface="Consolas" pitchFamily="49" charset="0"/>
                <a:ea typeface="楷体" pitchFamily="49" charset="-122"/>
                <a:cs typeface="Consolas" pitchFamily="49" charset="0"/>
              </a:rPr>
              <a:t>[rightb]</a:t>
            </a:r>
            <a:r>
              <a:rPr lang="zh-CN" altLang="zh-CN" sz="2000" smtClean="0">
                <a:solidFill>
                  <a:srgbClr val="0000FF"/>
                </a:solidFill>
                <a:latin typeface="Consolas" pitchFamily="49" charset="0"/>
                <a:ea typeface="楷体" pitchFamily="49" charset="-122"/>
                <a:cs typeface="Consolas" pitchFamily="49" charset="0"/>
              </a:rPr>
              <a:t>，则</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smtClean="0">
                <a:solidFill>
                  <a:srgbClr val="0000FF"/>
                </a:solidFill>
                <a:latin typeface="Consolas" pitchFamily="49" charset="0"/>
                <a:ea typeface="楷体" pitchFamily="49" charset="-122"/>
                <a:cs typeface="Consolas" pitchFamily="49" charset="0"/>
              </a:rPr>
              <a:t>[lefta]</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smtClean="0">
                <a:solidFill>
                  <a:srgbClr val="0000FF"/>
                </a:solidFill>
                <a:latin typeface="Consolas" pitchFamily="49" charset="0"/>
                <a:ea typeface="楷体" pitchFamily="49" charset="-122"/>
                <a:cs typeface="Consolas" pitchFamily="49" charset="0"/>
              </a:rPr>
              <a:t>[rightb]=</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smtClean="0">
                <a:solidFill>
                  <a:srgbClr val="0000FF"/>
                </a:solidFill>
                <a:latin typeface="Consolas" pitchFamily="49" charset="0"/>
                <a:ea typeface="楷体" pitchFamily="49" charset="-122"/>
                <a:cs typeface="Consolas" pitchFamily="49" charset="0"/>
              </a:rPr>
              <a:t>[righta]</a:t>
            </a:r>
            <a:r>
              <a:rPr lang="zh-CN" altLang="zh-CN" sz="2000" smtClean="0">
                <a:solidFill>
                  <a:srgbClr val="0000FF"/>
                </a:solidFill>
                <a:latin typeface="Consolas" pitchFamily="49" charset="0"/>
                <a:ea typeface="楷体" pitchFamily="49" charset="-122"/>
                <a:cs typeface="Consolas" pitchFamily="49" charset="0"/>
              </a:rPr>
              <a:t>，即</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smtClean="0">
                <a:solidFill>
                  <a:srgbClr val="0000FF"/>
                </a:solidFill>
                <a:latin typeface="Consolas" pitchFamily="49" charset="0"/>
                <a:ea typeface="楷体" pitchFamily="49" charset="-122"/>
                <a:cs typeface="Consolas" pitchFamily="49" charset="0"/>
              </a:rPr>
              <a:t>[lefta]=</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smtClean="0">
                <a:solidFill>
                  <a:srgbClr val="0000FF"/>
                </a:solidFill>
                <a:latin typeface="Consolas" pitchFamily="49" charset="0"/>
                <a:ea typeface="楷体" pitchFamily="49" charset="-122"/>
                <a:cs typeface="Consolas" pitchFamily="49" charset="0"/>
              </a:rPr>
              <a:t>[righta]</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smtClean="0">
                <a:solidFill>
                  <a:srgbClr val="0000FF"/>
                </a:solidFill>
                <a:latin typeface="Consolas" pitchFamily="49" charset="0"/>
                <a:ea typeface="楷体" pitchFamily="49" charset="-122"/>
                <a:cs typeface="Consolas" pitchFamily="49" charset="0"/>
              </a:rPr>
              <a:t>[leftb]</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smtClean="0">
                <a:solidFill>
                  <a:srgbClr val="0000FF"/>
                </a:solidFill>
                <a:latin typeface="Consolas" pitchFamily="49" charset="0"/>
                <a:ea typeface="楷体" pitchFamily="49" charset="-122"/>
                <a:cs typeface="Consolas" pitchFamily="49" charset="0"/>
              </a:rPr>
              <a:t>[lefta]=</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smtClean="0">
                <a:solidFill>
                  <a:srgbClr val="0000FF"/>
                </a:solidFill>
                <a:latin typeface="Consolas" pitchFamily="49" charset="0"/>
                <a:ea typeface="楷体" pitchFamily="49" charset="-122"/>
                <a:cs typeface="Consolas" pitchFamily="49" charset="0"/>
              </a:rPr>
              <a:t>[rightb]</a:t>
            </a:r>
            <a:r>
              <a:rPr lang="zh-CN" altLang="zh-CN" sz="2000" smtClean="0">
                <a:solidFill>
                  <a:srgbClr val="0000FF"/>
                </a:solidFill>
                <a:latin typeface="Consolas" pitchFamily="49" charset="0"/>
                <a:ea typeface="楷体" pitchFamily="49" charset="-122"/>
                <a:cs typeface="Consolas" pitchFamily="49" charset="0"/>
              </a:rPr>
              <a:t>，即</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smtClean="0">
                <a:solidFill>
                  <a:srgbClr val="0000FF"/>
                </a:solidFill>
                <a:latin typeface="Consolas" pitchFamily="49" charset="0"/>
                <a:ea typeface="楷体" pitchFamily="49" charset="-122"/>
                <a:cs typeface="Consolas" pitchFamily="49" charset="0"/>
              </a:rPr>
              <a:t>[leftb]=</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smtClean="0">
                <a:solidFill>
                  <a:srgbClr val="0000FF"/>
                </a:solidFill>
                <a:latin typeface="Consolas" pitchFamily="49" charset="0"/>
                <a:ea typeface="楷体" pitchFamily="49" charset="-122"/>
                <a:cs typeface="Consolas" pitchFamily="49" charset="0"/>
              </a:rPr>
              <a:t>[rightb]</a:t>
            </a:r>
            <a:r>
              <a:rPr lang="zh-CN" altLang="zh-CN" sz="2000" smtClean="0">
                <a:solidFill>
                  <a:srgbClr val="0000FF"/>
                </a:solidFill>
                <a:latin typeface="Consolas" pitchFamily="49" charset="0"/>
                <a:ea typeface="楷体" pitchFamily="49" charset="-122"/>
                <a:cs typeface="Consolas" pitchFamily="49" charset="0"/>
              </a:rPr>
              <a:t>，说明比赛区间的所以马的速度全部相同，任何两匹马比赛都没有输赢。</a:t>
            </a:r>
            <a:r>
              <a:rPr lang="en-US" altLang="zh-CN" sz="2200" smtClean="0">
                <a:solidFill>
                  <a:srgbClr val="C00000"/>
                </a:solidFill>
                <a:latin typeface="Consolas" pitchFamily="49" charset="0"/>
                <a:ea typeface="楷体" pitchFamily="49" charset="-122"/>
                <a:cs typeface="Consolas" pitchFamily="49" charset="0"/>
              </a:rPr>
              <a:t>        </a:t>
            </a:r>
            <a:endParaRPr lang="zh-CN" altLang="en-US" sz="2200">
              <a:solidFill>
                <a:srgbClr val="C00000"/>
              </a:solidFill>
              <a:latin typeface="Consolas" pitchFamily="49" charset="0"/>
              <a:ea typeface="楷体" pitchFamily="49" charset="-122"/>
              <a:cs typeface="Consolas" pitchFamily="49" charset="0"/>
            </a:endParaRPr>
          </a:p>
        </p:txBody>
      </p:sp>
      <p:sp>
        <p:nvSpPr>
          <p:cNvPr id="3" name="TextBox 2"/>
          <p:cNvSpPr txBox="1"/>
          <p:nvPr/>
        </p:nvSpPr>
        <p:spPr>
          <a:xfrm>
            <a:off x="642910" y="3786190"/>
            <a:ext cx="7929618" cy="957250"/>
          </a:xfrm>
          <a:prstGeom prst="rect">
            <a:avLst/>
          </a:prstGeom>
          <a:noFill/>
        </p:spPr>
        <p:txBody>
          <a:bodyPr wrap="square" rtlCol="0">
            <a:spAutoFit/>
          </a:bodyPr>
          <a:lstStyle/>
          <a:p>
            <a:pPr>
              <a:lnSpc>
                <a:spcPct val="150000"/>
              </a:lnSpc>
            </a:pPr>
            <a:r>
              <a:rPr lang="en-US" altLang="zh-CN" sz="2000" smtClean="0">
                <a:solidFill>
                  <a:srgbClr val="FF00FF"/>
                </a:solidFill>
                <a:latin typeface="Consolas" pitchFamily="49" charset="0"/>
                <a:ea typeface="楷体" pitchFamily="49" charset="-122"/>
                <a:cs typeface="Consolas" pitchFamily="49" charset="0"/>
              </a:rPr>
              <a:t>   </a:t>
            </a:r>
            <a:r>
              <a:rPr lang="zh-CN" altLang="zh-CN" sz="2000" smtClean="0">
                <a:solidFill>
                  <a:srgbClr val="FF00FF"/>
                </a:solidFill>
                <a:latin typeface="Consolas" pitchFamily="49" charset="0"/>
                <a:ea typeface="楷体" pitchFamily="49" charset="-122"/>
                <a:cs typeface="Consolas" pitchFamily="49" charset="0"/>
              </a:rPr>
              <a:t>上述过程看出每种情况对于田忌来说都是最优的，因此最终获得的比赛方案也一定是最优的。</a:t>
            </a:r>
            <a:endParaRPr lang="zh-CN" altLang="en-US" sz="2000">
              <a:solidFill>
                <a:srgbClr val="FF00FF"/>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428604"/>
            <a:ext cx="5643602" cy="5903494"/>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216000" bIns="180000" rtlCol="0">
            <a:spAutoFit/>
          </a:bodyPr>
          <a:lstStyle/>
          <a:p>
            <a:r>
              <a:rPr lang="en-US"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C00000"/>
                </a:solidFill>
                <a:latin typeface="Consolas" pitchFamily="49" charset="0"/>
                <a:ea typeface="仿宋" pitchFamily="49" charset="-122"/>
                <a:cs typeface="Consolas" pitchFamily="49" charset="0"/>
              </a:rPr>
              <a:t>问题表示</a:t>
            </a:r>
          </a:p>
          <a:p>
            <a:r>
              <a:rPr lang="en-US" altLang="zh-CN" sz="1800" smtClean="0">
                <a:solidFill>
                  <a:srgbClr val="0000FF"/>
                </a:solidFill>
                <a:latin typeface="Consolas" pitchFamily="49" charset="0"/>
                <a:ea typeface="仿宋" pitchFamily="49" charset="-122"/>
                <a:cs typeface="Consolas" pitchFamily="49" charset="0"/>
              </a:rPr>
              <a:t>int n;</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int a[MAX];</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int b[MAX];</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C00000"/>
                </a:solidFill>
                <a:latin typeface="Consolas" pitchFamily="49" charset="0"/>
                <a:ea typeface="仿宋" pitchFamily="49" charset="-122"/>
                <a:cs typeface="Consolas" pitchFamily="49" charset="0"/>
              </a:rPr>
              <a:t>求解结果表示</a:t>
            </a:r>
          </a:p>
          <a:p>
            <a:r>
              <a:rPr lang="en-US" altLang="zh-CN" sz="1800" smtClean="0">
                <a:solidFill>
                  <a:srgbClr val="0000FF"/>
                </a:solidFill>
                <a:latin typeface="Consolas" pitchFamily="49" charset="0"/>
                <a:ea typeface="仿宋" pitchFamily="49" charset="-122"/>
                <a:cs typeface="Consolas" pitchFamily="49" charset="0"/>
              </a:rPr>
              <a:t>int ans;		</a:t>
            </a:r>
          </a:p>
          <a:p>
            <a:pPr>
              <a:lnSpc>
                <a:spcPct val="200000"/>
              </a:lnSpc>
            </a:pPr>
            <a:r>
              <a:rPr lang="en-US" altLang="zh-CN" sz="1800" smtClean="0">
                <a:solidFill>
                  <a:srgbClr val="FF0000"/>
                </a:solidFill>
                <a:latin typeface="Consolas" pitchFamily="49" charset="0"/>
                <a:ea typeface="仿宋" pitchFamily="49" charset="-122"/>
                <a:cs typeface="Consolas" pitchFamily="49" charset="0"/>
              </a:rPr>
              <a:t>int main()</a:t>
            </a:r>
            <a:endParaRPr lang="zh-CN" altLang="zh-CN" sz="1800" smtClean="0">
              <a:solidFill>
                <a:srgbClr val="FF000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while (true)</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	scanf("%d",&amp;n);</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if (n==0) break;</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for (int i=0;i&lt;n;i++)</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scanf("%d",&amp;a[i]);</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for (int j=0;j&lt;n;j++)</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scanf("%d",&amp;b[j]);</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solve();</a:t>
            </a:r>
            <a:endParaRPr lang="zh-CN" altLang="zh-CN" sz="1800" smtClean="0">
              <a:solidFill>
                <a:srgbClr val="FF000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printf("%d\n",ans);</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return 0;</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Text Box 2"/>
          <p:cNvSpPr txBox="1">
            <a:spLocks noChangeArrowheads="1"/>
          </p:cNvSpPr>
          <p:nvPr/>
        </p:nvSpPr>
        <p:spPr bwMode="auto">
          <a:xfrm>
            <a:off x="250825" y="333375"/>
            <a:ext cx="6553200" cy="519113"/>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lgn="ctr">
              <a:spcBef>
                <a:spcPct val="50000"/>
              </a:spcBef>
            </a:pPr>
            <a:r>
              <a:rPr lang="en-US" altLang="zh-CN" sz="2800">
                <a:solidFill>
                  <a:srgbClr val="FF0000"/>
                </a:solidFill>
                <a:latin typeface="Consolas" pitchFamily="49" charset="0"/>
                <a:ea typeface="微软雅黑" pitchFamily="34" charset="-122"/>
                <a:cs typeface="Consolas" pitchFamily="49" charset="0"/>
              </a:rPr>
              <a:t>7</a:t>
            </a:r>
            <a:r>
              <a:rPr lang="en-US" altLang="zh-CN" sz="2800" smtClean="0">
                <a:solidFill>
                  <a:srgbClr val="FF0000"/>
                </a:solidFill>
                <a:latin typeface="Consolas" pitchFamily="49" charset="0"/>
                <a:ea typeface="微软雅黑" pitchFamily="34" charset="-122"/>
                <a:cs typeface="Consolas" pitchFamily="49" charset="0"/>
              </a:rPr>
              <a:t>.1.2 </a:t>
            </a:r>
            <a:r>
              <a:rPr lang="zh-CN" altLang="en-US" sz="2800">
                <a:solidFill>
                  <a:srgbClr val="FF0000"/>
                </a:solidFill>
                <a:latin typeface="Consolas" pitchFamily="49" charset="0"/>
                <a:ea typeface="微软雅黑" pitchFamily="34" charset="-122"/>
                <a:cs typeface="Consolas" pitchFamily="49" charset="0"/>
              </a:rPr>
              <a:t>贪心法求解的问题应具有的性质</a:t>
            </a:r>
          </a:p>
        </p:txBody>
      </p:sp>
      <p:sp>
        <p:nvSpPr>
          <p:cNvPr id="202755" name="Text Box 3"/>
          <p:cNvSpPr txBox="1">
            <a:spLocks noChangeArrowheads="1"/>
          </p:cNvSpPr>
          <p:nvPr/>
        </p:nvSpPr>
        <p:spPr bwMode="auto">
          <a:xfrm>
            <a:off x="468313" y="1268413"/>
            <a:ext cx="2603489" cy="457200"/>
          </a:xfrm>
          <a:prstGeom prst="rect">
            <a:avLst/>
          </a:prstGeom>
          <a:solidFill>
            <a:srgbClr val="9900FF"/>
          </a:solidFill>
          <a:ln w="9525">
            <a:noFill/>
            <a:miter lim="800000"/>
            <a:headEnd/>
            <a:tailEnd/>
          </a:ln>
          <a:effectLst/>
        </p:spPr>
        <p:txBody>
          <a:bodyPr wrap="square">
            <a:spAutoFit/>
          </a:bodyPr>
          <a:lstStyle/>
          <a:p>
            <a:pPr algn="ctr">
              <a:spcBef>
                <a:spcPct val="50000"/>
              </a:spcBef>
            </a:pPr>
            <a:r>
              <a:rPr lang="en-US" altLang="zh-CN" dirty="0">
                <a:solidFill>
                  <a:schemeClr val="bg1"/>
                </a:solidFill>
                <a:latin typeface="微软雅黑" pitchFamily="34" charset="-122"/>
                <a:ea typeface="微软雅黑" pitchFamily="34" charset="-122"/>
                <a:cs typeface="Consolas" pitchFamily="49" charset="0"/>
              </a:rPr>
              <a:t>1. </a:t>
            </a:r>
            <a:r>
              <a:rPr lang="zh-CN" altLang="en-US" dirty="0">
                <a:solidFill>
                  <a:schemeClr val="bg1"/>
                </a:solidFill>
                <a:latin typeface="微软雅黑" pitchFamily="34" charset="-122"/>
                <a:ea typeface="微软雅黑" pitchFamily="34" charset="-122"/>
                <a:cs typeface="Consolas" pitchFamily="49" charset="0"/>
              </a:rPr>
              <a:t>贪心选择性质</a:t>
            </a:r>
          </a:p>
        </p:txBody>
      </p:sp>
      <p:sp>
        <p:nvSpPr>
          <p:cNvPr id="202756" name="Text Box 4"/>
          <p:cNvSpPr txBox="1">
            <a:spLocks noChangeArrowheads="1"/>
          </p:cNvSpPr>
          <p:nvPr/>
        </p:nvSpPr>
        <p:spPr bwMode="auto">
          <a:xfrm>
            <a:off x="755650" y="2000240"/>
            <a:ext cx="7777163" cy="2038891"/>
          </a:xfrm>
          <a:prstGeom prst="rect">
            <a:avLst/>
          </a:prstGeom>
          <a:noFill/>
          <a:ln w="9525">
            <a:noFill/>
            <a:miter lim="800000"/>
            <a:headEnd/>
            <a:tailEnd/>
          </a:ln>
          <a:effectLst/>
        </p:spPr>
        <p:txBody>
          <a:bodyPr>
            <a:spAutoFit/>
          </a:bodyPr>
          <a:lstStyle/>
          <a:p>
            <a:pPr>
              <a:lnSpc>
                <a:spcPct val="150000"/>
              </a:lnSpc>
              <a:spcBef>
                <a:spcPct val="50000"/>
              </a:spcBef>
            </a:pPr>
            <a:r>
              <a:rPr lang="zh-CN" altLang="en-US" sz="2000" dirty="0">
                <a:solidFill>
                  <a:srgbClr val="0000FF"/>
                </a:solidFill>
                <a:latin typeface="Consolas" pitchFamily="49" charset="0"/>
                <a:ea typeface="楷体" pitchFamily="49" charset="-122"/>
                <a:cs typeface="Consolas" pitchFamily="49" charset="0"/>
              </a:rPr>
              <a:t>　　所谓</a:t>
            </a:r>
            <a:r>
              <a:rPr lang="zh-CN" altLang="en-US" sz="2000" dirty="0">
                <a:solidFill>
                  <a:srgbClr val="FF0000"/>
                </a:solidFill>
                <a:latin typeface="Consolas" pitchFamily="49" charset="0"/>
                <a:ea typeface="楷体" pitchFamily="49" charset="-122"/>
                <a:cs typeface="Consolas" pitchFamily="49" charset="0"/>
              </a:rPr>
              <a:t>贪心选择性质</a:t>
            </a:r>
            <a:r>
              <a:rPr lang="zh-CN" altLang="en-US" sz="2000" dirty="0">
                <a:solidFill>
                  <a:srgbClr val="0000FF"/>
                </a:solidFill>
                <a:latin typeface="Consolas" pitchFamily="49" charset="0"/>
                <a:ea typeface="楷体" pitchFamily="49" charset="-122"/>
                <a:cs typeface="Consolas" pitchFamily="49" charset="0"/>
              </a:rPr>
              <a:t>是指所求问题的整体最优解可以通过一系列局部最优的</a:t>
            </a:r>
            <a:r>
              <a:rPr lang="zh-CN" altLang="en-US" sz="2000">
                <a:solidFill>
                  <a:srgbClr val="0000FF"/>
                </a:solidFill>
                <a:latin typeface="Consolas" pitchFamily="49" charset="0"/>
                <a:ea typeface="楷体" pitchFamily="49" charset="-122"/>
                <a:cs typeface="Consolas" pitchFamily="49" charset="0"/>
              </a:rPr>
              <a:t>选</a:t>
            </a:r>
            <a:r>
              <a:rPr lang="zh-CN" altLang="en-US" sz="2000" smtClean="0">
                <a:solidFill>
                  <a:srgbClr val="0000FF"/>
                </a:solidFill>
                <a:latin typeface="Consolas" pitchFamily="49" charset="0"/>
                <a:ea typeface="楷体" pitchFamily="49" charset="-122"/>
                <a:cs typeface="Consolas" pitchFamily="49" charset="0"/>
              </a:rPr>
              <a:t>择，即</a:t>
            </a:r>
            <a:r>
              <a:rPr lang="zh-CN" altLang="en-US" sz="2000" dirty="0">
                <a:solidFill>
                  <a:srgbClr val="0000FF"/>
                </a:solidFill>
                <a:latin typeface="Consolas" pitchFamily="49" charset="0"/>
                <a:ea typeface="楷体" pitchFamily="49" charset="-122"/>
                <a:cs typeface="Consolas" pitchFamily="49" charset="0"/>
              </a:rPr>
              <a:t>贪心选择来达到。</a:t>
            </a:r>
          </a:p>
          <a:p>
            <a:pPr>
              <a:lnSpc>
                <a:spcPct val="150000"/>
              </a:lnSpc>
              <a:spcBef>
                <a:spcPct val="50000"/>
              </a:spcBef>
            </a:pPr>
            <a:r>
              <a:rPr lang="zh-CN" altLang="en-US" sz="2000" dirty="0">
                <a:solidFill>
                  <a:srgbClr val="0000FF"/>
                </a:solidFill>
                <a:latin typeface="Consolas" pitchFamily="49" charset="0"/>
                <a:ea typeface="楷体" pitchFamily="49" charset="-122"/>
                <a:cs typeface="Consolas" pitchFamily="49" charset="0"/>
              </a:rPr>
              <a:t>　　也就</a:t>
            </a:r>
            <a:r>
              <a:rPr lang="zh-CN" altLang="en-US" sz="2000">
                <a:solidFill>
                  <a:srgbClr val="0000FF"/>
                </a:solidFill>
                <a:latin typeface="Consolas" pitchFamily="49" charset="0"/>
                <a:ea typeface="楷体" pitchFamily="49" charset="-122"/>
                <a:cs typeface="Consolas" pitchFamily="49" charset="0"/>
              </a:rPr>
              <a:t>是</a:t>
            </a:r>
            <a:r>
              <a:rPr lang="zh-CN" altLang="en-US" sz="2000" smtClean="0">
                <a:solidFill>
                  <a:srgbClr val="0000FF"/>
                </a:solidFill>
                <a:latin typeface="Consolas" pitchFamily="49" charset="0"/>
                <a:ea typeface="楷体" pitchFamily="49" charset="-122"/>
                <a:cs typeface="Consolas" pitchFamily="49" charset="0"/>
              </a:rPr>
              <a:t>说，贪</a:t>
            </a:r>
            <a:r>
              <a:rPr lang="zh-CN" altLang="en-US" sz="2000" dirty="0">
                <a:solidFill>
                  <a:srgbClr val="0000FF"/>
                </a:solidFill>
                <a:latin typeface="Consolas" pitchFamily="49" charset="0"/>
                <a:ea typeface="楷体" pitchFamily="49" charset="-122"/>
                <a:cs typeface="Consolas" pitchFamily="49" charset="0"/>
              </a:rPr>
              <a:t>心法仅在当前状态下做出最好</a:t>
            </a:r>
            <a:r>
              <a:rPr lang="zh-CN" altLang="en-US" sz="2000">
                <a:solidFill>
                  <a:srgbClr val="0000FF"/>
                </a:solidFill>
                <a:latin typeface="Consolas" pitchFamily="49" charset="0"/>
                <a:ea typeface="楷体" pitchFamily="49" charset="-122"/>
                <a:cs typeface="Consolas" pitchFamily="49" charset="0"/>
              </a:rPr>
              <a:t>选</a:t>
            </a:r>
            <a:r>
              <a:rPr lang="zh-CN" altLang="en-US" sz="2000" smtClean="0">
                <a:solidFill>
                  <a:srgbClr val="0000FF"/>
                </a:solidFill>
                <a:latin typeface="Consolas" pitchFamily="49" charset="0"/>
                <a:ea typeface="楷体" pitchFamily="49" charset="-122"/>
                <a:cs typeface="Consolas" pitchFamily="49" charset="0"/>
              </a:rPr>
              <a:t>择，即</a:t>
            </a:r>
            <a:r>
              <a:rPr lang="zh-CN" altLang="en-US" sz="2000" dirty="0">
                <a:solidFill>
                  <a:srgbClr val="0000FF"/>
                </a:solidFill>
                <a:latin typeface="Consolas" pitchFamily="49" charset="0"/>
                <a:ea typeface="楷体" pitchFamily="49" charset="-122"/>
                <a:cs typeface="Consolas" pitchFamily="49" charset="0"/>
              </a:rPr>
              <a:t>局部最优</a:t>
            </a:r>
            <a:r>
              <a:rPr lang="zh-CN" altLang="en-US" sz="2000">
                <a:solidFill>
                  <a:srgbClr val="0000FF"/>
                </a:solidFill>
                <a:latin typeface="Consolas" pitchFamily="49" charset="0"/>
                <a:ea typeface="楷体" pitchFamily="49" charset="-122"/>
                <a:cs typeface="Consolas" pitchFamily="49" charset="0"/>
              </a:rPr>
              <a:t>选</a:t>
            </a:r>
            <a:r>
              <a:rPr lang="zh-CN" altLang="en-US" sz="2000" smtClean="0">
                <a:solidFill>
                  <a:srgbClr val="0000FF"/>
                </a:solidFill>
                <a:latin typeface="Consolas" pitchFamily="49" charset="0"/>
                <a:ea typeface="楷体" pitchFamily="49" charset="-122"/>
                <a:cs typeface="Consolas" pitchFamily="49" charset="0"/>
              </a:rPr>
              <a:t>择，然</a:t>
            </a:r>
            <a:r>
              <a:rPr lang="zh-CN" altLang="en-US" sz="2000" dirty="0">
                <a:solidFill>
                  <a:srgbClr val="0000FF"/>
                </a:solidFill>
                <a:latin typeface="Consolas" pitchFamily="49" charset="0"/>
                <a:ea typeface="楷体" pitchFamily="49" charset="-122"/>
                <a:cs typeface="Consolas" pitchFamily="49" charset="0"/>
              </a:rPr>
              <a:t>后再去求解做出这个选择后产生的相应子问题的解。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285728"/>
            <a:ext cx="7929618" cy="6107790"/>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44000" bIns="144000" rtlCol="0">
            <a:spAutoFit/>
          </a:bodyPr>
          <a:lstStyle/>
          <a:p>
            <a:r>
              <a:rPr lang="en-US" altLang="zh-CN" sz="1800" smtClean="0">
                <a:solidFill>
                  <a:srgbClr val="FF0000"/>
                </a:solidFill>
                <a:latin typeface="Consolas" pitchFamily="49" charset="0"/>
                <a:ea typeface="仿宋" pitchFamily="49" charset="-122"/>
                <a:cs typeface="Consolas" pitchFamily="49" charset="0"/>
              </a:rPr>
              <a:t>void solve()				//</a:t>
            </a:r>
            <a:r>
              <a:rPr lang="zh-CN" altLang="zh-CN" sz="1800" smtClean="0">
                <a:solidFill>
                  <a:srgbClr val="FF0000"/>
                </a:solidFill>
                <a:latin typeface="Consolas" pitchFamily="49" charset="0"/>
                <a:ea typeface="仿宋" pitchFamily="49" charset="-122"/>
                <a:cs typeface="Consolas" pitchFamily="49" charset="0"/>
              </a:rPr>
              <a:t>求解算法</a:t>
            </a:r>
          </a:p>
          <a:p>
            <a:r>
              <a:rPr lang="en-US" altLang="zh-CN" sz="1800" smtClean="0">
                <a:solidFill>
                  <a:srgbClr val="0000FF"/>
                </a:solidFill>
                <a:latin typeface="Consolas" pitchFamily="49" charset="0"/>
                <a:ea typeface="仿宋" pitchFamily="49" charset="-122"/>
                <a:cs typeface="Consolas" pitchFamily="49" charset="0"/>
              </a:rPr>
              <a:t>{  sort(a,a+n);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对</a:t>
            </a:r>
            <a:r>
              <a:rPr lang="en-US" altLang="zh-CN" sz="1800" smtClean="0">
                <a:solidFill>
                  <a:srgbClr val="00B0F0"/>
                </a:solidFill>
                <a:latin typeface="Consolas" pitchFamily="49" charset="0"/>
                <a:ea typeface="仿宋" pitchFamily="49" charset="-122"/>
                <a:cs typeface="Consolas" pitchFamily="49" charset="0"/>
              </a:rPr>
              <a:t>a</a:t>
            </a:r>
            <a:r>
              <a:rPr lang="zh-CN" altLang="zh-CN" sz="1800" smtClean="0">
                <a:solidFill>
                  <a:srgbClr val="00B0F0"/>
                </a:solidFill>
                <a:latin typeface="Consolas" pitchFamily="49" charset="0"/>
                <a:ea typeface="仿宋" pitchFamily="49" charset="-122"/>
                <a:cs typeface="Consolas" pitchFamily="49" charset="0"/>
              </a:rPr>
              <a:t>递增排序</a:t>
            </a:r>
          </a:p>
          <a:p>
            <a:r>
              <a:rPr lang="en-US" altLang="zh-CN" sz="1800" smtClean="0">
                <a:solidFill>
                  <a:srgbClr val="0000FF"/>
                </a:solidFill>
                <a:latin typeface="Consolas" pitchFamily="49" charset="0"/>
                <a:ea typeface="仿宋" pitchFamily="49" charset="-122"/>
                <a:cs typeface="Consolas" pitchFamily="49" charset="0"/>
              </a:rPr>
              <a:t>   sort(b,b+n);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对</a:t>
            </a:r>
            <a:r>
              <a:rPr lang="en-US" altLang="zh-CN" sz="1800" smtClean="0">
                <a:solidFill>
                  <a:srgbClr val="00B0F0"/>
                </a:solidFill>
                <a:latin typeface="Consolas" pitchFamily="49" charset="0"/>
                <a:ea typeface="仿宋" pitchFamily="49" charset="-122"/>
                <a:cs typeface="Consolas" pitchFamily="49" charset="0"/>
              </a:rPr>
              <a:t>b</a:t>
            </a:r>
            <a:r>
              <a:rPr lang="zh-CN" altLang="zh-CN" sz="1800" smtClean="0">
                <a:solidFill>
                  <a:srgbClr val="00B0F0"/>
                </a:solidFill>
                <a:latin typeface="Consolas" pitchFamily="49" charset="0"/>
                <a:ea typeface="仿宋" pitchFamily="49" charset="-122"/>
                <a:cs typeface="Consolas" pitchFamily="49" charset="0"/>
              </a:rPr>
              <a:t>递增排序</a:t>
            </a:r>
          </a:p>
          <a:p>
            <a:r>
              <a:rPr lang="en-US" altLang="zh-CN" sz="1800" smtClean="0">
                <a:solidFill>
                  <a:srgbClr val="0000FF"/>
                </a:solidFill>
                <a:latin typeface="Consolas" pitchFamily="49" charset="0"/>
                <a:ea typeface="仿宋" pitchFamily="49" charset="-122"/>
                <a:cs typeface="Consolas" pitchFamily="49" charset="0"/>
              </a:rPr>
              <a:t>   ans=0;</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int lefta=0,leftb=0;</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int righta=n-1,rightb=n-1;</a:t>
            </a:r>
            <a:endParaRPr lang="zh-CN" altLang="zh-CN" sz="1800" smtClean="0">
              <a:solidFill>
                <a:srgbClr val="0000FF"/>
              </a:solidFill>
              <a:latin typeface="Consolas" pitchFamily="49" charset="0"/>
              <a:ea typeface="仿宋" pitchFamily="49" charset="-122"/>
              <a:cs typeface="Consolas" pitchFamily="49" charset="0"/>
            </a:endParaRPr>
          </a:p>
          <a:p>
            <a:pPr>
              <a:lnSpc>
                <a:spcPct val="200000"/>
              </a:lnSpc>
            </a:pPr>
            <a:r>
              <a:rPr lang="en-US" altLang="zh-CN" sz="1800" smtClean="0">
                <a:solidFill>
                  <a:srgbClr val="0000FF"/>
                </a:solidFill>
                <a:latin typeface="Consolas" pitchFamily="49" charset="0"/>
                <a:ea typeface="仿宋" pitchFamily="49" charset="-122"/>
                <a:cs typeface="Consolas" pitchFamily="49" charset="0"/>
              </a:rPr>
              <a:t>   while (lefta&lt;=righta)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比赛直到结束</a:t>
            </a:r>
          </a:p>
          <a:p>
            <a:r>
              <a:rPr lang="en-US" altLang="zh-CN" sz="1800" smtClean="0">
                <a:solidFill>
                  <a:srgbClr val="0000FF"/>
                </a:solidFill>
                <a:latin typeface="Consolas" pitchFamily="49" charset="0"/>
                <a:ea typeface="仿宋" pitchFamily="49" charset="-122"/>
                <a:cs typeface="Consolas" pitchFamily="49" charset="0"/>
              </a:rPr>
              <a:t>   {  if (a[righta]&gt;b[rightb])	</a:t>
            </a:r>
          </a:p>
          <a:p>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田忌最快的马比齐威王最快的马快，两者比赛</a:t>
            </a:r>
          </a:p>
          <a:p>
            <a:r>
              <a:rPr lang="en-US" altLang="zh-CN" sz="1800" smtClean="0">
                <a:solidFill>
                  <a:srgbClr val="0000FF"/>
                </a:solidFill>
                <a:latin typeface="Consolas" pitchFamily="49" charset="0"/>
                <a:ea typeface="仿宋" pitchFamily="49" charset="-122"/>
                <a:cs typeface="Consolas" pitchFamily="49" charset="0"/>
              </a:rPr>
              <a:t>      {  ans+=200;</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righta--;</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rightb--;</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else if (a[righta]&lt;b[rightb])	</a:t>
            </a:r>
          </a:p>
          <a:p>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田忌最快的马比齐威王最快的马慢</a:t>
            </a:r>
          </a:p>
          <a:p>
            <a:r>
              <a:rPr lang="en-US" altLang="zh-CN" sz="1800" smtClean="0">
                <a:solidFill>
                  <a:srgbClr val="0000FF"/>
                </a:solidFill>
                <a:latin typeface="Consolas" pitchFamily="49" charset="0"/>
                <a:ea typeface="仿宋" pitchFamily="49" charset="-122"/>
                <a:cs typeface="Consolas" pitchFamily="49" charset="0"/>
              </a:rPr>
              <a:t>      {  ans-=200;			</a:t>
            </a:r>
          </a:p>
          <a:p>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选择田忌最慢的马与比齐威王最快的马比赛</a:t>
            </a:r>
          </a:p>
          <a:p>
            <a:r>
              <a:rPr lang="en-US" altLang="zh-CN" sz="1800" smtClean="0">
                <a:solidFill>
                  <a:srgbClr val="0000FF"/>
                </a:solidFill>
                <a:latin typeface="Consolas" pitchFamily="49" charset="0"/>
                <a:ea typeface="仿宋" pitchFamily="49" charset="-122"/>
                <a:cs typeface="Consolas" pitchFamily="49" charset="0"/>
              </a:rPr>
              <a:t>         lefta++;</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rightb--;</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571480"/>
            <a:ext cx="8143932" cy="5072497"/>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smtClean="0">
                <a:solidFill>
                  <a:srgbClr val="0000FF"/>
                </a:solidFill>
                <a:latin typeface="Consolas" pitchFamily="49" charset="0"/>
                <a:ea typeface="仿宋" pitchFamily="49" charset="-122"/>
                <a:cs typeface="Consolas" pitchFamily="49" charset="0"/>
              </a:rPr>
              <a:t>      else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田忌最快的马与齐威王最快的马的速度相同</a:t>
            </a:r>
          </a:p>
          <a:p>
            <a:r>
              <a:rPr lang="en-US" altLang="zh-CN" sz="1800" smtClean="0">
                <a:solidFill>
                  <a:srgbClr val="0000FF"/>
                </a:solidFill>
                <a:latin typeface="Consolas" pitchFamily="49" charset="0"/>
                <a:ea typeface="仿宋" pitchFamily="49" charset="-122"/>
                <a:cs typeface="Consolas" pitchFamily="49" charset="0"/>
              </a:rPr>
              <a:t>      {  if (a[lefta]&gt;b[leftb])</a:t>
            </a:r>
          </a:p>
          <a:p>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田忌最慢的马比齐威王最慢的马快，两者比赛</a:t>
            </a:r>
          </a:p>
          <a:p>
            <a:r>
              <a:rPr lang="en-US" altLang="zh-CN" sz="1800" smtClean="0">
                <a:solidFill>
                  <a:srgbClr val="0000FF"/>
                </a:solidFill>
                <a:latin typeface="Consolas" pitchFamily="49" charset="0"/>
                <a:ea typeface="仿宋" pitchFamily="49" charset="-122"/>
                <a:cs typeface="Consolas" pitchFamily="49" charset="0"/>
              </a:rPr>
              <a:t>         {  ans+=200;</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lefta++;</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leftb++;</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else</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  if (a[lefta]&lt;b[rightb])	</a:t>
            </a:r>
          </a:p>
          <a:p>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否则，用田忌最慢的马与齐威王最快的马比赛</a:t>
            </a:r>
          </a:p>
          <a:p>
            <a:r>
              <a:rPr lang="en-US" altLang="zh-CN" sz="1800" smtClean="0">
                <a:solidFill>
                  <a:srgbClr val="0000FF"/>
                </a:solidFill>
                <a:latin typeface="Consolas" pitchFamily="49" charset="0"/>
                <a:ea typeface="仿宋" pitchFamily="49" charset="-122"/>
                <a:cs typeface="Consolas" pitchFamily="49" charset="0"/>
              </a:rPr>
              <a:t>               ans-=200;</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lefta++;</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rightb--;</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1643050"/>
            <a:ext cx="7715304" cy="1061829"/>
          </a:xfrm>
          <a:prstGeom prst="rect">
            <a:avLst/>
          </a:prstGeom>
          <a:noFill/>
        </p:spPr>
        <p:txBody>
          <a:bodyPr wrap="square" rtlCol="0">
            <a:spAutoFit/>
          </a:bodyPr>
          <a:lstStyle/>
          <a:p>
            <a:pPr>
              <a:lnSpc>
                <a:spcPct val="150000"/>
              </a:lnSpc>
            </a:pPr>
            <a:r>
              <a:rPr lang="en-US" altLang="zh-CN" sz="2200" smtClean="0">
                <a:solidFill>
                  <a:srgbClr val="0000FF"/>
                </a:solidFill>
                <a:latin typeface="Consolas" pitchFamily="49" charset="0"/>
                <a:ea typeface="楷体" pitchFamily="49" charset="-122"/>
                <a:cs typeface="Consolas" pitchFamily="49" charset="0"/>
              </a:rPr>
              <a:t>  </a:t>
            </a:r>
            <a:r>
              <a:rPr lang="en-US" altLang="zh-CN" sz="2200" smtClean="0">
                <a:solidFill>
                  <a:srgbClr val="0000FF"/>
                </a:solidFill>
                <a:latin typeface="微软雅黑" pitchFamily="34" charset="-122"/>
                <a:ea typeface="微软雅黑" pitchFamily="34" charset="-122"/>
                <a:cs typeface="Consolas" pitchFamily="49" charset="0"/>
              </a:rPr>
              <a:t> </a:t>
            </a:r>
            <a:r>
              <a:rPr lang="zh-CN" altLang="zh-CN" sz="2200" smtClean="0">
                <a:solidFill>
                  <a:srgbClr val="FF0000"/>
                </a:solidFill>
                <a:latin typeface="微软雅黑" pitchFamily="34" charset="-122"/>
                <a:ea typeface="微软雅黑" pitchFamily="34" charset="-122"/>
                <a:cs typeface="Consolas" pitchFamily="49" charset="0"/>
              </a:rPr>
              <a:t>【算法分析】</a:t>
            </a:r>
            <a:r>
              <a:rPr lang="zh-CN" altLang="zh-CN" sz="2000" smtClean="0">
                <a:solidFill>
                  <a:srgbClr val="0000FF"/>
                </a:solidFill>
                <a:latin typeface="Consolas" pitchFamily="49" charset="0"/>
                <a:ea typeface="楷体" pitchFamily="49" charset="-122"/>
                <a:cs typeface="Consolas" pitchFamily="49" charset="0"/>
              </a:rPr>
              <a:t>算法的主要时间花费在排序上，时间复杂度为</a:t>
            </a:r>
            <a:r>
              <a:rPr lang="en-US" altLang="zh-CN" sz="2000" smtClean="0">
                <a:solidFill>
                  <a:srgbClr val="0000FF"/>
                </a:solidFill>
                <a:latin typeface="Consolas" pitchFamily="49" charset="0"/>
                <a:ea typeface="楷体" pitchFamily="49" charset="-122"/>
                <a:cs typeface="Consolas" pitchFamily="49" charset="0"/>
              </a:rPr>
              <a:t>O(</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log</a:t>
            </a:r>
            <a:r>
              <a:rPr lang="en-US" altLang="zh-CN" sz="2000" baseline="-25000" smtClean="0">
                <a:solidFill>
                  <a:srgbClr val="0000FF"/>
                </a:solidFill>
                <a:latin typeface="Consolas" pitchFamily="49" charset="0"/>
                <a:ea typeface="楷体" pitchFamily="49" charset="-122"/>
                <a:cs typeface="Consolas" pitchFamily="49" charset="0"/>
              </a:rPr>
              <a:t>2</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5" name="Text Box 3"/>
          <p:cNvSpPr txBox="1">
            <a:spLocks noChangeArrowheads="1"/>
          </p:cNvSpPr>
          <p:nvPr/>
        </p:nvSpPr>
        <p:spPr bwMode="auto">
          <a:xfrm>
            <a:off x="539750" y="1628775"/>
            <a:ext cx="7920038" cy="3062377"/>
          </a:xfrm>
          <a:prstGeom prst="rect">
            <a:avLst/>
          </a:prstGeom>
          <a:noFill/>
          <a:ln w="9525">
            <a:noFill/>
            <a:miter lim="800000"/>
            <a:headEnd/>
            <a:tailEnd/>
          </a:ln>
          <a:effectLst/>
        </p:spPr>
        <p:txBody>
          <a:bodyPr>
            <a:spAutoFit/>
          </a:bodyPr>
          <a:lstStyle/>
          <a:p>
            <a:pPr>
              <a:lnSpc>
                <a:spcPct val="150000"/>
              </a:lnSpc>
              <a:spcBef>
                <a:spcPct val="50000"/>
              </a:spcBef>
            </a:pPr>
            <a:r>
              <a:rPr lang="zh-CN" altLang="en-US" sz="2200" dirty="0">
                <a:solidFill>
                  <a:srgbClr val="0000FF"/>
                </a:solidFill>
                <a:latin typeface="微软雅黑" pitchFamily="34" charset="-122"/>
                <a:ea typeface="微软雅黑" pitchFamily="34" charset="-122"/>
                <a:cs typeface="Consolas" pitchFamily="49" charset="0"/>
              </a:rPr>
              <a:t>　</a:t>
            </a:r>
            <a:r>
              <a:rPr lang="zh-CN" altLang="en-US" sz="2200">
                <a:solidFill>
                  <a:srgbClr val="0000FF"/>
                </a:solidFill>
                <a:latin typeface="微软雅黑" pitchFamily="34" charset="-122"/>
                <a:ea typeface="微软雅黑" pitchFamily="34" charset="-122"/>
                <a:cs typeface="Consolas" pitchFamily="49" charset="0"/>
              </a:rPr>
              <a:t>　</a:t>
            </a:r>
            <a:r>
              <a:rPr lang="en-US" altLang="zh-CN" sz="2200" smtClean="0">
                <a:solidFill>
                  <a:srgbClr val="FF0000"/>
                </a:solidFill>
                <a:latin typeface="微软雅黑" pitchFamily="34" charset="-122"/>
                <a:ea typeface="微软雅黑" pitchFamily="34" charset="-122"/>
                <a:cs typeface="Consolas" pitchFamily="49" charset="0"/>
              </a:rPr>
              <a:t>【</a:t>
            </a:r>
            <a:r>
              <a:rPr lang="zh-CN" altLang="en-US" sz="2200" smtClean="0">
                <a:solidFill>
                  <a:srgbClr val="FF0000"/>
                </a:solidFill>
                <a:latin typeface="微软雅黑" pitchFamily="34" charset="-122"/>
                <a:ea typeface="微软雅黑" pitchFamily="34" charset="-122"/>
                <a:cs typeface="Consolas" pitchFamily="49" charset="0"/>
              </a:rPr>
              <a:t>问题描述</a:t>
            </a:r>
            <a:r>
              <a:rPr lang="en-US" altLang="zh-CN" sz="2200" smtClean="0">
                <a:solidFill>
                  <a:srgbClr val="FF0000"/>
                </a:solidFill>
                <a:latin typeface="微软雅黑" pitchFamily="34" charset="-122"/>
                <a:ea typeface="微软雅黑" pitchFamily="34"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设有</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个独立的作业</a:t>
            </a:r>
            <a:r>
              <a:rPr lang="en-US" altLang="zh-CN" sz="200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宋体" pitchFamily="2"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，由</a:t>
            </a:r>
            <a:r>
              <a:rPr lang="en-US" altLang="zh-CN" sz="2000" i="1" dirty="0">
                <a:solidFill>
                  <a:srgbClr val="0000FF"/>
                </a:solidFill>
                <a:latin typeface="Consolas" pitchFamily="49" charset="0"/>
                <a:ea typeface="楷体" pitchFamily="49" charset="-122"/>
                <a:cs typeface="Consolas" pitchFamily="49" charset="0"/>
              </a:rPr>
              <a:t>m</a:t>
            </a:r>
            <a:r>
              <a:rPr lang="zh-CN" altLang="en-US" sz="2000" dirty="0">
                <a:solidFill>
                  <a:srgbClr val="0000FF"/>
                </a:solidFill>
                <a:latin typeface="Consolas" pitchFamily="49" charset="0"/>
                <a:ea typeface="楷体" pitchFamily="49" charset="-122"/>
                <a:cs typeface="Consolas" pitchFamily="49" charset="0"/>
              </a:rPr>
              <a:t>台相同的机器</a:t>
            </a:r>
            <a:r>
              <a:rPr lang="en-US" altLang="zh-CN" sz="200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 </a:t>
            </a:r>
            <a:r>
              <a:rPr lang="en-US" altLang="zh-CN" sz="2000" smtClean="0">
                <a:solidFill>
                  <a:srgbClr val="0000FF"/>
                </a:solidFill>
                <a:latin typeface="Consolas" pitchFamily="49" charset="0"/>
                <a:ea typeface="宋体" pitchFamily="2"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m</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进行加工</a:t>
            </a:r>
            <a:r>
              <a:rPr lang="zh-CN" altLang="en-US" sz="2000">
                <a:solidFill>
                  <a:srgbClr val="0000FF"/>
                </a:solidFill>
                <a:latin typeface="Consolas" pitchFamily="49" charset="0"/>
                <a:ea typeface="楷体" pitchFamily="49" charset="-122"/>
                <a:cs typeface="Consolas" pitchFamily="49" charset="0"/>
              </a:rPr>
              <a:t>处</a:t>
            </a:r>
            <a:r>
              <a:rPr lang="zh-CN" altLang="en-US" sz="2000" smtClean="0">
                <a:solidFill>
                  <a:srgbClr val="0000FF"/>
                </a:solidFill>
                <a:latin typeface="Consolas" pitchFamily="49" charset="0"/>
                <a:ea typeface="楷体" pitchFamily="49" charset="-122"/>
                <a:cs typeface="Consolas" pitchFamily="49" charset="0"/>
              </a:rPr>
              <a:t>理，作</a:t>
            </a:r>
            <a:r>
              <a:rPr lang="zh-CN" altLang="en-US" sz="2000" dirty="0">
                <a:solidFill>
                  <a:srgbClr val="0000FF"/>
                </a:solidFill>
                <a:latin typeface="Consolas" pitchFamily="49" charset="0"/>
                <a:ea typeface="楷体" pitchFamily="49" charset="-122"/>
                <a:cs typeface="Consolas" pitchFamily="49" charset="0"/>
              </a:rPr>
              <a:t>业</a:t>
            </a:r>
            <a:r>
              <a:rPr lang="en-US" altLang="zh-CN" sz="2000" i="1" dirty="0" err="1">
                <a:solidFill>
                  <a:srgbClr val="0000FF"/>
                </a:solidFill>
                <a:latin typeface="Consolas" pitchFamily="49" charset="0"/>
                <a:ea typeface="楷体" pitchFamily="49" charset="-122"/>
                <a:cs typeface="Consolas" pitchFamily="49" charset="0"/>
              </a:rPr>
              <a:t>i</a:t>
            </a:r>
            <a:r>
              <a:rPr lang="zh-CN" altLang="en-US" sz="2000" dirty="0">
                <a:solidFill>
                  <a:srgbClr val="0000FF"/>
                </a:solidFill>
                <a:latin typeface="Consolas" pitchFamily="49" charset="0"/>
                <a:ea typeface="楷体" pitchFamily="49" charset="-122"/>
                <a:cs typeface="Consolas" pitchFamily="49" charset="0"/>
              </a:rPr>
              <a:t>所需的处理时间为</a:t>
            </a:r>
            <a:r>
              <a:rPr lang="en-US" altLang="zh-CN" sz="2000" i="1" dirty="0" err="1">
                <a:solidFill>
                  <a:srgbClr val="0000FF"/>
                </a:solidFill>
                <a:latin typeface="Consolas" pitchFamily="49" charset="0"/>
                <a:ea typeface="楷体" pitchFamily="49" charset="-122"/>
                <a:cs typeface="Consolas" pitchFamily="49" charset="0"/>
              </a:rPr>
              <a:t>t</a:t>
            </a:r>
            <a:r>
              <a:rPr lang="en-US" altLang="zh-CN" sz="2000" i="1" baseline="-25000" dirty="0" err="1">
                <a:solidFill>
                  <a:srgbClr val="0000FF"/>
                </a:solidFill>
                <a:latin typeface="Consolas" pitchFamily="49" charset="0"/>
                <a:ea typeface="楷体" pitchFamily="49" charset="-122"/>
                <a:cs typeface="Consolas" pitchFamily="49" charset="0"/>
              </a:rPr>
              <a:t>i</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1</a:t>
            </a:r>
            <a:r>
              <a:rPr lang="en-US" altLang="zh-CN" sz="2000" dirty="0" err="1">
                <a:solidFill>
                  <a:srgbClr val="0000FF"/>
                </a:solidFill>
                <a:latin typeface="Consolas" pitchFamily="49" charset="0"/>
                <a:ea typeface="宋体" pitchFamily="2"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i</a:t>
            </a:r>
            <a:r>
              <a:rPr lang="en-US" altLang="zh-CN" sz="2000" dirty="0" err="1">
                <a:solidFill>
                  <a:srgbClr val="0000FF"/>
                </a:solidFill>
                <a:latin typeface="Consolas" pitchFamily="49" charset="0"/>
                <a:ea typeface="宋体" pitchFamily="2" charset="-122"/>
                <a:cs typeface="Consolas" pitchFamily="49" charset="0"/>
              </a:rPr>
              <a:t>≤</a:t>
            </a:r>
            <a:r>
              <a:rPr lang="en-US" altLang="zh-CN" sz="2000" i="1" err="1">
                <a:solidFill>
                  <a:srgbClr val="0000FF"/>
                </a:solidFill>
                <a:latin typeface="Consolas" pitchFamily="49" charset="0"/>
                <a:ea typeface="楷体" pitchFamily="49" charset="-122"/>
                <a:cs typeface="Consolas" pitchFamily="49" charset="0"/>
              </a:rPr>
              <a:t>n</a:t>
            </a:r>
            <a:r>
              <a:rPr lang="zh-CN" altLang="en-US" sz="2000" smtClean="0">
                <a:solidFill>
                  <a:srgbClr val="0000FF"/>
                </a:solidFill>
                <a:latin typeface="Consolas" pitchFamily="49" charset="0"/>
                <a:ea typeface="楷体" pitchFamily="49" charset="-122"/>
                <a:cs typeface="Consolas" pitchFamily="49" charset="0"/>
              </a:rPr>
              <a:t>），每</a:t>
            </a:r>
            <a:r>
              <a:rPr lang="zh-CN" altLang="en-US" sz="2000" dirty="0">
                <a:solidFill>
                  <a:srgbClr val="0000FF"/>
                </a:solidFill>
                <a:latin typeface="Consolas" pitchFamily="49" charset="0"/>
                <a:ea typeface="楷体" pitchFamily="49" charset="-122"/>
                <a:cs typeface="Consolas" pitchFamily="49" charset="0"/>
              </a:rPr>
              <a:t>个作业均可在任何一台机器上加工</a:t>
            </a:r>
            <a:r>
              <a:rPr lang="zh-CN" altLang="en-US" sz="2000">
                <a:solidFill>
                  <a:srgbClr val="0000FF"/>
                </a:solidFill>
                <a:latin typeface="Consolas" pitchFamily="49" charset="0"/>
                <a:ea typeface="楷体" pitchFamily="49" charset="-122"/>
                <a:cs typeface="Consolas" pitchFamily="49" charset="0"/>
              </a:rPr>
              <a:t>处</a:t>
            </a:r>
            <a:r>
              <a:rPr lang="zh-CN" altLang="en-US" sz="2000" smtClean="0">
                <a:solidFill>
                  <a:srgbClr val="0000FF"/>
                </a:solidFill>
                <a:latin typeface="Consolas" pitchFamily="49" charset="0"/>
                <a:ea typeface="楷体" pitchFamily="49" charset="-122"/>
                <a:cs typeface="Consolas" pitchFamily="49" charset="0"/>
              </a:rPr>
              <a:t>理，但</a:t>
            </a:r>
            <a:r>
              <a:rPr lang="zh-CN" altLang="en-US" sz="2000" dirty="0">
                <a:solidFill>
                  <a:srgbClr val="0000FF"/>
                </a:solidFill>
                <a:latin typeface="Consolas" pitchFamily="49" charset="0"/>
                <a:ea typeface="楷体" pitchFamily="49" charset="-122"/>
                <a:cs typeface="Consolas" pitchFamily="49" charset="0"/>
              </a:rPr>
              <a:t>未完工前不允许</a:t>
            </a:r>
            <a:r>
              <a:rPr lang="zh-CN" altLang="en-US" sz="2000">
                <a:solidFill>
                  <a:srgbClr val="0000FF"/>
                </a:solidFill>
                <a:latin typeface="Consolas" pitchFamily="49" charset="0"/>
                <a:ea typeface="楷体" pitchFamily="49" charset="-122"/>
                <a:cs typeface="Consolas" pitchFamily="49" charset="0"/>
              </a:rPr>
              <a:t>中</a:t>
            </a:r>
            <a:r>
              <a:rPr lang="zh-CN" altLang="en-US" sz="2000" smtClean="0">
                <a:solidFill>
                  <a:srgbClr val="0000FF"/>
                </a:solidFill>
                <a:latin typeface="Consolas" pitchFamily="49" charset="0"/>
                <a:ea typeface="楷体" pitchFamily="49" charset="-122"/>
                <a:cs typeface="Consolas" pitchFamily="49" charset="0"/>
              </a:rPr>
              <a:t>断，任</a:t>
            </a:r>
            <a:r>
              <a:rPr lang="zh-CN" altLang="en-US" sz="2000" dirty="0">
                <a:solidFill>
                  <a:srgbClr val="0000FF"/>
                </a:solidFill>
                <a:latin typeface="Consolas" pitchFamily="49" charset="0"/>
                <a:ea typeface="楷体" pitchFamily="49" charset="-122"/>
                <a:cs typeface="Consolas" pitchFamily="49" charset="0"/>
              </a:rPr>
              <a:t>何作业也不能拆分成更小的子作业。</a:t>
            </a:r>
          </a:p>
          <a:p>
            <a:pPr>
              <a:lnSpc>
                <a:spcPct val="150000"/>
              </a:lnSpc>
              <a:spcBef>
                <a:spcPct val="50000"/>
              </a:spcBef>
            </a:pPr>
            <a:r>
              <a:rPr lang="zh-CN" altLang="en-US" sz="2000" dirty="0">
                <a:solidFill>
                  <a:srgbClr val="0000FF"/>
                </a:solidFill>
                <a:latin typeface="Consolas" pitchFamily="49" charset="0"/>
                <a:ea typeface="楷体" pitchFamily="49" charset="-122"/>
                <a:cs typeface="Consolas" pitchFamily="49" charset="0"/>
              </a:rPr>
              <a:t>　　多机调度问题要求给出一种作业调度</a:t>
            </a:r>
            <a:r>
              <a:rPr lang="zh-CN" altLang="en-US" sz="2000">
                <a:solidFill>
                  <a:srgbClr val="0000FF"/>
                </a:solidFill>
                <a:latin typeface="Consolas" pitchFamily="49" charset="0"/>
                <a:ea typeface="楷体" pitchFamily="49" charset="-122"/>
                <a:cs typeface="Consolas" pitchFamily="49" charset="0"/>
              </a:rPr>
              <a:t>方</a:t>
            </a:r>
            <a:r>
              <a:rPr lang="zh-CN" altLang="en-US" sz="2000" smtClean="0">
                <a:solidFill>
                  <a:srgbClr val="0000FF"/>
                </a:solidFill>
                <a:latin typeface="Consolas" pitchFamily="49" charset="0"/>
                <a:ea typeface="楷体" pitchFamily="49" charset="-122"/>
                <a:cs typeface="Consolas" pitchFamily="49" charset="0"/>
              </a:rPr>
              <a:t>案，使</a:t>
            </a:r>
            <a:r>
              <a:rPr lang="zh-CN" altLang="en-US" sz="2000" dirty="0">
                <a:solidFill>
                  <a:srgbClr val="0000FF"/>
                </a:solidFill>
                <a:latin typeface="Consolas" pitchFamily="49" charset="0"/>
                <a:ea typeface="楷体" pitchFamily="49" charset="-122"/>
                <a:cs typeface="Consolas" pitchFamily="49" charset="0"/>
              </a:rPr>
              <a:t>所给的</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个作业在尽可能短的时间内由</a:t>
            </a:r>
            <a:r>
              <a:rPr lang="en-US" altLang="zh-CN" sz="2000" i="1" dirty="0">
                <a:solidFill>
                  <a:srgbClr val="0000FF"/>
                </a:solidFill>
                <a:latin typeface="Consolas" pitchFamily="49" charset="0"/>
                <a:ea typeface="楷体" pitchFamily="49" charset="-122"/>
                <a:cs typeface="Consolas" pitchFamily="49" charset="0"/>
              </a:rPr>
              <a:t>m</a:t>
            </a:r>
            <a:r>
              <a:rPr lang="zh-CN" altLang="en-US" sz="2000" dirty="0">
                <a:solidFill>
                  <a:srgbClr val="0000FF"/>
                </a:solidFill>
                <a:latin typeface="Consolas" pitchFamily="49" charset="0"/>
                <a:ea typeface="楷体" pitchFamily="49" charset="-122"/>
                <a:cs typeface="Consolas" pitchFamily="49" charset="0"/>
              </a:rPr>
              <a:t>台机器加工处理完成。</a:t>
            </a:r>
          </a:p>
        </p:txBody>
      </p:sp>
      <p:sp>
        <p:nvSpPr>
          <p:cNvPr id="4" name="TextBox 3"/>
          <p:cNvSpPr txBox="1"/>
          <p:nvPr/>
        </p:nvSpPr>
        <p:spPr>
          <a:xfrm>
            <a:off x="357158" y="285728"/>
            <a:ext cx="4320000"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z="2800" smtClean="0">
                <a:solidFill>
                  <a:srgbClr val="FF0000"/>
                </a:solidFill>
                <a:latin typeface="Consolas" pitchFamily="49" charset="0"/>
                <a:ea typeface="叶根友毛笔行书2.0版" pitchFamily="2" charset="-122"/>
                <a:cs typeface="Consolas" pitchFamily="49" charset="0"/>
              </a:rPr>
              <a:t>7.6 </a:t>
            </a:r>
            <a:r>
              <a:rPr lang="zh-CN" altLang="zh-CN" sz="2800" smtClean="0">
                <a:solidFill>
                  <a:srgbClr val="FF0000"/>
                </a:solidFill>
                <a:latin typeface="Consolas" pitchFamily="49" charset="0"/>
                <a:ea typeface="叶根友毛笔行书2.0版" pitchFamily="2" charset="-122"/>
                <a:cs typeface="Consolas" pitchFamily="49" charset="0"/>
              </a:rPr>
              <a:t>求解多机调度问题</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Text Box 2"/>
          <p:cNvSpPr txBox="1">
            <a:spLocks noChangeArrowheads="1"/>
          </p:cNvSpPr>
          <p:nvPr/>
        </p:nvSpPr>
        <p:spPr bwMode="auto">
          <a:xfrm>
            <a:off x="285720" y="785794"/>
            <a:ext cx="8424863" cy="3687503"/>
          </a:xfrm>
          <a:prstGeom prst="rect">
            <a:avLst/>
          </a:prstGeom>
          <a:solidFill>
            <a:schemeClr val="accent6">
              <a:lumMod val="20000"/>
              <a:lumOff val="80000"/>
            </a:schemeClr>
          </a:solidFill>
          <a:ln w="9525">
            <a:noFill/>
            <a:miter lim="800000"/>
            <a:headEnd/>
            <a:tailEnd/>
          </a:ln>
          <a:effectLst/>
        </p:spPr>
        <p:txBody>
          <a:bodyPr lIns="144000" tIns="180000" bIns="180000">
            <a:spAutoFit/>
          </a:bodyPr>
          <a:lstStyle/>
          <a:p>
            <a:pPr>
              <a:lnSpc>
                <a:spcPct val="150000"/>
              </a:lnSpc>
            </a:pPr>
            <a:r>
              <a:rPr lang="zh-CN" altLang="en-US" sz="2000" dirty="0">
                <a:solidFill>
                  <a:srgbClr val="0000FF"/>
                </a:solidFill>
                <a:latin typeface="Consolas" pitchFamily="49" charset="0"/>
                <a:ea typeface="楷体" pitchFamily="49" charset="-122"/>
                <a:cs typeface="Consolas" pitchFamily="49" charset="0"/>
              </a:rPr>
              <a:t>　</a:t>
            </a:r>
            <a:r>
              <a:rPr lang="zh-CN" altLang="en-US" sz="2000">
                <a:solidFill>
                  <a:srgbClr val="0000FF"/>
                </a:solidFill>
                <a:latin typeface="微软雅黑" pitchFamily="34" charset="-122"/>
                <a:ea typeface="微软雅黑" pitchFamily="34" charset="-122"/>
                <a:cs typeface="Consolas" pitchFamily="49" charset="0"/>
              </a:rPr>
              <a:t>　</a:t>
            </a:r>
            <a:r>
              <a:rPr lang="en-US" altLang="zh-CN" sz="2000" smtClean="0">
                <a:solidFill>
                  <a:srgbClr val="FF0000"/>
                </a:solidFill>
                <a:latin typeface="微软雅黑" pitchFamily="34" charset="-122"/>
                <a:ea typeface="微软雅黑" pitchFamily="34" charset="-122"/>
                <a:cs typeface="Consolas" pitchFamily="49" charset="0"/>
              </a:rPr>
              <a:t>【</a:t>
            </a:r>
            <a:r>
              <a:rPr lang="zh-CN" altLang="en-US" sz="2200" smtClean="0">
                <a:solidFill>
                  <a:srgbClr val="FF0000"/>
                </a:solidFill>
                <a:latin typeface="微软雅黑" pitchFamily="34" charset="-122"/>
                <a:ea typeface="微软雅黑" pitchFamily="34" charset="-122"/>
                <a:cs typeface="Consolas" pitchFamily="49" charset="0"/>
              </a:rPr>
              <a:t>问题求解</a:t>
            </a:r>
            <a:r>
              <a:rPr lang="en-US" altLang="zh-CN" sz="2000" smtClean="0">
                <a:solidFill>
                  <a:srgbClr val="FF0000"/>
                </a:solidFill>
                <a:latin typeface="微软雅黑" pitchFamily="34" charset="-122"/>
                <a:ea typeface="微软雅黑" pitchFamily="34"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贪心</a:t>
            </a:r>
            <a:r>
              <a:rPr lang="zh-CN" altLang="en-US" sz="2000" dirty="0">
                <a:solidFill>
                  <a:srgbClr val="0000FF"/>
                </a:solidFill>
                <a:latin typeface="Consolas" pitchFamily="49" charset="0"/>
                <a:ea typeface="楷体" pitchFamily="49" charset="-122"/>
                <a:cs typeface="Consolas" pitchFamily="49" charset="0"/>
              </a:rPr>
              <a:t>法求解多机调度问题的贪心策略是最长处理时间作业</a:t>
            </a:r>
            <a:r>
              <a:rPr lang="zh-CN" altLang="en-US" sz="2000">
                <a:solidFill>
                  <a:srgbClr val="0000FF"/>
                </a:solidFill>
                <a:latin typeface="Consolas" pitchFamily="49" charset="0"/>
                <a:ea typeface="楷体" pitchFamily="49" charset="-122"/>
                <a:cs typeface="Consolas" pitchFamily="49" charset="0"/>
              </a:rPr>
              <a:t>优</a:t>
            </a:r>
            <a:r>
              <a:rPr lang="zh-CN" altLang="en-US" sz="2000" smtClean="0">
                <a:solidFill>
                  <a:srgbClr val="0000FF"/>
                </a:solidFill>
                <a:latin typeface="Consolas" pitchFamily="49" charset="0"/>
                <a:ea typeface="楷体" pitchFamily="49" charset="-122"/>
                <a:cs typeface="Consolas" pitchFamily="49" charset="0"/>
              </a:rPr>
              <a:t>先，即</a:t>
            </a:r>
            <a:r>
              <a:rPr lang="zh-CN" altLang="en-US" sz="2000" dirty="0">
                <a:solidFill>
                  <a:srgbClr val="0000FF"/>
                </a:solidFill>
                <a:latin typeface="Consolas" pitchFamily="49" charset="0"/>
                <a:ea typeface="楷体" pitchFamily="49" charset="-122"/>
                <a:cs typeface="Consolas" pitchFamily="49" charset="0"/>
              </a:rPr>
              <a:t>把处理时间最长的作业分配给最先空闲的</a:t>
            </a:r>
            <a:r>
              <a:rPr lang="zh-CN" altLang="en-US" sz="2000">
                <a:solidFill>
                  <a:srgbClr val="0000FF"/>
                </a:solidFill>
                <a:latin typeface="Consolas" pitchFamily="49" charset="0"/>
                <a:ea typeface="楷体" pitchFamily="49" charset="-122"/>
                <a:cs typeface="Consolas" pitchFamily="49" charset="0"/>
              </a:rPr>
              <a:t>机</a:t>
            </a:r>
            <a:r>
              <a:rPr lang="zh-CN" altLang="en-US" sz="2000" smtClean="0">
                <a:solidFill>
                  <a:srgbClr val="0000FF"/>
                </a:solidFill>
                <a:latin typeface="Consolas" pitchFamily="49" charset="0"/>
                <a:ea typeface="楷体" pitchFamily="49" charset="-122"/>
                <a:cs typeface="Consolas" pitchFamily="49" charset="0"/>
              </a:rPr>
              <a:t>器，这</a:t>
            </a:r>
            <a:r>
              <a:rPr lang="zh-CN" altLang="en-US" sz="2000" dirty="0">
                <a:solidFill>
                  <a:srgbClr val="0000FF"/>
                </a:solidFill>
                <a:latin typeface="Consolas" pitchFamily="49" charset="0"/>
                <a:ea typeface="楷体" pitchFamily="49" charset="-122"/>
                <a:cs typeface="Consolas" pitchFamily="49" charset="0"/>
              </a:rPr>
              <a:t>样可以保证处理时间长的作业优先</a:t>
            </a:r>
            <a:r>
              <a:rPr lang="zh-CN" altLang="en-US" sz="2000">
                <a:solidFill>
                  <a:srgbClr val="0000FF"/>
                </a:solidFill>
                <a:latin typeface="Consolas" pitchFamily="49" charset="0"/>
                <a:ea typeface="楷体" pitchFamily="49" charset="-122"/>
                <a:cs typeface="Consolas" pitchFamily="49" charset="0"/>
              </a:rPr>
              <a:t>处</a:t>
            </a:r>
            <a:r>
              <a:rPr lang="zh-CN" altLang="en-US" sz="2000" smtClean="0">
                <a:solidFill>
                  <a:srgbClr val="0000FF"/>
                </a:solidFill>
                <a:latin typeface="Consolas" pitchFamily="49" charset="0"/>
                <a:ea typeface="楷体" pitchFamily="49" charset="-122"/>
                <a:cs typeface="Consolas" pitchFamily="49" charset="0"/>
              </a:rPr>
              <a:t>理，从</a:t>
            </a:r>
            <a:r>
              <a:rPr lang="zh-CN" altLang="en-US" sz="2000" dirty="0">
                <a:solidFill>
                  <a:srgbClr val="0000FF"/>
                </a:solidFill>
                <a:latin typeface="Consolas" pitchFamily="49" charset="0"/>
                <a:ea typeface="楷体" pitchFamily="49" charset="-122"/>
                <a:cs typeface="Consolas" pitchFamily="49" charset="0"/>
              </a:rPr>
              <a:t>而在整体上获得尽可能短的处理时间。</a:t>
            </a:r>
          </a:p>
          <a:p>
            <a:pPr>
              <a:lnSpc>
                <a:spcPct val="150000"/>
              </a:lnSpc>
            </a:pPr>
            <a:r>
              <a:rPr lang="zh-CN" altLang="en-US" sz="2000" dirty="0">
                <a:solidFill>
                  <a:srgbClr val="0000FF"/>
                </a:solidFill>
                <a:latin typeface="Consolas" pitchFamily="49" charset="0"/>
                <a:ea typeface="楷体" pitchFamily="49" charset="-122"/>
                <a:cs typeface="Consolas" pitchFamily="49" charset="0"/>
              </a:rPr>
              <a:t>　　按照最长处理时间作业优先的贪心</a:t>
            </a:r>
            <a:r>
              <a:rPr lang="zh-CN" altLang="en-US" sz="2000">
                <a:solidFill>
                  <a:srgbClr val="0000FF"/>
                </a:solidFill>
                <a:latin typeface="Consolas" pitchFamily="49" charset="0"/>
                <a:ea typeface="楷体" pitchFamily="49" charset="-122"/>
                <a:cs typeface="Consolas" pitchFamily="49" charset="0"/>
              </a:rPr>
              <a:t>策</a:t>
            </a:r>
            <a:r>
              <a:rPr lang="zh-CN" altLang="en-US" sz="2000" smtClean="0">
                <a:solidFill>
                  <a:srgbClr val="0000FF"/>
                </a:solidFill>
                <a:latin typeface="Consolas" pitchFamily="49" charset="0"/>
                <a:ea typeface="楷体" pitchFamily="49" charset="-122"/>
                <a:cs typeface="Consolas" pitchFamily="49" charset="0"/>
              </a:rPr>
              <a:t>略，当</a:t>
            </a:r>
            <a:r>
              <a:rPr lang="en-US" altLang="zh-CN" sz="2000" i="1" dirty="0" err="1">
                <a:solidFill>
                  <a:srgbClr val="0000FF"/>
                </a:solidFill>
                <a:latin typeface="Consolas" pitchFamily="49" charset="0"/>
                <a:ea typeface="楷体" pitchFamily="49" charset="-122"/>
                <a:cs typeface="Consolas" pitchFamily="49" charset="0"/>
              </a:rPr>
              <a:t>m</a:t>
            </a:r>
            <a:r>
              <a:rPr lang="en-US" altLang="zh-CN" sz="2000" dirty="0" err="1">
                <a:solidFill>
                  <a:srgbClr val="0000FF"/>
                </a:solidFill>
                <a:latin typeface="Consolas" pitchFamily="49" charset="0"/>
                <a:ea typeface="宋体" pitchFamily="2" charset="-122"/>
                <a:cs typeface="Consolas" pitchFamily="49" charset="0"/>
              </a:rPr>
              <a:t>≥</a:t>
            </a:r>
            <a:r>
              <a:rPr lang="en-US" altLang="zh-CN" sz="2000" i="1" err="1">
                <a:solidFill>
                  <a:srgbClr val="0000FF"/>
                </a:solidFill>
                <a:latin typeface="Consolas" pitchFamily="49" charset="0"/>
                <a:ea typeface="楷体" pitchFamily="49" charset="-122"/>
                <a:cs typeface="Consolas" pitchFamily="49" charset="0"/>
              </a:rPr>
              <a:t>n</a:t>
            </a:r>
            <a:r>
              <a:rPr lang="zh-CN" altLang="en-US" sz="2000" smtClean="0">
                <a:solidFill>
                  <a:srgbClr val="0000FF"/>
                </a:solidFill>
                <a:latin typeface="Consolas" pitchFamily="49" charset="0"/>
                <a:ea typeface="楷体" pitchFamily="49" charset="-122"/>
                <a:cs typeface="Consolas" pitchFamily="49" charset="0"/>
              </a:rPr>
              <a:t>时，只</a:t>
            </a:r>
            <a:r>
              <a:rPr lang="zh-CN" altLang="en-US" sz="2000" dirty="0">
                <a:solidFill>
                  <a:srgbClr val="0000FF"/>
                </a:solidFill>
                <a:latin typeface="Consolas" pitchFamily="49" charset="0"/>
                <a:ea typeface="楷体" pitchFamily="49" charset="-122"/>
                <a:cs typeface="Consolas" pitchFamily="49" charset="0"/>
              </a:rPr>
              <a:t>要将机器</a:t>
            </a:r>
            <a:r>
              <a:rPr lang="en-US" altLang="zh-CN" sz="2000" i="1" dirty="0" err="1">
                <a:solidFill>
                  <a:srgbClr val="0000FF"/>
                </a:solidFill>
                <a:latin typeface="Consolas" pitchFamily="49" charset="0"/>
                <a:ea typeface="楷体" pitchFamily="49" charset="-122"/>
                <a:cs typeface="Consolas" pitchFamily="49" charset="0"/>
              </a:rPr>
              <a:t>i</a:t>
            </a:r>
            <a:r>
              <a:rPr lang="zh-CN" altLang="en-US" sz="2000" dirty="0">
                <a:solidFill>
                  <a:srgbClr val="0000FF"/>
                </a:solidFill>
                <a:latin typeface="Consolas" pitchFamily="49" charset="0"/>
                <a:ea typeface="楷体" pitchFamily="49" charset="-122"/>
                <a:cs typeface="Consolas" pitchFamily="49" charset="0"/>
              </a:rPr>
              <a:t>的</a:t>
            </a:r>
            <a:r>
              <a:rPr lang="en-US" altLang="zh-CN" sz="200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0</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t</a:t>
            </a:r>
            <a:r>
              <a:rPr lang="en-US" altLang="zh-CN" sz="2000" i="1" baseline="-25000" smtClean="0">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时间区间分配给作业</a:t>
            </a:r>
            <a:r>
              <a:rPr lang="en-US" altLang="zh-CN" sz="2000" i="1" dirty="0" err="1">
                <a:solidFill>
                  <a:srgbClr val="0000FF"/>
                </a:solidFill>
                <a:latin typeface="Consolas" pitchFamily="49" charset="0"/>
                <a:ea typeface="楷体" pitchFamily="49" charset="-122"/>
                <a:cs typeface="Consolas" pitchFamily="49" charset="0"/>
              </a:rPr>
              <a:t>i</a:t>
            </a:r>
            <a:r>
              <a:rPr lang="zh-CN" altLang="en-US" sz="2000" dirty="0">
                <a:solidFill>
                  <a:srgbClr val="0000FF"/>
                </a:solidFill>
                <a:latin typeface="Consolas" pitchFamily="49" charset="0"/>
                <a:ea typeface="楷体" pitchFamily="49" charset="-122"/>
                <a:cs typeface="Consolas" pitchFamily="49" charset="0"/>
              </a:rPr>
              <a:t>即可；</a:t>
            </a:r>
          </a:p>
          <a:p>
            <a:pPr>
              <a:lnSpc>
                <a:spcPct val="150000"/>
              </a:lnSpc>
            </a:pPr>
            <a:r>
              <a:rPr lang="zh-CN" altLang="en-US" sz="2000" dirty="0">
                <a:solidFill>
                  <a:srgbClr val="0000FF"/>
                </a:solidFill>
                <a:latin typeface="Consolas" pitchFamily="49" charset="0"/>
                <a:ea typeface="楷体" pitchFamily="49" charset="-122"/>
                <a:cs typeface="Consolas" pitchFamily="49" charset="0"/>
              </a:rPr>
              <a:t>　　当</a:t>
            </a:r>
            <a:r>
              <a:rPr lang="en-US" altLang="zh-CN" sz="2000" i="1">
                <a:solidFill>
                  <a:srgbClr val="0000FF"/>
                </a:solidFill>
                <a:latin typeface="Consolas" pitchFamily="49" charset="0"/>
                <a:ea typeface="楷体" pitchFamily="49" charset="-122"/>
                <a:cs typeface="Consolas" pitchFamily="49" charset="0"/>
              </a:rPr>
              <a:t>m</a:t>
            </a:r>
            <a:r>
              <a:rPr lang="en-US" altLang="zh-CN" sz="2000">
                <a:solidFill>
                  <a:srgbClr val="0000FF"/>
                </a:solidFill>
                <a:latin typeface="Consolas" pitchFamily="49" charset="0"/>
                <a:ea typeface="楷体" pitchFamily="49" charset="-122"/>
                <a:cs typeface="Consolas" pitchFamily="49" charset="0"/>
              </a:rPr>
              <a:t>&lt;</a:t>
            </a:r>
            <a:r>
              <a:rPr lang="en-US" altLang="zh-CN" sz="2000" i="1">
                <a:solidFill>
                  <a:srgbClr val="0000FF"/>
                </a:solidFill>
                <a:latin typeface="Consolas" pitchFamily="49" charset="0"/>
                <a:ea typeface="楷体" pitchFamily="49" charset="-122"/>
                <a:cs typeface="Consolas" pitchFamily="49" charset="0"/>
              </a:rPr>
              <a:t>n</a:t>
            </a:r>
            <a:r>
              <a:rPr lang="zh-CN" altLang="en-US" sz="2000" smtClean="0">
                <a:solidFill>
                  <a:srgbClr val="0000FF"/>
                </a:solidFill>
                <a:latin typeface="Consolas" pitchFamily="49" charset="0"/>
                <a:ea typeface="楷体" pitchFamily="49" charset="-122"/>
                <a:cs typeface="Consolas" pitchFamily="49" charset="0"/>
              </a:rPr>
              <a:t>时，首</a:t>
            </a:r>
            <a:r>
              <a:rPr lang="zh-CN" altLang="en-US" sz="2000" dirty="0">
                <a:solidFill>
                  <a:srgbClr val="0000FF"/>
                </a:solidFill>
                <a:latin typeface="Consolas" pitchFamily="49" charset="0"/>
                <a:ea typeface="楷体" pitchFamily="49" charset="-122"/>
                <a:cs typeface="Consolas" pitchFamily="49" charset="0"/>
              </a:rPr>
              <a:t>先将</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个作业依其所需的处理时间从大到小</a:t>
            </a:r>
            <a:r>
              <a:rPr lang="zh-CN" altLang="en-US" sz="2000">
                <a:solidFill>
                  <a:srgbClr val="0000FF"/>
                </a:solidFill>
                <a:latin typeface="Consolas" pitchFamily="49" charset="0"/>
                <a:ea typeface="楷体" pitchFamily="49" charset="-122"/>
                <a:cs typeface="Consolas" pitchFamily="49" charset="0"/>
              </a:rPr>
              <a:t>排</a:t>
            </a:r>
            <a:r>
              <a:rPr lang="zh-CN" altLang="en-US" sz="2000" smtClean="0">
                <a:solidFill>
                  <a:srgbClr val="0000FF"/>
                </a:solidFill>
                <a:latin typeface="Consolas" pitchFamily="49" charset="0"/>
                <a:ea typeface="楷体" pitchFamily="49" charset="-122"/>
                <a:cs typeface="Consolas" pitchFamily="49" charset="0"/>
              </a:rPr>
              <a:t>序，然</a:t>
            </a:r>
            <a:r>
              <a:rPr lang="zh-CN" altLang="en-US" sz="2000" dirty="0">
                <a:solidFill>
                  <a:srgbClr val="0000FF"/>
                </a:solidFill>
                <a:latin typeface="Consolas" pitchFamily="49" charset="0"/>
                <a:ea typeface="楷体" pitchFamily="49" charset="-122"/>
                <a:cs typeface="Consolas" pitchFamily="49" charset="0"/>
              </a:rPr>
              <a:t>后依此顺序将作业分配给空闲的处理机。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101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10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Text Box 2"/>
          <p:cNvSpPr txBox="1">
            <a:spLocks noChangeArrowheads="1"/>
          </p:cNvSpPr>
          <p:nvPr/>
        </p:nvSpPr>
        <p:spPr bwMode="auto">
          <a:xfrm>
            <a:off x="395288" y="333375"/>
            <a:ext cx="8280400" cy="873188"/>
          </a:xfrm>
          <a:prstGeom prst="rect">
            <a:avLst/>
          </a:prstGeom>
          <a:solidFill>
            <a:schemeClr val="accent6">
              <a:lumMod val="20000"/>
              <a:lumOff val="80000"/>
            </a:schemeClr>
          </a:solidFill>
          <a:ln w="9525">
            <a:noFill/>
            <a:miter lim="800000"/>
            <a:headEnd/>
            <a:tailEnd/>
          </a:ln>
          <a:effectLst/>
        </p:spPr>
        <p:txBody>
          <a:bodyPr>
            <a:spAutoFit/>
          </a:bodyPr>
          <a:lstStyle/>
          <a:p>
            <a:pPr>
              <a:lnSpc>
                <a:spcPts val="3200"/>
              </a:lnSpc>
              <a:spcBef>
                <a:spcPts val="0"/>
              </a:spcBef>
            </a:pPr>
            <a:r>
              <a:rPr lang="zh-CN" altLang="en-US" dirty="0">
                <a:latin typeface="Consolas" pitchFamily="49" charset="0"/>
                <a:ea typeface="楷体" pitchFamily="49" charset="-122"/>
                <a:cs typeface="Consolas" pitchFamily="49" charset="0"/>
              </a:rPr>
              <a:t>　</a:t>
            </a:r>
            <a:r>
              <a:rPr lang="zh-CN" altLang="en-US" sz="2200" dirty="0">
                <a:solidFill>
                  <a:srgbClr val="0000FF"/>
                </a:solidFill>
                <a:latin typeface="Consolas" pitchFamily="49" charset="0"/>
                <a:ea typeface="楷体" pitchFamily="49" charset="-122"/>
                <a:cs typeface="Consolas" pitchFamily="49" charset="0"/>
              </a:rPr>
              <a:t>　</a:t>
            </a:r>
            <a:r>
              <a:rPr lang="zh-CN" altLang="en-US" sz="2200">
                <a:solidFill>
                  <a:srgbClr val="0000FF"/>
                </a:solidFill>
                <a:latin typeface="Consolas" pitchFamily="49" charset="0"/>
                <a:ea typeface="楷体" pitchFamily="49" charset="-122"/>
                <a:cs typeface="Consolas" pitchFamily="49" charset="0"/>
              </a:rPr>
              <a:t>例</a:t>
            </a:r>
            <a:r>
              <a:rPr lang="zh-CN" altLang="en-US" sz="2200" smtClean="0">
                <a:solidFill>
                  <a:srgbClr val="0000FF"/>
                </a:solidFill>
                <a:latin typeface="Consolas" pitchFamily="49" charset="0"/>
                <a:ea typeface="楷体" pitchFamily="49" charset="-122"/>
                <a:cs typeface="Consolas" pitchFamily="49" charset="0"/>
              </a:rPr>
              <a:t>如，有</a:t>
            </a:r>
            <a:r>
              <a:rPr lang="en-US" altLang="zh-CN" sz="2200" dirty="0">
                <a:solidFill>
                  <a:srgbClr val="0000FF"/>
                </a:solidFill>
                <a:latin typeface="Consolas" pitchFamily="49" charset="0"/>
                <a:ea typeface="楷体" pitchFamily="49" charset="-122"/>
                <a:cs typeface="Consolas" pitchFamily="49" charset="0"/>
              </a:rPr>
              <a:t>7</a:t>
            </a:r>
            <a:r>
              <a:rPr lang="zh-CN" altLang="en-US" sz="2200" dirty="0">
                <a:solidFill>
                  <a:srgbClr val="0000FF"/>
                </a:solidFill>
                <a:latin typeface="Consolas" pitchFamily="49" charset="0"/>
                <a:ea typeface="楷体" pitchFamily="49" charset="-122"/>
                <a:cs typeface="Consolas" pitchFamily="49" charset="0"/>
              </a:rPr>
              <a:t>个独立的作业</a:t>
            </a:r>
            <a:r>
              <a:rPr lang="en-US" altLang="zh-CN" sz="2200">
                <a:solidFill>
                  <a:srgbClr val="0000FF"/>
                </a:solidFill>
                <a:latin typeface="Consolas" pitchFamily="49" charset="0"/>
                <a:ea typeface="楷体" pitchFamily="49" charset="-122"/>
                <a:cs typeface="Consolas" pitchFamily="49" charset="0"/>
              </a:rPr>
              <a:t>{</a:t>
            </a:r>
            <a:r>
              <a:rPr lang="en-US" altLang="zh-CN" sz="2200" smtClean="0">
                <a:solidFill>
                  <a:srgbClr val="0000FF"/>
                </a:solidFill>
                <a:latin typeface="Consolas" pitchFamily="49" charset="0"/>
                <a:ea typeface="楷体" pitchFamily="49" charset="-122"/>
                <a:cs typeface="Consolas" pitchFamily="49" charset="0"/>
              </a:rPr>
              <a:t>1</a:t>
            </a:r>
            <a:r>
              <a:rPr lang="zh-CN" altLang="en-US" sz="2200" smtClean="0">
                <a:solidFill>
                  <a:srgbClr val="0000FF"/>
                </a:solidFill>
                <a:latin typeface="Consolas" pitchFamily="49" charset="0"/>
                <a:ea typeface="楷体" pitchFamily="49" charset="-122"/>
                <a:cs typeface="Consolas" pitchFamily="49" charset="0"/>
              </a:rPr>
              <a:t>，</a:t>
            </a:r>
            <a:r>
              <a:rPr lang="en-US" altLang="zh-CN" sz="2200" smtClean="0">
                <a:solidFill>
                  <a:srgbClr val="0000FF"/>
                </a:solidFill>
                <a:latin typeface="Consolas" pitchFamily="49" charset="0"/>
                <a:ea typeface="楷体" pitchFamily="49" charset="-122"/>
                <a:cs typeface="Consolas" pitchFamily="49" charset="0"/>
              </a:rPr>
              <a:t>2</a:t>
            </a:r>
            <a:r>
              <a:rPr lang="zh-CN" altLang="en-US" sz="2200" smtClean="0">
                <a:solidFill>
                  <a:srgbClr val="0000FF"/>
                </a:solidFill>
                <a:latin typeface="Consolas" pitchFamily="49" charset="0"/>
                <a:ea typeface="楷体" pitchFamily="49" charset="-122"/>
                <a:cs typeface="Consolas" pitchFamily="49" charset="0"/>
              </a:rPr>
              <a:t>，</a:t>
            </a:r>
            <a:r>
              <a:rPr lang="en-US" altLang="zh-CN" sz="2200" smtClean="0">
                <a:solidFill>
                  <a:srgbClr val="0000FF"/>
                </a:solidFill>
                <a:latin typeface="Consolas" pitchFamily="49" charset="0"/>
                <a:ea typeface="楷体" pitchFamily="49" charset="-122"/>
                <a:cs typeface="Consolas" pitchFamily="49" charset="0"/>
              </a:rPr>
              <a:t>3</a:t>
            </a:r>
            <a:r>
              <a:rPr lang="zh-CN" altLang="en-US" sz="2200" smtClean="0">
                <a:solidFill>
                  <a:srgbClr val="0000FF"/>
                </a:solidFill>
                <a:latin typeface="Consolas" pitchFamily="49" charset="0"/>
                <a:ea typeface="楷体" pitchFamily="49" charset="-122"/>
                <a:cs typeface="Consolas" pitchFamily="49" charset="0"/>
              </a:rPr>
              <a:t>，</a:t>
            </a:r>
            <a:r>
              <a:rPr lang="en-US" altLang="zh-CN" sz="2200" smtClean="0">
                <a:solidFill>
                  <a:srgbClr val="0000FF"/>
                </a:solidFill>
                <a:latin typeface="Consolas" pitchFamily="49" charset="0"/>
                <a:ea typeface="楷体" pitchFamily="49" charset="-122"/>
                <a:cs typeface="Consolas" pitchFamily="49" charset="0"/>
              </a:rPr>
              <a:t>4</a:t>
            </a:r>
            <a:r>
              <a:rPr lang="zh-CN" altLang="en-US" sz="2200" smtClean="0">
                <a:solidFill>
                  <a:srgbClr val="0000FF"/>
                </a:solidFill>
                <a:latin typeface="Consolas" pitchFamily="49" charset="0"/>
                <a:ea typeface="楷体" pitchFamily="49" charset="-122"/>
                <a:cs typeface="Consolas" pitchFamily="49" charset="0"/>
              </a:rPr>
              <a:t>，</a:t>
            </a:r>
            <a:r>
              <a:rPr lang="en-US" altLang="zh-CN" sz="2200" smtClean="0">
                <a:solidFill>
                  <a:srgbClr val="0000FF"/>
                </a:solidFill>
                <a:latin typeface="Consolas" pitchFamily="49" charset="0"/>
                <a:ea typeface="楷体" pitchFamily="49" charset="-122"/>
                <a:cs typeface="Consolas" pitchFamily="49" charset="0"/>
              </a:rPr>
              <a:t>5</a:t>
            </a:r>
            <a:r>
              <a:rPr lang="zh-CN" altLang="en-US" sz="2200" smtClean="0">
                <a:solidFill>
                  <a:srgbClr val="0000FF"/>
                </a:solidFill>
                <a:latin typeface="Consolas" pitchFamily="49" charset="0"/>
                <a:ea typeface="楷体" pitchFamily="49" charset="-122"/>
                <a:cs typeface="Consolas" pitchFamily="49" charset="0"/>
              </a:rPr>
              <a:t>，</a:t>
            </a:r>
            <a:r>
              <a:rPr lang="en-US" altLang="zh-CN" sz="2200" smtClean="0">
                <a:solidFill>
                  <a:srgbClr val="0000FF"/>
                </a:solidFill>
                <a:latin typeface="Consolas" pitchFamily="49" charset="0"/>
                <a:ea typeface="楷体" pitchFamily="49" charset="-122"/>
                <a:cs typeface="Consolas" pitchFamily="49" charset="0"/>
              </a:rPr>
              <a:t>6</a:t>
            </a:r>
            <a:r>
              <a:rPr lang="zh-CN" altLang="en-US" sz="2200" smtClean="0">
                <a:solidFill>
                  <a:srgbClr val="0000FF"/>
                </a:solidFill>
                <a:latin typeface="Consolas" pitchFamily="49" charset="0"/>
                <a:ea typeface="楷体" pitchFamily="49" charset="-122"/>
                <a:cs typeface="Consolas" pitchFamily="49" charset="0"/>
              </a:rPr>
              <a:t>，</a:t>
            </a:r>
            <a:r>
              <a:rPr lang="en-US" altLang="zh-CN" sz="2200" smtClean="0">
                <a:solidFill>
                  <a:srgbClr val="0000FF"/>
                </a:solidFill>
                <a:latin typeface="Consolas" pitchFamily="49" charset="0"/>
                <a:ea typeface="楷体" pitchFamily="49" charset="-122"/>
                <a:cs typeface="Consolas" pitchFamily="49" charset="0"/>
              </a:rPr>
              <a:t>7}</a:t>
            </a:r>
            <a:r>
              <a:rPr lang="zh-CN" altLang="en-US" sz="2200" smtClean="0">
                <a:solidFill>
                  <a:srgbClr val="0000FF"/>
                </a:solidFill>
                <a:latin typeface="Consolas" pitchFamily="49" charset="0"/>
                <a:ea typeface="楷体" pitchFamily="49" charset="-122"/>
                <a:cs typeface="Consolas" pitchFamily="49" charset="0"/>
              </a:rPr>
              <a:t>，由</a:t>
            </a:r>
            <a:r>
              <a:rPr lang="en-US" altLang="zh-CN" sz="2200" dirty="0">
                <a:solidFill>
                  <a:srgbClr val="0000FF"/>
                </a:solidFill>
                <a:latin typeface="Consolas" pitchFamily="49" charset="0"/>
                <a:ea typeface="楷体" pitchFamily="49" charset="-122"/>
                <a:cs typeface="Consolas" pitchFamily="49" charset="0"/>
              </a:rPr>
              <a:t>3</a:t>
            </a:r>
            <a:r>
              <a:rPr lang="zh-CN" altLang="en-US" sz="2200" dirty="0">
                <a:solidFill>
                  <a:srgbClr val="0000FF"/>
                </a:solidFill>
                <a:latin typeface="Consolas" pitchFamily="49" charset="0"/>
                <a:ea typeface="楷体" pitchFamily="49" charset="-122"/>
                <a:cs typeface="Consolas" pitchFamily="49" charset="0"/>
              </a:rPr>
              <a:t>台机器</a:t>
            </a:r>
            <a:r>
              <a:rPr lang="en-US" altLang="zh-CN" sz="2200">
                <a:solidFill>
                  <a:srgbClr val="0000FF"/>
                </a:solidFill>
                <a:latin typeface="Consolas" pitchFamily="49" charset="0"/>
                <a:ea typeface="楷体" pitchFamily="49" charset="-122"/>
                <a:cs typeface="Consolas" pitchFamily="49" charset="0"/>
              </a:rPr>
              <a:t>{</a:t>
            </a:r>
            <a:r>
              <a:rPr lang="en-US" altLang="zh-CN" sz="2200" smtClean="0">
                <a:solidFill>
                  <a:srgbClr val="0000FF"/>
                </a:solidFill>
                <a:latin typeface="Consolas" pitchFamily="49" charset="0"/>
                <a:ea typeface="楷体" pitchFamily="49" charset="-122"/>
                <a:cs typeface="Consolas" pitchFamily="49" charset="0"/>
              </a:rPr>
              <a:t>1</a:t>
            </a:r>
            <a:r>
              <a:rPr lang="zh-CN" altLang="en-US" sz="2200" smtClean="0">
                <a:solidFill>
                  <a:srgbClr val="0000FF"/>
                </a:solidFill>
                <a:latin typeface="Consolas" pitchFamily="49" charset="0"/>
                <a:ea typeface="楷体" pitchFamily="49" charset="-122"/>
                <a:cs typeface="Consolas" pitchFamily="49" charset="0"/>
              </a:rPr>
              <a:t>，</a:t>
            </a:r>
            <a:r>
              <a:rPr lang="en-US" altLang="zh-CN" sz="2200" smtClean="0">
                <a:solidFill>
                  <a:srgbClr val="0000FF"/>
                </a:solidFill>
                <a:latin typeface="Consolas" pitchFamily="49" charset="0"/>
                <a:ea typeface="楷体" pitchFamily="49" charset="-122"/>
                <a:cs typeface="Consolas" pitchFamily="49" charset="0"/>
              </a:rPr>
              <a:t>2</a:t>
            </a:r>
            <a:r>
              <a:rPr lang="zh-CN" altLang="en-US" sz="2200" smtClean="0">
                <a:solidFill>
                  <a:srgbClr val="0000FF"/>
                </a:solidFill>
                <a:latin typeface="Consolas" pitchFamily="49" charset="0"/>
                <a:ea typeface="楷体" pitchFamily="49" charset="-122"/>
                <a:cs typeface="Consolas" pitchFamily="49" charset="0"/>
              </a:rPr>
              <a:t>，</a:t>
            </a:r>
            <a:r>
              <a:rPr lang="en-US" altLang="zh-CN" sz="2200" smtClean="0">
                <a:solidFill>
                  <a:srgbClr val="0000FF"/>
                </a:solidFill>
                <a:latin typeface="Consolas" pitchFamily="49" charset="0"/>
                <a:ea typeface="楷体" pitchFamily="49" charset="-122"/>
                <a:cs typeface="Consolas" pitchFamily="49" charset="0"/>
              </a:rPr>
              <a:t>3</a:t>
            </a:r>
            <a:r>
              <a:rPr lang="en-US" altLang="zh-CN" sz="2200" dirty="0">
                <a:solidFill>
                  <a:srgbClr val="0000FF"/>
                </a:solidFill>
                <a:latin typeface="Consolas" pitchFamily="49" charset="0"/>
                <a:ea typeface="楷体" pitchFamily="49" charset="-122"/>
                <a:cs typeface="Consolas" pitchFamily="49" charset="0"/>
              </a:rPr>
              <a:t>}</a:t>
            </a:r>
            <a:r>
              <a:rPr lang="zh-CN" altLang="en-US" sz="2200" dirty="0">
                <a:solidFill>
                  <a:srgbClr val="0000FF"/>
                </a:solidFill>
                <a:latin typeface="Consolas" pitchFamily="49" charset="0"/>
                <a:ea typeface="楷体" pitchFamily="49" charset="-122"/>
                <a:cs typeface="Consolas" pitchFamily="49" charset="0"/>
              </a:rPr>
              <a:t>加工</a:t>
            </a:r>
            <a:r>
              <a:rPr lang="zh-CN" altLang="en-US" sz="2200">
                <a:solidFill>
                  <a:srgbClr val="0000FF"/>
                </a:solidFill>
                <a:latin typeface="Consolas" pitchFamily="49" charset="0"/>
                <a:ea typeface="楷体" pitchFamily="49" charset="-122"/>
                <a:cs typeface="Consolas" pitchFamily="49" charset="0"/>
              </a:rPr>
              <a:t>处</a:t>
            </a:r>
            <a:r>
              <a:rPr lang="zh-CN" altLang="en-US" sz="2200" smtClean="0">
                <a:solidFill>
                  <a:srgbClr val="0000FF"/>
                </a:solidFill>
                <a:latin typeface="Consolas" pitchFamily="49" charset="0"/>
                <a:ea typeface="楷体" pitchFamily="49" charset="-122"/>
                <a:cs typeface="Consolas" pitchFamily="49" charset="0"/>
              </a:rPr>
              <a:t>理，各</a:t>
            </a:r>
            <a:r>
              <a:rPr lang="zh-CN" altLang="en-US" sz="2200" dirty="0">
                <a:solidFill>
                  <a:srgbClr val="0000FF"/>
                </a:solidFill>
                <a:latin typeface="Consolas" pitchFamily="49" charset="0"/>
                <a:ea typeface="楷体" pitchFamily="49" charset="-122"/>
                <a:cs typeface="Consolas" pitchFamily="49" charset="0"/>
              </a:rPr>
              <a:t>作业所需的处理时</a:t>
            </a:r>
            <a:r>
              <a:rPr lang="zh-CN" altLang="en-US" sz="2200">
                <a:solidFill>
                  <a:srgbClr val="0000FF"/>
                </a:solidFill>
                <a:latin typeface="Consolas" pitchFamily="49" charset="0"/>
                <a:ea typeface="楷体" pitchFamily="49" charset="-122"/>
                <a:cs typeface="Consolas" pitchFamily="49" charset="0"/>
              </a:rPr>
              <a:t>间</a:t>
            </a:r>
            <a:r>
              <a:rPr lang="zh-CN" altLang="en-US" sz="2200" smtClean="0">
                <a:solidFill>
                  <a:srgbClr val="0000FF"/>
                </a:solidFill>
                <a:latin typeface="Consolas" pitchFamily="49" charset="0"/>
                <a:ea typeface="楷体" pitchFamily="49" charset="-122"/>
                <a:cs typeface="Consolas" pitchFamily="49" charset="0"/>
              </a:rPr>
              <a:t>如下：</a:t>
            </a:r>
            <a:endParaRPr lang="zh-CN" altLang="en-US" sz="2200" dirty="0">
              <a:solidFill>
                <a:srgbClr val="0000FF"/>
              </a:solidFill>
              <a:latin typeface="Consolas" pitchFamily="49" charset="0"/>
              <a:ea typeface="楷体" pitchFamily="49" charset="-122"/>
              <a:cs typeface="Consolas" pitchFamily="49" charset="0"/>
            </a:endParaRPr>
          </a:p>
        </p:txBody>
      </p:sp>
      <p:graphicFrame>
        <p:nvGraphicFramePr>
          <p:cNvPr id="170092" name="Group 108"/>
          <p:cNvGraphicFramePr>
            <a:graphicFrameLocks noGrp="1"/>
          </p:cNvGraphicFramePr>
          <p:nvPr/>
        </p:nvGraphicFramePr>
        <p:xfrm>
          <a:off x="1142976" y="1428736"/>
          <a:ext cx="6429419" cy="731520"/>
        </p:xfrm>
        <a:graphic>
          <a:graphicData uri="http://schemas.openxmlformats.org/drawingml/2006/table">
            <a:tbl>
              <a:tblPr>
                <a:tableStyleId>{775DCB02-9BB8-47FD-8907-85C794F793BA}</a:tableStyleId>
              </a:tblPr>
              <a:tblGrid>
                <a:gridCol w="2037042"/>
                <a:gridCol w="717875"/>
                <a:gridCol w="734390"/>
                <a:gridCol w="565799"/>
                <a:gridCol w="733112"/>
                <a:gridCol w="546641"/>
                <a:gridCol w="547919"/>
                <a:gridCol w="546641"/>
              </a:tblGrid>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smtClean="0">
                          <a:ln>
                            <a:noFill/>
                          </a:ln>
                          <a:solidFill>
                            <a:srgbClr val="006600"/>
                          </a:solidFill>
                          <a:effectLst/>
                          <a:latin typeface="微软雅黑" pitchFamily="34" charset="-122"/>
                          <a:ea typeface="微软雅黑" pitchFamily="34" charset="-122"/>
                          <a:cs typeface="Consolas" pitchFamily="49" charset="0"/>
                        </a:rPr>
                        <a:t>作业编号</a:t>
                      </a:r>
                      <a:endParaRPr kumimoji="0" lang="zh-CN" altLang="en-US" sz="1800" b="1" i="0" u="none" strike="noStrike" cap="none" normalizeH="0" baseline="0" dirty="0" smtClean="0">
                        <a:ln>
                          <a:noFill/>
                        </a:ln>
                        <a:solidFill>
                          <a:srgbClr val="006600"/>
                        </a:solidFill>
                        <a:effectLst/>
                        <a:latin typeface="微软雅黑" pitchFamily="34" charset="-122"/>
                        <a:ea typeface="微软雅黑" pitchFamily="34"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6600"/>
                          </a:solidFill>
                          <a:effectLst/>
                          <a:latin typeface="Consolas" pitchFamily="49" charset="0"/>
                          <a:cs typeface="Consolas" pitchFamily="49" charset="0"/>
                        </a:rPr>
                        <a:t>1</a:t>
                      </a:r>
                      <a:endParaRPr kumimoji="0" lang="en-US" altLang="zh-CN" sz="1800" b="1" i="0" u="none" strike="noStrike" cap="none" normalizeH="0" baseline="0" smtClean="0">
                        <a:ln>
                          <a:noFill/>
                        </a:ln>
                        <a:solidFill>
                          <a:srgbClr val="006600"/>
                        </a:solidFill>
                        <a:effectLst/>
                        <a:latin typeface="Consolas" pitchFamily="49" charset="0"/>
                        <a:ea typeface="楷体"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6600"/>
                          </a:solidFill>
                          <a:effectLst/>
                          <a:latin typeface="Consolas" pitchFamily="49" charset="0"/>
                          <a:cs typeface="Consolas" pitchFamily="49" charset="0"/>
                        </a:rPr>
                        <a:t>2</a:t>
                      </a:r>
                      <a:endParaRPr kumimoji="0" lang="en-US" altLang="zh-CN" sz="1800" b="1" i="0" u="none" strike="noStrike" cap="none" normalizeH="0" baseline="0" smtClean="0">
                        <a:ln>
                          <a:noFill/>
                        </a:ln>
                        <a:solidFill>
                          <a:srgbClr val="006600"/>
                        </a:solidFill>
                        <a:effectLst/>
                        <a:latin typeface="Consolas" pitchFamily="49" charset="0"/>
                        <a:ea typeface="楷体"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6600"/>
                          </a:solidFill>
                          <a:effectLst/>
                          <a:latin typeface="Consolas" pitchFamily="49" charset="0"/>
                          <a:cs typeface="Consolas" pitchFamily="49" charset="0"/>
                        </a:rPr>
                        <a:t>3</a:t>
                      </a:r>
                      <a:endParaRPr kumimoji="0" lang="en-US" altLang="zh-CN" sz="1800" b="1" i="0" u="none" strike="noStrike" cap="none" normalizeH="0" baseline="0" smtClean="0">
                        <a:ln>
                          <a:noFill/>
                        </a:ln>
                        <a:solidFill>
                          <a:srgbClr val="006600"/>
                        </a:solidFill>
                        <a:effectLst/>
                        <a:latin typeface="Consolas" pitchFamily="49" charset="0"/>
                        <a:ea typeface="楷体"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6600"/>
                          </a:solidFill>
                          <a:effectLst/>
                          <a:latin typeface="Consolas" pitchFamily="49" charset="0"/>
                          <a:cs typeface="Consolas" pitchFamily="49" charset="0"/>
                        </a:rPr>
                        <a:t>4</a:t>
                      </a:r>
                      <a:endParaRPr kumimoji="0" lang="en-US" altLang="zh-CN" sz="1800" b="1" i="0" u="none" strike="noStrike" cap="none" normalizeH="0" baseline="0" smtClean="0">
                        <a:ln>
                          <a:noFill/>
                        </a:ln>
                        <a:solidFill>
                          <a:srgbClr val="006600"/>
                        </a:solidFill>
                        <a:effectLst/>
                        <a:latin typeface="Consolas" pitchFamily="49" charset="0"/>
                        <a:ea typeface="楷体"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6600"/>
                          </a:solidFill>
                          <a:effectLst/>
                          <a:latin typeface="Consolas" pitchFamily="49" charset="0"/>
                          <a:cs typeface="Consolas" pitchFamily="49" charset="0"/>
                        </a:rPr>
                        <a:t>5</a:t>
                      </a:r>
                      <a:endParaRPr kumimoji="0" lang="en-US" altLang="zh-CN" sz="1800" b="1" i="0" u="none" strike="noStrike" cap="none" normalizeH="0" baseline="0" smtClean="0">
                        <a:ln>
                          <a:noFill/>
                        </a:ln>
                        <a:solidFill>
                          <a:srgbClr val="006600"/>
                        </a:solidFill>
                        <a:effectLst/>
                        <a:latin typeface="Consolas" pitchFamily="49" charset="0"/>
                        <a:ea typeface="楷体"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6600"/>
                          </a:solidFill>
                          <a:effectLst/>
                          <a:latin typeface="Consolas" pitchFamily="49" charset="0"/>
                          <a:cs typeface="Consolas" pitchFamily="49" charset="0"/>
                        </a:rPr>
                        <a:t>6</a:t>
                      </a:r>
                      <a:endParaRPr kumimoji="0" lang="en-US" altLang="zh-CN" sz="1800" b="1" i="0" u="none" strike="noStrike" cap="none" normalizeH="0" baseline="0" smtClean="0">
                        <a:ln>
                          <a:noFill/>
                        </a:ln>
                        <a:solidFill>
                          <a:srgbClr val="006600"/>
                        </a:solidFill>
                        <a:effectLst/>
                        <a:latin typeface="Consolas" pitchFamily="49" charset="0"/>
                        <a:ea typeface="楷体"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6600"/>
                          </a:solidFill>
                          <a:effectLst/>
                          <a:latin typeface="Consolas" pitchFamily="49" charset="0"/>
                          <a:cs typeface="Consolas" pitchFamily="49" charset="0"/>
                        </a:rPr>
                        <a:t>7</a:t>
                      </a:r>
                      <a:endParaRPr kumimoji="0" lang="en-US" altLang="zh-CN" sz="1800" b="1" i="0" u="none" strike="noStrike" cap="none" normalizeH="0" baseline="0" smtClean="0">
                        <a:ln>
                          <a:noFill/>
                        </a:ln>
                        <a:solidFill>
                          <a:srgbClr val="006600"/>
                        </a:solidFill>
                        <a:effectLst/>
                        <a:latin typeface="Consolas" pitchFamily="49" charset="0"/>
                        <a:ea typeface="楷体" pitchFamily="49" charset="-122"/>
                        <a:cs typeface="Consolas" pitchFamily="49" charset="0"/>
                      </a:endParaRPr>
                    </a:p>
                  </a:txBody>
                  <a:tcPr horzOverflow="overflow"/>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smtClean="0">
                          <a:ln>
                            <a:noFill/>
                          </a:ln>
                          <a:solidFill>
                            <a:srgbClr val="006600"/>
                          </a:solidFill>
                          <a:effectLst/>
                          <a:latin typeface="微软雅黑" pitchFamily="34" charset="-122"/>
                          <a:ea typeface="微软雅黑" pitchFamily="34" charset="-122"/>
                          <a:cs typeface="Consolas" pitchFamily="49" charset="0"/>
                        </a:rPr>
                        <a:t>作业的处理时间</a:t>
                      </a:r>
                      <a:endParaRPr kumimoji="0" lang="zh-CN" altLang="en-US" sz="1800" b="1" i="0" u="none" strike="noStrike" cap="none" normalizeH="0" baseline="0" dirty="0" smtClean="0">
                        <a:ln>
                          <a:noFill/>
                        </a:ln>
                        <a:solidFill>
                          <a:srgbClr val="006600"/>
                        </a:solidFill>
                        <a:effectLst/>
                        <a:latin typeface="微软雅黑" pitchFamily="34" charset="-122"/>
                        <a:ea typeface="微软雅黑" pitchFamily="34"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smtClean="0">
                          <a:ln>
                            <a:noFill/>
                          </a:ln>
                          <a:solidFill>
                            <a:srgbClr val="0000FF"/>
                          </a:solidFill>
                          <a:effectLst/>
                          <a:latin typeface="Consolas" pitchFamily="49" charset="0"/>
                          <a:cs typeface="Consolas" pitchFamily="49" charset="0"/>
                        </a:rPr>
                        <a:t>2</a:t>
                      </a:r>
                      <a:endParaRPr kumimoji="0" lang="en-US" altLang="zh-CN" sz="1800" b="1" i="0" u="none" strike="noStrike" cap="none" normalizeH="0" baseline="0" dirty="0" smtClean="0">
                        <a:ln>
                          <a:noFill/>
                        </a:ln>
                        <a:solidFill>
                          <a:srgbClr val="0000FF"/>
                        </a:solidFill>
                        <a:effectLst/>
                        <a:latin typeface="Consolas" pitchFamily="49" charset="0"/>
                        <a:ea typeface="楷体"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smtClean="0">
                          <a:ln>
                            <a:noFill/>
                          </a:ln>
                          <a:solidFill>
                            <a:srgbClr val="0000FF"/>
                          </a:solidFill>
                          <a:effectLst/>
                          <a:latin typeface="Consolas" pitchFamily="49" charset="0"/>
                          <a:cs typeface="Consolas" pitchFamily="49" charset="0"/>
                        </a:rPr>
                        <a:t>14</a:t>
                      </a:r>
                      <a:endParaRPr kumimoji="0" lang="en-US" altLang="zh-CN" sz="1800" b="1" i="0" u="none" strike="noStrike" cap="none" normalizeH="0" baseline="0" dirty="0" smtClean="0">
                        <a:ln>
                          <a:noFill/>
                        </a:ln>
                        <a:solidFill>
                          <a:srgbClr val="0000FF"/>
                        </a:solidFill>
                        <a:effectLst/>
                        <a:latin typeface="Consolas" pitchFamily="49" charset="0"/>
                        <a:ea typeface="楷体"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smtClean="0">
                          <a:ln>
                            <a:noFill/>
                          </a:ln>
                          <a:solidFill>
                            <a:srgbClr val="0000FF"/>
                          </a:solidFill>
                          <a:effectLst/>
                          <a:latin typeface="Consolas" pitchFamily="49" charset="0"/>
                          <a:cs typeface="Consolas" pitchFamily="49" charset="0"/>
                        </a:rPr>
                        <a:t>4</a:t>
                      </a:r>
                      <a:endParaRPr kumimoji="0" lang="en-US" altLang="zh-CN" sz="1800" b="1" i="0" u="none" strike="noStrike" cap="none" normalizeH="0" baseline="0" dirty="0" smtClean="0">
                        <a:ln>
                          <a:noFill/>
                        </a:ln>
                        <a:solidFill>
                          <a:srgbClr val="0000FF"/>
                        </a:solidFill>
                        <a:effectLst/>
                        <a:latin typeface="Consolas" pitchFamily="49" charset="0"/>
                        <a:ea typeface="楷体"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smtClean="0">
                          <a:ln>
                            <a:noFill/>
                          </a:ln>
                          <a:solidFill>
                            <a:srgbClr val="0000FF"/>
                          </a:solidFill>
                          <a:effectLst/>
                          <a:latin typeface="Consolas" pitchFamily="49" charset="0"/>
                          <a:cs typeface="Consolas" pitchFamily="49" charset="0"/>
                        </a:rPr>
                        <a:t>16</a:t>
                      </a:r>
                      <a:endParaRPr kumimoji="0" lang="en-US" altLang="zh-CN" sz="1800" b="1" i="0" u="none" strike="noStrike" cap="none" normalizeH="0" baseline="0" dirty="0" smtClean="0">
                        <a:ln>
                          <a:noFill/>
                        </a:ln>
                        <a:solidFill>
                          <a:srgbClr val="0000FF"/>
                        </a:solidFill>
                        <a:effectLst/>
                        <a:latin typeface="Consolas" pitchFamily="49" charset="0"/>
                        <a:ea typeface="楷体"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smtClean="0">
                          <a:ln>
                            <a:noFill/>
                          </a:ln>
                          <a:solidFill>
                            <a:srgbClr val="0000FF"/>
                          </a:solidFill>
                          <a:effectLst/>
                          <a:latin typeface="Consolas" pitchFamily="49" charset="0"/>
                          <a:cs typeface="Consolas" pitchFamily="49" charset="0"/>
                        </a:rPr>
                        <a:t>6</a:t>
                      </a:r>
                      <a:endParaRPr kumimoji="0" lang="en-US" altLang="zh-CN" sz="1800" b="1" i="0" u="none" strike="noStrike" cap="none" normalizeH="0" baseline="0" dirty="0" smtClean="0">
                        <a:ln>
                          <a:noFill/>
                        </a:ln>
                        <a:solidFill>
                          <a:srgbClr val="0000FF"/>
                        </a:solidFill>
                        <a:effectLst/>
                        <a:latin typeface="Consolas" pitchFamily="49" charset="0"/>
                        <a:ea typeface="楷体"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smtClean="0">
                          <a:ln>
                            <a:noFill/>
                          </a:ln>
                          <a:solidFill>
                            <a:srgbClr val="0000FF"/>
                          </a:solidFill>
                          <a:effectLst/>
                          <a:latin typeface="Consolas" pitchFamily="49" charset="0"/>
                          <a:cs typeface="Consolas" pitchFamily="49" charset="0"/>
                        </a:rPr>
                        <a:t>5</a:t>
                      </a:r>
                      <a:endParaRPr kumimoji="0" lang="en-US" altLang="zh-CN" sz="1800" b="1" i="0" u="none" strike="noStrike" cap="none" normalizeH="0" baseline="0" dirty="0" smtClean="0">
                        <a:ln>
                          <a:noFill/>
                        </a:ln>
                        <a:solidFill>
                          <a:srgbClr val="0000FF"/>
                        </a:solidFill>
                        <a:effectLst/>
                        <a:latin typeface="Consolas" pitchFamily="49" charset="0"/>
                        <a:ea typeface="楷体"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smtClean="0">
                          <a:ln>
                            <a:noFill/>
                          </a:ln>
                          <a:solidFill>
                            <a:srgbClr val="0000FF"/>
                          </a:solidFill>
                          <a:effectLst/>
                          <a:latin typeface="Consolas" pitchFamily="49" charset="0"/>
                          <a:cs typeface="Consolas" pitchFamily="49" charset="0"/>
                        </a:rPr>
                        <a:t>3</a:t>
                      </a:r>
                      <a:endParaRPr kumimoji="0" lang="en-US" altLang="zh-CN" sz="1800" b="1" i="0" u="none" strike="noStrike" cap="none" normalizeH="0" baseline="0" dirty="0" smtClean="0">
                        <a:ln>
                          <a:noFill/>
                        </a:ln>
                        <a:solidFill>
                          <a:srgbClr val="0000FF"/>
                        </a:solidFill>
                        <a:effectLst/>
                        <a:latin typeface="Consolas" pitchFamily="49" charset="0"/>
                        <a:ea typeface="楷体" pitchFamily="49" charset="-122"/>
                        <a:cs typeface="Consolas" pitchFamily="49" charset="0"/>
                      </a:endParaRPr>
                    </a:p>
                  </a:txBody>
                  <a:tcPr horzOverflow="overflow"/>
                </a:tc>
              </a:tr>
            </a:tbl>
          </a:graphicData>
        </a:graphic>
      </p:graphicFrame>
      <p:sp>
        <p:nvSpPr>
          <p:cNvPr id="4" name="TextBox 3"/>
          <p:cNvSpPr txBox="1"/>
          <p:nvPr/>
        </p:nvSpPr>
        <p:spPr>
          <a:xfrm>
            <a:off x="428596" y="2500306"/>
            <a:ext cx="8429684" cy="430887"/>
          </a:xfrm>
          <a:prstGeom prst="rect">
            <a:avLst/>
          </a:prstGeom>
          <a:noFill/>
        </p:spPr>
        <p:txBody>
          <a:bodyPr wrap="square" rtlCol="0">
            <a:spAutoFit/>
          </a:bodyPr>
          <a:lstStyle/>
          <a:p>
            <a:r>
              <a:rPr lang="zh-CN" altLang="en-US" sz="2200" smtClean="0">
                <a:solidFill>
                  <a:srgbClr val="0000FF"/>
                </a:solidFill>
                <a:latin typeface="Consolas" pitchFamily="49" charset="0"/>
                <a:ea typeface="楷体" pitchFamily="49" charset="-122"/>
                <a:cs typeface="Consolas" pitchFamily="49" charset="0"/>
              </a:rPr>
              <a:t>采用贪心法求解的过程如下：</a:t>
            </a:r>
          </a:p>
        </p:txBody>
      </p:sp>
      <p:sp>
        <p:nvSpPr>
          <p:cNvPr id="5" name="TextBox 4"/>
          <p:cNvSpPr txBox="1"/>
          <p:nvPr/>
        </p:nvSpPr>
        <p:spPr>
          <a:xfrm>
            <a:off x="1000100" y="3071810"/>
            <a:ext cx="6500858" cy="400110"/>
          </a:xfrm>
          <a:prstGeom prst="rect">
            <a:avLst/>
          </a:prstGeom>
          <a:noFill/>
        </p:spPr>
        <p:txBody>
          <a:bodyPr wrap="square" rtlCol="0">
            <a:spAutoFit/>
          </a:bodyPr>
          <a:lstStyle/>
          <a:p>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7</a:t>
            </a:r>
            <a:r>
              <a:rPr lang="zh-CN" altLang="en-US" sz="2000" smtClean="0">
                <a:solidFill>
                  <a:srgbClr val="0000FF"/>
                </a:solidFill>
                <a:latin typeface="Consolas" pitchFamily="49" charset="0"/>
                <a:ea typeface="楷体" pitchFamily="49" charset="-122"/>
                <a:cs typeface="Consolas" pitchFamily="49" charset="0"/>
              </a:rPr>
              <a:t>个作业按处理时间递减排序，其结果如下表所示。</a:t>
            </a:r>
          </a:p>
        </p:txBody>
      </p:sp>
      <p:graphicFrame>
        <p:nvGraphicFramePr>
          <p:cNvPr id="6" name="表格 5"/>
          <p:cNvGraphicFramePr>
            <a:graphicFrameLocks noGrp="1"/>
          </p:cNvGraphicFramePr>
          <p:nvPr/>
        </p:nvGraphicFramePr>
        <p:xfrm>
          <a:off x="1142974" y="3643314"/>
          <a:ext cx="6429420" cy="822960"/>
        </p:xfrm>
        <a:graphic>
          <a:graphicData uri="http://schemas.openxmlformats.org/drawingml/2006/table">
            <a:tbl>
              <a:tblPr>
                <a:tableStyleId>{775DCB02-9BB8-47FD-8907-85C794F793BA}</a:tableStyleId>
              </a:tblPr>
              <a:tblGrid>
                <a:gridCol w="2106684"/>
                <a:gridCol w="742157"/>
                <a:gridCol w="846319"/>
                <a:gridCol w="546852"/>
                <a:gridCol w="546852"/>
                <a:gridCol w="546852"/>
                <a:gridCol w="546852"/>
                <a:gridCol w="546852"/>
              </a:tblGrid>
              <a:tr h="0">
                <a:tc>
                  <a:txBody>
                    <a:bodyPr/>
                    <a:lstStyle/>
                    <a:p>
                      <a:pPr indent="0" algn="just">
                        <a:lnSpc>
                          <a:spcPct val="150000"/>
                        </a:lnSpc>
                        <a:spcAft>
                          <a:spcPts val="0"/>
                        </a:spcAft>
                      </a:pPr>
                      <a:r>
                        <a:rPr lang="zh-CN" sz="1800" b="1" kern="100">
                          <a:solidFill>
                            <a:srgbClr val="006600"/>
                          </a:solidFill>
                          <a:latin typeface="Consolas" pitchFamily="49" charset="0"/>
                          <a:ea typeface="微软雅黑" pitchFamily="34" charset="-122"/>
                          <a:cs typeface="Consolas" pitchFamily="49" charset="0"/>
                        </a:rPr>
                        <a:t>作业编号</a:t>
                      </a:r>
                    </a:p>
                  </a:txBody>
                  <a:tcPr marL="68580" marR="68580" marT="0" marB="0"/>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4</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2</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5</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6</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3</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7</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1</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tc>
              </a:tr>
              <a:tr h="0">
                <a:tc>
                  <a:txBody>
                    <a:bodyPr/>
                    <a:lstStyle/>
                    <a:p>
                      <a:pPr indent="0" algn="just">
                        <a:lnSpc>
                          <a:spcPct val="150000"/>
                        </a:lnSpc>
                        <a:spcAft>
                          <a:spcPts val="0"/>
                        </a:spcAft>
                      </a:pPr>
                      <a:r>
                        <a:rPr lang="zh-CN" sz="1800" b="1" kern="100">
                          <a:solidFill>
                            <a:srgbClr val="006600"/>
                          </a:solidFill>
                          <a:latin typeface="Consolas" pitchFamily="49" charset="0"/>
                          <a:ea typeface="微软雅黑" pitchFamily="34" charset="-122"/>
                          <a:cs typeface="Consolas" pitchFamily="49" charset="0"/>
                        </a:rPr>
                        <a:t>作业的处理时间</a:t>
                      </a:r>
                    </a:p>
                  </a:txBody>
                  <a:tcPr marL="68580" marR="68580" marT="0" marB="0"/>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16</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14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6</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5</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3</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2</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nvGraphicFramePr>
        <p:xfrm>
          <a:off x="1000100" y="1463032"/>
          <a:ext cx="6429420" cy="822960"/>
        </p:xfrm>
        <a:graphic>
          <a:graphicData uri="http://schemas.openxmlformats.org/drawingml/2006/table">
            <a:tbl>
              <a:tblPr>
                <a:tableStyleId>{775DCB02-9BB8-47FD-8907-85C794F793BA}</a:tableStyleId>
              </a:tblPr>
              <a:tblGrid>
                <a:gridCol w="2106684"/>
                <a:gridCol w="742157"/>
                <a:gridCol w="723059"/>
                <a:gridCol w="670112"/>
                <a:gridCol w="546852"/>
                <a:gridCol w="546852"/>
                <a:gridCol w="546852"/>
                <a:gridCol w="546852"/>
              </a:tblGrid>
              <a:tr h="0">
                <a:tc>
                  <a:txBody>
                    <a:bodyPr/>
                    <a:lstStyle/>
                    <a:p>
                      <a:pPr indent="0" algn="just">
                        <a:lnSpc>
                          <a:spcPct val="150000"/>
                        </a:lnSpc>
                        <a:spcAft>
                          <a:spcPts val="0"/>
                        </a:spcAft>
                      </a:pPr>
                      <a:r>
                        <a:rPr lang="zh-CN" sz="1800" b="1" kern="100">
                          <a:solidFill>
                            <a:srgbClr val="006600"/>
                          </a:solidFill>
                          <a:latin typeface="微软雅黑" pitchFamily="34" charset="-122"/>
                          <a:ea typeface="微软雅黑" pitchFamily="34" charset="-122"/>
                          <a:cs typeface="Times New Roman" pitchFamily="18" charset="0"/>
                        </a:rPr>
                        <a:t>作业编号</a:t>
                      </a:r>
                    </a:p>
                  </a:txBody>
                  <a:tcPr marL="68580" marR="68580" marT="0" marB="0"/>
                </a:tc>
                <a:tc>
                  <a:txBody>
                    <a:bodyPr/>
                    <a:lstStyle/>
                    <a:p>
                      <a:pPr indent="0" algn="ctr">
                        <a:lnSpc>
                          <a:spcPct val="150000"/>
                        </a:lnSpc>
                        <a:spcAft>
                          <a:spcPts val="0"/>
                        </a:spcAft>
                      </a:pPr>
                      <a:r>
                        <a:rPr lang="en-US" sz="1800" b="1" kern="100">
                          <a:solidFill>
                            <a:srgbClr val="FF0000"/>
                          </a:solidFill>
                          <a:latin typeface="Consolas" pitchFamily="49" charset="0"/>
                          <a:ea typeface="楷体" pitchFamily="49" charset="-122"/>
                          <a:cs typeface="Consolas" pitchFamily="49" charset="0"/>
                        </a:rPr>
                        <a:t>4</a:t>
                      </a:r>
                      <a:endParaRPr lang="zh-CN" sz="1800" b="1" kern="100">
                        <a:solidFill>
                          <a:srgbClr val="FF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FF0000"/>
                          </a:solidFill>
                          <a:latin typeface="Consolas" pitchFamily="49" charset="0"/>
                          <a:ea typeface="楷体" pitchFamily="49" charset="-122"/>
                          <a:cs typeface="Consolas" pitchFamily="49" charset="0"/>
                        </a:rPr>
                        <a:t>2</a:t>
                      </a:r>
                      <a:endParaRPr lang="zh-CN" sz="1800" b="1" kern="100">
                        <a:solidFill>
                          <a:srgbClr val="FF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FF0000"/>
                          </a:solidFill>
                          <a:latin typeface="Consolas" pitchFamily="49" charset="0"/>
                          <a:ea typeface="楷体" pitchFamily="49" charset="-122"/>
                          <a:cs typeface="Consolas" pitchFamily="49" charset="0"/>
                        </a:rPr>
                        <a:t>5</a:t>
                      </a:r>
                      <a:endParaRPr lang="zh-CN" sz="1800" b="1" kern="100">
                        <a:solidFill>
                          <a:srgbClr val="FF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6</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3</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7</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1</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tc>
              </a:tr>
              <a:tr h="0">
                <a:tc>
                  <a:txBody>
                    <a:bodyPr/>
                    <a:lstStyle/>
                    <a:p>
                      <a:pPr indent="0" algn="just">
                        <a:lnSpc>
                          <a:spcPct val="150000"/>
                        </a:lnSpc>
                        <a:spcAft>
                          <a:spcPts val="0"/>
                        </a:spcAft>
                      </a:pPr>
                      <a:r>
                        <a:rPr lang="zh-CN" sz="1800" b="1" kern="100">
                          <a:solidFill>
                            <a:srgbClr val="006600"/>
                          </a:solidFill>
                          <a:latin typeface="微软雅黑" pitchFamily="34" charset="-122"/>
                          <a:ea typeface="微软雅黑" pitchFamily="34" charset="-122"/>
                          <a:cs typeface="Times New Roman" pitchFamily="18" charset="0"/>
                        </a:rPr>
                        <a:t>作业的处理时间</a:t>
                      </a:r>
                    </a:p>
                  </a:txBody>
                  <a:tcPr marL="68580" marR="68580" marT="0" marB="0"/>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16</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14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6</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5</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3</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2</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r>
            </a:tbl>
          </a:graphicData>
        </a:graphic>
      </p:graphicFrame>
      <p:sp>
        <p:nvSpPr>
          <p:cNvPr id="6" name="TextBox 5"/>
          <p:cNvSpPr txBox="1"/>
          <p:nvPr/>
        </p:nvSpPr>
        <p:spPr>
          <a:xfrm>
            <a:off x="357158" y="214290"/>
            <a:ext cx="8572560" cy="961674"/>
          </a:xfrm>
          <a:prstGeom prst="rect">
            <a:avLst/>
          </a:prstGeom>
          <a:solidFill>
            <a:schemeClr val="accent1">
              <a:lumMod val="20000"/>
              <a:lumOff val="80000"/>
            </a:schemeClr>
          </a:solidFill>
        </p:spPr>
        <p:txBody>
          <a:bodyPr wrap="square" rtlCol="0">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）先将排序后的前</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个作业分配给</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台机器。此时机器的分配情况为</a:t>
            </a:r>
            <a:r>
              <a:rPr lang="en-US" altLang="zh-CN" sz="2000" smtClean="0">
                <a:solidFill>
                  <a:srgbClr val="0000FF"/>
                </a:solidFill>
                <a:latin typeface="Consolas" pitchFamily="49" charset="0"/>
                <a:ea typeface="楷体" pitchFamily="49" charset="-122"/>
                <a:cs typeface="Consolas" pitchFamily="49" charset="0"/>
              </a:rPr>
              <a:t>{{4}</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{5}}</a:t>
            </a:r>
            <a:r>
              <a:rPr lang="zh-CN" altLang="zh-CN" sz="2000" smtClean="0">
                <a:solidFill>
                  <a:srgbClr val="0000FF"/>
                </a:solidFill>
                <a:latin typeface="Consolas" pitchFamily="49" charset="0"/>
                <a:ea typeface="楷体" pitchFamily="49" charset="-122"/>
                <a:cs typeface="Consolas" pitchFamily="49" charset="0"/>
              </a:rPr>
              <a:t>，对应的总处理时间为</a:t>
            </a:r>
            <a:r>
              <a:rPr lang="en-US" altLang="zh-CN" sz="2000" smtClean="0">
                <a:solidFill>
                  <a:srgbClr val="0000FF"/>
                </a:solidFill>
                <a:latin typeface="Consolas" pitchFamily="49" charset="0"/>
                <a:ea typeface="楷体" pitchFamily="49" charset="-122"/>
                <a:cs typeface="Consolas" pitchFamily="49" charset="0"/>
              </a:rPr>
              <a:t>{16</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14</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6}</a:t>
            </a:r>
            <a:r>
              <a:rPr lang="zh-CN" altLang="zh-CN" sz="2000" smtClean="0">
                <a:solidFill>
                  <a:srgbClr val="0000FF"/>
                </a:solidFill>
                <a:latin typeface="Consolas" pitchFamily="49" charset="0"/>
                <a:ea typeface="楷体" pitchFamily="49" charset="-122"/>
                <a:cs typeface="Consolas" pitchFamily="49" charset="0"/>
              </a:rPr>
              <a:t>。</a:t>
            </a:r>
          </a:p>
        </p:txBody>
      </p:sp>
      <p:pic>
        <p:nvPicPr>
          <p:cNvPr id="290818" name="Picture 2"/>
          <p:cNvPicPr>
            <a:picLocks noChangeAspect="1" noChangeArrowheads="1"/>
          </p:cNvPicPr>
          <p:nvPr/>
        </p:nvPicPr>
        <p:blipFill>
          <a:blip r:embed="rId2" cstate="print"/>
          <a:srcRect/>
          <a:stretch>
            <a:fillRect/>
          </a:stretch>
        </p:blipFill>
        <p:spPr bwMode="auto">
          <a:xfrm>
            <a:off x="1857356" y="2857496"/>
            <a:ext cx="642942" cy="902310"/>
          </a:xfrm>
          <a:prstGeom prst="rect">
            <a:avLst/>
          </a:prstGeom>
          <a:noFill/>
          <a:ln w="9525">
            <a:noFill/>
            <a:miter lim="800000"/>
            <a:headEnd/>
            <a:tailEnd/>
          </a:ln>
        </p:spPr>
      </p:pic>
      <p:sp>
        <p:nvSpPr>
          <p:cNvPr id="7" name="TextBox 6"/>
          <p:cNvSpPr txBox="1"/>
          <p:nvPr/>
        </p:nvSpPr>
        <p:spPr>
          <a:xfrm>
            <a:off x="714348" y="3143248"/>
            <a:ext cx="857256" cy="400110"/>
          </a:xfrm>
          <a:prstGeom prst="rect">
            <a:avLst/>
          </a:prstGeom>
          <a:noFill/>
        </p:spPr>
        <p:txBody>
          <a:bodyPr wrap="square" rtlCol="0">
            <a:spAutoFit/>
          </a:bodyPr>
          <a:lstStyle/>
          <a:p>
            <a:r>
              <a:rPr lang="zh-CN" altLang="zh-CN" sz="2000" smtClean="0">
                <a:solidFill>
                  <a:srgbClr val="0000FF"/>
                </a:solidFill>
                <a:latin typeface="Consolas" pitchFamily="49" charset="0"/>
                <a:ea typeface="楷体" pitchFamily="49" charset="-122"/>
                <a:cs typeface="Consolas" pitchFamily="49" charset="0"/>
              </a:rPr>
              <a:t>机器</a:t>
            </a:r>
            <a:r>
              <a:rPr lang="en-US" altLang="zh-CN" sz="2000" smtClean="0">
                <a:solidFill>
                  <a:srgbClr val="0000FF"/>
                </a:solidFill>
                <a:latin typeface="Consolas" pitchFamily="49" charset="0"/>
                <a:ea typeface="楷体" pitchFamily="49" charset="-122"/>
                <a:cs typeface="Consolas" pitchFamily="49" charset="0"/>
              </a:rPr>
              <a:t>1</a:t>
            </a:r>
            <a:endParaRPr lang="zh-CN" altLang="en-US" sz="2000">
              <a:latin typeface="Consolas" pitchFamily="49" charset="0"/>
              <a:ea typeface="楷体" pitchFamily="49" charset="-122"/>
              <a:cs typeface="Consolas" pitchFamily="49" charset="0"/>
            </a:endParaRPr>
          </a:p>
        </p:txBody>
      </p:sp>
      <p:pic>
        <p:nvPicPr>
          <p:cNvPr id="8" name="Picture 2"/>
          <p:cNvPicPr>
            <a:picLocks noChangeAspect="1" noChangeArrowheads="1"/>
          </p:cNvPicPr>
          <p:nvPr/>
        </p:nvPicPr>
        <p:blipFill>
          <a:blip r:embed="rId2" cstate="print"/>
          <a:srcRect/>
          <a:stretch>
            <a:fillRect/>
          </a:stretch>
        </p:blipFill>
        <p:spPr bwMode="auto">
          <a:xfrm>
            <a:off x="1857356" y="4098326"/>
            <a:ext cx="642942" cy="902310"/>
          </a:xfrm>
          <a:prstGeom prst="rect">
            <a:avLst/>
          </a:prstGeom>
          <a:noFill/>
          <a:ln w="9525">
            <a:noFill/>
            <a:miter lim="800000"/>
            <a:headEnd/>
            <a:tailEnd/>
          </a:ln>
        </p:spPr>
      </p:pic>
      <p:sp>
        <p:nvSpPr>
          <p:cNvPr id="9" name="TextBox 8"/>
          <p:cNvSpPr txBox="1"/>
          <p:nvPr/>
        </p:nvSpPr>
        <p:spPr>
          <a:xfrm>
            <a:off x="714348" y="4384078"/>
            <a:ext cx="857256" cy="400110"/>
          </a:xfrm>
          <a:prstGeom prst="rect">
            <a:avLst/>
          </a:prstGeom>
          <a:noFill/>
        </p:spPr>
        <p:txBody>
          <a:bodyPr wrap="square" rtlCol="0">
            <a:spAutoFit/>
          </a:bodyPr>
          <a:lstStyle/>
          <a:p>
            <a:r>
              <a:rPr lang="zh-CN" altLang="zh-CN" sz="2000" smtClean="0">
                <a:solidFill>
                  <a:srgbClr val="0000FF"/>
                </a:solidFill>
                <a:latin typeface="Consolas" pitchFamily="49" charset="0"/>
                <a:ea typeface="楷体" pitchFamily="49" charset="-122"/>
                <a:cs typeface="Consolas" pitchFamily="49" charset="0"/>
              </a:rPr>
              <a:t>机器</a:t>
            </a:r>
            <a:r>
              <a:rPr lang="en-US" altLang="zh-CN" sz="2000" smtClean="0">
                <a:solidFill>
                  <a:srgbClr val="0000FF"/>
                </a:solidFill>
                <a:latin typeface="Consolas" pitchFamily="49" charset="0"/>
                <a:ea typeface="楷体" pitchFamily="49" charset="-122"/>
                <a:cs typeface="Consolas" pitchFamily="49" charset="0"/>
              </a:rPr>
              <a:t>2</a:t>
            </a:r>
            <a:endParaRPr lang="zh-CN" altLang="en-US" sz="2000">
              <a:latin typeface="Consolas" pitchFamily="49" charset="0"/>
              <a:ea typeface="楷体" pitchFamily="49" charset="-122"/>
              <a:cs typeface="Consolas" pitchFamily="49" charset="0"/>
            </a:endParaRPr>
          </a:p>
        </p:txBody>
      </p:sp>
      <p:pic>
        <p:nvPicPr>
          <p:cNvPr id="10" name="Picture 2"/>
          <p:cNvPicPr>
            <a:picLocks noChangeAspect="1" noChangeArrowheads="1"/>
          </p:cNvPicPr>
          <p:nvPr/>
        </p:nvPicPr>
        <p:blipFill>
          <a:blip r:embed="rId2" cstate="print"/>
          <a:srcRect/>
          <a:stretch>
            <a:fillRect/>
          </a:stretch>
        </p:blipFill>
        <p:spPr bwMode="auto">
          <a:xfrm>
            <a:off x="1857356" y="5286388"/>
            <a:ext cx="642942" cy="902310"/>
          </a:xfrm>
          <a:prstGeom prst="rect">
            <a:avLst/>
          </a:prstGeom>
          <a:noFill/>
          <a:ln w="9525">
            <a:noFill/>
            <a:miter lim="800000"/>
            <a:headEnd/>
            <a:tailEnd/>
          </a:ln>
        </p:spPr>
      </p:pic>
      <p:sp>
        <p:nvSpPr>
          <p:cNvPr id="11" name="TextBox 10"/>
          <p:cNvSpPr txBox="1"/>
          <p:nvPr/>
        </p:nvSpPr>
        <p:spPr>
          <a:xfrm>
            <a:off x="714348" y="5572140"/>
            <a:ext cx="857256" cy="400110"/>
          </a:xfrm>
          <a:prstGeom prst="rect">
            <a:avLst/>
          </a:prstGeom>
          <a:noFill/>
        </p:spPr>
        <p:txBody>
          <a:bodyPr wrap="square" rtlCol="0">
            <a:spAutoFit/>
          </a:bodyPr>
          <a:lstStyle/>
          <a:p>
            <a:r>
              <a:rPr lang="zh-CN" altLang="zh-CN" sz="2000" smtClean="0">
                <a:solidFill>
                  <a:srgbClr val="0000FF"/>
                </a:solidFill>
                <a:latin typeface="Consolas" pitchFamily="49" charset="0"/>
                <a:ea typeface="楷体" pitchFamily="49" charset="-122"/>
                <a:cs typeface="Consolas" pitchFamily="49" charset="0"/>
              </a:rPr>
              <a:t>机器</a:t>
            </a:r>
            <a:r>
              <a:rPr lang="en-US" altLang="zh-CN" sz="2000" smtClean="0">
                <a:solidFill>
                  <a:srgbClr val="0000FF"/>
                </a:solidFill>
                <a:latin typeface="Consolas" pitchFamily="49" charset="0"/>
                <a:ea typeface="楷体" pitchFamily="49" charset="-122"/>
                <a:cs typeface="Consolas" pitchFamily="49" charset="0"/>
              </a:rPr>
              <a:t>3</a:t>
            </a:r>
            <a:endParaRPr lang="zh-CN" altLang="en-US" sz="2000">
              <a:latin typeface="Consolas" pitchFamily="49" charset="0"/>
              <a:ea typeface="楷体" pitchFamily="49" charset="-122"/>
              <a:cs typeface="Consolas" pitchFamily="49" charset="0"/>
            </a:endParaRPr>
          </a:p>
        </p:txBody>
      </p:sp>
      <p:sp>
        <p:nvSpPr>
          <p:cNvPr id="12" name="任意多边形 11"/>
          <p:cNvSpPr/>
          <p:nvPr/>
        </p:nvSpPr>
        <p:spPr>
          <a:xfrm>
            <a:off x="2428859" y="2242159"/>
            <a:ext cx="1138970" cy="1043965"/>
          </a:xfrm>
          <a:custGeom>
            <a:avLst/>
            <a:gdLst>
              <a:gd name="connsiteX0" fmla="*/ 350729 w 396658"/>
              <a:gd name="connsiteY0" fmla="*/ 0 h 951978"/>
              <a:gd name="connsiteX1" fmla="*/ 338203 w 396658"/>
              <a:gd name="connsiteY1" fmla="*/ 375781 h 951978"/>
              <a:gd name="connsiteX2" fmla="*/ 0 w 396658"/>
              <a:gd name="connsiteY2" fmla="*/ 951978 h 951978"/>
              <a:gd name="connsiteX0" fmla="*/ 1116006 w 1289481"/>
              <a:gd name="connsiteY0" fmla="*/ 0 h 1043965"/>
              <a:gd name="connsiteX1" fmla="*/ 1103480 w 1289481"/>
              <a:gd name="connsiteY1" fmla="*/ 375781 h 1043965"/>
              <a:gd name="connsiteX2" fmla="*/ 0 w 1289481"/>
              <a:gd name="connsiteY2" fmla="*/ 1043965 h 1043965"/>
              <a:gd name="connsiteX0" fmla="*/ 1116006 w 1138970"/>
              <a:gd name="connsiteY0" fmla="*/ 0 h 1043965"/>
              <a:gd name="connsiteX1" fmla="*/ 714381 w 1138970"/>
              <a:gd name="connsiteY1" fmla="*/ 543899 h 1043965"/>
              <a:gd name="connsiteX2" fmla="*/ 0 w 1138970"/>
              <a:gd name="connsiteY2" fmla="*/ 1043965 h 1043965"/>
            </a:gdLst>
            <a:ahLst/>
            <a:cxnLst>
              <a:cxn ang="0">
                <a:pos x="connsiteX0" y="connsiteY0"/>
              </a:cxn>
              <a:cxn ang="0">
                <a:pos x="connsiteX1" y="connsiteY1"/>
              </a:cxn>
              <a:cxn ang="0">
                <a:pos x="connsiteX2" y="connsiteY2"/>
              </a:cxn>
            </a:cxnLst>
            <a:rect l="l" t="t" r="r" b="b"/>
            <a:pathLst>
              <a:path w="1138970" h="1043965">
                <a:moveTo>
                  <a:pt x="1116006" y="0"/>
                </a:moveTo>
                <a:cubicBezTo>
                  <a:pt x="1138970" y="108559"/>
                  <a:pt x="900382" y="369905"/>
                  <a:pt x="714381" y="543899"/>
                </a:cubicBezTo>
                <a:cubicBezTo>
                  <a:pt x="528380" y="717893"/>
                  <a:pt x="139874" y="835198"/>
                  <a:pt x="0" y="1043965"/>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3" name="任意多边形 12"/>
          <p:cNvSpPr/>
          <p:nvPr/>
        </p:nvSpPr>
        <p:spPr>
          <a:xfrm>
            <a:off x="2500297" y="2242159"/>
            <a:ext cx="1796129" cy="2379953"/>
          </a:xfrm>
          <a:custGeom>
            <a:avLst/>
            <a:gdLst>
              <a:gd name="connsiteX0" fmla="*/ 1177446 w 1177446"/>
              <a:gd name="connsiteY0" fmla="*/ 0 h 2267211"/>
              <a:gd name="connsiteX1" fmla="*/ 1064712 w 1177446"/>
              <a:gd name="connsiteY1" fmla="*/ 663879 h 2267211"/>
              <a:gd name="connsiteX2" fmla="*/ 501041 w 1177446"/>
              <a:gd name="connsiteY2" fmla="*/ 2016690 h 2267211"/>
              <a:gd name="connsiteX3" fmla="*/ 0 w 1177446"/>
              <a:gd name="connsiteY3" fmla="*/ 2167003 h 2267211"/>
              <a:gd name="connsiteX0" fmla="*/ 1177446 w 1185472"/>
              <a:gd name="connsiteY0" fmla="*/ 0 h 2217107"/>
              <a:gd name="connsiteX1" fmla="*/ 1064712 w 1185472"/>
              <a:gd name="connsiteY1" fmla="*/ 663879 h 2217107"/>
              <a:gd name="connsiteX2" fmla="*/ 452887 w 1185472"/>
              <a:gd name="connsiteY2" fmla="*/ 1901221 h 2217107"/>
              <a:gd name="connsiteX3" fmla="*/ 0 w 1185472"/>
              <a:gd name="connsiteY3" fmla="*/ 2167003 h 2217107"/>
              <a:gd name="connsiteX0" fmla="*/ 1796129 w 1804155"/>
              <a:gd name="connsiteY0" fmla="*/ 0 h 2379953"/>
              <a:gd name="connsiteX1" fmla="*/ 1683395 w 1804155"/>
              <a:gd name="connsiteY1" fmla="*/ 663879 h 2379953"/>
              <a:gd name="connsiteX2" fmla="*/ 1071570 w 1804155"/>
              <a:gd name="connsiteY2" fmla="*/ 1901221 h 2379953"/>
              <a:gd name="connsiteX3" fmla="*/ 0 w 1804155"/>
              <a:gd name="connsiteY3" fmla="*/ 2329849 h 2379953"/>
              <a:gd name="connsiteX0" fmla="*/ 1796129 w 1827967"/>
              <a:gd name="connsiteY0" fmla="*/ 0 h 2379953"/>
              <a:gd name="connsiteX1" fmla="*/ 1683395 w 1827967"/>
              <a:gd name="connsiteY1" fmla="*/ 663879 h 2379953"/>
              <a:gd name="connsiteX2" fmla="*/ 928695 w 1827967"/>
              <a:gd name="connsiteY2" fmla="*/ 1829783 h 2379953"/>
              <a:gd name="connsiteX3" fmla="*/ 0 w 1827967"/>
              <a:gd name="connsiteY3" fmla="*/ 2329849 h 2379953"/>
              <a:gd name="connsiteX0" fmla="*/ 1796129 w 1796129"/>
              <a:gd name="connsiteY0" fmla="*/ 0 h 2379953"/>
              <a:gd name="connsiteX1" fmla="*/ 1500199 w 1796129"/>
              <a:gd name="connsiteY1" fmla="*/ 758213 h 2379953"/>
              <a:gd name="connsiteX2" fmla="*/ 928695 w 1796129"/>
              <a:gd name="connsiteY2" fmla="*/ 1829783 h 2379953"/>
              <a:gd name="connsiteX3" fmla="*/ 0 w 1796129"/>
              <a:gd name="connsiteY3" fmla="*/ 2329849 h 2379953"/>
              <a:gd name="connsiteX0" fmla="*/ 1796129 w 1796129"/>
              <a:gd name="connsiteY0" fmla="*/ 0 h 2379953"/>
              <a:gd name="connsiteX1" fmla="*/ 1500199 w 1796129"/>
              <a:gd name="connsiteY1" fmla="*/ 758213 h 2379953"/>
              <a:gd name="connsiteX2" fmla="*/ 785819 w 1796129"/>
              <a:gd name="connsiteY2" fmla="*/ 1829783 h 2379953"/>
              <a:gd name="connsiteX3" fmla="*/ 0 w 1796129"/>
              <a:gd name="connsiteY3" fmla="*/ 2329849 h 2379953"/>
            </a:gdLst>
            <a:ahLst/>
            <a:cxnLst>
              <a:cxn ang="0">
                <a:pos x="connsiteX0" y="connsiteY0"/>
              </a:cxn>
              <a:cxn ang="0">
                <a:pos x="connsiteX1" y="connsiteY1"/>
              </a:cxn>
              <a:cxn ang="0">
                <a:pos x="connsiteX2" y="connsiteY2"/>
              </a:cxn>
              <a:cxn ang="0">
                <a:pos x="connsiteX3" y="connsiteY3"/>
              </a:cxn>
            </a:cxnLst>
            <a:rect l="l" t="t" r="r" b="b"/>
            <a:pathLst>
              <a:path w="1796129" h="2379953">
                <a:moveTo>
                  <a:pt x="1796129" y="0"/>
                </a:moveTo>
                <a:cubicBezTo>
                  <a:pt x="1796129" y="163882"/>
                  <a:pt x="1668584" y="453249"/>
                  <a:pt x="1500199" y="758213"/>
                </a:cubicBezTo>
                <a:cubicBezTo>
                  <a:pt x="1331814" y="1063177"/>
                  <a:pt x="1035852" y="1567844"/>
                  <a:pt x="785819" y="1829783"/>
                </a:cubicBezTo>
                <a:cubicBezTo>
                  <a:pt x="535786" y="2091722"/>
                  <a:pt x="161794" y="2379953"/>
                  <a:pt x="0" y="2329849"/>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4" name="任意多边形 13"/>
          <p:cNvSpPr/>
          <p:nvPr/>
        </p:nvSpPr>
        <p:spPr>
          <a:xfrm>
            <a:off x="2571735" y="2242159"/>
            <a:ext cx="2459552" cy="3544295"/>
          </a:xfrm>
          <a:custGeom>
            <a:avLst/>
            <a:gdLst>
              <a:gd name="connsiteX0" fmla="*/ 1866378 w 1983288"/>
              <a:gd name="connsiteY0" fmla="*/ 0 h 3469709"/>
              <a:gd name="connsiteX1" fmla="*/ 1803748 w 1983288"/>
              <a:gd name="connsiteY1" fmla="*/ 1052186 h 3469709"/>
              <a:gd name="connsiteX2" fmla="*/ 789140 w 1983288"/>
              <a:gd name="connsiteY2" fmla="*/ 3006246 h 3469709"/>
              <a:gd name="connsiteX3" fmla="*/ 0 w 1983288"/>
              <a:gd name="connsiteY3" fmla="*/ 3469709 h 3469709"/>
              <a:gd name="connsiteX0" fmla="*/ 2401097 w 2518007"/>
              <a:gd name="connsiteY0" fmla="*/ 0 h 3544295"/>
              <a:gd name="connsiteX1" fmla="*/ 2338467 w 2518007"/>
              <a:gd name="connsiteY1" fmla="*/ 1052186 h 3544295"/>
              <a:gd name="connsiteX2" fmla="*/ 1323859 w 2518007"/>
              <a:gd name="connsiteY2" fmla="*/ 3006246 h 3544295"/>
              <a:gd name="connsiteX3" fmla="*/ 0 w 2518007"/>
              <a:gd name="connsiteY3" fmla="*/ 3544295 h 3544295"/>
              <a:gd name="connsiteX0" fmla="*/ 2401097 w 2459552"/>
              <a:gd name="connsiteY0" fmla="*/ 0 h 3544295"/>
              <a:gd name="connsiteX1" fmla="*/ 1928827 w 2459552"/>
              <a:gd name="connsiteY1" fmla="*/ 1401155 h 3544295"/>
              <a:gd name="connsiteX2" fmla="*/ 1323859 w 2459552"/>
              <a:gd name="connsiteY2" fmla="*/ 3006246 h 3544295"/>
              <a:gd name="connsiteX3" fmla="*/ 0 w 2459552"/>
              <a:gd name="connsiteY3" fmla="*/ 3544295 h 3544295"/>
              <a:gd name="connsiteX0" fmla="*/ 2401097 w 2459552"/>
              <a:gd name="connsiteY0" fmla="*/ 0 h 3544295"/>
              <a:gd name="connsiteX1" fmla="*/ 1928827 w 2459552"/>
              <a:gd name="connsiteY1" fmla="*/ 1401155 h 3544295"/>
              <a:gd name="connsiteX2" fmla="*/ 857257 w 2459552"/>
              <a:gd name="connsiteY2" fmla="*/ 2972791 h 3544295"/>
              <a:gd name="connsiteX3" fmla="*/ 0 w 2459552"/>
              <a:gd name="connsiteY3" fmla="*/ 3544295 h 3544295"/>
            </a:gdLst>
            <a:ahLst/>
            <a:cxnLst>
              <a:cxn ang="0">
                <a:pos x="connsiteX0" y="connsiteY0"/>
              </a:cxn>
              <a:cxn ang="0">
                <a:pos x="connsiteX1" y="connsiteY1"/>
              </a:cxn>
              <a:cxn ang="0">
                <a:pos x="connsiteX2" y="connsiteY2"/>
              </a:cxn>
              <a:cxn ang="0">
                <a:pos x="connsiteX3" y="connsiteY3"/>
              </a:cxn>
            </a:cxnLst>
            <a:rect l="l" t="t" r="r" b="b"/>
            <a:pathLst>
              <a:path w="2459552" h="3544295">
                <a:moveTo>
                  <a:pt x="2401097" y="0"/>
                </a:moveTo>
                <a:cubicBezTo>
                  <a:pt x="2459552" y="275572"/>
                  <a:pt x="2186134" y="905690"/>
                  <a:pt x="1928827" y="1401155"/>
                </a:cubicBezTo>
                <a:cubicBezTo>
                  <a:pt x="1671520" y="1896620"/>
                  <a:pt x="1178728" y="2615601"/>
                  <a:pt x="857257" y="2972791"/>
                </a:cubicBezTo>
                <a:cubicBezTo>
                  <a:pt x="535786" y="3329981"/>
                  <a:pt x="244257" y="3514023"/>
                  <a:pt x="0" y="3544295"/>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5" name="TextBox 14"/>
          <p:cNvSpPr txBox="1"/>
          <p:nvPr/>
        </p:nvSpPr>
        <p:spPr>
          <a:xfrm>
            <a:off x="2786050" y="3143248"/>
            <a:ext cx="1357322" cy="369332"/>
          </a:xfrm>
          <a:prstGeom prst="rect">
            <a:avLst/>
          </a:prstGeom>
          <a:noFill/>
        </p:spPr>
        <p:txBody>
          <a:bodyPr wrap="square" rtlCol="0">
            <a:spAutoFit/>
          </a:bodyPr>
          <a:lstStyle/>
          <a:p>
            <a:r>
              <a:rPr lang="zh-CN" altLang="en-US" sz="1800" smtClean="0">
                <a:solidFill>
                  <a:srgbClr val="9900FF"/>
                </a:solidFill>
                <a:latin typeface="Consolas" pitchFamily="49" charset="0"/>
                <a:ea typeface="微软雅黑" pitchFamily="34" charset="-122"/>
                <a:cs typeface="Consolas" pitchFamily="49" charset="0"/>
              </a:rPr>
              <a:t>作业</a:t>
            </a:r>
            <a:r>
              <a:rPr lang="en-US" altLang="zh-CN" sz="1800" smtClean="0">
                <a:solidFill>
                  <a:srgbClr val="9900FF"/>
                </a:solidFill>
                <a:latin typeface="Consolas" pitchFamily="49" charset="0"/>
                <a:ea typeface="微软雅黑" pitchFamily="34" charset="-122"/>
                <a:cs typeface="Consolas" pitchFamily="49" charset="0"/>
              </a:rPr>
              <a:t>4:16</a:t>
            </a:r>
            <a:endParaRPr lang="zh-CN" altLang="en-US" sz="1800">
              <a:solidFill>
                <a:srgbClr val="9900FF"/>
              </a:solidFill>
              <a:latin typeface="Consolas" pitchFamily="49" charset="0"/>
              <a:ea typeface="微软雅黑" pitchFamily="34" charset="-122"/>
              <a:cs typeface="Consolas" pitchFamily="49" charset="0"/>
            </a:endParaRPr>
          </a:p>
        </p:txBody>
      </p:sp>
      <p:sp>
        <p:nvSpPr>
          <p:cNvPr id="16" name="TextBox 15"/>
          <p:cNvSpPr txBox="1"/>
          <p:nvPr/>
        </p:nvSpPr>
        <p:spPr>
          <a:xfrm>
            <a:off x="2786050" y="4429132"/>
            <a:ext cx="1357322" cy="369332"/>
          </a:xfrm>
          <a:prstGeom prst="rect">
            <a:avLst/>
          </a:prstGeom>
          <a:noFill/>
        </p:spPr>
        <p:txBody>
          <a:bodyPr wrap="square" rtlCol="0">
            <a:spAutoFit/>
          </a:bodyPr>
          <a:lstStyle/>
          <a:p>
            <a:r>
              <a:rPr lang="zh-CN" altLang="en-US" sz="1800" smtClean="0">
                <a:solidFill>
                  <a:srgbClr val="9900FF"/>
                </a:solidFill>
                <a:latin typeface="Consolas" pitchFamily="49" charset="0"/>
                <a:ea typeface="微软雅黑" pitchFamily="34" charset="-122"/>
                <a:cs typeface="Consolas" pitchFamily="49" charset="0"/>
              </a:rPr>
              <a:t>作业</a:t>
            </a:r>
            <a:r>
              <a:rPr lang="en-US" altLang="zh-CN" sz="1800" smtClean="0">
                <a:solidFill>
                  <a:srgbClr val="9900FF"/>
                </a:solidFill>
                <a:latin typeface="Consolas" pitchFamily="49" charset="0"/>
                <a:ea typeface="微软雅黑" pitchFamily="34" charset="-122"/>
                <a:cs typeface="Consolas" pitchFamily="49" charset="0"/>
              </a:rPr>
              <a:t>2:14</a:t>
            </a:r>
            <a:endParaRPr lang="zh-CN" altLang="en-US" sz="1800">
              <a:solidFill>
                <a:srgbClr val="9900FF"/>
              </a:solidFill>
              <a:latin typeface="Consolas" pitchFamily="49" charset="0"/>
              <a:ea typeface="微软雅黑" pitchFamily="34" charset="-122"/>
              <a:cs typeface="Consolas" pitchFamily="49" charset="0"/>
            </a:endParaRPr>
          </a:p>
        </p:txBody>
      </p:sp>
      <p:sp>
        <p:nvSpPr>
          <p:cNvPr id="17" name="TextBox 16"/>
          <p:cNvSpPr txBox="1"/>
          <p:nvPr/>
        </p:nvSpPr>
        <p:spPr>
          <a:xfrm>
            <a:off x="2786050" y="5600658"/>
            <a:ext cx="1357322" cy="369332"/>
          </a:xfrm>
          <a:prstGeom prst="rect">
            <a:avLst/>
          </a:prstGeom>
          <a:noFill/>
        </p:spPr>
        <p:txBody>
          <a:bodyPr wrap="square" rtlCol="0">
            <a:spAutoFit/>
          </a:bodyPr>
          <a:lstStyle/>
          <a:p>
            <a:r>
              <a:rPr lang="zh-CN" altLang="en-US" sz="1800" smtClean="0">
                <a:solidFill>
                  <a:srgbClr val="9900FF"/>
                </a:solidFill>
                <a:latin typeface="Consolas" pitchFamily="49" charset="0"/>
                <a:ea typeface="微软雅黑" pitchFamily="34" charset="-122"/>
                <a:cs typeface="Consolas" pitchFamily="49" charset="0"/>
              </a:rPr>
              <a:t>作业</a:t>
            </a:r>
            <a:r>
              <a:rPr lang="en-US" altLang="zh-CN" sz="1800" smtClean="0">
                <a:solidFill>
                  <a:srgbClr val="9900FF"/>
                </a:solidFill>
                <a:latin typeface="Consolas" pitchFamily="49" charset="0"/>
                <a:ea typeface="微软雅黑" pitchFamily="34" charset="-122"/>
                <a:cs typeface="Consolas" pitchFamily="49" charset="0"/>
              </a:rPr>
              <a:t>5:6</a:t>
            </a:r>
            <a:endParaRPr lang="zh-CN" altLang="en-US" sz="1800">
              <a:solidFill>
                <a:srgbClr val="9900FF"/>
              </a:solidFill>
              <a:latin typeface="Consolas" pitchFamily="49" charset="0"/>
              <a:ea typeface="微软雅黑" pitchFamily="34"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trips(downLeft)">
                                      <p:cBhvr>
                                        <p:cTn id="7" dur="500"/>
                                        <p:tgtEl>
                                          <p:spTgt spid="12"/>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par>
                          <p:cTn id="11" fill="hold">
                            <p:stCondLst>
                              <p:cond delay="500"/>
                            </p:stCondLst>
                            <p:childTnLst>
                              <p:par>
                                <p:cTn id="12" presetID="22" presetClass="exit" presetSubtype="4" fill="hold" grpId="1" nodeType="afterEffect">
                                  <p:stCondLst>
                                    <p:cond delay="0"/>
                                  </p:stCondLst>
                                  <p:childTnLst>
                                    <p:animEffect transition="out" filter="wipe(down)">
                                      <p:cBhvr>
                                        <p:cTn id="13" dur="500"/>
                                        <p:tgtEl>
                                          <p:spTgt spid="12"/>
                                        </p:tgtEl>
                                      </p:cBhvr>
                                    </p:animEffect>
                                    <p:set>
                                      <p:cBhvr>
                                        <p:cTn id="14" dur="1" fill="hold">
                                          <p:stCondLst>
                                            <p:cond delay="499"/>
                                          </p:stCondLst>
                                        </p:cTn>
                                        <p:tgtEl>
                                          <p:spTgt spid="1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8" presetClass="entr" presetSubtype="12"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strips(downLeft)">
                                      <p:cBhvr>
                                        <p:cTn id="19" dur="500"/>
                                        <p:tgtEl>
                                          <p:spTgt spid="13"/>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par>
                          <p:cTn id="23" fill="hold">
                            <p:stCondLst>
                              <p:cond delay="500"/>
                            </p:stCondLst>
                            <p:childTnLst>
                              <p:par>
                                <p:cTn id="24" presetID="22" presetClass="exit" presetSubtype="4" fill="hold" grpId="1" nodeType="afterEffect">
                                  <p:stCondLst>
                                    <p:cond delay="0"/>
                                  </p:stCondLst>
                                  <p:childTnLst>
                                    <p:animEffect transition="out" filter="wipe(down)">
                                      <p:cBhvr>
                                        <p:cTn id="25" dur="500"/>
                                        <p:tgtEl>
                                          <p:spTgt spid="13"/>
                                        </p:tgtEl>
                                      </p:cBhvr>
                                    </p:animEffect>
                                    <p:set>
                                      <p:cBhvr>
                                        <p:cTn id="26" dur="1" fill="hold">
                                          <p:stCondLst>
                                            <p:cond delay="499"/>
                                          </p:stCondLst>
                                        </p:cTn>
                                        <p:tgtEl>
                                          <p:spTgt spid="1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8" presetClass="entr" presetSubtype="12"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strips(downLeft)">
                                      <p:cBhvr>
                                        <p:cTn id="31" dur="500"/>
                                        <p:tgtEl>
                                          <p:spTgt spid="14"/>
                                        </p:tgtEl>
                                      </p:cBhvr>
                                    </p:animEffect>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par>
                          <p:cTn id="35" fill="hold">
                            <p:stCondLst>
                              <p:cond delay="500"/>
                            </p:stCondLst>
                            <p:childTnLst>
                              <p:par>
                                <p:cTn id="36" presetID="22" presetClass="exit" presetSubtype="4" fill="hold" grpId="1" nodeType="afterEffect">
                                  <p:stCondLst>
                                    <p:cond delay="0"/>
                                  </p:stCondLst>
                                  <p:childTnLst>
                                    <p:animEffect transition="out" filter="wipe(down)">
                                      <p:cBhvr>
                                        <p:cTn id="37" dur="500"/>
                                        <p:tgtEl>
                                          <p:spTgt spid="14"/>
                                        </p:tgtEl>
                                      </p:cBhvr>
                                    </p:animEffect>
                                    <p:set>
                                      <p:cBhvr>
                                        <p:cTn id="38"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3" grpId="0" animBg="1"/>
      <p:bldP spid="13" grpId="1" animBg="1"/>
      <p:bldP spid="14" grpId="0" animBg="1"/>
      <p:bldP spid="14" grpId="1" animBg="1"/>
      <p:bldP spid="15" grpId="0"/>
      <p:bldP spid="16" grpId="0"/>
      <p:bldP spid="1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nvGraphicFramePr>
        <p:xfrm>
          <a:off x="500034" y="857232"/>
          <a:ext cx="6429420" cy="822960"/>
        </p:xfrm>
        <a:graphic>
          <a:graphicData uri="http://schemas.openxmlformats.org/drawingml/2006/table">
            <a:tbl>
              <a:tblPr>
                <a:tableStyleId>{775DCB02-9BB8-47FD-8907-85C794F793BA}</a:tableStyleId>
              </a:tblPr>
              <a:tblGrid>
                <a:gridCol w="2106684"/>
                <a:gridCol w="742157"/>
                <a:gridCol w="723059"/>
                <a:gridCol w="571504"/>
                <a:gridCol w="645460"/>
                <a:gridCol w="546852"/>
                <a:gridCol w="546852"/>
                <a:gridCol w="546852"/>
              </a:tblGrid>
              <a:tr h="0">
                <a:tc>
                  <a:txBody>
                    <a:bodyPr/>
                    <a:lstStyle/>
                    <a:p>
                      <a:pPr indent="0" algn="just">
                        <a:lnSpc>
                          <a:spcPct val="150000"/>
                        </a:lnSpc>
                        <a:spcAft>
                          <a:spcPts val="0"/>
                        </a:spcAft>
                      </a:pPr>
                      <a:r>
                        <a:rPr lang="zh-CN" sz="1800" b="1" kern="100">
                          <a:solidFill>
                            <a:srgbClr val="006600"/>
                          </a:solidFill>
                          <a:latin typeface="微软雅黑" pitchFamily="34" charset="-122"/>
                          <a:ea typeface="微软雅黑" pitchFamily="34" charset="-122"/>
                          <a:cs typeface="Times New Roman" pitchFamily="18" charset="0"/>
                        </a:rPr>
                        <a:t>作业编号</a:t>
                      </a:r>
                    </a:p>
                  </a:txBody>
                  <a:tcPr marL="68580" marR="68580" marT="0" marB="0"/>
                </a:tc>
                <a:tc>
                  <a:txBody>
                    <a:bodyPr/>
                    <a:lstStyle/>
                    <a:p>
                      <a:pPr indent="0" algn="ctr">
                        <a:lnSpc>
                          <a:spcPct val="150000"/>
                        </a:lnSpc>
                        <a:spcAft>
                          <a:spcPts val="0"/>
                        </a:spcAft>
                      </a:pPr>
                      <a:r>
                        <a:rPr lang="en-US" sz="1800" b="1" kern="100" smtClean="0">
                          <a:solidFill>
                            <a:srgbClr val="FF0000"/>
                          </a:solidFill>
                          <a:latin typeface="Consolas" pitchFamily="49" charset="0"/>
                          <a:ea typeface="楷体" pitchFamily="49" charset="-122"/>
                          <a:cs typeface="Consolas" pitchFamily="49" charset="0"/>
                        </a:rPr>
                        <a:t>4</a:t>
                      </a:r>
                      <a:endParaRPr lang="zh-CN" sz="1800" b="1" kern="100">
                        <a:solidFill>
                          <a:srgbClr val="FF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FF0000"/>
                          </a:solidFill>
                          <a:latin typeface="Consolas" pitchFamily="49" charset="0"/>
                          <a:ea typeface="楷体" pitchFamily="49" charset="-122"/>
                          <a:cs typeface="Consolas" pitchFamily="49" charset="0"/>
                        </a:rPr>
                        <a:t>2</a:t>
                      </a:r>
                      <a:endParaRPr lang="zh-CN" sz="1800" b="1" kern="100">
                        <a:solidFill>
                          <a:srgbClr val="FF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smtClean="0">
                          <a:solidFill>
                            <a:srgbClr val="FF0000"/>
                          </a:solidFill>
                          <a:latin typeface="Consolas" pitchFamily="49" charset="0"/>
                          <a:ea typeface="楷体" pitchFamily="49" charset="-122"/>
                          <a:cs typeface="Consolas" pitchFamily="49" charset="0"/>
                        </a:rPr>
                        <a:t>5</a:t>
                      </a:r>
                      <a:endParaRPr lang="zh-CN" sz="1800" b="1" kern="100">
                        <a:solidFill>
                          <a:srgbClr val="FF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6</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3</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7</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1</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tc>
              </a:tr>
              <a:tr h="0">
                <a:tc>
                  <a:txBody>
                    <a:bodyPr/>
                    <a:lstStyle/>
                    <a:p>
                      <a:pPr indent="0" algn="just">
                        <a:lnSpc>
                          <a:spcPct val="150000"/>
                        </a:lnSpc>
                        <a:spcAft>
                          <a:spcPts val="0"/>
                        </a:spcAft>
                      </a:pPr>
                      <a:r>
                        <a:rPr lang="zh-CN" sz="1800" b="1" kern="100">
                          <a:solidFill>
                            <a:srgbClr val="006600"/>
                          </a:solidFill>
                          <a:latin typeface="微软雅黑" pitchFamily="34" charset="-122"/>
                          <a:ea typeface="微软雅黑" pitchFamily="34" charset="-122"/>
                          <a:cs typeface="Times New Roman" pitchFamily="18" charset="0"/>
                        </a:rPr>
                        <a:t>作业的处理时间</a:t>
                      </a:r>
                    </a:p>
                  </a:txBody>
                  <a:tcPr marL="68580" marR="68580" marT="0" marB="0"/>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16</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14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6</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5</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3</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2</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r>
            </a:tbl>
          </a:graphicData>
        </a:graphic>
      </p:graphicFrame>
      <p:sp>
        <p:nvSpPr>
          <p:cNvPr id="6" name="TextBox 5"/>
          <p:cNvSpPr txBox="1"/>
          <p:nvPr/>
        </p:nvSpPr>
        <p:spPr>
          <a:xfrm>
            <a:off x="357158" y="214290"/>
            <a:ext cx="3071834" cy="403828"/>
          </a:xfrm>
          <a:prstGeom prst="rect">
            <a:avLst/>
          </a:prstGeom>
          <a:noFill/>
        </p:spPr>
        <p:txBody>
          <a:bodyPr wrap="square" rtlCol="0">
            <a:spAutoFit/>
          </a:bodyPr>
          <a:lstStyle/>
          <a:p>
            <a:pPr>
              <a:lnSpc>
                <a:spcPts val="26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）分配余下的作业：</a:t>
            </a:r>
          </a:p>
        </p:txBody>
      </p:sp>
      <p:pic>
        <p:nvPicPr>
          <p:cNvPr id="7" name="Picture 2"/>
          <p:cNvPicPr>
            <a:picLocks noChangeAspect="1" noChangeArrowheads="1"/>
          </p:cNvPicPr>
          <p:nvPr/>
        </p:nvPicPr>
        <p:blipFill>
          <a:blip r:embed="rId2" cstate="print"/>
          <a:srcRect/>
          <a:stretch>
            <a:fillRect/>
          </a:stretch>
        </p:blipFill>
        <p:spPr bwMode="auto">
          <a:xfrm>
            <a:off x="1517843" y="2615577"/>
            <a:ext cx="642942" cy="902310"/>
          </a:xfrm>
          <a:prstGeom prst="rect">
            <a:avLst/>
          </a:prstGeom>
          <a:noFill/>
          <a:ln w="9525">
            <a:noFill/>
            <a:miter lim="800000"/>
            <a:headEnd/>
            <a:tailEnd/>
          </a:ln>
        </p:spPr>
      </p:pic>
      <p:sp>
        <p:nvSpPr>
          <p:cNvPr id="8" name="TextBox 7"/>
          <p:cNvSpPr txBox="1"/>
          <p:nvPr/>
        </p:nvSpPr>
        <p:spPr>
          <a:xfrm>
            <a:off x="642910" y="2901329"/>
            <a:ext cx="857256" cy="400110"/>
          </a:xfrm>
          <a:prstGeom prst="rect">
            <a:avLst/>
          </a:prstGeom>
          <a:noFill/>
        </p:spPr>
        <p:txBody>
          <a:bodyPr wrap="square" rtlCol="0">
            <a:spAutoFit/>
          </a:bodyPr>
          <a:lstStyle/>
          <a:p>
            <a:r>
              <a:rPr lang="zh-CN" altLang="zh-CN" sz="2000" smtClean="0">
                <a:solidFill>
                  <a:srgbClr val="0000FF"/>
                </a:solidFill>
                <a:latin typeface="Consolas" pitchFamily="49" charset="0"/>
                <a:ea typeface="楷体" pitchFamily="49" charset="-122"/>
                <a:cs typeface="Consolas" pitchFamily="49" charset="0"/>
              </a:rPr>
              <a:t>机器</a:t>
            </a:r>
            <a:r>
              <a:rPr lang="en-US" altLang="zh-CN" sz="2000" smtClean="0">
                <a:solidFill>
                  <a:srgbClr val="0000FF"/>
                </a:solidFill>
                <a:latin typeface="Consolas" pitchFamily="49" charset="0"/>
                <a:ea typeface="楷体" pitchFamily="49" charset="-122"/>
                <a:cs typeface="Consolas" pitchFamily="49" charset="0"/>
              </a:rPr>
              <a:t>1</a:t>
            </a:r>
            <a:endParaRPr lang="zh-CN" altLang="en-US" sz="2000">
              <a:latin typeface="Consolas" pitchFamily="49" charset="0"/>
              <a:ea typeface="楷体" pitchFamily="49" charset="-122"/>
              <a:cs typeface="Consolas" pitchFamily="49" charset="0"/>
            </a:endParaRPr>
          </a:p>
        </p:txBody>
      </p:sp>
      <p:pic>
        <p:nvPicPr>
          <p:cNvPr id="9" name="Picture 2"/>
          <p:cNvPicPr>
            <a:picLocks noChangeAspect="1" noChangeArrowheads="1"/>
          </p:cNvPicPr>
          <p:nvPr/>
        </p:nvPicPr>
        <p:blipFill>
          <a:blip r:embed="rId2" cstate="print"/>
          <a:srcRect/>
          <a:stretch>
            <a:fillRect/>
          </a:stretch>
        </p:blipFill>
        <p:spPr bwMode="auto">
          <a:xfrm>
            <a:off x="1517843" y="3856407"/>
            <a:ext cx="642942" cy="902310"/>
          </a:xfrm>
          <a:prstGeom prst="rect">
            <a:avLst/>
          </a:prstGeom>
          <a:noFill/>
          <a:ln w="9525">
            <a:noFill/>
            <a:miter lim="800000"/>
            <a:headEnd/>
            <a:tailEnd/>
          </a:ln>
        </p:spPr>
      </p:pic>
      <p:sp>
        <p:nvSpPr>
          <p:cNvPr id="10" name="TextBox 9"/>
          <p:cNvSpPr txBox="1"/>
          <p:nvPr/>
        </p:nvSpPr>
        <p:spPr>
          <a:xfrm>
            <a:off x="642910" y="4142159"/>
            <a:ext cx="857256" cy="400110"/>
          </a:xfrm>
          <a:prstGeom prst="rect">
            <a:avLst/>
          </a:prstGeom>
          <a:noFill/>
        </p:spPr>
        <p:txBody>
          <a:bodyPr wrap="square" rtlCol="0">
            <a:spAutoFit/>
          </a:bodyPr>
          <a:lstStyle/>
          <a:p>
            <a:r>
              <a:rPr lang="zh-CN" altLang="zh-CN" sz="2000" smtClean="0">
                <a:solidFill>
                  <a:srgbClr val="0000FF"/>
                </a:solidFill>
                <a:latin typeface="Consolas" pitchFamily="49" charset="0"/>
                <a:ea typeface="楷体" pitchFamily="49" charset="-122"/>
                <a:cs typeface="Consolas" pitchFamily="49" charset="0"/>
              </a:rPr>
              <a:t>机器</a:t>
            </a:r>
            <a:r>
              <a:rPr lang="en-US" altLang="zh-CN" sz="2000" smtClean="0">
                <a:solidFill>
                  <a:srgbClr val="0000FF"/>
                </a:solidFill>
                <a:latin typeface="Consolas" pitchFamily="49" charset="0"/>
                <a:ea typeface="楷体" pitchFamily="49" charset="-122"/>
                <a:cs typeface="Consolas" pitchFamily="49" charset="0"/>
              </a:rPr>
              <a:t>2</a:t>
            </a:r>
            <a:endParaRPr lang="zh-CN" altLang="en-US" sz="2000">
              <a:latin typeface="Consolas" pitchFamily="49" charset="0"/>
              <a:ea typeface="楷体" pitchFamily="49" charset="-122"/>
              <a:cs typeface="Consolas" pitchFamily="49" charset="0"/>
            </a:endParaRPr>
          </a:p>
        </p:txBody>
      </p:sp>
      <p:pic>
        <p:nvPicPr>
          <p:cNvPr id="11" name="Picture 2"/>
          <p:cNvPicPr>
            <a:picLocks noChangeAspect="1" noChangeArrowheads="1"/>
          </p:cNvPicPr>
          <p:nvPr/>
        </p:nvPicPr>
        <p:blipFill>
          <a:blip r:embed="rId2" cstate="print"/>
          <a:srcRect/>
          <a:stretch>
            <a:fillRect/>
          </a:stretch>
        </p:blipFill>
        <p:spPr bwMode="auto">
          <a:xfrm>
            <a:off x="1517843" y="5044469"/>
            <a:ext cx="642942" cy="902310"/>
          </a:xfrm>
          <a:prstGeom prst="rect">
            <a:avLst/>
          </a:prstGeom>
          <a:noFill/>
          <a:ln w="9525">
            <a:noFill/>
            <a:miter lim="800000"/>
            <a:headEnd/>
            <a:tailEnd/>
          </a:ln>
        </p:spPr>
      </p:pic>
      <p:sp>
        <p:nvSpPr>
          <p:cNvPr id="12" name="TextBox 11"/>
          <p:cNvSpPr txBox="1"/>
          <p:nvPr/>
        </p:nvSpPr>
        <p:spPr>
          <a:xfrm>
            <a:off x="642910" y="5330221"/>
            <a:ext cx="857256" cy="400110"/>
          </a:xfrm>
          <a:prstGeom prst="rect">
            <a:avLst/>
          </a:prstGeom>
          <a:noFill/>
        </p:spPr>
        <p:txBody>
          <a:bodyPr wrap="square" rtlCol="0">
            <a:spAutoFit/>
          </a:bodyPr>
          <a:lstStyle/>
          <a:p>
            <a:r>
              <a:rPr lang="zh-CN" altLang="zh-CN" sz="2000" smtClean="0">
                <a:solidFill>
                  <a:srgbClr val="0000FF"/>
                </a:solidFill>
                <a:latin typeface="Consolas" pitchFamily="49" charset="0"/>
                <a:ea typeface="楷体" pitchFamily="49" charset="-122"/>
                <a:cs typeface="Consolas" pitchFamily="49" charset="0"/>
              </a:rPr>
              <a:t>机器</a:t>
            </a:r>
            <a:r>
              <a:rPr lang="en-US" altLang="zh-CN" sz="2000" smtClean="0">
                <a:solidFill>
                  <a:srgbClr val="0000FF"/>
                </a:solidFill>
                <a:latin typeface="Consolas" pitchFamily="49" charset="0"/>
                <a:ea typeface="楷体" pitchFamily="49" charset="-122"/>
                <a:cs typeface="Consolas" pitchFamily="49" charset="0"/>
              </a:rPr>
              <a:t>3</a:t>
            </a:r>
            <a:endParaRPr lang="zh-CN" altLang="en-US" sz="2000">
              <a:latin typeface="Consolas" pitchFamily="49" charset="0"/>
              <a:ea typeface="楷体" pitchFamily="49" charset="-122"/>
              <a:cs typeface="Consolas" pitchFamily="49" charset="0"/>
            </a:endParaRPr>
          </a:p>
        </p:txBody>
      </p:sp>
      <p:sp>
        <p:nvSpPr>
          <p:cNvPr id="16" name="TextBox 15"/>
          <p:cNvSpPr txBox="1"/>
          <p:nvPr/>
        </p:nvSpPr>
        <p:spPr>
          <a:xfrm>
            <a:off x="2232223" y="2901329"/>
            <a:ext cx="2000264" cy="369332"/>
          </a:xfrm>
          <a:prstGeom prst="rect">
            <a:avLst/>
          </a:prstGeom>
          <a:noFill/>
        </p:spPr>
        <p:txBody>
          <a:bodyPr wrap="square" rtlCol="0">
            <a:spAutoFit/>
          </a:bodyPr>
          <a:lstStyle/>
          <a:p>
            <a:r>
              <a:rPr lang="zh-CN" altLang="en-US" sz="1800" smtClean="0">
                <a:solidFill>
                  <a:srgbClr val="9900FF"/>
                </a:solidFill>
                <a:latin typeface="Consolas" pitchFamily="49" charset="0"/>
                <a:ea typeface="微软雅黑" pitchFamily="34" charset="-122"/>
                <a:cs typeface="Consolas" pitchFamily="49" charset="0"/>
              </a:rPr>
              <a:t>作业</a:t>
            </a:r>
            <a:r>
              <a:rPr lang="en-US" altLang="zh-CN" sz="1800" smtClean="0">
                <a:solidFill>
                  <a:srgbClr val="9900FF"/>
                </a:solidFill>
                <a:latin typeface="Consolas" pitchFamily="49" charset="0"/>
                <a:ea typeface="微软雅黑" pitchFamily="34" charset="-122"/>
                <a:cs typeface="Consolas" pitchFamily="49" charset="0"/>
              </a:rPr>
              <a:t>4</a:t>
            </a:r>
            <a:r>
              <a:rPr lang="zh-CN" altLang="en-US" sz="1800" smtClean="0">
                <a:solidFill>
                  <a:srgbClr val="9900FF"/>
                </a:solidFill>
                <a:latin typeface="Consolas" pitchFamily="49" charset="0"/>
                <a:ea typeface="微软雅黑" pitchFamily="34" charset="-122"/>
                <a:cs typeface="Consolas" pitchFamily="49" charset="0"/>
              </a:rPr>
              <a:t>，总时间</a:t>
            </a:r>
            <a:r>
              <a:rPr lang="en-US" altLang="zh-CN" sz="1800" smtClean="0">
                <a:solidFill>
                  <a:srgbClr val="9900FF"/>
                </a:solidFill>
                <a:latin typeface="Consolas" pitchFamily="49" charset="0"/>
                <a:ea typeface="微软雅黑" pitchFamily="34" charset="-122"/>
                <a:cs typeface="Consolas" pitchFamily="49" charset="0"/>
              </a:rPr>
              <a:t>16</a:t>
            </a:r>
            <a:endParaRPr lang="zh-CN" altLang="en-US" sz="1800">
              <a:solidFill>
                <a:srgbClr val="9900FF"/>
              </a:solidFill>
              <a:latin typeface="Consolas" pitchFamily="49" charset="0"/>
              <a:ea typeface="微软雅黑" pitchFamily="34" charset="-122"/>
              <a:cs typeface="Consolas" pitchFamily="49" charset="0"/>
            </a:endParaRPr>
          </a:p>
        </p:txBody>
      </p:sp>
      <p:sp>
        <p:nvSpPr>
          <p:cNvPr id="17" name="TextBox 16"/>
          <p:cNvSpPr txBox="1"/>
          <p:nvPr/>
        </p:nvSpPr>
        <p:spPr>
          <a:xfrm>
            <a:off x="2232223" y="4187213"/>
            <a:ext cx="2500330" cy="369332"/>
          </a:xfrm>
          <a:prstGeom prst="rect">
            <a:avLst/>
          </a:prstGeom>
          <a:noFill/>
        </p:spPr>
        <p:txBody>
          <a:bodyPr wrap="square" rtlCol="0">
            <a:spAutoFit/>
          </a:bodyPr>
          <a:lstStyle/>
          <a:p>
            <a:r>
              <a:rPr lang="zh-CN" altLang="en-US" sz="1800" smtClean="0">
                <a:solidFill>
                  <a:srgbClr val="9900FF"/>
                </a:solidFill>
                <a:latin typeface="微软雅黑" pitchFamily="34" charset="-122"/>
                <a:ea typeface="微软雅黑" pitchFamily="34" charset="-122"/>
              </a:rPr>
              <a:t>作业</a:t>
            </a:r>
            <a:r>
              <a:rPr lang="en-US" altLang="zh-CN" sz="1800" smtClean="0">
                <a:solidFill>
                  <a:srgbClr val="9900FF"/>
                </a:solidFill>
                <a:latin typeface="微软雅黑" pitchFamily="34" charset="-122"/>
                <a:ea typeface="微软雅黑" pitchFamily="34" charset="-122"/>
              </a:rPr>
              <a:t>2</a:t>
            </a:r>
            <a:r>
              <a:rPr lang="zh-CN" altLang="en-US" sz="1800" smtClean="0">
                <a:solidFill>
                  <a:srgbClr val="9900FF"/>
                </a:solidFill>
                <a:latin typeface="微软雅黑" pitchFamily="34" charset="-122"/>
                <a:ea typeface="微软雅黑" pitchFamily="34" charset="-122"/>
              </a:rPr>
              <a:t>，总时间</a:t>
            </a:r>
            <a:r>
              <a:rPr lang="en-US" altLang="zh-CN" sz="1800" smtClean="0">
                <a:solidFill>
                  <a:srgbClr val="9900FF"/>
                </a:solidFill>
                <a:latin typeface="微软雅黑" pitchFamily="34" charset="-122"/>
                <a:ea typeface="微软雅黑" pitchFamily="34" charset="-122"/>
              </a:rPr>
              <a:t>14</a:t>
            </a:r>
            <a:endParaRPr lang="zh-CN" altLang="en-US" sz="1800">
              <a:solidFill>
                <a:srgbClr val="9900FF"/>
              </a:solidFill>
              <a:latin typeface="微软雅黑" pitchFamily="34" charset="-122"/>
              <a:ea typeface="微软雅黑" pitchFamily="34" charset="-122"/>
            </a:endParaRPr>
          </a:p>
        </p:txBody>
      </p:sp>
      <p:sp>
        <p:nvSpPr>
          <p:cNvPr id="18" name="TextBox 17"/>
          <p:cNvSpPr txBox="1"/>
          <p:nvPr/>
        </p:nvSpPr>
        <p:spPr>
          <a:xfrm>
            <a:off x="2232223" y="5358739"/>
            <a:ext cx="1911149" cy="369332"/>
          </a:xfrm>
          <a:prstGeom prst="rect">
            <a:avLst/>
          </a:prstGeom>
          <a:noFill/>
        </p:spPr>
        <p:txBody>
          <a:bodyPr wrap="square" rtlCol="0">
            <a:spAutoFit/>
          </a:bodyPr>
          <a:lstStyle/>
          <a:p>
            <a:r>
              <a:rPr lang="zh-CN" altLang="en-US" sz="1800" smtClean="0">
                <a:solidFill>
                  <a:srgbClr val="9900FF"/>
                </a:solidFill>
                <a:latin typeface="微软雅黑" pitchFamily="34" charset="-122"/>
                <a:ea typeface="微软雅黑" pitchFamily="34" charset="-122"/>
              </a:rPr>
              <a:t>作业</a:t>
            </a:r>
            <a:r>
              <a:rPr lang="en-US" altLang="zh-CN" sz="1800" smtClean="0">
                <a:solidFill>
                  <a:srgbClr val="9900FF"/>
                </a:solidFill>
                <a:latin typeface="微软雅黑" pitchFamily="34" charset="-122"/>
                <a:ea typeface="微软雅黑" pitchFamily="34" charset="-122"/>
              </a:rPr>
              <a:t>5</a:t>
            </a:r>
            <a:r>
              <a:rPr lang="zh-CN" altLang="en-US" sz="1800" smtClean="0">
                <a:solidFill>
                  <a:srgbClr val="9900FF"/>
                </a:solidFill>
                <a:latin typeface="微软雅黑" pitchFamily="34" charset="-122"/>
                <a:ea typeface="微软雅黑" pitchFamily="34" charset="-122"/>
              </a:rPr>
              <a:t>，总时间</a:t>
            </a:r>
            <a:r>
              <a:rPr lang="en-US" altLang="zh-CN" sz="1800" smtClean="0">
                <a:solidFill>
                  <a:srgbClr val="9900FF"/>
                </a:solidFill>
                <a:latin typeface="微软雅黑" pitchFamily="34" charset="-122"/>
                <a:ea typeface="微软雅黑" pitchFamily="34" charset="-122"/>
              </a:rPr>
              <a:t>6</a:t>
            </a:r>
            <a:endParaRPr lang="zh-CN" altLang="en-US" sz="1800">
              <a:solidFill>
                <a:srgbClr val="9900FF"/>
              </a:solidFill>
              <a:latin typeface="微软雅黑" pitchFamily="34" charset="-122"/>
              <a:ea typeface="微软雅黑" pitchFamily="34" charset="-122"/>
            </a:endParaRPr>
          </a:p>
        </p:txBody>
      </p:sp>
      <p:sp>
        <p:nvSpPr>
          <p:cNvPr id="19" name="TextBox 18"/>
          <p:cNvSpPr txBox="1"/>
          <p:nvPr/>
        </p:nvSpPr>
        <p:spPr>
          <a:xfrm>
            <a:off x="2214546" y="5358739"/>
            <a:ext cx="2928958" cy="369332"/>
          </a:xfrm>
          <a:prstGeom prst="rect">
            <a:avLst/>
          </a:prstGeom>
          <a:solidFill>
            <a:schemeClr val="accent4">
              <a:lumMod val="40000"/>
              <a:lumOff val="60000"/>
            </a:schemeClr>
          </a:solidFill>
        </p:spPr>
        <p:txBody>
          <a:bodyPr wrap="square" rtlCol="0">
            <a:spAutoFit/>
          </a:bodyPr>
          <a:lstStyle/>
          <a:p>
            <a:r>
              <a:rPr lang="zh-CN" altLang="en-US" sz="1800" smtClean="0">
                <a:solidFill>
                  <a:srgbClr val="9900FF"/>
                </a:solidFill>
                <a:latin typeface="微软雅黑" pitchFamily="34" charset="-122"/>
                <a:ea typeface="微软雅黑" pitchFamily="34" charset="-122"/>
              </a:rPr>
              <a:t>作业</a:t>
            </a:r>
            <a:r>
              <a:rPr lang="en-US" altLang="zh-CN" sz="1800" smtClean="0">
                <a:solidFill>
                  <a:srgbClr val="9900FF"/>
                </a:solidFill>
                <a:latin typeface="微软雅黑" pitchFamily="34" charset="-122"/>
                <a:ea typeface="微软雅黑" pitchFamily="34" charset="-122"/>
              </a:rPr>
              <a:t>5</a:t>
            </a:r>
            <a:r>
              <a:rPr lang="zh-CN" altLang="en-US" sz="1800" smtClean="0">
                <a:solidFill>
                  <a:srgbClr val="9900FF"/>
                </a:solidFill>
                <a:latin typeface="微软雅黑" pitchFamily="34" charset="-122"/>
                <a:ea typeface="微软雅黑" pitchFamily="34" charset="-122"/>
              </a:rPr>
              <a:t>、</a:t>
            </a:r>
            <a:r>
              <a:rPr lang="en-US" altLang="zh-CN" sz="1800" smtClean="0">
                <a:solidFill>
                  <a:srgbClr val="9900FF"/>
                </a:solidFill>
                <a:latin typeface="微软雅黑" pitchFamily="34" charset="-122"/>
                <a:ea typeface="微软雅黑" pitchFamily="34" charset="-122"/>
              </a:rPr>
              <a:t>6</a:t>
            </a:r>
            <a:r>
              <a:rPr lang="zh-CN" altLang="en-US" sz="1800" smtClean="0">
                <a:solidFill>
                  <a:srgbClr val="9900FF"/>
                </a:solidFill>
                <a:latin typeface="微软雅黑" pitchFamily="34" charset="-122"/>
                <a:ea typeface="微软雅黑" pitchFamily="34" charset="-122"/>
              </a:rPr>
              <a:t>，总时间</a:t>
            </a:r>
            <a:r>
              <a:rPr lang="en-US" altLang="zh-CN" sz="1800" smtClean="0">
                <a:solidFill>
                  <a:srgbClr val="9900FF"/>
                </a:solidFill>
                <a:latin typeface="微软雅黑" pitchFamily="34" charset="-122"/>
                <a:ea typeface="微软雅黑" pitchFamily="34" charset="-122"/>
              </a:rPr>
              <a:t>11</a:t>
            </a:r>
            <a:endParaRPr lang="zh-CN" altLang="en-US" sz="1800">
              <a:solidFill>
                <a:srgbClr val="9900FF"/>
              </a:solidFill>
              <a:latin typeface="微软雅黑" pitchFamily="34" charset="-122"/>
              <a:ea typeface="微软雅黑" pitchFamily="34" charset="-122"/>
            </a:endParaRPr>
          </a:p>
        </p:txBody>
      </p:sp>
      <p:sp>
        <p:nvSpPr>
          <p:cNvPr id="20" name="TextBox 19"/>
          <p:cNvSpPr txBox="1"/>
          <p:nvPr/>
        </p:nvSpPr>
        <p:spPr>
          <a:xfrm>
            <a:off x="2214546" y="5358739"/>
            <a:ext cx="3429024" cy="369332"/>
          </a:xfrm>
          <a:prstGeom prst="rect">
            <a:avLst/>
          </a:prstGeom>
          <a:solidFill>
            <a:schemeClr val="accent4">
              <a:lumMod val="40000"/>
              <a:lumOff val="60000"/>
            </a:schemeClr>
          </a:solidFill>
        </p:spPr>
        <p:txBody>
          <a:bodyPr wrap="square" rtlCol="0">
            <a:spAutoFit/>
          </a:bodyPr>
          <a:lstStyle/>
          <a:p>
            <a:r>
              <a:rPr lang="zh-CN" altLang="en-US" sz="1800" smtClean="0">
                <a:solidFill>
                  <a:srgbClr val="9900FF"/>
                </a:solidFill>
                <a:latin typeface="微软雅黑" pitchFamily="34" charset="-122"/>
                <a:ea typeface="微软雅黑" pitchFamily="34" charset="-122"/>
              </a:rPr>
              <a:t>作业</a:t>
            </a:r>
            <a:r>
              <a:rPr lang="en-US" altLang="zh-CN" sz="1800" smtClean="0">
                <a:solidFill>
                  <a:srgbClr val="9900FF"/>
                </a:solidFill>
                <a:latin typeface="微软雅黑" pitchFamily="34" charset="-122"/>
                <a:ea typeface="微软雅黑" pitchFamily="34" charset="-122"/>
              </a:rPr>
              <a:t>5</a:t>
            </a:r>
            <a:r>
              <a:rPr lang="zh-CN" altLang="en-US" sz="1800" smtClean="0">
                <a:solidFill>
                  <a:srgbClr val="9900FF"/>
                </a:solidFill>
                <a:latin typeface="微软雅黑" pitchFamily="34" charset="-122"/>
                <a:ea typeface="微软雅黑" pitchFamily="34" charset="-122"/>
              </a:rPr>
              <a:t>、</a:t>
            </a:r>
            <a:r>
              <a:rPr lang="en-US" altLang="zh-CN" sz="1800" smtClean="0">
                <a:solidFill>
                  <a:srgbClr val="9900FF"/>
                </a:solidFill>
                <a:latin typeface="微软雅黑" pitchFamily="34" charset="-122"/>
                <a:ea typeface="微软雅黑" pitchFamily="34" charset="-122"/>
              </a:rPr>
              <a:t>6</a:t>
            </a:r>
            <a:r>
              <a:rPr lang="zh-CN" altLang="en-US" sz="1800" smtClean="0">
                <a:solidFill>
                  <a:srgbClr val="9900FF"/>
                </a:solidFill>
                <a:latin typeface="微软雅黑" pitchFamily="34" charset="-122"/>
                <a:ea typeface="微软雅黑" pitchFamily="34" charset="-122"/>
              </a:rPr>
              <a:t>、</a:t>
            </a:r>
            <a:r>
              <a:rPr lang="en-US" altLang="zh-CN" sz="1800" smtClean="0">
                <a:solidFill>
                  <a:srgbClr val="9900FF"/>
                </a:solidFill>
                <a:latin typeface="微软雅黑" pitchFamily="34" charset="-122"/>
                <a:ea typeface="微软雅黑" pitchFamily="34" charset="-122"/>
              </a:rPr>
              <a:t>3</a:t>
            </a:r>
            <a:r>
              <a:rPr lang="zh-CN" altLang="en-US" sz="1800" smtClean="0">
                <a:solidFill>
                  <a:srgbClr val="9900FF"/>
                </a:solidFill>
                <a:latin typeface="微软雅黑" pitchFamily="34" charset="-122"/>
                <a:ea typeface="微软雅黑" pitchFamily="34" charset="-122"/>
              </a:rPr>
              <a:t>，总时间</a:t>
            </a:r>
            <a:r>
              <a:rPr lang="en-US" altLang="zh-CN" sz="1800" smtClean="0">
                <a:solidFill>
                  <a:srgbClr val="9900FF"/>
                </a:solidFill>
                <a:latin typeface="微软雅黑" pitchFamily="34" charset="-122"/>
                <a:ea typeface="微软雅黑" pitchFamily="34" charset="-122"/>
              </a:rPr>
              <a:t>15</a:t>
            </a:r>
            <a:endParaRPr lang="zh-CN" altLang="en-US" sz="1800">
              <a:solidFill>
                <a:srgbClr val="9900FF"/>
              </a:solidFill>
              <a:latin typeface="微软雅黑" pitchFamily="34" charset="-122"/>
              <a:ea typeface="微软雅黑" pitchFamily="34" charset="-122"/>
            </a:endParaRPr>
          </a:p>
        </p:txBody>
      </p:sp>
      <p:sp>
        <p:nvSpPr>
          <p:cNvPr id="21" name="TextBox 20"/>
          <p:cNvSpPr txBox="1"/>
          <p:nvPr/>
        </p:nvSpPr>
        <p:spPr>
          <a:xfrm>
            <a:off x="2214546" y="4187213"/>
            <a:ext cx="2500330" cy="369332"/>
          </a:xfrm>
          <a:prstGeom prst="rect">
            <a:avLst/>
          </a:prstGeom>
          <a:solidFill>
            <a:schemeClr val="accent4">
              <a:lumMod val="40000"/>
              <a:lumOff val="60000"/>
            </a:schemeClr>
          </a:solidFill>
        </p:spPr>
        <p:txBody>
          <a:bodyPr wrap="square" rtlCol="0">
            <a:spAutoFit/>
          </a:bodyPr>
          <a:lstStyle/>
          <a:p>
            <a:r>
              <a:rPr lang="zh-CN" altLang="en-US" sz="1800" smtClean="0">
                <a:solidFill>
                  <a:srgbClr val="9900FF"/>
                </a:solidFill>
                <a:latin typeface="Consolas" pitchFamily="49" charset="0"/>
                <a:ea typeface="微软雅黑" pitchFamily="34" charset="-122"/>
                <a:cs typeface="Consolas" pitchFamily="49" charset="0"/>
              </a:rPr>
              <a:t>作业</a:t>
            </a:r>
            <a:r>
              <a:rPr lang="en-US" altLang="zh-CN" sz="1800" smtClean="0">
                <a:solidFill>
                  <a:srgbClr val="9900FF"/>
                </a:solidFill>
                <a:latin typeface="Consolas" pitchFamily="49" charset="0"/>
                <a:ea typeface="微软雅黑" pitchFamily="34" charset="-122"/>
                <a:cs typeface="Consolas" pitchFamily="49" charset="0"/>
              </a:rPr>
              <a:t>2</a:t>
            </a:r>
            <a:r>
              <a:rPr lang="zh-CN" altLang="en-US" sz="1800" smtClean="0">
                <a:solidFill>
                  <a:srgbClr val="9900FF"/>
                </a:solidFill>
                <a:latin typeface="Consolas" pitchFamily="49" charset="0"/>
                <a:ea typeface="微软雅黑" pitchFamily="34" charset="-122"/>
                <a:cs typeface="Consolas" pitchFamily="49" charset="0"/>
              </a:rPr>
              <a:t>、</a:t>
            </a:r>
            <a:r>
              <a:rPr lang="en-US" altLang="zh-CN" sz="1800" smtClean="0">
                <a:solidFill>
                  <a:srgbClr val="9900FF"/>
                </a:solidFill>
                <a:latin typeface="Consolas" pitchFamily="49" charset="0"/>
                <a:ea typeface="微软雅黑" pitchFamily="34" charset="-122"/>
                <a:cs typeface="Consolas" pitchFamily="49" charset="0"/>
              </a:rPr>
              <a:t>7</a:t>
            </a:r>
            <a:r>
              <a:rPr lang="zh-CN" altLang="en-US" sz="1800" smtClean="0">
                <a:solidFill>
                  <a:srgbClr val="9900FF"/>
                </a:solidFill>
                <a:latin typeface="Consolas" pitchFamily="49" charset="0"/>
                <a:ea typeface="微软雅黑" pitchFamily="34" charset="-122"/>
                <a:cs typeface="Consolas" pitchFamily="49" charset="0"/>
              </a:rPr>
              <a:t>，总时间</a:t>
            </a:r>
            <a:r>
              <a:rPr lang="en-US" altLang="zh-CN" sz="1800" smtClean="0">
                <a:solidFill>
                  <a:srgbClr val="9900FF"/>
                </a:solidFill>
                <a:latin typeface="Consolas" pitchFamily="49" charset="0"/>
                <a:ea typeface="微软雅黑" pitchFamily="34" charset="-122"/>
                <a:cs typeface="Consolas" pitchFamily="49" charset="0"/>
              </a:rPr>
              <a:t>17</a:t>
            </a:r>
            <a:endParaRPr lang="zh-CN" altLang="en-US" sz="1800">
              <a:solidFill>
                <a:srgbClr val="9900FF"/>
              </a:solidFill>
              <a:latin typeface="Consolas" pitchFamily="49" charset="0"/>
              <a:ea typeface="微软雅黑" pitchFamily="34" charset="-122"/>
              <a:cs typeface="Consolas" pitchFamily="49" charset="0"/>
            </a:endParaRPr>
          </a:p>
        </p:txBody>
      </p:sp>
      <p:sp>
        <p:nvSpPr>
          <p:cNvPr id="22" name="TextBox 21"/>
          <p:cNvSpPr txBox="1"/>
          <p:nvPr/>
        </p:nvSpPr>
        <p:spPr>
          <a:xfrm>
            <a:off x="2214546" y="5358739"/>
            <a:ext cx="3429024" cy="369332"/>
          </a:xfrm>
          <a:prstGeom prst="rect">
            <a:avLst/>
          </a:prstGeom>
          <a:solidFill>
            <a:schemeClr val="accent4">
              <a:lumMod val="40000"/>
              <a:lumOff val="60000"/>
            </a:schemeClr>
          </a:solidFill>
        </p:spPr>
        <p:txBody>
          <a:bodyPr wrap="square" rtlCol="0">
            <a:spAutoFit/>
          </a:bodyPr>
          <a:lstStyle/>
          <a:p>
            <a:r>
              <a:rPr lang="zh-CN" altLang="en-US" sz="1800" smtClean="0">
                <a:solidFill>
                  <a:srgbClr val="9900FF"/>
                </a:solidFill>
                <a:latin typeface="Consolas" pitchFamily="49" charset="0"/>
                <a:ea typeface="微软雅黑" pitchFamily="34" charset="-122"/>
                <a:cs typeface="Consolas" pitchFamily="49" charset="0"/>
              </a:rPr>
              <a:t>作业</a:t>
            </a:r>
            <a:r>
              <a:rPr lang="en-US" altLang="zh-CN" sz="1800" smtClean="0">
                <a:solidFill>
                  <a:srgbClr val="9900FF"/>
                </a:solidFill>
                <a:latin typeface="Consolas" pitchFamily="49" charset="0"/>
                <a:ea typeface="微软雅黑" pitchFamily="34" charset="-122"/>
                <a:cs typeface="Consolas" pitchFamily="49" charset="0"/>
              </a:rPr>
              <a:t>5</a:t>
            </a:r>
            <a:r>
              <a:rPr lang="zh-CN" altLang="en-US" sz="1800" smtClean="0">
                <a:solidFill>
                  <a:srgbClr val="9900FF"/>
                </a:solidFill>
                <a:latin typeface="Consolas" pitchFamily="49" charset="0"/>
                <a:ea typeface="微软雅黑" pitchFamily="34" charset="-122"/>
                <a:cs typeface="Consolas" pitchFamily="49" charset="0"/>
              </a:rPr>
              <a:t>、</a:t>
            </a:r>
            <a:r>
              <a:rPr lang="en-US" altLang="zh-CN" sz="1800" smtClean="0">
                <a:solidFill>
                  <a:srgbClr val="9900FF"/>
                </a:solidFill>
                <a:latin typeface="Consolas" pitchFamily="49" charset="0"/>
                <a:ea typeface="微软雅黑" pitchFamily="34" charset="-122"/>
                <a:cs typeface="Consolas" pitchFamily="49" charset="0"/>
              </a:rPr>
              <a:t>6</a:t>
            </a:r>
            <a:r>
              <a:rPr lang="zh-CN" altLang="en-US" sz="1800" smtClean="0">
                <a:solidFill>
                  <a:srgbClr val="9900FF"/>
                </a:solidFill>
                <a:latin typeface="Consolas" pitchFamily="49" charset="0"/>
                <a:ea typeface="微软雅黑" pitchFamily="34" charset="-122"/>
                <a:cs typeface="Consolas" pitchFamily="49" charset="0"/>
              </a:rPr>
              <a:t>、</a:t>
            </a:r>
            <a:r>
              <a:rPr lang="en-US" altLang="zh-CN" sz="1800" smtClean="0">
                <a:solidFill>
                  <a:srgbClr val="9900FF"/>
                </a:solidFill>
                <a:latin typeface="Consolas" pitchFamily="49" charset="0"/>
                <a:ea typeface="微软雅黑" pitchFamily="34" charset="-122"/>
                <a:cs typeface="Consolas" pitchFamily="49" charset="0"/>
              </a:rPr>
              <a:t>3</a:t>
            </a:r>
            <a:r>
              <a:rPr lang="zh-CN" altLang="en-US" sz="1800" smtClean="0">
                <a:solidFill>
                  <a:srgbClr val="9900FF"/>
                </a:solidFill>
                <a:latin typeface="Consolas" pitchFamily="49" charset="0"/>
                <a:ea typeface="微软雅黑" pitchFamily="34" charset="-122"/>
                <a:cs typeface="Consolas" pitchFamily="49" charset="0"/>
              </a:rPr>
              <a:t>、</a:t>
            </a:r>
            <a:r>
              <a:rPr lang="en-US" altLang="zh-CN" sz="1800" smtClean="0">
                <a:solidFill>
                  <a:srgbClr val="9900FF"/>
                </a:solidFill>
                <a:latin typeface="Consolas" pitchFamily="49" charset="0"/>
                <a:ea typeface="微软雅黑" pitchFamily="34" charset="-122"/>
                <a:cs typeface="Consolas" pitchFamily="49" charset="0"/>
              </a:rPr>
              <a:t>1</a:t>
            </a:r>
            <a:r>
              <a:rPr lang="zh-CN" altLang="en-US" sz="1800" smtClean="0">
                <a:solidFill>
                  <a:srgbClr val="9900FF"/>
                </a:solidFill>
                <a:latin typeface="Consolas" pitchFamily="49" charset="0"/>
                <a:ea typeface="微软雅黑" pitchFamily="34" charset="-122"/>
                <a:cs typeface="Consolas" pitchFamily="49" charset="0"/>
              </a:rPr>
              <a:t>，总时间</a:t>
            </a:r>
            <a:r>
              <a:rPr lang="en-US" altLang="zh-CN" sz="1800" smtClean="0">
                <a:solidFill>
                  <a:srgbClr val="9900FF"/>
                </a:solidFill>
                <a:latin typeface="Consolas" pitchFamily="49" charset="0"/>
                <a:ea typeface="微软雅黑" pitchFamily="34" charset="-122"/>
                <a:cs typeface="Consolas" pitchFamily="49" charset="0"/>
              </a:rPr>
              <a:t>17</a:t>
            </a:r>
            <a:endParaRPr lang="zh-CN" altLang="en-US" sz="1800">
              <a:solidFill>
                <a:srgbClr val="9900FF"/>
              </a:solidFill>
              <a:latin typeface="Consolas" pitchFamily="49" charset="0"/>
              <a:ea typeface="微软雅黑" pitchFamily="34" charset="-122"/>
              <a:cs typeface="Consolas" pitchFamily="49" charset="0"/>
            </a:endParaRPr>
          </a:p>
        </p:txBody>
      </p:sp>
      <p:sp>
        <p:nvSpPr>
          <p:cNvPr id="23" name="任意多边形 22"/>
          <p:cNvSpPr/>
          <p:nvPr/>
        </p:nvSpPr>
        <p:spPr>
          <a:xfrm>
            <a:off x="2143108" y="1643051"/>
            <a:ext cx="3028709" cy="3857651"/>
          </a:xfrm>
          <a:custGeom>
            <a:avLst/>
            <a:gdLst>
              <a:gd name="connsiteX0" fmla="*/ 2655518 w 2997896"/>
              <a:gd name="connsiteY0" fmla="*/ 0 h 3870543"/>
              <a:gd name="connsiteX1" fmla="*/ 2555310 w 2997896"/>
              <a:gd name="connsiteY1" fmla="*/ 2693096 h 3870543"/>
              <a:gd name="connsiteX2" fmla="*/ 0 w 2997896"/>
              <a:gd name="connsiteY2" fmla="*/ 3870543 h 3870543"/>
              <a:gd name="connsiteX0" fmla="*/ 2655518 w 2826707"/>
              <a:gd name="connsiteY0" fmla="*/ 0 h 3870543"/>
              <a:gd name="connsiteX1" fmla="*/ 1565357 w 2826707"/>
              <a:gd name="connsiteY1" fmla="*/ 2922291 h 3870543"/>
              <a:gd name="connsiteX2" fmla="*/ 0 w 2826707"/>
              <a:gd name="connsiteY2" fmla="*/ 3870543 h 3870543"/>
              <a:gd name="connsiteX0" fmla="*/ 2708366 w 2879555"/>
              <a:gd name="connsiteY0" fmla="*/ 0 h 3805772"/>
              <a:gd name="connsiteX1" fmla="*/ 1565357 w 2879555"/>
              <a:gd name="connsiteY1" fmla="*/ 2857520 h 3805772"/>
              <a:gd name="connsiteX2" fmla="*/ 0 w 2879555"/>
              <a:gd name="connsiteY2" fmla="*/ 3805772 h 3805772"/>
              <a:gd name="connsiteX0" fmla="*/ 2857520 w 3028709"/>
              <a:gd name="connsiteY0" fmla="*/ 0 h 3857651"/>
              <a:gd name="connsiteX1" fmla="*/ 1714511 w 3028709"/>
              <a:gd name="connsiteY1" fmla="*/ 2857520 h 3857651"/>
              <a:gd name="connsiteX2" fmla="*/ 0 w 3028709"/>
              <a:gd name="connsiteY2" fmla="*/ 3857651 h 3857651"/>
              <a:gd name="connsiteX0" fmla="*/ 2857520 w 3028709"/>
              <a:gd name="connsiteY0" fmla="*/ 0 h 3857651"/>
              <a:gd name="connsiteX1" fmla="*/ 1785950 w 3028709"/>
              <a:gd name="connsiteY1" fmla="*/ 2857519 h 3857651"/>
              <a:gd name="connsiteX2" fmla="*/ 0 w 3028709"/>
              <a:gd name="connsiteY2" fmla="*/ 3857651 h 3857651"/>
            </a:gdLst>
            <a:ahLst/>
            <a:cxnLst>
              <a:cxn ang="0">
                <a:pos x="connsiteX0" y="connsiteY0"/>
              </a:cxn>
              <a:cxn ang="0">
                <a:pos x="connsiteX1" y="connsiteY1"/>
              </a:cxn>
              <a:cxn ang="0">
                <a:pos x="connsiteX2" y="connsiteY2"/>
              </a:cxn>
            </a:cxnLst>
            <a:rect l="l" t="t" r="r" b="b"/>
            <a:pathLst>
              <a:path w="3028709" h="3857651">
                <a:moveTo>
                  <a:pt x="2857520" y="0"/>
                </a:moveTo>
                <a:cubicBezTo>
                  <a:pt x="3028709" y="1024003"/>
                  <a:pt x="2262203" y="2214577"/>
                  <a:pt x="1785950" y="2857519"/>
                </a:cubicBezTo>
                <a:cubicBezTo>
                  <a:pt x="1309697" y="3500461"/>
                  <a:pt x="1056362" y="3591472"/>
                  <a:pt x="0" y="3857651"/>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24" name="任意多边形 23"/>
          <p:cNvSpPr/>
          <p:nvPr/>
        </p:nvSpPr>
        <p:spPr>
          <a:xfrm>
            <a:off x="2143108" y="1643051"/>
            <a:ext cx="3571900" cy="3857652"/>
          </a:xfrm>
          <a:custGeom>
            <a:avLst/>
            <a:gdLst>
              <a:gd name="connsiteX0" fmla="*/ 2655518 w 2997896"/>
              <a:gd name="connsiteY0" fmla="*/ 0 h 3870543"/>
              <a:gd name="connsiteX1" fmla="*/ 2555310 w 2997896"/>
              <a:gd name="connsiteY1" fmla="*/ 2693096 h 3870543"/>
              <a:gd name="connsiteX2" fmla="*/ 0 w 2997896"/>
              <a:gd name="connsiteY2" fmla="*/ 3870543 h 3870543"/>
              <a:gd name="connsiteX0" fmla="*/ 2655518 w 2826707"/>
              <a:gd name="connsiteY0" fmla="*/ 0 h 3870543"/>
              <a:gd name="connsiteX1" fmla="*/ 1565357 w 2826707"/>
              <a:gd name="connsiteY1" fmla="*/ 2922291 h 3870543"/>
              <a:gd name="connsiteX2" fmla="*/ 0 w 2826707"/>
              <a:gd name="connsiteY2" fmla="*/ 3870543 h 3870543"/>
              <a:gd name="connsiteX0" fmla="*/ 2708366 w 2879555"/>
              <a:gd name="connsiteY0" fmla="*/ 0 h 3805772"/>
              <a:gd name="connsiteX1" fmla="*/ 1565357 w 2879555"/>
              <a:gd name="connsiteY1" fmla="*/ 2857520 h 3805772"/>
              <a:gd name="connsiteX2" fmla="*/ 0 w 2879555"/>
              <a:gd name="connsiteY2" fmla="*/ 3805772 h 3805772"/>
              <a:gd name="connsiteX0" fmla="*/ 2857520 w 3028709"/>
              <a:gd name="connsiteY0" fmla="*/ 0 h 3857651"/>
              <a:gd name="connsiteX1" fmla="*/ 1714511 w 3028709"/>
              <a:gd name="connsiteY1" fmla="*/ 2857520 h 3857651"/>
              <a:gd name="connsiteX2" fmla="*/ 0 w 3028709"/>
              <a:gd name="connsiteY2" fmla="*/ 3857651 h 3857651"/>
              <a:gd name="connsiteX0" fmla="*/ 2857520 w 3028709"/>
              <a:gd name="connsiteY0" fmla="*/ 0 h 3857651"/>
              <a:gd name="connsiteX1" fmla="*/ 1785950 w 3028709"/>
              <a:gd name="connsiteY1" fmla="*/ 2857519 h 3857651"/>
              <a:gd name="connsiteX2" fmla="*/ 0 w 3028709"/>
              <a:gd name="connsiteY2" fmla="*/ 3857651 h 3857651"/>
              <a:gd name="connsiteX0" fmla="*/ 3400711 w 3571900"/>
              <a:gd name="connsiteY0" fmla="*/ 0 h 3857652"/>
              <a:gd name="connsiteX1" fmla="*/ 2329141 w 3571900"/>
              <a:gd name="connsiteY1" fmla="*/ 2857519 h 3857652"/>
              <a:gd name="connsiteX2" fmla="*/ 0 w 3571900"/>
              <a:gd name="connsiteY2" fmla="*/ 3857652 h 3857652"/>
            </a:gdLst>
            <a:ahLst/>
            <a:cxnLst>
              <a:cxn ang="0">
                <a:pos x="connsiteX0" y="connsiteY0"/>
              </a:cxn>
              <a:cxn ang="0">
                <a:pos x="connsiteX1" y="connsiteY1"/>
              </a:cxn>
              <a:cxn ang="0">
                <a:pos x="connsiteX2" y="connsiteY2"/>
              </a:cxn>
            </a:cxnLst>
            <a:rect l="l" t="t" r="r" b="b"/>
            <a:pathLst>
              <a:path w="3571900" h="3857652">
                <a:moveTo>
                  <a:pt x="3400711" y="0"/>
                </a:moveTo>
                <a:cubicBezTo>
                  <a:pt x="3571900" y="1024003"/>
                  <a:pt x="2895926" y="2214577"/>
                  <a:pt x="2329141" y="2857519"/>
                </a:cubicBezTo>
                <a:cubicBezTo>
                  <a:pt x="1762356" y="3500461"/>
                  <a:pt x="1056362" y="3591473"/>
                  <a:pt x="0" y="3857652"/>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25" name="任意多边形 24"/>
          <p:cNvSpPr/>
          <p:nvPr/>
        </p:nvSpPr>
        <p:spPr>
          <a:xfrm>
            <a:off x="2214546" y="1643051"/>
            <a:ext cx="4600345" cy="3929090"/>
          </a:xfrm>
          <a:custGeom>
            <a:avLst/>
            <a:gdLst>
              <a:gd name="connsiteX0" fmla="*/ 2655518 w 2997896"/>
              <a:gd name="connsiteY0" fmla="*/ 0 h 3870543"/>
              <a:gd name="connsiteX1" fmla="*/ 2555310 w 2997896"/>
              <a:gd name="connsiteY1" fmla="*/ 2693096 h 3870543"/>
              <a:gd name="connsiteX2" fmla="*/ 0 w 2997896"/>
              <a:gd name="connsiteY2" fmla="*/ 3870543 h 3870543"/>
              <a:gd name="connsiteX0" fmla="*/ 2655518 w 2826707"/>
              <a:gd name="connsiteY0" fmla="*/ 0 h 3870543"/>
              <a:gd name="connsiteX1" fmla="*/ 1565357 w 2826707"/>
              <a:gd name="connsiteY1" fmla="*/ 2922291 h 3870543"/>
              <a:gd name="connsiteX2" fmla="*/ 0 w 2826707"/>
              <a:gd name="connsiteY2" fmla="*/ 3870543 h 3870543"/>
              <a:gd name="connsiteX0" fmla="*/ 2708366 w 2879555"/>
              <a:gd name="connsiteY0" fmla="*/ 0 h 3805772"/>
              <a:gd name="connsiteX1" fmla="*/ 1565357 w 2879555"/>
              <a:gd name="connsiteY1" fmla="*/ 2857520 h 3805772"/>
              <a:gd name="connsiteX2" fmla="*/ 0 w 2879555"/>
              <a:gd name="connsiteY2" fmla="*/ 3805772 h 3805772"/>
              <a:gd name="connsiteX0" fmla="*/ 2857520 w 3028709"/>
              <a:gd name="connsiteY0" fmla="*/ 0 h 3857651"/>
              <a:gd name="connsiteX1" fmla="*/ 1714511 w 3028709"/>
              <a:gd name="connsiteY1" fmla="*/ 2857520 h 3857651"/>
              <a:gd name="connsiteX2" fmla="*/ 0 w 3028709"/>
              <a:gd name="connsiteY2" fmla="*/ 3857651 h 3857651"/>
              <a:gd name="connsiteX0" fmla="*/ 2857520 w 3028709"/>
              <a:gd name="connsiteY0" fmla="*/ 0 h 3857651"/>
              <a:gd name="connsiteX1" fmla="*/ 1785950 w 3028709"/>
              <a:gd name="connsiteY1" fmla="*/ 2857519 h 3857651"/>
              <a:gd name="connsiteX2" fmla="*/ 0 w 3028709"/>
              <a:gd name="connsiteY2" fmla="*/ 3857651 h 3857651"/>
              <a:gd name="connsiteX0" fmla="*/ 4429156 w 4600345"/>
              <a:gd name="connsiteY0" fmla="*/ 0 h 3929090"/>
              <a:gd name="connsiteX1" fmla="*/ 3357586 w 4600345"/>
              <a:gd name="connsiteY1" fmla="*/ 2857519 h 3929090"/>
              <a:gd name="connsiteX2" fmla="*/ 0 w 4600345"/>
              <a:gd name="connsiteY2" fmla="*/ 3929090 h 3929090"/>
              <a:gd name="connsiteX0" fmla="*/ 4429156 w 4600345"/>
              <a:gd name="connsiteY0" fmla="*/ 0 h 3929090"/>
              <a:gd name="connsiteX1" fmla="*/ 2857520 w 4600345"/>
              <a:gd name="connsiteY1" fmla="*/ 2928957 h 3929090"/>
              <a:gd name="connsiteX2" fmla="*/ 0 w 4600345"/>
              <a:gd name="connsiteY2" fmla="*/ 3929090 h 3929090"/>
            </a:gdLst>
            <a:ahLst/>
            <a:cxnLst>
              <a:cxn ang="0">
                <a:pos x="connsiteX0" y="connsiteY0"/>
              </a:cxn>
              <a:cxn ang="0">
                <a:pos x="connsiteX1" y="connsiteY1"/>
              </a:cxn>
              <a:cxn ang="0">
                <a:pos x="connsiteX2" y="connsiteY2"/>
              </a:cxn>
            </a:cxnLst>
            <a:rect l="l" t="t" r="r" b="b"/>
            <a:pathLst>
              <a:path w="4600345" h="3929090">
                <a:moveTo>
                  <a:pt x="4429156" y="0"/>
                </a:moveTo>
                <a:cubicBezTo>
                  <a:pt x="4600345" y="1024003"/>
                  <a:pt x="3595713" y="2274109"/>
                  <a:pt x="2857520" y="2928957"/>
                </a:cubicBezTo>
                <a:cubicBezTo>
                  <a:pt x="2119327" y="3583805"/>
                  <a:pt x="1056362" y="3662911"/>
                  <a:pt x="0" y="392909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26" name="任意多边形 25"/>
          <p:cNvSpPr/>
          <p:nvPr/>
        </p:nvSpPr>
        <p:spPr>
          <a:xfrm>
            <a:off x="2214546" y="1571612"/>
            <a:ext cx="4028841" cy="2928958"/>
          </a:xfrm>
          <a:custGeom>
            <a:avLst/>
            <a:gdLst>
              <a:gd name="connsiteX0" fmla="*/ 2655518 w 2997896"/>
              <a:gd name="connsiteY0" fmla="*/ 0 h 3870543"/>
              <a:gd name="connsiteX1" fmla="*/ 2555310 w 2997896"/>
              <a:gd name="connsiteY1" fmla="*/ 2693096 h 3870543"/>
              <a:gd name="connsiteX2" fmla="*/ 0 w 2997896"/>
              <a:gd name="connsiteY2" fmla="*/ 3870543 h 3870543"/>
              <a:gd name="connsiteX0" fmla="*/ 2655518 w 2826707"/>
              <a:gd name="connsiteY0" fmla="*/ 0 h 3870543"/>
              <a:gd name="connsiteX1" fmla="*/ 1565357 w 2826707"/>
              <a:gd name="connsiteY1" fmla="*/ 2922291 h 3870543"/>
              <a:gd name="connsiteX2" fmla="*/ 0 w 2826707"/>
              <a:gd name="connsiteY2" fmla="*/ 3870543 h 3870543"/>
              <a:gd name="connsiteX0" fmla="*/ 2708366 w 2879555"/>
              <a:gd name="connsiteY0" fmla="*/ 0 h 3805772"/>
              <a:gd name="connsiteX1" fmla="*/ 1565357 w 2879555"/>
              <a:gd name="connsiteY1" fmla="*/ 2857520 h 3805772"/>
              <a:gd name="connsiteX2" fmla="*/ 0 w 2879555"/>
              <a:gd name="connsiteY2" fmla="*/ 3805772 h 3805772"/>
              <a:gd name="connsiteX0" fmla="*/ 2857520 w 3028709"/>
              <a:gd name="connsiteY0" fmla="*/ 0 h 3857651"/>
              <a:gd name="connsiteX1" fmla="*/ 1714511 w 3028709"/>
              <a:gd name="connsiteY1" fmla="*/ 2857520 h 3857651"/>
              <a:gd name="connsiteX2" fmla="*/ 0 w 3028709"/>
              <a:gd name="connsiteY2" fmla="*/ 3857651 h 3857651"/>
              <a:gd name="connsiteX0" fmla="*/ 2857520 w 3028709"/>
              <a:gd name="connsiteY0" fmla="*/ 0 h 3857651"/>
              <a:gd name="connsiteX1" fmla="*/ 1785950 w 3028709"/>
              <a:gd name="connsiteY1" fmla="*/ 2857519 h 3857651"/>
              <a:gd name="connsiteX2" fmla="*/ 0 w 3028709"/>
              <a:gd name="connsiteY2" fmla="*/ 3857651 h 3857651"/>
              <a:gd name="connsiteX0" fmla="*/ 3857652 w 4028841"/>
              <a:gd name="connsiteY0" fmla="*/ 0 h 3345679"/>
              <a:gd name="connsiteX1" fmla="*/ 2786082 w 4028841"/>
              <a:gd name="connsiteY1" fmla="*/ 2857519 h 3345679"/>
              <a:gd name="connsiteX2" fmla="*/ 0 w 4028841"/>
              <a:gd name="connsiteY2" fmla="*/ 2928958 h 3345679"/>
              <a:gd name="connsiteX0" fmla="*/ 3857652 w 4028841"/>
              <a:gd name="connsiteY0" fmla="*/ 0 h 2928958"/>
              <a:gd name="connsiteX1" fmla="*/ 1928826 w 4028841"/>
              <a:gd name="connsiteY1" fmla="*/ 2286016 h 2928958"/>
              <a:gd name="connsiteX2" fmla="*/ 0 w 4028841"/>
              <a:gd name="connsiteY2" fmla="*/ 2928958 h 2928958"/>
              <a:gd name="connsiteX0" fmla="*/ 3857652 w 4028841"/>
              <a:gd name="connsiteY0" fmla="*/ 0 h 2928958"/>
              <a:gd name="connsiteX1" fmla="*/ 1500198 w 4028841"/>
              <a:gd name="connsiteY1" fmla="*/ 2357454 h 2928958"/>
              <a:gd name="connsiteX2" fmla="*/ 0 w 4028841"/>
              <a:gd name="connsiteY2" fmla="*/ 2928958 h 2928958"/>
              <a:gd name="connsiteX0" fmla="*/ 3857652 w 4028841"/>
              <a:gd name="connsiteY0" fmla="*/ 0 h 2928958"/>
              <a:gd name="connsiteX1" fmla="*/ 2000264 w 4028841"/>
              <a:gd name="connsiteY1" fmla="*/ 2214578 h 2928958"/>
              <a:gd name="connsiteX2" fmla="*/ 0 w 4028841"/>
              <a:gd name="connsiteY2" fmla="*/ 2928958 h 2928958"/>
              <a:gd name="connsiteX0" fmla="*/ 3857652 w 4028841"/>
              <a:gd name="connsiteY0" fmla="*/ 0 h 2928958"/>
              <a:gd name="connsiteX1" fmla="*/ 2357454 w 4028841"/>
              <a:gd name="connsiteY1" fmla="*/ 2143140 h 2928958"/>
              <a:gd name="connsiteX2" fmla="*/ 0 w 4028841"/>
              <a:gd name="connsiteY2" fmla="*/ 2928958 h 2928958"/>
            </a:gdLst>
            <a:ahLst/>
            <a:cxnLst>
              <a:cxn ang="0">
                <a:pos x="connsiteX0" y="connsiteY0"/>
              </a:cxn>
              <a:cxn ang="0">
                <a:pos x="connsiteX1" y="connsiteY1"/>
              </a:cxn>
              <a:cxn ang="0">
                <a:pos x="connsiteX2" y="connsiteY2"/>
              </a:cxn>
            </a:cxnLst>
            <a:rect l="l" t="t" r="r" b="b"/>
            <a:pathLst>
              <a:path w="4028841" h="2928958">
                <a:moveTo>
                  <a:pt x="3857652" y="0"/>
                </a:moveTo>
                <a:cubicBezTo>
                  <a:pt x="4028841" y="1024003"/>
                  <a:pt x="3000396" y="1654980"/>
                  <a:pt x="2357454" y="2143140"/>
                </a:cubicBezTo>
                <a:cubicBezTo>
                  <a:pt x="1714512" y="2631300"/>
                  <a:pt x="1056362" y="2662779"/>
                  <a:pt x="0" y="2928958"/>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nvGrpSpPr>
          <p:cNvPr id="29" name="组合 28"/>
          <p:cNvGrpSpPr/>
          <p:nvPr/>
        </p:nvGrpSpPr>
        <p:grpSpPr>
          <a:xfrm>
            <a:off x="6429388" y="3071810"/>
            <a:ext cx="849633" cy="2500330"/>
            <a:chOff x="6429388" y="3071810"/>
            <a:chExt cx="849633" cy="2500330"/>
          </a:xfrm>
        </p:grpSpPr>
        <p:sp>
          <p:nvSpPr>
            <p:cNvPr id="27" name="右大括号 26"/>
            <p:cNvSpPr/>
            <p:nvPr/>
          </p:nvSpPr>
          <p:spPr>
            <a:xfrm>
              <a:off x="6429388" y="3071810"/>
              <a:ext cx="180000" cy="2500330"/>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
          <p:nvSpPr>
            <p:cNvPr id="28" name="TextBox 27"/>
            <p:cNvSpPr txBox="1"/>
            <p:nvPr/>
          </p:nvSpPr>
          <p:spPr>
            <a:xfrm>
              <a:off x="6786578" y="3239738"/>
              <a:ext cx="492443" cy="2143140"/>
            </a:xfrm>
            <a:prstGeom prst="rect">
              <a:avLst/>
            </a:prstGeom>
            <a:noFill/>
          </p:spPr>
          <p:txBody>
            <a:bodyPr vert="eaVert" wrap="square" rtlCol="0">
              <a:spAutoFit/>
            </a:bodyPr>
            <a:lstStyle/>
            <a:p>
              <a:r>
                <a:rPr lang="zh-CN" altLang="en-US" sz="2000" spc="600" smtClean="0">
                  <a:solidFill>
                    <a:srgbClr val="0000FF"/>
                  </a:solidFill>
                  <a:latin typeface="微软雅黑" pitchFamily="34" charset="-122"/>
                  <a:ea typeface="微软雅黑" pitchFamily="34" charset="-122"/>
                  <a:cs typeface="Times New Roman" pitchFamily="18" charset="0"/>
                </a:rPr>
                <a:t>作业调度方案</a:t>
              </a:r>
              <a:endParaRPr lang="zh-CN" altLang="en-US" sz="2000" spc="600">
                <a:latin typeface="微软雅黑" pitchFamily="34" charset="-122"/>
                <a:ea typeface="微软雅黑"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strips(downLeft)">
                                      <p:cBhvr>
                                        <p:cTn id="7" dur="500"/>
                                        <p:tgtEl>
                                          <p:spTgt spid="23"/>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par>
                          <p:cTn id="11" fill="hold">
                            <p:stCondLst>
                              <p:cond delay="500"/>
                            </p:stCondLst>
                            <p:childTnLst>
                              <p:par>
                                <p:cTn id="12" presetID="22" presetClass="exit" presetSubtype="4" fill="hold" grpId="1" nodeType="afterEffect">
                                  <p:stCondLst>
                                    <p:cond delay="0"/>
                                  </p:stCondLst>
                                  <p:childTnLst>
                                    <p:animEffect transition="out" filter="wipe(down)">
                                      <p:cBhvr>
                                        <p:cTn id="13" dur="500"/>
                                        <p:tgtEl>
                                          <p:spTgt spid="23"/>
                                        </p:tgtEl>
                                      </p:cBhvr>
                                    </p:animEffect>
                                    <p:set>
                                      <p:cBhvr>
                                        <p:cTn id="14" dur="1" fill="hold">
                                          <p:stCondLst>
                                            <p:cond delay="499"/>
                                          </p:stCondLst>
                                        </p:cTn>
                                        <p:tgtEl>
                                          <p:spTgt spid="2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8" presetClass="entr" presetSubtype="12"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strips(downLeft)">
                                      <p:cBhvr>
                                        <p:cTn id="19" dur="500"/>
                                        <p:tgtEl>
                                          <p:spTgt spid="24"/>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par>
                          <p:cTn id="23" fill="hold">
                            <p:stCondLst>
                              <p:cond delay="500"/>
                            </p:stCondLst>
                            <p:childTnLst>
                              <p:par>
                                <p:cTn id="24" presetID="22" presetClass="exit" presetSubtype="4" fill="hold" grpId="1" nodeType="afterEffect">
                                  <p:stCondLst>
                                    <p:cond delay="0"/>
                                  </p:stCondLst>
                                  <p:childTnLst>
                                    <p:animEffect transition="out" filter="wipe(down)">
                                      <p:cBhvr>
                                        <p:cTn id="25" dur="500"/>
                                        <p:tgtEl>
                                          <p:spTgt spid="24"/>
                                        </p:tgtEl>
                                      </p:cBhvr>
                                    </p:animEffect>
                                    <p:set>
                                      <p:cBhvr>
                                        <p:cTn id="26" dur="1" fill="hold">
                                          <p:stCondLst>
                                            <p:cond delay="499"/>
                                          </p:stCondLst>
                                        </p:cTn>
                                        <p:tgtEl>
                                          <p:spTgt spid="2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8" presetClass="entr" presetSubtype="12"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strips(downLeft)">
                                      <p:cBhvr>
                                        <p:cTn id="31" dur="500"/>
                                        <p:tgtEl>
                                          <p:spTgt spid="26"/>
                                        </p:tgtEl>
                                      </p:cBhvr>
                                    </p:animEffect>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par>
                          <p:cTn id="35" fill="hold">
                            <p:stCondLst>
                              <p:cond delay="500"/>
                            </p:stCondLst>
                            <p:childTnLst>
                              <p:par>
                                <p:cTn id="36" presetID="22" presetClass="exit" presetSubtype="4" fill="hold" grpId="1" nodeType="afterEffect">
                                  <p:stCondLst>
                                    <p:cond delay="0"/>
                                  </p:stCondLst>
                                  <p:childTnLst>
                                    <p:animEffect transition="out" filter="wipe(down)">
                                      <p:cBhvr>
                                        <p:cTn id="37" dur="500"/>
                                        <p:tgtEl>
                                          <p:spTgt spid="26"/>
                                        </p:tgtEl>
                                      </p:cBhvr>
                                    </p:animEffect>
                                    <p:set>
                                      <p:cBhvr>
                                        <p:cTn id="38" dur="1" fill="hold">
                                          <p:stCondLst>
                                            <p:cond delay="499"/>
                                          </p:stCondLst>
                                        </p:cTn>
                                        <p:tgtEl>
                                          <p:spTgt spid="26"/>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8" presetClass="entr" presetSubtype="12"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strips(downLeft)">
                                      <p:cBhvr>
                                        <p:cTn id="43" dur="500"/>
                                        <p:tgtEl>
                                          <p:spTgt spid="25"/>
                                        </p:tgtEl>
                                      </p:cBhvr>
                                    </p:animEffect>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par>
                          <p:cTn id="47" fill="hold">
                            <p:stCondLst>
                              <p:cond delay="500"/>
                            </p:stCondLst>
                            <p:childTnLst>
                              <p:par>
                                <p:cTn id="48" presetID="22" presetClass="exit" presetSubtype="4" fill="hold" grpId="1" nodeType="afterEffect">
                                  <p:stCondLst>
                                    <p:cond delay="0"/>
                                  </p:stCondLst>
                                  <p:childTnLst>
                                    <p:animEffect transition="out" filter="wipe(down)">
                                      <p:cBhvr>
                                        <p:cTn id="49" dur="500"/>
                                        <p:tgtEl>
                                          <p:spTgt spid="25"/>
                                        </p:tgtEl>
                                      </p:cBhvr>
                                    </p:animEffect>
                                    <p:set>
                                      <p:cBhvr>
                                        <p:cTn id="50" dur="1" fill="hold">
                                          <p:stCondLst>
                                            <p:cond delay="499"/>
                                          </p:stCondLst>
                                        </p:cTn>
                                        <p:tgtEl>
                                          <p:spTgt spid="25"/>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3" grpId="1" animBg="1"/>
      <p:bldP spid="24" grpId="0" animBg="1"/>
      <p:bldP spid="24" grpId="1" animBg="1"/>
      <p:bldP spid="25" grpId="0" animBg="1"/>
      <p:bldP spid="25" grpId="1" animBg="1"/>
      <p:bldP spid="26" grpId="0" animBg="1"/>
      <p:bldP spid="26" grpId="1"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Text Box 2"/>
          <p:cNvSpPr txBox="1">
            <a:spLocks noChangeArrowheads="1"/>
          </p:cNvSpPr>
          <p:nvPr/>
        </p:nvSpPr>
        <p:spPr bwMode="auto">
          <a:xfrm>
            <a:off x="144463" y="333375"/>
            <a:ext cx="8785255" cy="4925850"/>
          </a:xfrm>
          <a:prstGeom prst="rect">
            <a:avLst/>
          </a:prstGeom>
          <a:solidFill>
            <a:schemeClr val="bg1">
              <a:lumMod val="95000"/>
            </a:schemeClr>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216000">
            <a:spAutoFit/>
          </a:bodyPr>
          <a:lstStyle/>
          <a:p>
            <a:pPr>
              <a:lnSpc>
                <a:spcPct val="150000"/>
              </a:lnSpc>
            </a:pPr>
            <a:r>
              <a:rPr lang="pt-BR" altLang="zh-CN" sz="1800" smtClean="0">
                <a:solidFill>
                  <a:srgbClr val="FF0000"/>
                </a:solidFill>
                <a:latin typeface="Consolas" pitchFamily="49" charset="0"/>
                <a:ea typeface="仿宋" pitchFamily="49" charset="-122"/>
                <a:cs typeface="Consolas" pitchFamily="49" charset="0"/>
              </a:rPr>
              <a:t>//</a:t>
            </a:r>
            <a:r>
              <a:rPr lang="zh-CN" altLang="zh-CN" sz="1800" smtClean="0">
                <a:solidFill>
                  <a:srgbClr val="FF0000"/>
                </a:solidFill>
                <a:latin typeface="Consolas" pitchFamily="49" charset="0"/>
                <a:ea typeface="仿宋" pitchFamily="49" charset="-122"/>
                <a:cs typeface="Consolas" pitchFamily="49" charset="0"/>
              </a:rPr>
              <a:t>问题表示</a:t>
            </a:r>
          </a:p>
          <a:p>
            <a:pPr>
              <a:lnSpc>
                <a:spcPct val="150000"/>
              </a:lnSpc>
            </a:pPr>
            <a:r>
              <a:rPr lang="pt-BR" altLang="zh-CN" sz="1800" smtClean="0">
                <a:solidFill>
                  <a:srgbClr val="0000FF"/>
                </a:solidFill>
                <a:latin typeface="Consolas" pitchFamily="49" charset="0"/>
                <a:ea typeface="仿宋" pitchFamily="49" charset="-122"/>
                <a:cs typeface="Consolas" pitchFamily="49" charset="0"/>
              </a:rPr>
              <a:t>int n=7;</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pt-BR" altLang="zh-CN" sz="1800" smtClean="0">
                <a:solidFill>
                  <a:srgbClr val="0000FF"/>
                </a:solidFill>
                <a:latin typeface="Consolas" pitchFamily="49" charset="0"/>
                <a:ea typeface="仿宋" pitchFamily="49" charset="-122"/>
                <a:cs typeface="Consolas" pitchFamily="49" charset="0"/>
              </a:rPr>
              <a:t>int m=3;</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pt-BR" altLang="zh-CN" sz="1800" smtClean="0">
                <a:solidFill>
                  <a:srgbClr val="0000FF"/>
                </a:solidFill>
                <a:latin typeface="Consolas" pitchFamily="49" charset="0"/>
                <a:ea typeface="仿宋" pitchFamily="49" charset="-122"/>
                <a:cs typeface="Consolas" pitchFamily="49" charset="0"/>
              </a:rPr>
              <a:t>struct </a:t>
            </a:r>
            <a:r>
              <a:rPr lang="pt-BR" altLang="zh-CN" sz="1800" smtClean="0">
                <a:solidFill>
                  <a:srgbClr val="C00000"/>
                </a:solidFill>
                <a:latin typeface="Consolas" pitchFamily="49" charset="0"/>
                <a:ea typeface="仿宋" pitchFamily="49" charset="-122"/>
                <a:cs typeface="Consolas" pitchFamily="49" charset="0"/>
              </a:rPr>
              <a:t>NodeType</a:t>
            </a:r>
            <a:r>
              <a:rPr lang="pt-BR" altLang="zh-CN" sz="1800" smtClean="0">
                <a:solidFill>
                  <a:srgbClr val="0000FF"/>
                </a:solidFill>
                <a:latin typeface="Consolas" pitchFamily="49" charset="0"/>
                <a:ea typeface="仿宋" pitchFamily="49" charset="-122"/>
                <a:cs typeface="Consolas" pitchFamily="49" charset="0"/>
              </a:rPr>
              <a:t>				</a:t>
            </a:r>
            <a:r>
              <a:rPr lang="pt-BR"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优先队列结点类型</a:t>
            </a:r>
          </a:p>
          <a:p>
            <a:pPr>
              <a:lnSpc>
                <a:spcPct val="150000"/>
              </a:lnSpc>
            </a:pPr>
            <a:r>
              <a:rPr lang="pt-BR" altLang="zh-CN" sz="1800" smtClean="0">
                <a:solidFill>
                  <a:srgbClr val="0000FF"/>
                </a:solidFill>
                <a:latin typeface="Consolas" pitchFamily="49" charset="0"/>
                <a:ea typeface="仿宋" pitchFamily="49" charset="-122"/>
                <a:cs typeface="Consolas" pitchFamily="49" charset="0"/>
              </a:rPr>
              <a:t>{  int no;					</a:t>
            </a:r>
            <a:r>
              <a:rPr lang="pt-BR"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作业序号</a:t>
            </a:r>
          </a:p>
          <a:p>
            <a:pPr>
              <a:lnSpc>
                <a:spcPct val="150000"/>
              </a:lnSpc>
            </a:pPr>
            <a:r>
              <a:rPr lang="pt-BR" altLang="zh-CN" sz="1800" smtClean="0">
                <a:solidFill>
                  <a:srgbClr val="0000FF"/>
                </a:solidFill>
                <a:latin typeface="Consolas" pitchFamily="49" charset="0"/>
                <a:ea typeface="仿宋" pitchFamily="49" charset="-122"/>
                <a:cs typeface="Consolas" pitchFamily="49" charset="0"/>
              </a:rPr>
              <a:t>   int t;					</a:t>
            </a:r>
            <a:r>
              <a:rPr lang="pt-BR"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执行时间</a:t>
            </a:r>
          </a:p>
          <a:p>
            <a:pPr>
              <a:lnSpc>
                <a:spcPct val="150000"/>
              </a:lnSpc>
            </a:pPr>
            <a:r>
              <a:rPr lang="pt-BR" altLang="zh-CN" sz="1800" smtClean="0">
                <a:solidFill>
                  <a:srgbClr val="0000FF"/>
                </a:solidFill>
                <a:latin typeface="Consolas" pitchFamily="49" charset="0"/>
                <a:ea typeface="仿宋" pitchFamily="49" charset="-122"/>
                <a:cs typeface="Consolas" pitchFamily="49" charset="0"/>
              </a:rPr>
              <a:t>   int mno;					</a:t>
            </a:r>
            <a:r>
              <a:rPr lang="pt-BR"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机器序号</a:t>
            </a:r>
          </a:p>
          <a:p>
            <a:pPr>
              <a:lnSpc>
                <a:spcPct val="150000"/>
              </a:lnSpc>
            </a:pPr>
            <a:r>
              <a:rPr lang="pt-BR" altLang="zh-CN" sz="1800" smtClean="0">
                <a:solidFill>
                  <a:srgbClr val="0000FF"/>
                </a:solidFill>
                <a:latin typeface="Consolas" pitchFamily="49" charset="0"/>
                <a:ea typeface="仿宋" pitchFamily="49" charset="-122"/>
                <a:cs typeface="Consolas" pitchFamily="49" charset="0"/>
              </a:rPr>
              <a:t>   bool operator&lt;(const NodeType &amp;s) const </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pt-BR" altLang="zh-CN" sz="1800" smtClean="0">
                <a:solidFill>
                  <a:srgbClr val="0000FF"/>
                </a:solidFill>
                <a:latin typeface="Consolas" pitchFamily="49" charset="0"/>
                <a:ea typeface="仿宋" pitchFamily="49" charset="-122"/>
                <a:cs typeface="Consolas" pitchFamily="49" charset="0"/>
              </a:rPr>
              <a:t>   {  return t&gt;s.t;  }			</a:t>
            </a:r>
            <a:r>
              <a:rPr lang="pt-BR"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按</a:t>
            </a:r>
            <a:r>
              <a:rPr lang="pt-BR" altLang="zh-CN" sz="1800" smtClean="0">
                <a:solidFill>
                  <a:srgbClr val="00B0F0"/>
                </a:solidFill>
                <a:latin typeface="Consolas" pitchFamily="49" charset="0"/>
                <a:ea typeface="仿宋" pitchFamily="49" charset="-122"/>
                <a:cs typeface="Consolas" pitchFamily="49" charset="0"/>
              </a:rPr>
              <a:t>t</a:t>
            </a:r>
            <a:r>
              <a:rPr lang="zh-CN" altLang="zh-CN" sz="1800" smtClean="0">
                <a:solidFill>
                  <a:srgbClr val="00B0F0"/>
                </a:solidFill>
                <a:latin typeface="Consolas" pitchFamily="49" charset="0"/>
                <a:ea typeface="仿宋" pitchFamily="49" charset="-122"/>
                <a:cs typeface="Consolas" pitchFamily="49" charset="0"/>
              </a:rPr>
              <a:t>越小越优先出队</a:t>
            </a:r>
          </a:p>
          <a:p>
            <a:pPr>
              <a:lnSpc>
                <a:spcPct val="150000"/>
              </a:lnSpc>
            </a:pPr>
            <a:r>
              <a:rPr lang="pt-BR"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pt-BR" altLang="zh-CN" sz="1800" smtClean="0">
                <a:solidFill>
                  <a:srgbClr val="0000FF"/>
                </a:solidFill>
                <a:latin typeface="Consolas" pitchFamily="49" charset="0"/>
                <a:ea typeface="仿宋" pitchFamily="49" charset="-122"/>
                <a:cs typeface="Consolas" pitchFamily="49" charset="0"/>
              </a:rPr>
              <a:t>struct NodeType A[]={{1,2},{2,14},{3,4},{4,16},{5,6},{6,5},{7,3}};</a:t>
            </a:r>
            <a:endParaRPr lang="zh-CN" altLang="zh-CN" sz="180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06" y="285728"/>
            <a:ext cx="9001156" cy="6384788"/>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44000" tIns="144000" bIns="180000" rtlCol="0">
            <a:spAutoFit/>
          </a:bodyPr>
          <a:lstStyle/>
          <a:p>
            <a:r>
              <a:rPr lang="pt-BR" altLang="zh-CN" sz="1800" smtClean="0">
                <a:solidFill>
                  <a:srgbClr val="FF0000"/>
                </a:solidFill>
                <a:latin typeface="Consolas" pitchFamily="49" charset="0"/>
                <a:ea typeface="仿宋" pitchFamily="49" charset="-122"/>
                <a:cs typeface="Consolas" pitchFamily="49" charset="0"/>
              </a:rPr>
              <a:t>void solve()				//</a:t>
            </a:r>
            <a:r>
              <a:rPr lang="zh-CN" altLang="zh-CN" sz="1800" smtClean="0">
                <a:solidFill>
                  <a:srgbClr val="FF0000"/>
                </a:solidFill>
                <a:latin typeface="Consolas" pitchFamily="49" charset="0"/>
                <a:ea typeface="仿宋" pitchFamily="49" charset="-122"/>
                <a:cs typeface="Consolas" pitchFamily="49" charset="0"/>
              </a:rPr>
              <a:t>求解多机调度问题</a:t>
            </a:r>
          </a:p>
          <a:p>
            <a:r>
              <a:rPr lang="pt-BR" altLang="zh-CN" sz="1800" smtClean="0">
                <a:solidFill>
                  <a:srgbClr val="0000FF"/>
                </a:solidFill>
                <a:latin typeface="Consolas" pitchFamily="49" charset="0"/>
                <a:ea typeface="仿宋" pitchFamily="49" charset="-122"/>
                <a:cs typeface="Consolas" pitchFamily="49" charset="0"/>
              </a:rPr>
              <a:t>{  NodeType e;</a:t>
            </a:r>
            <a:endParaRPr lang="zh-CN" altLang="zh-CN" sz="1800" smtClean="0">
              <a:solidFill>
                <a:srgbClr val="0000FF"/>
              </a:solidFill>
              <a:latin typeface="Consolas" pitchFamily="49" charset="0"/>
              <a:ea typeface="仿宋" pitchFamily="49" charset="-122"/>
              <a:cs typeface="Consolas" pitchFamily="49" charset="0"/>
            </a:endParaRPr>
          </a:p>
          <a:p>
            <a:r>
              <a:rPr lang="pt-BR" altLang="zh-CN" sz="1800" smtClean="0">
                <a:solidFill>
                  <a:srgbClr val="0000FF"/>
                </a:solidFill>
                <a:latin typeface="Consolas" pitchFamily="49" charset="0"/>
                <a:ea typeface="仿宋" pitchFamily="49" charset="-122"/>
                <a:cs typeface="Consolas" pitchFamily="49" charset="0"/>
              </a:rPr>
              <a:t>   if (n&lt;=m)</a:t>
            </a:r>
            <a:endParaRPr lang="zh-CN" altLang="zh-CN" sz="1800" smtClean="0">
              <a:solidFill>
                <a:srgbClr val="0000FF"/>
              </a:solidFill>
              <a:latin typeface="Consolas" pitchFamily="49" charset="0"/>
              <a:ea typeface="仿宋" pitchFamily="49" charset="-122"/>
              <a:cs typeface="Consolas" pitchFamily="49" charset="0"/>
            </a:endParaRPr>
          </a:p>
          <a:p>
            <a:r>
              <a:rPr lang="pt-BR" altLang="zh-CN" sz="1800" smtClean="0">
                <a:solidFill>
                  <a:srgbClr val="0000FF"/>
                </a:solidFill>
                <a:latin typeface="Consolas" pitchFamily="49" charset="0"/>
                <a:ea typeface="仿宋" pitchFamily="49" charset="-122"/>
                <a:cs typeface="Consolas" pitchFamily="49" charset="0"/>
              </a:rPr>
              <a:t>   {  printf("</a:t>
            </a:r>
            <a:r>
              <a:rPr lang="zh-CN" altLang="zh-CN" sz="1800" smtClean="0">
                <a:solidFill>
                  <a:srgbClr val="0000FF"/>
                </a:solidFill>
                <a:latin typeface="Consolas" pitchFamily="49" charset="0"/>
                <a:ea typeface="仿宋" pitchFamily="49" charset="-122"/>
                <a:cs typeface="Consolas" pitchFamily="49" charset="0"/>
              </a:rPr>
              <a:t>为每一个作业分配一台机器</a:t>
            </a:r>
            <a:r>
              <a:rPr lang="pt-BR" altLang="zh-CN" sz="1800" smtClean="0">
                <a:solidFill>
                  <a:srgbClr val="0000FF"/>
                </a:solidFill>
                <a:latin typeface="Consolas" pitchFamily="49" charset="0"/>
                <a:ea typeface="仿宋" pitchFamily="49" charset="-122"/>
                <a:cs typeface="Consolas" pitchFamily="49" charset="0"/>
              </a:rPr>
              <a:t>\n");</a:t>
            </a:r>
            <a:endParaRPr lang="zh-CN" altLang="zh-CN" sz="1800" smtClean="0">
              <a:solidFill>
                <a:srgbClr val="0000FF"/>
              </a:solidFill>
              <a:latin typeface="Consolas" pitchFamily="49" charset="0"/>
              <a:ea typeface="仿宋" pitchFamily="49" charset="-122"/>
              <a:cs typeface="Consolas" pitchFamily="49" charset="0"/>
            </a:endParaRPr>
          </a:p>
          <a:p>
            <a:r>
              <a:rPr lang="pt-BR" altLang="zh-CN" sz="1800" smtClean="0">
                <a:solidFill>
                  <a:srgbClr val="0000FF"/>
                </a:solidFill>
                <a:latin typeface="Consolas" pitchFamily="49" charset="0"/>
                <a:ea typeface="仿宋" pitchFamily="49" charset="-122"/>
                <a:cs typeface="Consolas" pitchFamily="49" charset="0"/>
              </a:rPr>
              <a:t>      return;</a:t>
            </a:r>
            <a:endParaRPr lang="zh-CN" altLang="zh-CN" sz="1800" smtClean="0">
              <a:solidFill>
                <a:srgbClr val="0000FF"/>
              </a:solidFill>
              <a:latin typeface="Consolas" pitchFamily="49" charset="0"/>
              <a:ea typeface="仿宋" pitchFamily="49" charset="-122"/>
              <a:cs typeface="Consolas" pitchFamily="49" charset="0"/>
            </a:endParaRPr>
          </a:p>
          <a:p>
            <a:r>
              <a:rPr lang="pt-BR"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pt-BR" altLang="zh-CN" sz="1800" smtClean="0">
                <a:solidFill>
                  <a:srgbClr val="0000FF"/>
                </a:solidFill>
                <a:latin typeface="Consolas" pitchFamily="49" charset="0"/>
                <a:ea typeface="仿宋" pitchFamily="49" charset="-122"/>
                <a:cs typeface="Consolas" pitchFamily="49" charset="0"/>
              </a:rPr>
              <a:t>   sort(A,A+n);			</a:t>
            </a:r>
            <a:r>
              <a:rPr lang="pt-BR"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按</a:t>
            </a:r>
            <a:r>
              <a:rPr lang="pt-BR" altLang="zh-CN" sz="1800" smtClean="0">
                <a:solidFill>
                  <a:srgbClr val="00B0F0"/>
                </a:solidFill>
                <a:latin typeface="Consolas" pitchFamily="49" charset="0"/>
                <a:ea typeface="仿宋" pitchFamily="49" charset="-122"/>
                <a:cs typeface="Consolas" pitchFamily="49" charset="0"/>
              </a:rPr>
              <a:t>t</a:t>
            </a:r>
            <a:r>
              <a:rPr lang="zh-CN" altLang="zh-CN" sz="1800" smtClean="0">
                <a:solidFill>
                  <a:srgbClr val="00B0F0"/>
                </a:solidFill>
                <a:latin typeface="Consolas" pitchFamily="49" charset="0"/>
                <a:ea typeface="仿宋" pitchFamily="49" charset="-122"/>
                <a:cs typeface="Consolas" pitchFamily="49" charset="0"/>
              </a:rPr>
              <a:t>递减排序</a:t>
            </a:r>
          </a:p>
          <a:p>
            <a:r>
              <a:rPr lang="pt-BR" altLang="zh-CN" sz="1800" smtClean="0">
                <a:solidFill>
                  <a:srgbClr val="C00000"/>
                </a:solidFill>
                <a:latin typeface="Consolas" pitchFamily="49" charset="0"/>
                <a:ea typeface="仿宋" pitchFamily="49" charset="-122"/>
                <a:cs typeface="Consolas" pitchFamily="49" charset="0"/>
              </a:rPr>
              <a:t>   priority_queue&lt;NodeType&gt; qu</a:t>
            </a:r>
            <a:r>
              <a:rPr lang="pt-BR" altLang="zh-CN" sz="1800" smtClean="0">
                <a:solidFill>
                  <a:srgbClr val="0000FF"/>
                </a:solidFill>
                <a:latin typeface="Consolas" pitchFamily="49" charset="0"/>
                <a:ea typeface="仿宋" pitchFamily="49" charset="-122"/>
                <a:cs typeface="Consolas" pitchFamily="49" charset="0"/>
              </a:rPr>
              <a:t>;	</a:t>
            </a:r>
            <a:r>
              <a:rPr lang="pt-BR"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小根堆</a:t>
            </a:r>
          </a:p>
          <a:p>
            <a:r>
              <a:rPr lang="pt-BR" altLang="zh-CN" sz="1800" smtClean="0">
                <a:solidFill>
                  <a:srgbClr val="0000FF"/>
                </a:solidFill>
                <a:latin typeface="Consolas" pitchFamily="49" charset="0"/>
                <a:ea typeface="仿宋" pitchFamily="49" charset="-122"/>
                <a:cs typeface="Consolas" pitchFamily="49" charset="0"/>
              </a:rPr>
              <a:t>   for (int i=0;i&lt;m;i++)		</a:t>
            </a:r>
            <a:r>
              <a:rPr lang="pt-BR"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先分配</a:t>
            </a:r>
            <a:r>
              <a:rPr lang="pt-BR" altLang="zh-CN" sz="1800" smtClean="0">
                <a:solidFill>
                  <a:srgbClr val="00B0F0"/>
                </a:solidFill>
                <a:latin typeface="Consolas" pitchFamily="49" charset="0"/>
                <a:ea typeface="仿宋" pitchFamily="49" charset="-122"/>
                <a:cs typeface="Consolas" pitchFamily="49" charset="0"/>
              </a:rPr>
              <a:t>m</a:t>
            </a:r>
            <a:r>
              <a:rPr lang="zh-CN" altLang="zh-CN" sz="1800" smtClean="0">
                <a:solidFill>
                  <a:srgbClr val="00B0F0"/>
                </a:solidFill>
                <a:latin typeface="Consolas" pitchFamily="49" charset="0"/>
                <a:ea typeface="仿宋" pitchFamily="49" charset="-122"/>
                <a:cs typeface="Consolas" pitchFamily="49" charset="0"/>
              </a:rPr>
              <a:t>个作业，每台机器一个作业</a:t>
            </a:r>
          </a:p>
          <a:p>
            <a:r>
              <a:rPr lang="pt-BR" altLang="zh-CN" sz="1800" smtClean="0">
                <a:solidFill>
                  <a:srgbClr val="0000FF"/>
                </a:solidFill>
                <a:latin typeface="Consolas" pitchFamily="49" charset="0"/>
                <a:ea typeface="仿宋" pitchFamily="49" charset="-122"/>
                <a:cs typeface="Consolas" pitchFamily="49" charset="0"/>
              </a:rPr>
              <a:t>   {  A[i].mno=i+1;			</a:t>
            </a:r>
            <a:r>
              <a:rPr lang="pt-BR"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作业对应的机器编号</a:t>
            </a:r>
          </a:p>
          <a:p>
            <a:r>
              <a:rPr lang="pt-BR" altLang="zh-CN" sz="1800" smtClean="0">
                <a:solidFill>
                  <a:srgbClr val="0000FF"/>
                </a:solidFill>
                <a:latin typeface="Consolas" pitchFamily="49" charset="0"/>
                <a:ea typeface="仿宋" pitchFamily="49" charset="-122"/>
                <a:cs typeface="Consolas" pitchFamily="49" charset="0"/>
              </a:rPr>
              <a:t>      printf("  </a:t>
            </a:r>
            <a:r>
              <a:rPr lang="zh-CN" altLang="zh-CN" sz="1800" smtClean="0">
                <a:solidFill>
                  <a:srgbClr val="0000FF"/>
                </a:solidFill>
                <a:latin typeface="Consolas" pitchFamily="49" charset="0"/>
                <a:ea typeface="仿宋" pitchFamily="49" charset="-122"/>
                <a:cs typeface="Consolas" pitchFamily="49" charset="0"/>
              </a:rPr>
              <a:t>给机器</a:t>
            </a:r>
            <a:r>
              <a:rPr lang="pt-BR" altLang="zh-CN" sz="1800" smtClean="0">
                <a:solidFill>
                  <a:srgbClr val="0000FF"/>
                </a:solidFill>
                <a:latin typeface="Consolas" pitchFamily="49" charset="0"/>
                <a:ea typeface="仿宋" pitchFamily="49" charset="-122"/>
                <a:cs typeface="Consolas" pitchFamily="49" charset="0"/>
              </a:rPr>
              <a:t>%d</a:t>
            </a:r>
            <a:r>
              <a:rPr lang="zh-CN" altLang="zh-CN" sz="1800" smtClean="0">
                <a:solidFill>
                  <a:srgbClr val="0000FF"/>
                </a:solidFill>
                <a:latin typeface="Consolas" pitchFamily="49" charset="0"/>
                <a:ea typeface="仿宋" pitchFamily="49" charset="-122"/>
                <a:cs typeface="Consolas" pitchFamily="49" charset="0"/>
              </a:rPr>
              <a:t>分配作业</a:t>
            </a:r>
            <a:r>
              <a:rPr lang="pt-BR" altLang="zh-CN" sz="1800" smtClean="0">
                <a:solidFill>
                  <a:srgbClr val="0000FF"/>
                </a:solidFill>
                <a:latin typeface="Consolas" pitchFamily="49" charset="0"/>
                <a:ea typeface="仿宋" pitchFamily="49" charset="-122"/>
                <a:cs typeface="Consolas" pitchFamily="49" charset="0"/>
              </a:rPr>
              <a:t>%d,</a:t>
            </a:r>
            <a:r>
              <a:rPr lang="zh-CN" altLang="zh-CN" sz="1800" smtClean="0">
                <a:solidFill>
                  <a:srgbClr val="0000FF"/>
                </a:solidFill>
                <a:latin typeface="Consolas" pitchFamily="49" charset="0"/>
                <a:ea typeface="仿宋" pitchFamily="49" charset="-122"/>
                <a:cs typeface="Consolas" pitchFamily="49" charset="0"/>
              </a:rPr>
              <a:t>执行时间为</a:t>
            </a:r>
            <a:r>
              <a:rPr lang="pt-BR" altLang="zh-CN" sz="1800" smtClean="0">
                <a:solidFill>
                  <a:srgbClr val="0000FF"/>
                </a:solidFill>
                <a:latin typeface="Consolas" pitchFamily="49" charset="0"/>
                <a:ea typeface="仿宋" pitchFamily="49" charset="-122"/>
                <a:cs typeface="Consolas" pitchFamily="49" charset="0"/>
              </a:rPr>
              <a:t>%2d,</a:t>
            </a:r>
            <a:r>
              <a:rPr lang="zh-CN" altLang="zh-CN" sz="1800" smtClean="0">
                <a:solidFill>
                  <a:srgbClr val="0000FF"/>
                </a:solidFill>
                <a:latin typeface="Consolas" pitchFamily="49" charset="0"/>
                <a:ea typeface="仿宋" pitchFamily="49" charset="-122"/>
                <a:cs typeface="Consolas" pitchFamily="49" charset="0"/>
              </a:rPr>
              <a:t>占用时间段</a:t>
            </a:r>
            <a:r>
              <a:rPr lang="pt-BR" altLang="zh-CN" sz="1800" smtClean="0">
                <a:solidFill>
                  <a:srgbClr val="0000FF"/>
                </a:solidFill>
                <a:latin typeface="Consolas" pitchFamily="49" charset="0"/>
                <a:ea typeface="仿宋" pitchFamily="49" charset="-122"/>
                <a:cs typeface="Consolas" pitchFamily="49" charset="0"/>
              </a:rPr>
              <a:t>:[%d,%d]\n",</a:t>
            </a:r>
            <a:endParaRPr lang="zh-CN" altLang="zh-CN" sz="1800" smtClean="0">
              <a:solidFill>
                <a:srgbClr val="0000FF"/>
              </a:solidFill>
              <a:latin typeface="Consolas" pitchFamily="49" charset="0"/>
              <a:ea typeface="仿宋" pitchFamily="49" charset="-122"/>
              <a:cs typeface="Consolas" pitchFamily="49" charset="0"/>
            </a:endParaRPr>
          </a:p>
          <a:p>
            <a:r>
              <a:rPr lang="pt-BR" altLang="zh-CN" sz="1800" smtClean="0">
                <a:solidFill>
                  <a:srgbClr val="0000FF"/>
                </a:solidFill>
                <a:latin typeface="Consolas" pitchFamily="49" charset="0"/>
                <a:ea typeface="仿宋" pitchFamily="49" charset="-122"/>
                <a:cs typeface="Consolas" pitchFamily="49" charset="0"/>
              </a:rPr>
              <a:t>		A[i].mno,A[i].no,A[i].t,0,A[i].t);</a:t>
            </a:r>
            <a:endParaRPr lang="zh-CN" altLang="zh-CN" sz="1800" smtClean="0">
              <a:solidFill>
                <a:srgbClr val="0000FF"/>
              </a:solidFill>
              <a:latin typeface="Consolas" pitchFamily="49" charset="0"/>
              <a:ea typeface="仿宋" pitchFamily="49" charset="-122"/>
              <a:cs typeface="Consolas" pitchFamily="49" charset="0"/>
            </a:endParaRPr>
          </a:p>
          <a:p>
            <a:r>
              <a:rPr lang="pt-BR" altLang="zh-CN" sz="1800" smtClean="0">
                <a:solidFill>
                  <a:srgbClr val="0000FF"/>
                </a:solidFill>
                <a:latin typeface="Consolas" pitchFamily="49" charset="0"/>
                <a:ea typeface="仿宋" pitchFamily="49" charset="-122"/>
                <a:cs typeface="Consolas" pitchFamily="49" charset="0"/>
              </a:rPr>
              <a:t>      qu.push(A[i]);</a:t>
            </a:r>
            <a:endParaRPr lang="zh-CN" altLang="zh-CN" sz="1800" smtClean="0">
              <a:solidFill>
                <a:srgbClr val="0000FF"/>
              </a:solidFill>
              <a:latin typeface="Consolas" pitchFamily="49" charset="0"/>
              <a:ea typeface="仿宋" pitchFamily="49" charset="-122"/>
              <a:cs typeface="Consolas" pitchFamily="49" charset="0"/>
            </a:endParaRPr>
          </a:p>
          <a:p>
            <a:r>
              <a:rPr lang="pt-BR"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pt-BR" altLang="zh-CN" sz="1800" smtClean="0">
                <a:solidFill>
                  <a:srgbClr val="006600"/>
                </a:solidFill>
                <a:latin typeface="Consolas" pitchFamily="49" charset="0"/>
                <a:ea typeface="仿宋" pitchFamily="49" charset="-122"/>
                <a:cs typeface="Consolas" pitchFamily="49" charset="0"/>
              </a:rPr>
              <a:t>   for (int j=m;j&lt;n;j++)		</a:t>
            </a:r>
            <a:r>
              <a:rPr lang="pt-BR"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分配余下作业</a:t>
            </a:r>
          </a:p>
          <a:p>
            <a:r>
              <a:rPr lang="pt-BR" altLang="zh-CN" sz="1800" smtClean="0">
                <a:solidFill>
                  <a:srgbClr val="006600"/>
                </a:solidFill>
                <a:latin typeface="Consolas" pitchFamily="49" charset="0"/>
                <a:ea typeface="仿宋" pitchFamily="49" charset="-122"/>
                <a:cs typeface="Consolas" pitchFamily="49" charset="0"/>
              </a:rPr>
              <a:t>   {  e=qu.top(); qu.pop();		</a:t>
            </a:r>
            <a:r>
              <a:rPr lang="pt-BR"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出队</a:t>
            </a:r>
            <a:r>
              <a:rPr lang="pt-BR" altLang="zh-CN" sz="1800" smtClean="0">
                <a:solidFill>
                  <a:srgbClr val="00B0F0"/>
                </a:solidFill>
                <a:latin typeface="Consolas" pitchFamily="49" charset="0"/>
                <a:ea typeface="仿宋" pitchFamily="49" charset="-122"/>
                <a:cs typeface="Consolas" pitchFamily="49" charset="0"/>
              </a:rPr>
              <a:t>e</a:t>
            </a:r>
            <a:endParaRPr lang="zh-CN" altLang="zh-CN" sz="1800" smtClean="0">
              <a:solidFill>
                <a:srgbClr val="00B0F0"/>
              </a:solidFill>
              <a:latin typeface="Consolas" pitchFamily="49" charset="0"/>
              <a:ea typeface="仿宋" pitchFamily="49" charset="-122"/>
              <a:cs typeface="Consolas" pitchFamily="49" charset="0"/>
            </a:endParaRPr>
          </a:p>
          <a:p>
            <a:r>
              <a:rPr lang="pt-BR" altLang="zh-CN" sz="1800" smtClean="0">
                <a:solidFill>
                  <a:srgbClr val="006600"/>
                </a:solidFill>
                <a:latin typeface="Consolas" pitchFamily="49" charset="0"/>
                <a:ea typeface="仿宋" pitchFamily="49" charset="-122"/>
                <a:cs typeface="Consolas" pitchFamily="49" charset="0"/>
              </a:rPr>
              <a:t>      printf("  </a:t>
            </a:r>
            <a:r>
              <a:rPr lang="zh-CN" altLang="zh-CN" sz="1800" smtClean="0">
                <a:solidFill>
                  <a:srgbClr val="006600"/>
                </a:solidFill>
                <a:latin typeface="Consolas" pitchFamily="49" charset="0"/>
                <a:ea typeface="仿宋" pitchFamily="49" charset="-122"/>
                <a:cs typeface="Consolas" pitchFamily="49" charset="0"/>
              </a:rPr>
              <a:t>给机器</a:t>
            </a:r>
            <a:r>
              <a:rPr lang="pt-BR" altLang="zh-CN" sz="1800" smtClean="0">
                <a:solidFill>
                  <a:srgbClr val="006600"/>
                </a:solidFill>
                <a:latin typeface="Consolas" pitchFamily="49" charset="0"/>
                <a:ea typeface="仿宋" pitchFamily="49" charset="-122"/>
                <a:cs typeface="Consolas" pitchFamily="49" charset="0"/>
              </a:rPr>
              <a:t>%d</a:t>
            </a:r>
            <a:r>
              <a:rPr lang="zh-CN" altLang="zh-CN" sz="1800" smtClean="0">
                <a:solidFill>
                  <a:srgbClr val="006600"/>
                </a:solidFill>
                <a:latin typeface="Consolas" pitchFamily="49" charset="0"/>
                <a:ea typeface="仿宋" pitchFamily="49" charset="-122"/>
                <a:cs typeface="Consolas" pitchFamily="49" charset="0"/>
              </a:rPr>
              <a:t>分配作业</a:t>
            </a:r>
            <a:r>
              <a:rPr lang="pt-BR" altLang="zh-CN" sz="1800" smtClean="0">
                <a:solidFill>
                  <a:srgbClr val="006600"/>
                </a:solidFill>
                <a:latin typeface="Consolas" pitchFamily="49" charset="0"/>
                <a:ea typeface="仿宋" pitchFamily="49" charset="-122"/>
                <a:cs typeface="Consolas" pitchFamily="49" charset="0"/>
              </a:rPr>
              <a:t>%d,</a:t>
            </a:r>
            <a:r>
              <a:rPr lang="zh-CN" altLang="zh-CN" sz="1800" smtClean="0">
                <a:solidFill>
                  <a:srgbClr val="006600"/>
                </a:solidFill>
                <a:latin typeface="Consolas" pitchFamily="49" charset="0"/>
                <a:ea typeface="仿宋" pitchFamily="49" charset="-122"/>
                <a:cs typeface="Consolas" pitchFamily="49" charset="0"/>
              </a:rPr>
              <a:t>执行时间为</a:t>
            </a:r>
            <a:r>
              <a:rPr lang="pt-BR" altLang="zh-CN" sz="1800" smtClean="0">
                <a:solidFill>
                  <a:srgbClr val="006600"/>
                </a:solidFill>
                <a:latin typeface="Consolas" pitchFamily="49" charset="0"/>
                <a:ea typeface="仿宋" pitchFamily="49" charset="-122"/>
                <a:cs typeface="Consolas" pitchFamily="49" charset="0"/>
              </a:rPr>
              <a:t>%2d,</a:t>
            </a:r>
            <a:r>
              <a:rPr lang="zh-CN" altLang="zh-CN" sz="1800" smtClean="0">
                <a:solidFill>
                  <a:srgbClr val="006600"/>
                </a:solidFill>
                <a:latin typeface="Consolas" pitchFamily="49" charset="0"/>
                <a:ea typeface="仿宋" pitchFamily="49" charset="-122"/>
                <a:cs typeface="Consolas" pitchFamily="49" charset="0"/>
              </a:rPr>
              <a:t>占用时间段</a:t>
            </a:r>
            <a:r>
              <a:rPr lang="pt-BR" altLang="zh-CN" sz="1800" smtClean="0">
                <a:solidFill>
                  <a:srgbClr val="006600"/>
                </a:solidFill>
                <a:latin typeface="Consolas" pitchFamily="49" charset="0"/>
                <a:ea typeface="仿宋" pitchFamily="49" charset="-122"/>
                <a:cs typeface="Consolas" pitchFamily="49" charset="0"/>
              </a:rPr>
              <a:t>:[%d,%d]\n",</a:t>
            </a:r>
            <a:endParaRPr lang="zh-CN" altLang="zh-CN" sz="1800" smtClean="0">
              <a:solidFill>
                <a:srgbClr val="006600"/>
              </a:solidFill>
              <a:latin typeface="Consolas" pitchFamily="49" charset="0"/>
              <a:ea typeface="仿宋" pitchFamily="49" charset="-122"/>
              <a:cs typeface="Consolas" pitchFamily="49" charset="0"/>
            </a:endParaRPr>
          </a:p>
          <a:p>
            <a:r>
              <a:rPr lang="pt-BR" altLang="zh-CN" sz="1800" smtClean="0">
                <a:solidFill>
                  <a:srgbClr val="006600"/>
                </a:solidFill>
                <a:latin typeface="Consolas" pitchFamily="49" charset="0"/>
                <a:ea typeface="仿宋" pitchFamily="49" charset="-122"/>
                <a:cs typeface="Consolas" pitchFamily="49" charset="0"/>
              </a:rPr>
              <a:t>		e.mno,A[j].no,A[j].t,e.t,e.t+A[j].t);</a:t>
            </a:r>
            <a:endParaRPr lang="zh-CN" altLang="zh-CN" sz="1800" smtClean="0">
              <a:solidFill>
                <a:srgbClr val="006600"/>
              </a:solidFill>
              <a:latin typeface="Consolas" pitchFamily="49" charset="0"/>
              <a:ea typeface="仿宋" pitchFamily="49" charset="-122"/>
              <a:cs typeface="Consolas" pitchFamily="49" charset="0"/>
            </a:endParaRPr>
          </a:p>
          <a:p>
            <a:r>
              <a:rPr lang="pt-BR" altLang="zh-CN" sz="1800" smtClean="0">
                <a:solidFill>
                  <a:srgbClr val="006600"/>
                </a:solidFill>
                <a:latin typeface="Consolas" pitchFamily="49" charset="0"/>
                <a:ea typeface="仿宋" pitchFamily="49" charset="-122"/>
                <a:cs typeface="Consolas" pitchFamily="49" charset="0"/>
              </a:rPr>
              <a:t>      e.t+=A[j].t;</a:t>
            </a:r>
            <a:endParaRPr lang="zh-CN" altLang="zh-CN" sz="1800" smtClean="0">
              <a:solidFill>
                <a:srgbClr val="006600"/>
              </a:solidFill>
              <a:latin typeface="Consolas" pitchFamily="49" charset="0"/>
              <a:ea typeface="仿宋" pitchFamily="49" charset="-122"/>
              <a:cs typeface="Consolas" pitchFamily="49" charset="0"/>
            </a:endParaRPr>
          </a:p>
          <a:p>
            <a:r>
              <a:rPr lang="pt-BR" altLang="zh-CN" sz="1800" smtClean="0">
                <a:solidFill>
                  <a:srgbClr val="006600"/>
                </a:solidFill>
                <a:latin typeface="Consolas" pitchFamily="49" charset="0"/>
                <a:ea typeface="仿宋" pitchFamily="49" charset="-122"/>
                <a:cs typeface="Consolas" pitchFamily="49" charset="0"/>
              </a:rPr>
              <a:t>      qu.push(e);			</a:t>
            </a:r>
            <a:r>
              <a:rPr lang="pt-BR" altLang="zh-CN" sz="1800" smtClean="0">
                <a:solidFill>
                  <a:srgbClr val="00B0F0"/>
                </a:solidFill>
                <a:latin typeface="Consolas" pitchFamily="49" charset="0"/>
                <a:ea typeface="仿宋" pitchFamily="49" charset="-122"/>
                <a:cs typeface="Consolas" pitchFamily="49" charset="0"/>
              </a:rPr>
              <a:t>//e</a:t>
            </a:r>
            <a:r>
              <a:rPr lang="zh-CN" altLang="zh-CN" sz="1800" smtClean="0">
                <a:solidFill>
                  <a:srgbClr val="00B0F0"/>
                </a:solidFill>
                <a:latin typeface="Consolas" pitchFamily="49" charset="0"/>
                <a:ea typeface="仿宋" pitchFamily="49" charset="-122"/>
                <a:cs typeface="Consolas" pitchFamily="49" charset="0"/>
              </a:rPr>
              <a:t>进队</a:t>
            </a:r>
          </a:p>
          <a:p>
            <a:r>
              <a:rPr lang="pt-BR" altLang="zh-CN" sz="1800" smtClean="0">
                <a:solidFill>
                  <a:srgbClr val="006600"/>
                </a:solidFill>
                <a:latin typeface="Consolas" pitchFamily="49" charset="0"/>
                <a:ea typeface="仿宋" pitchFamily="49" charset="-122"/>
                <a:cs typeface="Consolas" pitchFamily="49" charset="0"/>
              </a:rPr>
              <a:t>   }</a:t>
            </a:r>
            <a:endParaRPr lang="zh-CN" altLang="zh-CN" sz="1800" smtClean="0">
              <a:solidFill>
                <a:srgbClr val="006600"/>
              </a:solidFill>
              <a:latin typeface="Consolas" pitchFamily="49" charset="0"/>
              <a:ea typeface="仿宋" pitchFamily="49" charset="-122"/>
              <a:cs typeface="Consolas" pitchFamily="49" charset="0"/>
            </a:endParaRPr>
          </a:p>
          <a:p>
            <a:r>
              <a:rPr lang="pt-BR"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2" end="1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14" end="1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5" end="1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6" end="1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7" end="1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8" end="1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9" end="1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Text Box 2"/>
          <p:cNvSpPr txBox="1">
            <a:spLocks noChangeArrowheads="1"/>
          </p:cNvSpPr>
          <p:nvPr/>
        </p:nvSpPr>
        <p:spPr bwMode="auto">
          <a:xfrm>
            <a:off x="395289" y="333375"/>
            <a:ext cx="2962266" cy="457200"/>
          </a:xfrm>
          <a:prstGeom prst="rect">
            <a:avLst/>
          </a:prstGeom>
          <a:solidFill>
            <a:srgbClr val="9900FF"/>
          </a:solidFill>
          <a:ln w="9525">
            <a:noFill/>
            <a:miter lim="800000"/>
            <a:headEnd/>
            <a:tailEnd/>
          </a:ln>
          <a:effectLst/>
        </p:spPr>
        <p:txBody>
          <a:bodyPr wrap="square">
            <a:spAutoFit/>
          </a:bodyPr>
          <a:lstStyle/>
          <a:p>
            <a:pPr algn="ctr">
              <a:spcBef>
                <a:spcPct val="50000"/>
              </a:spcBef>
            </a:pPr>
            <a:r>
              <a:rPr lang="en-US" altLang="zh-CN">
                <a:solidFill>
                  <a:schemeClr val="bg1"/>
                </a:solidFill>
                <a:latin typeface="微软雅黑" pitchFamily="34" charset="-122"/>
                <a:ea typeface="微软雅黑" pitchFamily="34" charset="-122"/>
                <a:cs typeface="Consolas" pitchFamily="49" charset="0"/>
              </a:rPr>
              <a:t>2. </a:t>
            </a:r>
            <a:r>
              <a:rPr lang="zh-CN" altLang="en-US">
                <a:solidFill>
                  <a:schemeClr val="bg1"/>
                </a:solidFill>
                <a:latin typeface="微软雅黑" pitchFamily="34" charset="-122"/>
                <a:ea typeface="微软雅黑" pitchFamily="34" charset="-122"/>
                <a:cs typeface="Consolas" pitchFamily="49" charset="0"/>
              </a:rPr>
              <a:t>最优子结构性质</a:t>
            </a:r>
          </a:p>
        </p:txBody>
      </p:sp>
      <p:sp>
        <p:nvSpPr>
          <p:cNvPr id="201731" name="Text Box 3"/>
          <p:cNvSpPr txBox="1">
            <a:spLocks noChangeArrowheads="1"/>
          </p:cNvSpPr>
          <p:nvPr/>
        </p:nvSpPr>
        <p:spPr bwMode="auto">
          <a:xfrm>
            <a:off x="714348" y="1357298"/>
            <a:ext cx="7921625" cy="1938992"/>
          </a:xfrm>
          <a:prstGeom prst="rect">
            <a:avLst/>
          </a:prstGeom>
          <a:noFill/>
          <a:ln w="9525">
            <a:noFill/>
            <a:miter lim="800000"/>
            <a:headEnd/>
            <a:tailEnd/>
          </a:ln>
          <a:effectLst/>
        </p:spPr>
        <p:txBody>
          <a:bodyPr>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如果一个问题的最优解包含其子问题的最优解，则称此问题具有</a:t>
            </a:r>
            <a:r>
              <a:rPr lang="zh-CN" altLang="zh-CN" sz="2000" smtClean="0">
                <a:solidFill>
                  <a:srgbClr val="FF0000"/>
                </a:solidFill>
                <a:latin typeface="Consolas" pitchFamily="49" charset="0"/>
                <a:ea typeface="楷体" pitchFamily="49" charset="-122"/>
                <a:cs typeface="Consolas" pitchFamily="49" charset="0"/>
              </a:rPr>
              <a:t>最优子结构性质</a:t>
            </a:r>
            <a:r>
              <a:rPr lang="zh-CN" altLang="zh-CN"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问题的最优子结构性质是该问题可用动态规划算法或贪心法求解的</a:t>
            </a:r>
            <a:r>
              <a:rPr lang="zh-CN" altLang="zh-CN" sz="2000" smtClean="0">
                <a:solidFill>
                  <a:srgbClr val="FF00FF"/>
                </a:solidFill>
                <a:latin typeface="Consolas" pitchFamily="49" charset="0"/>
                <a:ea typeface="楷体" pitchFamily="49" charset="-122"/>
                <a:cs typeface="Consolas" pitchFamily="49" charset="0"/>
              </a:rPr>
              <a:t>关键特征</a:t>
            </a:r>
            <a:r>
              <a:rPr lang="zh-CN" altLang="zh-CN"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8662" y="1428736"/>
            <a:ext cx="7572428" cy="1061829"/>
          </a:xfrm>
          <a:prstGeom prst="rect">
            <a:avLst/>
          </a:prstGeom>
          <a:noFill/>
        </p:spPr>
        <p:txBody>
          <a:bodyPr wrap="square" rtlCol="0">
            <a:spAutoFit/>
          </a:bodyPr>
          <a:lstStyle/>
          <a:p>
            <a:pPr>
              <a:lnSpc>
                <a:spcPct val="150000"/>
              </a:lnSpc>
            </a:pPr>
            <a:r>
              <a:rPr lang="en-US" altLang="zh-CN" sz="2200" smtClean="0">
                <a:solidFill>
                  <a:srgbClr val="0000FF"/>
                </a:solidFill>
                <a:latin typeface="Consolas" pitchFamily="49" charset="0"/>
                <a:ea typeface="楷体" pitchFamily="49" charset="-122"/>
                <a:cs typeface="Consolas" pitchFamily="49" charset="0"/>
              </a:rPr>
              <a:t>  </a:t>
            </a:r>
            <a:r>
              <a:rPr lang="en-US" altLang="zh-CN" sz="2200" smtClean="0">
                <a:solidFill>
                  <a:srgbClr val="0000FF"/>
                </a:solidFill>
                <a:latin typeface="微软雅黑" pitchFamily="34" charset="-122"/>
                <a:ea typeface="微软雅黑" pitchFamily="34" charset="-122"/>
                <a:cs typeface="Consolas" pitchFamily="49" charset="0"/>
              </a:rPr>
              <a:t> </a:t>
            </a:r>
            <a:r>
              <a:rPr lang="zh-CN" altLang="zh-CN" sz="2200" smtClean="0">
                <a:solidFill>
                  <a:srgbClr val="FF0000"/>
                </a:solidFill>
                <a:latin typeface="微软雅黑" pitchFamily="34" charset="-122"/>
                <a:ea typeface="微软雅黑" pitchFamily="34" charset="-122"/>
                <a:cs typeface="Consolas" pitchFamily="49" charset="0"/>
              </a:rPr>
              <a:t>【算法分析】</a:t>
            </a:r>
            <a:r>
              <a:rPr lang="zh-CN" altLang="zh-CN" sz="2000" smtClean="0">
                <a:solidFill>
                  <a:srgbClr val="0000FF"/>
                </a:solidFill>
                <a:latin typeface="Consolas" pitchFamily="49" charset="0"/>
                <a:ea typeface="楷体" pitchFamily="49" charset="-122"/>
                <a:cs typeface="Consolas" pitchFamily="49" charset="0"/>
              </a:rPr>
              <a:t>排序的时间复杂度为</a:t>
            </a:r>
            <a:r>
              <a:rPr lang="en-US" altLang="zh-CN" sz="2000" smtClean="0">
                <a:solidFill>
                  <a:srgbClr val="0000FF"/>
                </a:solidFill>
                <a:latin typeface="Consolas" pitchFamily="49" charset="0"/>
                <a:ea typeface="楷体" pitchFamily="49" charset="-122"/>
                <a:cs typeface="Consolas" pitchFamily="49" charset="0"/>
              </a:rPr>
              <a:t>O(</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log</a:t>
            </a:r>
            <a:r>
              <a:rPr lang="en-US" altLang="zh-CN" sz="2000" baseline="-25000" smtClean="0">
                <a:solidFill>
                  <a:srgbClr val="0000FF"/>
                </a:solidFill>
                <a:latin typeface="Consolas" pitchFamily="49" charset="0"/>
                <a:ea typeface="楷体" pitchFamily="49" charset="-122"/>
                <a:cs typeface="Consolas" pitchFamily="49" charset="0"/>
              </a:rPr>
              <a:t>2</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，两次</a:t>
            </a:r>
            <a:r>
              <a:rPr lang="en-US" altLang="zh-CN" sz="2000" smtClean="0">
                <a:solidFill>
                  <a:srgbClr val="0000FF"/>
                </a:solidFill>
                <a:latin typeface="Consolas" pitchFamily="49" charset="0"/>
                <a:ea typeface="楷体" pitchFamily="49" charset="-122"/>
                <a:cs typeface="Consolas" pitchFamily="49" charset="0"/>
              </a:rPr>
              <a:t>for</a:t>
            </a:r>
            <a:r>
              <a:rPr lang="zh-CN" altLang="zh-CN" sz="2000" smtClean="0">
                <a:solidFill>
                  <a:srgbClr val="0000FF"/>
                </a:solidFill>
                <a:latin typeface="Consolas" pitchFamily="49" charset="0"/>
                <a:ea typeface="楷体" pitchFamily="49" charset="-122"/>
                <a:cs typeface="Consolas" pitchFamily="49" charset="0"/>
              </a:rPr>
              <a:t>循环的时间合起来为</a:t>
            </a:r>
            <a:r>
              <a:rPr lang="en-US" altLang="zh-CN" sz="2000" smtClean="0">
                <a:solidFill>
                  <a:srgbClr val="0000FF"/>
                </a:solidFill>
                <a:latin typeface="Consolas" pitchFamily="49" charset="0"/>
                <a:ea typeface="楷体" pitchFamily="49" charset="-122"/>
                <a:cs typeface="Consolas" pitchFamily="49" charset="0"/>
              </a:rPr>
              <a:t>O(</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，所以本算法的时间复杂度为</a:t>
            </a:r>
            <a:r>
              <a:rPr lang="en-US" altLang="zh-CN" sz="2000" smtClean="0">
                <a:solidFill>
                  <a:srgbClr val="0000FF"/>
                </a:solidFill>
                <a:latin typeface="Consolas" pitchFamily="49" charset="0"/>
                <a:ea typeface="楷体" pitchFamily="49" charset="-122"/>
                <a:cs typeface="Consolas" pitchFamily="49" charset="0"/>
              </a:rPr>
              <a:t>O(</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log</a:t>
            </a:r>
            <a:r>
              <a:rPr lang="en-US" altLang="zh-CN" sz="2000" baseline="-25000" smtClean="0">
                <a:solidFill>
                  <a:srgbClr val="0000FF"/>
                </a:solidFill>
                <a:latin typeface="Consolas" pitchFamily="49" charset="0"/>
                <a:ea typeface="楷体" pitchFamily="49" charset="-122"/>
                <a:cs typeface="Consolas" pitchFamily="49" charset="0"/>
              </a:rPr>
              <a:t>2</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1" name="Text Box 3"/>
          <p:cNvSpPr txBox="1">
            <a:spLocks noChangeArrowheads="1"/>
          </p:cNvSpPr>
          <p:nvPr/>
        </p:nvSpPr>
        <p:spPr bwMode="auto">
          <a:xfrm>
            <a:off x="539750" y="1557338"/>
            <a:ext cx="8135938" cy="1523494"/>
          </a:xfrm>
          <a:prstGeom prst="rect">
            <a:avLst/>
          </a:prstGeom>
          <a:noFill/>
          <a:ln w="9525">
            <a:noFill/>
            <a:miter lim="800000"/>
            <a:headEnd/>
            <a:tailEnd/>
          </a:ln>
          <a:effectLst/>
        </p:spPr>
        <p:txBody>
          <a:bodyPr>
            <a:spAutoFit/>
          </a:bodyPr>
          <a:lstStyle/>
          <a:p>
            <a:pPr>
              <a:lnSpc>
                <a:spcPct val="150000"/>
              </a:lnSpc>
              <a:spcBef>
                <a:spcPct val="50000"/>
              </a:spcBef>
            </a:pPr>
            <a:r>
              <a:rPr lang="zh-CN" altLang="en-US" sz="2200" dirty="0">
                <a:latin typeface="Consolas" pitchFamily="49" charset="0"/>
                <a:ea typeface="楷体" pitchFamily="49" charset="-122"/>
                <a:cs typeface="Consolas" pitchFamily="49" charset="0"/>
              </a:rPr>
              <a:t>　</a:t>
            </a:r>
            <a:r>
              <a:rPr lang="zh-CN" altLang="en-US" sz="2200">
                <a:latin typeface="Consolas" pitchFamily="49" charset="0"/>
                <a:ea typeface="楷体" pitchFamily="49" charset="-122"/>
                <a:cs typeface="Consolas" pitchFamily="49" charset="0"/>
              </a:rPr>
              <a:t>　</a:t>
            </a:r>
            <a:r>
              <a:rPr lang="en-US" altLang="zh-CN" sz="2200" smtClean="0">
                <a:solidFill>
                  <a:srgbClr val="FF0000"/>
                </a:solidFill>
                <a:latin typeface="微软雅黑" pitchFamily="34" charset="-122"/>
                <a:ea typeface="微软雅黑" pitchFamily="34" charset="-122"/>
                <a:cs typeface="Consolas" pitchFamily="49" charset="0"/>
              </a:rPr>
              <a:t>【</a:t>
            </a:r>
            <a:r>
              <a:rPr lang="zh-CN" altLang="en-US" sz="2200" smtClean="0">
                <a:solidFill>
                  <a:srgbClr val="FF0000"/>
                </a:solidFill>
                <a:latin typeface="微软雅黑" pitchFamily="34" charset="-122"/>
                <a:ea typeface="微软雅黑" pitchFamily="34" charset="-122"/>
                <a:cs typeface="Consolas" pitchFamily="49" charset="0"/>
              </a:rPr>
              <a:t>问题描述</a:t>
            </a:r>
            <a:r>
              <a:rPr lang="en-US" altLang="zh-CN" sz="2200" smtClean="0">
                <a:solidFill>
                  <a:srgbClr val="FF0000"/>
                </a:solidFill>
                <a:latin typeface="微软雅黑" pitchFamily="34" charset="-122"/>
                <a:ea typeface="微软雅黑" pitchFamily="34"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设要</a:t>
            </a:r>
            <a:r>
              <a:rPr lang="zh-CN" altLang="en-US" sz="2000" dirty="0">
                <a:solidFill>
                  <a:srgbClr val="0000FF"/>
                </a:solidFill>
                <a:latin typeface="Consolas" pitchFamily="49" charset="0"/>
                <a:ea typeface="楷体" pitchFamily="49" charset="-122"/>
                <a:cs typeface="Consolas" pitchFamily="49" charset="0"/>
              </a:rPr>
              <a:t>编码的字符集为</a:t>
            </a:r>
            <a:r>
              <a:rPr lang="en-US" altLang="zh-CN" sz="200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d</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 </a:t>
            </a:r>
            <a:r>
              <a:rPr lang="en-US" altLang="zh-CN" sz="2000" i="1" smtClean="0">
                <a:solidFill>
                  <a:srgbClr val="0000FF"/>
                </a:solidFill>
                <a:latin typeface="Consolas" pitchFamily="49" charset="0"/>
                <a:ea typeface="楷体" pitchFamily="49" charset="-122"/>
                <a:cs typeface="Consolas" pitchFamily="49" charset="0"/>
              </a:rPr>
              <a:t>d</a:t>
            </a:r>
            <a:r>
              <a:rPr lang="en-US" altLang="zh-CN" sz="2000" baseline="-25000" smtClean="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 </a:t>
            </a:r>
            <a:r>
              <a:rPr lang="en-US" altLang="zh-CN" sz="2000" i="1" err="1">
                <a:solidFill>
                  <a:srgbClr val="0000FF"/>
                </a:solidFill>
                <a:latin typeface="Consolas" pitchFamily="49" charset="0"/>
                <a:ea typeface="楷体" pitchFamily="49" charset="-122"/>
                <a:cs typeface="Consolas" pitchFamily="49" charset="0"/>
              </a:rPr>
              <a:t>d</a:t>
            </a:r>
            <a:r>
              <a:rPr lang="en-US" altLang="zh-CN" sz="2000" i="1" baseline="-25000" err="1">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，它</a:t>
            </a:r>
            <a:r>
              <a:rPr lang="zh-CN" altLang="en-US" sz="2000" dirty="0">
                <a:solidFill>
                  <a:srgbClr val="0000FF"/>
                </a:solidFill>
                <a:latin typeface="Consolas" pitchFamily="49" charset="0"/>
                <a:ea typeface="楷体" pitchFamily="49" charset="-122"/>
                <a:cs typeface="Consolas" pitchFamily="49" charset="0"/>
              </a:rPr>
              <a:t>们出现的频率为</a:t>
            </a:r>
            <a:r>
              <a:rPr lang="en-US" altLang="zh-CN" sz="200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 </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baseline="-25000" smtClean="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 </a:t>
            </a:r>
            <a:r>
              <a:rPr lang="en-US" altLang="zh-CN" sz="2000" i="1" err="1">
                <a:solidFill>
                  <a:srgbClr val="0000FF"/>
                </a:solidFill>
                <a:latin typeface="Consolas" pitchFamily="49" charset="0"/>
                <a:ea typeface="楷体" pitchFamily="49" charset="-122"/>
                <a:cs typeface="Consolas" pitchFamily="49" charset="0"/>
              </a:rPr>
              <a:t>w</a:t>
            </a:r>
            <a:r>
              <a:rPr lang="en-US" altLang="zh-CN" sz="2000" i="1" baseline="-25000" err="1">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，应</a:t>
            </a:r>
            <a:r>
              <a:rPr lang="zh-CN" altLang="en-US" sz="2000" dirty="0">
                <a:solidFill>
                  <a:srgbClr val="0000FF"/>
                </a:solidFill>
                <a:latin typeface="Consolas" pitchFamily="49" charset="0"/>
                <a:ea typeface="楷体" pitchFamily="49" charset="-122"/>
                <a:cs typeface="Consolas" pitchFamily="49" charset="0"/>
              </a:rPr>
              <a:t>用哈夫曼树构造最优的不等长的由</a:t>
            </a:r>
            <a:r>
              <a:rPr lang="en-US" altLang="zh-CN" sz="2000" dirty="0">
                <a:solidFill>
                  <a:srgbClr val="00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构成的</a:t>
            </a:r>
            <a:r>
              <a:rPr lang="zh-CN" altLang="en-US" sz="2000" dirty="0">
                <a:solidFill>
                  <a:srgbClr val="CC3300"/>
                </a:solidFill>
                <a:latin typeface="Consolas" pitchFamily="49" charset="0"/>
                <a:ea typeface="楷体" pitchFamily="49" charset="-122"/>
                <a:cs typeface="Consolas" pitchFamily="49" charset="0"/>
              </a:rPr>
              <a:t>编码方案</a:t>
            </a:r>
            <a:r>
              <a:rPr lang="zh-CN" altLang="en-US" sz="2000" dirty="0">
                <a:latin typeface="Consolas" pitchFamily="49" charset="0"/>
                <a:ea typeface="楷体" pitchFamily="49" charset="-122"/>
                <a:cs typeface="Consolas" pitchFamily="49" charset="0"/>
              </a:rPr>
              <a:t>。 </a:t>
            </a:r>
          </a:p>
        </p:txBody>
      </p:sp>
      <p:sp>
        <p:nvSpPr>
          <p:cNvPr id="4" name="TextBox 3"/>
          <p:cNvSpPr txBox="1"/>
          <p:nvPr/>
        </p:nvSpPr>
        <p:spPr>
          <a:xfrm>
            <a:off x="571472" y="357166"/>
            <a:ext cx="3500462"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z="2800" smtClean="0">
                <a:solidFill>
                  <a:srgbClr val="FF0000"/>
                </a:solidFill>
                <a:latin typeface="Consolas" pitchFamily="49" charset="0"/>
                <a:ea typeface="叶根友毛笔行书2.0版" pitchFamily="2" charset="-122"/>
                <a:cs typeface="Consolas" pitchFamily="49" charset="0"/>
              </a:rPr>
              <a:t>7.7 </a:t>
            </a:r>
            <a:r>
              <a:rPr lang="zh-CN" altLang="zh-CN" sz="2800" smtClean="0">
                <a:solidFill>
                  <a:srgbClr val="FF0000"/>
                </a:solidFill>
                <a:latin typeface="Consolas" pitchFamily="49" charset="0"/>
                <a:ea typeface="叶根友毛笔行书2.0版" pitchFamily="2" charset="-122"/>
                <a:cs typeface="Consolas" pitchFamily="49" charset="0"/>
              </a:rPr>
              <a:t>哈夫曼编码</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435004" y="500042"/>
            <a:ext cx="8351838" cy="1061829"/>
          </a:xfrm>
          <a:prstGeom prst="rect">
            <a:avLst/>
          </a:prstGeom>
          <a:solidFill>
            <a:schemeClr val="accent1">
              <a:lumMod val="20000"/>
              <a:lumOff val="80000"/>
            </a:schemeClr>
          </a:solidFill>
          <a:ln w="9525">
            <a:noFill/>
            <a:miter lim="800000"/>
            <a:headEnd/>
            <a:tailEnd/>
          </a:ln>
          <a:effectLst/>
        </p:spPr>
        <p:txBody>
          <a:bodyPr>
            <a:spAutoFit/>
          </a:bodyPr>
          <a:lstStyle/>
          <a:p>
            <a:pPr>
              <a:lnSpc>
                <a:spcPct val="150000"/>
              </a:lnSpc>
              <a:spcBef>
                <a:spcPct val="50000"/>
              </a:spcBef>
            </a:pPr>
            <a:r>
              <a:rPr lang="zh-CN" altLang="en-US" sz="2200" dirty="0">
                <a:solidFill>
                  <a:srgbClr val="0000FF"/>
                </a:solidFill>
                <a:latin typeface="Consolas" pitchFamily="49" charset="0"/>
                <a:ea typeface="楷体" pitchFamily="49" charset="-122"/>
                <a:cs typeface="Consolas" pitchFamily="49" charset="0"/>
              </a:rPr>
              <a:t>　</a:t>
            </a:r>
            <a:r>
              <a:rPr lang="zh-CN" altLang="en-US" sz="2200">
                <a:solidFill>
                  <a:srgbClr val="0000FF"/>
                </a:solidFill>
                <a:latin typeface="微软雅黑" pitchFamily="34" charset="-122"/>
                <a:ea typeface="微软雅黑" pitchFamily="34" charset="-122"/>
                <a:cs typeface="Consolas" pitchFamily="49" charset="0"/>
              </a:rPr>
              <a:t>　</a:t>
            </a:r>
            <a:r>
              <a:rPr lang="en-US" altLang="zh-CN" sz="2200" smtClean="0">
                <a:solidFill>
                  <a:srgbClr val="FF0000"/>
                </a:solidFill>
                <a:latin typeface="微软雅黑" pitchFamily="34" charset="-122"/>
                <a:ea typeface="微软雅黑" pitchFamily="34" charset="-122"/>
                <a:cs typeface="Consolas" pitchFamily="49" charset="0"/>
              </a:rPr>
              <a:t>【</a:t>
            </a:r>
            <a:r>
              <a:rPr lang="zh-CN" altLang="en-US" sz="2200" smtClean="0">
                <a:solidFill>
                  <a:srgbClr val="FF0000"/>
                </a:solidFill>
                <a:latin typeface="微软雅黑" pitchFamily="34" charset="-122"/>
                <a:ea typeface="微软雅黑" pitchFamily="34" charset="-122"/>
                <a:cs typeface="Consolas" pitchFamily="49" charset="0"/>
              </a:rPr>
              <a:t>问题求解</a:t>
            </a:r>
            <a:r>
              <a:rPr lang="en-US" altLang="zh-CN" sz="2200" smtClean="0">
                <a:solidFill>
                  <a:srgbClr val="FF0000"/>
                </a:solidFill>
                <a:latin typeface="微软雅黑" pitchFamily="34" charset="-122"/>
                <a:ea typeface="微软雅黑" pitchFamily="34"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先</a:t>
            </a:r>
            <a:r>
              <a:rPr lang="zh-CN" altLang="en-US" sz="2000" dirty="0">
                <a:solidFill>
                  <a:srgbClr val="0000FF"/>
                </a:solidFill>
                <a:latin typeface="Consolas" pitchFamily="49" charset="0"/>
                <a:ea typeface="楷体" pitchFamily="49" charset="-122"/>
                <a:cs typeface="Consolas" pitchFamily="49" charset="0"/>
              </a:rPr>
              <a:t>构建以这个</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个结点为叶子结点的哈夫</a:t>
            </a:r>
            <a:r>
              <a:rPr lang="zh-CN" altLang="en-US" sz="2000">
                <a:solidFill>
                  <a:srgbClr val="0000FF"/>
                </a:solidFill>
                <a:latin typeface="Consolas" pitchFamily="49" charset="0"/>
                <a:ea typeface="楷体" pitchFamily="49" charset="-122"/>
                <a:cs typeface="Consolas" pitchFamily="49" charset="0"/>
              </a:rPr>
              <a:t>曼</a:t>
            </a:r>
            <a:r>
              <a:rPr lang="zh-CN" altLang="en-US" sz="2000" smtClean="0">
                <a:solidFill>
                  <a:srgbClr val="0000FF"/>
                </a:solidFill>
                <a:latin typeface="Consolas" pitchFamily="49" charset="0"/>
                <a:ea typeface="楷体" pitchFamily="49" charset="-122"/>
                <a:cs typeface="Consolas" pitchFamily="49" charset="0"/>
              </a:rPr>
              <a:t>树，然</a:t>
            </a:r>
            <a:r>
              <a:rPr lang="zh-CN" altLang="en-US" sz="2000" dirty="0">
                <a:solidFill>
                  <a:srgbClr val="0000FF"/>
                </a:solidFill>
                <a:latin typeface="Consolas" pitchFamily="49" charset="0"/>
                <a:ea typeface="楷体" pitchFamily="49" charset="-122"/>
                <a:cs typeface="Consolas" pitchFamily="49" charset="0"/>
              </a:rPr>
              <a:t>后由哈夫曼树产生各叶子结点对应字符的哈夫曼编码。</a:t>
            </a:r>
          </a:p>
        </p:txBody>
      </p:sp>
      <p:sp>
        <p:nvSpPr>
          <p:cNvPr id="164867" name="Text Box 3"/>
          <p:cNvSpPr txBox="1">
            <a:spLocks noChangeArrowheads="1"/>
          </p:cNvSpPr>
          <p:nvPr/>
        </p:nvSpPr>
        <p:spPr bwMode="auto">
          <a:xfrm>
            <a:off x="323850" y="1714488"/>
            <a:ext cx="8208963" cy="1631216"/>
          </a:xfrm>
          <a:prstGeom prst="rect">
            <a:avLst/>
          </a:prstGeom>
          <a:noFill/>
          <a:ln w="9525">
            <a:noFill/>
            <a:miter lim="800000"/>
            <a:headEnd/>
            <a:tailEnd/>
          </a:ln>
          <a:effectLst/>
        </p:spPr>
        <p:txBody>
          <a:bodyPr>
            <a:spAutoFit/>
          </a:bodyPr>
          <a:lstStyle/>
          <a:p>
            <a:pPr>
              <a:lnSpc>
                <a:spcPts val="3000"/>
              </a:lnSpc>
            </a:pPr>
            <a:r>
              <a:rPr lang="zh-CN" altLang="en-US" sz="2000">
                <a:solidFill>
                  <a:srgbClr val="0000FF"/>
                </a:solidFill>
                <a:latin typeface="Consolas" pitchFamily="49" charset="0"/>
                <a:ea typeface="楷体" pitchFamily="49" charset="-122"/>
                <a:cs typeface="Consolas" pitchFamily="49" charset="0"/>
              </a:rPr>
              <a:t>　　</a:t>
            </a:r>
            <a:r>
              <a:rPr lang="zh-CN" altLang="en-US" sz="2000">
                <a:solidFill>
                  <a:srgbClr val="FF00FF"/>
                </a:solidFill>
                <a:latin typeface="Consolas" pitchFamily="49" charset="0"/>
                <a:ea typeface="楷体" pitchFamily="49" charset="-122"/>
                <a:cs typeface="Consolas" pitchFamily="49" charset="0"/>
              </a:rPr>
              <a:t>哈夫曼树</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Huffman Tree</a:t>
            </a:r>
            <a:r>
              <a:rPr lang="zh-CN" altLang="en-US" sz="2000">
                <a:solidFill>
                  <a:srgbClr val="0000FF"/>
                </a:solidFill>
                <a:latin typeface="Consolas" pitchFamily="49" charset="0"/>
                <a:ea typeface="楷体" pitchFamily="49" charset="-122"/>
                <a:cs typeface="Consolas" pitchFamily="49" charset="0"/>
              </a:rPr>
              <a:t>）的定义：设二叉树具有</a:t>
            </a:r>
            <a:r>
              <a:rPr lang="en-US" altLang="zh-CN" sz="2000" i="1">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个带权值的叶子结</a:t>
            </a:r>
            <a:r>
              <a:rPr lang="zh-CN" altLang="en-US" sz="2000" smtClean="0">
                <a:solidFill>
                  <a:srgbClr val="0000FF"/>
                </a:solidFill>
                <a:latin typeface="Consolas" pitchFamily="49" charset="0"/>
                <a:ea typeface="楷体" pitchFamily="49" charset="-122"/>
                <a:cs typeface="Consolas" pitchFamily="49" charset="0"/>
              </a:rPr>
              <a:t>点，从</a:t>
            </a:r>
            <a:r>
              <a:rPr lang="zh-CN" altLang="en-US" sz="2000">
                <a:solidFill>
                  <a:srgbClr val="0000FF"/>
                </a:solidFill>
                <a:latin typeface="Consolas" pitchFamily="49" charset="0"/>
                <a:ea typeface="楷体" pitchFamily="49" charset="-122"/>
                <a:cs typeface="Consolas" pitchFamily="49" charset="0"/>
              </a:rPr>
              <a:t>根结点到每个叶子结点都有一个路径长度。从根结点到各个叶子结点的路径长度与相应结点权值的乘积的和称为该二叉树的带权路径长</a:t>
            </a:r>
            <a:r>
              <a:rPr lang="zh-CN" altLang="en-US" sz="2000" smtClean="0">
                <a:solidFill>
                  <a:srgbClr val="0000FF"/>
                </a:solidFill>
                <a:latin typeface="Consolas" pitchFamily="49" charset="0"/>
                <a:ea typeface="楷体" pitchFamily="49" charset="-122"/>
                <a:cs typeface="Consolas" pitchFamily="49" charset="0"/>
              </a:rPr>
              <a:t>度，记</a:t>
            </a:r>
            <a:r>
              <a:rPr lang="zh-CN" altLang="en-US" sz="2000">
                <a:solidFill>
                  <a:srgbClr val="0000FF"/>
                </a:solidFill>
                <a:latin typeface="Consolas" pitchFamily="49" charset="0"/>
                <a:ea typeface="楷体" pitchFamily="49" charset="-122"/>
                <a:cs typeface="Consolas" pitchFamily="49" charset="0"/>
              </a:rPr>
              <a:t>作：</a:t>
            </a:r>
          </a:p>
        </p:txBody>
      </p:sp>
      <p:graphicFrame>
        <p:nvGraphicFramePr>
          <p:cNvPr id="164868" name="Object 4"/>
          <p:cNvGraphicFramePr>
            <a:graphicFrameLocks noChangeAspect="1"/>
          </p:cNvGraphicFramePr>
          <p:nvPr/>
        </p:nvGraphicFramePr>
        <p:xfrm>
          <a:off x="2339975" y="3213100"/>
          <a:ext cx="1727200" cy="746125"/>
        </p:xfrm>
        <a:graphic>
          <a:graphicData uri="http://schemas.openxmlformats.org/presentationml/2006/ole">
            <p:oleObj spid="_x0000_s164868" name="公式" r:id="rId3" imgW="901309" imgH="393529" progId="">
              <p:embed/>
            </p:oleObj>
          </a:graphicData>
        </a:graphic>
      </p:graphicFrame>
      <p:sp>
        <p:nvSpPr>
          <p:cNvPr id="164870" name="Text Box 6"/>
          <p:cNvSpPr txBox="1">
            <a:spLocks noChangeArrowheads="1"/>
          </p:cNvSpPr>
          <p:nvPr/>
        </p:nvSpPr>
        <p:spPr bwMode="auto">
          <a:xfrm>
            <a:off x="539750" y="4005263"/>
            <a:ext cx="7704138" cy="861774"/>
          </a:xfrm>
          <a:prstGeom prst="rect">
            <a:avLst/>
          </a:prstGeom>
          <a:noFill/>
          <a:ln w="9525">
            <a:noFill/>
            <a:miter lim="800000"/>
            <a:headEnd/>
            <a:tailEnd/>
          </a:ln>
          <a:effectLst/>
        </p:spPr>
        <p:txBody>
          <a:bodyPr>
            <a:spAutoFit/>
          </a:bodyPr>
          <a:lstStyle/>
          <a:p>
            <a:pPr>
              <a:lnSpc>
                <a:spcPts val="3000"/>
              </a:lnSpc>
              <a:spcBef>
                <a:spcPct val="50000"/>
              </a:spcBef>
            </a:pPr>
            <a:r>
              <a:rPr lang="zh-CN" altLang="en-US" sz="2000">
                <a:solidFill>
                  <a:srgbClr val="0000FF"/>
                </a:solidFill>
                <a:latin typeface="Consolas" pitchFamily="49" charset="0"/>
                <a:ea typeface="楷体" pitchFamily="49" charset="-122"/>
                <a:cs typeface="Consolas" pitchFamily="49" charset="0"/>
              </a:rPr>
              <a:t>　　由</a:t>
            </a:r>
            <a:r>
              <a:rPr lang="en-US" altLang="zh-CN" sz="2000" i="1">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个叶子结点可以构造出多种二叉</a:t>
            </a:r>
            <a:r>
              <a:rPr lang="zh-CN" altLang="en-US" sz="2000" smtClean="0">
                <a:solidFill>
                  <a:srgbClr val="0000FF"/>
                </a:solidFill>
                <a:latin typeface="Consolas" pitchFamily="49" charset="0"/>
                <a:ea typeface="楷体" pitchFamily="49" charset="-122"/>
                <a:cs typeface="Consolas" pitchFamily="49" charset="0"/>
              </a:rPr>
              <a:t>树，其</a:t>
            </a:r>
            <a:r>
              <a:rPr lang="zh-CN" altLang="en-US" sz="2000">
                <a:solidFill>
                  <a:srgbClr val="0000FF"/>
                </a:solidFill>
                <a:latin typeface="Consolas" pitchFamily="49" charset="0"/>
                <a:ea typeface="楷体" pitchFamily="49" charset="-122"/>
                <a:cs typeface="Consolas" pitchFamily="49" charset="0"/>
              </a:rPr>
              <a:t>中具有最小带权路径长度的二叉树称为</a:t>
            </a:r>
            <a:r>
              <a:rPr lang="zh-CN" altLang="en-US" sz="2000" spc="300">
                <a:solidFill>
                  <a:srgbClr val="FF0000"/>
                </a:solidFill>
                <a:latin typeface="微软雅黑" pitchFamily="34" charset="-122"/>
                <a:ea typeface="微软雅黑" pitchFamily="34" charset="-122"/>
                <a:cs typeface="Consolas" pitchFamily="49" charset="0"/>
              </a:rPr>
              <a:t>哈夫曼树</a:t>
            </a:r>
            <a:r>
              <a:rPr lang="zh-CN" altLang="en-US" sz="2000">
                <a:solidFill>
                  <a:srgbClr val="0000FF"/>
                </a:solidFill>
                <a:latin typeface="Consolas" pitchFamily="49" charset="0"/>
                <a:ea typeface="楷体" pitchFamily="49" charset="-122"/>
                <a:cs typeface="Consolas" pitchFamily="49" charset="0"/>
              </a:rPr>
              <a:t>（也称最优树）。</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Text Box 2"/>
          <p:cNvSpPr txBox="1">
            <a:spLocks noChangeArrowheads="1"/>
          </p:cNvSpPr>
          <p:nvPr/>
        </p:nvSpPr>
        <p:spPr bwMode="auto">
          <a:xfrm>
            <a:off x="642910" y="1142984"/>
            <a:ext cx="5889637" cy="430887"/>
          </a:xfrm>
          <a:prstGeom prst="rect">
            <a:avLst/>
          </a:prstGeom>
          <a:noFill/>
          <a:ln w="9525">
            <a:noFill/>
            <a:miter lim="800000"/>
            <a:headEnd/>
            <a:tailEnd/>
          </a:ln>
          <a:effectLst/>
        </p:spPr>
        <p:txBody>
          <a:bodyPr wrap="square">
            <a:spAutoFit/>
          </a:bodyPr>
          <a:lstStyle/>
          <a:p>
            <a:pPr>
              <a:spcBef>
                <a:spcPct val="50000"/>
              </a:spcBef>
            </a:pPr>
            <a:r>
              <a:rPr lang="zh-CN" altLang="en-US" sz="2200">
                <a:solidFill>
                  <a:srgbClr val="0000FF"/>
                </a:solidFill>
                <a:latin typeface="Consolas" pitchFamily="49" charset="0"/>
                <a:ea typeface="楷体" pitchFamily="49" charset="-122"/>
                <a:cs typeface="Consolas" pitchFamily="49" charset="0"/>
              </a:rPr>
              <a:t>构造一棵</a:t>
            </a:r>
            <a:r>
              <a:rPr lang="zh-CN" altLang="en-US" sz="2200">
                <a:solidFill>
                  <a:srgbClr val="C00000"/>
                </a:solidFill>
                <a:latin typeface="Consolas" pitchFamily="49" charset="0"/>
                <a:ea typeface="楷体" pitchFamily="49" charset="-122"/>
                <a:cs typeface="Consolas" pitchFamily="49" charset="0"/>
              </a:rPr>
              <a:t>哈夫曼树</a:t>
            </a:r>
            <a:r>
              <a:rPr lang="zh-CN" altLang="en-US" sz="2200">
                <a:solidFill>
                  <a:srgbClr val="0000FF"/>
                </a:solidFill>
                <a:latin typeface="Consolas" pitchFamily="49" charset="0"/>
                <a:ea typeface="楷体" pitchFamily="49" charset="-122"/>
                <a:cs typeface="Consolas" pitchFamily="49" charset="0"/>
              </a:rPr>
              <a:t>的方法如</a:t>
            </a:r>
            <a:r>
              <a:rPr lang="zh-CN" altLang="en-US" sz="2200" smtClean="0">
                <a:solidFill>
                  <a:srgbClr val="0000FF"/>
                </a:solidFill>
                <a:latin typeface="Consolas" pitchFamily="49" charset="0"/>
                <a:ea typeface="楷体" pitchFamily="49" charset="-122"/>
                <a:cs typeface="Consolas" pitchFamily="49" charset="0"/>
              </a:rPr>
              <a:t>下：</a:t>
            </a:r>
            <a:endParaRPr lang="zh-CN" altLang="en-US" sz="2200">
              <a:solidFill>
                <a:srgbClr val="0000FF"/>
              </a:solidFill>
              <a:latin typeface="Consolas" pitchFamily="49" charset="0"/>
              <a:ea typeface="楷体" pitchFamily="49" charset="-122"/>
              <a:cs typeface="Consolas" pitchFamily="49" charset="0"/>
            </a:endParaRPr>
          </a:p>
        </p:txBody>
      </p:sp>
      <p:sp>
        <p:nvSpPr>
          <p:cNvPr id="163843" name="Text Box 3"/>
          <p:cNvSpPr txBox="1">
            <a:spLocks noChangeArrowheads="1"/>
          </p:cNvSpPr>
          <p:nvPr/>
        </p:nvSpPr>
        <p:spPr bwMode="auto">
          <a:xfrm>
            <a:off x="428596" y="1714488"/>
            <a:ext cx="8135937" cy="359517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180000" tIns="180000" bIns="180000">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）由给定的</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个权值</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baseline="-25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i="1" baseline="-25000"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构造</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棵只有一个叶子结点的二叉树，从而得到一个二叉树的集合</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T</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T</a:t>
            </a:r>
            <a:r>
              <a:rPr lang="en-US" altLang="zh-CN" sz="2000" baseline="-25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T</a:t>
            </a:r>
            <a:r>
              <a:rPr lang="en-US" altLang="zh-CN" sz="2000" i="1" baseline="-25000"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）在</a:t>
            </a:r>
            <a:r>
              <a:rPr lang="en-US" altLang="zh-CN" sz="2000" i="1" smtClean="0">
                <a:solidFill>
                  <a:srgbClr val="0000FF"/>
                </a:solidFill>
                <a:latin typeface="Consolas" pitchFamily="49" charset="0"/>
                <a:ea typeface="楷体" pitchFamily="49" charset="-122"/>
                <a:cs typeface="Consolas" pitchFamily="49" charset="0"/>
              </a:rPr>
              <a:t>F</a:t>
            </a:r>
            <a:r>
              <a:rPr lang="zh-CN" altLang="zh-CN" sz="2000" smtClean="0">
                <a:solidFill>
                  <a:srgbClr val="0000FF"/>
                </a:solidFill>
                <a:latin typeface="Consolas" pitchFamily="49" charset="0"/>
                <a:ea typeface="楷体" pitchFamily="49" charset="-122"/>
                <a:cs typeface="Consolas" pitchFamily="49" charset="0"/>
              </a:rPr>
              <a:t>中选取根结点的权值最小和次小的两棵二叉树作为左、右子树构造一棵新的二叉树，这棵新的二叉树根结点的权值为其左、右子树根结点权值之和。即合并两棵二叉树为一棵二叉树。</a:t>
            </a: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）重复步骤（</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），当</a:t>
            </a:r>
            <a:r>
              <a:rPr lang="en-US" altLang="zh-CN" sz="2000" i="1" smtClean="0">
                <a:solidFill>
                  <a:srgbClr val="0000FF"/>
                </a:solidFill>
                <a:latin typeface="Consolas" pitchFamily="49" charset="0"/>
                <a:ea typeface="楷体" pitchFamily="49" charset="-122"/>
                <a:cs typeface="Consolas" pitchFamily="49" charset="0"/>
              </a:rPr>
              <a:t>F</a:t>
            </a:r>
            <a:r>
              <a:rPr lang="zh-CN" altLang="zh-CN" sz="2000" smtClean="0">
                <a:solidFill>
                  <a:srgbClr val="0000FF"/>
                </a:solidFill>
                <a:latin typeface="Consolas" pitchFamily="49" charset="0"/>
                <a:ea typeface="楷体" pitchFamily="49" charset="-122"/>
                <a:cs typeface="Consolas" pitchFamily="49" charset="0"/>
              </a:rPr>
              <a:t>中只剩下一棵二叉树时，这棵二叉树便是所要建立的哈夫曼树。</a:t>
            </a:r>
            <a:endParaRPr lang="zh-CN" altLang="zh-CN" sz="20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Text Box 2"/>
          <p:cNvSpPr txBox="1">
            <a:spLocks noChangeArrowheads="1"/>
          </p:cNvSpPr>
          <p:nvPr/>
        </p:nvSpPr>
        <p:spPr bwMode="auto">
          <a:xfrm>
            <a:off x="181006" y="87038"/>
            <a:ext cx="8820150" cy="913070"/>
          </a:xfrm>
          <a:prstGeom prst="rect">
            <a:avLst/>
          </a:prstGeom>
          <a:noFill/>
          <a:ln w="9525">
            <a:noFill/>
            <a:miter lim="800000"/>
            <a:headEnd/>
            <a:tailEnd/>
          </a:ln>
          <a:effectLst/>
        </p:spPr>
        <p:txBody>
          <a:bodyPr wrap="square">
            <a:spAutoFit/>
          </a:bodyPr>
          <a:lstStyle/>
          <a:p>
            <a:pPr>
              <a:lnSpc>
                <a:spcPts val="3200"/>
              </a:lnSpc>
              <a:spcBef>
                <a:spcPts val="0"/>
              </a:spcBef>
            </a:pPr>
            <a:r>
              <a:rPr lang="zh-CN" altLang="en-US" sz="2200" dirty="0">
                <a:solidFill>
                  <a:srgbClr val="0000FF"/>
                </a:solidFill>
                <a:latin typeface="Consolas" pitchFamily="49" charset="0"/>
                <a:ea typeface="楷体" pitchFamily="49" charset="-122"/>
                <a:cs typeface="Consolas" pitchFamily="49" charset="0"/>
              </a:rPr>
              <a:t>　　</a:t>
            </a:r>
            <a:r>
              <a:rPr lang="zh-CN" altLang="en-US" sz="2200">
                <a:solidFill>
                  <a:srgbClr val="0000FF"/>
                </a:solidFill>
                <a:latin typeface="Consolas" pitchFamily="49" charset="0"/>
                <a:ea typeface="楷体" pitchFamily="49" charset="-122"/>
                <a:cs typeface="Consolas" pitchFamily="49" charset="0"/>
              </a:rPr>
              <a:t>例</a:t>
            </a:r>
            <a:r>
              <a:rPr lang="zh-CN" altLang="en-US" sz="2200" smtClean="0">
                <a:solidFill>
                  <a:srgbClr val="0000FF"/>
                </a:solidFill>
                <a:latin typeface="Consolas" pitchFamily="49" charset="0"/>
                <a:ea typeface="楷体" pitchFamily="49" charset="-122"/>
                <a:cs typeface="Consolas" pitchFamily="49" charset="0"/>
              </a:rPr>
              <a:t>如，给</a:t>
            </a:r>
            <a:r>
              <a:rPr lang="zh-CN" altLang="en-US" sz="2200" dirty="0">
                <a:solidFill>
                  <a:srgbClr val="0000FF"/>
                </a:solidFill>
                <a:latin typeface="Consolas" pitchFamily="49" charset="0"/>
                <a:ea typeface="楷体" pitchFamily="49" charset="-122"/>
                <a:cs typeface="Consolas" pitchFamily="49" charset="0"/>
              </a:rPr>
              <a:t>定的</a:t>
            </a:r>
            <a:r>
              <a:rPr lang="en-US" altLang="zh-CN" sz="2200" i="1" dirty="0">
                <a:solidFill>
                  <a:srgbClr val="0000FF"/>
                </a:solidFill>
                <a:latin typeface="Consolas" pitchFamily="49" charset="0"/>
                <a:ea typeface="楷体" pitchFamily="49" charset="-122"/>
                <a:cs typeface="Consolas" pitchFamily="49" charset="0"/>
              </a:rPr>
              <a:t>a</a:t>
            </a:r>
            <a:r>
              <a:rPr lang="zh-CN" altLang="en-US" sz="2200" dirty="0">
                <a:solidFill>
                  <a:srgbClr val="0000FF"/>
                </a:solidFill>
                <a:latin typeface="Consolas" pitchFamily="49" charset="0"/>
                <a:ea typeface="楷体" pitchFamily="49" charset="-122"/>
                <a:cs typeface="Consolas" pitchFamily="49" charset="0"/>
              </a:rPr>
              <a:t>～</a:t>
            </a:r>
            <a:r>
              <a:rPr lang="en-US" altLang="zh-CN" sz="2200" i="1" dirty="0">
                <a:solidFill>
                  <a:srgbClr val="0000FF"/>
                </a:solidFill>
                <a:latin typeface="Consolas" pitchFamily="49" charset="0"/>
                <a:ea typeface="楷体" pitchFamily="49" charset="-122"/>
                <a:cs typeface="Consolas" pitchFamily="49" charset="0"/>
              </a:rPr>
              <a:t>e</a:t>
            </a:r>
            <a:r>
              <a:rPr lang="zh-CN" altLang="en-US" sz="2200" dirty="0">
                <a:solidFill>
                  <a:srgbClr val="0000FF"/>
                </a:solidFill>
                <a:latin typeface="Consolas" pitchFamily="49" charset="0"/>
                <a:ea typeface="楷体" pitchFamily="49" charset="-122"/>
                <a:cs typeface="Consolas" pitchFamily="49" charset="0"/>
              </a:rPr>
              <a:t>的</a:t>
            </a:r>
            <a:r>
              <a:rPr lang="en-US" altLang="zh-CN" sz="2200" dirty="0">
                <a:solidFill>
                  <a:srgbClr val="0000FF"/>
                </a:solidFill>
                <a:latin typeface="Consolas" pitchFamily="49" charset="0"/>
                <a:ea typeface="楷体" pitchFamily="49" charset="-122"/>
                <a:cs typeface="Consolas" pitchFamily="49" charset="0"/>
              </a:rPr>
              <a:t>5</a:t>
            </a:r>
            <a:r>
              <a:rPr lang="zh-CN" altLang="en-US" sz="2200" dirty="0">
                <a:solidFill>
                  <a:srgbClr val="0000FF"/>
                </a:solidFill>
                <a:latin typeface="Consolas" pitchFamily="49" charset="0"/>
                <a:ea typeface="楷体" pitchFamily="49" charset="-122"/>
                <a:cs typeface="Consolas" pitchFamily="49" charset="0"/>
              </a:rPr>
              <a:t>个</a:t>
            </a:r>
            <a:r>
              <a:rPr lang="zh-CN" altLang="en-US" sz="2200">
                <a:solidFill>
                  <a:srgbClr val="0000FF"/>
                </a:solidFill>
                <a:latin typeface="Consolas" pitchFamily="49" charset="0"/>
                <a:ea typeface="楷体" pitchFamily="49" charset="-122"/>
                <a:cs typeface="Consolas" pitchFamily="49" charset="0"/>
              </a:rPr>
              <a:t>字</a:t>
            </a:r>
            <a:r>
              <a:rPr lang="zh-CN" altLang="en-US" sz="2200" smtClean="0">
                <a:solidFill>
                  <a:srgbClr val="0000FF"/>
                </a:solidFill>
                <a:latin typeface="Consolas" pitchFamily="49" charset="0"/>
                <a:ea typeface="楷体" pitchFamily="49" charset="-122"/>
                <a:cs typeface="Consolas" pitchFamily="49" charset="0"/>
              </a:rPr>
              <a:t>符，它</a:t>
            </a:r>
            <a:r>
              <a:rPr lang="zh-CN" altLang="en-US" sz="2200" dirty="0">
                <a:solidFill>
                  <a:srgbClr val="0000FF"/>
                </a:solidFill>
                <a:latin typeface="Consolas" pitchFamily="49" charset="0"/>
                <a:ea typeface="楷体" pitchFamily="49" charset="-122"/>
                <a:cs typeface="Consolas" pitchFamily="49" charset="0"/>
              </a:rPr>
              <a:t>们的权值集合为</a:t>
            </a:r>
            <a:r>
              <a:rPr lang="en-US" altLang="zh-CN" sz="2200" i="1" dirty="0">
                <a:solidFill>
                  <a:srgbClr val="0000FF"/>
                </a:solidFill>
                <a:latin typeface="Consolas" pitchFamily="49" charset="0"/>
                <a:ea typeface="楷体" pitchFamily="49" charset="-122"/>
                <a:cs typeface="Consolas" pitchFamily="49" charset="0"/>
              </a:rPr>
              <a:t>W</a:t>
            </a:r>
            <a:r>
              <a:rPr lang="en-US" altLang="zh-CN" sz="2200">
                <a:solidFill>
                  <a:srgbClr val="0000FF"/>
                </a:solidFill>
                <a:latin typeface="Consolas" pitchFamily="49" charset="0"/>
                <a:ea typeface="楷体" pitchFamily="49" charset="-122"/>
                <a:cs typeface="Consolas" pitchFamily="49" charset="0"/>
              </a:rPr>
              <a:t>={</a:t>
            </a:r>
            <a:r>
              <a:rPr lang="en-US" altLang="zh-CN" sz="2200" smtClean="0">
                <a:solidFill>
                  <a:srgbClr val="0000FF"/>
                </a:solidFill>
                <a:latin typeface="Consolas" pitchFamily="49" charset="0"/>
                <a:ea typeface="楷体" pitchFamily="49" charset="-122"/>
                <a:cs typeface="Consolas" pitchFamily="49" charset="0"/>
              </a:rPr>
              <a:t>4</a:t>
            </a:r>
            <a:r>
              <a:rPr lang="zh-CN" altLang="en-US" sz="2200" smtClean="0">
                <a:solidFill>
                  <a:srgbClr val="0000FF"/>
                </a:solidFill>
                <a:latin typeface="Consolas" pitchFamily="49" charset="0"/>
                <a:ea typeface="楷体" pitchFamily="49" charset="-122"/>
                <a:cs typeface="Consolas" pitchFamily="49" charset="0"/>
              </a:rPr>
              <a:t>，</a:t>
            </a:r>
            <a:r>
              <a:rPr lang="en-US" altLang="zh-CN" sz="2200" smtClean="0">
                <a:solidFill>
                  <a:srgbClr val="0000FF"/>
                </a:solidFill>
                <a:latin typeface="Consolas" pitchFamily="49" charset="0"/>
                <a:ea typeface="楷体" pitchFamily="49" charset="-122"/>
                <a:cs typeface="Consolas" pitchFamily="49" charset="0"/>
              </a:rPr>
              <a:t>2</a:t>
            </a:r>
            <a:r>
              <a:rPr lang="zh-CN" altLang="en-US" sz="2200" smtClean="0">
                <a:solidFill>
                  <a:srgbClr val="0000FF"/>
                </a:solidFill>
                <a:latin typeface="Consolas" pitchFamily="49" charset="0"/>
                <a:ea typeface="楷体" pitchFamily="49" charset="-122"/>
                <a:cs typeface="Consolas" pitchFamily="49" charset="0"/>
              </a:rPr>
              <a:t>，</a:t>
            </a:r>
            <a:r>
              <a:rPr lang="en-US" altLang="zh-CN" sz="2200" smtClean="0">
                <a:solidFill>
                  <a:srgbClr val="0000FF"/>
                </a:solidFill>
                <a:latin typeface="Consolas" pitchFamily="49" charset="0"/>
                <a:ea typeface="楷体" pitchFamily="49" charset="-122"/>
                <a:cs typeface="Consolas" pitchFamily="49" charset="0"/>
              </a:rPr>
              <a:t>1</a:t>
            </a:r>
            <a:r>
              <a:rPr lang="zh-CN" altLang="en-US" sz="2200" smtClean="0">
                <a:solidFill>
                  <a:srgbClr val="0000FF"/>
                </a:solidFill>
                <a:latin typeface="Consolas" pitchFamily="49" charset="0"/>
                <a:ea typeface="楷体" pitchFamily="49" charset="-122"/>
                <a:cs typeface="Consolas" pitchFamily="49" charset="0"/>
              </a:rPr>
              <a:t>，</a:t>
            </a:r>
            <a:r>
              <a:rPr lang="en-US" altLang="zh-CN" sz="2200" smtClean="0">
                <a:solidFill>
                  <a:srgbClr val="0000FF"/>
                </a:solidFill>
                <a:latin typeface="Consolas" pitchFamily="49" charset="0"/>
                <a:ea typeface="楷体" pitchFamily="49" charset="-122"/>
                <a:cs typeface="Consolas" pitchFamily="49" charset="0"/>
              </a:rPr>
              <a:t>7</a:t>
            </a:r>
            <a:r>
              <a:rPr lang="zh-CN" altLang="en-US" sz="2200" smtClean="0">
                <a:solidFill>
                  <a:srgbClr val="0000FF"/>
                </a:solidFill>
                <a:latin typeface="Consolas" pitchFamily="49" charset="0"/>
                <a:ea typeface="楷体" pitchFamily="49" charset="-122"/>
                <a:cs typeface="Consolas" pitchFamily="49" charset="0"/>
              </a:rPr>
              <a:t>，</a:t>
            </a:r>
            <a:r>
              <a:rPr lang="en-US" altLang="zh-CN" sz="2200" smtClean="0">
                <a:solidFill>
                  <a:srgbClr val="0000FF"/>
                </a:solidFill>
                <a:latin typeface="Consolas" pitchFamily="49" charset="0"/>
                <a:ea typeface="楷体" pitchFamily="49" charset="-122"/>
                <a:cs typeface="Consolas" pitchFamily="49" charset="0"/>
              </a:rPr>
              <a:t>3}</a:t>
            </a:r>
            <a:r>
              <a:rPr lang="zh-CN" altLang="en-US" sz="2200" smtClean="0">
                <a:solidFill>
                  <a:srgbClr val="0000FF"/>
                </a:solidFill>
                <a:latin typeface="Consolas" pitchFamily="49" charset="0"/>
                <a:ea typeface="楷体" pitchFamily="49" charset="-122"/>
                <a:cs typeface="Consolas" pitchFamily="49" charset="0"/>
              </a:rPr>
              <a:t>，构</a:t>
            </a:r>
            <a:r>
              <a:rPr lang="zh-CN" altLang="en-US" sz="2200" dirty="0">
                <a:solidFill>
                  <a:srgbClr val="0000FF"/>
                </a:solidFill>
                <a:latin typeface="Consolas" pitchFamily="49" charset="0"/>
                <a:ea typeface="楷体" pitchFamily="49" charset="-122"/>
                <a:cs typeface="Consolas" pitchFamily="49" charset="0"/>
              </a:rPr>
              <a:t>造哈夫曼树的</a:t>
            </a:r>
            <a:r>
              <a:rPr lang="zh-CN" altLang="en-US" sz="2200">
                <a:solidFill>
                  <a:srgbClr val="0000FF"/>
                </a:solidFill>
                <a:latin typeface="Consolas" pitchFamily="49" charset="0"/>
                <a:ea typeface="楷体" pitchFamily="49" charset="-122"/>
                <a:cs typeface="Consolas" pitchFamily="49" charset="0"/>
              </a:rPr>
              <a:t>过</a:t>
            </a:r>
            <a:r>
              <a:rPr lang="zh-CN" altLang="en-US" sz="2200" smtClean="0">
                <a:solidFill>
                  <a:srgbClr val="0000FF"/>
                </a:solidFill>
                <a:latin typeface="Consolas" pitchFamily="49" charset="0"/>
                <a:ea typeface="楷体" pitchFamily="49" charset="-122"/>
                <a:cs typeface="Consolas" pitchFamily="49" charset="0"/>
              </a:rPr>
              <a:t>程如下。</a:t>
            </a:r>
            <a:endParaRPr lang="zh-CN" altLang="en-US" sz="2200" dirty="0">
              <a:solidFill>
                <a:srgbClr val="0000FF"/>
              </a:solidFill>
              <a:latin typeface="Consolas" pitchFamily="49" charset="0"/>
              <a:ea typeface="楷体" pitchFamily="49" charset="-122"/>
              <a:cs typeface="Consolas" pitchFamily="49" charset="0"/>
            </a:endParaRPr>
          </a:p>
        </p:txBody>
      </p:sp>
      <p:sp>
        <p:nvSpPr>
          <p:cNvPr id="162820" name="Rectangle 4"/>
          <p:cNvSpPr>
            <a:spLocks noChangeArrowheads="1"/>
          </p:cNvSpPr>
          <p:nvPr/>
        </p:nvSpPr>
        <p:spPr bwMode="auto">
          <a:xfrm>
            <a:off x="0" y="1990725"/>
            <a:ext cx="184731" cy="461665"/>
          </a:xfrm>
          <a:prstGeom prst="rect">
            <a:avLst/>
          </a:prstGeom>
          <a:noFill/>
          <a:ln w="9525">
            <a:noFill/>
            <a:miter lim="800000"/>
            <a:headEnd/>
            <a:tailEnd/>
          </a:ln>
          <a:effectLst/>
        </p:spPr>
        <p:txBody>
          <a:bodyPr wrap="none" anchor="ctr">
            <a:spAutoFit/>
          </a:bodyPr>
          <a:lstStyle/>
          <a:p>
            <a:endParaRPr lang="zh-CN" altLang="en-US">
              <a:latin typeface="Consolas" pitchFamily="49" charset="0"/>
              <a:cs typeface="Consolas" pitchFamily="49" charset="0"/>
            </a:endParaRPr>
          </a:p>
        </p:txBody>
      </p:sp>
      <p:sp>
        <p:nvSpPr>
          <p:cNvPr id="5" name="TextBox 4"/>
          <p:cNvSpPr txBox="1"/>
          <p:nvPr/>
        </p:nvSpPr>
        <p:spPr>
          <a:xfrm>
            <a:off x="142844" y="1357298"/>
            <a:ext cx="2928958" cy="400110"/>
          </a:xfrm>
          <a:prstGeom prst="rect">
            <a:avLst/>
          </a:prstGeom>
          <a:noFill/>
        </p:spPr>
        <p:txBody>
          <a:bodyPr wrap="square" rtlCol="0">
            <a:spAutoFit/>
          </a:bodyPr>
          <a:lstStyle/>
          <a:p>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{4</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FF0000"/>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FF0000"/>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7</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endParaRPr lang="zh-CN" altLang="en-US" sz="2000">
              <a:latin typeface="Consolas" pitchFamily="49" charset="0"/>
              <a:cs typeface="Consolas" pitchFamily="49" charset="0"/>
            </a:endParaRPr>
          </a:p>
        </p:txBody>
      </p:sp>
      <p:sp>
        <p:nvSpPr>
          <p:cNvPr id="6" name="TextBox 5"/>
          <p:cNvSpPr txBox="1"/>
          <p:nvPr/>
        </p:nvSpPr>
        <p:spPr>
          <a:xfrm>
            <a:off x="2928926" y="1357298"/>
            <a:ext cx="2286016" cy="400110"/>
          </a:xfrm>
          <a:prstGeom prst="rect">
            <a:avLst/>
          </a:prstGeom>
          <a:noFill/>
        </p:spPr>
        <p:txBody>
          <a:bodyPr wrap="square" rtlCol="0">
            <a:spAutoFit/>
          </a:bodyPr>
          <a:lstStyle/>
          <a:p>
            <a:r>
              <a:rPr lang="zh-CN" altLang="en-US" sz="2000" smtClean="0">
                <a:solidFill>
                  <a:srgbClr val="9900FF"/>
                </a:solidFill>
                <a:latin typeface="Consolas" pitchFamily="49" charset="0"/>
                <a:ea typeface="楷体" pitchFamily="49" charset="-122"/>
                <a:cs typeface="Consolas" pitchFamily="49" charset="0"/>
                <a:sym typeface="Wingdings"/>
              </a:rPr>
              <a:t></a:t>
            </a:r>
            <a:r>
              <a:rPr lang="zh-CN" altLang="en-US" sz="2000" smtClean="0">
                <a:solidFill>
                  <a:srgbClr val="0000FF"/>
                </a:solidFill>
                <a:latin typeface="Consolas" pitchFamily="49" charset="0"/>
                <a:ea typeface="楷体" pitchFamily="49" charset="-122"/>
                <a:cs typeface="Consolas" pitchFamily="49" charset="0"/>
                <a:sym typeface="Wingdings"/>
              </a:rPr>
              <a:t>  </a:t>
            </a:r>
            <a:r>
              <a:rPr lang="en-US" altLang="zh-CN" sz="2000" smtClean="0">
                <a:solidFill>
                  <a:srgbClr val="0000FF"/>
                </a:solidFill>
                <a:latin typeface="Consolas" pitchFamily="49" charset="0"/>
                <a:ea typeface="楷体" pitchFamily="49" charset="-122"/>
                <a:cs typeface="Consolas" pitchFamily="49" charset="0"/>
              </a:rPr>
              <a:t>{4</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6600"/>
                </a:solidFill>
                <a:latin typeface="Consolas" pitchFamily="49" charset="0"/>
                <a:ea typeface="楷体" pitchFamily="49" charset="-122"/>
                <a:cs typeface="Consolas" pitchFamily="49" charset="0"/>
              </a:rPr>
              <a:t>3</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7</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endParaRPr lang="zh-CN" altLang="en-US" sz="2000">
              <a:latin typeface="Consolas" pitchFamily="49" charset="0"/>
              <a:cs typeface="Consolas" pitchFamily="49" charset="0"/>
            </a:endParaRPr>
          </a:p>
        </p:txBody>
      </p:sp>
      <p:sp>
        <p:nvSpPr>
          <p:cNvPr id="7" name="TextBox 6"/>
          <p:cNvSpPr txBox="1"/>
          <p:nvPr/>
        </p:nvSpPr>
        <p:spPr>
          <a:xfrm>
            <a:off x="142844" y="1928802"/>
            <a:ext cx="2928958" cy="400110"/>
          </a:xfrm>
          <a:prstGeom prst="rect">
            <a:avLst/>
          </a:prstGeom>
          <a:noFill/>
        </p:spPr>
        <p:txBody>
          <a:bodyPr wrap="square" rtlCol="0">
            <a:spAutoFit/>
          </a:bodyPr>
          <a:lstStyle/>
          <a:p>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{4</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FF0000"/>
                </a:solidFill>
                <a:latin typeface="Consolas" pitchFamily="49" charset="0"/>
                <a:ea typeface="楷体" pitchFamily="49" charset="-122"/>
                <a:cs typeface="Consolas" pitchFamily="49" charset="0"/>
              </a:rPr>
              <a:t>3</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7</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FF0000"/>
                </a:solidFill>
                <a:latin typeface="Consolas" pitchFamily="49" charset="0"/>
                <a:ea typeface="楷体" pitchFamily="49" charset="-122"/>
                <a:cs typeface="Consolas" pitchFamily="49" charset="0"/>
              </a:rPr>
              <a:t>3</a:t>
            </a:r>
            <a:r>
              <a:rPr lang="en-US" altLang="zh-CN" sz="2000" smtClean="0">
                <a:solidFill>
                  <a:srgbClr val="0000FF"/>
                </a:solidFill>
                <a:latin typeface="Consolas" pitchFamily="49" charset="0"/>
                <a:ea typeface="楷体" pitchFamily="49" charset="-122"/>
                <a:cs typeface="Consolas" pitchFamily="49" charset="0"/>
              </a:rPr>
              <a:t>}</a:t>
            </a:r>
            <a:endParaRPr lang="zh-CN" altLang="en-US" sz="2000">
              <a:latin typeface="Consolas" pitchFamily="49" charset="0"/>
              <a:cs typeface="Consolas" pitchFamily="49" charset="0"/>
            </a:endParaRPr>
          </a:p>
        </p:txBody>
      </p:sp>
      <p:sp>
        <p:nvSpPr>
          <p:cNvPr id="8" name="TextBox 7"/>
          <p:cNvSpPr txBox="1"/>
          <p:nvPr/>
        </p:nvSpPr>
        <p:spPr>
          <a:xfrm>
            <a:off x="2928926" y="1928802"/>
            <a:ext cx="2071702" cy="400110"/>
          </a:xfrm>
          <a:prstGeom prst="rect">
            <a:avLst/>
          </a:prstGeom>
          <a:noFill/>
        </p:spPr>
        <p:txBody>
          <a:bodyPr wrap="square" rtlCol="0">
            <a:spAutoFit/>
          </a:bodyPr>
          <a:lstStyle/>
          <a:p>
            <a:r>
              <a:rPr lang="zh-CN" altLang="en-US" sz="2000" smtClean="0">
                <a:solidFill>
                  <a:srgbClr val="9900FF"/>
                </a:solidFill>
                <a:latin typeface="Consolas" pitchFamily="49" charset="0"/>
                <a:ea typeface="楷体" pitchFamily="49" charset="-122"/>
                <a:cs typeface="Consolas" pitchFamily="49" charset="0"/>
                <a:sym typeface="Wingdings"/>
              </a:rPr>
              <a:t></a:t>
            </a:r>
            <a:r>
              <a:rPr lang="zh-CN" altLang="en-US" sz="2000" smtClean="0">
                <a:solidFill>
                  <a:srgbClr val="0000FF"/>
                </a:solidFill>
                <a:latin typeface="Consolas" pitchFamily="49" charset="0"/>
                <a:ea typeface="楷体" pitchFamily="49" charset="-122"/>
                <a:cs typeface="Consolas" pitchFamily="49" charset="0"/>
                <a:sym typeface="Wingdings"/>
              </a:rPr>
              <a:t>  </a:t>
            </a:r>
            <a:r>
              <a:rPr lang="en-US" altLang="zh-CN" sz="2000" smtClean="0">
                <a:solidFill>
                  <a:srgbClr val="0000FF"/>
                </a:solidFill>
                <a:latin typeface="Consolas" pitchFamily="49" charset="0"/>
                <a:ea typeface="楷体" pitchFamily="49" charset="-122"/>
                <a:cs typeface="Consolas" pitchFamily="49" charset="0"/>
              </a:rPr>
              <a:t>{4</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6600"/>
                </a:solidFill>
                <a:latin typeface="Consolas" pitchFamily="49" charset="0"/>
                <a:ea typeface="楷体" pitchFamily="49" charset="-122"/>
                <a:cs typeface="Consolas" pitchFamily="49" charset="0"/>
              </a:rPr>
              <a:t>6</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7}</a:t>
            </a:r>
            <a:endParaRPr lang="zh-CN" altLang="en-US" sz="2000">
              <a:latin typeface="Consolas" pitchFamily="49" charset="0"/>
              <a:cs typeface="Consolas" pitchFamily="49" charset="0"/>
            </a:endParaRPr>
          </a:p>
        </p:txBody>
      </p:sp>
      <p:sp>
        <p:nvSpPr>
          <p:cNvPr id="9" name="TextBox 8"/>
          <p:cNvSpPr txBox="1"/>
          <p:nvPr/>
        </p:nvSpPr>
        <p:spPr>
          <a:xfrm>
            <a:off x="142844" y="2457386"/>
            <a:ext cx="2928958" cy="400110"/>
          </a:xfrm>
          <a:prstGeom prst="rect">
            <a:avLst/>
          </a:prstGeom>
          <a:noFill/>
        </p:spPr>
        <p:txBody>
          <a:bodyPr wrap="square" rtlCol="0">
            <a:spAutoFit/>
          </a:bodyPr>
          <a:lstStyle/>
          <a:p>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FF0000"/>
                </a:solidFill>
                <a:latin typeface="Consolas" pitchFamily="49" charset="0"/>
                <a:ea typeface="楷体" pitchFamily="49" charset="-122"/>
                <a:cs typeface="Consolas" pitchFamily="49" charset="0"/>
              </a:rPr>
              <a:t>4</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FF0000"/>
                </a:solidFill>
                <a:latin typeface="Consolas" pitchFamily="49" charset="0"/>
                <a:ea typeface="楷体" pitchFamily="49" charset="-122"/>
                <a:cs typeface="Consolas" pitchFamily="49" charset="0"/>
              </a:rPr>
              <a:t>6</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7}</a:t>
            </a:r>
            <a:endParaRPr lang="zh-CN" altLang="en-US" sz="2000">
              <a:latin typeface="Consolas" pitchFamily="49" charset="0"/>
              <a:cs typeface="Consolas" pitchFamily="49" charset="0"/>
            </a:endParaRPr>
          </a:p>
        </p:txBody>
      </p:sp>
      <p:sp>
        <p:nvSpPr>
          <p:cNvPr id="10" name="TextBox 9"/>
          <p:cNvSpPr txBox="1"/>
          <p:nvPr/>
        </p:nvSpPr>
        <p:spPr>
          <a:xfrm>
            <a:off x="2928926" y="2457386"/>
            <a:ext cx="1714512" cy="400110"/>
          </a:xfrm>
          <a:prstGeom prst="rect">
            <a:avLst/>
          </a:prstGeom>
          <a:noFill/>
        </p:spPr>
        <p:txBody>
          <a:bodyPr wrap="square" rtlCol="0">
            <a:spAutoFit/>
          </a:bodyPr>
          <a:lstStyle/>
          <a:p>
            <a:r>
              <a:rPr lang="zh-CN" altLang="en-US" sz="2000" smtClean="0">
                <a:solidFill>
                  <a:srgbClr val="9900FF"/>
                </a:solidFill>
                <a:latin typeface="Consolas" pitchFamily="49" charset="0"/>
                <a:ea typeface="楷体" pitchFamily="49" charset="-122"/>
                <a:cs typeface="Consolas" pitchFamily="49" charset="0"/>
                <a:sym typeface="Wingdings"/>
              </a:rPr>
              <a:t></a:t>
            </a:r>
            <a:r>
              <a:rPr lang="zh-CN" altLang="en-US" sz="2000" smtClean="0">
                <a:solidFill>
                  <a:srgbClr val="0000FF"/>
                </a:solidFill>
                <a:latin typeface="Consolas" pitchFamily="49" charset="0"/>
                <a:ea typeface="楷体" pitchFamily="49" charset="-122"/>
                <a:cs typeface="Consolas" pitchFamily="49" charset="0"/>
                <a:sym typeface="Wingdings"/>
              </a:rPr>
              <a:t>  </a:t>
            </a:r>
            <a:r>
              <a:rPr lang="en-US"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6600"/>
                </a:solidFill>
                <a:latin typeface="Consolas" pitchFamily="49" charset="0"/>
                <a:ea typeface="楷体" pitchFamily="49" charset="-122"/>
                <a:cs typeface="Consolas" pitchFamily="49" charset="0"/>
              </a:rPr>
              <a:t>10</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7}</a:t>
            </a:r>
            <a:endParaRPr lang="zh-CN" altLang="en-US" sz="2000">
              <a:latin typeface="Consolas" pitchFamily="49" charset="0"/>
              <a:cs typeface="Consolas" pitchFamily="49" charset="0"/>
            </a:endParaRPr>
          </a:p>
        </p:txBody>
      </p:sp>
      <p:sp>
        <p:nvSpPr>
          <p:cNvPr id="11" name="TextBox 10"/>
          <p:cNvSpPr txBox="1"/>
          <p:nvPr/>
        </p:nvSpPr>
        <p:spPr>
          <a:xfrm>
            <a:off x="142844" y="3000372"/>
            <a:ext cx="2928958" cy="400110"/>
          </a:xfrm>
          <a:prstGeom prst="rect">
            <a:avLst/>
          </a:prstGeom>
          <a:noFill/>
        </p:spPr>
        <p:txBody>
          <a:bodyPr wrap="square" rtlCol="0">
            <a:spAutoFit/>
          </a:bodyPr>
          <a:lstStyle/>
          <a:p>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4</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FF0000"/>
                </a:solidFill>
                <a:latin typeface="Consolas" pitchFamily="49" charset="0"/>
                <a:ea typeface="楷体" pitchFamily="49" charset="-122"/>
                <a:cs typeface="Consolas" pitchFamily="49" charset="0"/>
              </a:rPr>
              <a:t>10</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FF0000"/>
                </a:solidFill>
                <a:latin typeface="Consolas" pitchFamily="49" charset="0"/>
                <a:ea typeface="楷体" pitchFamily="49" charset="-122"/>
                <a:cs typeface="Consolas" pitchFamily="49" charset="0"/>
              </a:rPr>
              <a:t>7</a:t>
            </a:r>
            <a:r>
              <a:rPr lang="en-US" altLang="zh-CN" sz="2000" smtClean="0">
                <a:solidFill>
                  <a:srgbClr val="0000FF"/>
                </a:solidFill>
                <a:latin typeface="Consolas" pitchFamily="49" charset="0"/>
                <a:ea typeface="楷体" pitchFamily="49" charset="-122"/>
                <a:cs typeface="Consolas" pitchFamily="49" charset="0"/>
              </a:rPr>
              <a:t>}</a:t>
            </a:r>
            <a:endParaRPr lang="zh-CN" altLang="en-US" sz="2000">
              <a:latin typeface="Consolas" pitchFamily="49" charset="0"/>
              <a:cs typeface="Consolas" pitchFamily="49" charset="0"/>
            </a:endParaRPr>
          </a:p>
        </p:txBody>
      </p:sp>
      <p:sp>
        <p:nvSpPr>
          <p:cNvPr id="12" name="TextBox 11"/>
          <p:cNvSpPr txBox="1"/>
          <p:nvPr/>
        </p:nvSpPr>
        <p:spPr>
          <a:xfrm>
            <a:off x="2928926" y="3000372"/>
            <a:ext cx="1714512" cy="400110"/>
          </a:xfrm>
          <a:prstGeom prst="rect">
            <a:avLst/>
          </a:prstGeom>
          <a:noFill/>
        </p:spPr>
        <p:txBody>
          <a:bodyPr wrap="square" rtlCol="0">
            <a:spAutoFit/>
          </a:bodyPr>
          <a:lstStyle/>
          <a:p>
            <a:r>
              <a:rPr lang="zh-CN" altLang="en-US" sz="2000" smtClean="0">
                <a:solidFill>
                  <a:srgbClr val="9900FF"/>
                </a:solidFill>
                <a:latin typeface="Consolas" pitchFamily="49" charset="0"/>
                <a:ea typeface="楷体" pitchFamily="49" charset="-122"/>
                <a:cs typeface="Consolas" pitchFamily="49" charset="0"/>
                <a:sym typeface="Wingdings"/>
              </a:rPr>
              <a:t></a:t>
            </a:r>
            <a:r>
              <a:rPr lang="zh-CN" altLang="en-US" sz="2000" smtClean="0">
                <a:solidFill>
                  <a:srgbClr val="0000FF"/>
                </a:solidFill>
                <a:latin typeface="Consolas" pitchFamily="49" charset="0"/>
                <a:ea typeface="楷体" pitchFamily="49" charset="-122"/>
                <a:cs typeface="Consolas" pitchFamily="49" charset="0"/>
                <a:sym typeface="Wingdings"/>
              </a:rPr>
              <a:t>  </a:t>
            </a:r>
            <a:r>
              <a:rPr lang="en-US" altLang="zh-CN" sz="2000" smtClean="0">
                <a:solidFill>
                  <a:srgbClr val="0000FF"/>
                </a:solidFill>
                <a:latin typeface="Consolas" pitchFamily="49" charset="0"/>
                <a:ea typeface="楷体" pitchFamily="49" charset="-122"/>
                <a:cs typeface="Consolas" pitchFamily="49" charset="0"/>
              </a:rPr>
              <a:t>{17}</a:t>
            </a:r>
            <a:endParaRPr lang="zh-CN" altLang="en-US" sz="2000">
              <a:latin typeface="Consolas" pitchFamily="49" charset="0"/>
              <a:cs typeface="Consolas" pitchFamily="49" charset="0"/>
            </a:endParaRPr>
          </a:p>
        </p:txBody>
      </p:sp>
      <p:grpSp>
        <p:nvGrpSpPr>
          <p:cNvPr id="49" name="组合 48"/>
          <p:cNvGrpSpPr/>
          <p:nvPr/>
        </p:nvGrpSpPr>
        <p:grpSpPr>
          <a:xfrm>
            <a:off x="4786314" y="2428868"/>
            <a:ext cx="3357586" cy="3286148"/>
            <a:chOff x="4786314" y="2428868"/>
            <a:chExt cx="3357586" cy="3286148"/>
          </a:xfrm>
        </p:grpSpPr>
        <p:sp>
          <p:nvSpPr>
            <p:cNvPr id="13" name="椭圆 12"/>
            <p:cNvSpPr/>
            <p:nvPr/>
          </p:nvSpPr>
          <p:spPr>
            <a:xfrm>
              <a:off x="4786314" y="5214950"/>
              <a:ext cx="428628" cy="500066"/>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14" name="椭圆 13"/>
            <p:cNvSpPr/>
            <p:nvPr/>
          </p:nvSpPr>
          <p:spPr>
            <a:xfrm>
              <a:off x="5715008" y="5214950"/>
              <a:ext cx="428628" cy="500066"/>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15" name="椭圆 14"/>
            <p:cNvSpPr/>
            <p:nvPr/>
          </p:nvSpPr>
          <p:spPr>
            <a:xfrm>
              <a:off x="5286380" y="4500570"/>
              <a:ext cx="428628" cy="500066"/>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cxnSp>
          <p:nvCxnSpPr>
            <p:cNvPr id="17" name="直接连接符 16"/>
            <p:cNvCxnSpPr>
              <a:stCxn id="15" idx="3"/>
              <a:endCxn id="13" idx="7"/>
            </p:cNvCxnSpPr>
            <p:nvPr/>
          </p:nvCxnSpPr>
          <p:spPr>
            <a:xfrm rot="5400000">
              <a:off x="5070271" y="5009303"/>
              <a:ext cx="360780" cy="196980"/>
            </a:xfrm>
            <a:prstGeom prst="line">
              <a:avLst/>
            </a:prstGeom>
          </p:spPr>
          <p:style>
            <a:lnRef idx="2">
              <a:schemeClr val="dk1"/>
            </a:lnRef>
            <a:fillRef idx="0">
              <a:schemeClr val="dk1"/>
            </a:fillRef>
            <a:effectRef idx="1">
              <a:schemeClr val="dk1"/>
            </a:effectRef>
            <a:fontRef idx="minor">
              <a:schemeClr val="tx1"/>
            </a:fontRef>
          </p:style>
        </p:cxnSp>
        <p:cxnSp>
          <p:nvCxnSpPr>
            <p:cNvPr id="19" name="直接连接符 18"/>
            <p:cNvCxnSpPr>
              <a:stCxn id="15" idx="5"/>
              <a:endCxn id="14" idx="1"/>
            </p:cNvCxnSpPr>
            <p:nvPr/>
          </p:nvCxnSpPr>
          <p:spPr>
            <a:xfrm rot="16200000" flipH="1">
              <a:off x="5534618" y="5045022"/>
              <a:ext cx="360780" cy="125542"/>
            </a:xfrm>
            <a:prstGeom prst="line">
              <a:avLst/>
            </a:prstGeom>
          </p:spPr>
          <p:style>
            <a:lnRef idx="2">
              <a:schemeClr val="dk1"/>
            </a:lnRef>
            <a:fillRef idx="0">
              <a:schemeClr val="dk1"/>
            </a:fillRef>
            <a:effectRef idx="1">
              <a:schemeClr val="dk1"/>
            </a:effectRef>
            <a:fontRef idx="minor">
              <a:schemeClr val="tx1"/>
            </a:fontRef>
          </p:style>
        </p:cxnSp>
        <p:sp>
          <p:nvSpPr>
            <p:cNvPr id="20" name="椭圆 19"/>
            <p:cNvSpPr/>
            <p:nvPr/>
          </p:nvSpPr>
          <p:spPr>
            <a:xfrm>
              <a:off x="6286512" y="4500570"/>
              <a:ext cx="428628" cy="500066"/>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21" name="椭圆 20"/>
            <p:cNvSpPr/>
            <p:nvPr/>
          </p:nvSpPr>
          <p:spPr>
            <a:xfrm>
              <a:off x="5786446" y="3786190"/>
              <a:ext cx="428628" cy="500066"/>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cxnSp>
          <p:nvCxnSpPr>
            <p:cNvPr id="23" name="直接连接符 22"/>
            <p:cNvCxnSpPr>
              <a:stCxn id="21" idx="3"/>
              <a:endCxn id="15" idx="7"/>
            </p:cNvCxnSpPr>
            <p:nvPr/>
          </p:nvCxnSpPr>
          <p:spPr>
            <a:xfrm rot="5400000">
              <a:off x="5570337" y="4294923"/>
              <a:ext cx="360780" cy="196980"/>
            </a:xfrm>
            <a:prstGeom prst="line">
              <a:avLst/>
            </a:prstGeom>
          </p:spPr>
          <p:style>
            <a:lnRef idx="2">
              <a:schemeClr val="dk1"/>
            </a:lnRef>
            <a:fillRef idx="0">
              <a:schemeClr val="dk1"/>
            </a:fillRef>
            <a:effectRef idx="1">
              <a:schemeClr val="dk1"/>
            </a:effectRef>
            <a:fontRef idx="minor">
              <a:schemeClr val="tx1"/>
            </a:fontRef>
          </p:style>
        </p:cxnSp>
        <p:cxnSp>
          <p:nvCxnSpPr>
            <p:cNvPr id="25" name="直接连接符 24"/>
            <p:cNvCxnSpPr>
              <a:stCxn id="21" idx="5"/>
              <a:endCxn id="20" idx="1"/>
            </p:cNvCxnSpPr>
            <p:nvPr/>
          </p:nvCxnSpPr>
          <p:spPr>
            <a:xfrm rot="16200000" flipH="1">
              <a:off x="6070403" y="4294923"/>
              <a:ext cx="360780" cy="196980"/>
            </a:xfrm>
            <a:prstGeom prst="line">
              <a:avLst/>
            </a:prstGeom>
          </p:spPr>
          <p:style>
            <a:lnRef idx="2">
              <a:schemeClr val="dk1"/>
            </a:lnRef>
            <a:fillRef idx="0">
              <a:schemeClr val="dk1"/>
            </a:fillRef>
            <a:effectRef idx="1">
              <a:schemeClr val="dk1"/>
            </a:effectRef>
            <a:fontRef idx="minor">
              <a:schemeClr val="tx1"/>
            </a:fontRef>
          </p:style>
        </p:cxnSp>
        <p:sp>
          <p:nvSpPr>
            <p:cNvPr id="26" name="椭圆 25"/>
            <p:cNvSpPr/>
            <p:nvPr/>
          </p:nvSpPr>
          <p:spPr>
            <a:xfrm>
              <a:off x="6786578" y="3786190"/>
              <a:ext cx="428628" cy="500066"/>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27" name="椭圆 26"/>
            <p:cNvSpPr/>
            <p:nvPr/>
          </p:nvSpPr>
          <p:spPr>
            <a:xfrm>
              <a:off x="6286512" y="3071810"/>
              <a:ext cx="428628" cy="500066"/>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10</a:t>
              </a:r>
              <a:endParaRPr lang="zh-CN" altLang="en-US" sz="1800">
                <a:solidFill>
                  <a:srgbClr val="0000FF"/>
                </a:solidFill>
                <a:latin typeface="Consolas" pitchFamily="49" charset="0"/>
                <a:cs typeface="Consolas" pitchFamily="49" charset="0"/>
              </a:endParaRPr>
            </a:p>
          </p:txBody>
        </p:sp>
        <p:sp>
          <p:nvSpPr>
            <p:cNvPr id="28" name="椭圆 27"/>
            <p:cNvSpPr/>
            <p:nvPr/>
          </p:nvSpPr>
          <p:spPr>
            <a:xfrm>
              <a:off x="6929454" y="2428868"/>
              <a:ext cx="428628" cy="500066"/>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17</a:t>
              </a:r>
              <a:endParaRPr lang="zh-CN" altLang="en-US" sz="1800">
                <a:solidFill>
                  <a:srgbClr val="0000FF"/>
                </a:solidFill>
                <a:latin typeface="Consolas" pitchFamily="49" charset="0"/>
                <a:cs typeface="Consolas" pitchFamily="49" charset="0"/>
              </a:endParaRPr>
            </a:p>
          </p:txBody>
        </p:sp>
        <p:sp>
          <p:nvSpPr>
            <p:cNvPr id="29" name="椭圆 28"/>
            <p:cNvSpPr/>
            <p:nvPr/>
          </p:nvSpPr>
          <p:spPr>
            <a:xfrm>
              <a:off x="7715272" y="3000372"/>
              <a:ext cx="428628" cy="500066"/>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7</a:t>
              </a:r>
              <a:endParaRPr lang="zh-CN" altLang="en-US" sz="1800">
                <a:solidFill>
                  <a:srgbClr val="0000FF"/>
                </a:solidFill>
                <a:latin typeface="Consolas" pitchFamily="49" charset="0"/>
                <a:cs typeface="Consolas" pitchFamily="49" charset="0"/>
              </a:endParaRPr>
            </a:p>
          </p:txBody>
        </p:sp>
        <p:cxnSp>
          <p:nvCxnSpPr>
            <p:cNvPr id="31" name="直接连接符 30"/>
            <p:cNvCxnSpPr>
              <a:stCxn id="28" idx="3"/>
              <a:endCxn id="27" idx="7"/>
            </p:cNvCxnSpPr>
            <p:nvPr/>
          </p:nvCxnSpPr>
          <p:spPr>
            <a:xfrm rot="5400000">
              <a:off x="6677626" y="2830444"/>
              <a:ext cx="289342" cy="339856"/>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直接连接符 32"/>
            <p:cNvCxnSpPr>
              <a:stCxn id="28" idx="5"/>
              <a:endCxn id="29" idx="1"/>
            </p:cNvCxnSpPr>
            <p:nvPr/>
          </p:nvCxnSpPr>
          <p:spPr>
            <a:xfrm rot="16200000" flipH="1">
              <a:off x="7427725" y="2723287"/>
              <a:ext cx="217904" cy="482732"/>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直接连接符 34"/>
            <p:cNvCxnSpPr>
              <a:stCxn id="27" idx="3"/>
              <a:endCxn id="21" idx="7"/>
            </p:cNvCxnSpPr>
            <p:nvPr/>
          </p:nvCxnSpPr>
          <p:spPr>
            <a:xfrm rot="5400000">
              <a:off x="6070403" y="3580543"/>
              <a:ext cx="360780" cy="196980"/>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直接连接符 36"/>
            <p:cNvCxnSpPr>
              <a:stCxn id="27" idx="5"/>
              <a:endCxn id="26" idx="1"/>
            </p:cNvCxnSpPr>
            <p:nvPr/>
          </p:nvCxnSpPr>
          <p:spPr>
            <a:xfrm rot="16200000" flipH="1">
              <a:off x="6570469" y="3580543"/>
              <a:ext cx="360780" cy="196980"/>
            </a:xfrm>
            <a:prstGeom prst="line">
              <a:avLst/>
            </a:prstGeom>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6715140" y="2714620"/>
              <a:ext cx="142876" cy="285752"/>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42" name="TextBox 41"/>
            <p:cNvSpPr txBox="1"/>
            <p:nvPr/>
          </p:nvSpPr>
          <p:spPr>
            <a:xfrm>
              <a:off x="7572396" y="2714620"/>
              <a:ext cx="142876" cy="285752"/>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43" name="TextBox 42"/>
            <p:cNvSpPr txBox="1"/>
            <p:nvPr/>
          </p:nvSpPr>
          <p:spPr>
            <a:xfrm>
              <a:off x="6072198" y="3462860"/>
              <a:ext cx="142876" cy="285752"/>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44" name="TextBox 43"/>
            <p:cNvSpPr txBox="1"/>
            <p:nvPr/>
          </p:nvSpPr>
          <p:spPr>
            <a:xfrm>
              <a:off x="6786578" y="3462860"/>
              <a:ext cx="142876" cy="285752"/>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45" name="TextBox 44"/>
            <p:cNvSpPr txBox="1"/>
            <p:nvPr/>
          </p:nvSpPr>
          <p:spPr>
            <a:xfrm>
              <a:off x="5584658" y="4127136"/>
              <a:ext cx="142876" cy="285752"/>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46" name="TextBox 45"/>
            <p:cNvSpPr txBox="1"/>
            <p:nvPr/>
          </p:nvSpPr>
          <p:spPr>
            <a:xfrm>
              <a:off x="6299038" y="4127136"/>
              <a:ext cx="142876" cy="285752"/>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47" name="TextBox 46"/>
            <p:cNvSpPr txBox="1"/>
            <p:nvPr/>
          </p:nvSpPr>
          <p:spPr>
            <a:xfrm>
              <a:off x="5072066" y="4904146"/>
              <a:ext cx="142876" cy="285752"/>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48" name="TextBox 47"/>
            <p:cNvSpPr txBox="1"/>
            <p:nvPr/>
          </p:nvSpPr>
          <p:spPr>
            <a:xfrm>
              <a:off x="5786446" y="4904146"/>
              <a:ext cx="142876" cy="285752"/>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grpSp>
      <p:grpSp>
        <p:nvGrpSpPr>
          <p:cNvPr id="52" name="组合 51"/>
          <p:cNvGrpSpPr/>
          <p:nvPr/>
        </p:nvGrpSpPr>
        <p:grpSpPr>
          <a:xfrm>
            <a:off x="285720" y="4000504"/>
            <a:ext cx="4572032" cy="1323439"/>
            <a:chOff x="285720" y="4000504"/>
            <a:chExt cx="4572032" cy="1323439"/>
          </a:xfrm>
        </p:grpSpPr>
        <p:sp>
          <p:nvSpPr>
            <p:cNvPr id="50" name="TextBox 49"/>
            <p:cNvSpPr txBox="1"/>
            <p:nvPr/>
          </p:nvSpPr>
          <p:spPr>
            <a:xfrm>
              <a:off x="285720" y="4000504"/>
              <a:ext cx="3929090" cy="132343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000" smtClean="0">
                  <a:solidFill>
                    <a:srgbClr val="0000FF"/>
                  </a:solidFill>
                  <a:latin typeface="Consolas" pitchFamily="49" charset="0"/>
                  <a:cs typeface="Consolas" pitchFamily="49" charset="0"/>
                </a:rPr>
                <a:t>b(2)</a:t>
              </a:r>
              <a:r>
                <a:rPr lang="zh-CN" altLang="en-US" sz="2000" smtClean="0">
                  <a:solidFill>
                    <a:srgbClr val="0000FF"/>
                  </a:solidFill>
                  <a:latin typeface="Consolas" pitchFamily="49" charset="0"/>
                  <a:cs typeface="Consolas" pitchFamily="49" charset="0"/>
                </a:rPr>
                <a:t>：</a:t>
              </a:r>
              <a:r>
                <a:rPr lang="en-US" altLang="zh-CN" sz="2000" smtClean="0">
                  <a:solidFill>
                    <a:srgbClr val="0000FF"/>
                  </a:solidFill>
                  <a:latin typeface="Consolas" pitchFamily="49" charset="0"/>
                  <a:cs typeface="Consolas" pitchFamily="49" charset="0"/>
                </a:rPr>
                <a:t>0000	c(1)</a:t>
              </a:r>
              <a:r>
                <a:rPr lang="zh-CN" altLang="en-US" sz="2000" smtClean="0">
                  <a:solidFill>
                    <a:srgbClr val="0000FF"/>
                  </a:solidFill>
                  <a:latin typeface="Consolas" pitchFamily="49" charset="0"/>
                  <a:cs typeface="Consolas" pitchFamily="49" charset="0"/>
                </a:rPr>
                <a:t>：</a:t>
              </a:r>
              <a:r>
                <a:rPr lang="en-US" altLang="zh-CN" sz="2000" smtClean="0">
                  <a:solidFill>
                    <a:srgbClr val="0000FF"/>
                  </a:solidFill>
                  <a:latin typeface="Consolas" pitchFamily="49" charset="0"/>
                  <a:cs typeface="Consolas" pitchFamily="49" charset="0"/>
                </a:rPr>
                <a:t>0001</a:t>
              </a:r>
            </a:p>
            <a:p>
              <a:r>
                <a:rPr lang="en-US" altLang="zh-CN" sz="2000" smtClean="0">
                  <a:solidFill>
                    <a:srgbClr val="0000FF"/>
                  </a:solidFill>
                  <a:latin typeface="Consolas" pitchFamily="49" charset="0"/>
                  <a:cs typeface="Consolas" pitchFamily="49" charset="0"/>
                </a:rPr>
                <a:t>e(3)</a:t>
              </a:r>
              <a:r>
                <a:rPr lang="zh-CN" altLang="en-US" sz="2000" smtClean="0">
                  <a:solidFill>
                    <a:srgbClr val="0000FF"/>
                  </a:solidFill>
                  <a:latin typeface="Consolas" pitchFamily="49" charset="0"/>
                  <a:cs typeface="Consolas" pitchFamily="49" charset="0"/>
                </a:rPr>
                <a:t>：</a:t>
              </a:r>
              <a:r>
                <a:rPr lang="en-US" altLang="zh-CN" sz="2000" smtClean="0">
                  <a:solidFill>
                    <a:srgbClr val="0000FF"/>
                  </a:solidFill>
                  <a:latin typeface="Consolas" pitchFamily="49" charset="0"/>
                  <a:cs typeface="Consolas" pitchFamily="49" charset="0"/>
                </a:rPr>
                <a:t>001	a(4)</a:t>
              </a:r>
              <a:r>
                <a:rPr lang="zh-CN" altLang="en-US" sz="2000" smtClean="0">
                  <a:solidFill>
                    <a:srgbClr val="0000FF"/>
                  </a:solidFill>
                  <a:latin typeface="Consolas" pitchFamily="49" charset="0"/>
                  <a:cs typeface="Consolas" pitchFamily="49" charset="0"/>
                </a:rPr>
                <a:t>：</a:t>
              </a:r>
              <a:r>
                <a:rPr lang="en-US" altLang="zh-CN" sz="2000" smtClean="0">
                  <a:solidFill>
                    <a:srgbClr val="0000FF"/>
                  </a:solidFill>
                  <a:latin typeface="Consolas" pitchFamily="49" charset="0"/>
                  <a:cs typeface="Consolas" pitchFamily="49" charset="0"/>
                </a:rPr>
                <a:t>01</a:t>
              </a:r>
            </a:p>
            <a:p>
              <a:r>
                <a:rPr lang="en-US" altLang="zh-CN" sz="2000" smtClean="0">
                  <a:solidFill>
                    <a:srgbClr val="0000FF"/>
                  </a:solidFill>
                  <a:latin typeface="Consolas" pitchFamily="49" charset="0"/>
                  <a:cs typeface="Consolas" pitchFamily="49" charset="0"/>
                </a:rPr>
                <a:t>d(7)</a:t>
              </a:r>
              <a:r>
                <a:rPr lang="zh-CN" altLang="en-US" sz="2000" smtClean="0">
                  <a:solidFill>
                    <a:srgbClr val="0000FF"/>
                  </a:solidFill>
                  <a:latin typeface="Consolas" pitchFamily="49" charset="0"/>
                  <a:cs typeface="Consolas" pitchFamily="49" charset="0"/>
                </a:rPr>
                <a:t>：</a:t>
              </a:r>
              <a:r>
                <a:rPr lang="en-US" altLang="zh-CN" sz="2000" smtClean="0">
                  <a:solidFill>
                    <a:srgbClr val="0000FF"/>
                  </a:solidFill>
                  <a:latin typeface="Consolas" pitchFamily="49" charset="0"/>
                  <a:cs typeface="Consolas" pitchFamily="49" charset="0"/>
                </a:rPr>
                <a:t>1</a:t>
              </a:r>
            </a:p>
            <a:p>
              <a:r>
                <a:rPr lang="en-US" altLang="zh-CN" sz="2000" smtClean="0">
                  <a:solidFill>
                    <a:srgbClr val="0000FF"/>
                  </a:solidFill>
                  <a:latin typeface="Consolas" pitchFamily="49" charset="0"/>
                  <a:cs typeface="Consolas" pitchFamily="49" charset="0"/>
                </a:rPr>
                <a:t>WPL=(2+1)*4+3*3+4*2+7*1=36</a:t>
              </a:r>
              <a:endParaRPr lang="zh-CN" altLang="en-US" sz="2000">
                <a:solidFill>
                  <a:srgbClr val="0000FF"/>
                </a:solidFill>
                <a:latin typeface="Consolas" pitchFamily="49" charset="0"/>
                <a:cs typeface="Consolas" pitchFamily="49" charset="0"/>
              </a:endParaRPr>
            </a:p>
          </p:txBody>
        </p:sp>
        <p:sp>
          <p:nvSpPr>
            <p:cNvPr id="51" name="左箭头 50"/>
            <p:cNvSpPr/>
            <p:nvPr/>
          </p:nvSpPr>
          <p:spPr>
            <a:xfrm>
              <a:off x="4429124" y="4500570"/>
              <a:ext cx="428628" cy="285752"/>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49"/>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6" name="Rectangle 4"/>
          <p:cNvSpPr>
            <a:spLocks noChangeArrowheads="1"/>
          </p:cNvSpPr>
          <p:nvPr/>
        </p:nvSpPr>
        <p:spPr bwMode="auto">
          <a:xfrm>
            <a:off x="0" y="233838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6" name="TextBox 5"/>
          <p:cNvSpPr txBox="1"/>
          <p:nvPr/>
        </p:nvSpPr>
        <p:spPr>
          <a:xfrm>
            <a:off x="428596" y="571480"/>
            <a:ext cx="8215370" cy="5976197"/>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16000" tIns="216000" bIns="216000" rtlCol="0">
            <a:spAutoFit/>
          </a:bodyPr>
          <a:lstStyle/>
          <a:p>
            <a:r>
              <a:rPr lang="en-US" altLang="zh-CN" sz="1800" smtClean="0">
                <a:solidFill>
                  <a:srgbClr val="0000FF"/>
                </a:solidFill>
                <a:latin typeface="Consolas" pitchFamily="49" charset="0"/>
                <a:ea typeface="仿宋" pitchFamily="49" charset="-122"/>
                <a:cs typeface="Consolas" pitchFamily="49" charset="0"/>
              </a:rPr>
              <a:t>int n;</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struct </a:t>
            </a:r>
            <a:r>
              <a:rPr lang="en-US" altLang="zh-CN" sz="1800" smtClean="0">
                <a:solidFill>
                  <a:srgbClr val="C00000"/>
                </a:solidFill>
                <a:latin typeface="Consolas" pitchFamily="49" charset="0"/>
                <a:ea typeface="仿宋" pitchFamily="49" charset="-122"/>
                <a:cs typeface="Consolas" pitchFamily="49" charset="0"/>
              </a:rPr>
              <a:t>HTreeNode</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哈夫曼树结点类型</a:t>
            </a:r>
          </a:p>
          <a:p>
            <a:r>
              <a:rPr lang="en-US" altLang="zh-CN" sz="1800" smtClean="0">
                <a:solidFill>
                  <a:srgbClr val="0000FF"/>
                </a:solidFill>
                <a:latin typeface="Consolas" pitchFamily="49" charset="0"/>
                <a:ea typeface="仿宋" pitchFamily="49" charset="-122"/>
                <a:cs typeface="Consolas" pitchFamily="49" charset="0"/>
              </a:rPr>
              <a:t>{  char data;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字符</a:t>
            </a:r>
          </a:p>
          <a:p>
            <a:r>
              <a:rPr lang="en-US" altLang="zh-CN" sz="1800" smtClean="0">
                <a:solidFill>
                  <a:srgbClr val="0000FF"/>
                </a:solidFill>
                <a:latin typeface="Consolas" pitchFamily="49" charset="0"/>
                <a:ea typeface="仿宋" pitchFamily="49" charset="-122"/>
                <a:cs typeface="Consolas" pitchFamily="49" charset="0"/>
              </a:rPr>
              <a:t>   int weight;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权值</a:t>
            </a:r>
          </a:p>
          <a:p>
            <a:r>
              <a:rPr lang="en-US" altLang="zh-CN" sz="1800" smtClean="0">
                <a:solidFill>
                  <a:srgbClr val="0000FF"/>
                </a:solidFill>
                <a:latin typeface="Consolas" pitchFamily="49" charset="0"/>
                <a:ea typeface="仿宋" pitchFamily="49" charset="-122"/>
                <a:cs typeface="Consolas" pitchFamily="49" charset="0"/>
              </a:rPr>
              <a:t>   int parent;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双亲的位置</a:t>
            </a:r>
          </a:p>
          <a:p>
            <a:r>
              <a:rPr lang="en-US" altLang="zh-CN" sz="1800" smtClean="0">
                <a:solidFill>
                  <a:srgbClr val="0000FF"/>
                </a:solidFill>
                <a:latin typeface="Consolas" pitchFamily="49" charset="0"/>
                <a:ea typeface="仿宋" pitchFamily="49" charset="-122"/>
                <a:cs typeface="Consolas" pitchFamily="49" charset="0"/>
              </a:rPr>
              <a:t>   int lchild;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左孩子的位置</a:t>
            </a:r>
          </a:p>
          <a:p>
            <a:r>
              <a:rPr lang="en-US" altLang="zh-CN" sz="1800" smtClean="0">
                <a:solidFill>
                  <a:srgbClr val="0000FF"/>
                </a:solidFill>
                <a:latin typeface="Consolas" pitchFamily="49" charset="0"/>
                <a:ea typeface="仿宋" pitchFamily="49" charset="-122"/>
                <a:cs typeface="Consolas" pitchFamily="49" charset="0"/>
              </a:rPr>
              <a:t>   int rchild;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右孩子的位置</a:t>
            </a: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HTreeNode </a:t>
            </a:r>
            <a:r>
              <a:rPr lang="en-US" altLang="zh-CN" sz="1800" smtClean="0">
                <a:solidFill>
                  <a:srgbClr val="C00000"/>
                </a:solidFill>
                <a:latin typeface="Consolas" pitchFamily="49" charset="0"/>
                <a:ea typeface="仿宋" pitchFamily="49" charset="-122"/>
                <a:cs typeface="Consolas" pitchFamily="49" charset="0"/>
              </a:rPr>
              <a:t>ht[MAX]</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存放哈夫曼树</a:t>
            </a:r>
          </a:p>
          <a:p>
            <a:r>
              <a:rPr lang="en-US" altLang="zh-CN" sz="1800" smtClean="0">
                <a:solidFill>
                  <a:srgbClr val="0000FF"/>
                </a:solidFill>
                <a:latin typeface="Consolas" pitchFamily="49" charset="0"/>
                <a:ea typeface="仿宋" pitchFamily="49" charset="-122"/>
                <a:cs typeface="Consolas" pitchFamily="49" charset="0"/>
              </a:rPr>
              <a:t>map&lt;char,string&gt; </a:t>
            </a:r>
            <a:r>
              <a:rPr lang="en-US" altLang="zh-CN" sz="1800" smtClean="0">
                <a:solidFill>
                  <a:srgbClr val="C00000"/>
                </a:solidFill>
                <a:latin typeface="Consolas" pitchFamily="49" charset="0"/>
                <a:ea typeface="仿宋" pitchFamily="49" charset="-122"/>
                <a:cs typeface="Consolas" pitchFamily="49" charset="0"/>
              </a:rPr>
              <a:t>htcode</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存放哈夫曼编码</a:t>
            </a:r>
          </a:p>
          <a:p>
            <a:pPr>
              <a:lnSpc>
                <a:spcPct val="200000"/>
              </a:lnSpc>
            </a:pPr>
            <a:r>
              <a:rPr lang="en-US" altLang="zh-CN" sz="1800" smtClean="0">
                <a:solidFill>
                  <a:srgbClr val="0000FF"/>
                </a:solidFill>
                <a:latin typeface="Consolas" pitchFamily="49" charset="0"/>
                <a:ea typeface="仿宋" pitchFamily="49" charset="-122"/>
                <a:cs typeface="Consolas" pitchFamily="49" charset="0"/>
              </a:rPr>
              <a:t>struct </a:t>
            </a:r>
            <a:r>
              <a:rPr lang="en-US" altLang="zh-CN" sz="1800" smtClean="0">
                <a:solidFill>
                  <a:srgbClr val="C00000"/>
                </a:solidFill>
                <a:latin typeface="Consolas" pitchFamily="49" charset="0"/>
                <a:ea typeface="仿宋" pitchFamily="49" charset="-122"/>
                <a:cs typeface="Consolas" pitchFamily="49" charset="0"/>
              </a:rPr>
              <a:t>NodeType</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优先队列结点类型</a:t>
            </a:r>
          </a:p>
          <a:p>
            <a:r>
              <a:rPr lang="en-US" altLang="zh-CN" sz="1800" smtClean="0">
                <a:solidFill>
                  <a:srgbClr val="0000FF"/>
                </a:solidFill>
                <a:latin typeface="Consolas" pitchFamily="49" charset="0"/>
                <a:ea typeface="仿宋" pitchFamily="49" charset="-122"/>
                <a:cs typeface="Consolas" pitchFamily="49" charset="0"/>
              </a:rPr>
              <a:t>{  int no;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对应哈夫曼树</a:t>
            </a:r>
            <a:r>
              <a:rPr lang="en-US" altLang="zh-CN" sz="1800" smtClean="0">
                <a:solidFill>
                  <a:srgbClr val="00B0F0"/>
                </a:solidFill>
                <a:latin typeface="Consolas" pitchFamily="49" charset="0"/>
                <a:ea typeface="仿宋" pitchFamily="49" charset="-122"/>
                <a:cs typeface="Consolas" pitchFamily="49" charset="0"/>
              </a:rPr>
              <a:t>ht</a:t>
            </a:r>
            <a:r>
              <a:rPr lang="zh-CN" altLang="zh-CN" sz="1800" smtClean="0">
                <a:solidFill>
                  <a:srgbClr val="00B0F0"/>
                </a:solidFill>
                <a:latin typeface="Consolas" pitchFamily="49" charset="0"/>
                <a:ea typeface="仿宋" pitchFamily="49" charset="-122"/>
                <a:cs typeface="Consolas" pitchFamily="49" charset="0"/>
              </a:rPr>
              <a:t>中的位置</a:t>
            </a:r>
          </a:p>
          <a:p>
            <a:r>
              <a:rPr lang="en-US" altLang="zh-CN" sz="1800" smtClean="0">
                <a:solidFill>
                  <a:srgbClr val="0000FF"/>
                </a:solidFill>
                <a:latin typeface="Consolas" pitchFamily="49" charset="0"/>
                <a:ea typeface="仿宋" pitchFamily="49" charset="-122"/>
                <a:cs typeface="Consolas" pitchFamily="49" charset="0"/>
              </a:rPr>
              <a:t>   char data;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字符</a:t>
            </a:r>
          </a:p>
          <a:p>
            <a:r>
              <a:rPr lang="en-US" altLang="zh-CN" sz="1800" smtClean="0">
                <a:solidFill>
                  <a:srgbClr val="0000FF"/>
                </a:solidFill>
                <a:latin typeface="Consolas" pitchFamily="49" charset="0"/>
                <a:ea typeface="仿宋" pitchFamily="49" charset="-122"/>
                <a:cs typeface="Consolas" pitchFamily="49" charset="0"/>
              </a:rPr>
              <a:t>   int  weight;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权值</a:t>
            </a:r>
          </a:p>
          <a:p>
            <a:r>
              <a:rPr lang="en-US" altLang="zh-CN" sz="1800" smtClean="0">
                <a:solidFill>
                  <a:srgbClr val="0000FF"/>
                </a:solidFill>
                <a:latin typeface="Consolas" pitchFamily="49" charset="0"/>
                <a:ea typeface="仿宋" pitchFamily="49" charset="-122"/>
                <a:cs typeface="Consolas" pitchFamily="49" charset="0"/>
              </a:rPr>
              <a:t>   bool operator&lt;(const NodeType &amp;s) const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用于创建</a:t>
            </a:r>
            <a:r>
              <a:rPr lang="zh-CN" altLang="zh-CN" sz="1800" smtClean="0">
                <a:solidFill>
                  <a:srgbClr val="FF0000"/>
                </a:solidFill>
                <a:latin typeface="Consolas" pitchFamily="49" charset="0"/>
                <a:ea typeface="仿宋" pitchFamily="49" charset="-122"/>
                <a:cs typeface="Consolas" pitchFamily="49" charset="0"/>
              </a:rPr>
              <a:t>小根堆</a:t>
            </a:r>
          </a:p>
          <a:p>
            <a:r>
              <a:rPr lang="en-US" altLang="zh-CN" sz="1800" smtClean="0">
                <a:solidFill>
                  <a:srgbClr val="0000FF"/>
                </a:solidFill>
                <a:latin typeface="Consolas" pitchFamily="49" charset="0"/>
                <a:ea typeface="仿宋" pitchFamily="49" charset="-122"/>
                <a:cs typeface="Consolas" pitchFamily="49" charset="0"/>
              </a:rPr>
              <a:t>	return s.weight&lt;weight;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142852"/>
            <a:ext cx="8715436" cy="6523288"/>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44000" tIns="144000" bIns="144000" rtlCol="0">
            <a:spAutoFit/>
          </a:bodyPr>
          <a:lstStyle/>
          <a:p>
            <a:r>
              <a:rPr lang="en-US" altLang="zh-CN" sz="1800" smtClean="0">
                <a:solidFill>
                  <a:srgbClr val="FF0000"/>
                </a:solidFill>
                <a:latin typeface="Consolas" pitchFamily="49" charset="0"/>
                <a:ea typeface="仿宋" pitchFamily="49" charset="-122"/>
                <a:cs typeface="Consolas" pitchFamily="49" charset="0"/>
              </a:rPr>
              <a:t>void CreateHTree()			//</a:t>
            </a:r>
            <a:r>
              <a:rPr lang="zh-CN" altLang="zh-CN" sz="1800" smtClean="0">
                <a:solidFill>
                  <a:srgbClr val="FF0000"/>
                </a:solidFill>
                <a:latin typeface="Consolas" pitchFamily="49" charset="0"/>
                <a:ea typeface="仿宋" pitchFamily="49" charset="-122"/>
                <a:cs typeface="Consolas" pitchFamily="49" charset="0"/>
              </a:rPr>
              <a:t>构造哈夫曼树</a:t>
            </a:r>
          </a:p>
          <a:p>
            <a:r>
              <a:rPr lang="en-US" altLang="zh-CN" sz="1800" smtClean="0">
                <a:solidFill>
                  <a:srgbClr val="0000FF"/>
                </a:solidFill>
                <a:latin typeface="Consolas" pitchFamily="49" charset="0"/>
                <a:ea typeface="仿宋" pitchFamily="49" charset="-122"/>
                <a:cs typeface="Consolas" pitchFamily="49" charset="0"/>
              </a:rPr>
              <a:t>{  NodeType e,e1,e2;</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6600"/>
                </a:solidFill>
                <a:latin typeface="Consolas" pitchFamily="49" charset="0"/>
                <a:ea typeface="仿宋" pitchFamily="49" charset="-122"/>
                <a:cs typeface="Consolas" pitchFamily="49" charset="0"/>
              </a:rPr>
              <a:t>priority_queue&lt;NodeType&gt; qu;</a:t>
            </a:r>
            <a:endParaRPr lang="zh-CN" altLang="zh-CN" sz="1800" smtClean="0">
              <a:solidFill>
                <a:srgbClr val="00660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for (int k=0;k&lt;2*n-1;k++)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设置所有结点的指针域</a:t>
            </a:r>
          </a:p>
          <a:p>
            <a:r>
              <a:rPr lang="en-US" altLang="zh-CN" sz="1800" smtClean="0">
                <a:solidFill>
                  <a:srgbClr val="0000FF"/>
                </a:solidFill>
                <a:latin typeface="Consolas" pitchFamily="49" charset="0"/>
                <a:ea typeface="仿宋" pitchFamily="49" charset="-122"/>
                <a:cs typeface="Consolas" pitchFamily="49" charset="0"/>
              </a:rPr>
              <a:t>      ht[k].lchild=ht[k].rchild=ht[k].parent=-1;</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9900FF"/>
                </a:solidFill>
                <a:latin typeface="Consolas" pitchFamily="49" charset="0"/>
                <a:ea typeface="仿宋" pitchFamily="49" charset="-122"/>
                <a:cs typeface="Consolas" pitchFamily="49" charset="0"/>
              </a:rPr>
              <a:t>   for (int i=0;i&lt;n;i++)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将</a:t>
            </a:r>
            <a:r>
              <a:rPr lang="en-US" altLang="zh-CN" sz="1800" smtClean="0">
                <a:solidFill>
                  <a:srgbClr val="00B0F0"/>
                </a:solidFill>
                <a:latin typeface="Consolas" pitchFamily="49" charset="0"/>
                <a:ea typeface="仿宋" pitchFamily="49" charset="-122"/>
                <a:cs typeface="Consolas" pitchFamily="49" charset="0"/>
              </a:rPr>
              <a:t>n</a:t>
            </a:r>
            <a:r>
              <a:rPr lang="zh-CN" altLang="zh-CN" sz="1800" smtClean="0">
                <a:solidFill>
                  <a:srgbClr val="00B0F0"/>
                </a:solidFill>
                <a:latin typeface="Consolas" pitchFamily="49" charset="0"/>
                <a:ea typeface="仿宋" pitchFamily="49" charset="-122"/>
                <a:cs typeface="Consolas" pitchFamily="49" charset="0"/>
              </a:rPr>
              <a:t>个结点进队</a:t>
            </a:r>
            <a:r>
              <a:rPr lang="en-US" altLang="zh-CN" sz="1800" smtClean="0">
                <a:solidFill>
                  <a:srgbClr val="00B0F0"/>
                </a:solidFill>
                <a:latin typeface="Consolas" pitchFamily="49" charset="0"/>
                <a:ea typeface="仿宋" pitchFamily="49" charset="-122"/>
                <a:cs typeface="Consolas" pitchFamily="49" charset="0"/>
              </a:rPr>
              <a:t>qu</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9900FF"/>
                </a:solidFill>
                <a:latin typeface="Consolas" pitchFamily="49" charset="0"/>
                <a:ea typeface="仿宋" pitchFamily="49" charset="-122"/>
                <a:cs typeface="Consolas" pitchFamily="49" charset="0"/>
              </a:rPr>
              <a:t>   {  e.no=i; e.data=ht[i].data;</a:t>
            </a:r>
            <a:endParaRPr lang="zh-CN" altLang="zh-CN" sz="1800" smtClean="0">
              <a:solidFill>
                <a:srgbClr val="9900FF"/>
              </a:solidFill>
              <a:latin typeface="Consolas" pitchFamily="49" charset="0"/>
              <a:ea typeface="仿宋" pitchFamily="49" charset="-122"/>
              <a:cs typeface="Consolas" pitchFamily="49" charset="0"/>
            </a:endParaRPr>
          </a:p>
          <a:p>
            <a:r>
              <a:rPr lang="en-US" altLang="zh-CN" sz="1800" smtClean="0">
                <a:solidFill>
                  <a:srgbClr val="9900FF"/>
                </a:solidFill>
                <a:latin typeface="Consolas" pitchFamily="49" charset="0"/>
                <a:ea typeface="仿宋" pitchFamily="49" charset="-122"/>
                <a:cs typeface="Consolas" pitchFamily="49" charset="0"/>
              </a:rPr>
              <a:t>      e.weight=ht[i].weight; qu.push(e);</a:t>
            </a:r>
            <a:endParaRPr lang="zh-CN" altLang="zh-CN" sz="1800" smtClean="0">
              <a:solidFill>
                <a:srgbClr val="9900FF"/>
              </a:solidFill>
              <a:latin typeface="Consolas" pitchFamily="49" charset="0"/>
              <a:ea typeface="仿宋" pitchFamily="49" charset="-122"/>
              <a:cs typeface="Consolas" pitchFamily="49" charset="0"/>
            </a:endParaRPr>
          </a:p>
          <a:p>
            <a:r>
              <a:rPr lang="en-US" altLang="zh-CN" sz="1800" smtClean="0">
                <a:solidFill>
                  <a:srgbClr val="9900FF"/>
                </a:solidFill>
                <a:latin typeface="Consolas" pitchFamily="49" charset="0"/>
                <a:ea typeface="仿宋" pitchFamily="49" charset="-122"/>
                <a:cs typeface="Consolas" pitchFamily="49" charset="0"/>
              </a:rPr>
              <a:t>   }</a:t>
            </a:r>
            <a:endParaRPr lang="zh-CN" altLang="zh-CN" sz="1800" smtClean="0">
              <a:solidFill>
                <a:srgbClr val="99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B0F0"/>
                </a:solidFill>
                <a:latin typeface="Consolas" pitchFamily="49" charset="0"/>
                <a:ea typeface="仿宋" pitchFamily="49" charset="-122"/>
                <a:cs typeface="Consolas" pitchFamily="49" charset="0"/>
              </a:rPr>
              <a:t>   </a:t>
            </a:r>
            <a:r>
              <a:rPr lang="en-US" altLang="zh-CN" sz="1800" smtClean="0">
                <a:solidFill>
                  <a:schemeClr val="tx1"/>
                </a:solidFill>
                <a:latin typeface="Consolas" pitchFamily="49" charset="0"/>
                <a:ea typeface="仿宋" pitchFamily="49" charset="-122"/>
                <a:cs typeface="Consolas" pitchFamily="49" charset="0"/>
              </a:rPr>
              <a:t>for (int j=n;j&lt;2*n-1;j++)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构造哈夫曼树的</a:t>
            </a:r>
            <a:r>
              <a:rPr lang="en-US" altLang="zh-CN" sz="1800" smtClean="0">
                <a:solidFill>
                  <a:srgbClr val="00B0F0"/>
                </a:solidFill>
                <a:latin typeface="Consolas" pitchFamily="49" charset="0"/>
                <a:ea typeface="仿宋" pitchFamily="49" charset="-122"/>
                <a:cs typeface="Consolas" pitchFamily="49" charset="0"/>
              </a:rPr>
              <a:t>n-1</a:t>
            </a:r>
            <a:r>
              <a:rPr lang="zh-CN" altLang="zh-CN" sz="1800" smtClean="0">
                <a:solidFill>
                  <a:srgbClr val="00B0F0"/>
                </a:solidFill>
                <a:latin typeface="Consolas" pitchFamily="49" charset="0"/>
                <a:ea typeface="仿宋" pitchFamily="49" charset="-122"/>
                <a:cs typeface="Consolas" pitchFamily="49" charset="0"/>
              </a:rPr>
              <a:t>个非叶子结点</a:t>
            </a:r>
          </a:p>
          <a:p>
            <a:r>
              <a:rPr lang="en-US" altLang="zh-CN" sz="1800" smtClean="0">
                <a:solidFill>
                  <a:schemeClr val="tx1"/>
                </a:solidFill>
                <a:latin typeface="Consolas" pitchFamily="49" charset="0"/>
                <a:ea typeface="仿宋" pitchFamily="49" charset="-122"/>
                <a:cs typeface="Consolas" pitchFamily="49" charset="0"/>
              </a:rPr>
              <a:t>   {  e1=qu.top();  qu.pop();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出队权值最小的结点</a:t>
            </a:r>
            <a:r>
              <a:rPr lang="en-US" altLang="zh-CN" sz="1800" smtClean="0">
                <a:solidFill>
                  <a:srgbClr val="00B0F0"/>
                </a:solidFill>
                <a:latin typeface="Consolas" pitchFamily="49" charset="0"/>
                <a:ea typeface="仿宋" pitchFamily="49" charset="-122"/>
                <a:cs typeface="Consolas" pitchFamily="49" charset="0"/>
              </a:rPr>
              <a:t>e1</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chemeClr val="tx1"/>
                </a:solidFill>
                <a:latin typeface="Consolas" pitchFamily="49" charset="0"/>
                <a:ea typeface="仿宋" pitchFamily="49" charset="-122"/>
                <a:cs typeface="Consolas" pitchFamily="49" charset="0"/>
              </a:rPr>
              <a:t>      e2=qu.top();  qu.pop();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出队权值次小的结点</a:t>
            </a:r>
            <a:r>
              <a:rPr lang="en-US" altLang="zh-CN" sz="1800" smtClean="0">
                <a:solidFill>
                  <a:srgbClr val="00B0F0"/>
                </a:solidFill>
                <a:latin typeface="Consolas" pitchFamily="49" charset="0"/>
                <a:ea typeface="仿宋" pitchFamily="49" charset="-122"/>
                <a:cs typeface="Consolas" pitchFamily="49" charset="0"/>
              </a:rPr>
              <a:t>e2</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chemeClr val="tx1"/>
                </a:solidFill>
                <a:latin typeface="Consolas" pitchFamily="49" charset="0"/>
                <a:ea typeface="仿宋" pitchFamily="49" charset="-122"/>
                <a:cs typeface="Consolas" pitchFamily="49" charset="0"/>
              </a:rPr>
              <a:t>      ht[j].weight=e1.weight+e2.weight;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构造哈夫曼树的非叶子结点</a:t>
            </a:r>
            <a:r>
              <a:rPr lang="en-US" altLang="zh-CN" sz="1800" smtClean="0">
                <a:solidFill>
                  <a:srgbClr val="00B0F0"/>
                </a:solidFill>
                <a:latin typeface="Consolas" pitchFamily="49" charset="0"/>
                <a:ea typeface="仿宋" pitchFamily="49" charset="-122"/>
                <a:cs typeface="Consolas" pitchFamily="49" charset="0"/>
              </a:rPr>
              <a:t>j	</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chemeClr val="tx1"/>
                </a:solidFill>
                <a:latin typeface="Consolas" pitchFamily="49" charset="0"/>
                <a:ea typeface="仿宋" pitchFamily="49" charset="-122"/>
                <a:cs typeface="Consolas" pitchFamily="49" charset="0"/>
              </a:rPr>
              <a:t>      ht[j].lchild=e1.no;</a:t>
            </a:r>
            <a:endParaRPr lang="zh-CN" altLang="zh-CN" sz="1800" smtClean="0">
              <a:solidFill>
                <a:schemeClr val="tx1"/>
              </a:solidFill>
              <a:latin typeface="Consolas" pitchFamily="49" charset="0"/>
              <a:ea typeface="仿宋" pitchFamily="49" charset="-122"/>
              <a:cs typeface="Consolas" pitchFamily="49" charset="0"/>
            </a:endParaRPr>
          </a:p>
          <a:p>
            <a:r>
              <a:rPr lang="en-US" altLang="zh-CN" sz="1800" smtClean="0">
                <a:solidFill>
                  <a:schemeClr val="tx1"/>
                </a:solidFill>
                <a:latin typeface="Consolas" pitchFamily="49" charset="0"/>
                <a:ea typeface="仿宋" pitchFamily="49" charset="-122"/>
                <a:cs typeface="Consolas" pitchFamily="49" charset="0"/>
              </a:rPr>
              <a:t>      ht[j].rchild=e2.no;</a:t>
            </a:r>
            <a:endParaRPr lang="zh-CN" altLang="zh-CN" sz="1800" smtClean="0">
              <a:solidFill>
                <a:schemeClr val="tx1"/>
              </a:solidFill>
              <a:latin typeface="Consolas" pitchFamily="49" charset="0"/>
              <a:ea typeface="仿宋" pitchFamily="49" charset="-122"/>
              <a:cs typeface="Consolas" pitchFamily="49" charset="0"/>
            </a:endParaRPr>
          </a:p>
          <a:p>
            <a:r>
              <a:rPr lang="en-US" altLang="zh-CN" sz="1800" smtClean="0">
                <a:solidFill>
                  <a:schemeClr val="tx1"/>
                </a:solidFill>
                <a:latin typeface="Consolas" pitchFamily="49" charset="0"/>
                <a:ea typeface="仿宋" pitchFamily="49" charset="-122"/>
                <a:cs typeface="Consolas" pitchFamily="49" charset="0"/>
              </a:rPr>
              <a:t>      ht[e1.no].parent=j;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修改</a:t>
            </a:r>
            <a:r>
              <a:rPr lang="en-US" altLang="zh-CN" sz="1800" smtClean="0">
                <a:solidFill>
                  <a:srgbClr val="00B0F0"/>
                </a:solidFill>
                <a:latin typeface="Consolas" pitchFamily="49" charset="0"/>
                <a:ea typeface="仿宋" pitchFamily="49" charset="-122"/>
                <a:cs typeface="Consolas" pitchFamily="49" charset="0"/>
              </a:rPr>
              <a:t>e1.no</a:t>
            </a:r>
            <a:r>
              <a:rPr lang="zh-CN" altLang="zh-CN" sz="1800" smtClean="0">
                <a:solidFill>
                  <a:srgbClr val="00B0F0"/>
                </a:solidFill>
                <a:latin typeface="Consolas" pitchFamily="49" charset="0"/>
                <a:ea typeface="仿宋" pitchFamily="49" charset="-122"/>
                <a:cs typeface="Consolas" pitchFamily="49" charset="0"/>
              </a:rPr>
              <a:t>的双亲为结点</a:t>
            </a:r>
            <a:r>
              <a:rPr lang="en-US" altLang="zh-CN" sz="1800" smtClean="0">
                <a:solidFill>
                  <a:srgbClr val="00B0F0"/>
                </a:solidFill>
                <a:latin typeface="Consolas" pitchFamily="49" charset="0"/>
                <a:ea typeface="仿宋" pitchFamily="49" charset="-122"/>
                <a:cs typeface="Consolas" pitchFamily="49" charset="0"/>
              </a:rPr>
              <a:t>j</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chemeClr val="tx1"/>
                </a:solidFill>
                <a:latin typeface="Consolas" pitchFamily="49" charset="0"/>
                <a:ea typeface="仿宋" pitchFamily="49" charset="-122"/>
                <a:cs typeface="Consolas" pitchFamily="49" charset="0"/>
              </a:rPr>
              <a:t>      ht[e2.no].parent=j;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修改</a:t>
            </a:r>
            <a:r>
              <a:rPr lang="en-US" altLang="zh-CN" sz="1800" smtClean="0">
                <a:solidFill>
                  <a:srgbClr val="00B0F0"/>
                </a:solidFill>
                <a:latin typeface="Consolas" pitchFamily="49" charset="0"/>
                <a:ea typeface="仿宋" pitchFamily="49" charset="-122"/>
                <a:cs typeface="Consolas" pitchFamily="49" charset="0"/>
              </a:rPr>
              <a:t>e2.no</a:t>
            </a:r>
            <a:r>
              <a:rPr lang="zh-CN" altLang="zh-CN" sz="1800" smtClean="0">
                <a:solidFill>
                  <a:srgbClr val="00B0F0"/>
                </a:solidFill>
                <a:latin typeface="Consolas" pitchFamily="49" charset="0"/>
                <a:ea typeface="仿宋" pitchFamily="49" charset="-122"/>
                <a:cs typeface="Consolas" pitchFamily="49" charset="0"/>
              </a:rPr>
              <a:t>的双亲为结点</a:t>
            </a:r>
            <a:r>
              <a:rPr lang="en-US" altLang="zh-CN" sz="1800" smtClean="0">
                <a:solidFill>
                  <a:srgbClr val="00B0F0"/>
                </a:solidFill>
                <a:latin typeface="Consolas" pitchFamily="49" charset="0"/>
                <a:ea typeface="仿宋" pitchFamily="49" charset="-122"/>
                <a:cs typeface="Consolas" pitchFamily="49" charset="0"/>
              </a:rPr>
              <a:t>j</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chemeClr val="tx1"/>
                </a:solidFill>
                <a:latin typeface="Consolas" pitchFamily="49" charset="0"/>
                <a:ea typeface="仿宋" pitchFamily="49" charset="-122"/>
                <a:cs typeface="Consolas" pitchFamily="49" charset="0"/>
              </a:rPr>
              <a:t>      e.no=j;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构造队列结点</a:t>
            </a:r>
            <a:r>
              <a:rPr lang="en-US" altLang="zh-CN" sz="1800" smtClean="0">
                <a:solidFill>
                  <a:srgbClr val="00B0F0"/>
                </a:solidFill>
                <a:latin typeface="Consolas" pitchFamily="49" charset="0"/>
                <a:ea typeface="仿宋" pitchFamily="49" charset="-122"/>
                <a:cs typeface="Consolas" pitchFamily="49" charset="0"/>
              </a:rPr>
              <a:t>e</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chemeClr val="tx1"/>
                </a:solidFill>
                <a:latin typeface="Consolas" pitchFamily="49" charset="0"/>
                <a:ea typeface="仿宋" pitchFamily="49" charset="-122"/>
                <a:cs typeface="Consolas" pitchFamily="49" charset="0"/>
              </a:rPr>
              <a:t>      e.weight=e1.weight+e2.weight;</a:t>
            </a:r>
            <a:endParaRPr lang="zh-CN" altLang="zh-CN" sz="1800" smtClean="0">
              <a:solidFill>
                <a:schemeClr val="tx1"/>
              </a:solidFill>
              <a:latin typeface="Consolas" pitchFamily="49" charset="0"/>
              <a:ea typeface="仿宋" pitchFamily="49" charset="-122"/>
              <a:cs typeface="Consolas" pitchFamily="49" charset="0"/>
            </a:endParaRPr>
          </a:p>
          <a:p>
            <a:r>
              <a:rPr lang="en-US" altLang="zh-CN" sz="1800" smtClean="0">
                <a:solidFill>
                  <a:schemeClr val="tx1"/>
                </a:solidFill>
                <a:latin typeface="Consolas" pitchFamily="49" charset="0"/>
                <a:ea typeface="仿宋" pitchFamily="49" charset="-122"/>
                <a:cs typeface="Consolas" pitchFamily="49" charset="0"/>
              </a:rPr>
              <a:t>      qu.push(e);</a:t>
            </a:r>
            <a:endParaRPr lang="zh-CN" altLang="zh-CN" sz="1800" smtClean="0">
              <a:solidFill>
                <a:schemeClr val="tx1"/>
              </a:solidFill>
              <a:latin typeface="Consolas" pitchFamily="49" charset="0"/>
              <a:ea typeface="仿宋" pitchFamily="49" charset="-122"/>
              <a:cs typeface="Consolas" pitchFamily="49" charset="0"/>
            </a:endParaRPr>
          </a:p>
          <a:p>
            <a:r>
              <a:rPr lang="en-US" altLang="zh-CN" sz="1800" smtClean="0">
                <a:solidFill>
                  <a:schemeClr val="tx1"/>
                </a:solidFill>
                <a:latin typeface="Consolas" pitchFamily="49" charset="0"/>
                <a:ea typeface="仿宋" pitchFamily="49" charset="-122"/>
                <a:cs typeface="Consolas" pitchFamily="49" charset="0"/>
              </a:rPr>
              <a:t>   }</a:t>
            </a:r>
            <a:endParaRPr lang="zh-CN" altLang="zh-CN" sz="1800" smtClean="0">
              <a:solidFill>
                <a:schemeClr val="tx1"/>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5" end="1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6" end="1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17" end="1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xEl>
                                              <p:pRg st="18" end="1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
                                            <p:txEl>
                                              <p:pRg st="19" end="1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44" y="500042"/>
            <a:ext cx="8786842" cy="5349496"/>
          </a:xfrm>
          <a:prstGeom prst="rect">
            <a:avLst/>
          </a:prstGeom>
          <a:solidFill>
            <a:schemeClr val="bg1">
              <a:lumMod val="9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smtClean="0">
                <a:solidFill>
                  <a:srgbClr val="FF0000"/>
                </a:solidFill>
                <a:latin typeface="Consolas" pitchFamily="49" charset="0"/>
                <a:ea typeface="仿宋" pitchFamily="49" charset="-122"/>
                <a:cs typeface="Consolas" pitchFamily="49" charset="0"/>
              </a:rPr>
              <a:t>void CreateHCode()		      //</a:t>
            </a:r>
            <a:r>
              <a:rPr lang="zh-CN" altLang="zh-CN" sz="1800" smtClean="0">
                <a:solidFill>
                  <a:srgbClr val="FF0000"/>
                </a:solidFill>
                <a:latin typeface="Consolas" pitchFamily="49" charset="0"/>
                <a:ea typeface="仿宋" pitchFamily="49" charset="-122"/>
                <a:cs typeface="Consolas" pitchFamily="49" charset="0"/>
              </a:rPr>
              <a:t>构造哈夫曼编码</a:t>
            </a:r>
          </a:p>
          <a:p>
            <a:r>
              <a:rPr lang="en-US" altLang="zh-CN" sz="1800" smtClean="0">
                <a:solidFill>
                  <a:srgbClr val="0000FF"/>
                </a:solidFill>
                <a:latin typeface="Consolas" pitchFamily="49" charset="0"/>
                <a:ea typeface="仿宋" pitchFamily="49" charset="-122"/>
                <a:cs typeface="Consolas" pitchFamily="49" charset="0"/>
              </a:rPr>
              <a:t>{  string code;</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code.reserve(MAX);</a:t>
            </a:r>
            <a:endParaRPr lang="zh-CN" altLang="zh-CN" sz="1800" smtClean="0">
              <a:solidFill>
                <a:srgbClr val="0000FF"/>
              </a:solidFill>
              <a:latin typeface="Consolas" pitchFamily="49" charset="0"/>
              <a:ea typeface="仿宋" pitchFamily="49" charset="-122"/>
              <a:cs typeface="Consolas" pitchFamily="49" charset="0"/>
            </a:endParaRPr>
          </a:p>
          <a:p>
            <a:pPr>
              <a:lnSpc>
                <a:spcPct val="200000"/>
              </a:lnSpc>
            </a:pPr>
            <a:r>
              <a:rPr lang="en-US" altLang="zh-CN" sz="1800" smtClean="0">
                <a:solidFill>
                  <a:srgbClr val="0000FF"/>
                </a:solidFill>
                <a:latin typeface="Consolas" pitchFamily="49" charset="0"/>
                <a:ea typeface="仿宋" pitchFamily="49" charset="-122"/>
                <a:cs typeface="Consolas" pitchFamily="49" charset="0"/>
              </a:rPr>
              <a:t>   for (int i=0;i&lt;n;i++)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构造</a:t>
            </a:r>
            <a:r>
              <a:rPr lang="zh-CN" altLang="zh-CN" sz="1800" smtClean="0">
                <a:solidFill>
                  <a:srgbClr val="9900FF"/>
                </a:solidFill>
                <a:latin typeface="Consolas" pitchFamily="49" charset="0"/>
                <a:ea typeface="仿宋" pitchFamily="49" charset="-122"/>
                <a:cs typeface="Consolas" pitchFamily="49" charset="0"/>
              </a:rPr>
              <a:t>叶子结点</a:t>
            </a:r>
            <a:r>
              <a:rPr lang="en-US" altLang="zh-CN" sz="1800" smtClean="0">
                <a:solidFill>
                  <a:srgbClr val="9900FF"/>
                </a:solidFill>
                <a:latin typeface="Consolas" pitchFamily="49" charset="0"/>
                <a:ea typeface="仿宋" pitchFamily="49" charset="-122"/>
                <a:cs typeface="Consolas" pitchFamily="49" charset="0"/>
              </a:rPr>
              <a:t>i</a:t>
            </a:r>
            <a:r>
              <a:rPr lang="zh-CN" altLang="zh-CN" sz="1800" smtClean="0">
                <a:solidFill>
                  <a:srgbClr val="00B0F0"/>
                </a:solidFill>
                <a:latin typeface="Consolas" pitchFamily="49" charset="0"/>
                <a:ea typeface="仿宋" pitchFamily="49" charset="-122"/>
                <a:cs typeface="Consolas" pitchFamily="49" charset="0"/>
              </a:rPr>
              <a:t>的哈夫曼编码</a:t>
            </a:r>
          </a:p>
          <a:p>
            <a:r>
              <a:rPr lang="en-US" altLang="zh-CN" sz="1800" smtClean="0">
                <a:solidFill>
                  <a:srgbClr val="0000FF"/>
                </a:solidFill>
                <a:latin typeface="Consolas" pitchFamily="49" charset="0"/>
                <a:ea typeface="仿宋" pitchFamily="49" charset="-122"/>
                <a:cs typeface="Consolas" pitchFamily="49" charset="0"/>
              </a:rPr>
              <a:t>   {  code="";</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int curno=i;</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int f=ht[curno].parent;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while (f!=-1)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循环到根结点</a:t>
            </a:r>
          </a:p>
          <a:p>
            <a:r>
              <a:rPr lang="en-US" altLang="zh-CN" sz="1800" smtClean="0">
                <a:solidFill>
                  <a:srgbClr val="0000FF"/>
                </a:solidFill>
                <a:latin typeface="Consolas" pitchFamily="49" charset="0"/>
                <a:ea typeface="仿宋" pitchFamily="49" charset="-122"/>
                <a:cs typeface="Consolas" pitchFamily="49" charset="0"/>
              </a:rPr>
              <a:t>      {  if (ht[f].lchild==curno)  </a:t>
            </a:r>
            <a:r>
              <a:rPr lang="en-US" altLang="zh-CN" sz="1800" smtClean="0">
                <a:solidFill>
                  <a:srgbClr val="00B0F0"/>
                </a:solidFill>
                <a:latin typeface="Consolas" pitchFamily="49" charset="0"/>
                <a:ea typeface="仿宋" pitchFamily="49" charset="-122"/>
                <a:cs typeface="Consolas" pitchFamily="49" charset="0"/>
              </a:rPr>
              <a:t>//curno</a:t>
            </a:r>
            <a:r>
              <a:rPr lang="zh-CN" altLang="zh-CN" sz="1800" smtClean="0">
                <a:solidFill>
                  <a:srgbClr val="00B0F0"/>
                </a:solidFill>
                <a:latin typeface="Consolas" pitchFamily="49" charset="0"/>
                <a:ea typeface="仿宋" pitchFamily="49" charset="-122"/>
                <a:cs typeface="Consolas" pitchFamily="49" charset="0"/>
              </a:rPr>
              <a:t>为双亲</a:t>
            </a:r>
            <a:r>
              <a:rPr lang="en-US" altLang="zh-CN" sz="1800" smtClean="0">
                <a:solidFill>
                  <a:srgbClr val="00B0F0"/>
                </a:solidFill>
                <a:latin typeface="Consolas" pitchFamily="49" charset="0"/>
                <a:ea typeface="仿宋" pitchFamily="49" charset="-122"/>
                <a:cs typeface="Consolas" pitchFamily="49" charset="0"/>
              </a:rPr>
              <a:t>f</a:t>
            </a:r>
            <a:r>
              <a:rPr lang="zh-CN" altLang="zh-CN" sz="1800" smtClean="0">
                <a:solidFill>
                  <a:srgbClr val="00B0F0"/>
                </a:solidFill>
                <a:latin typeface="Consolas" pitchFamily="49" charset="0"/>
                <a:ea typeface="仿宋" pitchFamily="49" charset="-122"/>
                <a:cs typeface="Consolas" pitchFamily="49" charset="0"/>
              </a:rPr>
              <a:t>的左孩子</a:t>
            </a:r>
          </a:p>
          <a:p>
            <a:r>
              <a:rPr lang="en-US" altLang="zh-CN" sz="1800" smtClean="0">
                <a:solidFill>
                  <a:srgbClr val="0000FF"/>
                </a:solidFill>
                <a:latin typeface="Consolas" pitchFamily="49" charset="0"/>
                <a:ea typeface="仿宋" pitchFamily="49" charset="-122"/>
                <a:cs typeface="Consolas" pitchFamily="49" charset="0"/>
              </a:rPr>
              <a:t>            code='0'+code;</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else			      </a:t>
            </a:r>
            <a:r>
              <a:rPr lang="en-US" altLang="zh-CN" sz="1800" smtClean="0">
                <a:solidFill>
                  <a:srgbClr val="00B0F0"/>
                </a:solidFill>
                <a:latin typeface="Consolas" pitchFamily="49" charset="0"/>
                <a:ea typeface="仿宋" pitchFamily="49" charset="-122"/>
                <a:cs typeface="Consolas" pitchFamily="49" charset="0"/>
              </a:rPr>
              <a:t>//curno</a:t>
            </a:r>
            <a:r>
              <a:rPr lang="zh-CN" altLang="zh-CN" sz="1800" smtClean="0">
                <a:solidFill>
                  <a:srgbClr val="00B0F0"/>
                </a:solidFill>
                <a:latin typeface="Consolas" pitchFamily="49" charset="0"/>
                <a:ea typeface="仿宋" pitchFamily="49" charset="-122"/>
                <a:cs typeface="Consolas" pitchFamily="49" charset="0"/>
              </a:rPr>
              <a:t>为双亲</a:t>
            </a:r>
            <a:r>
              <a:rPr lang="en-US" altLang="zh-CN" sz="1800" smtClean="0">
                <a:solidFill>
                  <a:srgbClr val="00B0F0"/>
                </a:solidFill>
                <a:latin typeface="Consolas" pitchFamily="49" charset="0"/>
                <a:ea typeface="仿宋" pitchFamily="49" charset="-122"/>
                <a:cs typeface="Consolas" pitchFamily="49" charset="0"/>
              </a:rPr>
              <a:t>f</a:t>
            </a:r>
            <a:r>
              <a:rPr lang="zh-CN" altLang="zh-CN" sz="1800" smtClean="0">
                <a:solidFill>
                  <a:srgbClr val="00B0F0"/>
                </a:solidFill>
                <a:latin typeface="Consolas" pitchFamily="49" charset="0"/>
                <a:ea typeface="仿宋" pitchFamily="49" charset="-122"/>
                <a:cs typeface="Consolas" pitchFamily="49" charset="0"/>
              </a:rPr>
              <a:t>的右孩子</a:t>
            </a:r>
          </a:p>
          <a:p>
            <a:r>
              <a:rPr lang="en-US" altLang="zh-CN" sz="1800" smtClean="0">
                <a:solidFill>
                  <a:srgbClr val="0000FF"/>
                </a:solidFill>
                <a:latin typeface="Consolas" pitchFamily="49" charset="0"/>
                <a:ea typeface="仿宋" pitchFamily="49" charset="-122"/>
                <a:cs typeface="Consolas" pitchFamily="49" charset="0"/>
              </a:rPr>
              <a:t>            code='1'+code;</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curno=f; f=ht[curno].parent;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htcode[ht[i].data]=code;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得到</a:t>
            </a:r>
            <a:r>
              <a:rPr lang="en-US" altLang="zh-CN" sz="1800" smtClean="0">
                <a:solidFill>
                  <a:srgbClr val="00B0F0"/>
                </a:solidFill>
                <a:latin typeface="Consolas" pitchFamily="49" charset="0"/>
                <a:ea typeface="仿宋" pitchFamily="49" charset="-122"/>
                <a:cs typeface="Consolas" pitchFamily="49" charset="0"/>
              </a:rPr>
              <a:t>ht[i].data</a:t>
            </a:r>
            <a:r>
              <a:rPr lang="zh-CN" altLang="zh-CN" sz="1800" smtClean="0">
                <a:solidFill>
                  <a:srgbClr val="00B0F0"/>
                </a:solidFill>
                <a:latin typeface="Consolas" pitchFamily="49" charset="0"/>
                <a:ea typeface="仿宋" pitchFamily="49" charset="-122"/>
                <a:cs typeface="Consolas" pitchFamily="49" charset="0"/>
              </a:rPr>
              <a:t>字符的哈夫曼编码</a:t>
            </a: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4" end="1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Text Box 2"/>
          <p:cNvSpPr txBox="1">
            <a:spLocks noChangeArrowheads="1"/>
          </p:cNvSpPr>
          <p:nvPr/>
        </p:nvSpPr>
        <p:spPr bwMode="auto">
          <a:xfrm>
            <a:off x="428596" y="285728"/>
            <a:ext cx="7632700" cy="430887"/>
          </a:xfrm>
          <a:prstGeom prst="rect">
            <a:avLst/>
          </a:prstGeom>
          <a:noFill/>
          <a:ln w="9525">
            <a:noFill/>
            <a:miter lim="800000"/>
            <a:headEnd/>
            <a:tailEnd/>
          </a:ln>
          <a:effectLst/>
        </p:spPr>
        <p:txBody>
          <a:bodyPr>
            <a:spAutoFit/>
          </a:bodyPr>
          <a:lstStyle/>
          <a:p>
            <a:pPr>
              <a:spcBef>
                <a:spcPct val="50000"/>
              </a:spcBef>
            </a:pPr>
            <a:r>
              <a:rPr lang="en-US" altLang="zh-CN" sz="2200" smtClean="0">
                <a:solidFill>
                  <a:srgbClr val="FF0000"/>
                </a:solidFill>
                <a:latin typeface="微软雅黑" pitchFamily="34" charset="-122"/>
                <a:ea typeface="微软雅黑" pitchFamily="34" charset="-122"/>
                <a:cs typeface="Consolas" pitchFamily="49" charset="0"/>
              </a:rPr>
              <a:t>【</a:t>
            </a:r>
            <a:r>
              <a:rPr lang="zh-CN" altLang="en-US" sz="2200" smtClean="0">
                <a:solidFill>
                  <a:srgbClr val="FF0000"/>
                </a:solidFill>
                <a:latin typeface="微软雅黑" pitchFamily="34" charset="-122"/>
                <a:ea typeface="微软雅黑" pitchFamily="34" charset="-122"/>
                <a:cs typeface="Consolas" pitchFamily="49" charset="0"/>
              </a:rPr>
              <a:t>算法证明</a:t>
            </a:r>
            <a:r>
              <a:rPr lang="en-US" altLang="zh-CN" sz="2200" smtClean="0">
                <a:solidFill>
                  <a:srgbClr val="FF0000"/>
                </a:solidFill>
                <a:latin typeface="微软雅黑" pitchFamily="34" charset="-122"/>
                <a:ea typeface="微软雅黑" pitchFamily="34"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先</a:t>
            </a:r>
            <a:r>
              <a:rPr lang="zh-CN" altLang="en-US" sz="2000" dirty="0">
                <a:solidFill>
                  <a:srgbClr val="0000FF"/>
                </a:solidFill>
                <a:latin typeface="Consolas" pitchFamily="49" charset="0"/>
                <a:ea typeface="楷体" pitchFamily="49" charset="-122"/>
                <a:cs typeface="Consolas" pitchFamily="49" charset="0"/>
              </a:rPr>
              <a:t>讨论两个命题及其证明过程。</a:t>
            </a:r>
          </a:p>
        </p:txBody>
      </p:sp>
      <p:sp>
        <p:nvSpPr>
          <p:cNvPr id="160771" name="Text Box 3"/>
          <p:cNvSpPr txBox="1">
            <a:spLocks noChangeArrowheads="1"/>
          </p:cNvSpPr>
          <p:nvPr/>
        </p:nvSpPr>
        <p:spPr bwMode="auto">
          <a:xfrm>
            <a:off x="611188" y="778086"/>
            <a:ext cx="8208962" cy="1061829"/>
          </a:xfrm>
          <a:prstGeom prst="rect">
            <a:avLst/>
          </a:prstGeom>
          <a:solidFill>
            <a:schemeClr val="accent6">
              <a:lumMod val="20000"/>
              <a:lumOff val="80000"/>
            </a:schemeClr>
          </a:solidFill>
          <a:ln w="9525">
            <a:noFill/>
            <a:miter lim="800000"/>
            <a:headEnd/>
            <a:tailEnd/>
          </a:ln>
          <a:effectLst/>
        </p:spPr>
        <p:txBody>
          <a:bodyPr>
            <a:spAutoFit/>
          </a:bodyPr>
          <a:lstStyle/>
          <a:p>
            <a:pPr>
              <a:lnSpc>
                <a:spcPct val="150000"/>
              </a:lnSpc>
              <a:spcBef>
                <a:spcPct val="50000"/>
              </a:spcBef>
            </a:pPr>
            <a:r>
              <a:rPr lang="zh-CN" altLang="en-US" sz="2200" dirty="0">
                <a:solidFill>
                  <a:srgbClr val="FF0000"/>
                </a:solidFill>
                <a:latin typeface="微软雅黑" pitchFamily="34" charset="-122"/>
                <a:ea typeface="微软雅黑" pitchFamily="34" charset="-122"/>
                <a:cs typeface="Consolas" pitchFamily="49" charset="0"/>
              </a:rPr>
              <a:t>命题</a:t>
            </a:r>
            <a:r>
              <a:rPr lang="en-US" altLang="zh-CN" sz="2200" dirty="0">
                <a:solidFill>
                  <a:srgbClr val="FF0000"/>
                </a:solidFill>
                <a:latin typeface="微软雅黑" pitchFamily="34" charset="-122"/>
                <a:ea typeface="微软雅黑" pitchFamily="34" charset="-122"/>
                <a:cs typeface="Consolas" pitchFamily="49" charset="0"/>
              </a:rPr>
              <a:t>1</a:t>
            </a:r>
            <a:r>
              <a:rPr lang="zh-CN" altLang="en-US" sz="2200" dirty="0">
                <a:solidFill>
                  <a:srgbClr val="FF0000"/>
                </a:solidFill>
                <a:latin typeface="微软雅黑" pitchFamily="34" charset="-122"/>
                <a:ea typeface="微软雅黑" pitchFamily="34"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两个最小权值字符对应的结点</a:t>
            </a:r>
            <a:r>
              <a:rPr lang="en-US" altLang="zh-CN" sz="2000" dirty="0">
                <a:solidFill>
                  <a:srgbClr val="0000FF"/>
                </a:solidFill>
                <a:latin typeface="Consolas" pitchFamily="49" charset="0"/>
                <a:ea typeface="楷体" pitchFamily="49" charset="-122"/>
                <a:cs typeface="Consolas" pitchFamily="49" charset="0"/>
              </a:rPr>
              <a:t>x</a:t>
            </a:r>
            <a:r>
              <a:rPr lang="zh-CN" altLang="en-US" sz="2000" dirty="0">
                <a:solidFill>
                  <a:srgbClr val="0000FF"/>
                </a:solidFill>
                <a:latin typeface="Consolas" pitchFamily="49" charset="0"/>
                <a:ea typeface="楷体" pitchFamily="49" charset="-122"/>
                <a:cs typeface="Consolas" pitchFamily="49" charset="0"/>
              </a:rPr>
              <a:t>和</a:t>
            </a:r>
            <a:r>
              <a:rPr lang="en-US" altLang="zh-CN" sz="2000" dirty="0">
                <a:solidFill>
                  <a:srgbClr val="0000FF"/>
                </a:solidFill>
                <a:latin typeface="Consolas" pitchFamily="49" charset="0"/>
                <a:ea typeface="楷体" pitchFamily="49" charset="-122"/>
                <a:cs typeface="Consolas" pitchFamily="49" charset="0"/>
              </a:rPr>
              <a:t>y</a:t>
            </a:r>
            <a:r>
              <a:rPr lang="zh-CN" altLang="en-US" sz="2000" dirty="0">
                <a:solidFill>
                  <a:srgbClr val="0000FF"/>
                </a:solidFill>
                <a:latin typeface="Consolas" pitchFamily="49" charset="0"/>
                <a:ea typeface="楷体" pitchFamily="49" charset="-122"/>
                <a:cs typeface="Consolas" pitchFamily="49" charset="0"/>
              </a:rPr>
              <a:t>必须是哈夫曼树中最深的两个结点且它们为兄弟。</a:t>
            </a:r>
          </a:p>
        </p:txBody>
      </p:sp>
      <p:sp>
        <p:nvSpPr>
          <p:cNvPr id="160772" name="Text Box 4"/>
          <p:cNvSpPr txBox="1">
            <a:spLocks noChangeArrowheads="1"/>
          </p:cNvSpPr>
          <p:nvPr/>
        </p:nvSpPr>
        <p:spPr bwMode="auto">
          <a:xfrm>
            <a:off x="214282" y="4286256"/>
            <a:ext cx="8643998" cy="1523494"/>
          </a:xfrm>
          <a:prstGeom prst="rect">
            <a:avLst/>
          </a:prstGeom>
          <a:noFill/>
          <a:ln w="9525">
            <a:noFill/>
            <a:miter lim="800000"/>
            <a:headEnd/>
            <a:tailEnd/>
          </a:ln>
          <a:effectLst/>
        </p:spPr>
        <p:txBody>
          <a:bodyPr wrap="square">
            <a:spAutoFit/>
          </a:bodyPr>
          <a:lstStyle/>
          <a:p>
            <a:pPr>
              <a:lnSpc>
                <a:spcPct val="150000"/>
              </a:lnSpc>
            </a:pPr>
            <a:r>
              <a:rPr lang="zh-CN" altLang="en-US" sz="2200" dirty="0">
                <a:solidFill>
                  <a:srgbClr val="FF0000"/>
                </a:solidFill>
                <a:latin typeface="微软雅黑" pitchFamily="34" charset="-122"/>
                <a:ea typeface="微软雅黑" pitchFamily="34" charset="-122"/>
                <a:cs typeface="Consolas" pitchFamily="49" charset="0"/>
              </a:rPr>
              <a:t>　　证明</a:t>
            </a:r>
            <a:r>
              <a:rPr lang="zh-CN" altLang="en-US" sz="2200" dirty="0">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假设</a:t>
            </a:r>
            <a:r>
              <a:rPr lang="en-US" altLang="zh-CN" sz="2000" i="1" dirty="0">
                <a:solidFill>
                  <a:srgbClr val="0000FF"/>
                </a:solidFill>
                <a:latin typeface="Consolas" pitchFamily="49" charset="0"/>
                <a:ea typeface="楷体" pitchFamily="49" charset="-122"/>
                <a:cs typeface="Consolas" pitchFamily="49" charset="0"/>
              </a:rPr>
              <a:t>x</a:t>
            </a:r>
            <a:r>
              <a:rPr lang="zh-CN" altLang="en-US" sz="2000" dirty="0">
                <a:solidFill>
                  <a:srgbClr val="0000FF"/>
                </a:solidFill>
                <a:latin typeface="Consolas" pitchFamily="49" charset="0"/>
                <a:ea typeface="楷体" pitchFamily="49" charset="-122"/>
                <a:cs typeface="Consolas" pitchFamily="49" charset="0"/>
              </a:rPr>
              <a:t>结点在哈夫曼树（最优树）中不是最</a:t>
            </a:r>
            <a:r>
              <a:rPr lang="zh-CN" altLang="en-US" sz="2000">
                <a:solidFill>
                  <a:srgbClr val="0000FF"/>
                </a:solidFill>
                <a:latin typeface="Consolas" pitchFamily="49" charset="0"/>
                <a:ea typeface="楷体" pitchFamily="49" charset="-122"/>
                <a:cs typeface="Consolas" pitchFamily="49" charset="0"/>
              </a:rPr>
              <a:t>深</a:t>
            </a:r>
            <a:r>
              <a:rPr lang="zh-CN" altLang="en-US" sz="2000" smtClean="0">
                <a:solidFill>
                  <a:srgbClr val="0000FF"/>
                </a:solidFill>
                <a:latin typeface="Consolas" pitchFamily="49" charset="0"/>
                <a:ea typeface="楷体" pitchFamily="49" charset="-122"/>
                <a:cs typeface="Consolas" pitchFamily="49" charset="0"/>
              </a:rPr>
              <a:t>的，那</a:t>
            </a:r>
            <a:r>
              <a:rPr lang="zh-CN" altLang="en-US" sz="2000" dirty="0">
                <a:solidFill>
                  <a:srgbClr val="0000FF"/>
                </a:solidFill>
                <a:latin typeface="Consolas" pitchFamily="49" charset="0"/>
                <a:ea typeface="楷体" pitchFamily="49" charset="-122"/>
                <a:cs typeface="Consolas" pitchFamily="49" charset="0"/>
              </a:rPr>
              <a:t>么存在一个结</a:t>
            </a:r>
            <a:r>
              <a:rPr lang="zh-CN" altLang="en-US" sz="2000">
                <a:solidFill>
                  <a:srgbClr val="0000FF"/>
                </a:solidFill>
                <a:latin typeface="Consolas" pitchFamily="49" charset="0"/>
                <a:ea typeface="楷体" pitchFamily="49" charset="-122"/>
                <a:cs typeface="Consolas" pitchFamily="49" charset="0"/>
              </a:rPr>
              <a:t>点</a:t>
            </a:r>
            <a:r>
              <a:rPr lang="en-US" altLang="zh-CN" sz="2000" i="1" smtClean="0">
                <a:solidFill>
                  <a:srgbClr val="0000FF"/>
                </a:solidFill>
                <a:latin typeface="Consolas" pitchFamily="49" charset="0"/>
                <a:ea typeface="楷体" pitchFamily="49" charset="-122"/>
                <a:cs typeface="Consolas" pitchFamily="49" charset="0"/>
              </a:rPr>
              <a:t>z</a:t>
            </a:r>
            <a:r>
              <a:rPr lang="zh-CN" altLang="en-US" sz="2000" smtClean="0">
                <a:solidFill>
                  <a:srgbClr val="0000FF"/>
                </a:solidFill>
                <a:latin typeface="Consolas" pitchFamily="49" charset="0"/>
                <a:ea typeface="楷体" pitchFamily="49" charset="-122"/>
                <a:cs typeface="Consolas" pitchFamily="49" charset="0"/>
              </a:rPr>
              <a:t>，有</a:t>
            </a:r>
            <a:r>
              <a:rPr lang="en-US" altLang="zh-CN" sz="2000" i="1" smtClean="0">
                <a:solidFill>
                  <a:srgbClr val="006600"/>
                </a:solidFill>
                <a:latin typeface="Consolas" pitchFamily="49" charset="0"/>
                <a:ea typeface="楷体" pitchFamily="49" charset="-122"/>
                <a:cs typeface="Consolas" pitchFamily="49" charset="0"/>
              </a:rPr>
              <a:t>w</a:t>
            </a:r>
            <a:r>
              <a:rPr lang="en-US" altLang="zh-CN" sz="2000" i="1" baseline="-25000" smtClean="0">
                <a:solidFill>
                  <a:srgbClr val="006600"/>
                </a:solidFill>
                <a:latin typeface="Consolas" pitchFamily="49" charset="0"/>
                <a:ea typeface="楷体" pitchFamily="49" charset="-122"/>
                <a:cs typeface="Consolas" pitchFamily="49" charset="0"/>
              </a:rPr>
              <a:t>z </a:t>
            </a:r>
            <a:r>
              <a:rPr lang="en-US" altLang="zh-CN" sz="2000" smtClean="0">
                <a:solidFill>
                  <a:srgbClr val="006600"/>
                </a:solidFill>
                <a:latin typeface="Consolas" pitchFamily="49" charset="0"/>
                <a:ea typeface="楷体" pitchFamily="49" charset="-122"/>
                <a:cs typeface="Consolas" pitchFamily="49" charset="0"/>
              </a:rPr>
              <a:t>&gt;</a:t>
            </a:r>
            <a:r>
              <a:rPr lang="en-US" altLang="zh-CN" sz="2000" baseline="-25000" smtClean="0">
                <a:solidFill>
                  <a:srgbClr val="006600"/>
                </a:solidFill>
                <a:latin typeface="Consolas" pitchFamily="49" charset="0"/>
                <a:ea typeface="楷体" pitchFamily="49" charset="-122"/>
                <a:cs typeface="Consolas" pitchFamily="49" charset="0"/>
              </a:rPr>
              <a:t> </a:t>
            </a:r>
            <a:r>
              <a:rPr lang="en-US" altLang="zh-CN" sz="2000" i="1" smtClean="0">
                <a:solidFill>
                  <a:srgbClr val="006600"/>
                </a:solidFill>
                <a:latin typeface="Consolas" pitchFamily="49" charset="0"/>
                <a:ea typeface="楷体" pitchFamily="49" charset="-122"/>
                <a:cs typeface="Consolas" pitchFamily="49" charset="0"/>
              </a:rPr>
              <a:t>w</a:t>
            </a:r>
            <a:r>
              <a:rPr lang="en-US" altLang="zh-CN" sz="2000" i="1" baseline="-25000" smtClean="0">
                <a:solidFill>
                  <a:srgbClr val="006600"/>
                </a:solidFill>
                <a:latin typeface="Consolas" pitchFamily="49" charset="0"/>
                <a:ea typeface="楷体" pitchFamily="49" charset="-122"/>
                <a:cs typeface="Consolas" pitchFamily="49" charset="0"/>
              </a:rPr>
              <a:t>x</a:t>
            </a:r>
            <a:r>
              <a:rPr lang="zh-CN" altLang="en-US" sz="2000" smtClean="0">
                <a:solidFill>
                  <a:srgbClr val="0000FF"/>
                </a:solidFill>
                <a:latin typeface="Consolas" pitchFamily="49" charset="0"/>
                <a:ea typeface="楷体" pitchFamily="49" charset="-122"/>
                <a:cs typeface="Consolas" pitchFamily="49" charset="0"/>
              </a:rPr>
              <a:t>，但</a:t>
            </a:r>
            <a:r>
              <a:rPr lang="zh-CN" altLang="en-US" sz="2000" dirty="0">
                <a:solidFill>
                  <a:srgbClr val="0000FF"/>
                </a:solidFill>
                <a:latin typeface="Consolas" pitchFamily="49" charset="0"/>
                <a:ea typeface="楷体" pitchFamily="49" charset="-122"/>
                <a:cs typeface="Consolas" pitchFamily="49" charset="0"/>
              </a:rPr>
              <a:t>它比</a:t>
            </a:r>
            <a:r>
              <a:rPr lang="en-US" altLang="zh-CN" sz="2000" i="1">
                <a:solidFill>
                  <a:srgbClr val="0000FF"/>
                </a:solidFill>
                <a:latin typeface="Consolas" pitchFamily="49" charset="0"/>
                <a:ea typeface="楷体" pitchFamily="49" charset="-122"/>
                <a:cs typeface="Consolas" pitchFamily="49" charset="0"/>
              </a:rPr>
              <a:t>x</a:t>
            </a:r>
            <a:r>
              <a:rPr lang="zh-CN" altLang="en-US" sz="2000" smtClean="0">
                <a:solidFill>
                  <a:srgbClr val="0000FF"/>
                </a:solidFill>
                <a:latin typeface="Consolas" pitchFamily="49" charset="0"/>
                <a:ea typeface="楷体" pitchFamily="49" charset="-122"/>
                <a:cs typeface="Consolas" pitchFamily="49" charset="0"/>
              </a:rPr>
              <a:t>深，即</a:t>
            </a:r>
            <a:r>
              <a:rPr lang="en-US" altLang="zh-CN" sz="2000" i="1" smtClean="0">
                <a:latin typeface="Consolas" pitchFamily="49" charset="0"/>
                <a:ea typeface="楷体" pitchFamily="49" charset="-122"/>
                <a:cs typeface="Consolas" pitchFamily="49" charset="0"/>
              </a:rPr>
              <a:t>l</a:t>
            </a:r>
            <a:r>
              <a:rPr lang="en-US" altLang="zh-CN" sz="2000" i="1" baseline="-25000" smtClean="0">
                <a:solidFill>
                  <a:srgbClr val="006600"/>
                </a:solidFill>
                <a:latin typeface="Consolas" pitchFamily="49" charset="0"/>
                <a:ea typeface="楷体" pitchFamily="49" charset="-122"/>
                <a:cs typeface="Consolas" pitchFamily="49" charset="0"/>
              </a:rPr>
              <a:t>z </a:t>
            </a:r>
            <a:r>
              <a:rPr lang="en-US" altLang="zh-CN" sz="2000" smtClean="0">
                <a:solidFill>
                  <a:srgbClr val="006600"/>
                </a:solidFill>
                <a:latin typeface="Consolas" pitchFamily="49" charset="0"/>
                <a:ea typeface="楷体" pitchFamily="49" charset="-122"/>
                <a:cs typeface="Consolas" pitchFamily="49" charset="0"/>
              </a:rPr>
              <a:t>&gt;</a:t>
            </a:r>
            <a:r>
              <a:rPr lang="en-US" altLang="zh-CN" sz="2000" baseline="-25000" smtClean="0">
                <a:solidFill>
                  <a:srgbClr val="006600"/>
                </a:solidFill>
                <a:latin typeface="Consolas" pitchFamily="49" charset="0"/>
                <a:ea typeface="楷体" pitchFamily="49" charset="-122"/>
                <a:cs typeface="Consolas" pitchFamily="49" charset="0"/>
              </a:rPr>
              <a:t> </a:t>
            </a:r>
            <a:r>
              <a:rPr lang="en-US" altLang="zh-CN" sz="2000" i="1" smtClean="0">
                <a:solidFill>
                  <a:srgbClr val="006600"/>
                </a:solidFill>
                <a:latin typeface="Consolas" pitchFamily="49" charset="0"/>
                <a:ea typeface="楷体" pitchFamily="49" charset="-122"/>
                <a:cs typeface="Consolas" pitchFamily="49" charset="0"/>
              </a:rPr>
              <a:t>l</a:t>
            </a:r>
            <a:r>
              <a:rPr lang="en-US" altLang="zh-CN" sz="2000" i="1" baseline="-25000" smtClean="0">
                <a:solidFill>
                  <a:srgbClr val="006600"/>
                </a:solidFill>
                <a:latin typeface="Consolas" pitchFamily="49" charset="0"/>
                <a:ea typeface="楷体" pitchFamily="49" charset="-122"/>
                <a:cs typeface="Consolas" pitchFamily="49" charset="0"/>
              </a:rPr>
              <a:t>x</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此时</a:t>
            </a:r>
            <a:r>
              <a:rPr lang="en-US" altLang="zh-CN" sz="2000" i="1" dirty="0">
                <a:solidFill>
                  <a:srgbClr val="0000FF"/>
                </a:solidFill>
                <a:latin typeface="Consolas" pitchFamily="49" charset="0"/>
                <a:ea typeface="楷体" pitchFamily="49" charset="-122"/>
                <a:cs typeface="Consolas" pitchFamily="49" charset="0"/>
              </a:rPr>
              <a:t>x</a:t>
            </a:r>
            <a:r>
              <a:rPr lang="zh-CN" altLang="en-US" sz="2000" dirty="0">
                <a:solidFill>
                  <a:srgbClr val="0000FF"/>
                </a:solidFill>
                <a:latin typeface="Consolas" pitchFamily="49" charset="0"/>
                <a:ea typeface="楷体" pitchFamily="49" charset="-122"/>
                <a:cs typeface="Consolas" pitchFamily="49" charset="0"/>
              </a:rPr>
              <a:t>和</a:t>
            </a:r>
            <a:r>
              <a:rPr lang="en-US" altLang="zh-CN" sz="2000" i="1" dirty="0">
                <a:solidFill>
                  <a:srgbClr val="0000FF"/>
                </a:solidFill>
                <a:latin typeface="Consolas" pitchFamily="49" charset="0"/>
                <a:ea typeface="楷体" pitchFamily="49" charset="-122"/>
                <a:cs typeface="Consolas" pitchFamily="49" charset="0"/>
              </a:rPr>
              <a:t>z</a:t>
            </a:r>
            <a:r>
              <a:rPr lang="zh-CN" altLang="en-US" sz="2000" dirty="0">
                <a:solidFill>
                  <a:srgbClr val="0000FF"/>
                </a:solidFill>
                <a:latin typeface="Consolas" pitchFamily="49" charset="0"/>
                <a:ea typeface="楷体" pitchFamily="49" charset="-122"/>
                <a:cs typeface="Consolas" pitchFamily="49" charset="0"/>
              </a:rPr>
              <a:t>的带权和</a:t>
            </a:r>
            <a:r>
              <a:rPr lang="zh-CN" altLang="en-US" sz="2000">
                <a:solidFill>
                  <a:srgbClr val="0000FF"/>
                </a:solidFill>
                <a:latin typeface="Consolas" pitchFamily="49" charset="0"/>
                <a:ea typeface="楷体" pitchFamily="49" charset="-122"/>
                <a:cs typeface="Consolas" pitchFamily="49" charset="0"/>
              </a:rPr>
              <a:t>为</a:t>
            </a:r>
            <a:r>
              <a:rPr lang="en-US" altLang="zh-CN" sz="2000" i="1" smtClean="0">
                <a:solidFill>
                  <a:srgbClr val="FF00FF"/>
                </a:solidFill>
                <a:latin typeface="Consolas" pitchFamily="49" charset="0"/>
                <a:ea typeface="楷体" pitchFamily="49" charset="-122"/>
                <a:cs typeface="Consolas" pitchFamily="49" charset="0"/>
              </a:rPr>
              <a:t>w</a:t>
            </a:r>
            <a:r>
              <a:rPr lang="en-US" altLang="zh-CN" sz="2000" i="1" baseline="-25000" smtClean="0">
                <a:solidFill>
                  <a:srgbClr val="FF00FF"/>
                </a:solidFill>
                <a:latin typeface="Consolas" pitchFamily="49" charset="0"/>
                <a:ea typeface="楷体" pitchFamily="49" charset="-122"/>
                <a:cs typeface="Consolas" pitchFamily="49" charset="0"/>
              </a:rPr>
              <a:t>x</a:t>
            </a:r>
            <a:r>
              <a:rPr lang="en-US" altLang="zh-CN" sz="2000" smtClean="0">
                <a:solidFill>
                  <a:srgbClr val="FF00FF"/>
                </a:solidFill>
                <a:latin typeface="Consolas" pitchFamily="49" charset="0"/>
                <a:ea typeface="楷体" pitchFamily="49" charset="-122"/>
                <a:cs typeface="Consolas" pitchFamily="49" charset="0"/>
              </a:rPr>
              <a:t>×</a:t>
            </a:r>
            <a:r>
              <a:rPr lang="en-US" altLang="zh-CN" sz="2000" i="1" smtClean="0">
                <a:solidFill>
                  <a:srgbClr val="FF00FF"/>
                </a:solidFill>
                <a:latin typeface="Consolas" pitchFamily="49" charset="0"/>
                <a:ea typeface="楷体" pitchFamily="49" charset="-122"/>
                <a:cs typeface="Consolas" pitchFamily="49" charset="0"/>
              </a:rPr>
              <a:t>l</a:t>
            </a:r>
            <a:r>
              <a:rPr lang="en-US" altLang="zh-CN" sz="2000" i="1" baseline="-25000" smtClean="0">
                <a:solidFill>
                  <a:srgbClr val="FF00FF"/>
                </a:solidFill>
                <a:latin typeface="Consolas" pitchFamily="49" charset="0"/>
                <a:ea typeface="楷体" pitchFamily="49" charset="-122"/>
                <a:cs typeface="Consolas" pitchFamily="49" charset="0"/>
              </a:rPr>
              <a:t>x </a:t>
            </a:r>
            <a:r>
              <a:rPr lang="en-US" altLang="zh-CN" sz="2000" smtClean="0">
                <a:solidFill>
                  <a:srgbClr val="FF00FF"/>
                </a:solidFill>
                <a:latin typeface="Consolas" pitchFamily="49" charset="0"/>
                <a:ea typeface="楷体" pitchFamily="49" charset="-122"/>
                <a:cs typeface="Consolas" pitchFamily="49" charset="0"/>
              </a:rPr>
              <a:t>+</a:t>
            </a:r>
            <a:r>
              <a:rPr lang="en-US" altLang="zh-CN" sz="2000" baseline="-25000" smtClean="0">
                <a:solidFill>
                  <a:srgbClr val="FF00FF"/>
                </a:solidFill>
                <a:latin typeface="Consolas" pitchFamily="49" charset="0"/>
                <a:ea typeface="楷体" pitchFamily="49" charset="-122"/>
                <a:cs typeface="Consolas" pitchFamily="49" charset="0"/>
              </a:rPr>
              <a:t> </a:t>
            </a:r>
            <a:r>
              <a:rPr lang="en-US" altLang="zh-CN" sz="2000" i="1" smtClean="0">
                <a:solidFill>
                  <a:srgbClr val="FF00FF"/>
                </a:solidFill>
                <a:latin typeface="Consolas" pitchFamily="49" charset="0"/>
                <a:ea typeface="楷体" pitchFamily="49" charset="-122"/>
                <a:cs typeface="Consolas" pitchFamily="49" charset="0"/>
              </a:rPr>
              <a:t>w</a:t>
            </a:r>
            <a:r>
              <a:rPr lang="en-US" altLang="zh-CN" sz="2000" i="1" baseline="-25000" smtClean="0">
                <a:solidFill>
                  <a:srgbClr val="FF00FF"/>
                </a:solidFill>
                <a:latin typeface="Consolas" pitchFamily="49" charset="0"/>
                <a:ea typeface="楷体" pitchFamily="49" charset="-122"/>
                <a:cs typeface="Consolas" pitchFamily="49" charset="0"/>
              </a:rPr>
              <a:t>z</a:t>
            </a:r>
            <a:r>
              <a:rPr lang="en-US" altLang="zh-CN" sz="2000" smtClean="0">
                <a:solidFill>
                  <a:srgbClr val="FF00FF"/>
                </a:solidFill>
                <a:latin typeface="Consolas" pitchFamily="49" charset="0"/>
                <a:ea typeface="楷体" pitchFamily="49" charset="-122"/>
                <a:cs typeface="Consolas" pitchFamily="49" charset="0"/>
              </a:rPr>
              <a:t>×</a:t>
            </a:r>
            <a:r>
              <a:rPr lang="en-US" altLang="zh-CN" sz="2000" i="1" smtClean="0">
                <a:solidFill>
                  <a:srgbClr val="FF00FF"/>
                </a:solidFill>
                <a:latin typeface="Consolas" pitchFamily="49" charset="0"/>
                <a:ea typeface="楷体" pitchFamily="49" charset="-122"/>
                <a:cs typeface="Consolas" pitchFamily="49" charset="0"/>
              </a:rPr>
              <a:t>l</a:t>
            </a:r>
            <a:r>
              <a:rPr lang="en-US" altLang="zh-CN" sz="2000" i="1" baseline="-25000" smtClean="0">
                <a:solidFill>
                  <a:srgbClr val="FF00FF"/>
                </a:solidFill>
                <a:latin typeface="Consolas" pitchFamily="49" charset="0"/>
                <a:ea typeface="楷体" pitchFamily="49" charset="-122"/>
                <a:cs typeface="Consolas" pitchFamily="49" charset="0"/>
              </a:rPr>
              <a:t>z</a:t>
            </a:r>
            <a:r>
              <a:rPr lang="zh-CN" altLang="en-US" sz="2000" smtClean="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grpSp>
        <p:nvGrpSpPr>
          <p:cNvPr id="28" name="组合 27"/>
          <p:cNvGrpSpPr/>
          <p:nvPr/>
        </p:nvGrpSpPr>
        <p:grpSpPr>
          <a:xfrm>
            <a:off x="3071802" y="2071678"/>
            <a:ext cx="2286016" cy="2071702"/>
            <a:chOff x="1500166" y="2071678"/>
            <a:chExt cx="2286016" cy="2071702"/>
          </a:xfrm>
        </p:grpSpPr>
        <p:sp>
          <p:nvSpPr>
            <p:cNvPr id="5" name="椭圆 4"/>
            <p:cNvSpPr/>
            <p:nvPr/>
          </p:nvSpPr>
          <p:spPr>
            <a:xfrm>
              <a:off x="2143108" y="2071678"/>
              <a:ext cx="428628" cy="50006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i="1">
                <a:solidFill>
                  <a:srgbClr val="0000FF"/>
                </a:solidFill>
                <a:latin typeface="Consolas" pitchFamily="49" charset="0"/>
                <a:cs typeface="Consolas" pitchFamily="49" charset="0"/>
              </a:endParaRPr>
            </a:p>
          </p:txBody>
        </p:sp>
        <p:sp>
          <p:nvSpPr>
            <p:cNvPr id="6" name="椭圆 5"/>
            <p:cNvSpPr/>
            <p:nvPr/>
          </p:nvSpPr>
          <p:spPr>
            <a:xfrm>
              <a:off x="1500166" y="2857496"/>
              <a:ext cx="428628" cy="500066"/>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z</a:t>
              </a:r>
              <a:endParaRPr lang="zh-CN" altLang="en-US" sz="2000" i="1">
                <a:solidFill>
                  <a:srgbClr val="0000FF"/>
                </a:solidFill>
                <a:latin typeface="Consolas" pitchFamily="49" charset="0"/>
                <a:cs typeface="Consolas" pitchFamily="49" charset="0"/>
              </a:endParaRPr>
            </a:p>
          </p:txBody>
        </p:sp>
        <p:sp>
          <p:nvSpPr>
            <p:cNvPr id="7" name="椭圆 6"/>
            <p:cNvSpPr/>
            <p:nvPr/>
          </p:nvSpPr>
          <p:spPr>
            <a:xfrm>
              <a:off x="2714612" y="2857496"/>
              <a:ext cx="428628" cy="50006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i="1">
                <a:solidFill>
                  <a:srgbClr val="0000FF"/>
                </a:solidFill>
                <a:latin typeface="Consolas" pitchFamily="49" charset="0"/>
                <a:cs typeface="Consolas" pitchFamily="49" charset="0"/>
              </a:endParaRPr>
            </a:p>
          </p:txBody>
        </p:sp>
        <p:sp>
          <p:nvSpPr>
            <p:cNvPr id="8" name="椭圆 7"/>
            <p:cNvSpPr/>
            <p:nvPr/>
          </p:nvSpPr>
          <p:spPr>
            <a:xfrm>
              <a:off x="2143108" y="3643314"/>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x</a:t>
              </a:r>
              <a:endParaRPr lang="zh-CN" altLang="en-US" sz="2000" i="1">
                <a:solidFill>
                  <a:srgbClr val="0000FF"/>
                </a:solidFill>
                <a:latin typeface="Consolas" pitchFamily="49" charset="0"/>
                <a:cs typeface="Consolas" pitchFamily="49" charset="0"/>
              </a:endParaRPr>
            </a:p>
          </p:txBody>
        </p:sp>
        <p:sp>
          <p:nvSpPr>
            <p:cNvPr id="9" name="椭圆 8"/>
            <p:cNvSpPr/>
            <p:nvPr/>
          </p:nvSpPr>
          <p:spPr>
            <a:xfrm>
              <a:off x="3357554" y="3643314"/>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y</a:t>
              </a:r>
              <a:endParaRPr lang="zh-CN" altLang="en-US" sz="2000" i="1">
                <a:solidFill>
                  <a:srgbClr val="0000FF"/>
                </a:solidFill>
                <a:latin typeface="Consolas" pitchFamily="49" charset="0"/>
                <a:cs typeface="Consolas" pitchFamily="49" charset="0"/>
              </a:endParaRPr>
            </a:p>
          </p:txBody>
        </p:sp>
        <p:cxnSp>
          <p:nvCxnSpPr>
            <p:cNvPr id="11" name="直接连接符 10"/>
            <p:cNvCxnSpPr>
              <a:stCxn id="5" idx="3"/>
              <a:endCxn id="6" idx="7"/>
            </p:cNvCxnSpPr>
            <p:nvPr/>
          </p:nvCxnSpPr>
          <p:spPr>
            <a:xfrm rot="5400000">
              <a:off x="1819842" y="2544692"/>
              <a:ext cx="432218" cy="339856"/>
            </a:xfrm>
            <a:prstGeom prst="line">
              <a:avLst/>
            </a:prstGeom>
          </p:spPr>
          <p:style>
            <a:lnRef idx="2">
              <a:schemeClr val="dk1"/>
            </a:lnRef>
            <a:fillRef idx="0">
              <a:schemeClr val="dk1"/>
            </a:fillRef>
            <a:effectRef idx="1">
              <a:schemeClr val="dk1"/>
            </a:effectRef>
            <a:fontRef idx="minor">
              <a:schemeClr val="tx1"/>
            </a:fontRef>
          </p:style>
        </p:cxnSp>
        <p:cxnSp>
          <p:nvCxnSpPr>
            <p:cNvPr id="13" name="直接连接符 12"/>
            <p:cNvCxnSpPr>
              <a:stCxn id="5" idx="5"/>
              <a:endCxn id="7" idx="1"/>
            </p:cNvCxnSpPr>
            <p:nvPr/>
          </p:nvCxnSpPr>
          <p:spPr>
            <a:xfrm rot="16200000" flipH="1">
              <a:off x="2427065" y="2580411"/>
              <a:ext cx="432218" cy="268418"/>
            </a:xfrm>
            <a:prstGeom prst="line">
              <a:avLst/>
            </a:prstGeom>
          </p:spPr>
          <p:style>
            <a:lnRef idx="2">
              <a:schemeClr val="dk1"/>
            </a:lnRef>
            <a:fillRef idx="0">
              <a:schemeClr val="dk1"/>
            </a:fillRef>
            <a:effectRef idx="1">
              <a:schemeClr val="dk1"/>
            </a:effectRef>
            <a:fontRef idx="minor">
              <a:schemeClr val="tx1"/>
            </a:fontRef>
          </p:style>
        </p:cxnSp>
        <p:cxnSp>
          <p:nvCxnSpPr>
            <p:cNvPr id="15" name="直接连接符 14"/>
            <p:cNvCxnSpPr>
              <a:stCxn id="7" idx="3"/>
              <a:endCxn id="8" idx="7"/>
            </p:cNvCxnSpPr>
            <p:nvPr/>
          </p:nvCxnSpPr>
          <p:spPr>
            <a:xfrm rot="5400000">
              <a:off x="2427065" y="3366229"/>
              <a:ext cx="432218" cy="268418"/>
            </a:xfrm>
            <a:prstGeom prst="line">
              <a:avLst/>
            </a:prstGeom>
          </p:spPr>
          <p:style>
            <a:lnRef idx="2">
              <a:schemeClr val="dk1"/>
            </a:lnRef>
            <a:fillRef idx="0">
              <a:schemeClr val="dk1"/>
            </a:fillRef>
            <a:effectRef idx="1">
              <a:schemeClr val="dk1"/>
            </a:effectRef>
            <a:fontRef idx="minor">
              <a:schemeClr val="tx1"/>
            </a:fontRef>
          </p:style>
        </p:cxnSp>
        <p:cxnSp>
          <p:nvCxnSpPr>
            <p:cNvPr id="17" name="直接连接符 16"/>
            <p:cNvCxnSpPr>
              <a:stCxn id="7" idx="5"/>
              <a:endCxn id="9" idx="1"/>
            </p:cNvCxnSpPr>
            <p:nvPr/>
          </p:nvCxnSpPr>
          <p:spPr>
            <a:xfrm rot="16200000" flipH="1">
              <a:off x="3034288" y="3330510"/>
              <a:ext cx="432218" cy="339856"/>
            </a:xfrm>
            <a:prstGeom prst="line">
              <a:avLst/>
            </a:prstGeom>
          </p:spPr>
          <p:style>
            <a:lnRef idx="2">
              <a:schemeClr val="dk1"/>
            </a:lnRef>
            <a:fillRef idx="0">
              <a:schemeClr val="dk1"/>
            </a:fillRef>
            <a:effectRef idx="1">
              <a:schemeClr val="dk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07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077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2" name="Text Box 4"/>
          <p:cNvSpPr txBox="1">
            <a:spLocks noChangeArrowheads="1"/>
          </p:cNvSpPr>
          <p:nvPr/>
        </p:nvSpPr>
        <p:spPr bwMode="auto">
          <a:xfrm>
            <a:off x="142876" y="2605343"/>
            <a:ext cx="8929718" cy="3477875"/>
          </a:xfrm>
          <a:prstGeom prst="rect">
            <a:avLst/>
          </a:prstGeom>
          <a:noFill/>
          <a:ln w="9525">
            <a:noFill/>
            <a:miter lim="800000"/>
            <a:headEnd/>
            <a:tailEnd/>
          </a:ln>
          <a:effectLst/>
        </p:spPr>
        <p:txBody>
          <a:bodyPr wrap="square">
            <a:spAutoFit/>
          </a:bodyPr>
          <a:lstStyle/>
          <a:p>
            <a:pPr>
              <a:lnSpc>
                <a:spcPct val="150000"/>
              </a:lnSpc>
            </a:pPr>
            <a:r>
              <a:rPr lang="zh-CN" altLang="en-US" sz="2000" dirty="0">
                <a:solidFill>
                  <a:srgbClr val="0000FF"/>
                </a:solidFill>
                <a:latin typeface="Consolas" pitchFamily="49" charset="0"/>
                <a:ea typeface="楷体" pitchFamily="49" charset="-122"/>
                <a:cs typeface="Consolas" pitchFamily="49" charset="0"/>
              </a:rPr>
              <a:t>　　如果交换</a:t>
            </a:r>
            <a:r>
              <a:rPr lang="en-US" altLang="zh-CN" sz="2000" i="1" dirty="0">
                <a:solidFill>
                  <a:srgbClr val="0000FF"/>
                </a:solidFill>
                <a:latin typeface="Consolas" pitchFamily="49" charset="0"/>
                <a:ea typeface="楷体" pitchFamily="49" charset="-122"/>
                <a:cs typeface="Consolas" pitchFamily="49" charset="0"/>
              </a:rPr>
              <a:t>x</a:t>
            </a:r>
            <a:r>
              <a:rPr lang="zh-CN" altLang="en-US" sz="2000" dirty="0">
                <a:solidFill>
                  <a:srgbClr val="0000FF"/>
                </a:solidFill>
                <a:latin typeface="Consolas" pitchFamily="49" charset="0"/>
                <a:ea typeface="楷体" pitchFamily="49" charset="-122"/>
                <a:cs typeface="Consolas" pitchFamily="49" charset="0"/>
              </a:rPr>
              <a:t>和</a:t>
            </a:r>
            <a:r>
              <a:rPr lang="en-US" altLang="zh-CN" sz="2000" i="1" dirty="0">
                <a:solidFill>
                  <a:srgbClr val="0000FF"/>
                </a:solidFill>
                <a:latin typeface="Consolas" pitchFamily="49" charset="0"/>
                <a:ea typeface="楷体" pitchFamily="49" charset="-122"/>
                <a:cs typeface="Consolas" pitchFamily="49" charset="0"/>
              </a:rPr>
              <a:t>z</a:t>
            </a:r>
            <a:r>
              <a:rPr lang="zh-CN" altLang="en-US" sz="2000" dirty="0">
                <a:solidFill>
                  <a:srgbClr val="0000FF"/>
                </a:solidFill>
                <a:latin typeface="Consolas" pitchFamily="49" charset="0"/>
                <a:ea typeface="楷体" pitchFamily="49" charset="-122"/>
                <a:cs typeface="Consolas" pitchFamily="49" charset="0"/>
              </a:rPr>
              <a:t>结点的</a:t>
            </a:r>
            <a:r>
              <a:rPr lang="zh-CN" altLang="en-US" sz="2000">
                <a:solidFill>
                  <a:srgbClr val="0000FF"/>
                </a:solidFill>
                <a:latin typeface="Consolas" pitchFamily="49" charset="0"/>
                <a:ea typeface="楷体" pitchFamily="49" charset="-122"/>
                <a:cs typeface="Consolas" pitchFamily="49" charset="0"/>
              </a:rPr>
              <a:t>位</a:t>
            </a:r>
            <a:r>
              <a:rPr lang="zh-CN" altLang="en-US" sz="2000" smtClean="0">
                <a:solidFill>
                  <a:srgbClr val="0000FF"/>
                </a:solidFill>
                <a:latin typeface="Consolas" pitchFamily="49" charset="0"/>
                <a:ea typeface="楷体" pitchFamily="49" charset="-122"/>
                <a:cs typeface="Consolas" pitchFamily="49" charset="0"/>
              </a:rPr>
              <a:t>置，其</a:t>
            </a:r>
            <a:r>
              <a:rPr lang="zh-CN" altLang="en-US" sz="2000">
                <a:solidFill>
                  <a:srgbClr val="0000FF"/>
                </a:solidFill>
                <a:latin typeface="Consolas" pitchFamily="49" charset="0"/>
                <a:ea typeface="楷体" pitchFamily="49" charset="-122"/>
                <a:cs typeface="Consolas" pitchFamily="49" charset="0"/>
              </a:rPr>
              <a:t>他</a:t>
            </a:r>
            <a:r>
              <a:rPr lang="zh-CN" altLang="en-US" sz="2000" smtClean="0">
                <a:solidFill>
                  <a:srgbClr val="0000FF"/>
                </a:solidFill>
                <a:latin typeface="Consolas" pitchFamily="49" charset="0"/>
                <a:ea typeface="楷体" pitchFamily="49" charset="-122"/>
                <a:cs typeface="Consolas" pitchFamily="49" charset="0"/>
              </a:rPr>
              <a:t>不变 </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sym typeface="Wingdings"/>
              </a:rPr>
              <a:t>          </a:t>
            </a:r>
            <a:r>
              <a:rPr lang="zh-CN" altLang="en-US" sz="2000" smtClean="0">
                <a:solidFill>
                  <a:srgbClr val="0000FF"/>
                </a:solidFill>
                <a:latin typeface="Consolas" pitchFamily="49" charset="0"/>
                <a:ea typeface="楷体" pitchFamily="49" charset="-122"/>
                <a:cs typeface="Consolas" pitchFamily="49" charset="0"/>
                <a:sym typeface="Wingdings"/>
              </a:rPr>
              <a:t> </a:t>
            </a:r>
            <a:r>
              <a:rPr lang="zh-CN" altLang="en-US" sz="2000" smtClean="0">
                <a:solidFill>
                  <a:srgbClr val="0000FF"/>
                </a:solidFill>
                <a:latin typeface="Consolas" pitchFamily="49" charset="0"/>
                <a:ea typeface="楷体" pitchFamily="49" charset="-122"/>
                <a:cs typeface="Consolas" pitchFamily="49" charset="0"/>
              </a:rPr>
              <a:t>交换</a:t>
            </a:r>
            <a:r>
              <a:rPr lang="zh-CN" altLang="en-US" sz="2000" dirty="0">
                <a:solidFill>
                  <a:srgbClr val="0000FF"/>
                </a:solidFill>
                <a:latin typeface="Consolas" pitchFamily="49" charset="0"/>
                <a:ea typeface="楷体" pitchFamily="49" charset="-122"/>
                <a:cs typeface="Consolas" pitchFamily="49" charset="0"/>
              </a:rPr>
              <a:t>后的带权和</a:t>
            </a:r>
            <a:r>
              <a:rPr lang="zh-CN" altLang="en-US" sz="2000">
                <a:solidFill>
                  <a:srgbClr val="0000FF"/>
                </a:solidFill>
                <a:latin typeface="Consolas" pitchFamily="49" charset="0"/>
                <a:ea typeface="楷体" pitchFamily="49" charset="-122"/>
                <a:cs typeface="Consolas" pitchFamily="49" charset="0"/>
              </a:rPr>
              <a:t>为</a:t>
            </a:r>
            <a:r>
              <a:rPr lang="en-US" altLang="zh-CN" sz="2000" i="1" smtClean="0">
                <a:solidFill>
                  <a:srgbClr val="FF00FF"/>
                </a:solidFill>
                <a:latin typeface="Consolas" pitchFamily="49" charset="0"/>
                <a:ea typeface="楷体" pitchFamily="49" charset="-122"/>
                <a:cs typeface="Consolas" pitchFamily="49" charset="0"/>
              </a:rPr>
              <a:t>w</a:t>
            </a:r>
            <a:r>
              <a:rPr lang="en-US" altLang="zh-CN" sz="2000" i="1" baseline="-25000" smtClean="0">
                <a:solidFill>
                  <a:srgbClr val="FF00FF"/>
                </a:solidFill>
                <a:latin typeface="Consolas" pitchFamily="49" charset="0"/>
                <a:ea typeface="楷体" pitchFamily="49" charset="-122"/>
                <a:cs typeface="Consolas" pitchFamily="49" charset="0"/>
              </a:rPr>
              <a:t>x</a:t>
            </a:r>
            <a:r>
              <a:rPr lang="en-US" altLang="zh-CN" sz="2000" smtClean="0">
                <a:solidFill>
                  <a:srgbClr val="FF00FF"/>
                </a:solidFill>
                <a:latin typeface="Consolas" pitchFamily="49" charset="0"/>
                <a:ea typeface="楷体" pitchFamily="49" charset="-122"/>
                <a:cs typeface="Consolas" pitchFamily="49" charset="0"/>
              </a:rPr>
              <a:t>×</a:t>
            </a:r>
            <a:r>
              <a:rPr lang="en-US" altLang="zh-CN" sz="2000" i="1" smtClean="0">
                <a:solidFill>
                  <a:srgbClr val="FF00FF"/>
                </a:solidFill>
                <a:latin typeface="Consolas" pitchFamily="49" charset="0"/>
                <a:ea typeface="楷体" pitchFamily="49" charset="-122"/>
                <a:cs typeface="Consolas" pitchFamily="49" charset="0"/>
              </a:rPr>
              <a:t>l</a:t>
            </a:r>
            <a:r>
              <a:rPr lang="en-US" altLang="zh-CN" sz="2000" i="1" baseline="-25000" smtClean="0">
                <a:solidFill>
                  <a:srgbClr val="FF00FF"/>
                </a:solidFill>
                <a:latin typeface="Consolas" pitchFamily="49" charset="0"/>
                <a:ea typeface="楷体" pitchFamily="49" charset="-122"/>
                <a:cs typeface="Consolas" pitchFamily="49" charset="0"/>
              </a:rPr>
              <a:t>z </a:t>
            </a:r>
            <a:r>
              <a:rPr lang="en-US" altLang="zh-CN" sz="2000" smtClean="0">
                <a:solidFill>
                  <a:srgbClr val="FF00FF"/>
                </a:solidFill>
                <a:latin typeface="Consolas" pitchFamily="49" charset="0"/>
                <a:ea typeface="楷体" pitchFamily="49" charset="-122"/>
                <a:cs typeface="Consolas" pitchFamily="49" charset="0"/>
              </a:rPr>
              <a:t>+</a:t>
            </a:r>
            <a:r>
              <a:rPr lang="en-US" altLang="zh-CN" sz="2000" baseline="-25000" smtClean="0">
                <a:solidFill>
                  <a:srgbClr val="FF00FF"/>
                </a:solidFill>
                <a:latin typeface="Consolas" pitchFamily="49" charset="0"/>
                <a:ea typeface="楷体" pitchFamily="49" charset="-122"/>
                <a:cs typeface="Consolas" pitchFamily="49" charset="0"/>
              </a:rPr>
              <a:t> </a:t>
            </a:r>
            <a:r>
              <a:rPr lang="en-US" altLang="zh-CN" sz="2000" i="1" smtClean="0">
                <a:solidFill>
                  <a:srgbClr val="FF00FF"/>
                </a:solidFill>
                <a:latin typeface="Consolas" pitchFamily="49" charset="0"/>
                <a:ea typeface="楷体" pitchFamily="49" charset="-122"/>
                <a:cs typeface="Consolas" pitchFamily="49" charset="0"/>
              </a:rPr>
              <a:t>w</a:t>
            </a:r>
            <a:r>
              <a:rPr lang="en-US" altLang="zh-CN" sz="2000" i="1" baseline="-25000" smtClean="0">
                <a:solidFill>
                  <a:srgbClr val="FF00FF"/>
                </a:solidFill>
                <a:latin typeface="Consolas" pitchFamily="49" charset="0"/>
                <a:ea typeface="楷体" pitchFamily="49" charset="-122"/>
                <a:cs typeface="Consolas" pitchFamily="49" charset="0"/>
              </a:rPr>
              <a:t>z</a:t>
            </a:r>
            <a:r>
              <a:rPr lang="en-US" altLang="zh-CN" sz="2000" smtClean="0">
                <a:solidFill>
                  <a:srgbClr val="FF00FF"/>
                </a:solidFill>
                <a:latin typeface="Consolas" pitchFamily="49" charset="0"/>
                <a:ea typeface="楷体" pitchFamily="49" charset="-122"/>
                <a:cs typeface="Consolas" pitchFamily="49" charset="0"/>
              </a:rPr>
              <a:t>×</a:t>
            </a:r>
            <a:r>
              <a:rPr lang="en-US" altLang="zh-CN" sz="2000" i="1" smtClean="0">
                <a:solidFill>
                  <a:srgbClr val="FF00FF"/>
                </a:solidFill>
                <a:latin typeface="Consolas" pitchFamily="49" charset="0"/>
                <a:ea typeface="楷体" pitchFamily="49" charset="-122"/>
                <a:cs typeface="Consolas" pitchFamily="49" charset="0"/>
              </a:rPr>
              <a:t>l</a:t>
            </a:r>
            <a:r>
              <a:rPr lang="en-US" altLang="zh-CN" sz="2000" i="1" baseline="-25000" smtClean="0">
                <a:solidFill>
                  <a:srgbClr val="FF00FF"/>
                </a:solidFill>
                <a:latin typeface="Consolas" pitchFamily="49" charset="0"/>
                <a:ea typeface="楷体" pitchFamily="49" charset="-122"/>
                <a:cs typeface="Consolas" pitchFamily="49" charset="0"/>
              </a:rPr>
              <a:t>x</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zh-CN" altLang="en-US" sz="2000" smtClean="0">
                <a:solidFill>
                  <a:srgbClr val="0000FF"/>
                </a:solidFill>
                <a:latin typeface="Consolas" pitchFamily="49" charset="0"/>
                <a:ea typeface="楷体" pitchFamily="49" charset="-122"/>
                <a:cs typeface="Consolas" pitchFamily="49" charset="0"/>
              </a:rPr>
              <a:t>    有：</a:t>
            </a:r>
            <a:r>
              <a:rPr lang="en-US" altLang="zh-CN" sz="2000" i="1" smtClean="0">
                <a:solidFill>
                  <a:srgbClr val="006600"/>
                </a:solidFill>
                <a:latin typeface="Consolas" pitchFamily="49" charset="0"/>
                <a:ea typeface="楷体" pitchFamily="49" charset="-122"/>
                <a:cs typeface="Consolas" pitchFamily="49" charset="0"/>
              </a:rPr>
              <a:t>w</a:t>
            </a:r>
            <a:r>
              <a:rPr lang="en-US" altLang="zh-CN" sz="2000" i="1" baseline="-25000" smtClean="0">
                <a:solidFill>
                  <a:srgbClr val="006600"/>
                </a:solidFill>
                <a:latin typeface="Consolas" pitchFamily="49" charset="0"/>
                <a:ea typeface="楷体" pitchFamily="49" charset="-122"/>
                <a:cs typeface="Consolas" pitchFamily="49" charset="0"/>
              </a:rPr>
              <a:t>x</a:t>
            </a:r>
            <a:r>
              <a:rPr lang="en-US" altLang="zh-CN" sz="2000" smtClean="0">
                <a:solidFill>
                  <a:srgbClr val="006600"/>
                </a:solidFill>
                <a:latin typeface="Consolas" pitchFamily="49" charset="0"/>
                <a:ea typeface="楷体" pitchFamily="49" charset="-122"/>
                <a:cs typeface="Consolas" pitchFamily="49" charset="0"/>
              </a:rPr>
              <a:t>×</a:t>
            </a:r>
            <a:r>
              <a:rPr lang="en-US" altLang="zh-CN" sz="2000" i="1" smtClean="0">
                <a:solidFill>
                  <a:srgbClr val="006600"/>
                </a:solidFill>
                <a:latin typeface="Consolas" pitchFamily="49" charset="0"/>
                <a:ea typeface="楷体" pitchFamily="49" charset="-122"/>
                <a:cs typeface="Consolas" pitchFamily="49" charset="0"/>
              </a:rPr>
              <a:t>l</a:t>
            </a:r>
            <a:r>
              <a:rPr lang="en-US" altLang="zh-CN" sz="2000" i="1" baseline="-25000" smtClean="0">
                <a:solidFill>
                  <a:srgbClr val="006600"/>
                </a:solidFill>
                <a:latin typeface="Consolas" pitchFamily="49" charset="0"/>
                <a:ea typeface="楷体" pitchFamily="49" charset="-122"/>
                <a:cs typeface="Consolas" pitchFamily="49" charset="0"/>
              </a:rPr>
              <a:t>z</a:t>
            </a:r>
            <a:r>
              <a:rPr lang="en-US" altLang="zh-CN" sz="2000" smtClean="0">
                <a:solidFill>
                  <a:srgbClr val="006600"/>
                </a:solidFill>
                <a:latin typeface="Consolas" pitchFamily="49" charset="0"/>
                <a:ea typeface="楷体" pitchFamily="49" charset="-122"/>
                <a:cs typeface="Consolas" pitchFamily="49" charset="0"/>
              </a:rPr>
              <a:t>+</a:t>
            </a:r>
            <a:r>
              <a:rPr lang="en-US" altLang="zh-CN" sz="2000" i="1" smtClean="0">
                <a:solidFill>
                  <a:srgbClr val="006600"/>
                </a:solidFill>
                <a:latin typeface="Consolas" pitchFamily="49" charset="0"/>
                <a:ea typeface="楷体" pitchFamily="49" charset="-122"/>
                <a:cs typeface="Consolas" pitchFamily="49" charset="0"/>
              </a:rPr>
              <a:t>w</a:t>
            </a:r>
            <a:r>
              <a:rPr lang="en-US" altLang="zh-CN" sz="2000" i="1" baseline="-25000" smtClean="0">
                <a:solidFill>
                  <a:srgbClr val="006600"/>
                </a:solidFill>
                <a:latin typeface="Consolas" pitchFamily="49" charset="0"/>
                <a:ea typeface="楷体" pitchFamily="49" charset="-122"/>
                <a:cs typeface="Consolas" pitchFamily="49" charset="0"/>
              </a:rPr>
              <a:t>z</a:t>
            </a:r>
            <a:r>
              <a:rPr lang="en-US" altLang="zh-CN" sz="2000" smtClean="0">
                <a:solidFill>
                  <a:srgbClr val="006600"/>
                </a:solidFill>
                <a:latin typeface="Consolas" pitchFamily="49" charset="0"/>
                <a:ea typeface="楷体" pitchFamily="49" charset="-122"/>
                <a:cs typeface="Consolas" pitchFamily="49" charset="0"/>
              </a:rPr>
              <a:t>×</a:t>
            </a:r>
            <a:r>
              <a:rPr lang="en-US" altLang="zh-CN" sz="2000" i="1" smtClean="0">
                <a:solidFill>
                  <a:srgbClr val="006600"/>
                </a:solidFill>
                <a:latin typeface="Consolas" pitchFamily="49" charset="0"/>
                <a:ea typeface="楷体" pitchFamily="49" charset="-122"/>
                <a:cs typeface="Consolas" pitchFamily="49" charset="0"/>
              </a:rPr>
              <a:t>l</a:t>
            </a:r>
            <a:r>
              <a:rPr lang="en-US" altLang="zh-CN" sz="2000" i="1" baseline="-25000" smtClean="0">
                <a:solidFill>
                  <a:srgbClr val="006600"/>
                </a:solidFill>
                <a:latin typeface="Consolas" pitchFamily="49" charset="0"/>
                <a:ea typeface="楷体" pitchFamily="49" charset="-122"/>
                <a:cs typeface="Consolas" pitchFamily="49" charset="0"/>
              </a:rPr>
              <a:t>x </a:t>
            </a:r>
            <a:r>
              <a:rPr lang="en-US" altLang="zh-CN" sz="2000" smtClean="0">
                <a:solidFill>
                  <a:srgbClr val="006600"/>
                </a:solidFill>
                <a:latin typeface="Consolas" pitchFamily="49" charset="0"/>
                <a:ea typeface="楷体" pitchFamily="49" charset="-122"/>
                <a:cs typeface="Consolas" pitchFamily="49" charset="0"/>
              </a:rPr>
              <a:t>&lt;</a:t>
            </a:r>
            <a:r>
              <a:rPr lang="en-US" altLang="zh-CN" sz="2000" baseline="-25000" smtClean="0">
                <a:solidFill>
                  <a:srgbClr val="006600"/>
                </a:solidFill>
                <a:latin typeface="Consolas" pitchFamily="49" charset="0"/>
                <a:ea typeface="楷体" pitchFamily="49" charset="-122"/>
                <a:cs typeface="Consolas" pitchFamily="49" charset="0"/>
              </a:rPr>
              <a:t> </a:t>
            </a:r>
            <a:r>
              <a:rPr lang="en-US" altLang="zh-CN" sz="2000" i="1" smtClean="0">
                <a:solidFill>
                  <a:srgbClr val="006600"/>
                </a:solidFill>
                <a:latin typeface="Consolas" pitchFamily="49" charset="0"/>
                <a:ea typeface="楷体" pitchFamily="49" charset="-122"/>
                <a:cs typeface="Consolas" pitchFamily="49" charset="0"/>
              </a:rPr>
              <a:t>w</a:t>
            </a:r>
            <a:r>
              <a:rPr lang="en-US" altLang="zh-CN" sz="2000" i="1" baseline="-25000" smtClean="0">
                <a:solidFill>
                  <a:srgbClr val="006600"/>
                </a:solidFill>
                <a:latin typeface="Consolas" pitchFamily="49" charset="0"/>
                <a:ea typeface="楷体" pitchFamily="49" charset="-122"/>
                <a:cs typeface="Consolas" pitchFamily="49" charset="0"/>
              </a:rPr>
              <a:t>x</a:t>
            </a:r>
            <a:r>
              <a:rPr lang="en-US" altLang="zh-CN" sz="2000" smtClean="0">
                <a:solidFill>
                  <a:srgbClr val="006600"/>
                </a:solidFill>
                <a:latin typeface="Consolas" pitchFamily="49" charset="0"/>
                <a:ea typeface="楷体" pitchFamily="49" charset="-122"/>
                <a:cs typeface="Consolas" pitchFamily="49" charset="0"/>
              </a:rPr>
              <a:t>×</a:t>
            </a:r>
            <a:r>
              <a:rPr lang="en-US" altLang="zh-CN" sz="2000" i="1" smtClean="0">
                <a:solidFill>
                  <a:srgbClr val="006600"/>
                </a:solidFill>
                <a:latin typeface="Consolas" pitchFamily="49" charset="0"/>
                <a:ea typeface="楷体" pitchFamily="49" charset="-122"/>
                <a:cs typeface="Consolas" pitchFamily="49" charset="0"/>
              </a:rPr>
              <a:t>l</a:t>
            </a:r>
            <a:r>
              <a:rPr lang="en-US" altLang="zh-CN" sz="2000" i="1" baseline="-25000" smtClean="0">
                <a:solidFill>
                  <a:srgbClr val="006600"/>
                </a:solidFill>
                <a:latin typeface="Consolas" pitchFamily="49" charset="0"/>
                <a:ea typeface="楷体" pitchFamily="49" charset="-122"/>
                <a:cs typeface="Consolas" pitchFamily="49" charset="0"/>
              </a:rPr>
              <a:t>x</a:t>
            </a:r>
            <a:r>
              <a:rPr lang="en-US" altLang="zh-CN" sz="2000" smtClean="0">
                <a:solidFill>
                  <a:srgbClr val="006600"/>
                </a:solidFill>
                <a:latin typeface="Consolas" pitchFamily="49" charset="0"/>
                <a:ea typeface="楷体" pitchFamily="49" charset="-122"/>
                <a:cs typeface="Consolas" pitchFamily="49" charset="0"/>
              </a:rPr>
              <a:t>+</a:t>
            </a:r>
            <a:r>
              <a:rPr lang="en-US" altLang="zh-CN" sz="2000" i="1" smtClean="0">
                <a:solidFill>
                  <a:srgbClr val="006600"/>
                </a:solidFill>
                <a:latin typeface="Consolas" pitchFamily="49" charset="0"/>
                <a:ea typeface="楷体" pitchFamily="49" charset="-122"/>
                <a:cs typeface="Consolas" pitchFamily="49" charset="0"/>
              </a:rPr>
              <a:t>w</a:t>
            </a:r>
            <a:r>
              <a:rPr lang="en-US" altLang="zh-CN" sz="2000" i="1" baseline="-25000" smtClean="0">
                <a:solidFill>
                  <a:srgbClr val="006600"/>
                </a:solidFill>
                <a:latin typeface="Consolas" pitchFamily="49" charset="0"/>
                <a:ea typeface="楷体" pitchFamily="49" charset="-122"/>
                <a:cs typeface="Consolas" pitchFamily="49" charset="0"/>
              </a:rPr>
              <a:t>z</a:t>
            </a:r>
            <a:r>
              <a:rPr lang="en-US" altLang="zh-CN" sz="2000" smtClean="0">
                <a:solidFill>
                  <a:srgbClr val="006600"/>
                </a:solidFill>
                <a:latin typeface="Consolas" pitchFamily="49" charset="0"/>
                <a:ea typeface="楷体" pitchFamily="49" charset="-122"/>
                <a:cs typeface="Consolas" pitchFamily="49" charset="0"/>
              </a:rPr>
              <a:t>×</a:t>
            </a:r>
            <a:r>
              <a:rPr lang="en-US" altLang="zh-CN" sz="2000" i="1" smtClean="0">
                <a:solidFill>
                  <a:srgbClr val="006600"/>
                </a:solidFill>
                <a:latin typeface="Consolas" pitchFamily="49" charset="0"/>
                <a:ea typeface="楷体" pitchFamily="49" charset="-122"/>
                <a:cs typeface="Consolas" pitchFamily="49" charset="0"/>
              </a:rPr>
              <a:t>l</a:t>
            </a:r>
            <a:r>
              <a:rPr lang="en-US" altLang="zh-CN" sz="2000" i="1" baseline="-25000" smtClean="0">
                <a:solidFill>
                  <a:srgbClr val="006600"/>
                </a:solidFill>
                <a:latin typeface="Consolas" pitchFamily="49" charset="0"/>
                <a:ea typeface="楷体" pitchFamily="49" charset="-122"/>
                <a:cs typeface="Consolas" pitchFamily="49" charset="0"/>
              </a:rPr>
              <a:t>z</a:t>
            </a:r>
            <a:endParaRPr lang="en-US" altLang="zh-CN" sz="2000" baseline="-25000" dirty="0">
              <a:solidFill>
                <a:srgbClr val="006600"/>
              </a:solidFill>
              <a:latin typeface="Consolas" pitchFamily="49" charset="0"/>
              <a:ea typeface="楷体" pitchFamily="49" charset="-122"/>
              <a:cs typeface="Consolas" pitchFamily="49" charset="0"/>
            </a:endParaRPr>
          </a:p>
          <a:p>
            <a:pPr>
              <a:lnSpc>
                <a:spcPct val="150000"/>
              </a:lnSpc>
            </a:pPr>
            <a:r>
              <a:rPr lang="zh-CN" altLang="en-US" sz="2000" smtClean="0">
                <a:solidFill>
                  <a:srgbClr val="0000FF"/>
                </a:solidFill>
                <a:latin typeface="Consolas" pitchFamily="49" charset="0"/>
                <a:ea typeface="楷体" pitchFamily="49" charset="-122"/>
                <a:cs typeface="Consolas" pitchFamily="49" charset="0"/>
              </a:rPr>
              <a:t>    这</a:t>
            </a:r>
            <a:r>
              <a:rPr lang="zh-CN" altLang="en-US" sz="2000">
                <a:solidFill>
                  <a:srgbClr val="0000FF"/>
                </a:solidFill>
                <a:latin typeface="Consolas" pitchFamily="49" charset="0"/>
                <a:ea typeface="楷体" pitchFamily="49" charset="-122"/>
                <a:cs typeface="Consolas" pitchFamily="49" charset="0"/>
              </a:rPr>
              <a:t>是</a:t>
            </a:r>
            <a:r>
              <a:rPr lang="zh-CN" altLang="en-US" sz="2000" smtClean="0">
                <a:solidFill>
                  <a:srgbClr val="0000FF"/>
                </a:solidFill>
                <a:latin typeface="Consolas" pitchFamily="49" charset="0"/>
                <a:ea typeface="楷体" pitchFamily="49" charset="-122"/>
                <a:cs typeface="Consolas" pitchFamily="49" charset="0"/>
              </a:rPr>
              <a:t>因为 </a:t>
            </a:r>
            <a:r>
              <a:rPr lang="en-US" altLang="zh-CN" sz="2000" i="1" smtClean="0">
                <a:solidFill>
                  <a:srgbClr val="006600"/>
                </a:solidFill>
                <a:latin typeface="Consolas" pitchFamily="49" charset="0"/>
                <a:ea typeface="楷体" pitchFamily="49" charset="-122"/>
                <a:cs typeface="Consolas" pitchFamily="49" charset="0"/>
              </a:rPr>
              <a:t>w</a:t>
            </a:r>
            <a:r>
              <a:rPr lang="en-US" altLang="zh-CN" sz="2000" i="1" baseline="-25000" smtClean="0">
                <a:solidFill>
                  <a:srgbClr val="006600"/>
                </a:solidFill>
                <a:latin typeface="Consolas" pitchFamily="49" charset="0"/>
                <a:ea typeface="楷体" pitchFamily="49" charset="-122"/>
                <a:cs typeface="Consolas" pitchFamily="49" charset="0"/>
              </a:rPr>
              <a:t>x</a:t>
            </a:r>
            <a:r>
              <a:rPr lang="en-US" altLang="zh-CN" sz="2000" smtClean="0">
                <a:solidFill>
                  <a:srgbClr val="006600"/>
                </a:solidFill>
                <a:latin typeface="Consolas" pitchFamily="49" charset="0"/>
                <a:ea typeface="楷体" pitchFamily="49" charset="-122"/>
                <a:cs typeface="Consolas" pitchFamily="49" charset="0"/>
              </a:rPr>
              <a:t>×</a:t>
            </a:r>
            <a:r>
              <a:rPr lang="en-US" altLang="zh-CN" sz="2000" i="1" smtClean="0">
                <a:solidFill>
                  <a:srgbClr val="006600"/>
                </a:solidFill>
                <a:latin typeface="Consolas" pitchFamily="49" charset="0"/>
                <a:ea typeface="楷体" pitchFamily="49" charset="-122"/>
                <a:cs typeface="Consolas" pitchFamily="49" charset="0"/>
              </a:rPr>
              <a:t>l</a:t>
            </a:r>
            <a:r>
              <a:rPr lang="en-US" altLang="zh-CN" sz="2000" i="1" baseline="-25000" smtClean="0">
                <a:solidFill>
                  <a:srgbClr val="006600"/>
                </a:solidFill>
                <a:latin typeface="Consolas" pitchFamily="49" charset="0"/>
                <a:ea typeface="楷体" pitchFamily="49" charset="-122"/>
                <a:cs typeface="Consolas" pitchFamily="49" charset="0"/>
              </a:rPr>
              <a:t>z</a:t>
            </a:r>
            <a:r>
              <a:rPr lang="en-US" altLang="zh-CN" sz="2000" smtClean="0">
                <a:solidFill>
                  <a:srgbClr val="006600"/>
                </a:solidFill>
                <a:latin typeface="Consolas" pitchFamily="49" charset="0"/>
                <a:ea typeface="楷体" pitchFamily="49" charset="-122"/>
                <a:cs typeface="Consolas" pitchFamily="49" charset="0"/>
              </a:rPr>
              <a:t>+</a:t>
            </a:r>
            <a:r>
              <a:rPr lang="en-US" altLang="zh-CN" sz="2000" i="1" smtClean="0">
                <a:solidFill>
                  <a:srgbClr val="006600"/>
                </a:solidFill>
                <a:latin typeface="Consolas" pitchFamily="49" charset="0"/>
                <a:ea typeface="楷体" pitchFamily="49" charset="-122"/>
                <a:cs typeface="Consolas" pitchFamily="49" charset="0"/>
              </a:rPr>
              <a:t>w</a:t>
            </a:r>
            <a:r>
              <a:rPr lang="en-US" altLang="zh-CN" sz="2000" i="1" baseline="-25000" smtClean="0">
                <a:solidFill>
                  <a:srgbClr val="006600"/>
                </a:solidFill>
                <a:latin typeface="Consolas" pitchFamily="49" charset="0"/>
                <a:ea typeface="楷体" pitchFamily="49" charset="-122"/>
                <a:cs typeface="Consolas" pitchFamily="49" charset="0"/>
              </a:rPr>
              <a:t>z</a:t>
            </a:r>
            <a:r>
              <a:rPr lang="en-US" altLang="zh-CN" sz="2000" smtClean="0">
                <a:solidFill>
                  <a:srgbClr val="006600"/>
                </a:solidFill>
                <a:latin typeface="Consolas" pitchFamily="49" charset="0"/>
                <a:ea typeface="楷体" pitchFamily="49" charset="-122"/>
                <a:cs typeface="Consolas" pitchFamily="49" charset="0"/>
              </a:rPr>
              <a:t>×</a:t>
            </a:r>
            <a:r>
              <a:rPr lang="en-US" altLang="zh-CN" sz="2000" i="1" smtClean="0">
                <a:solidFill>
                  <a:srgbClr val="006600"/>
                </a:solidFill>
                <a:latin typeface="Consolas" pitchFamily="49" charset="0"/>
                <a:ea typeface="楷体" pitchFamily="49" charset="-122"/>
                <a:cs typeface="Consolas" pitchFamily="49" charset="0"/>
              </a:rPr>
              <a:t>l</a:t>
            </a:r>
            <a:r>
              <a:rPr lang="en-US" altLang="zh-CN" sz="2000" i="1" baseline="-25000" smtClean="0">
                <a:solidFill>
                  <a:srgbClr val="006600"/>
                </a:solidFill>
                <a:latin typeface="Consolas" pitchFamily="49" charset="0"/>
                <a:ea typeface="楷体" pitchFamily="49" charset="-122"/>
                <a:cs typeface="Consolas" pitchFamily="49" charset="0"/>
              </a:rPr>
              <a:t>x </a:t>
            </a:r>
            <a:r>
              <a:rPr lang="en-US" altLang="zh-CN" sz="2000" smtClean="0">
                <a:solidFill>
                  <a:srgbClr val="006600"/>
                </a:solidFill>
                <a:latin typeface="Consolas" pitchFamily="49" charset="0"/>
                <a:ea typeface="楷体" pitchFamily="49" charset="-122"/>
                <a:cs typeface="Consolas" pitchFamily="49" charset="0"/>
              </a:rPr>
              <a:t>-</a:t>
            </a:r>
            <a:r>
              <a:rPr lang="en-US" altLang="zh-CN" sz="2000" baseline="-25000" smtClean="0">
                <a:solidFill>
                  <a:srgbClr val="006600"/>
                </a:solidFill>
                <a:latin typeface="Consolas" pitchFamily="49" charset="0"/>
                <a:ea typeface="楷体" pitchFamily="49" charset="-122"/>
                <a:cs typeface="Consolas" pitchFamily="49" charset="0"/>
              </a:rPr>
              <a:t> </a:t>
            </a:r>
            <a:r>
              <a:rPr lang="en-US" altLang="zh-CN" sz="2000" smtClean="0">
                <a:solidFill>
                  <a:srgbClr val="006600"/>
                </a:solidFill>
                <a:latin typeface="Consolas" pitchFamily="49" charset="0"/>
                <a:ea typeface="楷体" pitchFamily="49" charset="-122"/>
                <a:cs typeface="Consolas" pitchFamily="49" charset="0"/>
              </a:rPr>
              <a:t>(</a:t>
            </a:r>
            <a:r>
              <a:rPr lang="en-US" altLang="zh-CN" sz="2000" i="1" dirty="0" err="1">
                <a:solidFill>
                  <a:srgbClr val="006600"/>
                </a:solidFill>
                <a:latin typeface="Consolas" pitchFamily="49" charset="0"/>
                <a:ea typeface="楷体" pitchFamily="49" charset="-122"/>
                <a:cs typeface="Consolas" pitchFamily="49" charset="0"/>
              </a:rPr>
              <a:t>w</a:t>
            </a:r>
            <a:r>
              <a:rPr lang="en-US" altLang="zh-CN" sz="2000" i="1" baseline="-25000" dirty="0" err="1">
                <a:solidFill>
                  <a:srgbClr val="006600"/>
                </a:solidFill>
                <a:latin typeface="Consolas" pitchFamily="49" charset="0"/>
                <a:ea typeface="楷体" pitchFamily="49" charset="-122"/>
                <a:cs typeface="Consolas" pitchFamily="49" charset="0"/>
              </a:rPr>
              <a:t>x</a:t>
            </a:r>
            <a:r>
              <a:rPr lang="en-US" altLang="zh-CN" sz="2000" dirty="0" err="1">
                <a:solidFill>
                  <a:srgbClr val="006600"/>
                </a:solidFill>
                <a:latin typeface="Consolas" pitchFamily="49" charset="0"/>
                <a:ea typeface="楷体" pitchFamily="49" charset="-122"/>
                <a:cs typeface="Consolas" pitchFamily="49" charset="0"/>
              </a:rPr>
              <a:t>×</a:t>
            </a:r>
            <a:r>
              <a:rPr lang="en-US" altLang="zh-CN" sz="2000" i="1" dirty="0" err="1">
                <a:solidFill>
                  <a:srgbClr val="006600"/>
                </a:solidFill>
                <a:latin typeface="Consolas" pitchFamily="49" charset="0"/>
                <a:ea typeface="楷体" pitchFamily="49" charset="-122"/>
                <a:cs typeface="Consolas" pitchFamily="49" charset="0"/>
              </a:rPr>
              <a:t>l</a:t>
            </a:r>
            <a:r>
              <a:rPr lang="en-US" altLang="zh-CN" sz="2000" i="1" baseline="-25000" dirty="0" err="1">
                <a:solidFill>
                  <a:srgbClr val="006600"/>
                </a:solidFill>
                <a:latin typeface="Consolas" pitchFamily="49" charset="0"/>
                <a:ea typeface="楷体" pitchFamily="49" charset="-122"/>
                <a:cs typeface="Consolas" pitchFamily="49" charset="0"/>
              </a:rPr>
              <a:t>x</a:t>
            </a:r>
            <a:r>
              <a:rPr lang="en-US" altLang="zh-CN" sz="2000" dirty="0" err="1">
                <a:solidFill>
                  <a:srgbClr val="006600"/>
                </a:solidFill>
                <a:latin typeface="Consolas" pitchFamily="49" charset="0"/>
                <a:ea typeface="楷体" pitchFamily="49" charset="-122"/>
                <a:cs typeface="Consolas" pitchFamily="49" charset="0"/>
              </a:rPr>
              <a:t>+</a:t>
            </a:r>
            <a:r>
              <a:rPr lang="en-US" altLang="zh-CN" sz="2000" i="1" dirty="0" err="1">
                <a:solidFill>
                  <a:srgbClr val="006600"/>
                </a:solidFill>
                <a:latin typeface="Consolas" pitchFamily="49" charset="0"/>
                <a:ea typeface="楷体" pitchFamily="49" charset="-122"/>
                <a:cs typeface="Consolas" pitchFamily="49" charset="0"/>
              </a:rPr>
              <a:t>w</a:t>
            </a:r>
            <a:r>
              <a:rPr lang="en-US" altLang="zh-CN" sz="2000" i="1" baseline="-25000" dirty="0" err="1">
                <a:solidFill>
                  <a:srgbClr val="006600"/>
                </a:solidFill>
                <a:latin typeface="Consolas" pitchFamily="49" charset="0"/>
                <a:ea typeface="楷体" pitchFamily="49" charset="-122"/>
                <a:cs typeface="Consolas" pitchFamily="49" charset="0"/>
              </a:rPr>
              <a:t>z</a:t>
            </a:r>
            <a:r>
              <a:rPr lang="en-US" altLang="zh-CN" sz="2000" dirty="0" err="1">
                <a:solidFill>
                  <a:srgbClr val="006600"/>
                </a:solidFill>
                <a:latin typeface="Consolas" pitchFamily="49" charset="0"/>
                <a:ea typeface="楷体" pitchFamily="49" charset="-122"/>
                <a:cs typeface="Consolas" pitchFamily="49" charset="0"/>
              </a:rPr>
              <a:t>×</a:t>
            </a:r>
            <a:r>
              <a:rPr lang="en-US" altLang="zh-CN" sz="2000" i="1" dirty="0" err="1">
                <a:solidFill>
                  <a:srgbClr val="006600"/>
                </a:solidFill>
                <a:latin typeface="Consolas" pitchFamily="49" charset="0"/>
                <a:ea typeface="楷体" pitchFamily="49" charset="-122"/>
                <a:cs typeface="Consolas" pitchFamily="49" charset="0"/>
              </a:rPr>
              <a:t>l</a:t>
            </a:r>
            <a:r>
              <a:rPr lang="en-US" altLang="zh-CN" sz="2000" i="1" baseline="-25000" dirty="0" err="1">
                <a:solidFill>
                  <a:srgbClr val="006600"/>
                </a:solidFill>
                <a:latin typeface="Consolas" pitchFamily="49" charset="0"/>
                <a:ea typeface="楷体" pitchFamily="49" charset="-122"/>
                <a:cs typeface="Consolas" pitchFamily="49" charset="0"/>
              </a:rPr>
              <a:t>z</a:t>
            </a:r>
            <a:r>
              <a:rPr lang="en-US" altLang="zh-CN" sz="2000" dirty="0">
                <a:solidFill>
                  <a:srgbClr val="006600"/>
                </a:solidFill>
                <a:latin typeface="Consolas" pitchFamily="49" charset="0"/>
                <a:ea typeface="楷体" pitchFamily="49" charset="-122"/>
                <a:cs typeface="Consolas" pitchFamily="49" charset="0"/>
              </a:rPr>
              <a:t>)</a:t>
            </a:r>
          </a:p>
          <a:p>
            <a:pPr>
              <a:lnSpc>
                <a:spcPct val="150000"/>
              </a:lnSpc>
            </a:pPr>
            <a:r>
              <a:rPr lang="en-US" altLang="zh-CN" sz="2000" smtClean="0">
                <a:solidFill>
                  <a:srgbClr val="006600"/>
                </a:solidFill>
                <a:latin typeface="Consolas" pitchFamily="49" charset="0"/>
                <a:ea typeface="楷体" pitchFamily="49" charset="-122"/>
                <a:cs typeface="Consolas" pitchFamily="49" charset="0"/>
              </a:rPr>
              <a:t>             = </a:t>
            </a:r>
            <a:r>
              <a:rPr lang="en-US" altLang="zh-CN" sz="2000" i="1" smtClean="0">
                <a:solidFill>
                  <a:srgbClr val="006600"/>
                </a:solidFill>
                <a:latin typeface="Consolas" pitchFamily="49" charset="0"/>
                <a:ea typeface="楷体" pitchFamily="49" charset="-122"/>
                <a:cs typeface="Consolas" pitchFamily="49" charset="0"/>
              </a:rPr>
              <a:t>w</a:t>
            </a:r>
            <a:r>
              <a:rPr lang="en-US" altLang="zh-CN" sz="2000" i="1" baseline="-25000" smtClean="0">
                <a:solidFill>
                  <a:srgbClr val="006600"/>
                </a:solidFill>
                <a:latin typeface="Consolas" pitchFamily="49" charset="0"/>
                <a:ea typeface="楷体" pitchFamily="49" charset="-122"/>
                <a:cs typeface="Consolas" pitchFamily="49" charset="0"/>
              </a:rPr>
              <a:t>x</a:t>
            </a:r>
            <a:r>
              <a:rPr lang="en-US" altLang="zh-CN" sz="2000" smtClean="0">
                <a:solidFill>
                  <a:srgbClr val="006600"/>
                </a:solidFill>
                <a:latin typeface="Consolas" pitchFamily="49" charset="0"/>
                <a:ea typeface="楷体" pitchFamily="49" charset="-122"/>
                <a:cs typeface="Consolas" pitchFamily="49" charset="0"/>
              </a:rPr>
              <a:t>(</a:t>
            </a:r>
            <a:r>
              <a:rPr lang="en-US" altLang="zh-CN" sz="2000" i="1" smtClean="0">
                <a:solidFill>
                  <a:srgbClr val="006600"/>
                </a:solidFill>
                <a:latin typeface="Consolas" pitchFamily="49" charset="0"/>
                <a:ea typeface="楷体" pitchFamily="49" charset="-122"/>
                <a:cs typeface="Consolas" pitchFamily="49" charset="0"/>
              </a:rPr>
              <a:t>l</a:t>
            </a:r>
            <a:r>
              <a:rPr lang="en-US" altLang="zh-CN" sz="2000" i="1" baseline="-25000" smtClean="0">
                <a:solidFill>
                  <a:srgbClr val="006600"/>
                </a:solidFill>
                <a:latin typeface="Consolas" pitchFamily="49" charset="0"/>
                <a:ea typeface="楷体" pitchFamily="49" charset="-122"/>
                <a:cs typeface="Consolas" pitchFamily="49" charset="0"/>
              </a:rPr>
              <a:t>z</a:t>
            </a:r>
            <a:r>
              <a:rPr lang="en-US" altLang="zh-CN" sz="2000" smtClean="0">
                <a:solidFill>
                  <a:srgbClr val="006600"/>
                </a:solidFill>
                <a:latin typeface="Consolas" pitchFamily="49" charset="0"/>
                <a:ea typeface="楷体" pitchFamily="49" charset="-122"/>
                <a:cs typeface="Consolas" pitchFamily="49" charset="0"/>
              </a:rPr>
              <a:t>-</a:t>
            </a:r>
            <a:r>
              <a:rPr lang="en-US" altLang="zh-CN" sz="2000" i="1" smtClean="0">
                <a:solidFill>
                  <a:srgbClr val="006600"/>
                </a:solidFill>
                <a:latin typeface="Consolas" pitchFamily="49" charset="0"/>
                <a:ea typeface="楷体" pitchFamily="49" charset="-122"/>
                <a:cs typeface="Consolas" pitchFamily="49" charset="0"/>
              </a:rPr>
              <a:t>l</a:t>
            </a:r>
            <a:r>
              <a:rPr lang="en-US" altLang="zh-CN" sz="2000" i="1" baseline="-25000" smtClean="0">
                <a:solidFill>
                  <a:srgbClr val="006600"/>
                </a:solidFill>
                <a:latin typeface="Consolas" pitchFamily="49" charset="0"/>
                <a:ea typeface="楷体" pitchFamily="49" charset="-122"/>
                <a:cs typeface="Consolas" pitchFamily="49" charset="0"/>
              </a:rPr>
              <a:t>x</a:t>
            </a:r>
            <a:r>
              <a:rPr lang="en-US" altLang="zh-CN" sz="2000" smtClean="0">
                <a:solidFill>
                  <a:srgbClr val="006600"/>
                </a:solidFill>
                <a:latin typeface="Consolas" pitchFamily="49" charset="0"/>
                <a:ea typeface="楷体" pitchFamily="49" charset="-122"/>
                <a:cs typeface="Consolas" pitchFamily="49" charset="0"/>
              </a:rPr>
              <a:t>)</a:t>
            </a:r>
            <a:r>
              <a:rPr lang="en-US" altLang="zh-CN" sz="2000" baseline="-25000" smtClean="0">
                <a:solidFill>
                  <a:srgbClr val="006600"/>
                </a:solidFill>
                <a:latin typeface="Consolas" pitchFamily="49" charset="0"/>
                <a:ea typeface="楷体" pitchFamily="49" charset="-122"/>
                <a:cs typeface="Consolas" pitchFamily="49" charset="0"/>
              </a:rPr>
              <a:t> </a:t>
            </a:r>
            <a:r>
              <a:rPr lang="en-US" altLang="zh-CN" sz="2000" smtClean="0">
                <a:solidFill>
                  <a:srgbClr val="006600"/>
                </a:solidFill>
                <a:latin typeface="Consolas" pitchFamily="49" charset="0"/>
                <a:ea typeface="楷体" pitchFamily="49" charset="-122"/>
                <a:cs typeface="Consolas" pitchFamily="49" charset="0"/>
              </a:rPr>
              <a:t>-</a:t>
            </a:r>
            <a:r>
              <a:rPr lang="en-US" altLang="zh-CN" sz="2000" baseline="-25000" smtClean="0">
                <a:solidFill>
                  <a:srgbClr val="006600"/>
                </a:solidFill>
                <a:latin typeface="Consolas" pitchFamily="49" charset="0"/>
                <a:ea typeface="楷体" pitchFamily="49" charset="-122"/>
                <a:cs typeface="Consolas" pitchFamily="49" charset="0"/>
              </a:rPr>
              <a:t> </a:t>
            </a:r>
            <a:r>
              <a:rPr lang="en-US" altLang="zh-CN" sz="2000" i="1" smtClean="0">
                <a:solidFill>
                  <a:srgbClr val="006600"/>
                </a:solidFill>
                <a:latin typeface="Consolas" pitchFamily="49" charset="0"/>
                <a:ea typeface="楷体" pitchFamily="49" charset="-122"/>
                <a:cs typeface="Consolas" pitchFamily="49" charset="0"/>
              </a:rPr>
              <a:t>w</a:t>
            </a:r>
            <a:r>
              <a:rPr lang="en-US" altLang="zh-CN" sz="2000" i="1" baseline="-25000" smtClean="0">
                <a:solidFill>
                  <a:srgbClr val="006600"/>
                </a:solidFill>
                <a:latin typeface="Consolas" pitchFamily="49" charset="0"/>
                <a:ea typeface="楷体" pitchFamily="49" charset="-122"/>
                <a:cs typeface="Consolas" pitchFamily="49" charset="0"/>
              </a:rPr>
              <a:t>z</a:t>
            </a:r>
            <a:r>
              <a:rPr lang="en-US" altLang="zh-CN" sz="2000" smtClean="0">
                <a:solidFill>
                  <a:srgbClr val="006600"/>
                </a:solidFill>
                <a:latin typeface="Consolas" pitchFamily="49" charset="0"/>
                <a:ea typeface="楷体" pitchFamily="49" charset="-122"/>
                <a:cs typeface="Consolas" pitchFamily="49" charset="0"/>
              </a:rPr>
              <a:t>(</a:t>
            </a:r>
            <a:r>
              <a:rPr lang="en-US" altLang="zh-CN" sz="2000" i="1" smtClean="0">
                <a:solidFill>
                  <a:srgbClr val="006600"/>
                </a:solidFill>
                <a:latin typeface="Consolas" pitchFamily="49" charset="0"/>
                <a:ea typeface="楷体" pitchFamily="49" charset="-122"/>
                <a:cs typeface="Consolas" pitchFamily="49" charset="0"/>
              </a:rPr>
              <a:t>l</a:t>
            </a:r>
            <a:r>
              <a:rPr lang="en-US" altLang="zh-CN" sz="2000" i="1" baseline="-25000" smtClean="0">
                <a:solidFill>
                  <a:srgbClr val="006600"/>
                </a:solidFill>
                <a:latin typeface="Consolas" pitchFamily="49" charset="0"/>
                <a:ea typeface="楷体" pitchFamily="49" charset="-122"/>
                <a:cs typeface="Consolas" pitchFamily="49" charset="0"/>
              </a:rPr>
              <a:t>z</a:t>
            </a:r>
            <a:r>
              <a:rPr lang="en-US" altLang="zh-CN" sz="2000" smtClean="0">
                <a:solidFill>
                  <a:srgbClr val="006600"/>
                </a:solidFill>
                <a:latin typeface="Consolas" pitchFamily="49" charset="0"/>
                <a:ea typeface="楷体" pitchFamily="49" charset="-122"/>
                <a:cs typeface="Consolas" pitchFamily="49" charset="0"/>
              </a:rPr>
              <a:t>-</a:t>
            </a:r>
            <a:r>
              <a:rPr lang="en-US" altLang="zh-CN" sz="2000" i="1" smtClean="0">
                <a:solidFill>
                  <a:srgbClr val="006600"/>
                </a:solidFill>
                <a:latin typeface="Consolas" pitchFamily="49" charset="0"/>
                <a:ea typeface="楷体" pitchFamily="49" charset="-122"/>
                <a:cs typeface="Consolas" pitchFamily="49" charset="0"/>
              </a:rPr>
              <a:t>l</a:t>
            </a:r>
            <a:r>
              <a:rPr lang="en-US" altLang="zh-CN" sz="2000" i="1" baseline="-25000" smtClean="0">
                <a:solidFill>
                  <a:srgbClr val="006600"/>
                </a:solidFill>
                <a:latin typeface="Consolas" pitchFamily="49" charset="0"/>
                <a:ea typeface="楷体" pitchFamily="49" charset="-122"/>
                <a:cs typeface="Consolas" pitchFamily="49" charset="0"/>
              </a:rPr>
              <a:t>x</a:t>
            </a:r>
            <a:r>
              <a:rPr lang="en-US" altLang="zh-CN" sz="2000" smtClean="0">
                <a:solidFill>
                  <a:srgbClr val="006600"/>
                </a:solidFill>
                <a:latin typeface="Consolas" pitchFamily="49" charset="0"/>
                <a:ea typeface="楷体" pitchFamily="49" charset="-122"/>
                <a:cs typeface="Consolas" pitchFamily="49" charset="0"/>
              </a:rPr>
              <a:t>)</a:t>
            </a:r>
          </a:p>
          <a:p>
            <a:pPr>
              <a:lnSpc>
                <a:spcPct val="150000"/>
              </a:lnSpc>
            </a:pPr>
            <a:r>
              <a:rPr lang="en-US" altLang="zh-CN" sz="2000" smtClean="0">
                <a:solidFill>
                  <a:srgbClr val="006600"/>
                </a:solidFill>
                <a:latin typeface="Consolas" pitchFamily="49" charset="0"/>
                <a:ea typeface="楷体" pitchFamily="49" charset="-122"/>
                <a:cs typeface="Consolas" pitchFamily="49" charset="0"/>
              </a:rPr>
              <a:t>             = (</a:t>
            </a:r>
            <a:r>
              <a:rPr lang="en-US" altLang="zh-CN" sz="2000" i="1" dirty="0" err="1">
                <a:solidFill>
                  <a:srgbClr val="006600"/>
                </a:solidFill>
                <a:latin typeface="Consolas" pitchFamily="49" charset="0"/>
                <a:ea typeface="楷体" pitchFamily="49" charset="-122"/>
                <a:cs typeface="Consolas" pitchFamily="49" charset="0"/>
              </a:rPr>
              <a:t>w</a:t>
            </a:r>
            <a:r>
              <a:rPr lang="en-US" altLang="zh-CN" sz="2000" i="1" baseline="-25000" dirty="0" err="1">
                <a:solidFill>
                  <a:srgbClr val="006600"/>
                </a:solidFill>
                <a:latin typeface="Consolas" pitchFamily="49" charset="0"/>
                <a:ea typeface="楷体" pitchFamily="49" charset="-122"/>
                <a:cs typeface="Consolas" pitchFamily="49" charset="0"/>
              </a:rPr>
              <a:t>x</a:t>
            </a:r>
            <a:r>
              <a:rPr lang="en-US" altLang="zh-CN" sz="2000" dirty="0" err="1">
                <a:solidFill>
                  <a:srgbClr val="006600"/>
                </a:solidFill>
                <a:latin typeface="Consolas" pitchFamily="49" charset="0"/>
                <a:ea typeface="楷体" pitchFamily="49" charset="-122"/>
                <a:cs typeface="Consolas" pitchFamily="49" charset="0"/>
              </a:rPr>
              <a:t>-</a:t>
            </a:r>
            <a:r>
              <a:rPr lang="en-US" altLang="zh-CN" sz="2000" i="1" dirty="0" err="1">
                <a:solidFill>
                  <a:srgbClr val="006600"/>
                </a:solidFill>
                <a:latin typeface="Consolas" pitchFamily="49" charset="0"/>
                <a:ea typeface="楷体" pitchFamily="49" charset="-122"/>
                <a:cs typeface="Consolas" pitchFamily="49" charset="0"/>
              </a:rPr>
              <a:t>w</a:t>
            </a:r>
            <a:r>
              <a:rPr lang="en-US" altLang="zh-CN" sz="2000" i="1" baseline="-25000" dirty="0" err="1">
                <a:solidFill>
                  <a:srgbClr val="006600"/>
                </a:solidFill>
                <a:latin typeface="Consolas" pitchFamily="49" charset="0"/>
                <a:ea typeface="楷体" pitchFamily="49" charset="-122"/>
                <a:cs typeface="Consolas" pitchFamily="49" charset="0"/>
              </a:rPr>
              <a:t>z</a:t>
            </a:r>
            <a:r>
              <a:rPr lang="en-US" altLang="zh-CN" sz="2000" dirty="0">
                <a:solidFill>
                  <a:srgbClr val="006600"/>
                </a:solidFill>
                <a:latin typeface="Consolas" pitchFamily="49" charset="0"/>
                <a:ea typeface="楷体" pitchFamily="49" charset="-122"/>
                <a:cs typeface="Consolas" pitchFamily="49" charset="0"/>
              </a:rPr>
              <a:t>)(</a:t>
            </a:r>
            <a:r>
              <a:rPr lang="en-US" altLang="zh-CN" sz="2000" i="1" err="1">
                <a:solidFill>
                  <a:srgbClr val="006600"/>
                </a:solidFill>
                <a:latin typeface="Consolas" pitchFamily="49" charset="0"/>
                <a:ea typeface="楷体" pitchFamily="49" charset="-122"/>
                <a:cs typeface="Consolas" pitchFamily="49" charset="0"/>
              </a:rPr>
              <a:t>l</a:t>
            </a:r>
            <a:r>
              <a:rPr lang="en-US" altLang="zh-CN" sz="2000" i="1" baseline="-25000" err="1">
                <a:solidFill>
                  <a:srgbClr val="006600"/>
                </a:solidFill>
                <a:latin typeface="Consolas" pitchFamily="49" charset="0"/>
                <a:ea typeface="楷体" pitchFamily="49" charset="-122"/>
                <a:cs typeface="Consolas" pitchFamily="49" charset="0"/>
              </a:rPr>
              <a:t>z</a:t>
            </a:r>
            <a:r>
              <a:rPr lang="en-US" altLang="zh-CN" sz="2000">
                <a:solidFill>
                  <a:srgbClr val="006600"/>
                </a:solidFill>
                <a:latin typeface="Consolas" pitchFamily="49" charset="0"/>
                <a:ea typeface="楷体" pitchFamily="49" charset="-122"/>
                <a:cs typeface="Consolas" pitchFamily="49" charset="0"/>
              </a:rPr>
              <a:t>-</a:t>
            </a:r>
            <a:r>
              <a:rPr lang="en-US" altLang="zh-CN" sz="2000" i="1">
                <a:solidFill>
                  <a:srgbClr val="006600"/>
                </a:solidFill>
                <a:latin typeface="Consolas" pitchFamily="49" charset="0"/>
                <a:ea typeface="楷体" pitchFamily="49" charset="-122"/>
                <a:cs typeface="Consolas" pitchFamily="49" charset="0"/>
              </a:rPr>
              <a:t>l</a:t>
            </a:r>
            <a:r>
              <a:rPr lang="en-US" altLang="zh-CN" sz="2000" i="1" baseline="-25000">
                <a:solidFill>
                  <a:srgbClr val="006600"/>
                </a:solidFill>
                <a:latin typeface="Consolas" pitchFamily="49" charset="0"/>
                <a:ea typeface="楷体" pitchFamily="49" charset="-122"/>
                <a:cs typeface="Consolas" pitchFamily="49" charset="0"/>
              </a:rPr>
              <a:t>x</a:t>
            </a:r>
            <a:r>
              <a:rPr lang="en-US" altLang="zh-CN" sz="2000" smtClean="0">
                <a:solidFill>
                  <a:srgbClr val="006600"/>
                </a:solidFill>
                <a:latin typeface="Consolas" pitchFamily="49" charset="0"/>
                <a:ea typeface="楷体" pitchFamily="49" charset="-122"/>
                <a:cs typeface="Consolas" pitchFamily="49" charset="0"/>
              </a:rPr>
              <a:t>) &lt; 0</a:t>
            </a:r>
            <a:r>
              <a:rPr lang="zh-CN" altLang="en-US" sz="2000" dirty="0">
                <a:solidFill>
                  <a:srgbClr val="0000FF"/>
                </a:solidFill>
                <a:latin typeface="Consolas" pitchFamily="49" charset="0"/>
                <a:ea typeface="楷体" pitchFamily="49" charset="-122"/>
                <a:cs typeface="Consolas" pitchFamily="49" charset="0"/>
              </a:rPr>
              <a:t>（由前面所设有</a:t>
            </a:r>
            <a:r>
              <a:rPr lang="en-US" altLang="zh-CN" sz="2000" i="1" dirty="0" err="1">
                <a:solidFill>
                  <a:srgbClr val="0000FF"/>
                </a:solidFill>
                <a:latin typeface="Consolas" pitchFamily="49" charset="0"/>
                <a:ea typeface="楷体" pitchFamily="49" charset="-122"/>
                <a:cs typeface="Consolas" pitchFamily="49" charset="0"/>
              </a:rPr>
              <a:t>w</a:t>
            </a:r>
            <a:r>
              <a:rPr lang="en-US" altLang="zh-CN" sz="2000" i="1" baseline="-25000" dirty="0" err="1">
                <a:solidFill>
                  <a:srgbClr val="0000FF"/>
                </a:solidFill>
                <a:latin typeface="Consolas" pitchFamily="49" charset="0"/>
                <a:ea typeface="楷体" pitchFamily="49" charset="-122"/>
                <a:cs typeface="Consolas" pitchFamily="49" charset="0"/>
              </a:rPr>
              <a:t>z</a:t>
            </a:r>
            <a:r>
              <a:rPr lang="en-US" altLang="zh-CN" sz="2000" dirty="0">
                <a:solidFill>
                  <a:srgbClr val="0000FF"/>
                </a:solidFill>
                <a:latin typeface="Consolas" pitchFamily="49" charset="0"/>
                <a:ea typeface="楷体" pitchFamily="49" charset="-122"/>
                <a:cs typeface="Consolas" pitchFamily="49" charset="0"/>
              </a:rPr>
              <a:t>&gt;</a:t>
            </a:r>
            <a:r>
              <a:rPr lang="en-US" altLang="zh-CN" sz="2000" i="1" dirty="0" err="1">
                <a:solidFill>
                  <a:srgbClr val="0000FF"/>
                </a:solidFill>
                <a:latin typeface="Consolas" pitchFamily="49" charset="0"/>
                <a:ea typeface="楷体" pitchFamily="49" charset="-122"/>
                <a:cs typeface="Consolas" pitchFamily="49" charset="0"/>
              </a:rPr>
              <a:t>w</a:t>
            </a:r>
            <a:r>
              <a:rPr lang="en-US" altLang="zh-CN" sz="2000" i="1" baseline="-25000" dirty="0" err="1">
                <a:solidFill>
                  <a:srgbClr val="0000FF"/>
                </a:solidFill>
                <a:latin typeface="Consolas" pitchFamily="49" charset="0"/>
                <a:ea typeface="楷体" pitchFamily="49" charset="-122"/>
                <a:cs typeface="Consolas" pitchFamily="49" charset="0"/>
              </a:rPr>
              <a:t>x</a:t>
            </a:r>
            <a:r>
              <a:rPr lang="zh-CN" altLang="en-US" sz="2000" dirty="0">
                <a:solidFill>
                  <a:srgbClr val="0000FF"/>
                </a:solidFill>
                <a:latin typeface="Consolas" pitchFamily="49" charset="0"/>
                <a:ea typeface="楷体" pitchFamily="49" charset="-122"/>
                <a:cs typeface="Consolas" pitchFamily="49" charset="0"/>
              </a:rPr>
              <a:t>和</a:t>
            </a:r>
            <a:r>
              <a:rPr lang="en-US" altLang="zh-CN" sz="2000" i="1" dirty="0" err="1">
                <a:solidFill>
                  <a:srgbClr val="0000FF"/>
                </a:solidFill>
                <a:latin typeface="Consolas" pitchFamily="49" charset="0"/>
                <a:ea typeface="楷体" pitchFamily="49" charset="-122"/>
                <a:cs typeface="Consolas" pitchFamily="49" charset="0"/>
              </a:rPr>
              <a:t>l</a:t>
            </a:r>
            <a:r>
              <a:rPr lang="en-US" altLang="zh-CN" sz="2000" i="1" baseline="-25000" dirty="0" err="1">
                <a:solidFill>
                  <a:srgbClr val="0000FF"/>
                </a:solidFill>
                <a:latin typeface="Consolas" pitchFamily="49" charset="0"/>
                <a:ea typeface="楷体" pitchFamily="49" charset="-122"/>
                <a:cs typeface="Consolas" pitchFamily="49" charset="0"/>
              </a:rPr>
              <a:t>z</a:t>
            </a:r>
            <a:r>
              <a:rPr lang="en-US" altLang="zh-CN" sz="2000" dirty="0">
                <a:solidFill>
                  <a:srgbClr val="0000FF"/>
                </a:solidFill>
                <a:latin typeface="Consolas" pitchFamily="49" charset="0"/>
                <a:ea typeface="楷体" pitchFamily="49" charset="-122"/>
                <a:cs typeface="Consolas" pitchFamily="49" charset="0"/>
              </a:rPr>
              <a:t>&gt;</a:t>
            </a:r>
            <a:r>
              <a:rPr lang="en-US" altLang="zh-CN" sz="2000" i="1" dirty="0">
                <a:solidFill>
                  <a:srgbClr val="0000FF"/>
                </a:solidFill>
                <a:latin typeface="Consolas" pitchFamily="49" charset="0"/>
                <a:ea typeface="楷体" pitchFamily="49" charset="-122"/>
                <a:cs typeface="Consolas" pitchFamily="49" charset="0"/>
              </a:rPr>
              <a:t>l</a:t>
            </a:r>
            <a:r>
              <a:rPr lang="en-US" altLang="zh-CN" sz="2000" i="1" baseline="-25000" dirty="0">
                <a:solidFill>
                  <a:srgbClr val="0000FF"/>
                </a:solidFill>
                <a:latin typeface="Consolas" pitchFamily="49" charset="0"/>
                <a:ea typeface="楷体" pitchFamily="49" charset="-122"/>
                <a:cs typeface="Consolas" pitchFamily="49" charset="0"/>
              </a:rPr>
              <a:t>x</a:t>
            </a:r>
            <a:r>
              <a:rPr lang="zh-CN" altLang="en-US" sz="2000" dirty="0">
                <a:solidFill>
                  <a:srgbClr val="0000FF"/>
                </a:solidFill>
                <a:latin typeface="Consolas" pitchFamily="49" charset="0"/>
                <a:ea typeface="楷体" pitchFamily="49" charset="-122"/>
                <a:cs typeface="Consolas" pitchFamily="49" charset="0"/>
              </a:rPr>
              <a:t>）。</a:t>
            </a:r>
          </a:p>
          <a:p>
            <a:pPr>
              <a:lnSpc>
                <a:spcPct val="200000"/>
              </a:lnSpc>
            </a:pPr>
            <a:r>
              <a:rPr lang="zh-CN" altLang="en-US" sz="2000" dirty="0">
                <a:solidFill>
                  <a:srgbClr val="0000FF"/>
                </a:solidFill>
                <a:latin typeface="Consolas" pitchFamily="49" charset="0"/>
                <a:ea typeface="楷体" pitchFamily="49" charset="-122"/>
                <a:cs typeface="Consolas" pitchFamily="49" charset="0"/>
              </a:rPr>
              <a:t>　　这就与交换前的树是最优树的假设矛盾。所以上述命题成立。</a:t>
            </a:r>
          </a:p>
        </p:txBody>
      </p:sp>
      <p:grpSp>
        <p:nvGrpSpPr>
          <p:cNvPr id="5" name="组合 4"/>
          <p:cNvGrpSpPr/>
          <p:nvPr/>
        </p:nvGrpSpPr>
        <p:grpSpPr>
          <a:xfrm>
            <a:off x="1500166" y="357166"/>
            <a:ext cx="2286016" cy="2071702"/>
            <a:chOff x="1500166" y="2071678"/>
            <a:chExt cx="2286016" cy="2071702"/>
          </a:xfrm>
        </p:grpSpPr>
        <p:sp>
          <p:nvSpPr>
            <p:cNvPr id="6" name="椭圆 5"/>
            <p:cNvSpPr/>
            <p:nvPr/>
          </p:nvSpPr>
          <p:spPr>
            <a:xfrm>
              <a:off x="2143108" y="2071678"/>
              <a:ext cx="428628" cy="50006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i="1">
                <a:solidFill>
                  <a:srgbClr val="0000FF"/>
                </a:solidFill>
                <a:latin typeface="Consolas" pitchFamily="49" charset="0"/>
                <a:cs typeface="Consolas" pitchFamily="49" charset="0"/>
              </a:endParaRPr>
            </a:p>
          </p:txBody>
        </p:sp>
        <p:sp>
          <p:nvSpPr>
            <p:cNvPr id="7" name="椭圆 6"/>
            <p:cNvSpPr/>
            <p:nvPr/>
          </p:nvSpPr>
          <p:spPr>
            <a:xfrm>
              <a:off x="1500166" y="2857496"/>
              <a:ext cx="428628" cy="500066"/>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z</a:t>
              </a:r>
              <a:endParaRPr lang="zh-CN" altLang="en-US" sz="2000" i="1">
                <a:solidFill>
                  <a:srgbClr val="0000FF"/>
                </a:solidFill>
                <a:latin typeface="Consolas" pitchFamily="49" charset="0"/>
                <a:cs typeface="Consolas" pitchFamily="49" charset="0"/>
              </a:endParaRPr>
            </a:p>
          </p:txBody>
        </p:sp>
        <p:sp>
          <p:nvSpPr>
            <p:cNvPr id="8" name="椭圆 7"/>
            <p:cNvSpPr/>
            <p:nvPr/>
          </p:nvSpPr>
          <p:spPr>
            <a:xfrm>
              <a:off x="2714612" y="2857496"/>
              <a:ext cx="428628" cy="50006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i="1">
                <a:solidFill>
                  <a:srgbClr val="0000FF"/>
                </a:solidFill>
                <a:latin typeface="Consolas" pitchFamily="49" charset="0"/>
                <a:cs typeface="Consolas" pitchFamily="49" charset="0"/>
              </a:endParaRPr>
            </a:p>
          </p:txBody>
        </p:sp>
        <p:sp>
          <p:nvSpPr>
            <p:cNvPr id="9" name="椭圆 8"/>
            <p:cNvSpPr/>
            <p:nvPr/>
          </p:nvSpPr>
          <p:spPr>
            <a:xfrm>
              <a:off x="2143108" y="3643314"/>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x</a:t>
              </a:r>
              <a:endParaRPr lang="zh-CN" altLang="en-US" sz="2000" i="1">
                <a:solidFill>
                  <a:srgbClr val="0000FF"/>
                </a:solidFill>
                <a:latin typeface="Consolas" pitchFamily="49" charset="0"/>
                <a:cs typeface="Consolas" pitchFamily="49" charset="0"/>
              </a:endParaRPr>
            </a:p>
          </p:txBody>
        </p:sp>
        <p:sp>
          <p:nvSpPr>
            <p:cNvPr id="10" name="椭圆 9"/>
            <p:cNvSpPr/>
            <p:nvPr/>
          </p:nvSpPr>
          <p:spPr>
            <a:xfrm>
              <a:off x="3357554" y="3643314"/>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y</a:t>
              </a:r>
              <a:endParaRPr lang="zh-CN" altLang="en-US" sz="2000" i="1">
                <a:solidFill>
                  <a:srgbClr val="0000FF"/>
                </a:solidFill>
                <a:latin typeface="Consolas" pitchFamily="49" charset="0"/>
                <a:cs typeface="Consolas" pitchFamily="49" charset="0"/>
              </a:endParaRPr>
            </a:p>
          </p:txBody>
        </p:sp>
        <p:cxnSp>
          <p:nvCxnSpPr>
            <p:cNvPr id="11" name="直接连接符 10"/>
            <p:cNvCxnSpPr>
              <a:stCxn id="6" idx="3"/>
              <a:endCxn id="7" idx="7"/>
            </p:cNvCxnSpPr>
            <p:nvPr/>
          </p:nvCxnSpPr>
          <p:spPr>
            <a:xfrm rot="5400000">
              <a:off x="1819842" y="2544692"/>
              <a:ext cx="432218" cy="339856"/>
            </a:xfrm>
            <a:prstGeom prst="line">
              <a:avLst/>
            </a:prstGeom>
          </p:spPr>
          <p:style>
            <a:lnRef idx="2">
              <a:schemeClr val="dk1"/>
            </a:lnRef>
            <a:fillRef idx="0">
              <a:schemeClr val="dk1"/>
            </a:fillRef>
            <a:effectRef idx="1">
              <a:schemeClr val="dk1"/>
            </a:effectRef>
            <a:fontRef idx="minor">
              <a:schemeClr val="tx1"/>
            </a:fontRef>
          </p:style>
        </p:cxnSp>
        <p:cxnSp>
          <p:nvCxnSpPr>
            <p:cNvPr id="12" name="直接连接符 11"/>
            <p:cNvCxnSpPr>
              <a:stCxn id="6" idx="5"/>
              <a:endCxn id="8" idx="1"/>
            </p:cNvCxnSpPr>
            <p:nvPr/>
          </p:nvCxnSpPr>
          <p:spPr>
            <a:xfrm rot="16200000" flipH="1">
              <a:off x="2427065" y="2580411"/>
              <a:ext cx="432218" cy="268418"/>
            </a:xfrm>
            <a:prstGeom prst="line">
              <a:avLst/>
            </a:prstGeom>
          </p:spPr>
          <p:style>
            <a:lnRef idx="2">
              <a:schemeClr val="dk1"/>
            </a:lnRef>
            <a:fillRef idx="0">
              <a:schemeClr val="dk1"/>
            </a:fillRef>
            <a:effectRef idx="1">
              <a:schemeClr val="dk1"/>
            </a:effectRef>
            <a:fontRef idx="minor">
              <a:schemeClr val="tx1"/>
            </a:fontRef>
          </p:style>
        </p:cxnSp>
        <p:cxnSp>
          <p:nvCxnSpPr>
            <p:cNvPr id="13" name="直接连接符 12"/>
            <p:cNvCxnSpPr>
              <a:stCxn id="8" idx="3"/>
              <a:endCxn id="9" idx="7"/>
            </p:cNvCxnSpPr>
            <p:nvPr/>
          </p:nvCxnSpPr>
          <p:spPr>
            <a:xfrm rot="5400000">
              <a:off x="2427065" y="3366229"/>
              <a:ext cx="432218" cy="268418"/>
            </a:xfrm>
            <a:prstGeom prst="line">
              <a:avLst/>
            </a:prstGeom>
          </p:spPr>
          <p:style>
            <a:lnRef idx="2">
              <a:schemeClr val="dk1"/>
            </a:lnRef>
            <a:fillRef idx="0">
              <a:schemeClr val="dk1"/>
            </a:fillRef>
            <a:effectRef idx="1">
              <a:schemeClr val="dk1"/>
            </a:effectRef>
            <a:fontRef idx="minor">
              <a:schemeClr val="tx1"/>
            </a:fontRef>
          </p:style>
        </p:cxnSp>
        <p:cxnSp>
          <p:nvCxnSpPr>
            <p:cNvPr id="14" name="直接连接符 13"/>
            <p:cNvCxnSpPr>
              <a:stCxn id="8" idx="5"/>
              <a:endCxn id="10" idx="1"/>
            </p:cNvCxnSpPr>
            <p:nvPr/>
          </p:nvCxnSpPr>
          <p:spPr>
            <a:xfrm rot="16200000" flipH="1">
              <a:off x="3034288" y="3330510"/>
              <a:ext cx="432218" cy="339856"/>
            </a:xfrm>
            <a:prstGeom prst="line">
              <a:avLst/>
            </a:prstGeom>
          </p:spPr>
          <p:style>
            <a:lnRef idx="2">
              <a:schemeClr val="dk1"/>
            </a:lnRef>
            <a:fillRef idx="0">
              <a:schemeClr val="dk1"/>
            </a:fillRef>
            <a:effectRef idx="1">
              <a:schemeClr val="dk1"/>
            </a:effectRef>
            <a:fontRef idx="minor">
              <a:schemeClr val="tx1"/>
            </a:fontRef>
          </p:style>
        </p:cxnSp>
      </p:grpSp>
      <p:grpSp>
        <p:nvGrpSpPr>
          <p:cNvPr id="15" name="组合 14"/>
          <p:cNvGrpSpPr/>
          <p:nvPr/>
        </p:nvGrpSpPr>
        <p:grpSpPr>
          <a:xfrm>
            <a:off x="3714744" y="357166"/>
            <a:ext cx="3214710" cy="2071702"/>
            <a:chOff x="3714744" y="2071678"/>
            <a:chExt cx="3214710" cy="2071702"/>
          </a:xfrm>
        </p:grpSpPr>
        <p:sp>
          <p:nvSpPr>
            <p:cNvPr id="16" name="椭圆 15"/>
            <p:cNvSpPr/>
            <p:nvPr/>
          </p:nvSpPr>
          <p:spPr>
            <a:xfrm>
              <a:off x="5286380" y="2071678"/>
              <a:ext cx="428628" cy="50006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i="1">
                <a:solidFill>
                  <a:srgbClr val="0000FF"/>
                </a:solidFill>
                <a:latin typeface="Consolas" pitchFamily="49" charset="0"/>
                <a:cs typeface="Consolas" pitchFamily="49" charset="0"/>
              </a:endParaRPr>
            </a:p>
          </p:txBody>
        </p:sp>
        <p:sp>
          <p:nvSpPr>
            <p:cNvPr id="17" name="椭圆 16"/>
            <p:cNvSpPr/>
            <p:nvPr/>
          </p:nvSpPr>
          <p:spPr>
            <a:xfrm>
              <a:off x="4643438" y="2857496"/>
              <a:ext cx="428628" cy="500066"/>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x</a:t>
              </a:r>
              <a:endParaRPr lang="zh-CN" altLang="en-US" sz="2000" i="1">
                <a:solidFill>
                  <a:srgbClr val="0000FF"/>
                </a:solidFill>
                <a:latin typeface="Consolas" pitchFamily="49" charset="0"/>
                <a:cs typeface="Consolas" pitchFamily="49" charset="0"/>
              </a:endParaRPr>
            </a:p>
          </p:txBody>
        </p:sp>
        <p:sp>
          <p:nvSpPr>
            <p:cNvPr id="18" name="椭圆 17"/>
            <p:cNvSpPr/>
            <p:nvPr/>
          </p:nvSpPr>
          <p:spPr>
            <a:xfrm>
              <a:off x="5857884" y="2857496"/>
              <a:ext cx="428628" cy="50006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i="1">
                <a:solidFill>
                  <a:srgbClr val="0000FF"/>
                </a:solidFill>
                <a:latin typeface="Consolas" pitchFamily="49" charset="0"/>
                <a:cs typeface="Consolas" pitchFamily="49" charset="0"/>
              </a:endParaRPr>
            </a:p>
          </p:txBody>
        </p:sp>
        <p:sp>
          <p:nvSpPr>
            <p:cNvPr id="19" name="椭圆 18"/>
            <p:cNvSpPr/>
            <p:nvPr/>
          </p:nvSpPr>
          <p:spPr>
            <a:xfrm>
              <a:off x="5286380" y="3643314"/>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z</a:t>
              </a:r>
              <a:endParaRPr lang="zh-CN" altLang="en-US" sz="2000" i="1">
                <a:solidFill>
                  <a:srgbClr val="0000FF"/>
                </a:solidFill>
                <a:latin typeface="Consolas" pitchFamily="49" charset="0"/>
                <a:cs typeface="Consolas" pitchFamily="49" charset="0"/>
              </a:endParaRPr>
            </a:p>
          </p:txBody>
        </p:sp>
        <p:sp>
          <p:nvSpPr>
            <p:cNvPr id="20" name="椭圆 19"/>
            <p:cNvSpPr/>
            <p:nvPr/>
          </p:nvSpPr>
          <p:spPr>
            <a:xfrm>
              <a:off x="6500826" y="3643314"/>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y</a:t>
              </a:r>
              <a:endParaRPr lang="zh-CN" altLang="en-US" sz="2000" i="1">
                <a:solidFill>
                  <a:srgbClr val="0000FF"/>
                </a:solidFill>
                <a:latin typeface="Consolas" pitchFamily="49" charset="0"/>
                <a:cs typeface="Consolas" pitchFamily="49" charset="0"/>
              </a:endParaRPr>
            </a:p>
          </p:txBody>
        </p:sp>
        <p:cxnSp>
          <p:nvCxnSpPr>
            <p:cNvPr id="21" name="直接连接符 20"/>
            <p:cNvCxnSpPr>
              <a:stCxn id="16" idx="3"/>
              <a:endCxn id="17" idx="7"/>
            </p:cNvCxnSpPr>
            <p:nvPr/>
          </p:nvCxnSpPr>
          <p:spPr>
            <a:xfrm rot="5400000">
              <a:off x="4963114" y="2544692"/>
              <a:ext cx="432218" cy="339856"/>
            </a:xfrm>
            <a:prstGeom prst="line">
              <a:avLst/>
            </a:prstGeom>
          </p:spPr>
          <p:style>
            <a:lnRef idx="2">
              <a:schemeClr val="dk1"/>
            </a:lnRef>
            <a:fillRef idx="0">
              <a:schemeClr val="dk1"/>
            </a:fillRef>
            <a:effectRef idx="1">
              <a:schemeClr val="dk1"/>
            </a:effectRef>
            <a:fontRef idx="minor">
              <a:schemeClr val="tx1"/>
            </a:fontRef>
          </p:style>
        </p:cxnSp>
        <p:cxnSp>
          <p:nvCxnSpPr>
            <p:cNvPr id="22" name="直接连接符 21"/>
            <p:cNvCxnSpPr>
              <a:stCxn id="16" idx="5"/>
              <a:endCxn id="18" idx="1"/>
            </p:cNvCxnSpPr>
            <p:nvPr/>
          </p:nvCxnSpPr>
          <p:spPr>
            <a:xfrm rot="16200000" flipH="1">
              <a:off x="5570337" y="2580411"/>
              <a:ext cx="432218" cy="268418"/>
            </a:xfrm>
            <a:prstGeom prst="line">
              <a:avLst/>
            </a:prstGeom>
          </p:spPr>
          <p:style>
            <a:lnRef idx="2">
              <a:schemeClr val="dk1"/>
            </a:lnRef>
            <a:fillRef idx="0">
              <a:schemeClr val="dk1"/>
            </a:fillRef>
            <a:effectRef idx="1">
              <a:schemeClr val="dk1"/>
            </a:effectRef>
            <a:fontRef idx="minor">
              <a:schemeClr val="tx1"/>
            </a:fontRef>
          </p:style>
        </p:cxnSp>
        <p:cxnSp>
          <p:nvCxnSpPr>
            <p:cNvPr id="23" name="直接连接符 22"/>
            <p:cNvCxnSpPr>
              <a:stCxn id="18" idx="3"/>
              <a:endCxn id="19" idx="7"/>
            </p:cNvCxnSpPr>
            <p:nvPr/>
          </p:nvCxnSpPr>
          <p:spPr>
            <a:xfrm rot="5400000">
              <a:off x="5570337" y="3366229"/>
              <a:ext cx="432218" cy="268418"/>
            </a:xfrm>
            <a:prstGeom prst="line">
              <a:avLst/>
            </a:prstGeom>
          </p:spPr>
          <p:style>
            <a:lnRef idx="2">
              <a:schemeClr val="dk1"/>
            </a:lnRef>
            <a:fillRef idx="0">
              <a:schemeClr val="dk1"/>
            </a:fillRef>
            <a:effectRef idx="1">
              <a:schemeClr val="dk1"/>
            </a:effectRef>
            <a:fontRef idx="minor">
              <a:schemeClr val="tx1"/>
            </a:fontRef>
          </p:style>
        </p:cxnSp>
        <p:cxnSp>
          <p:nvCxnSpPr>
            <p:cNvPr id="24" name="直接连接符 23"/>
            <p:cNvCxnSpPr>
              <a:stCxn id="18" idx="5"/>
              <a:endCxn id="20" idx="1"/>
            </p:cNvCxnSpPr>
            <p:nvPr/>
          </p:nvCxnSpPr>
          <p:spPr>
            <a:xfrm rot="16200000" flipH="1">
              <a:off x="6177560" y="3330510"/>
              <a:ext cx="432218" cy="339856"/>
            </a:xfrm>
            <a:prstGeom prst="line">
              <a:avLst/>
            </a:prstGeom>
          </p:spPr>
          <p:style>
            <a:lnRef idx="2">
              <a:schemeClr val="dk1"/>
            </a:lnRef>
            <a:fillRef idx="0">
              <a:schemeClr val="dk1"/>
            </a:fillRef>
            <a:effectRef idx="1">
              <a:schemeClr val="dk1"/>
            </a:effectRef>
            <a:fontRef idx="minor">
              <a:schemeClr val="tx1"/>
            </a:fontRef>
          </p:style>
        </p:cxnSp>
        <p:sp>
          <p:nvSpPr>
            <p:cNvPr id="25" name="右箭头 24"/>
            <p:cNvSpPr/>
            <p:nvPr/>
          </p:nvSpPr>
          <p:spPr>
            <a:xfrm>
              <a:off x="3714744" y="2786058"/>
              <a:ext cx="571504" cy="35719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077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077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077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0772">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077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Text Box 2"/>
          <p:cNvSpPr txBox="1">
            <a:spLocks noChangeArrowheads="1"/>
          </p:cNvSpPr>
          <p:nvPr/>
        </p:nvSpPr>
        <p:spPr bwMode="auto">
          <a:xfrm>
            <a:off x="179388" y="409558"/>
            <a:ext cx="4897437" cy="5191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lgn="ctr">
              <a:spcBef>
                <a:spcPct val="50000"/>
              </a:spcBef>
            </a:pPr>
            <a:r>
              <a:rPr lang="en-US" altLang="zh-CN" sz="2800">
                <a:solidFill>
                  <a:srgbClr val="FF0000"/>
                </a:solidFill>
                <a:latin typeface="Times New Roman" pitchFamily="18" charset="0"/>
                <a:ea typeface="微软雅黑" pitchFamily="34" charset="-122"/>
                <a:cs typeface="Times New Roman" pitchFamily="18" charset="0"/>
              </a:rPr>
              <a:t>7</a:t>
            </a:r>
            <a:r>
              <a:rPr lang="en-US" altLang="zh-CN" sz="2800" smtClean="0">
                <a:solidFill>
                  <a:srgbClr val="FF0000"/>
                </a:solidFill>
                <a:latin typeface="Times New Roman" pitchFamily="18" charset="0"/>
                <a:ea typeface="微软雅黑" pitchFamily="34" charset="-122"/>
                <a:cs typeface="Times New Roman" pitchFamily="18" charset="0"/>
              </a:rPr>
              <a:t>.1.3 </a:t>
            </a:r>
            <a:r>
              <a:rPr lang="zh-CN" altLang="en-US" sz="2800">
                <a:solidFill>
                  <a:srgbClr val="FF0000"/>
                </a:solidFill>
                <a:latin typeface="Times New Roman" pitchFamily="18" charset="0"/>
                <a:ea typeface="微软雅黑" pitchFamily="34" charset="-122"/>
                <a:cs typeface="Times New Roman" pitchFamily="18" charset="0"/>
              </a:rPr>
              <a:t>贪心法的一般求解过程</a:t>
            </a:r>
          </a:p>
        </p:txBody>
      </p:sp>
      <p:sp>
        <p:nvSpPr>
          <p:cNvPr id="200707" name="Text Box 3"/>
          <p:cNvSpPr txBox="1">
            <a:spLocks noChangeArrowheads="1"/>
          </p:cNvSpPr>
          <p:nvPr/>
        </p:nvSpPr>
        <p:spPr bwMode="auto">
          <a:xfrm>
            <a:off x="395288" y="1176352"/>
            <a:ext cx="5184775" cy="400110"/>
          </a:xfrm>
          <a:prstGeom prst="rect">
            <a:avLst/>
          </a:prstGeom>
          <a:noFill/>
          <a:ln w="9525">
            <a:noFill/>
            <a:miter lim="800000"/>
            <a:headEnd/>
            <a:tailEnd/>
          </a:ln>
          <a:effectLst/>
        </p:spPr>
        <p:txBody>
          <a:bodyPr>
            <a:spAutoFit/>
          </a:bodyPr>
          <a:lstStyle/>
          <a:p>
            <a:pPr>
              <a:spcBef>
                <a:spcPct val="50000"/>
              </a:spcBef>
            </a:pPr>
            <a:r>
              <a:rPr lang="zh-CN" altLang="en-US" sz="2000" dirty="0">
                <a:solidFill>
                  <a:srgbClr val="0000FF"/>
                </a:solidFill>
                <a:latin typeface="楷体" pitchFamily="49" charset="-122"/>
                <a:ea typeface="楷体" pitchFamily="49" charset="-122"/>
              </a:rPr>
              <a:t>贪心法求解问题的算法框架如下：</a:t>
            </a:r>
          </a:p>
        </p:txBody>
      </p:sp>
      <p:sp>
        <p:nvSpPr>
          <p:cNvPr id="200708" name="Text Box 4"/>
          <p:cNvSpPr txBox="1">
            <a:spLocks noChangeArrowheads="1"/>
          </p:cNvSpPr>
          <p:nvPr/>
        </p:nvSpPr>
        <p:spPr bwMode="auto">
          <a:xfrm>
            <a:off x="468312" y="1822465"/>
            <a:ext cx="8461405" cy="4518499"/>
          </a:xfrm>
          <a:prstGeom prst="rect">
            <a:avLst/>
          </a:prstGeom>
          <a:ln>
            <a:noFill/>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wrap="square" lIns="180000" tIns="180000" bIns="180000">
            <a:spAutoFit/>
          </a:bodyPr>
          <a:lstStyle/>
          <a:p>
            <a:pPr>
              <a:lnSpc>
                <a:spcPct val="150000"/>
              </a:lnSpc>
            </a:pPr>
            <a:r>
              <a:rPr lang="en-US" altLang="zh-CN" sz="1800" smtClean="0">
                <a:solidFill>
                  <a:srgbClr val="FF0000"/>
                </a:solidFill>
                <a:latin typeface="Consolas" pitchFamily="49" charset="0"/>
                <a:ea typeface="楷体" pitchFamily="49" charset="-122"/>
                <a:cs typeface="Consolas" pitchFamily="49" charset="0"/>
              </a:rPr>
              <a:t>SolutionType Greedy(SType a[],int n)</a:t>
            </a:r>
            <a:endParaRPr lang="zh-CN" altLang="zh-CN" sz="1800" smtClean="0">
              <a:solidFill>
                <a:srgbClr val="FF0000"/>
              </a:solidFill>
              <a:latin typeface="Consolas" pitchFamily="49" charset="0"/>
              <a:ea typeface="楷体" pitchFamily="49" charset="-122"/>
              <a:cs typeface="Consolas" pitchFamily="49" charset="0"/>
            </a:endParaRPr>
          </a:p>
          <a:p>
            <a:pPr>
              <a:lnSpc>
                <a:spcPct val="150000"/>
              </a:lnSpc>
            </a:pPr>
            <a:r>
              <a:rPr lang="en-US" altLang="zh-CN" sz="1800" smtClean="0">
                <a:solidFill>
                  <a:srgbClr val="006600"/>
                </a:solidFill>
                <a:latin typeface="Consolas" pitchFamily="49" charset="0"/>
                <a:ea typeface="楷体" pitchFamily="49" charset="-122"/>
                <a:cs typeface="Consolas" pitchFamily="49" charset="0"/>
              </a:rPr>
              <a:t>//</a:t>
            </a:r>
            <a:r>
              <a:rPr lang="zh-CN" altLang="zh-CN" sz="1800" smtClean="0">
                <a:solidFill>
                  <a:srgbClr val="006600"/>
                </a:solidFill>
                <a:latin typeface="Consolas" pitchFamily="49" charset="0"/>
                <a:ea typeface="楷体" pitchFamily="49" charset="-122"/>
                <a:cs typeface="Consolas" pitchFamily="49" charset="0"/>
              </a:rPr>
              <a:t>假设解向量</a:t>
            </a:r>
            <a:r>
              <a:rPr lang="en-US" altLang="zh-CN" sz="1800" smtClean="0">
                <a:solidFill>
                  <a:srgbClr val="006600"/>
                </a:solidFill>
                <a:latin typeface="Consolas" pitchFamily="49" charset="0"/>
                <a:ea typeface="楷体" pitchFamily="49" charset="-122"/>
                <a:cs typeface="Consolas" pitchFamily="49" charset="0"/>
              </a:rPr>
              <a:t>(x</a:t>
            </a:r>
            <a:r>
              <a:rPr lang="en-US" altLang="zh-CN" sz="1800" baseline="-25000" smtClean="0">
                <a:solidFill>
                  <a:srgbClr val="006600"/>
                </a:solidFill>
                <a:latin typeface="Consolas" pitchFamily="49" charset="0"/>
                <a:ea typeface="楷体" pitchFamily="49" charset="-122"/>
                <a:cs typeface="Consolas" pitchFamily="49" charset="0"/>
              </a:rPr>
              <a:t>0</a:t>
            </a:r>
            <a:r>
              <a:rPr lang="en-US" altLang="zh-CN" sz="1800" smtClean="0">
                <a:solidFill>
                  <a:srgbClr val="006600"/>
                </a:solidFill>
                <a:latin typeface="Consolas" pitchFamily="49" charset="0"/>
                <a:ea typeface="楷体" pitchFamily="49" charset="-122"/>
                <a:cs typeface="Consolas" pitchFamily="49" charset="0"/>
              </a:rPr>
              <a:t>,x</a:t>
            </a:r>
            <a:r>
              <a:rPr lang="en-US" altLang="zh-CN" sz="1800" baseline="-25000" smtClean="0">
                <a:solidFill>
                  <a:srgbClr val="006600"/>
                </a:solidFill>
                <a:latin typeface="Consolas" pitchFamily="49" charset="0"/>
                <a:ea typeface="楷体" pitchFamily="49" charset="-122"/>
                <a:cs typeface="Consolas" pitchFamily="49" charset="0"/>
              </a:rPr>
              <a:t>1</a:t>
            </a:r>
            <a:r>
              <a:rPr lang="en-US" altLang="zh-CN" sz="1800" smtClean="0">
                <a:solidFill>
                  <a:srgbClr val="006600"/>
                </a:solidFill>
                <a:latin typeface="Consolas" pitchFamily="49" charset="0"/>
                <a:ea typeface="楷体" pitchFamily="49" charset="-122"/>
                <a:cs typeface="Consolas" pitchFamily="49" charset="0"/>
              </a:rPr>
              <a:t>,</a:t>
            </a:r>
            <a:r>
              <a:rPr lang="zh-CN" altLang="zh-CN" sz="1800" smtClean="0">
                <a:solidFill>
                  <a:srgbClr val="006600"/>
                </a:solidFill>
                <a:latin typeface="Consolas" pitchFamily="49" charset="0"/>
                <a:ea typeface="楷体" pitchFamily="49" charset="-122"/>
                <a:cs typeface="Consolas" pitchFamily="49" charset="0"/>
              </a:rPr>
              <a:t>…</a:t>
            </a:r>
            <a:r>
              <a:rPr lang="en-US" altLang="zh-CN" sz="1800" smtClean="0">
                <a:solidFill>
                  <a:srgbClr val="006600"/>
                </a:solidFill>
                <a:latin typeface="Consolas" pitchFamily="49" charset="0"/>
                <a:ea typeface="楷体" pitchFamily="49" charset="-122"/>
                <a:cs typeface="Consolas" pitchFamily="49" charset="0"/>
              </a:rPr>
              <a:t>,x</a:t>
            </a:r>
            <a:r>
              <a:rPr lang="en-US" altLang="zh-CN" sz="1800" baseline="-25000" smtClean="0">
                <a:solidFill>
                  <a:srgbClr val="006600"/>
                </a:solidFill>
                <a:latin typeface="Consolas" pitchFamily="49" charset="0"/>
                <a:ea typeface="楷体" pitchFamily="49" charset="-122"/>
                <a:cs typeface="Consolas" pitchFamily="49" charset="0"/>
              </a:rPr>
              <a:t>n-1</a:t>
            </a:r>
            <a:r>
              <a:rPr lang="en-US" altLang="zh-CN" sz="1800" smtClean="0">
                <a:solidFill>
                  <a:srgbClr val="006600"/>
                </a:solidFill>
                <a:latin typeface="Consolas" pitchFamily="49" charset="0"/>
                <a:ea typeface="楷体" pitchFamily="49" charset="-122"/>
                <a:cs typeface="Consolas" pitchFamily="49" charset="0"/>
              </a:rPr>
              <a:t>)</a:t>
            </a:r>
            <a:r>
              <a:rPr lang="zh-CN" altLang="zh-CN" sz="1800" smtClean="0">
                <a:solidFill>
                  <a:srgbClr val="006600"/>
                </a:solidFill>
                <a:latin typeface="Consolas" pitchFamily="49" charset="0"/>
                <a:ea typeface="楷体" pitchFamily="49" charset="-122"/>
                <a:cs typeface="Consolas" pitchFamily="49" charset="0"/>
              </a:rPr>
              <a:t>类型为</a:t>
            </a:r>
            <a:r>
              <a:rPr lang="en-US" altLang="zh-CN" sz="1800" smtClean="0">
                <a:solidFill>
                  <a:srgbClr val="006600"/>
                </a:solidFill>
                <a:latin typeface="Consolas" pitchFamily="49" charset="0"/>
                <a:ea typeface="楷体" pitchFamily="49" charset="-122"/>
                <a:cs typeface="Consolas" pitchFamily="49" charset="0"/>
              </a:rPr>
              <a:t>SolutionType</a:t>
            </a:r>
            <a:r>
              <a:rPr lang="zh-CN" altLang="zh-CN" sz="1800" smtClean="0">
                <a:solidFill>
                  <a:srgbClr val="006600"/>
                </a:solidFill>
                <a:latin typeface="Consolas" pitchFamily="49" charset="0"/>
                <a:ea typeface="楷体" pitchFamily="49" charset="-122"/>
                <a:cs typeface="Consolas" pitchFamily="49" charset="0"/>
              </a:rPr>
              <a:t>，其分量为</a:t>
            </a:r>
            <a:r>
              <a:rPr lang="en-US" altLang="zh-CN" sz="1800" smtClean="0">
                <a:solidFill>
                  <a:srgbClr val="006600"/>
                </a:solidFill>
                <a:latin typeface="Consolas" pitchFamily="49" charset="0"/>
                <a:ea typeface="楷体" pitchFamily="49" charset="-122"/>
                <a:cs typeface="Consolas" pitchFamily="49" charset="0"/>
              </a:rPr>
              <a:t>SType</a:t>
            </a:r>
            <a:r>
              <a:rPr lang="zh-CN" altLang="zh-CN" sz="1800" smtClean="0">
                <a:solidFill>
                  <a:srgbClr val="006600"/>
                </a:solidFill>
                <a:latin typeface="Consolas" pitchFamily="49" charset="0"/>
                <a:ea typeface="楷体" pitchFamily="49" charset="-122"/>
                <a:cs typeface="Consolas" pitchFamily="49" charset="0"/>
              </a:rPr>
              <a:t>类型</a:t>
            </a: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SolutionType x={}</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初始时，解向量不包含任何分量</a:t>
            </a: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for (int i=0;i&lt;n;i++)	</a:t>
            </a:r>
            <a:r>
              <a:rPr lang="en-US" altLang="zh-CN" sz="1800" smtClean="0">
                <a:solidFill>
                  <a:srgbClr val="00B0F0"/>
                </a:solidFill>
                <a:latin typeface="Consolas" pitchFamily="49" charset="0"/>
                <a:ea typeface="楷体" pitchFamily="49" charset="-122"/>
                <a:cs typeface="Consolas" pitchFamily="49" charset="0"/>
              </a:rPr>
              <a:t>  //</a:t>
            </a:r>
            <a:r>
              <a:rPr lang="zh-CN" altLang="zh-CN" sz="1800" smtClean="0">
                <a:solidFill>
                  <a:srgbClr val="00B0F0"/>
                </a:solidFill>
                <a:latin typeface="Consolas" pitchFamily="49" charset="0"/>
                <a:ea typeface="楷体" pitchFamily="49" charset="-122"/>
                <a:cs typeface="Consolas" pitchFamily="49" charset="0"/>
              </a:rPr>
              <a:t>执行</a:t>
            </a:r>
            <a:r>
              <a:rPr lang="en-US" altLang="zh-CN" sz="1800" smtClean="0">
                <a:solidFill>
                  <a:srgbClr val="00B0F0"/>
                </a:solidFill>
                <a:latin typeface="Consolas" pitchFamily="49" charset="0"/>
                <a:ea typeface="楷体" pitchFamily="49" charset="-122"/>
                <a:cs typeface="Consolas" pitchFamily="49" charset="0"/>
              </a:rPr>
              <a:t>n</a:t>
            </a:r>
            <a:r>
              <a:rPr lang="zh-CN" altLang="zh-CN" sz="1800" smtClean="0">
                <a:solidFill>
                  <a:srgbClr val="00B0F0"/>
                </a:solidFill>
                <a:latin typeface="Consolas" pitchFamily="49" charset="0"/>
                <a:ea typeface="楷体" pitchFamily="49" charset="-122"/>
                <a:cs typeface="Consolas" pitchFamily="49" charset="0"/>
              </a:rPr>
              <a:t>步操作</a:t>
            </a: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  SType x</a:t>
            </a:r>
            <a:r>
              <a:rPr lang="en-US" altLang="zh-CN" sz="1800" baseline="-25000" smtClean="0">
                <a:solidFill>
                  <a:srgbClr val="0000FF"/>
                </a:solidFill>
                <a:latin typeface="Consolas" pitchFamily="49" charset="0"/>
                <a:ea typeface="楷体" pitchFamily="49" charset="-122"/>
                <a:cs typeface="Consolas" pitchFamily="49" charset="0"/>
              </a:rPr>
              <a:t>i</a:t>
            </a:r>
            <a:r>
              <a:rPr lang="en-US" altLang="zh-CN" sz="1800" smtClean="0">
                <a:solidFill>
                  <a:srgbClr val="0000FF"/>
                </a:solidFill>
                <a:latin typeface="Consolas" pitchFamily="49" charset="0"/>
                <a:ea typeface="楷体" pitchFamily="49" charset="-122"/>
                <a:cs typeface="Consolas" pitchFamily="49" charset="0"/>
              </a:rPr>
              <a:t>=Select(a);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从输入</a:t>
            </a:r>
            <a:r>
              <a:rPr lang="en-US" altLang="zh-CN" sz="1800" smtClean="0">
                <a:solidFill>
                  <a:srgbClr val="00B0F0"/>
                </a:solidFill>
                <a:latin typeface="Consolas" pitchFamily="49" charset="0"/>
                <a:ea typeface="楷体" pitchFamily="49" charset="-122"/>
                <a:cs typeface="Consolas" pitchFamily="49" charset="0"/>
              </a:rPr>
              <a:t>a</a:t>
            </a:r>
            <a:r>
              <a:rPr lang="zh-CN" altLang="zh-CN" sz="1800" smtClean="0">
                <a:solidFill>
                  <a:srgbClr val="00B0F0"/>
                </a:solidFill>
                <a:latin typeface="Consolas" pitchFamily="49" charset="0"/>
                <a:ea typeface="楷体" pitchFamily="49" charset="-122"/>
                <a:cs typeface="Consolas" pitchFamily="49" charset="0"/>
              </a:rPr>
              <a:t>中选择一个当前最好的分量</a:t>
            </a: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if (Feasiable(x</a:t>
            </a:r>
            <a:r>
              <a:rPr lang="en-US" altLang="zh-CN" sz="1800" baseline="-25000" smtClean="0">
                <a:solidFill>
                  <a:srgbClr val="0000FF"/>
                </a:solidFill>
                <a:latin typeface="Consolas" pitchFamily="49" charset="0"/>
                <a:ea typeface="楷体" pitchFamily="49" charset="-122"/>
                <a:cs typeface="Consolas" pitchFamily="49" charset="0"/>
              </a:rPr>
              <a:t>i</a:t>
            </a:r>
            <a:r>
              <a:rPr lang="en-US" altLang="zh-CN" sz="1800" smtClean="0">
                <a:solidFill>
                  <a:srgbClr val="0000FF"/>
                </a:solidFill>
                <a:latin typeface="Consolas" pitchFamily="49" charset="0"/>
                <a:ea typeface="楷体" pitchFamily="49" charset="-122"/>
                <a:cs typeface="Consolas" pitchFamily="49" charset="0"/>
              </a:rPr>
              <a:t>))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判断</a:t>
            </a:r>
            <a:r>
              <a:rPr lang="en-US" altLang="zh-CN" sz="1800" smtClean="0">
                <a:solidFill>
                  <a:srgbClr val="00B0F0"/>
                </a:solidFill>
                <a:latin typeface="Consolas" pitchFamily="49" charset="0"/>
                <a:ea typeface="楷体" pitchFamily="49" charset="-122"/>
                <a:cs typeface="Consolas" pitchFamily="49" charset="0"/>
              </a:rPr>
              <a:t>x</a:t>
            </a:r>
            <a:r>
              <a:rPr lang="en-US" altLang="zh-CN" sz="1800" baseline="-25000" smtClean="0">
                <a:solidFill>
                  <a:srgbClr val="00B0F0"/>
                </a:solidFill>
                <a:latin typeface="Consolas" pitchFamily="49" charset="0"/>
                <a:ea typeface="楷体" pitchFamily="49" charset="-122"/>
                <a:cs typeface="Consolas" pitchFamily="49" charset="0"/>
              </a:rPr>
              <a:t>i</a:t>
            </a:r>
            <a:r>
              <a:rPr lang="zh-CN" altLang="zh-CN" sz="1800" smtClean="0">
                <a:solidFill>
                  <a:srgbClr val="00B0F0"/>
                </a:solidFill>
                <a:latin typeface="Consolas" pitchFamily="49" charset="0"/>
                <a:ea typeface="楷体" pitchFamily="49" charset="-122"/>
                <a:cs typeface="Consolas" pitchFamily="49" charset="0"/>
              </a:rPr>
              <a:t>是否包含在当前解中</a:t>
            </a: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solution=Union(x,x</a:t>
            </a:r>
            <a:r>
              <a:rPr lang="en-US" altLang="zh-CN" sz="1800" baseline="-25000" smtClean="0">
                <a:solidFill>
                  <a:srgbClr val="0000FF"/>
                </a:solidFill>
                <a:latin typeface="Consolas" pitchFamily="49" charset="0"/>
                <a:ea typeface="楷体" pitchFamily="49" charset="-122"/>
                <a:cs typeface="Consolas" pitchFamily="49" charset="0"/>
              </a:rPr>
              <a:t>i</a:t>
            </a:r>
            <a:r>
              <a:rPr lang="en-US" altLang="zh-CN" sz="1800" smtClean="0">
                <a:solidFill>
                  <a:srgbClr val="0000FF"/>
                </a:solidFill>
                <a:latin typeface="Consolas" pitchFamily="49" charset="0"/>
                <a:ea typeface="楷体" pitchFamily="49" charset="-122"/>
                <a:cs typeface="Consolas" pitchFamily="49" charset="0"/>
              </a:rPr>
              <a:t>);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将</a:t>
            </a:r>
            <a:r>
              <a:rPr lang="en-US" altLang="zh-CN" sz="1800" smtClean="0">
                <a:solidFill>
                  <a:srgbClr val="00B0F0"/>
                </a:solidFill>
                <a:latin typeface="Consolas" pitchFamily="49" charset="0"/>
                <a:ea typeface="楷体" pitchFamily="49" charset="-122"/>
                <a:cs typeface="Consolas" pitchFamily="49" charset="0"/>
              </a:rPr>
              <a:t>x</a:t>
            </a:r>
            <a:r>
              <a:rPr lang="en-US" altLang="zh-CN" sz="1800" baseline="-25000" smtClean="0">
                <a:solidFill>
                  <a:srgbClr val="00B0F0"/>
                </a:solidFill>
                <a:latin typeface="Consolas" pitchFamily="49" charset="0"/>
                <a:ea typeface="楷体" pitchFamily="49" charset="-122"/>
                <a:cs typeface="Consolas" pitchFamily="49" charset="0"/>
              </a:rPr>
              <a:t>i</a:t>
            </a:r>
            <a:r>
              <a:rPr lang="zh-CN" altLang="zh-CN" sz="1800" smtClean="0">
                <a:solidFill>
                  <a:srgbClr val="00B0F0"/>
                </a:solidFill>
                <a:latin typeface="Consolas" pitchFamily="49" charset="0"/>
                <a:ea typeface="楷体" pitchFamily="49" charset="-122"/>
                <a:cs typeface="Consolas" pitchFamily="49" charset="0"/>
              </a:rPr>
              <a:t>分量合并形成</a:t>
            </a:r>
            <a:r>
              <a:rPr lang="en-US" altLang="zh-CN" sz="1800" smtClean="0">
                <a:solidFill>
                  <a:srgbClr val="00B0F0"/>
                </a:solidFill>
                <a:latin typeface="Consolas" pitchFamily="49" charset="0"/>
                <a:ea typeface="楷体" pitchFamily="49" charset="-122"/>
                <a:cs typeface="Consolas" pitchFamily="49" charset="0"/>
              </a:rPr>
              <a:t>x </a:t>
            </a:r>
            <a:endParaRPr lang="zh-CN" altLang="zh-CN" sz="1800" smtClean="0">
              <a:solidFill>
                <a:srgbClr val="00B0F0"/>
              </a:solidFill>
              <a:latin typeface="Consolas" pitchFamily="49" charset="0"/>
              <a:ea typeface="楷体" pitchFamily="49" charset="-122"/>
              <a:cs typeface="Consolas" pitchFamily="49" charset="0"/>
            </a:endParaRP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return x;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返回生成的最优解</a:t>
            </a:r>
          </a:p>
          <a:p>
            <a:pPr>
              <a:lnSpc>
                <a:spcPct val="150000"/>
              </a:lnSpc>
            </a:pPr>
            <a:r>
              <a:rPr lang="en-US" altLang="zh-CN" sz="1800" smtClean="0">
                <a:solidFill>
                  <a:srgbClr val="0000FF"/>
                </a:solidFill>
                <a:latin typeface="Consolas" pitchFamily="49" charset="0"/>
                <a:ea typeface="楷体" pitchFamily="49" charset="-122"/>
                <a:cs typeface="Consolas" pitchFamily="49" charset="0"/>
              </a:rPr>
              <a:t>}</a:t>
            </a:r>
            <a:endParaRPr lang="en-US" altLang="zh-CN" sz="1800" dirty="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0708">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0708">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0708">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0708">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0708">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070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Text Box 2"/>
          <p:cNvSpPr txBox="1">
            <a:spLocks noChangeArrowheads="1"/>
          </p:cNvSpPr>
          <p:nvPr/>
        </p:nvSpPr>
        <p:spPr bwMode="auto">
          <a:xfrm>
            <a:off x="357158" y="1071546"/>
            <a:ext cx="8572560" cy="1523494"/>
          </a:xfrm>
          <a:prstGeom prst="rect">
            <a:avLst/>
          </a:prstGeom>
          <a:noFill/>
          <a:ln w="9525">
            <a:noFill/>
            <a:miter lim="800000"/>
            <a:headEnd/>
            <a:tailEnd/>
          </a:ln>
          <a:effectLst/>
        </p:spPr>
        <p:txBody>
          <a:bodyPr wrap="square">
            <a:spAutoFit/>
          </a:bodyPr>
          <a:lstStyle/>
          <a:p>
            <a:pPr>
              <a:lnSpc>
                <a:spcPct val="150000"/>
              </a:lnSpc>
              <a:spcBef>
                <a:spcPct val="50000"/>
              </a:spcBef>
            </a:pPr>
            <a:r>
              <a:rPr lang="zh-CN" altLang="en-US" sz="2200" dirty="0">
                <a:latin typeface="微软雅黑" pitchFamily="34" charset="-122"/>
                <a:ea typeface="微软雅黑" pitchFamily="34" charset="-122"/>
                <a:cs typeface="Consolas" pitchFamily="49" charset="0"/>
              </a:rPr>
              <a:t>　　</a:t>
            </a:r>
            <a:r>
              <a:rPr lang="zh-CN" altLang="en-US" sz="2200" dirty="0">
                <a:solidFill>
                  <a:srgbClr val="FF0000"/>
                </a:solidFill>
                <a:latin typeface="微软雅黑" pitchFamily="34" charset="-122"/>
                <a:ea typeface="微软雅黑" pitchFamily="34" charset="-122"/>
                <a:cs typeface="Consolas" pitchFamily="49" charset="0"/>
              </a:rPr>
              <a:t>命题</a:t>
            </a:r>
            <a:r>
              <a:rPr lang="en-US" altLang="zh-CN" sz="2200" dirty="0">
                <a:solidFill>
                  <a:srgbClr val="FF0000"/>
                </a:solidFill>
                <a:latin typeface="微软雅黑" pitchFamily="34" charset="-122"/>
                <a:ea typeface="微软雅黑" pitchFamily="34" charset="-122"/>
                <a:cs typeface="Consolas" pitchFamily="49" charset="0"/>
              </a:rPr>
              <a:t>2</a:t>
            </a:r>
            <a:r>
              <a:rPr lang="zh-CN" altLang="en-US" sz="2200" dirty="0">
                <a:solidFill>
                  <a:srgbClr val="FF0000"/>
                </a:solidFill>
                <a:latin typeface="微软雅黑" pitchFamily="34" charset="-122"/>
                <a:ea typeface="微软雅黑" pitchFamily="34"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设</a:t>
            </a:r>
            <a:r>
              <a:rPr lang="en-US" altLang="zh-CN" sz="2000" dirty="0">
                <a:solidFill>
                  <a:srgbClr val="0000FF"/>
                </a:solidFill>
                <a:latin typeface="Consolas" pitchFamily="49" charset="0"/>
                <a:ea typeface="楷体" pitchFamily="49" charset="-122"/>
                <a:cs typeface="Consolas" pitchFamily="49" charset="0"/>
              </a:rPr>
              <a:t>T</a:t>
            </a:r>
            <a:r>
              <a:rPr lang="zh-CN" altLang="en-US" sz="2000" dirty="0">
                <a:solidFill>
                  <a:srgbClr val="0000FF"/>
                </a:solidFill>
                <a:latin typeface="Consolas" pitchFamily="49" charset="0"/>
                <a:ea typeface="楷体" pitchFamily="49" charset="-122"/>
                <a:cs typeface="Consolas" pitchFamily="49" charset="0"/>
              </a:rPr>
              <a:t>是字符集</a:t>
            </a:r>
            <a:r>
              <a:rPr lang="en-US" altLang="zh-CN" sz="2000" dirty="0">
                <a:solidFill>
                  <a:srgbClr val="0000FF"/>
                </a:solidFill>
                <a:latin typeface="Consolas" pitchFamily="49" charset="0"/>
                <a:ea typeface="楷体" pitchFamily="49" charset="-122"/>
                <a:cs typeface="Consolas" pitchFamily="49" charset="0"/>
              </a:rPr>
              <a:t>C</a:t>
            </a:r>
            <a:r>
              <a:rPr lang="zh-CN" altLang="en-US" sz="2000" dirty="0">
                <a:solidFill>
                  <a:srgbClr val="0000FF"/>
                </a:solidFill>
                <a:latin typeface="Consolas" pitchFamily="49" charset="0"/>
                <a:ea typeface="楷体" pitchFamily="49" charset="-122"/>
                <a:cs typeface="Consolas" pitchFamily="49" charset="0"/>
              </a:rPr>
              <a:t>对应的一棵哈夫</a:t>
            </a:r>
            <a:r>
              <a:rPr lang="zh-CN" altLang="en-US" sz="2000">
                <a:solidFill>
                  <a:srgbClr val="0000FF"/>
                </a:solidFill>
                <a:latin typeface="Consolas" pitchFamily="49" charset="0"/>
                <a:ea typeface="楷体" pitchFamily="49" charset="-122"/>
                <a:cs typeface="Consolas" pitchFamily="49" charset="0"/>
              </a:rPr>
              <a:t>曼</a:t>
            </a:r>
            <a:r>
              <a:rPr lang="zh-CN" altLang="en-US" sz="2000" smtClean="0">
                <a:solidFill>
                  <a:srgbClr val="0000FF"/>
                </a:solidFill>
                <a:latin typeface="Consolas" pitchFamily="49" charset="0"/>
                <a:ea typeface="楷体" pitchFamily="49" charset="-122"/>
                <a:cs typeface="Consolas" pitchFamily="49" charset="0"/>
              </a:rPr>
              <a:t>树，结</a:t>
            </a:r>
            <a:r>
              <a:rPr lang="zh-CN" altLang="en-US" sz="2000" dirty="0">
                <a:solidFill>
                  <a:srgbClr val="0000FF"/>
                </a:solidFill>
                <a:latin typeface="Consolas" pitchFamily="49" charset="0"/>
                <a:ea typeface="楷体" pitchFamily="49" charset="-122"/>
                <a:cs typeface="Consolas" pitchFamily="49" charset="0"/>
              </a:rPr>
              <a:t>点</a:t>
            </a:r>
            <a:r>
              <a:rPr lang="en-US" altLang="zh-CN" sz="2000" i="1" dirty="0">
                <a:solidFill>
                  <a:srgbClr val="0000FF"/>
                </a:solidFill>
                <a:latin typeface="Consolas" pitchFamily="49" charset="0"/>
                <a:ea typeface="楷体" pitchFamily="49" charset="-122"/>
                <a:cs typeface="Consolas" pitchFamily="49" charset="0"/>
              </a:rPr>
              <a:t>x</a:t>
            </a:r>
            <a:r>
              <a:rPr lang="zh-CN" altLang="en-US" sz="2000" dirty="0">
                <a:solidFill>
                  <a:srgbClr val="0000FF"/>
                </a:solidFill>
                <a:latin typeface="Consolas" pitchFamily="49" charset="0"/>
                <a:ea typeface="楷体" pitchFamily="49" charset="-122"/>
                <a:cs typeface="Consolas" pitchFamily="49" charset="0"/>
              </a:rPr>
              <a:t>和</a:t>
            </a:r>
            <a:r>
              <a:rPr lang="en-US" altLang="zh-CN" sz="2000" i="1" dirty="0">
                <a:solidFill>
                  <a:srgbClr val="0000FF"/>
                </a:solidFill>
                <a:latin typeface="Consolas" pitchFamily="49" charset="0"/>
                <a:ea typeface="楷体" pitchFamily="49" charset="-122"/>
                <a:cs typeface="Consolas" pitchFamily="49" charset="0"/>
              </a:rPr>
              <a:t>y</a:t>
            </a:r>
            <a:r>
              <a:rPr lang="zh-CN" altLang="en-US" sz="2000" dirty="0">
                <a:solidFill>
                  <a:srgbClr val="0000FF"/>
                </a:solidFill>
                <a:latin typeface="Consolas" pitchFamily="49" charset="0"/>
                <a:ea typeface="楷体" pitchFamily="49" charset="-122"/>
                <a:cs typeface="Consolas" pitchFamily="49" charset="0"/>
              </a:rPr>
              <a:t>是</a:t>
            </a:r>
            <a:r>
              <a:rPr lang="zh-CN" altLang="en-US" sz="2000">
                <a:solidFill>
                  <a:srgbClr val="0000FF"/>
                </a:solidFill>
                <a:latin typeface="Consolas" pitchFamily="49" charset="0"/>
                <a:ea typeface="楷体" pitchFamily="49" charset="-122"/>
                <a:cs typeface="Consolas" pitchFamily="49" charset="0"/>
              </a:rPr>
              <a:t>兄</a:t>
            </a:r>
            <a:r>
              <a:rPr lang="zh-CN" altLang="en-US" sz="2000" smtClean="0">
                <a:solidFill>
                  <a:srgbClr val="0000FF"/>
                </a:solidFill>
                <a:latin typeface="Consolas" pitchFamily="49" charset="0"/>
                <a:ea typeface="楷体" pitchFamily="49" charset="-122"/>
                <a:cs typeface="Consolas" pitchFamily="49" charset="0"/>
              </a:rPr>
              <a:t>弟，它</a:t>
            </a:r>
            <a:r>
              <a:rPr lang="zh-CN" altLang="en-US" sz="2000" dirty="0">
                <a:solidFill>
                  <a:srgbClr val="0000FF"/>
                </a:solidFill>
                <a:latin typeface="Consolas" pitchFamily="49" charset="0"/>
                <a:ea typeface="楷体" pitchFamily="49" charset="-122"/>
                <a:cs typeface="Consolas" pitchFamily="49" charset="0"/>
              </a:rPr>
              <a:t>们的双亲</a:t>
            </a:r>
            <a:r>
              <a:rPr lang="zh-CN" altLang="en-US" sz="2000">
                <a:solidFill>
                  <a:srgbClr val="0000FF"/>
                </a:solidFill>
                <a:latin typeface="Consolas" pitchFamily="49" charset="0"/>
                <a:ea typeface="楷体" pitchFamily="49" charset="-122"/>
                <a:cs typeface="Consolas" pitchFamily="49" charset="0"/>
              </a:rPr>
              <a:t>为</a:t>
            </a:r>
            <a:r>
              <a:rPr lang="en-US" altLang="zh-CN" sz="2000" i="1" smtClean="0">
                <a:solidFill>
                  <a:srgbClr val="0000FF"/>
                </a:solidFill>
                <a:latin typeface="Consolas" pitchFamily="49" charset="0"/>
                <a:ea typeface="楷体" pitchFamily="49" charset="-122"/>
                <a:cs typeface="Consolas" pitchFamily="49" charset="0"/>
              </a:rPr>
              <a:t>z</a:t>
            </a:r>
            <a:r>
              <a:rPr lang="zh-CN" altLang="en-US" sz="2000" smtClean="0">
                <a:solidFill>
                  <a:srgbClr val="0000FF"/>
                </a:solidFill>
                <a:latin typeface="Consolas" pitchFamily="49" charset="0"/>
                <a:ea typeface="楷体" pitchFamily="49" charset="-122"/>
                <a:cs typeface="Consolas" pitchFamily="49" charset="0"/>
              </a:rPr>
              <a:t>，显</a:t>
            </a:r>
            <a:r>
              <a:rPr lang="zh-CN" altLang="en-US" sz="2000" dirty="0">
                <a:solidFill>
                  <a:srgbClr val="0000FF"/>
                </a:solidFill>
                <a:latin typeface="Consolas" pitchFamily="49" charset="0"/>
                <a:ea typeface="楷体" pitchFamily="49" charset="-122"/>
                <a:cs typeface="Consolas" pitchFamily="49" charset="0"/>
              </a:rPr>
              <a:t>然</a:t>
            </a:r>
            <a:r>
              <a:rPr lang="zh-CN" altLang="en-US" sz="2000">
                <a:solidFill>
                  <a:srgbClr val="0000FF"/>
                </a:solidFill>
                <a:latin typeface="Consolas" pitchFamily="49" charset="0"/>
                <a:ea typeface="楷体" pitchFamily="49" charset="-122"/>
                <a:cs typeface="Consolas" pitchFamily="49" charset="0"/>
              </a:rPr>
              <a:t>有</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i="1" baseline="-25000" smtClean="0">
                <a:solidFill>
                  <a:srgbClr val="0000FF"/>
                </a:solidFill>
                <a:latin typeface="Consolas" pitchFamily="49" charset="0"/>
                <a:ea typeface="楷体" pitchFamily="49" charset="-122"/>
                <a:cs typeface="Consolas" pitchFamily="49" charset="0"/>
              </a:rPr>
              <a:t>z</a:t>
            </a:r>
            <a:r>
              <a:rPr lang="en-US" altLang="zh-CN" sz="2000" i="1" smtClean="0">
                <a:solidFill>
                  <a:srgbClr val="0000FF"/>
                </a:solidFill>
                <a:latin typeface="Consolas" pitchFamily="49" charset="0"/>
                <a:ea typeface="楷体" pitchFamily="49" charset="-122"/>
                <a:cs typeface="Consolas" pitchFamily="49" charset="0"/>
              </a:rPr>
              <a:t> </a:t>
            </a:r>
            <a:r>
              <a:rPr lang="en-US" altLang="zh-CN" sz="2000" smtClean="0">
                <a:solidFill>
                  <a:srgbClr val="0000FF"/>
                </a:solidFill>
                <a:latin typeface="Consolas" pitchFamily="49" charset="0"/>
                <a:ea typeface="楷体" pitchFamily="49" charset="-122"/>
                <a:cs typeface="Consolas" pitchFamily="49" charset="0"/>
              </a:rPr>
              <a:t>= </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i="1" baseline="-25000" smtClean="0">
                <a:solidFill>
                  <a:srgbClr val="0000FF"/>
                </a:solidFill>
                <a:latin typeface="Consolas" pitchFamily="49" charset="0"/>
                <a:ea typeface="楷体" pitchFamily="49" charset="-122"/>
                <a:cs typeface="Consolas" pitchFamily="49" charset="0"/>
              </a:rPr>
              <a:t>x</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i="1" baseline="-25000" smtClean="0">
                <a:solidFill>
                  <a:srgbClr val="0000FF"/>
                </a:solidFill>
                <a:latin typeface="Consolas" pitchFamily="49" charset="0"/>
                <a:ea typeface="楷体" pitchFamily="49" charset="-122"/>
                <a:cs typeface="Consolas" pitchFamily="49" charset="0"/>
              </a:rPr>
              <a:t>y</a:t>
            </a:r>
            <a:r>
              <a:rPr lang="zh-CN" altLang="en-US" sz="2000" smtClean="0">
                <a:solidFill>
                  <a:srgbClr val="0000FF"/>
                </a:solidFill>
                <a:latin typeface="Consolas" pitchFamily="49" charset="0"/>
                <a:ea typeface="楷体" pitchFamily="49" charset="-122"/>
                <a:cs typeface="Consolas" pitchFamily="49" charset="0"/>
              </a:rPr>
              <a:t>，现</a:t>
            </a:r>
            <a:r>
              <a:rPr lang="zh-CN" altLang="en-US" sz="2000" dirty="0">
                <a:solidFill>
                  <a:srgbClr val="0000FF"/>
                </a:solidFill>
                <a:latin typeface="Consolas" pitchFamily="49" charset="0"/>
                <a:ea typeface="楷体" pitchFamily="49" charset="-122"/>
                <a:cs typeface="Consolas" pitchFamily="49" charset="0"/>
              </a:rPr>
              <a:t>删除结点</a:t>
            </a:r>
            <a:r>
              <a:rPr lang="en-US" altLang="zh-CN" sz="2000" i="1" dirty="0">
                <a:solidFill>
                  <a:srgbClr val="0000FF"/>
                </a:solidFill>
                <a:latin typeface="Consolas" pitchFamily="49" charset="0"/>
                <a:ea typeface="楷体" pitchFamily="49" charset="-122"/>
                <a:cs typeface="Consolas" pitchFamily="49" charset="0"/>
              </a:rPr>
              <a:t>x</a:t>
            </a:r>
            <a:r>
              <a:rPr lang="zh-CN" altLang="en-US" sz="2000">
                <a:solidFill>
                  <a:srgbClr val="0000FF"/>
                </a:solidFill>
                <a:latin typeface="Consolas" pitchFamily="49" charset="0"/>
                <a:ea typeface="楷体" pitchFamily="49" charset="-122"/>
                <a:cs typeface="Consolas" pitchFamily="49" charset="0"/>
              </a:rPr>
              <a:t>和</a:t>
            </a:r>
            <a:r>
              <a:rPr lang="en-US" altLang="zh-CN" sz="2000" i="1" smtClean="0">
                <a:solidFill>
                  <a:srgbClr val="0000FF"/>
                </a:solidFill>
                <a:latin typeface="Consolas" pitchFamily="49" charset="0"/>
                <a:ea typeface="楷体" pitchFamily="49" charset="-122"/>
                <a:cs typeface="Consolas" pitchFamily="49" charset="0"/>
              </a:rPr>
              <a:t>y</a:t>
            </a:r>
            <a:r>
              <a:rPr lang="zh-CN" altLang="en-US" sz="2000" smtClean="0">
                <a:solidFill>
                  <a:srgbClr val="0000FF"/>
                </a:solidFill>
                <a:latin typeface="Consolas" pitchFamily="49" charset="0"/>
                <a:ea typeface="楷体" pitchFamily="49" charset="-122"/>
                <a:cs typeface="Consolas" pitchFamily="49" charset="0"/>
              </a:rPr>
              <a:t>，让</a:t>
            </a:r>
            <a:r>
              <a:rPr lang="en-US" altLang="zh-CN" sz="2000" i="1" dirty="0">
                <a:solidFill>
                  <a:srgbClr val="0000FF"/>
                </a:solidFill>
                <a:latin typeface="Consolas" pitchFamily="49" charset="0"/>
                <a:ea typeface="楷体" pitchFamily="49" charset="-122"/>
                <a:cs typeface="Consolas" pitchFamily="49" charset="0"/>
              </a:rPr>
              <a:t>z</a:t>
            </a:r>
            <a:r>
              <a:rPr lang="zh-CN" altLang="en-US" sz="2000" dirty="0">
                <a:solidFill>
                  <a:srgbClr val="0000FF"/>
                </a:solidFill>
                <a:latin typeface="Consolas" pitchFamily="49" charset="0"/>
                <a:ea typeface="楷体" pitchFamily="49" charset="-122"/>
                <a:cs typeface="Consolas" pitchFamily="49" charset="0"/>
              </a:rPr>
              <a:t>变为叶子</a:t>
            </a:r>
            <a:r>
              <a:rPr lang="zh-CN" altLang="en-US" sz="2000">
                <a:solidFill>
                  <a:srgbClr val="0000FF"/>
                </a:solidFill>
                <a:latin typeface="Consolas" pitchFamily="49" charset="0"/>
                <a:ea typeface="楷体" pitchFamily="49" charset="-122"/>
                <a:cs typeface="Consolas" pitchFamily="49" charset="0"/>
              </a:rPr>
              <a:t>结</a:t>
            </a:r>
            <a:r>
              <a:rPr lang="zh-CN" altLang="en-US" sz="2000" smtClean="0">
                <a:solidFill>
                  <a:srgbClr val="0000FF"/>
                </a:solidFill>
                <a:latin typeface="Consolas" pitchFamily="49" charset="0"/>
                <a:ea typeface="楷体" pitchFamily="49" charset="-122"/>
                <a:cs typeface="Consolas" pitchFamily="49" charset="0"/>
              </a:rPr>
              <a:t>点，那</a:t>
            </a:r>
            <a:r>
              <a:rPr lang="zh-CN" altLang="en-US" sz="2000" dirty="0">
                <a:solidFill>
                  <a:srgbClr val="0000FF"/>
                </a:solidFill>
                <a:latin typeface="Consolas" pitchFamily="49" charset="0"/>
                <a:ea typeface="楷体" pitchFamily="49" charset="-122"/>
                <a:cs typeface="Consolas" pitchFamily="49" charset="0"/>
              </a:rPr>
              <a:t>么这棵新树</a:t>
            </a:r>
            <a:r>
              <a:rPr lang="en-US" altLang="zh-CN" sz="2000" dirty="0" err="1">
                <a:solidFill>
                  <a:srgbClr val="0000FF"/>
                </a:solidFill>
                <a:latin typeface="Consolas" pitchFamily="49" charset="0"/>
                <a:ea typeface="楷体" pitchFamily="49" charset="-122"/>
                <a:cs typeface="Consolas" pitchFamily="49" charset="0"/>
              </a:rPr>
              <a:t>T</a:t>
            </a:r>
            <a:r>
              <a:rPr lang="en-US" altLang="zh-CN" sz="2000" baseline="-25000" dirty="0" err="1">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一定是</a:t>
            </a:r>
            <a:r>
              <a:rPr lang="zh-CN" altLang="en-US" sz="2000">
                <a:solidFill>
                  <a:srgbClr val="0000FF"/>
                </a:solidFill>
                <a:latin typeface="Consolas" pitchFamily="49" charset="0"/>
                <a:ea typeface="楷体" pitchFamily="49" charset="-122"/>
                <a:cs typeface="Consolas" pitchFamily="49" charset="0"/>
              </a:rPr>
              <a:t>字符集</a:t>
            </a:r>
            <a:r>
              <a:rPr lang="en-US" altLang="zh-CN" sz="2000" smtClean="0">
                <a:solidFill>
                  <a:srgbClr val="0000FF"/>
                </a:solidFill>
                <a:latin typeface="Consolas" pitchFamily="49" charset="0"/>
                <a:ea typeface="楷体" pitchFamily="49" charset="-122"/>
                <a:cs typeface="Consolas" pitchFamily="49" charset="0"/>
              </a:rPr>
              <a:t>C</a:t>
            </a:r>
            <a:r>
              <a:rPr lang="en-US" altLang="zh-CN" sz="2000" baseline="-25000" smtClean="0">
                <a:solidFill>
                  <a:srgbClr val="0000FF"/>
                </a:solidFill>
                <a:latin typeface="Consolas" pitchFamily="49" charset="0"/>
                <a:ea typeface="楷体" pitchFamily="49" charset="-122"/>
                <a:cs typeface="Consolas" pitchFamily="49" charset="0"/>
              </a:rPr>
              <a:t>1</a:t>
            </a:r>
            <a:r>
              <a:rPr lang="en-US" altLang="zh-CN" sz="2000" smtClean="0">
                <a:solidFill>
                  <a:srgbClr val="0000FF"/>
                </a:solidFill>
                <a:latin typeface="Consolas" pitchFamily="49" charset="0"/>
                <a:ea typeface="楷体" pitchFamily="49" charset="-122"/>
                <a:cs typeface="Consolas" pitchFamily="49" charset="0"/>
              </a:rPr>
              <a:t> = C - {</a:t>
            </a:r>
            <a:r>
              <a:rPr lang="en-US" altLang="zh-CN" sz="2000" i="1" smtClean="0">
                <a:solidFill>
                  <a:srgbClr val="0000FF"/>
                </a:solidFill>
                <a:latin typeface="Consolas" pitchFamily="49" charset="0"/>
                <a:ea typeface="楷体" pitchFamily="49" charset="-122"/>
                <a:cs typeface="Consolas" pitchFamily="49" charset="0"/>
              </a:rPr>
              <a:t>x</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y</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z</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的最优树。</a:t>
            </a:r>
          </a:p>
        </p:txBody>
      </p:sp>
      <p:grpSp>
        <p:nvGrpSpPr>
          <p:cNvPr id="25" name="组合 24"/>
          <p:cNvGrpSpPr/>
          <p:nvPr/>
        </p:nvGrpSpPr>
        <p:grpSpPr>
          <a:xfrm>
            <a:off x="1357290" y="2857495"/>
            <a:ext cx="5786478" cy="1900309"/>
            <a:chOff x="1357290" y="2857495"/>
            <a:chExt cx="5786478" cy="1900309"/>
          </a:xfrm>
        </p:grpSpPr>
        <p:sp>
          <p:nvSpPr>
            <p:cNvPr id="6" name="椭圆 5"/>
            <p:cNvSpPr/>
            <p:nvPr/>
          </p:nvSpPr>
          <p:spPr>
            <a:xfrm>
              <a:off x="1928794" y="3000372"/>
              <a:ext cx="428628" cy="50006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z</a:t>
              </a:r>
              <a:endParaRPr lang="zh-CN" altLang="en-US" sz="2000" i="1">
                <a:solidFill>
                  <a:srgbClr val="0000FF"/>
                </a:solidFill>
                <a:latin typeface="Consolas" pitchFamily="49" charset="0"/>
                <a:cs typeface="Consolas" pitchFamily="49" charset="0"/>
              </a:endParaRPr>
            </a:p>
          </p:txBody>
        </p:sp>
        <p:sp>
          <p:nvSpPr>
            <p:cNvPr id="7" name="椭圆 6"/>
            <p:cNvSpPr/>
            <p:nvPr/>
          </p:nvSpPr>
          <p:spPr>
            <a:xfrm>
              <a:off x="1357290" y="3786190"/>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x</a:t>
              </a:r>
              <a:endParaRPr lang="zh-CN" altLang="en-US" sz="2000" i="1">
                <a:solidFill>
                  <a:srgbClr val="0000FF"/>
                </a:solidFill>
                <a:latin typeface="Consolas" pitchFamily="49" charset="0"/>
                <a:cs typeface="Consolas" pitchFamily="49" charset="0"/>
              </a:endParaRPr>
            </a:p>
          </p:txBody>
        </p:sp>
        <p:sp>
          <p:nvSpPr>
            <p:cNvPr id="8" name="椭圆 7"/>
            <p:cNvSpPr/>
            <p:nvPr/>
          </p:nvSpPr>
          <p:spPr>
            <a:xfrm>
              <a:off x="2571736" y="3786190"/>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y</a:t>
              </a:r>
              <a:endParaRPr lang="zh-CN" altLang="en-US" sz="2000" i="1">
                <a:solidFill>
                  <a:srgbClr val="0000FF"/>
                </a:solidFill>
                <a:latin typeface="Consolas" pitchFamily="49" charset="0"/>
                <a:cs typeface="Consolas" pitchFamily="49" charset="0"/>
              </a:endParaRPr>
            </a:p>
          </p:txBody>
        </p:sp>
        <p:cxnSp>
          <p:nvCxnSpPr>
            <p:cNvPr id="11" name="直接连接符 10"/>
            <p:cNvCxnSpPr>
              <a:stCxn id="6" idx="3"/>
              <a:endCxn id="7" idx="7"/>
            </p:cNvCxnSpPr>
            <p:nvPr/>
          </p:nvCxnSpPr>
          <p:spPr>
            <a:xfrm rot="5400000">
              <a:off x="1641247" y="3509105"/>
              <a:ext cx="432218" cy="268418"/>
            </a:xfrm>
            <a:prstGeom prst="line">
              <a:avLst/>
            </a:prstGeom>
          </p:spPr>
          <p:style>
            <a:lnRef idx="2">
              <a:schemeClr val="dk1"/>
            </a:lnRef>
            <a:fillRef idx="0">
              <a:schemeClr val="dk1"/>
            </a:fillRef>
            <a:effectRef idx="1">
              <a:schemeClr val="dk1"/>
            </a:effectRef>
            <a:fontRef idx="minor">
              <a:schemeClr val="tx1"/>
            </a:fontRef>
          </p:style>
        </p:cxnSp>
        <p:cxnSp>
          <p:nvCxnSpPr>
            <p:cNvPr id="12" name="直接连接符 11"/>
            <p:cNvCxnSpPr>
              <a:stCxn id="6" idx="5"/>
              <a:endCxn id="8" idx="1"/>
            </p:cNvCxnSpPr>
            <p:nvPr/>
          </p:nvCxnSpPr>
          <p:spPr>
            <a:xfrm rot="16200000" flipH="1">
              <a:off x="2248470" y="3473386"/>
              <a:ext cx="432218" cy="339856"/>
            </a:xfrm>
            <a:prstGeom prst="line">
              <a:avLst/>
            </a:prstGeom>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3214678" y="3214686"/>
              <a:ext cx="3143272" cy="400110"/>
            </a:xfrm>
            <a:prstGeom prst="rect">
              <a:avLst/>
            </a:prstGeom>
            <a:noFill/>
          </p:spPr>
          <p:txBody>
            <a:bodyPr wrap="square" rtlCol="0">
              <a:spAutoFit/>
            </a:bodyPr>
            <a:lstStyle/>
            <a:p>
              <a:r>
                <a:rPr lang="zh-CN" altLang="en-US" sz="2000" smtClean="0">
                  <a:solidFill>
                    <a:srgbClr val="0000FF"/>
                  </a:solidFill>
                  <a:latin typeface="Consolas" pitchFamily="49" charset="0"/>
                  <a:ea typeface="仿宋" pitchFamily="49" charset="-122"/>
                  <a:cs typeface="Consolas" pitchFamily="49" charset="0"/>
                </a:rPr>
                <a:t>由</a:t>
              </a:r>
              <a:r>
                <a:rPr lang="en-US" sz="2000" smtClean="0">
                  <a:solidFill>
                    <a:srgbClr val="0000FF"/>
                  </a:solidFill>
                  <a:latin typeface="Consolas" pitchFamily="49" charset="0"/>
                  <a:ea typeface="仿宋" pitchFamily="49" charset="-122"/>
                  <a:cs typeface="Consolas" pitchFamily="49" charset="0"/>
                </a:rPr>
                <a:t>T</a:t>
              </a:r>
              <a:r>
                <a:rPr lang="zh-CN" altLang="en-US" sz="2000" smtClean="0">
                  <a:solidFill>
                    <a:srgbClr val="0000FF"/>
                  </a:solidFill>
                  <a:latin typeface="Consolas" pitchFamily="49" charset="0"/>
                  <a:ea typeface="仿宋" pitchFamily="49" charset="-122"/>
                  <a:cs typeface="Consolas" pitchFamily="49" charset="0"/>
                </a:rPr>
                <a:t>删除</a:t>
              </a:r>
              <a:r>
                <a:rPr lang="en-US" sz="2000" i="1" smtClean="0">
                  <a:solidFill>
                    <a:srgbClr val="0000FF"/>
                  </a:solidFill>
                  <a:latin typeface="Consolas" pitchFamily="49" charset="0"/>
                  <a:ea typeface="仿宋" pitchFamily="49" charset="-122"/>
                  <a:cs typeface="Consolas" pitchFamily="49" charset="0"/>
                </a:rPr>
                <a:t>x</a:t>
              </a:r>
              <a:r>
                <a:rPr lang="zh-CN" altLang="en-US" sz="2000" smtClean="0">
                  <a:solidFill>
                    <a:srgbClr val="0000FF"/>
                  </a:solidFill>
                  <a:latin typeface="Consolas" pitchFamily="49" charset="0"/>
                  <a:ea typeface="仿宋" pitchFamily="49" charset="-122"/>
                  <a:cs typeface="Consolas" pitchFamily="49" charset="0"/>
                </a:rPr>
                <a:t>、</a:t>
              </a:r>
              <a:r>
                <a:rPr lang="en-US" sz="2000" i="1" smtClean="0">
                  <a:solidFill>
                    <a:srgbClr val="0000FF"/>
                  </a:solidFill>
                  <a:latin typeface="Consolas" pitchFamily="49" charset="0"/>
                  <a:ea typeface="仿宋" pitchFamily="49" charset="-122"/>
                  <a:cs typeface="Consolas" pitchFamily="49" charset="0"/>
                </a:rPr>
                <a:t>y</a:t>
              </a:r>
              <a:r>
                <a:rPr lang="zh-CN" altLang="en-US" sz="2000" smtClean="0">
                  <a:solidFill>
                    <a:srgbClr val="0000FF"/>
                  </a:solidFill>
                  <a:latin typeface="Consolas" pitchFamily="49" charset="0"/>
                  <a:ea typeface="仿宋" pitchFamily="49" charset="-122"/>
                  <a:cs typeface="Consolas" pitchFamily="49" charset="0"/>
                </a:rPr>
                <a:t>结点得到</a:t>
              </a:r>
              <a:r>
                <a:rPr lang="en-US" sz="2000" smtClean="0">
                  <a:solidFill>
                    <a:srgbClr val="0000FF"/>
                  </a:solidFill>
                  <a:latin typeface="Consolas" pitchFamily="49" charset="0"/>
                  <a:ea typeface="仿宋" pitchFamily="49" charset="-122"/>
                  <a:cs typeface="Consolas" pitchFamily="49" charset="0"/>
                </a:rPr>
                <a:t>T</a:t>
              </a:r>
              <a:r>
                <a:rPr lang="en-US" sz="2000" baseline="-25000" smtClean="0">
                  <a:solidFill>
                    <a:srgbClr val="0000FF"/>
                  </a:solidFill>
                  <a:latin typeface="Consolas" pitchFamily="49" charset="0"/>
                  <a:ea typeface="仿宋" pitchFamily="49" charset="-122"/>
                  <a:cs typeface="Consolas" pitchFamily="49" charset="0"/>
                </a:rPr>
                <a:t>1</a:t>
              </a:r>
              <a:endParaRPr lang="zh-CN" altLang="en-US" sz="2000">
                <a:solidFill>
                  <a:srgbClr val="0000FF"/>
                </a:solidFill>
                <a:latin typeface="Consolas" pitchFamily="49" charset="0"/>
                <a:ea typeface="仿宋" pitchFamily="49" charset="-122"/>
                <a:cs typeface="Consolas" pitchFamily="49" charset="0"/>
              </a:endParaRPr>
            </a:p>
          </p:txBody>
        </p:sp>
        <p:sp>
          <p:nvSpPr>
            <p:cNvPr id="14" name="TextBox 13"/>
            <p:cNvSpPr txBox="1"/>
            <p:nvPr/>
          </p:nvSpPr>
          <p:spPr>
            <a:xfrm>
              <a:off x="2000232" y="4357694"/>
              <a:ext cx="500066"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T</a:t>
              </a:r>
              <a:endParaRPr lang="zh-CN" altLang="en-US" sz="2000">
                <a:solidFill>
                  <a:srgbClr val="0000FF"/>
                </a:solidFill>
                <a:latin typeface="Consolas" pitchFamily="49" charset="0"/>
                <a:cs typeface="Consolas" pitchFamily="49" charset="0"/>
              </a:endParaRPr>
            </a:p>
          </p:txBody>
        </p:sp>
        <p:sp>
          <p:nvSpPr>
            <p:cNvPr id="15" name="椭圆 14"/>
            <p:cNvSpPr/>
            <p:nvPr/>
          </p:nvSpPr>
          <p:spPr>
            <a:xfrm>
              <a:off x="6572264" y="3286124"/>
              <a:ext cx="428628" cy="50006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z</a:t>
              </a:r>
              <a:endParaRPr lang="zh-CN" altLang="en-US" sz="2000" i="1">
                <a:solidFill>
                  <a:srgbClr val="0000FF"/>
                </a:solidFill>
                <a:latin typeface="Consolas" pitchFamily="49" charset="0"/>
                <a:cs typeface="Consolas" pitchFamily="49" charset="0"/>
              </a:endParaRPr>
            </a:p>
          </p:txBody>
        </p:sp>
        <p:sp>
          <p:nvSpPr>
            <p:cNvPr id="16" name="TextBox 15"/>
            <p:cNvSpPr txBox="1"/>
            <p:nvPr/>
          </p:nvSpPr>
          <p:spPr>
            <a:xfrm>
              <a:off x="6643702" y="4071942"/>
              <a:ext cx="500066"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T</a:t>
              </a:r>
              <a:r>
                <a:rPr lang="en-US" altLang="zh-CN" sz="2000" baseline="-25000" smtClean="0">
                  <a:solidFill>
                    <a:srgbClr val="0000FF"/>
                  </a:solidFill>
                  <a:latin typeface="Consolas" pitchFamily="49" charset="0"/>
                  <a:cs typeface="Consolas" pitchFamily="49" charset="0"/>
                </a:rPr>
                <a:t>1</a:t>
              </a:r>
              <a:endParaRPr lang="zh-CN" altLang="en-US" sz="2000" baseline="-25000">
                <a:solidFill>
                  <a:srgbClr val="0000FF"/>
                </a:solidFill>
                <a:latin typeface="Consolas" pitchFamily="49" charset="0"/>
                <a:cs typeface="Consolas" pitchFamily="49" charset="0"/>
              </a:endParaRPr>
            </a:p>
          </p:txBody>
        </p:sp>
        <p:cxnSp>
          <p:nvCxnSpPr>
            <p:cNvPr id="19" name="直接箭头连接符 18"/>
            <p:cNvCxnSpPr/>
            <p:nvPr/>
          </p:nvCxnSpPr>
          <p:spPr>
            <a:xfrm>
              <a:off x="3214678" y="3714752"/>
              <a:ext cx="300039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直接连接符 21"/>
            <p:cNvCxnSpPr>
              <a:endCxn id="6" idx="1"/>
            </p:cNvCxnSpPr>
            <p:nvPr/>
          </p:nvCxnSpPr>
          <p:spPr>
            <a:xfrm rot="16200000" flipH="1">
              <a:off x="1816406" y="2898445"/>
              <a:ext cx="216109" cy="134209"/>
            </a:xfrm>
            <a:prstGeom prst="line">
              <a:avLst/>
            </a:prstGeom>
          </p:spPr>
          <p:style>
            <a:lnRef idx="2">
              <a:schemeClr val="dk1"/>
            </a:lnRef>
            <a:fillRef idx="0">
              <a:schemeClr val="dk1"/>
            </a:fillRef>
            <a:effectRef idx="1">
              <a:schemeClr val="dk1"/>
            </a:effectRef>
            <a:fontRef idx="minor">
              <a:schemeClr val="tx1"/>
            </a:fontRef>
          </p:style>
        </p:cxnSp>
        <p:cxnSp>
          <p:nvCxnSpPr>
            <p:cNvPr id="24" name="直接连接符 23"/>
            <p:cNvCxnSpPr>
              <a:endCxn id="15" idx="1"/>
            </p:cNvCxnSpPr>
            <p:nvPr/>
          </p:nvCxnSpPr>
          <p:spPr>
            <a:xfrm rot="16200000" flipH="1">
              <a:off x="6459876" y="3184197"/>
              <a:ext cx="216109" cy="134209"/>
            </a:xfrm>
            <a:prstGeom prst="line">
              <a:avLst/>
            </a:prstGeom>
          </p:spPr>
          <p:style>
            <a:lnRef idx="2">
              <a:schemeClr val="dk1"/>
            </a:lnRef>
            <a:fillRef idx="0">
              <a:schemeClr val="dk1"/>
            </a:fillRef>
            <a:effectRef idx="1">
              <a:schemeClr val="dk1"/>
            </a:effectRef>
            <a:fontRef idx="minor">
              <a:schemeClr val="tx1"/>
            </a:fontRef>
          </p:style>
        </p:cxnSp>
      </p:gr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7" name="Text Box 3"/>
          <p:cNvSpPr txBox="1">
            <a:spLocks noChangeArrowheads="1"/>
          </p:cNvSpPr>
          <p:nvPr/>
        </p:nvSpPr>
        <p:spPr bwMode="auto">
          <a:xfrm>
            <a:off x="357158" y="3212342"/>
            <a:ext cx="8569325" cy="1985159"/>
          </a:xfrm>
          <a:prstGeom prst="rect">
            <a:avLst/>
          </a:prstGeom>
          <a:solidFill>
            <a:schemeClr val="accent6">
              <a:lumMod val="20000"/>
              <a:lumOff val="80000"/>
            </a:schemeClr>
          </a:solidFill>
          <a:ln w="9525">
            <a:noFill/>
            <a:miter lim="800000"/>
            <a:headEnd/>
            <a:tailEnd/>
          </a:ln>
          <a:effectLst/>
        </p:spPr>
        <p:txBody>
          <a:bodyPr>
            <a:spAutoFit/>
          </a:bodyPr>
          <a:lstStyle/>
          <a:p>
            <a:pPr>
              <a:lnSpc>
                <a:spcPct val="150000"/>
              </a:lnSpc>
            </a:pPr>
            <a:r>
              <a:rPr lang="zh-CN" altLang="en-US" sz="2200" dirty="0">
                <a:latin typeface="微软雅黑" pitchFamily="34" charset="-122"/>
                <a:ea typeface="微软雅黑" pitchFamily="34" charset="-122"/>
                <a:cs typeface="Consolas" pitchFamily="49" charset="0"/>
              </a:rPr>
              <a:t>　　</a:t>
            </a:r>
            <a:r>
              <a:rPr lang="zh-CN" altLang="en-US" sz="2200" dirty="0">
                <a:solidFill>
                  <a:srgbClr val="FF0000"/>
                </a:solidFill>
                <a:latin typeface="微软雅黑" pitchFamily="34" charset="-122"/>
                <a:ea typeface="微软雅黑" pitchFamily="34" charset="-122"/>
                <a:cs typeface="Consolas" pitchFamily="49" charset="0"/>
              </a:rPr>
              <a:t>证明：</a:t>
            </a:r>
            <a:r>
              <a:rPr lang="zh-CN" altLang="en-US" sz="2000" dirty="0">
                <a:solidFill>
                  <a:srgbClr val="0000FF"/>
                </a:solidFill>
                <a:latin typeface="Consolas" pitchFamily="49" charset="0"/>
                <a:ea typeface="楷体" pitchFamily="49" charset="-122"/>
                <a:cs typeface="Consolas" pitchFamily="49" charset="0"/>
              </a:rPr>
              <a:t>设</a:t>
            </a:r>
            <a:r>
              <a:rPr lang="en-US" altLang="zh-CN" sz="2000" dirty="0">
                <a:solidFill>
                  <a:srgbClr val="0000FF"/>
                </a:solidFill>
                <a:latin typeface="Consolas" pitchFamily="49" charset="0"/>
                <a:ea typeface="楷体" pitchFamily="49" charset="-122"/>
                <a:cs typeface="Consolas" pitchFamily="49" charset="0"/>
              </a:rPr>
              <a:t>T</a:t>
            </a:r>
            <a:r>
              <a:rPr lang="zh-CN" altLang="en-US" sz="2000" dirty="0">
                <a:solidFill>
                  <a:srgbClr val="0000FF"/>
                </a:solidFill>
                <a:latin typeface="Consolas" pitchFamily="49" charset="0"/>
                <a:ea typeface="楷体" pitchFamily="49" charset="-122"/>
                <a:cs typeface="Consolas" pitchFamily="49" charset="0"/>
              </a:rPr>
              <a:t>和</a:t>
            </a:r>
            <a:r>
              <a:rPr lang="en-US" altLang="zh-CN" sz="2000" dirty="0" err="1">
                <a:solidFill>
                  <a:srgbClr val="0000FF"/>
                </a:solidFill>
                <a:latin typeface="Consolas" pitchFamily="49" charset="0"/>
                <a:ea typeface="楷体" pitchFamily="49" charset="-122"/>
                <a:cs typeface="Consolas" pitchFamily="49" charset="0"/>
              </a:rPr>
              <a:t>T</a:t>
            </a:r>
            <a:r>
              <a:rPr lang="en-US" altLang="zh-CN" sz="2000" baseline="-25000" dirty="0" err="1">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的带权路径长度分别为</a:t>
            </a:r>
            <a:r>
              <a:rPr lang="en-US" altLang="zh-CN" sz="2000" dirty="0" err="1">
                <a:solidFill>
                  <a:srgbClr val="0000FF"/>
                </a:solidFill>
                <a:latin typeface="Consolas" pitchFamily="49" charset="0"/>
                <a:ea typeface="楷体" pitchFamily="49" charset="-122"/>
                <a:cs typeface="Consolas" pitchFamily="49" charset="0"/>
              </a:rPr>
              <a:t>WPL</a:t>
            </a:r>
            <a:r>
              <a:rPr lang="en-US" altLang="zh-CN" sz="2000" dirty="0">
                <a:solidFill>
                  <a:srgbClr val="0000FF"/>
                </a:solidFill>
                <a:latin typeface="Consolas" pitchFamily="49" charset="0"/>
                <a:ea typeface="楷体" pitchFamily="49" charset="-122"/>
                <a:cs typeface="Consolas" pitchFamily="49" charset="0"/>
              </a:rPr>
              <a:t>(T)</a:t>
            </a:r>
            <a:r>
              <a:rPr lang="zh-CN" altLang="en-US" sz="2000" dirty="0">
                <a:solidFill>
                  <a:srgbClr val="0000FF"/>
                </a:solidFill>
                <a:latin typeface="Consolas" pitchFamily="49" charset="0"/>
                <a:ea typeface="楷体" pitchFamily="49" charset="-122"/>
                <a:cs typeface="Consolas" pitchFamily="49" charset="0"/>
              </a:rPr>
              <a:t>和</a:t>
            </a:r>
            <a:r>
              <a:rPr lang="en-US" altLang="zh-CN" sz="2000" err="1">
                <a:solidFill>
                  <a:srgbClr val="0000FF"/>
                </a:solidFill>
                <a:latin typeface="Consolas" pitchFamily="49" charset="0"/>
                <a:ea typeface="楷体" pitchFamily="49" charset="-122"/>
                <a:cs typeface="Consolas" pitchFamily="49" charset="0"/>
              </a:rPr>
              <a:t>WPL</a:t>
            </a:r>
            <a:r>
              <a:rPr lang="en-US" altLang="zh-CN" sz="2000">
                <a:solidFill>
                  <a:srgbClr val="0000FF"/>
                </a:solidFill>
                <a:latin typeface="Consolas" pitchFamily="49" charset="0"/>
                <a:ea typeface="楷体" pitchFamily="49" charset="-122"/>
                <a:cs typeface="Consolas" pitchFamily="49" charset="0"/>
              </a:rPr>
              <a:t>(</a:t>
            </a:r>
            <a:r>
              <a:rPr lang="en-US" altLang="zh-CN" sz="2000" err="1">
                <a:solidFill>
                  <a:srgbClr val="0000FF"/>
                </a:solidFill>
                <a:latin typeface="Consolas" pitchFamily="49" charset="0"/>
                <a:ea typeface="楷体" pitchFamily="49" charset="-122"/>
                <a:cs typeface="Consolas" pitchFamily="49" charset="0"/>
              </a:rPr>
              <a:t>T</a:t>
            </a:r>
            <a:r>
              <a:rPr lang="en-US" altLang="zh-CN" sz="2000" baseline="-25000" err="1">
                <a:solidFill>
                  <a:srgbClr val="0000FF"/>
                </a:solidFill>
                <a:latin typeface="Consolas" pitchFamily="49" charset="0"/>
                <a:ea typeface="楷体" pitchFamily="49" charset="-122"/>
                <a:cs typeface="Consolas" pitchFamily="49" charset="0"/>
              </a:rPr>
              <a:t>1</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，则</a:t>
            </a:r>
            <a:r>
              <a:rPr lang="zh-CN" altLang="en-US" sz="2000" dirty="0">
                <a:solidFill>
                  <a:srgbClr val="0000FF"/>
                </a:solidFill>
                <a:latin typeface="Consolas" pitchFamily="49" charset="0"/>
                <a:ea typeface="楷体" pitchFamily="49" charset="-122"/>
                <a:cs typeface="Consolas" pitchFamily="49" charset="0"/>
              </a:rPr>
              <a:t>有：</a:t>
            </a:r>
            <a:r>
              <a:rPr lang="en-US" altLang="zh-CN" sz="2000" err="1">
                <a:solidFill>
                  <a:srgbClr val="006600"/>
                </a:solidFill>
                <a:latin typeface="Consolas" pitchFamily="49" charset="0"/>
                <a:ea typeface="楷体" pitchFamily="49" charset="-122"/>
                <a:cs typeface="Consolas" pitchFamily="49" charset="0"/>
              </a:rPr>
              <a:t>WPL</a:t>
            </a:r>
            <a:r>
              <a:rPr lang="en-US" altLang="zh-CN" sz="2000">
                <a:solidFill>
                  <a:srgbClr val="006600"/>
                </a:solidFill>
                <a:latin typeface="Consolas" pitchFamily="49" charset="0"/>
                <a:ea typeface="楷体" pitchFamily="49" charset="-122"/>
                <a:cs typeface="Consolas" pitchFamily="49" charset="0"/>
              </a:rPr>
              <a:t>(T</a:t>
            </a:r>
            <a:r>
              <a:rPr lang="en-US" altLang="zh-CN" sz="2000" smtClean="0">
                <a:solidFill>
                  <a:srgbClr val="006600"/>
                </a:solidFill>
                <a:latin typeface="Consolas" pitchFamily="49" charset="0"/>
                <a:ea typeface="楷体" pitchFamily="49" charset="-122"/>
                <a:cs typeface="Consolas" pitchFamily="49" charset="0"/>
              </a:rPr>
              <a:t>) = </a:t>
            </a:r>
            <a:r>
              <a:rPr lang="en-US" altLang="zh-CN" sz="2000" dirty="0" err="1">
                <a:solidFill>
                  <a:srgbClr val="006600"/>
                </a:solidFill>
                <a:latin typeface="Consolas" pitchFamily="49" charset="0"/>
                <a:ea typeface="楷体" pitchFamily="49" charset="-122"/>
                <a:cs typeface="Consolas" pitchFamily="49" charset="0"/>
              </a:rPr>
              <a:t>WPL</a:t>
            </a:r>
            <a:r>
              <a:rPr lang="en-US" altLang="zh-CN" sz="2000" dirty="0">
                <a:solidFill>
                  <a:srgbClr val="006600"/>
                </a:solidFill>
                <a:latin typeface="Consolas" pitchFamily="49" charset="0"/>
                <a:ea typeface="楷体" pitchFamily="49" charset="-122"/>
                <a:cs typeface="Consolas" pitchFamily="49" charset="0"/>
              </a:rPr>
              <a:t>(</a:t>
            </a:r>
            <a:r>
              <a:rPr lang="en-US" altLang="zh-CN" sz="2000" dirty="0" err="1">
                <a:solidFill>
                  <a:srgbClr val="006600"/>
                </a:solidFill>
                <a:latin typeface="Consolas" pitchFamily="49" charset="0"/>
                <a:ea typeface="楷体" pitchFamily="49" charset="-122"/>
                <a:cs typeface="Consolas" pitchFamily="49" charset="0"/>
              </a:rPr>
              <a:t>T</a:t>
            </a:r>
            <a:r>
              <a:rPr lang="en-US" altLang="zh-CN" sz="2000" baseline="-25000" dirty="0" err="1">
                <a:solidFill>
                  <a:srgbClr val="006600"/>
                </a:solidFill>
                <a:latin typeface="Consolas" pitchFamily="49" charset="0"/>
                <a:ea typeface="楷体" pitchFamily="49" charset="-122"/>
                <a:cs typeface="Consolas" pitchFamily="49" charset="0"/>
              </a:rPr>
              <a:t>1</a:t>
            </a:r>
            <a:r>
              <a:rPr lang="en-US" altLang="zh-CN" sz="2000" dirty="0">
                <a:solidFill>
                  <a:srgbClr val="006600"/>
                </a:solidFill>
                <a:latin typeface="Consolas" pitchFamily="49" charset="0"/>
                <a:ea typeface="楷体" pitchFamily="49" charset="-122"/>
                <a:cs typeface="Consolas" pitchFamily="49" charset="0"/>
              </a:rPr>
              <a:t>)+</a:t>
            </a:r>
            <a:r>
              <a:rPr lang="en-US" altLang="zh-CN" sz="2000" i="1" dirty="0" err="1">
                <a:solidFill>
                  <a:srgbClr val="006600"/>
                </a:solidFill>
                <a:latin typeface="Consolas" pitchFamily="49" charset="0"/>
                <a:ea typeface="楷体" pitchFamily="49" charset="-122"/>
                <a:cs typeface="Consolas" pitchFamily="49" charset="0"/>
              </a:rPr>
              <a:t>w</a:t>
            </a:r>
            <a:r>
              <a:rPr lang="en-US" altLang="zh-CN" sz="2000" i="1" baseline="-25000" dirty="0" err="1">
                <a:solidFill>
                  <a:srgbClr val="006600"/>
                </a:solidFill>
                <a:latin typeface="Consolas" pitchFamily="49" charset="0"/>
                <a:ea typeface="楷体" pitchFamily="49" charset="-122"/>
                <a:cs typeface="Consolas" pitchFamily="49" charset="0"/>
              </a:rPr>
              <a:t>x</a:t>
            </a:r>
            <a:r>
              <a:rPr lang="en-US" altLang="zh-CN" sz="2000" dirty="0" err="1">
                <a:solidFill>
                  <a:srgbClr val="006600"/>
                </a:solidFill>
                <a:latin typeface="Consolas" pitchFamily="49" charset="0"/>
                <a:ea typeface="楷体" pitchFamily="49" charset="-122"/>
                <a:cs typeface="Consolas" pitchFamily="49" charset="0"/>
              </a:rPr>
              <a:t>+</a:t>
            </a:r>
            <a:r>
              <a:rPr lang="en-US" altLang="zh-CN" sz="2000" i="1" dirty="0" err="1">
                <a:solidFill>
                  <a:srgbClr val="006600"/>
                </a:solidFill>
                <a:latin typeface="Consolas" pitchFamily="49" charset="0"/>
                <a:ea typeface="楷体" pitchFamily="49" charset="-122"/>
                <a:cs typeface="Consolas" pitchFamily="49" charset="0"/>
              </a:rPr>
              <a:t>w</a:t>
            </a:r>
            <a:r>
              <a:rPr lang="en-US" altLang="zh-CN" sz="2000" i="1" baseline="-25000" dirty="0" err="1">
                <a:solidFill>
                  <a:srgbClr val="006600"/>
                </a:solidFill>
                <a:latin typeface="Consolas" pitchFamily="49" charset="0"/>
                <a:ea typeface="楷体" pitchFamily="49" charset="-122"/>
                <a:cs typeface="Consolas" pitchFamily="49" charset="0"/>
              </a:rPr>
              <a:t>y</a:t>
            </a:r>
            <a:endParaRPr lang="en-US" altLang="zh-CN" sz="2000" baseline="-25000" dirty="0">
              <a:solidFill>
                <a:srgbClr val="006600"/>
              </a:solidFill>
              <a:latin typeface="Consolas" pitchFamily="49" charset="0"/>
              <a:ea typeface="楷体" pitchFamily="49" charset="-122"/>
              <a:cs typeface="Consolas" pitchFamily="49" charset="0"/>
            </a:endParaRPr>
          </a:p>
          <a:p>
            <a:pPr>
              <a:lnSpc>
                <a:spcPct val="150000"/>
              </a:lnSpc>
            </a:pPr>
            <a:r>
              <a:rPr lang="zh-CN" altLang="en-US" sz="2000" smtClean="0">
                <a:solidFill>
                  <a:srgbClr val="0000FF"/>
                </a:solidFill>
                <a:latin typeface="Consolas" pitchFamily="49" charset="0"/>
                <a:ea typeface="楷体" pitchFamily="49" charset="-122"/>
                <a:cs typeface="Consolas" pitchFamily="49" charset="0"/>
              </a:rPr>
              <a:t>    这</a:t>
            </a:r>
            <a:r>
              <a:rPr lang="zh-CN" altLang="en-US" sz="2000" dirty="0">
                <a:solidFill>
                  <a:srgbClr val="0000FF"/>
                </a:solidFill>
                <a:latin typeface="Consolas" pitchFamily="49" charset="0"/>
                <a:ea typeface="楷体" pitchFamily="49" charset="-122"/>
                <a:cs typeface="Consolas" pitchFamily="49" charset="0"/>
              </a:rPr>
              <a:t>是因为</a:t>
            </a:r>
            <a:r>
              <a:rPr lang="en-US" altLang="zh-CN" sz="2000" dirty="0" err="1">
                <a:solidFill>
                  <a:srgbClr val="0000FF"/>
                </a:solidFill>
                <a:latin typeface="Consolas" pitchFamily="49" charset="0"/>
                <a:ea typeface="楷体" pitchFamily="49" charset="-122"/>
                <a:cs typeface="Consolas" pitchFamily="49" charset="0"/>
              </a:rPr>
              <a:t>WPL</a:t>
            </a:r>
            <a:r>
              <a:rPr lang="en-US" altLang="zh-CN" sz="2000" dirty="0">
                <a:solidFill>
                  <a:srgbClr val="0000FF"/>
                </a:solidFill>
                <a:latin typeface="Consolas" pitchFamily="49" charset="0"/>
                <a:ea typeface="楷体" pitchFamily="49"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T</a:t>
            </a:r>
            <a:r>
              <a:rPr lang="en-US" altLang="zh-CN" sz="2000" baseline="-25000" dirty="0" err="1">
                <a:solidFill>
                  <a:srgbClr val="0000FF"/>
                </a:solidFill>
                <a:latin typeface="Consolas" pitchFamily="49" charset="0"/>
                <a:ea typeface="楷体" pitchFamily="49" charset="-122"/>
                <a:cs typeface="Consolas" pitchFamily="49" charset="0"/>
              </a:rPr>
              <a:t>1</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含有</a:t>
            </a:r>
            <a:r>
              <a:rPr lang="en-US" altLang="zh-CN" sz="2000" dirty="0">
                <a:solidFill>
                  <a:srgbClr val="0000FF"/>
                </a:solidFill>
                <a:latin typeface="Consolas" pitchFamily="49" charset="0"/>
                <a:ea typeface="楷体" pitchFamily="49" charset="-122"/>
                <a:cs typeface="Consolas" pitchFamily="49" charset="0"/>
              </a:rPr>
              <a:t>T</a:t>
            </a:r>
            <a:r>
              <a:rPr lang="zh-CN" altLang="en-US" sz="2000" dirty="0">
                <a:solidFill>
                  <a:srgbClr val="0000FF"/>
                </a:solidFill>
                <a:latin typeface="Consolas" pitchFamily="49" charset="0"/>
                <a:ea typeface="楷体" pitchFamily="49" charset="-122"/>
                <a:cs typeface="Consolas" pitchFamily="49" charset="0"/>
              </a:rPr>
              <a:t>中除</a:t>
            </a:r>
            <a:r>
              <a:rPr lang="en-US" altLang="zh-CN" sz="2000" i="1" dirty="0">
                <a:solidFill>
                  <a:srgbClr val="0000FF"/>
                </a:solidFill>
                <a:latin typeface="Consolas" pitchFamily="49" charset="0"/>
                <a:ea typeface="楷体" pitchFamily="49" charset="-122"/>
                <a:cs typeface="Consolas" pitchFamily="49" charset="0"/>
              </a:rPr>
              <a:t>x</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y</a:t>
            </a:r>
            <a:r>
              <a:rPr lang="zh-CN" altLang="en-US" sz="2000" dirty="0">
                <a:solidFill>
                  <a:srgbClr val="0000FF"/>
                </a:solidFill>
                <a:latin typeface="Consolas" pitchFamily="49" charset="0"/>
                <a:ea typeface="楷体" pitchFamily="49" charset="-122"/>
                <a:cs typeface="Consolas" pitchFamily="49" charset="0"/>
              </a:rPr>
              <a:t>外的所有叶子结点的带权路径长</a:t>
            </a:r>
            <a:r>
              <a:rPr lang="zh-CN" altLang="en-US" sz="2000">
                <a:solidFill>
                  <a:srgbClr val="0000FF"/>
                </a:solidFill>
                <a:latin typeface="Consolas" pitchFamily="49" charset="0"/>
                <a:ea typeface="楷体" pitchFamily="49" charset="-122"/>
                <a:cs typeface="Consolas" pitchFamily="49" charset="0"/>
              </a:rPr>
              <a:t>度</a:t>
            </a:r>
            <a:r>
              <a:rPr lang="zh-CN" altLang="en-US" sz="2000" smtClean="0">
                <a:solidFill>
                  <a:srgbClr val="0000FF"/>
                </a:solidFill>
                <a:latin typeface="Consolas" pitchFamily="49" charset="0"/>
                <a:ea typeface="楷体" pitchFamily="49" charset="-122"/>
                <a:cs typeface="Consolas" pitchFamily="49" charset="0"/>
              </a:rPr>
              <a:t>和，另</a:t>
            </a:r>
            <a:r>
              <a:rPr lang="zh-CN" altLang="en-US" sz="2000" dirty="0">
                <a:solidFill>
                  <a:srgbClr val="0000FF"/>
                </a:solidFill>
                <a:latin typeface="Consolas" pitchFamily="49" charset="0"/>
                <a:ea typeface="楷体" pitchFamily="49" charset="-122"/>
                <a:cs typeface="Consolas" pitchFamily="49" charset="0"/>
              </a:rPr>
              <a:t>加上</a:t>
            </a:r>
            <a:r>
              <a:rPr lang="en-US" altLang="zh-CN" sz="2000" i="1" dirty="0">
                <a:solidFill>
                  <a:srgbClr val="0000FF"/>
                </a:solidFill>
                <a:latin typeface="Consolas" pitchFamily="49" charset="0"/>
                <a:ea typeface="楷体" pitchFamily="49" charset="-122"/>
                <a:cs typeface="Consolas" pitchFamily="49" charset="0"/>
              </a:rPr>
              <a:t>z</a:t>
            </a:r>
            <a:r>
              <a:rPr lang="zh-CN" altLang="en-US" sz="2000" dirty="0">
                <a:solidFill>
                  <a:srgbClr val="0000FF"/>
                </a:solidFill>
                <a:latin typeface="Consolas" pitchFamily="49" charset="0"/>
                <a:ea typeface="楷体" pitchFamily="49" charset="-122"/>
                <a:cs typeface="Consolas" pitchFamily="49" charset="0"/>
              </a:rPr>
              <a:t>的带权路径</a:t>
            </a:r>
            <a:r>
              <a:rPr lang="zh-CN" altLang="en-US" sz="2000">
                <a:solidFill>
                  <a:srgbClr val="0000FF"/>
                </a:solidFill>
                <a:latin typeface="Consolas" pitchFamily="49" charset="0"/>
                <a:ea typeface="楷体" pitchFamily="49" charset="-122"/>
                <a:cs typeface="Consolas" pitchFamily="49" charset="0"/>
              </a:rPr>
              <a:t>长度</a:t>
            </a:r>
            <a:r>
              <a:rPr lang="zh-CN" altLang="en-US" sz="2000" smtClean="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grpSp>
        <p:nvGrpSpPr>
          <p:cNvPr id="24" name="组合 23"/>
          <p:cNvGrpSpPr/>
          <p:nvPr/>
        </p:nvGrpSpPr>
        <p:grpSpPr>
          <a:xfrm>
            <a:off x="1357290" y="1000108"/>
            <a:ext cx="5786478" cy="1900309"/>
            <a:chOff x="1357290" y="2857495"/>
            <a:chExt cx="5786478" cy="1900309"/>
          </a:xfrm>
        </p:grpSpPr>
        <p:sp>
          <p:nvSpPr>
            <p:cNvPr id="25" name="椭圆 24"/>
            <p:cNvSpPr/>
            <p:nvPr/>
          </p:nvSpPr>
          <p:spPr>
            <a:xfrm>
              <a:off x="1928794" y="3000372"/>
              <a:ext cx="428628" cy="50006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z</a:t>
              </a:r>
              <a:endParaRPr lang="zh-CN" altLang="en-US" sz="2000" i="1">
                <a:solidFill>
                  <a:srgbClr val="0000FF"/>
                </a:solidFill>
                <a:latin typeface="Consolas" pitchFamily="49" charset="0"/>
                <a:cs typeface="Consolas" pitchFamily="49" charset="0"/>
              </a:endParaRPr>
            </a:p>
          </p:txBody>
        </p:sp>
        <p:sp>
          <p:nvSpPr>
            <p:cNvPr id="26" name="椭圆 25"/>
            <p:cNvSpPr/>
            <p:nvPr/>
          </p:nvSpPr>
          <p:spPr>
            <a:xfrm>
              <a:off x="1357290" y="3786190"/>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x</a:t>
              </a:r>
              <a:endParaRPr lang="zh-CN" altLang="en-US" sz="2000" i="1">
                <a:solidFill>
                  <a:srgbClr val="0000FF"/>
                </a:solidFill>
                <a:latin typeface="Consolas" pitchFamily="49" charset="0"/>
                <a:cs typeface="Consolas" pitchFamily="49" charset="0"/>
              </a:endParaRPr>
            </a:p>
          </p:txBody>
        </p:sp>
        <p:sp>
          <p:nvSpPr>
            <p:cNvPr id="27" name="椭圆 26"/>
            <p:cNvSpPr/>
            <p:nvPr/>
          </p:nvSpPr>
          <p:spPr>
            <a:xfrm>
              <a:off x="2571736" y="3786190"/>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y</a:t>
              </a:r>
              <a:endParaRPr lang="zh-CN" altLang="en-US" sz="2000" i="1">
                <a:solidFill>
                  <a:srgbClr val="0000FF"/>
                </a:solidFill>
                <a:latin typeface="Consolas" pitchFamily="49" charset="0"/>
                <a:cs typeface="Consolas" pitchFamily="49" charset="0"/>
              </a:endParaRPr>
            </a:p>
          </p:txBody>
        </p:sp>
        <p:cxnSp>
          <p:nvCxnSpPr>
            <p:cNvPr id="28" name="直接连接符 27"/>
            <p:cNvCxnSpPr>
              <a:stCxn id="25" idx="3"/>
              <a:endCxn id="26" idx="7"/>
            </p:cNvCxnSpPr>
            <p:nvPr/>
          </p:nvCxnSpPr>
          <p:spPr>
            <a:xfrm rot="5400000">
              <a:off x="1641247" y="3509105"/>
              <a:ext cx="432218" cy="268418"/>
            </a:xfrm>
            <a:prstGeom prst="line">
              <a:avLst/>
            </a:prstGeom>
          </p:spPr>
          <p:style>
            <a:lnRef idx="2">
              <a:schemeClr val="dk1"/>
            </a:lnRef>
            <a:fillRef idx="0">
              <a:schemeClr val="dk1"/>
            </a:fillRef>
            <a:effectRef idx="1">
              <a:schemeClr val="dk1"/>
            </a:effectRef>
            <a:fontRef idx="minor">
              <a:schemeClr val="tx1"/>
            </a:fontRef>
          </p:style>
        </p:cxnSp>
        <p:cxnSp>
          <p:nvCxnSpPr>
            <p:cNvPr id="29" name="直接连接符 28"/>
            <p:cNvCxnSpPr>
              <a:stCxn id="25" idx="5"/>
              <a:endCxn id="27" idx="1"/>
            </p:cNvCxnSpPr>
            <p:nvPr/>
          </p:nvCxnSpPr>
          <p:spPr>
            <a:xfrm rot="16200000" flipH="1">
              <a:off x="2248470" y="3473386"/>
              <a:ext cx="432218" cy="339856"/>
            </a:xfrm>
            <a:prstGeom prst="line">
              <a:avLst/>
            </a:prstGeom>
          </p:spPr>
          <p:style>
            <a:lnRef idx="2">
              <a:schemeClr val="dk1"/>
            </a:lnRef>
            <a:fillRef idx="0">
              <a:schemeClr val="dk1"/>
            </a:fillRef>
            <a:effectRef idx="1">
              <a:schemeClr val="dk1"/>
            </a:effectRef>
            <a:fontRef idx="minor">
              <a:schemeClr val="tx1"/>
            </a:fontRef>
          </p:style>
        </p:cxnSp>
        <p:sp>
          <p:nvSpPr>
            <p:cNvPr id="30" name="TextBox 29"/>
            <p:cNvSpPr txBox="1"/>
            <p:nvPr/>
          </p:nvSpPr>
          <p:spPr>
            <a:xfrm>
              <a:off x="3214678" y="3214686"/>
              <a:ext cx="3143272" cy="400110"/>
            </a:xfrm>
            <a:prstGeom prst="rect">
              <a:avLst/>
            </a:prstGeom>
            <a:noFill/>
          </p:spPr>
          <p:txBody>
            <a:bodyPr wrap="square" rtlCol="0">
              <a:spAutoFit/>
            </a:bodyPr>
            <a:lstStyle/>
            <a:p>
              <a:r>
                <a:rPr lang="zh-CN" altLang="en-US" sz="2000" smtClean="0">
                  <a:solidFill>
                    <a:srgbClr val="0000FF"/>
                  </a:solidFill>
                  <a:latin typeface="Consolas" pitchFamily="49" charset="0"/>
                  <a:ea typeface="仿宋" pitchFamily="49" charset="-122"/>
                  <a:cs typeface="Consolas" pitchFamily="49" charset="0"/>
                </a:rPr>
                <a:t>由</a:t>
              </a:r>
              <a:r>
                <a:rPr lang="en-US" sz="2000" smtClean="0">
                  <a:solidFill>
                    <a:srgbClr val="0000FF"/>
                  </a:solidFill>
                  <a:latin typeface="Consolas" pitchFamily="49" charset="0"/>
                  <a:ea typeface="仿宋" pitchFamily="49" charset="-122"/>
                  <a:cs typeface="Consolas" pitchFamily="49" charset="0"/>
                </a:rPr>
                <a:t>T</a:t>
              </a:r>
              <a:r>
                <a:rPr lang="zh-CN" altLang="en-US" sz="2000" smtClean="0">
                  <a:solidFill>
                    <a:srgbClr val="0000FF"/>
                  </a:solidFill>
                  <a:latin typeface="Consolas" pitchFamily="49" charset="0"/>
                  <a:ea typeface="仿宋" pitchFamily="49" charset="-122"/>
                  <a:cs typeface="Consolas" pitchFamily="49" charset="0"/>
                </a:rPr>
                <a:t>删除</a:t>
              </a:r>
              <a:r>
                <a:rPr lang="en-US" sz="2000" i="1" smtClean="0">
                  <a:solidFill>
                    <a:srgbClr val="0000FF"/>
                  </a:solidFill>
                  <a:latin typeface="Consolas" pitchFamily="49" charset="0"/>
                  <a:ea typeface="仿宋" pitchFamily="49" charset="-122"/>
                  <a:cs typeface="Consolas" pitchFamily="49" charset="0"/>
                </a:rPr>
                <a:t>x</a:t>
              </a:r>
              <a:r>
                <a:rPr lang="zh-CN" altLang="en-US" sz="2000" smtClean="0">
                  <a:solidFill>
                    <a:srgbClr val="0000FF"/>
                  </a:solidFill>
                  <a:latin typeface="Consolas" pitchFamily="49" charset="0"/>
                  <a:ea typeface="仿宋" pitchFamily="49" charset="-122"/>
                  <a:cs typeface="Consolas" pitchFamily="49" charset="0"/>
                </a:rPr>
                <a:t>、</a:t>
              </a:r>
              <a:r>
                <a:rPr lang="en-US" sz="2000" i="1" smtClean="0">
                  <a:solidFill>
                    <a:srgbClr val="0000FF"/>
                  </a:solidFill>
                  <a:latin typeface="Consolas" pitchFamily="49" charset="0"/>
                  <a:ea typeface="仿宋" pitchFamily="49" charset="-122"/>
                  <a:cs typeface="Consolas" pitchFamily="49" charset="0"/>
                </a:rPr>
                <a:t>y</a:t>
              </a:r>
              <a:r>
                <a:rPr lang="zh-CN" altLang="en-US" sz="2000" smtClean="0">
                  <a:solidFill>
                    <a:srgbClr val="0000FF"/>
                  </a:solidFill>
                  <a:latin typeface="Consolas" pitchFamily="49" charset="0"/>
                  <a:ea typeface="仿宋" pitchFamily="49" charset="-122"/>
                  <a:cs typeface="Consolas" pitchFamily="49" charset="0"/>
                </a:rPr>
                <a:t>结点得到</a:t>
              </a:r>
              <a:r>
                <a:rPr lang="en-US" sz="2000" smtClean="0">
                  <a:solidFill>
                    <a:srgbClr val="0000FF"/>
                  </a:solidFill>
                  <a:latin typeface="Consolas" pitchFamily="49" charset="0"/>
                  <a:ea typeface="仿宋" pitchFamily="49" charset="-122"/>
                  <a:cs typeface="Consolas" pitchFamily="49" charset="0"/>
                </a:rPr>
                <a:t>T</a:t>
              </a:r>
              <a:r>
                <a:rPr lang="en-US" sz="2000" baseline="-25000" smtClean="0">
                  <a:solidFill>
                    <a:srgbClr val="0000FF"/>
                  </a:solidFill>
                  <a:latin typeface="Consolas" pitchFamily="49" charset="0"/>
                  <a:ea typeface="仿宋" pitchFamily="49" charset="-122"/>
                  <a:cs typeface="Consolas" pitchFamily="49" charset="0"/>
                </a:rPr>
                <a:t>1</a:t>
              </a:r>
              <a:endParaRPr lang="zh-CN" altLang="en-US" sz="2000">
                <a:solidFill>
                  <a:srgbClr val="0000FF"/>
                </a:solidFill>
                <a:latin typeface="Consolas" pitchFamily="49" charset="0"/>
                <a:ea typeface="仿宋" pitchFamily="49" charset="-122"/>
                <a:cs typeface="Consolas" pitchFamily="49" charset="0"/>
              </a:endParaRPr>
            </a:p>
          </p:txBody>
        </p:sp>
        <p:sp>
          <p:nvSpPr>
            <p:cNvPr id="31" name="TextBox 30"/>
            <p:cNvSpPr txBox="1"/>
            <p:nvPr/>
          </p:nvSpPr>
          <p:spPr>
            <a:xfrm>
              <a:off x="2000232" y="4357694"/>
              <a:ext cx="500066"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T</a:t>
              </a:r>
              <a:endParaRPr lang="zh-CN" altLang="en-US" sz="2000">
                <a:solidFill>
                  <a:srgbClr val="0000FF"/>
                </a:solidFill>
                <a:latin typeface="Consolas" pitchFamily="49" charset="0"/>
                <a:cs typeface="Consolas" pitchFamily="49" charset="0"/>
              </a:endParaRPr>
            </a:p>
          </p:txBody>
        </p:sp>
        <p:sp>
          <p:nvSpPr>
            <p:cNvPr id="32" name="椭圆 31"/>
            <p:cNvSpPr/>
            <p:nvPr/>
          </p:nvSpPr>
          <p:spPr>
            <a:xfrm>
              <a:off x="6572264" y="3286124"/>
              <a:ext cx="428628" cy="50006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z</a:t>
              </a:r>
              <a:endParaRPr lang="zh-CN" altLang="en-US" sz="2000" i="1">
                <a:solidFill>
                  <a:srgbClr val="0000FF"/>
                </a:solidFill>
                <a:latin typeface="Consolas" pitchFamily="49" charset="0"/>
                <a:cs typeface="Consolas" pitchFamily="49" charset="0"/>
              </a:endParaRPr>
            </a:p>
          </p:txBody>
        </p:sp>
        <p:sp>
          <p:nvSpPr>
            <p:cNvPr id="33" name="TextBox 32"/>
            <p:cNvSpPr txBox="1"/>
            <p:nvPr/>
          </p:nvSpPr>
          <p:spPr>
            <a:xfrm>
              <a:off x="6643702" y="4071942"/>
              <a:ext cx="500066"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T</a:t>
              </a:r>
              <a:r>
                <a:rPr lang="en-US" altLang="zh-CN" sz="2000" baseline="-25000" smtClean="0">
                  <a:solidFill>
                    <a:srgbClr val="0000FF"/>
                  </a:solidFill>
                  <a:latin typeface="Consolas" pitchFamily="49" charset="0"/>
                  <a:cs typeface="Consolas" pitchFamily="49" charset="0"/>
                </a:rPr>
                <a:t>1</a:t>
              </a:r>
              <a:endParaRPr lang="zh-CN" altLang="en-US" sz="2000" baseline="-25000">
                <a:solidFill>
                  <a:srgbClr val="0000FF"/>
                </a:solidFill>
                <a:latin typeface="Consolas" pitchFamily="49" charset="0"/>
                <a:cs typeface="Consolas" pitchFamily="49" charset="0"/>
              </a:endParaRPr>
            </a:p>
          </p:txBody>
        </p:sp>
        <p:cxnSp>
          <p:nvCxnSpPr>
            <p:cNvPr id="34" name="直接箭头连接符 33"/>
            <p:cNvCxnSpPr/>
            <p:nvPr/>
          </p:nvCxnSpPr>
          <p:spPr>
            <a:xfrm>
              <a:off x="3214678" y="3714752"/>
              <a:ext cx="300039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5" name="直接连接符 34"/>
            <p:cNvCxnSpPr>
              <a:endCxn id="25" idx="1"/>
            </p:cNvCxnSpPr>
            <p:nvPr/>
          </p:nvCxnSpPr>
          <p:spPr>
            <a:xfrm rot="16200000" flipH="1">
              <a:off x="1816406" y="2898445"/>
              <a:ext cx="216109" cy="134209"/>
            </a:xfrm>
            <a:prstGeom prst="line">
              <a:avLst/>
            </a:prstGeom>
          </p:spPr>
          <p:style>
            <a:lnRef idx="2">
              <a:schemeClr val="dk1"/>
            </a:lnRef>
            <a:fillRef idx="0">
              <a:schemeClr val="dk1"/>
            </a:fillRef>
            <a:effectRef idx="1">
              <a:schemeClr val="dk1"/>
            </a:effectRef>
            <a:fontRef idx="minor">
              <a:schemeClr val="tx1"/>
            </a:fontRef>
          </p:style>
        </p:cxnSp>
        <p:cxnSp>
          <p:nvCxnSpPr>
            <p:cNvPr id="36" name="直接连接符 35"/>
            <p:cNvCxnSpPr>
              <a:endCxn id="32" idx="1"/>
            </p:cNvCxnSpPr>
            <p:nvPr/>
          </p:nvCxnSpPr>
          <p:spPr>
            <a:xfrm rot="16200000" flipH="1">
              <a:off x="6459876" y="3184197"/>
              <a:ext cx="216109" cy="134209"/>
            </a:xfrm>
            <a:prstGeom prst="line">
              <a:avLst/>
            </a:prstGeom>
          </p:spPr>
          <p:style>
            <a:lnRef idx="2">
              <a:schemeClr val="dk1"/>
            </a:lnRef>
            <a:fillRef idx="0">
              <a:schemeClr val="dk1"/>
            </a:fillRef>
            <a:effectRef idx="1">
              <a:schemeClr val="dk1"/>
            </a:effectRef>
            <a:fontRef idx="minor">
              <a:schemeClr val="tx1"/>
            </a:fontRef>
          </p:style>
        </p:cxnSp>
      </p:gr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7" name="Text Box 3"/>
          <p:cNvSpPr txBox="1">
            <a:spLocks noChangeArrowheads="1"/>
          </p:cNvSpPr>
          <p:nvPr/>
        </p:nvSpPr>
        <p:spPr bwMode="auto">
          <a:xfrm>
            <a:off x="357158" y="2285992"/>
            <a:ext cx="8569325" cy="3580467"/>
          </a:xfrm>
          <a:prstGeom prst="rect">
            <a:avLst/>
          </a:prstGeom>
          <a:solidFill>
            <a:schemeClr val="accent6">
              <a:lumMod val="20000"/>
              <a:lumOff val="80000"/>
            </a:schemeClr>
          </a:solidFill>
          <a:ln w="9525">
            <a:noFill/>
            <a:miter lim="800000"/>
            <a:headEnd/>
            <a:tailEnd/>
          </a:ln>
          <a:effectLst/>
        </p:spPr>
        <p:txBody>
          <a:bodyPr>
            <a:spAutoFit/>
          </a:bodyPr>
          <a:lstStyle/>
          <a:p>
            <a:pPr>
              <a:lnSpc>
                <a:spcPts val="3200"/>
              </a:lnSpc>
            </a:pPr>
            <a:r>
              <a:rPr lang="zh-CN" altLang="en-US" sz="2000" dirty="0">
                <a:solidFill>
                  <a:srgbClr val="0000FF"/>
                </a:solidFill>
                <a:latin typeface="Consolas" pitchFamily="49" charset="0"/>
                <a:ea typeface="楷体" pitchFamily="49" charset="-122"/>
                <a:cs typeface="Consolas" pitchFamily="49" charset="0"/>
              </a:rPr>
              <a:t>　　假设</a:t>
            </a:r>
            <a:r>
              <a:rPr lang="en-US" altLang="zh-CN" sz="2000" dirty="0" err="1">
                <a:solidFill>
                  <a:srgbClr val="0000FF"/>
                </a:solidFill>
                <a:latin typeface="Consolas" pitchFamily="49" charset="0"/>
                <a:ea typeface="楷体" pitchFamily="49" charset="-122"/>
                <a:cs typeface="Consolas" pitchFamily="49" charset="0"/>
              </a:rPr>
              <a:t>T</a:t>
            </a:r>
            <a:r>
              <a:rPr lang="en-US" altLang="zh-CN" sz="2000" baseline="-25000" dirty="0" err="1">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不是最</a:t>
            </a:r>
            <a:r>
              <a:rPr lang="zh-CN" altLang="en-US" sz="2000">
                <a:solidFill>
                  <a:srgbClr val="0000FF"/>
                </a:solidFill>
                <a:latin typeface="Consolas" pitchFamily="49" charset="0"/>
                <a:ea typeface="楷体" pitchFamily="49" charset="-122"/>
                <a:cs typeface="Consolas" pitchFamily="49" charset="0"/>
              </a:rPr>
              <a:t>优</a:t>
            </a:r>
            <a:r>
              <a:rPr lang="zh-CN" altLang="en-US" sz="2000" smtClean="0">
                <a:solidFill>
                  <a:srgbClr val="0000FF"/>
                </a:solidFill>
                <a:latin typeface="Consolas" pitchFamily="49" charset="0"/>
                <a:ea typeface="楷体" pitchFamily="49" charset="-122"/>
                <a:cs typeface="Consolas" pitchFamily="49" charset="0"/>
              </a:rPr>
              <a:t>的，则</a:t>
            </a:r>
            <a:r>
              <a:rPr lang="zh-CN" altLang="en-US" sz="2000" dirty="0">
                <a:solidFill>
                  <a:srgbClr val="0000FF"/>
                </a:solidFill>
                <a:latin typeface="Consolas" pitchFamily="49" charset="0"/>
                <a:ea typeface="楷体" pitchFamily="49" charset="-122"/>
                <a:cs typeface="Consolas" pitchFamily="49" charset="0"/>
              </a:rPr>
              <a:t>存在另一棵</a:t>
            </a:r>
            <a:r>
              <a:rPr lang="zh-CN" altLang="en-US" sz="2000">
                <a:solidFill>
                  <a:srgbClr val="0000FF"/>
                </a:solidFill>
                <a:latin typeface="Consolas" pitchFamily="49" charset="0"/>
                <a:ea typeface="楷体" pitchFamily="49" charset="-122"/>
                <a:cs typeface="Consolas" pitchFamily="49" charset="0"/>
              </a:rPr>
              <a:t>树</a:t>
            </a:r>
            <a:r>
              <a:rPr lang="en-US" altLang="zh-CN" sz="2000" smtClean="0">
                <a:solidFill>
                  <a:srgbClr val="0000FF"/>
                </a:solidFill>
                <a:latin typeface="Consolas" pitchFamily="49" charset="0"/>
                <a:ea typeface="楷体" pitchFamily="49" charset="-122"/>
                <a:cs typeface="Consolas" pitchFamily="49" charset="0"/>
              </a:rPr>
              <a:t>T</a:t>
            </a:r>
            <a:r>
              <a:rPr lang="en-US" altLang="zh-CN" sz="2000" baseline="-25000" smtClean="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，有</a:t>
            </a:r>
            <a:r>
              <a:rPr lang="zh-CN" altLang="en-US" sz="2000" dirty="0">
                <a:solidFill>
                  <a:srgbClr val="0000FF"/>
                </a:solidFill>
                <a:latin typeface="Consolas" pitchFamily="49" charset="0"/>
                <a:ea typeface="楷体" pitchFamily="49" charset="-122"/>
                <a:cs typeface="Consolas" pitchFamily="49" charset="0"/>
              </a:rPr>
              <a:t>：　</a:t>
            </a:r>
          </a:p>
          <a:p>
            <a:pPr>
              <a:lnSpc>
                <a:spcPts val="3200"/>
              </a:lnSpc>
            </a:pPr>
            <a:r>
              <a:rPr lang="zh-CN" altLang="en-US" sz="2000" dirty="0">
                <a:latin typeface="Consolas" pitchFamily="49" charset="0"/>
                <a:ea typeface="楷体" pitchFamily="49" charset="-122"/>
                <a:cs typeface="Consolas" pitchFamily="49" charset="0"/>
              </a:rPr>
              <a:t>　　　　　　</a:t>
            </a:r>
            <a:r>
              <a:rPr lang="en-US" altLang="zh-CN" sz="2000" err="1">
                <a:solidFill>
                  <a:srgbClr val="006600"/>
                </a:solidFill>
                <a:latin typeface="Consolas" pitchFamily="49" charset="0"/>
                <a:ea typeface="楷体" pitchFamily="49" charset="-122"/>
                <a:cs typeface="Consolas" pitchFamily="49" charset="0"/>
              </a:rPr>
              <a:t>WPL</a:t>
            </a:r>
            <a:r>
              <a:rPr lang="en-US" altLang="zh-CN" sz="2000">
                <a:solidFill>
                  <a:srgbClr val="006600"/>
                </a:solidFill>
                <a:latin typeface="Consolas" pitchFamily="49" charset="0"/>
                <a:ea typeface="楷体" pitchFamily="49" charset="-122"/>
                <a:cs typeface="Consolas" pitchFamily="49" charset="0"/>
              </a:rPr>
              <a:t>(</a:t>
            </a:r>
            <a:r>
              <a:rPr lang="en-US" altLang="zh-CN" sz="2000" err="1">
                <a:solidFill>
                  <a:srgbClr val="006600"/>
                </a:solidFill>
                <a:latin typeface="Consolas" pitchFamily="49" charset="0"/>
                <a:ea typeface="楷体" pitchFamily="49" charset="-122"/>
                <a:cs typeface="Consolas" pitchFamily="49" charset="0"/>
              </a:rPr>
              <a:t>T</a:t>
            </a:r>
            <a:r>
              <a:rPr lang="en-US" altLang="zh-CN" sz="2000" baseline="-25000" err="1">
                <a:solidFill>
                  <a:srgbClr val="006600"/>
                </a:solidFill>
                <a:latin typeface="Consolas" pitchFamily="49" charset="0"/>
                <a:ea typeface="楷体" pitchFamily="49" charset="-122"/>
                <a:cs typeface="Consolas" pitchFamily="49" charset="0"/>
              </a:rPr>
              <a:t>2</a:t>
            </a:r>
            <a:r>
              <a:rPr lang="en-US" altLang="zh-CN" sz="2000" smtClean="0">
                <a:solidFill>
                  <a:srgbClr val="006600"/>
                </a:solidFill>
                <a:latin typeface="Consolas" pitchFamily="49" charset="0"/>
                <a:ea typeface="楷体" pitchFamily="49" charset="-122"/>
                <a:cs typeface="Consolas" pitchFamily="49" charset="0"/>
              </a:rPr>
              <a:t>) &lt; WPL(T</a:t>
            </a:r>
            <a:r>
              <a:rPr lang="en-US" altLang="zh-CN" sz="2000" baseline="-25000" smtClean="0">
                <a:solidFill>
                  <a:srgbClr val="006600"/>
                </a:solidFill>
                <a:latin typeface="Consolas" pitchFamily="49" charset="0"/>
                <a:ea typeface="楷体" pitchFamily="49" charset="-122"/>
                <a:cs typeface="Consolas" pitchFamily="49" charset="0"/>
              </a:rPr>
              <a:t>1</a:t>
            </a:r>
            <a:r>
              <a:rPr lang="en-US" altLang="zh-CN" sz="2000" dirty="0" smtClean="0">
                <a:solidFill>
                  <a:srgbClr val="006600"/>
                </a:solidFill>
                <a:latin typeface="Consolas" pitchFamily="49" charset="0"/>
                <a:ea typeface="楷体" pitchFamily="49" charset="-122"/>
                <a:cs typeface="Consolas" pitchFamily="49" charset="0"/>
              </a:rPr>
              <a:t>)</a:t>
            </a:r>
            <a:endParaRPr lang="zh-CN" altLang="en-US" sz="2000" dirty="0">
              <a:latin typeface="Consolas" pitchFamily="49" charset="0"/>
              <a:ea typeface="楷体" pitchFamily="49" charset="-122"/>
              <a:cs typeface="Consolas" pitchFamily="49" charset="0"/>
            </a:endParaRPr>
          </a:p>
          <a:p>
            <a:pPr>
              <a:lnSpc>
                <a:spcPts val="3200"/>
              </a:lnSpc>
            </a:pPr>
            <a:r>
              <a:rPr lang="zh-CN" altLang="en-US" sz="2000" smtClean="0">
                <a:solidFill>
                  <a:srgbClr val="0000FF"/>
                </a:solidFill>
                <a:latin typeface="Consolas" pitchFamily="49" charset="0"/>
                <a:ea typeface="楷体" pitchFamily="49" charset="-122"/>
                <a:cs typeface="Consolas" pitchFamily="49" charset="0"/>
              </a:rPr>
              <a:t>    由于</a:t>
            </a:r>
            <a:r>
              <a:rPr lang="en-US" altLang="zh-CN" sz="2000" i="1" dirty="0" err="1">
                <a:solidFill>
                  <a:srgbClr val="0000FF"/>
                </a:solidFill>
                <a:latin typeface="Consolas" pitchFamily="49" charset="0"/>
                <a:ea typeface="楷体" pitchFamily="49" charset="-122"/>
                <a:cs typeface="Consolas" pitchFamily="49" charset="0"/>
              </a:rPr>
              <a:t>z</a:t>
            </a:r>
            <a:r>
              <a:rPr lang="en-US" altLang="zh-CN" sz="2000" err="1">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C</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，则</a:t>
            </a:r>
            <a:r>
              <a:rPr lang="en-US" altLang="zh-CN" sz="2000" i="1" dirty="0">
                <a:solidFill>
                  <a:srgbClr val="0000FF"/>
                </a:solidFill>
                <a:latin typeface="Consolas" pitchFamily="49" charset="0"/>
                <a:ea typeface="楷体" pitchFamily="49" charset="-122"/>
                <a:cs typeface="Consolas" pitchFamily="49" charset="0"/>
              </a:rPr>
              <a:t>z</a:t>
            </a:r>
            <a:r>
              <a:rPr lang="zh-CN" altLang="en-US" sz="2000" dirty="0">
                <a:solidFill>
                  <a:srgbClr val="0000FF"/>
                </a:solidFill>
                <a:latin typeface="Consolas" pitchFamily="49" charset="0"/>
                <a:ea typeface="楷体" pitchFamily="49" charset="-122"/>
                <a:cs typeface="Consolas" pitchFamily="49" charset="0"/>
              </a:rPr>
              <a:t>在</a:t>
            </a:r>
            <a:r>
              <a:rPr lang="en-US" altLang="zh-CN" sz="2000" dirty="0" err="1">
                <a:solidFill>
                  <a:srgbClr val="0000FF"/>
                </a:solidFill>
                <a:latin typeface="Consolas" pitchFamily="49" charset="0"/>
                <a:ea typeface="楷体" pitchFamily="49" charset="-122"/>
                <a:cs typeface="Consolas" pitchFamily="49" charset="0"/>
              </a:rPr>
              <a:t>T</a:t>
            </a:r>
            <a:r>
              <a:rPr lang="en-US" altLang="zh-CN" sz="2000" baseline="-25000" dirty="0" err="1">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中一定是一个叶子结点。若将</a:t>
            </a:r>
            <a:r>
              <a:rPr lang="en-US" altLang="zh-CN" sz="2000" i="1" dirty="0">
                <a:solidFill>
                  <a:srgbClr val="0000FF"/>
                </a:solidFill>
                <a:latin typeface="Consolas" pitchFamily="49" charset="0"/>
                <a:ea typeface="楷体" pitchFamily="49" charset="-122"/>
                <a:cs typeface="Consolas" pitchFamily="49" charset="0"/>
              </a:rPr>
              <a:t>x</a:t>
            </a:r>
            <a:r>
              <a:rPr lang="zh-CN" altLang="en-US" sz="2000" dirty="0">
                <a:solidFill>
                  <a:srgbClr val="0000FF"/>
                </a:solidFill>
                <a:latin typeface="Consolas" pitchFamily="49" charset="0"/>
                <a:ea typeface="楷体" pitchFamily="49" charset="-122"/>
                <a:cs typeface="Consolas" pitchFamily="49" charset="0"/>
              </a:rPr>
              <a:t>和</a:t>
            </a:r>
            <a:r>
              <a:rPr lang="en-US" altLang="zh-CN" sz="2000" i="1" dirty="0">
                <a:solidFill>
                  <a:srgbClr val="0000FF"/>
                </a:solidFill>
                <a:latin typeface="Consolas" pitchFamily="49" charset="0"/>
                <a:ea typeface="楷体" pitchFamily="49" charset="-122"/>
                <a:cs typeface="Consolas" pitchFamily="49" charset="0"/>
              </a:rPr>
              <a:t>y</a:t>
            </a:r>
            <a:r>
              <a:rPr lang="zh-CN" altLang="en-US" sz="2000" dirty="0">
                <a:solidFill>
                  <a:srgbClr val="0000FF"/>
                </a:solidFill>
                <a:latin typeface="Consolas" pitchFamily="49" charset="0"/>
                <a:ea typeface="楷体" pitchFamily="49" charset="-122"/>
                <a:cs typeface="Consolas" pitchFamily="49" charset="0"/>
              </a:rPr>
              <a:t>加入</a:t>
            </a:r>
            <a:r>
              <a:rPr lang="en-US" altLang="zh-CN" sz="2000" dirty="0" err="1">
                <a:solidFill>
                  <a:srgbClr val="0000FF"/>
                </a:solidFill>
                <a:latin typeface="Consolas" pitchFamily="49" charset="0"/>
                <a:ea typeface="楷体" pitchFamily="49" charset="-122"/>
                <a:cs typeface="Consolas" pitchFamily="49" charset="0"/>
              </a:rPr>
              <a:t>T</a:t>
            </a:r>
            <a:r>
              <a:rPr lang="en-US" altLang="zh-CN" sz="2000" baseline="-25000" dirty="0" err="1">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中作为结点</a:t>
            </a:r>
            <a:r>
              <a:rPr lang="en-US" altLang="zh-CN" sz="2000" dirty="0">
                <a:solidFill>
                  <a:srgbClr val="0000FF"/>
                </a:solidFill>
                <a:latin typeface="Consolas" pitchFamily="49" charset="0"/>
                <a:ea typeface="楷体" pitchFamily="49" charset="-122"/>
                <a:cs typeface="Consolas" pitchFamily="49" charset="0"/>
              </a:rPr>
              <a:t>z</a:t>
            </a:r>
            <a:r>
              <a:rPr lang="zh-CN" altLang="en-US" sz="2000" dirty="0">
                <a:solidFill>
                  <a:srgbClr val="0000FF"/>
                </a:solidFill>
                <a:latin typeface="Consolas" pitchFamily="49" charset="0"/>
                <a:ea typeface="楷体" pitchFamily="49" charset="-122"/>
                <a:cs typeface="Consolas" pitchFamily="49" charset="0"/>
              </a:rPr>
              <a:t>的左、右</a:t>
            </a:r>
            <a:r>
              <a:rPr lang="zh-CN" altLang="en-US" sz="2000">
                <a:solidFill>
                  <a:srgbClr val="0000FF"/>
                </a:solidFill>
                <a:latin typeface="Consolas" pitchFamily="49" charset="0"/>
                <a:ea typeface="楷体" pitchFamily="49" charset="-122"/>
                <a:cs typeface="Consolas" pitchFamily="49" charset="0"/>
              </a:rPr>
              <a:t>孩</a:t>
            </a:r>
            <a:r>
              <a:rPr lang="zh-CN" altLang="en-US" sz="2000" smtClean="0">
                <a:solidFill>
                  <a:srgbClr val="0000FF"/>
                </a:solidFill>
                <a:latin typeface="Consolas" pitchFamily="49" charset="0"/>
                <a:ea typeface="楷体" pitchFamily="49" charset="-122"/>
                <a:cs typeface="Consolas" pitchFamily="49" charset="0"/>
              </a:rPr>
              <a:t>子，则</a:t>
            </a:r>
            <a:r>
              <a:rPr lang="zh-CN" altLang="en-US" sz="2000" dirty="0">
                <a:solidFill>
                  <a:srgbClr val="0000FF"/>
                </a:solidFill>
                <a:latin typeface="Consolas" pitchFamily="49" charset="0"/>
                <a:ea typeface="楷体" pitchFamily="49" charset="-122"/>
                <a:cs typeface="Consolas" pitchFamily="49" charset="0"/>
              </a:rPr>
              <a:t>得到表示字符集</a:t>
            </a:r>
            <a:r>
              <a:rPr lang="en-US" altLang="zh-CN" sz="2000" dirty="0">
                <a:solidFill>
                  <a:srgbClr val="0000FF"/>
                </a:solidFill>
                <a:latin typeface="Consolas" pitchFamily="49" charset="0"/>
                <a:ea typeface="楷体" pitchFamily="49" charset="-122"/>
                <a:cs typeface="Consolas" pitchFamily="49" charset="0"/>
              </a:rPr>
              <a:t>C</a:t>
            </a:r>
            <a:r>
              <a:rPr lang="zh-CN" altLang="en-US" sz="2000" dirty="0">
                <a:solidFill>
                  <a:srgbClr val="0000FF"/>
                </a:solidFill>
                <a:latin typeface="Consolas" pitchFamily="49" charset="0"/>
                <a:ea typeface="楷体" pitchFamily="49" charset="-122"/>
                <a:cs typeface="Consolas" pitchFamily="49" charset="0"/>
              </a:rPr>
              <a:t>的前缀</a:t>
            </a:r>
            <a:r>
              <a:rPr lang="zh-CN" altLang="en-US" sz="2000">
                <a:solidFill>
                  <a:srgbClr val="0000FF"/>
                </a:solidFill>
                <a:latin typeface="Consolas" pitchFamily="49" charset="0"/>
                <a:ea typeface="楷体" pitchFamily="49" charset="-122"/>
                <a:cs typeface="Consolas" pitchFamily="49" charset="0"/>
              </a:rPr>
              <a:t>树</a:t>
            </a:r>
            <a:r>
              <a:rPr lang="en-US" altLang="zh-CN" sz="2000" smtClean="0">
                <a:solidFill>
                  <a:srgbClr val="0000FF"/>
                </a:solidFill>
                <a:latin typeface="Consolas" pitchFamily="49" charset="0"/>
                <a:ea typeface="楷体" pitchFamily="49" charset="-122"/>
                <a:cs typeface="Consolas" pitchFamily="49" charset="0"/>
              </a:rPr>
              <a:t>T</a:t>
            </a:r>
            <a:r>
              <a:rPr lang="en-US" altLang="zh-CN" sz="2000" baseline="-25000" smtClean="0">
                <a:solidFill>
                  <a:srgbClr val="0000FF"/>
                </a:solidFill>
                <a:latin typeface="Consolas" pitchFamily="49" charset="0"/>
                <a:ea typeface="楷体" pitchFamily="49" charset="-122"/>
                <a:cs typeface="Consolas" pitchFamily="49" charset="0"/>
              </a:rPr>
              <a:t>3</a:t>
            </a:r>
          </a:p>
          <a:p>
            <a:pPr>
              <a:lnSpc>
                <a:spcPts val="3200"/>
              </a:lnSpc>
            </a:pPr>
            <a:r>
              <a:rPr lang="en-US" altLang="zh-CN" sz="2000" baseline="-25000" smtClean="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且有</a:t>
            </a:r>
            <a:r>
              <a:rPr lang="zh-CN" altLang="en-US" sz="2000" dirty="0">
                <a:solidFill>
                  <a:srgbClr val="0000FF"/>
                </a:solidFill>
                <a:latin typeface="Consolas" pitchFamily="49" charset="0"/>
                <a:ea typeface="楷体" pitchFamily="49" charset="-122"/>
                <a:cs typeface="Consolas" pitchFamily="49" charset="0"/>
              </a:rPr>
              <a:t>：</a:t>
            </a:r>
            <a:r>
              <a:rPr lang="zh-CN" altLang="en-US" sz="2000" dirty="0">
                <a:latin typeface="Consolas" pitchFamily="49" charset="0"/>
                <a:ea typeface="楷体" pitchFamily="49" charset="-122"/>
                <a:cs typeface="Consolas" pitchFamily="49" charset="0"/>
              </a:rPr>
              <a:t>　</a:t>
            </a:r>
            <a:r>
              <a:rPr lang="en-US" altLang="zh-CN" sz="2000" err="1">
                <a:solidFill>
                  <a:srgbClr val="006600"/>
                </a:solidFill>
                <a:latin typeface="Consolas" pitchFamily="49" charset="0"/>
                <a:ea typeface="楷体" pitchFamily="49" charset="-122"/>
                <a:cs typeface="Consolas" pitchFamily="49" charset="0"/>
              </a:rPr>
              <a:t>WPL</a:t>
            </a:r>
            <a:r>
              <a:rPr lang="en-US" altLang="zh-CN" sz="2000">
                <a:solidFill>
                  <a:srgbClr val="006600"/>
                </a:solidFill>
                <a:latin typeface="Consolas" pitchFamily="49" charset="0"/>
                <a:ea typeface="楷体" pitchFamily="49" charset="-122"/>
                <a:cs typeface="Consolas" pitchFamily="49" charset="0"/>
              </a:rPr>
              <a:t>(</a:t>
            </a:r>
            <a:r>
              <a:rPr lang="en-US" altLang="zh-CN" sz="2000" err="1">
                <a:solidFill>
                  <a:srgbClr val="006600"/>
                </a:solidFill>
                <a:latin typeface="Consolas" pitchFamily="49" charset="0"/>
                <a:ea typeface="楷体" pitchFamily="49" charset="-122"/>
                <a:cs typeface="Consolas" pitchFamily="49" charset="0"/>
              </a:rPr>
              <a:t>T</a:t>
            </a:r>
            <a:r>
              <a:rPr lang="en-US" altLang="zh-CN" sz="2000" baseline="-25000" err="1">
                <a:solidFill>
                  <a:srgbClr val="006600"/>
                </a:solidFill>
                <a:latin typeface="Consolas" pitchFamily="49" charset="0"/>
                <a:ea typeface="楷体" pitchFamily="49" charset="-122"/>
                <a:cs typeface="Consolas" pitchFamily="49" charset="0"/>
              </a:rPr>
              <a:t>3</a:t>
            </a:r>
            <a:r>
              <a:rPr lang="en-US" altLang="zh-CN" sz="2000" smtClean="0">
                <a:solidFill>
                  <a:srgbClr val="006600"/>
                </a:solidFill>
                <a:latin typeface="Consolas" pitchFamily="49" charset="0"/>
                <a:ea typeface="楷体" pitchFamily="49" charset="-122"/>
                <a:cs typeface="Consolas" pitchFamily="49" charset="0"/>
              </a:rPr>
              <a:t>) = WPL(T</a:t>
            </a:r>
            <a:r>
              <a:rPr lang="en-US" altLang="zh-CN" sz="2000" baseline="-25000" smtClean="0">
                <a:solidFill>
                  <a:srgbClr val="006600"/>
                </a:solidFill>
                <a:latin typeface="Consolas" pitchFamily="49" charset="0"/>
                <a:ea typeface="楷体" pitchFamily="49" charset="-122"/>
                <a:cs typeface="Consolas" pitchFamily="49" charset="0"/>
              </a:rPr>
              <a:t>2</a:t>
            </a:r>
            <a:r>
              <a:rPr lang="en-US" altLang="zh-CN" sz="2000" dirty="0">
                <a:solidFill>
                  <a:srgbClr val="006600"/>
                </a:solidFill>
                <a:latin typeface="Consolas" pitchFamily="49" charset="0"/>
                <a:ea typeface="楷体" pitchFamily="49" charset="-122"/>
                <a:cs typeface="Consolas" pitchFamily="49" charset="0"/>
              </a:rPr>
              <a:t>)+</a:t>
            </a:r>
            <a:r>
              <a:rPr lang="en-US" altLang="zh-CN" sz="2000" i="1" dirty="0" err="1">
                <a:solidFill>
                  <a:srgbClr val="006600"/>
                </a:solidFill>
                <a:latin typeface="Consolas" pitchFamily="49" charset="0"/>
                <a:ea typeface="楷体" pitchFamily="49" charset="-122"/>
                <a:cs typeface="Consolas" pitchFamily="49" charset="0"/>
              </a:rPr>
              <a:t>w</a:t>
            </a:r>
            <a:r>
              <a:rPr lang="en-US" altLang="zh-CN" sz="2000" i="1" baseline="-25000" dirty="0" err="1">
                <a:solidFill>
                  <a:srgbClr val="006600"/>
                </a:solidFill>
                <a:latin typeface="Consolas" pitchFamily="49" charset="0"/>
                <a:ea typeface="楷体" pitchFamily="49" charset="-122"/>
                <a:cs typeface="Consolas" pitchFamily="49" charset="0"/>
              </a:rPr>
              <a:t>x</a:t>
            </a:r>
            <a:r>
              <a:rPr lang="en-US" altLang="zh-CN" sz="2000" dirty="0" err="1">
                <a:solidFill>
                  <a:srgbClr val="006600"/>
                </a:solidFill>
                <a:latin typeface="Consolas" pitchFamily="49" charset="0"/>
                <a:ea typeface="楷体" pitchFamily="49" charset="-122"/>
                <a:cs typeface="Consolas" pitchFamily="49" charset="0"/>
              </a:rPr>
              <a:t>+</a:t>
            </a:r>
            <a:r>
              <a:rPr lang="en-US" altLang="zh-CN" sz="2000" i="1" dirty="0" err="1">
                <a:solidFill>
                  <a:srgbClr val="006600"/>
                </a:solidFill>
                <a:latin typeface="Consolas" pitchFamily="49" charset="0"/>
                <a:ea typeface="楷体" pitchFamily="49" charset="-122"/>
                <a:cs typeface="Consolas" pitchFamily="49" charset="0"/>
              </a:rPr>
              <a:t>w</a:t>
            </a:r>
            <a:r>
              <a:rPr lang="en-US" altLang="zh-CN" sz="2000" i="1" baseline="-25000" dirty="0" err="1">
                <a:solidFill>
                  <a:srgbClr val="006600"/>
                </a:solidFill>
                <a:latin typeface="Consolas" pitchFamily="49" charset="0"/>
                <a:ea typeface="楷体" pitchFamily="49" charset="-122"/>
                <a:cs typeface="Consolas" pitchFamily="49" charset="0"/>
              </a:rPr>
              <a:t>y</a:t>
            </a:r>
            <a:endParaRPr lang="en-US" altLang="zh-CN" sz="2000" baseline="-25000" dirty="0">
              <a:solidFill>
                <a:srgbClr val="006600"/>
              </a:solidFill>
              <a:latin typeface="Consolas" pitchFamily="49" charset="0"/>
              <a:ea typeface="楷体" pitchFamily="49" charset="-122"/>
              <a:cs typeface="Consolas" pitchFamily="49" charset="0"/>
            </a:endParaRPr>
          </a:p>
          <a:p>
            <a:pPr>
              <a:lnSpc>
                <a:spcPts val="3200"/>
              </a:lnSpc>
            </a:pPr>
            <a:r>
              <a:rPr lang="zh-CN" altLang="en-US" sz="2000" smtClean="0">
                <a:solidFill>
                  <a:srgbClr val="0000FF"/>
                </a:solidFill>
                <a:latin typeface="Consolas" pitchFamily="49" charset="0"/>
                <a:ea typeface="楷体" pitchFamily="49" charset="-122"/>
                <a:cs typeface="Consolas" pitchFamily="49" charset="0"/>
              </a:rPr>
              <a:t>    由</a:t>
            </a:r>
            <a:r>
              <a:rPr lang="zh-CN" altLang="en-US" sz="2000" dirty="0">
                <a:solidFill>
                  <a:srgbClr val="0000FF"/>
                </a:solidFill>
                <a:latin typeface="Consolas" pitchFamily="49" charset="0"/>
                <a:ea typeface="楷体" pitchFamily="49" charset="-122"/>
                <a:cs typeface="Consolas" pitchFamily="49" charset="0"/>
              </a:rPr>
              <a:t>前面几个式子看到　</a:t>
            </a:r>
          </a:p>
          <a:p>
            <a:pPr>
              <a:lnSpc>
                <a:spcPts val="3200"/>
              </a:lnSpc>
            </a:pPr>
            <a:r>
              <a:rPr lang="zh-CN" altLang="en-US" sz="2000" dirty="0">
                <a:latin typeface="Consolas" pitchFamily="49" charset="0"/>
                <a:ea typeface="楷体" pitchFamily="49" charset="-122"/>
                <a:cs typeface="Consolas" pitchFamily="49" charset="0"/>
              </a:rPr>
              <a:t>　　　</a:t>
            </a:r>
            <a:r>
              <a:rPr lang="en-US" altLang="zh-CN" sz="2000" err="1">
                <a:solidFill>
                  <a:srgbClr val="006600"/>
                </a:solidFill>
                <a:latin typeface="Consolas" pitchFamily="49" charset="0"/>
                <a:ea typeface="楷体" pitchFamily="49" charset="-122"/>
                <a:cs typeface="Consolas" pitchFamily="49" charset="0"/>
              </a:rPr>
              <a:t>WPL</a:t>
            </a:r>
            <a:r>
              <a:rPr lang="en-US" altLang="zh-CN" sz="2000">
                <a:solidFill>
                  <a:srgbClr val="006600"/>
                </a:solidFill>
                <a:latin typeface="Consolas" pitchFamily="49" charset="0"/>
                <a:ea typeface="楷体" pitchFamily="49" charset="-122"/>
                <a:cs typeface="Consolas" pitchFamily="49" charset="0"/>
              </a:rPr>
              <a:t>(</a:t>
            </a:r>
            <a:r>
              <a:rPr lang="en-US" altLang="zh-CN" sz="2000" err="1">
                <a:solidFill>
                  <a:srgbClr val="006600"/>
                </a:solidFill>
                <a:latin typeface="Consolas" pitchFamily="49" charset="0"/>
                <a:ea typeface="楷体" pitchFamily="49" charset="-122"/>
                <a:cs typeface="Consolas" pitchFamily="49" charset="0"/>
              </a:rPr>
              <a:t>T</a:t>
            </a:r>
            <a:r>
              <a:rPr lang="en-US" altLang="zh-CN" sz="2000" baseline="-25000" err="1">
                <a:solidFill>
                  <a:srgbClr val="006600"/>
                </a:solidFill>
                <a:latin typeface="Consolas" pitchFamily="49" charset="0"/>
                <a:ea typeface="楷体" pitchFamily="49" charset="-122"/>
                <a:cs typeface="Consolas" pitchFamily="49" charset="0"/>
              </a:rPr>
              <a:t>3</a:t>
            </a:r>
            <a:r>
              <a:rPr lang="en-US" altLang="zh-CN" sz="2000" smtClean="0">
                <a:solidFill>
                  <a:srgbClr val="006600"/>
                </a:solidFill>
                <a:latin typeface="Consolas" pitchFamily="49" charset="0"/>
                <a:ea typeface="楷体" pitchFamily="49" charset="-122"/>
                <a:cs typeface="Consolas" pitchFamily="49" charset="0"/>
              </a:rPr>
              <a:t>) = WPL(T</a:t>
            </a:r>
            <a:r>
              <a:rPr lang="en-US" altLang="zh-CN" sz="2000" baseline="-25000" smtClean="0">
                <a:solidFill>
                  <a:srgbClr val="006600"/>
                </a:solidFill>
                <a:latin typeface="Consolas" pitchFamily="49" charset="0"/>
                <a:ea typeface="楷体" pitchFamily="49" charset="-122"/>
                <a:cs typeface="Consolas" pitchFamily="49" charset="0"/>
              </a:rPr>
              <a:t>2</a:t>
            </a:r>
            <a:r>
              <a:rPr lang="en-US" altLang="zh-CN" sz="2000">
                <a:solidFill>
                  <a:srgbClr val="006600"/>
                </a:solidFill>
                <a:latin typeface="Consolas" pitchFamily="49" charset="0"/>
                <a:ea typeface="楷体" pitchFamily="49" charset="-122"/>
                <a:cs typeface="Consolas" pitchFamily="49" charset="0"/>
              </a:rPr>
              <a:t>)+</a:t>
            </a:r>
            <a:r>
              <a:rPr lang="en-US" altLang="zh-CN" sz="2000" i="1" smtClean="0">
                <a:solidFill>
                  <a:srgbClr val="006600"/>
                </a:solidFill>
                <a:latin typeface="Consolas" pitchFamily="49" charset="0"/>
                <a:ea typeface="楷体" pitchFamily="49" charset="-122"/>
                <a:cs typeface="Consolas" pitchFamily="49" charset="0"/>
              </a:rPr>
              <a:t>w</a:t>
            </a:r>
            <a:r>
              <a:rPr lang="en-US" altLang="zh-CN" sz="2000" i="1" baseline="-25000" smtClean="0">
                <a:solidFill>
                  <a:srgbClr val="006600"/>
                </a:solidFill>
                <a:latin typeface="Consolas" pitchFamily="49" charset="0"/>
                <a:ea typeface="楷体" pitchFamily="49" charset="-122"/>
                <a:cs typeface="Consolas" pitchFamily="49" charset="0"/>
              </a:rPr>
              <a:t>x</a:t>
            </a:r>
            <a:r>
              <a:rPr lang="en-US" altLang="zh-CN" sz="2000" i="1" smtClean="0">
                <a:solidFill>
                  <a:srgbClr val="006600"/>
                </a:solidFill>
                <a:latin typeface="Consolas" pitchFamily="49" charset="0"/>
                <a:ea typeface="楷体" pitchFamily="49" charset="-122"/>
                <a:cs typeface="Consolas" pitchFamily="49" charset="0"/>
              </a:rPr>
              <a:t> </a:t>
            </a:r>
            <a:r>
              <a:rPr lang="en-US" altLang="zh-CN" sz="2000" smtClean="0">
                <a:solidFill>
                  <a:srgbClr val="006600"/>
                </a:solidFill>
                <a:latin typeface="Consolas" pitchFamily="49" charset="0"/>
                <a:ea typeface="楷体" pitchFamily="49" charset="-122"/>
                <a:cs typeface="Consolas" pitchFamily="49" charset="0"/>
              </a:rPr>
              <a:t>+ </a:t>
            </a:r>
            <a:r>
              <a:rPr lang="en-US" altLang="zh-CN" sz="2000" i="1" smtClean="0">
                <a:solidFill>
                  <a:srgbClr val="006600"/>
                </a:solidFill>
                <a:latin typeface="Consolas" pitchFamily="49" charset="0"/>
                <a:ea typeface="楷体" pitchFamily="49" charset="-122"/>
                <a:cs typeface="Consolas" pitchFamily="49" charset="0"/>
              </a:rPr>
              <a:t>w</a:t>
            </a:r>
            <a:r>
              <a:rPr lang="en-US" altLang="zh-CN" sz="2000" i="1" baseline="-25000" smtClean="0">
                <a:solidFill>
                  <a:srgbClr val="006600"/>
                </a:solidFill>
                <a:latin typeface="Consolas" pitchFamily="49" charset="0"/>
                <a:ea typeface="楷体" pitchFamily="49" charset="-122"/>
                <a:cs typeface="Consolas" pitchFamily="49" charset="0"/>
              </a:rPr>
              <a:t>y</a:t>
            </a:r>
            <a:r>
              <a:rPr lang="en-US" altLang="zh-CN" sz="2000" smtClean="0">
                <a:solidFill>
                  <a:srgbClr val="006600"/>
                </a:solidFill>
                <a:latin typeface="Consolas" pitchFamily="49" charset="0"/>
                <a:ea typeface="楷体" pitchFamily="49" charset="-122"/>
                <a:cs typeface="Consolas" pitchFamily="49" charset="0"/>
              </a:rPr>
              <a:t>&lt;WPL(T</a:t>
            </a:r>
            <a:r>
              <a:rPr lang="en-US" altLang="zh-CN" sz="2000" baseline="-25000" smtClean="0">
                <a:solidFill>
                  <a:srgbClr val="006600"/>
                </a:solidFill>
                <a:latin typeface="Consolas" pitchFamily="49" charset="0"/>
                <a:ea typeface="楷体" pitchFamily="49" charset="-122"/>
                <a:cs typeface="Consolas" pitchFamily="49" charset="0"/>
              </a:rPr>
              <a:t>1</a:t>
            </a:r>
            <a:r>
              <a:rPr lang="en-US" altLang="zh-CN" sz="2000">
                <a:solidFill>
                  <a:srgbClr val="006600"/>
                </a:solidFill>
                <a:latin typeface="Consolas" pitchFamily="49" charset="0"/>
                <a:ea typeface="楷体" pitchFamily="49" charset="-122"/>
                <a:cs typeface="Consolas" pitchFamily="49" charset="0"/>
              </a:rPr>
              <a:t>)+</a:t>
            </a:r>
            <a:r>
              <a:rPr lang="en-US" altLang="zh-CN" sz="2000" i="1" smtClean="0">
                <a:solidFill>
                  <a:srgbClr val="006600"/>
                </a:solidFill>
                <a:latin typeface="Consolas" pitchFamily="49" charset="0"/>
                <a:ea typeface="楷体" pitchFamily="49" charset="-122"/>
                <a:cs typeface="Consolas" pitchFamily="49" charset="0"/>
              </a:rPr>
              <a:t>w</a:t>
            </a:r>
            <a:r>
              <a:rPr lang="en-US" altLang="zh-CN" sz="2000" i="1" baseline="-25000" smtClean="0">
                <a:solidFill>
                  <a:srgbClr val="006600"/>
                </a:solidFill>
                <a:latin typeface="Consolas" pitchFamily="49" charset="0"/>
                <a:ea typeface="楷体" pitchFamily="49" charset="-122"/>
                <a:cs typeface="Consolas" pitchFamily="49" charset="0"/>
              </a:rPr>
              <a:t>x</a:t>
            </a:r>
            <a:r>
              <a:rPr lang="en-US" altLang="zh-CN" sz="2000" smtClean="0">
                <a:solidFill>
                  <a:srgbClr val="006600"/>
                </a:solidFill>
                <a:latin typeface="Consolas" pitchFamily="49" charset="0"/>
                <a:ea typeface="楷体" pitchFamily="49" charset="-122"/>
                <a:cs typeface="Consolas" pitchFamily="49" charset="0"/>
              </a:rPr>
              <a:t>+</a:t>
            </a:r>
            <a:r>
              <a:rPr lang="en-US" altLang="zh-CN" sz="2000" i="1" smtClean="0">
                <a:solidFill>
                  <a:srgbClr val="006600"/>
                </a:solidFill>
                <a:latin typeface="Consolas" pitchFamily="49" charset="0"/>
                <a:ea typeface="楷体" pitchFamily="49" charset="-122"/>
                <a:cs typeface="Consolas" pitchFamily="49" charset="0"/>
              </a:rPr>
              <a:t>w</a:t>
            </a:r>
            <a:r>
              <a:rPr lang="en-US" altLang="zh-CN" sz="2000" i="1" baseline="-25000" smtClean="0">
                <a:solidFill>
                  <a:srgbClr val="006600"/>
                </a:solidFill>
                <a:latin typeface="Consolas" pitchFamily="49" charset="0"/>
                <a:ea typeface="楷体" pitchFamily="49" charset="-122"/>
                <a:cs typeface="Consolas" pitchFamily="49" charset="0"/>
              </a:rPr>
              <a:t>y</a:t>
            </a:r>
            <a:r>
              <a:rPr lang="en-US" altLang="zh-CN" sz="2000" smtClean="0">
                <a:solidFill>
                  <a:srgbClr val="006600"/>
                </a:solidFill>
                <a:latin typeface="Consolas" pitchFamily="49" charset="0"/>
                <a:ea typeface="楷体" pitchFamily="49" charset="-122"/>
                <a:cs typeface="Consolas" pitchFamily="49" charset="0"/>
              </a:rPr>
              <a:t> = WPL(T</a:t>
            </a:r>
            <a:r>
              <a:rPr lang="en-US" altLang="zh-CN" sz="2000" dirty="0">
                <a:solidFill>
                  <a:srgbClr val="006600"/>
                </a:solidFill>
                <a:latin typeface="Consolas" pitchFamily="49" charset="0"/>
                <a:ea typeface="楷体" pitchFamily="49" charset="-122"/>
                <a:cs typeface="Consolas" pitchFamily="49" charset="0"/>
              </a:rPr>
              <a:t>)</a:t>
            </a:r>
          </a:p>
          <a:p>
            <a:pPr>
              <a:lnSpc>
                <a:spcPct val="200000"/>
              </a:lnSpc>
            </a:pPr>
            <a:r>
              <a:rPr lang="zh-CN" altLang="en-US" sz="2000" dirty="0">
                <a:solidFill>
                  <a:srgbClr val="0000FF"/>
                </a:solidFill>
                <a:latin typeface="Consolas" pitchFamily="49" charset="0"/>
                <a:ea typeface="楷体" pitchFamily="49" charset="-122"/>
                <a:cs typeface="Consolas" pitchFamily="49" charset="0"/>
              </a:rPr>
              <a:t>这与</a:t>
            </a:r>
            <a:r>
              <a:rPr lang="en-US" altLang="zh-CN" sz="2000" dirty="0">
                <a:solidFill>
                  <a:srgbClr val="0000FF"/>
                </a:solidFill>
                <a:latin typeface="Consolas" pitchFamily="49" charset="0"/>
                <a:ea typeface="楷体" pitchFamily="49" charset="-122"/>
                <a:cs typeface="Consolas" pitchFamily="49" charset="0"/>
              </a:rPr>
              <a:t>T</a:t>
            </a:r>
            <a:r>
              <a:rPr lang="zh-CN" altLang="en-US" sz="2000" dirty="0">
                <a:solidFill>
                  <a:srgbClr val="0000FF"/>
                </a:solidFill>
                <a:latin typeface="Consolas" pitchFamily="49" charset="0"/>
                <a:ea typeface="楷体" pitchFamily="49" charset="-122"/>
                <a:cs typeface="Consolas" pitchFamily="49" charset="0"/>
              </a:rPr>
              <a:t>为</a:t>
            </a:r>
            <a:r>
              <a:rPr lang="en-US" altLang="zh-CN" sz="2000" dirty="0">
                <a:solidFill>
                  <a:srgbClr val="0000FF"/>
                </a:solidFill>
                <a:latin typeface="Consolas" pitchFamily="49" charset="0"/>
                <a:ea typeface="楷体" pitchFamily="49" charset="-122"/>
                <a:cs typeface="Consolas" pitchFamily="49" charset="0"/>
              </a:rPr>
              <a:t>C</a:t>
            </a:r>
            <a:r>
              <a:rPr lang="zh-CN" altLang="en-US" sz="2000" dirty="0">
                <a:solidFill>
                  <a:srgbClr val="0000FF"/>
                </a:solidFill>
                <a:latin typeface="Consolas" pitchFamily="49" charset="0"/>
                <a:ea typeface="楷体" pitchFamily="49" charset="-122"/>
                <a:cs typeface="Consolas" pitchFamily="49" charset="0"/>
              </a:rPr>
              <a:t>的哈夫曼树的假设矛盾。本命题即证。</a:t>
            </a:r>
          </a:p>
        </p:txBody>
      </p:sp>
      <p:grpSp>
        <p:nvGrpSpPr>
          <p:cNvPr id="19" name="组合 18"/>
          <p:cNvGrpSpPr/>
          <p:nvPr/>
        </p:nvGrpSpPr>
        <p:grpSpPr>
          <a:xfrm>
            <a:off x="2000232" y="214289"/>
            <a:ext cx="3929090" cy="1900309"/>
            <a:chOff x="2000232" y="214289"/>
            <a:chExt cx="3929090" cy="1900309"/>
          </a:xfrm>
        </p:grpSpPr>
        <p:sp>
          <p:nvSpPr>
            <p:cNvPr id="4" name="椭圆 3"/>
            <p:cNvSpPr/>
            <p:nvPr/>
          </p:nvSpPr>
          <p:spPr>
            <a:xfrm>
              <a:off x="4857752" y="357166"/>
              <a:ext cx="428628" cy="50006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z</a:t>
              </a:r>
              <a:endParaRPr lang="zh-CN" altLang="en-US" sz="2000" i="1">
                <a:solidFill>
                  <a:srgbClr val="0000FF"/>
                </a:solidFill>
                <a:latin typeface="Consolas" pitchFamily="49" charset="0"/>
                <a:cs typeface="Consolas" pitchFamily="49" charset="0"/>
              </a:endParaRPr>
            </a:p>
          </p:txBody>
        </p:sp>
        <p:sp>
          <p:nvSpPr>
            <p:cNvPr id="5" name="椭圆 4"/>
            <p:cNvSpPr/>
            <p:nvPr/>
          </p:nvSpPr>
          <p:spPr>
            <a:xfrm>
              <a:off x="4286248" y="1142984"/>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x</a:t>
              </a:r>
              <a:endParaRPr lang="zh-CN" altLang="en-US" sz="2000" i="1">
                <a:solidFill>
                  <a:srgbClr val="0000FF"/>
                </a:solidFill>
                <a:latin typeface="Consolas" pitchFamily="49" charset="0"/>
                <a:cs typeface="Consolas" pitchFamily="49" charset="0"/>
              </a:endParaRPr>
            </a:p>
          </p:txBody>
        </p:sp>
        <p:sp>
          <p:nvSpPr>
            <p:cNvPr id="6" name="椭圆 5"/>
            <p:cNvSpPr/>
            <p:nvPr/>
          </p:nvSpPr>
          <p:spPr>
            <a:xfrm>
              <a:off x="5500694" y="1142984"/>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y</a:t>
              </a:r>
              <a:endParaRPr lang="zh-CN" altLang="en-US" sz="2000" i="1">
                <a:solidFill>
                  <a:srgbClr val="0000FF"/>
                </a:solidFill>
                <a:latin typeface="Consolas" pitchFamily="49" charset="0"/>
                <a:cs typeface="Consolas" pitchFamily="49" charset="0"/>
              </a:endParaRPr>
            </a:p>
          </p:txBody>
        </p:sp>
        <p:cxnSp>
          <p:nvCxnSpPr>
            <p:cNvPr id="7" name="直接连接符 6"/>
            <p:cNvCxnSpPr>
              <a:stCxn id="4" idx="3"/>
              <a:endCxn id="5" idx="7"/>
            </p:cNvCxnSpPr>
            <p:nvPr/>
          </p:nvCxnSpPr>
          <p:spPr>
            <a:xfrm rot="5400000">
              <a:off x="4570205" y="865899"/>
              <a:ext cx="432218" cy="268418"/>
            </a:xfrm>
            <a:prstGeom prst="line">
              <a:avLst/>
            </a:prstGeom>
          </p:spPr>
          <p:style>
            <a:lnRef idx="2">
              <a:schemeClr val="dk1"/>
            </a:lnRef>
            <a:fillRef idx="0">
              <a:schemeClr val="dk1"/>
            </a:fillRef>
            <a:effectRef idx="1">
              <a:schemeClr val="dk1"/>
            </a:effectRef>
            <a:fontRef idx="minor">
              <a:schemeClr val="tx1"/>
            </a:fontRef>
          </p:style>
        </p:cxnSp>
        <p:cxnSp>
          <p:nvCxnSpPr>
            <p:cNvPr id="8" name="直接连接符 7"/>
            <p:cNvCxnSpPr>
              <a:stCxn id="4" idx="5"/>
              <a:endCxn id="6" idx="1"/>
            </p:cNvCxnSpPr>
            <p:nvPr/>
          </p:nvCxnSpPr>
          <p:spPr>
            <a:xfrm rot="16200000" flipH="1">
              <a:off x="5177428" y="830180"/>
              <a:ext cx="432218" cy="339856"/>
            </a:xfrm>
            <a:prstGeom prst="line">
              <a:avLst/>
            </a:prstGeom>
          </p:spPr>
          <p:style>
            <a:lnRef idx="2">
              <a:schemeClr val="dk1"/>
            </a:lnRef>
            <a:fillRef idx="0">
              <a:schemeClr val="dk1"/>
            </a:fillRef>
            <a:effectRef idx="1">
              <a:schemeClr val="dk1"/>
            </a:effectRef>
            <a:fontRef idx="minor">
              <a:schemeClr val="tx1"/>
            </a:fontRef>
          </p:style>
        </p:cxnSp>
        <p:sp>
          <p:nvSpPr>
            <p:cNvPr id="10" name="TextBox 9"/>
            <p:cNvSpPr txBox="1"/>
            <p:nvPr/>
          </p:nvSpPr>
          <p:spPr>
            <a:xfrm>
              <a:off x="4929190" y="1714488"/>
              <a:ext cx="500066"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T</a:t>
              </a:r>
              <a:r>
                <a:rPr lang="en-US" altLang="zh-CN" sz="2000" baseline="-25000" smtClean="0">
                  <a:solidFill>
                    <a:srgbClr val="0000FF"/>
                  </a:solidFill>
                  <a:latin typeface="Consolas" pitchFamily="49" charset="0"/>
                  <a:cs typeface="Consolas" pitchFamily="49" charset="0"/>
                </a:rPr>
                <a:t>3</a:t>
              </a:r>
              <a:endParaRPr lang="zh-CN" altLang="en-US" sz="2000" baseline="-25000">
                <a:solidFill>
                  <a:srgbClr val="0000FF"/>
                </a:solidFill>
                <a:latin typeface="Consolas" pitchFamily="49" charset="0"/>
                <a:cs typeface="Consolas" pitchFamily="49" charset="0"/>
              </a:endParaRPr>
            </a:p>
          </p:txBody>
        </p:sp>
        <p:sp>
          <p:nvSpPr>
            <p:cNvPr id="11" name="椭圆 10"/>
            <p:cNvSpPr/>
            <p:nvPr/>
          </p:nvSpPr>
          <p:spPr>
            <a:xfrm>
              <a:off x="2071670" y="457122"/>
              <a:ext cx="428628" cy="50006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z</a:t>
              </a:r>
              <a:endParaRPr lang="zh-CN" altLang="en-US" sz="2000" i="1">
                <a:solidFill>
                  <a:srgbClr val="0000FF"/>
                </a:solidFill>
                <a:latin typeface="Consolas" pitchFamily="49" charset="0"/>
                <a:cs typeface="Consolas" pitchFamily="49" charset="0"/>
              </a:endParaRPr>
            </a:p>
          </p:txBody>
        </p:sp>
        <p:sp>
          <p:nvSpPr>
            <p:cNvPr id="12" name="TextBox 11"/>
            <p:cNvSpPr txBox="1"/>
            <p:nvPr/>
          </p:nvSpPr>
          <p:spPr>
            <a:xfrm>
              <a:off x="2071670" y="1242940"/>
              <a:ext cx="500066"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T</a:t>
              </a:r>
              <a:r>
                <a:rPr lang="en-US" altLang="zh-CN" sz="2000" baseline="-25000" smtClean="0">
                  <a:solidFill>
                    <a:srgbClr val="0000FF"/>
                  </a:solidFill>
                  <a:latin typeface="Consolas" pitchFamily="49" charset="0"/>
                  <a:cs typeface="Consolas" pitchFamily="49" charset="0"/>
                </a:rPr>
                <a:t>2</a:t>
              </a:r>
              <a:endParaRPr lang="zh-CN" altLang="en-US" sz="2000" baseline="-25000">
                <a:solidFill>
                  <a:srgbClr val="0000FF"/>
                </a:solidFill>
                <a:latin typeface="Consolas" pitchFamily="49" charset="0"/>
                <a:cs typeface="Consolas" pitchFamily="49" charset="0"/>
              </a:endParaRPr>
            </a:p>
          </p:txBody>
        </p:sp>
        <p:cxnSp>
          <p:nvCxnSpPr>
            <p:cNvPr id="14" name="直接连接符 13"/>
            <p:cNvCxnSpPr>
              <a:endCxn id="4" idx="1"/>
            </p:cNvCxnSpPr>
            <p:nvPr/>
          </p:nvCxnSpPr>
          <p:spPr>
            <a:xfrm rot="16200000" flipH="1">
              <a:off x="4745364" y="255239"/>
              <a:ext cx="216109" cy="134209"/>
            </a:xfrm>
            <a:prstGeom prst="line">
              <a:avLst/>
            </a:prstGeom>
          </p:spPr>
          <p:style>
            <a:lnRef idx="2">
              <a:schemeClr val="dk1"/>
            </a:lnRef>
            <a:fillRef idx="0">
              <a:schemeClr val="dk1"/>
            </a:fillRef>
            <a:effectRef idx="1">
              <a:schemeClr val="dk1"/>
            </a:effectRef>
            <a:fontRef idx="minor">
              <a:schemeClr val="tx1"/>
            </a:fontRef>
          </p:style>
        </p:cxnSp>
        <p:cxnSp>
          <p:nvCxnSpPr>
            <p:cNvPr id="16" name="直接连接符 15"/>
            <p:cNvCxnSpPr>
              <a:endCxn id="11" idx="1"/>
            </p:cNvCxnSpPr>
            <p:nvPr/>
          </p:nvCxnSpPr>
          <p:spPr>
            <a:xfrm rot="16200000" flipH="1">
              <a:off x="1959282" y="355195"/>
              <a:ext cx="216109" cy="134209"/>
            </a:xfrm>
            <a:prstGeom prst="line">
              <a:avLst/>
            </a:prstGeom>
          </p:spPr>
          <p:style>
            <a:lnRef idx="2">
              <a:schemeClr val="dk1"/>
            </a:lnRef>
            <a:fillRef idx="0">
              <a:schemeClr val="dk1"/>
            </a:fillRef>
            <a:effectRef idx="1">
              <a:schemeClr val="dk1"/>
            </a:effectRef>
            <a:fontRef idx="minor">
              <a:schemeClr val="tx1"/>
            </a:fontRef>
          </p:style>
        </p:cxnSp>
        <p:sp>
          <p:nvSpPr>
            <p:cNvPr id="18" name="右箭头 17"/>
            <p:cNvSpPr/>
            <p:nvPr/>
          </p:nvSpPr>
          <p:spPr>
            <a:xfrm>
              <a:off x="3214678" y="714356"/>
              <a:ext cx="500066" cy="28575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Text Box 2"/>
          <p:cNvSpPr txBox="1">
            <a:spLocks noChangeArrowheads="1"/>
          </p:cNvSpPr>
          <p:nvPr/>
        </p:nvSpPr>
        <p:spPr bwMode="auto">
          <a:xfrm>
            <a:off x="428596" y="1357298"/>
            <a:ext cx="8280400" cy="2192780"/>
          </a:xfrm>
          <a:prstGeom prst="rect">
            <a:avLst/>
          </a:prstGeom>
          <a:noFill/>
          <a:ln w="9525">
            <a:noFill/>
            <a:miter lim="800000"/>
            <a:headEnd/>
            <a:tailEnd/>
          </a:ln>
          <a:effectLst/>
        </p:spPr>
        <p:txBody>
          <a:bodyPr>
            <a:spAutoFit/>
          </a:bodyPr>
          <a:lstStyle/>
          <a:p>
            <a:pPr>
              <a:lnSpc>
                <a:spcPct val="150000"/>
              </a:lnSpc>
              <a:spcBef>
                <a:spcPct val="50000"/>
              </a:spcBef>
            </a:pPr>
            <a:r>
              <a:rPr lang="zh-CN" altLang="en-US" sz="2200" dirty="0">
                <a:solidFill>
                  <a:srgbClr val="0000FF"/>
                </a:solidFill>
                <a:latin typeface="Consolas" pitchFamily="49" charset="0"/>
                <a:ea typeface="楷体" pitchFamily="49" charset="-122"/>
                <a:cs typeface="Consolas" pitchFamily="49" charset="0"/>
              </a:rPr>
              <a:t>　　</a:t>
            </a:r>
            <a:r>
              <a:rPr lang="zh-CN" altLang="en-US" sz="2200" dirty="0">
                <a:solidFill>
                  <a:srgbClr val="C00000"/>
                </a:solidFill>
                <a:latin typeface="Consolas" pitchFamily="49" charset="0"/>
                <a:ea typeface="楷体" pitchFamily="49" charset="-122"/>
                <a:cs typeface="Consolas" pitchFamily="49" charset="0"/>
              </a:rPr>
              <a:t>命题</a:t>
            </a:r>
            <a:r>
              <a:rPr lang="en-US" altLang="zh-CN" sz="2200" dirty="0">
                <a:solidFill>
                  <a:srgbClr val="C00000"/>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说明该算法满足贪心选择</a:t>
            </a:r>
            <a:r>
              <a:rPr lang="zh-CN" altLang="en-US" sz="2000">
                <a:solidFill>
                  <a:srgbClr val="0000FF"/>
                </a:solidFill>
                <a:latin typeface="Consolas" pitchFamily="49" charset="0"/>
                <a:ea typeface="楷体" pitchFamily="49" charset="-122"/>
                <a:cs typeface="Consolas" pitchFamily="49" charset="0"/>
              </a:rPr>
              <a:t>性</a:t>
            </a:r>
            <a:r>
              <a:rPr lang="zh-CN" altLang="en-US" sz="2000" smtClean="0">
                <a:solidFill>
                  <a:srgbClr val="0000FF"/>
                </a:solidFill>
                <a:latin typeface="Consolas" pitchFamily="49" charset="0"/>
                <a:ea typeface="楷体" pitchFamily="49" charset="-122"/>
                <a:cs typeface="Consolas" pitchFamily="49" charset="0"/>
              </a:rPr>
              <a:t>质，即</a:t>
            </a:r>
            <a:r>
              <a:rPr lang="zh-CN" altLang="en-US" sz="2000" dirty="0">
                <a:solidFill>
                  <a:srgbClr val="0000FF"/>
                </a:solidFill>
                <a:latin typeface="Consolas" pitchFamily="49" charset="0"/>
                <a:ea typeface="楷体" pitchFamily="49" charset="-122"/>
                <a:cs typeface="Consolas" pitchFamily="49" charset="0"/>
              </a:rPr>
              <a:t>通过合并来构造一棵哈夫曼树的过程可以从合并两个权值最小的字符开始。</a:t>
            </a:r>
            <a:r>
              <a:rPr lang="zh-CN" altLang="en-US" sz="2200" dirty="0">
                <a:solidFill>
                  <a:srgbClr val="0000FF"/>
                </a:solidFill>
                <a:latin typeface="Consolas" pitchFamily="49" charset="0"/>
                <a:ea typeface="楷体" pitchFamily="49" charset="-122"/>
                <a:cs typeface="Consolas" pitchFamily="49" charset="0"/>
              </a:rPr>
              <a:t>　</a:t>
            </a:r>
          </a:p>
          <a:p>
            <a:pPr>
              <a:lnSpc>
                <a:spcPct val="150000"/>
              </a:lnSpc>
              <a:spcBef>
                <a:spcPct val="50000"/>
              </a:spcBef>
            </a:pPr>
            <a:r>
              <a:rPr lang="zh-CN" altLang="en-US" sz="2200" dirty="0">
                <a:solidFill>
                  <a:srgbClr val="0000FF"/>
                </a:solidFill>
                <a:latin typeface="Consolas" pitchFamily="49" charset="0"/>
                <a:ea typeface="楷体" pitchFamily="49" charset="-122"/>
                <a:cs typeface="Consolas" pitchFamily="49" charset="0"/>
              </a:rPr>
              <a:t>　　</a:t>
            </a:r>
            <a:r>
              <a:rPr lang="zh-CN" altLang="en-US" sz="2200" dirty="0">
                <a:solidFill>
                  <a:srgbClr val="C00000"/>
                </a:solidFill>
                <a:latin typeface="Consolas" pitchFamily="49" charset="0"/>
                <a:ea typeface="楷体" pitchFamily="49" charset="-122"/>
                <a:cs typeface="Consolas" pitchFamily="49" charset="0"/>
              </a:rPr>
              <a:t>命题</a:t>
            </a:r>
            <a:r>
              <a:rPr lang="en-US" altLang="zh-CN" sz="2200" dirty="0">
                <a:solidFill>
                  <a:srgbClr val="C00000"/>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说明该算法满足最优子结构</a:t>
            </a:r>
            <a:r>
              <a:rPr lang="zh-CN" altLang="en-US" sz="2000">
                <a:solidFill>
                  <a:srgbClr val="0000FF"/>
                </a:solidFill>
                <a:latin typeface="Consolas" pitchFamily="49" charset="0"/>
                <a:ea typeface="楷体" pitchFamily="49" charset="-122"/>
                <a:cs typeface="Consolas" pitchFamily="49" charset="0"/>
              </a:rPr>
              <a:t>性</a:t>
            </a:r>
            <a:r>
              <a:rPr lang="zh-CN" altLang="en-US" sz="2000" smtClean="0">
                <a:solidFill>
                  <a:srgbClr val="0000FF"/>
                </a:solidFill>
                <a:latin typeface="Consolas" pitchFamily="49" charset="0"/>
                <a:ea typeface="楷体" pitchFamily="49" charset="-122"/>
                <a:cs typeface="Consolas" pitchFamily="49" charset="0"/>
              </a:rPr>
              <a:t>质，即</a:t>
            </a:r>
            <a:r>
              <a:rPr lang="zh-CN" altLang="en-US" sz="2000" dirty="0">
                <a:solidFill>
                  <a:srgbClr val="0000FF"/>
                </a:solidFill>
                <a:latin typeface="Consolas" pitchFamily="49" charset="0"/>
                <a:ea typeface="楷体" pitchFamily="49" charset="-122"/>
                <a:cs typeface="Consolas" pitchFamily="49" charset="0"/>
              </a:rPr>
              <a:t>该问题的最优解包含其子问题的最优解。所以采用哈夫曼树算法产生的树一定是一棵最优树。</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Text Box 2"/>
          <p:cNvSpPr txBox="1">
            <a:spLocks noChangeArrowheads="1"/>
          </p:cNvSpPr>
          <p:nvPr/>
        </p:nvSpPr>
        <p:spPr bwMode="auto">
          <a:xfrm>
            <a:off x="285720" y="1357298"/>
            <a:ext cx="8640763" cy="1523494"/>
          </a:xfrm>
          <a:prstGeom prst="rect">
            <a:avLst/>
          </a:prstGeom>
          <a:noFill/>
          <a:ln w="9525">
            <a:noFill/>
            <a:miter lim="800000"/>
            <a:headEnd/>
            <a:tailEnd/>
          </a:ln>
          <a:effectLst/>
        </p:spPr>
        <p:txBody>
          <a:bodyPr>
            <a:spAutoFit/>
          </a:bodyPr>
          <a:lstStyle/>
          <a:p>
            <a:pPr>
              <a:lnSpc>
                <a:spcPct val="150000"/>
              </a:lnSpc>
              <a:spcBef>
                <a:spcPct val="50000"/>
              </a:spcBef>
            </a:pPr>
            <a:r>
              <a:rPr lang="zh-CN" altLang="en-US" sz="2200" dirty="0">
                <a:solidFill>
                  <a:srgbClr val="0000FF"/>
                </a:solidFill>
                <a:latin typeface="Consolas" pitchFamily="49" charset="0"/>
                <a:ea typeface="楷体" pitchFamily="49" charset="-122"/>
                <a:cs typeface="Consolas" pitchFamily="49" charset="0"/>
              </a:rPr>
              <a:t>　</a:t>
            </a:r>
            <a:r>
              <a:rPr lang="zh-CN" altLang="en-US" sz="2200">
                <a:solidFill>
                  <a:srgbClr val="0000FF"/>
                </a:solidFill>
                <a:latin typeface="微软雅黑" pitchFamily="34" charset="-122"/>
                <a:ea typeface="微软雅黑" pitchFamily="34" charset="-122"/>
                <a:cs typeface="Consolas" pitchFamily="49" charset="0"/>
              </a:rPr>
              <a:t>　</a:t>
            </a:r>
            <a:r>
              <a:rPr lang="en-US" altLang="zh-CN" sz="2200" smtClean="0">
                <a:solidFill>
                  <a:srgbClr val="FF0000"/>
                </a:solidFill>
                <a:latin typeface="微软雅黑" pitchFamily="34" charset="-122"/>
                <a:ea typeface="微软雅黑" pitchFamily="34" charset="-122"/>
                <a:cs typeface="Consolas" pitchFamily="49" charset="0"/>
              </a:rPr>
              <a:t>【</a:t>
            </a:r>
            <a:r>
              <a:rPr lang="zh-CN" altLang="en-US" sz="2200" smtClean="0">
                <a:solidFill>
                  <a:srgbClr val="FF0000"/>
                </a:solidFill>
                <a:latin typeface="微软雅黑" pitchFamily="34" charset="-122"/>
                <a:ea typeface="微软雅黑" pitchFamily="34" charset="-122"/>
                <a:cs typeface="Consolas" pitchFamily="49" charset="0"/>
              </a:rPr>
              <a:t>算法分析</a:t>
            </a:r>
            <a:r>
              <a:rPr lang="en-US" altLang="zh-CN" sz="2200" smtClean="0">
                <a:solidFill>
                  <a:srgbClr val="FF0000"/>
                </a:solidFill>
                <a:latin typeface="微软雅黑" pitchFamily="34" charset="-122"/>
                <a:ea typeface="微软雅黑" pitchFamily="34"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上述</a:t>
            </a:r>
            <a:r>
              <a:rPr lang="zh-CN" altLang="en-US" sz="2000" dirty="0">
                <a:solidFill>
                  <a:srgbClr val="0000FF"/>
                </a:solidFill>
                <a:latin typeface="Consolas" pitchFamily="49" charset="0"/>
                <a:ea typeface="楷体" pitchFamily="49" charset="-122"/>
                <a:cs typeface="Consolas" pitchFamily="49" charset="0"/>
              </a:rPr>
              <a:t>算法采</a:t>
            </a:r>
            <a:r>
              <a:rPr lang="zh-CN" altLang="en-US" sz="2000">
                <a:solidFill>
                  <a:srgbClr val="0000FF"/>
                </a:solidFill>
                <a:latin typeface="Consolas" pitchFamily="49" charset="0"/>
                <a:ea typeface="楷体" pitchFamily="49" charset="-122"/>
                <a:cs typeface="Consolas" pitchFamily="49" charset="0"/>
              </a:rPr>
              <a:t>用</a:t>
            </a:r>
            <a:r>
              <a:rPr lang="zh-CN" altLang="en-US" sz="2000" smtClean="0">
                <a:solidFill>
                  <a:srgbClr val="0000FF"/>
                </a:solidFill>
                <a:latin typeface="Consolas" pitchFamily="49" charset="0"/>
                <a:ea typeface="楷体" pitchFamily="49" charset="-122"/>
                <a:cs typeface="Consolas" pitchFamily="49" charset="0"/>
              </a:rPr>
              <a:t>了小</a:t>
            </a:r>
            <a:r>
              <a:rPr lang="zh-CN" altLang="en-US" sz="2000">
                <a:solidFill>
                  <a:srgbClr val="0000FF"/>
                </a:solidFill>
                <a:latin typeface="Consolas" pitchFamily="49" charset="0"/>
                <a:ea typeface="楷体" pitchFamily="49" charset="-122"/>
                <a:cs typeface="Consolas" pitchFamily="49" charset="0"/>
              </a:rPr>
              <a:t>根</a:t>
            </a:r>
            <a:r>
              <a:rPr lang="zh-CN" altLang="en-US" sz="2000" smtClean="0">
                <a:solidFill>
                  <a:srgbClr val="0000FF"/>
                </a:solidFill>
                <a:latin typeface="Consolas" pitchFamily="49" charset="0"/>
                <a:ea typeface="楷体" pitchFamily="49" charset="-122"/>
                <a:cs typeface="Consolas" pitchFamily="49" charset="0"/>
              </a:rPr>
              <a:t>堆，因</a:t>
            </a:r>
            <a:r>
              <a:rPr lang="zh-CN" altLang="en-US" sz="2000" dirty="0">
                <a:solidFill>
                  <a:srgbClr val="0000FF"/>
                </a:solidFill>
                <a:latin typeface="Consolas" pitchFamily="49" charset="0"/>
                <a:ea typeface="楷体" pitchFamily="49" charset="-122"/>
                <a:cs typeface="Consolas" pitchFamily="49" charset="0"/>
              </a:rPr>
              <a:t>为从堆中删除两个结点（权值最小的两个二叉树根结点）和加入一个新结点的时间复杂度是</a:t>
            </a:r>
            <a:r>
              <a:rPr lang="en-US" altLang="zh-CN" sz="2000">
                <a:solidFill>
                  <a:srgbClr val="0000FF"/>
                </a:solidFill>
                <a:latin typeface="Consolas" pitchFamily="49" charset="0"/>
                <a:ea typeface="楷体" pitchFamily="49" charset="-122"/>
                <a:cs typeface="Consolas" pitchFamily="49" charset="0"/>
              </a:rPr>
              <a:t>O(</a:t>
            </a:r>
            <a:r>
              <a:rPr lang="en-US" altLang="zh-CN" sz="2000" err="1">
                <a:solidFill>
                  <a:srgbClr val="0000FF"/>
                </a:solidFill>
                <a:latin typeface="Consolas" pitchFamily="49" charset="0"/>
                <a:ea typeface="楷体" pitchFamily="49" charset="-122"/>
                <a:cs typeface="Consolas" pitchFamily="49" charset="0"/>
              </a:rPr>
              <a:t>log</a:t>
            </a:r>
            <a:r>
              <a:rPr lang="en-US" altLang="zh-CN" sz="2000" baseline="-25000" err="1">
                <a:solidFill>
                  <a:srgbClr val="0000FF"/>
                </a:solidFill>
                <a:latin typeface="Consolas" pitchFamily="49" charset="0"/>
                <a:ea typeface="楷体" pitchFamily="49" charset="-122"/>
                <a:cs typeface="Consolas" pitchFamily="49" charset="0"/>
              </a:rPr>
              <a:t>2</a:t>
            </a:r>
            <a:r>
              <a:rPr lang="en-US" altLang="zh-CN" sz="2000" i="1" err="1">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，这</a:t>
            </a:r>
            <a:r>
              <a:rPr lang="zh-CN" altLang="en-US" sz="2000" dirty="0">
                <a:solidFill>
                  <a:srgbClr val="0000FF"/>
                </a:solidFill>
                <a:latin typeface="Consolas" pitchFamily="49" charset="0"/>
                <a:ea typeface="楷体" pitchFamily="49" charset="-122"/>
                <a:cs typeface="Consolas" pitchFamily="49" charset="0"/>
              </a:rPr>
              <a:t>样修改后构造哈夫曼树算法的时间复杂度为</a:t>
            </a:r>
            <a:r>
              <a:rPr lang="en-US" altLang="zh-CN" sz="2000" dirty="0">
                <a:solidFill>
                  <a:srgbClr val="0000FF"/>
                </a:solidFill>
                <a:latin typeface="Consolas" pitchFamily="49" charset="0"/>
                <a:ea typeface="楷体" pitchFamily="49" charset="-122"/>
                <a:cs typeface="Consolas" pitchFamily="49" charset="0"/>
              </a:rPr>
              <a:t>O(</a:t>
            </a:r>
            <a:r>
              <a:rPr lang="en-US" altLang="zh-CN" sz="2000" i="1" dirty="0" err="1">
                <a:solidFill>
                  <a:srgbClr val="0000FF"/>
                </a:solidFill>
                <a:latin typeface="Consolas" pitchFamily="49" charset="0"/>
                <a:ea typeface="楷体" pitchFamily="49" charset="-122"/>
                <a:cs typeface="Consolas" pitchFamily="49" charset="0"/>
              </a:rPr>
              <a:t>n</a:t>
            </a:r>
            <a:r>
              <a:rPr lang="en-US" altLang="zh-CN" sz="2000" dirty="0" err="1">
                <a:solidFill>
                  <a:srgbClr val="0000FF"/>
                </a:solidFill>
                <a:latin typeface="Consolas" pitchFamily="49" charset="0"/>
                <a:ea typeface="楷体" pitchFamily="49" charset="-122"/>
                <a:cs typeface="Consolas" pitchFamily="49" charset="0"/>
              </a:rPr>
              <a:t>log</a:t>
            </a:r>
            <a:r>
              <a:rPr lang="en-US" altLang="zh-CN" sz="2000" baseline="-25000" dirty="0" err="1">
                <a:solidFill>
                  <a:srgbClr val="0000FF"/>
                </a:solidFill>
                <a:latin typeface="Consolas" pitchFamily="49" charset="0"/>
                <a:ea typeface="楷体" pitchFamily="49" charset="-122"/>
                <a:cs typeface="Consolas" pitchFamily="49" charset="0"/>
              </a:rPr>
              <a:t>2</a:t>
            </a:r>
            <a:r>
              <a:rPr lang="en-US" altLang="zh-CN" sz="2000" i="1" dirty="0" err="1">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1472" y="285728"/>
            <a:ext cx="4786346"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z="2800" smtClean="0">
                <a:solidFill>
                  <a:srgbClr val="FF0000"/>
                </a:solidFill>
                <a:latin typeface="Consolas" pitchFamily="49" charset="0"/>
                <a:ea typeface="叶根友毛笔行书2.0版" pitchFamily="2" charset="-122"/>
                <a:cs typeface="Consolas" pitchFamily="49" charset="0"/>
              </a:rPr>
              <a:t>7.8 </a:t>
            </a:r>
            <a:r>
              <a:rPr lang="zh-CN" altLang="zh-CN" sz="2800" smtClean="0">
                <a:solidFill>
                  <a:srgbClr val="FF0000"/>
                </a:solidFill>
                <a:latin typeface="Consolas" pitchFamily="49" charset="0"/>
                <a:ea typeface="叶根友毛笔行书2.0版" pitchFamily="2" charset="-122"/>
                <a:cs typeface="Consolas" pitchFamily="49" charset="0"/>
              </a:rPr>
              <a:t>求解流水作业调度问题</a:t>
            </a:r>
          </a:p>
        </p:txBody>
      </p:sp>
      <p:sp>
        <p:nvSpPr>
          <p:cNvPr id="5" name="TextBox 4"/>
          <p:cNvSpPr txBox="1"/>
          <p:nvPr/>
        </p:nvSpPr>
        <p:spPr>
          <a:xfrm>
            <a:off x="428596" y="1428736"/>
            <a:ext cx="8501122" cy="3370153"/>
          </a:xfrm>
          <a:prstGeom prst="rect">
            <a:avLst/>
          </a:prstGeom>
          <a:noFill/>
        </p:spPr>
        <p:txBody>
          <a:bodyPr wrap="square" rtlCol="0">
            <a:spAutoFit/>
          </a:bodyPr>
          <a:lstStyle/>
          <a:p>
            <a:pPr>
              <a:lnSpc>
                <a:spcPct val="150000"/>
              </a:lnSpc>
            </a:pPr>
            <a:r>
              <a:rPr lang="en-US" altLang="zh-CN" sz="2200" smtClean="0">
                <a:solidFill>
                  <a:srgbClr val="0000FF"/>
                </a:solidFill>
                <a:latin typeface="微软雅黑" pitchFamily="34" charset="-122"/>
                <a:ea typeface="微软雅黑" pitchFamily="34" charset="-122"/>
                <a:cs typeface="Consolas" pitchFamily="49" charset="0"/>
              </a:rPr>
              <a:t>  </a:t>
            </a:r>
            <a:r>
              <a:rPr lang="en-US" altLang="zh-CN" sz="2200" smtClean="0">
                <a:solidFill>
                  <a:srgbClr val="0000FF"/>
                </a:solidFill>
                <a:latin typeface="微软雅黑" pitchFamily="34" charset="-122"/>
                <a:ea typeface="微软雅黑" pitchFamily="34" charset="-122"/>
                <a:cs typeface="Consolas" pitchFamily="49" charset="0"/>
              </a:rPr>
              <a:t>   </a:t>
            </a:r>
            <a:r>
              <a:rPr lang="zh-CN" altLang="zh-CN" sz="2200" smtClean="0">
                <a:solidFill>
                  <a:srgbClr val="FF0000"/>
                </a:solidFill>
                <a:latin typeface="微软雅黑" pitchFamily="34" charset="-122"/>
                <a:ea typeface="微软雅黑" pitchFamily="34" charset="-122"/>
                <a:cs typeface="Consolas" pitchFamily="49" charset="0"/>
              </a:rPr>
              <a:t>【问题描述】</a:t>
            </a:r>
            <a:r>
              <a:rPr lang="zh-CN" altLang="zh-CN" sz="2000" smtClean="0">
                <a:solidFill>
                  <a:srgbClr val="0000FF"/>
                </a:solidFill>
                <a:latin typeface="Consolas" pitchFamily="49" charset="0"/>
                <a:ea typeface="楷体" pitchFamily="49" charset="-122"/>
                <a:cs typeface="Consolas" pitchFamily="49" charset="0"/>
              </a:rPr>
              <a:t>有</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个作业（编号为</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）要在由两台机器</a:t>
            </a:r>
            <a:r>
              <a:rPr lang="en-US" altLang="zh-CN" sz="2000" smtClean="0">
                <a:solidFill>
                  <a:srgbClr val="0000FF"/>
                </a:solidFill>
                <a:latin typeface="Consolas" pitchFamily="49" charset="0"/>
                <a:ea typeface="楷体" pitchFamily="49" charset="-122"/>
                <a:cs typeface="Consolas" pitchFamily="49" charset="0"/>
              </a:rPr>
              <a:t>M1</a:t>
            </a:r>
            <a:r>
              <a:rPr lang="zh-CN" altLang="zh-CN" sz="2000" smtClean="0">
                <a:solidFill>
                  <a:srgbClr val="0000FF"/>
                </a:solidFill>
                <a:latin typeface="Consolas" pitchFamily="49" charset="0"/>
                <a:ea typeface="楷体" pitchFamily="49" charset="-122"/>
                <a:cs typeface="Consolas" pitchFamily="49" charset="0"/>
              </a:rPr>
              <a:t>和</a:t>
            </a:r>
            <a:r>
              <a:rPr lang="en-US" altLang="zh-CN" sz="2000" smtClean="0">
                <a:solidFill>
                  <a:srgbClr val="0000FF"/>
                </a:solidFill>
                <a:latin typeface="Consolas" pitchFamily="49" charset="0"/>
                <a:ea typeface="楷体" pitchFamily="49" charset="-122"/>
                <a:cs typeface="Consolas" pitchFamily="49" charset="0"/>
              </a:rPr>
              <a:t>M2</a:t>
            </a:r>
            <a:r>
              <a:rPr lang="zh-CN" altLang="zh-CN" sz="2000" smtClean="0">
                <a:solidFill>
                  <a:srgbClr val="0000FF"/>
                </a:solidFill>
                <a:latin typeface="Consolas" pitchFamily="49" charset="0"/>
                <a:ea typeface="楷体" pitchFamily="49" charset="-122"/>
                <a:cs typeface="Consolas" pitchFamily="49" charset="0"/>
              </a:rPr>
              <a:t>组成的流水线上完成加工。每个作业加工的顺序都是先在</a:t>
            </a:r>
            <a:r>
              <a:rPr lang="en-US" altLang="zh-CN" sz="2000" smtClean="0">
                <a:solidFill>
                  <a:srgbClr val="0000FF"/>
                </a:solidFill>
                <a:latin typeface="Consolas" pitchFamily="49" charset="0"/>
                <a:ea typeface="楷体" pitchFamily="49" charset="-122"/>
                <a:cs typeface="Consolas" pitchFamily="49" charset="0"/>
              </a:rPr>
              <a:t>M1</a:t>
            </a:r>
            <a:r>
              <a:rPr lang="zh-CN" altLang="zh-CN" sz="2000" smtClean="0">
                <a:solidFill>
                  <a:srgbClr val="0000FF"/>
                </a:solidFill>
                <a:latin typeface="Consolas" pitchFamily="49" charset="0"/>
                <a:ea typeface="楷体" pitchFamily="49" charset="-122"/>
                <a:cs typeface="Consolas" pitchFamily="49" charset="0"/>
              </a:rPr>
              <a:t>上加工，然后在</a:t>
            </a:r>
            <a:r>
              <a:rPr lang="en-US" altLang="zh-CN" sz="2000" smtClean="0">
                <a:solidFill>
                  <a:srgbClr val="0000FF"/>
                </a:solidFill>
                <a:latin typeface="Consolas" pitchFamily="49" charset="0"/>
                <a:ea typeface="楷体" pitchFamily="49" charset="-122"/>
                <a:cs typeface="Consolas" pitchFamily="49" charset="0"/>
              </a:rPr>
              <a:t>M2</a:t>
            </a:r>
            <a:r>
              <a:rPr lang="zh-CN" altLang="zh-CN" sz="2000" smtClean="0">
                <a:solidFill>
                  <a:srgbClr val="0000FF"/>
                </a:solidFill>
                <a:latin typeface="Consolas" pitchFamily="49" charset="0"/>
                <a:ea typeface="楷体" pitchFamily="49" charset="-122"/>
                <a:cs typeface="Consolas" pitchFamily="49" charset="0"/>
              </a:rPr>
              <a:t>上加工。</a:t>
            </a:r>
            <a:r>
              <a:rPr lang="en-US" altLang="zh-CN" sz="2000" smtClean="0">
                <a:solidFill>
                  <a:srgbClr val="0000FF"/>
                </a:solidFill>
                <a:latin typeface="Consolas" pitchFamily="49" charset="0"/>
                <a:ea typeface="楷体" pitchFamily="49" charset="-122"/>
                <a:cs typeface="Consolas" pitchFamily="49" charset="0"/>
              </a:rPr>
              <a:t>M1</a:t>
            </a:r>
            <a:r>
              <a:rPr lang="zh-CN" altLang="zh-CN" sz="2000" smtClean="0">
                <a:solidFill>
                  <a:srgbClr val="0000FF"/>
                </a:solidFill>
                <a:latin typeface="Consolas" pitchFamily="49" charset="0"/>
                <a:ea typeface="楷体" pitchFamily="49" charset="-122"/>
                <a:cs typeface="Consolas" pitchFamily="49" charset="0"/>
              </a:rPr>
              <a:t>和</a:t>
            </a:r>
            <a:r>
              <a:rPr lang="en-US" altLang="zh-CN" sz="2000" smtClean="0">
                <a:solidFill>
                  <a:srgbClr val="0000FF"/>
                </a:solidFill>
                <a:latin typeface="Consolas" pitchFamily="49" charset="0"/>
                <a:ea typeface="楷体" pitchFamily="49" charset="-122"/>
                <a:cs typeface="Consolas" pitchFamily="49" charset="0"/>
              </a:rPr>
              <a:t>M2</a:t>
            </a:r>
            <a:r>
              <a:rPr lang="zh-CN" altLang="zh-CN" sz="2000" smtClean="0">
                <a:solidFill>
                  <a:srgbClr val="0000FF"/>
                </a:solidFill>
                <a:latin typeface="Consolas" pitchFamily="49" charset="0"/>
                <a:ea typeface="楷体" pitchFamily="49" charset="-122"/>
                <a:cs typeface="Consolas" pitchFamily="49" charset="0"/>
              </a:rPr>
              <a:t>加工作业</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所需的时间分别为</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i="1" baseline="-25000"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和</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i="1" baseline="-25000"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a:t>
            </a: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流水作业调度问题要求确定这</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个作业的最优加工顺序，使得从第一个作业在机器</a:t>
            </a:r>
            <a:r>
              <a:rPr lang="en-US" altLang="zh-CN" sz="2000" smtClean="0">
                <a:solidFill>
                  <a:srgbClr val="0000FF"/>
                </a:solidFill>
                <a:latin typeface="Consolas" pitchFamily="49" charset="0"/>
                <a:ea typeface="楷体" pitchFamily="49" charset="-122"/>
                <a:cs typeface="Consolas" pitchFamily="49" charset="0"/>
              </a:rPr>
              <a:t>M1</a:t>
            </a:r>
            <a:r>
              <a:rPr lang="zh-CN" altLang="zh-CN" sz="2000" smtClean="0">
                <a:solidFill>
                  <a:srgbClr val="0000FF"/>
                </a:solidFill>
                <a:latin typeface="Consolas" pitchFamily="49" charset="0"/>
                <a:ea typeface="楷体" pitchFamily="49" charset="-122"/>
                <a:cs typeface="Consolas" pitchFamily="49" charset="0"/>
              </a:rPr>
              <a:t>上开始加工，到最后一个作业在机器</a:t>
            </a:r>
            <a:r>
              <a:rPr lang="en-US" altLang="zh-CN" sz="2000" smtClean="0">
                <a:solidFill>
                  <a:srgbClr val="0000FF"/>
                </a:solidFill>
                <a:latin typeface="Consolas" pitchFamily="49" charset="0"/>
                <a:ea typeface="楷体" pitchFamily="49" charset="-122"/>
                <a:cs typeface="Consolas" pitchFamily="49" charset="0"/>
              </a:rPr>
              <a:t>M2</a:t>
            </a:r>
            <a:r>
              <a:rPr lang="zh-CN" altLang="zh-CN" sz="2000" smtClean="0">
                <a:solidFill>
                  <a:srgbClr val="0000FF"/>
                </a:solidFill>
                <a:latin typeface="Consolas" pitchFamily="49" charset="0"/>
                <a:ea typeface="楷体" pitchFamily="49" charset="-122"/>
                <a:cs typeface="Consolas" pitchFamily="49" charset="0"/>
              </a:rPr>
              <a:t>上加工完成</a:t>
            </a:r>
            <a:r>
              <a:rPr lang="zh-CN" altLang="zh-CN" sz="2000" smtClean="0">
                <a:solidFill>
                  <a:srgbClr val="C0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所需的时间最少</a:t>
            </a:r>
            <a:r>
              <a:rPr lang="zh-CN" altLang="zh-CN" sz="2000" smtClean="0">
                <a:solidFill>
                  <a:srgbClr val="0000FF"/>
                </a:solidFill>
                <a:latin typeface="Consolas" pitchFamily="49" charset="0"/>
                <a:ea typeface="楷体" pitchFamily="49" charset="-122"/>
                <a:cs typeface="Consolas" pitchFamily="49" charset="0"/>
              </a:rPr>
              <a:t>。可以假定任何作业一旦开始加工，就不允许被中断，直到该作业被完成，即</a:t>
            </a:r>
            <a:r>
              <a:rPr lang="zh-CN" altLang="zh-CN" sz="2000" smtClean="0">
                <a:solidFill>
                  <a:srgbClr val="000000"/>
                </a:solidFill>
                <a:latin typeface="Consolas" pitchFamily="49" charset="0"/>
                <a:ea typeface="楷体" pitchFamily="49" charset="-122"/>
                <a:cs typeface="Consolas" pitchFamily="49" charset="0"/>
              </a:rPr>
              <a:t>非优先调度</a:t>
            </a:r>
            <a:r>
              <a:rPr lang="zh-CN" altLang="zh-CN" sz="2000" smtClean="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642918"/>
            <a:ext cx="7858180" cy="1107996"/>
          </a:xfrm>
          <a:prstGeom prst="rect">
            <a:avLst/>
          </a:prstGeom>
          <a:solidFill>
            <a:schemeClr val="accent6">
              <a:lumMod val="20000"/>
              <a:lumOff val="80000"/>
            </a:schemeClr>
          </a:solidFill>
        </p:spPr>
        <p:txBody>
          <a:bodyPr wrap="square" rtlCol="0">
            <a:spAutoFit/>
          </a:bodyPr>
          <a:lstStyle/>
          <a:p>
            <a:pPr>
              <a:lnSpc>
                <a:spcPct val="150000"/>
              </a:lnSpc>
            </a:pPr>
            <a:r>
              <a:rPr lang="en-US" altLang="zh-CN" sz="2200" smtClean="0">
                <a:solidFill>
                  <a:srgbClr val="0000FF"/>
                </a:solidFill>
                <a:latin typeface="微软雅黑" pitchFamily="34" charset="-122"/>
                <a:ea typeface="微软雅黑" pitchFamily="34" charset="-122"/>
                <a:cs typeface="Consolas" pitchFamily="49" charset="0"/>
              </a:rPr>
              <a:t>   </a:t>
            </a:r>
            <a:r>
              <a:rPr lang="en-US" altLang="zh-CN" sz="2200" smtClean="0">
                <a:solidFill>
                  <a:srgbClr val="0000FF"/>
                </a:solidFill>
                <a:latin typeface="微软雅黑" pitchFamily="34" charset="-122"/>
                <a:ea typeface="微软雅黑" pitchFamily="34" charset="-122"/>
                <a:cs typeface="Consolas" pitchFamily="49" charset="0"/>
              </a:rPr>
              <a:t>  </a:t>
            </a:r>
            <a:r>
              <a:rPr lang="zh-CN" altLang="zh-CN" sz="2200" smtClean="0">
                <a:solidFill>
                  <a:srgbClr val="FF0000"/>
                </a:solidFill>
                <a:latin typeface="微软雅黑" pitchFamily="34" charset="-122"/>
                <a:ea typeface="微软雅黑" pitchFamily="34" charset="-122"/>
                <a:cs typeface="Consolas" pitchFamily="49" charset="0"/>
              </a:rPr>
              <a:t>【</a:t>
            </a:r>
            <a:r>
              <a:rPr lang="zh-CN" altLang="zh-CN" sz="2200" smtClean="0">
                <a:solidFill>
                  <a:srgbClr val="FF0000"/>
                </a:solidFill>
                <a:latin typeface="微软雅黑" pitchFamily="34" charset="-122"/>
                <a:ea typeface="微软雅黑" pitchFamily="34" charset="-122"/>
                <a:cs typeface="Consolas" pitchFamily="49" charset="0"/>
              </a:rPr>
              <a:t>问题求解】</a:t>
            </a:r>
            <a:r>
              <a:rPr lang="zh-CN" altLang="zh-CN" sz="2200" smtClean="0">
                <a:solidFill>
                  <a:srgbClr val="0000FF"/>
                </a:solidFill>
                <a:latin typeface="Consolas" pitchFamily="49" charset="0"/>
                <a:ea typeface="楷体" pitchFamily="49" charset="-122"/>
                <a:cs typeface="Consolas" pitchFamily="49" charset="0"/>
              </a:rPr>
              <a:t>采用一种称为</a:t>
            </a:r>
            <a:r>
              <a:rPr lang="en-US" altLang="zh-CN" sz="2200" smtClean="0">
                <a:solidFill>
                  <a:srgbClr val="0000FF"/>
                </a:solidFill>
                <a:latin typeface="Consolas" pitchFamily="49" charset="0"/>
                <a:ea typeface="楷体" pitchFamily="49" charset="-122"/>
                <a:cs typeface="Consolas" pitchFamily="49" charset="0"/>
              </a:rPr>
              <a:t>Johnson</a:t>
            </a:r>
            <a:r>
              <a:rPr lang="zh-CN" altLang="zh-CN" sz="2200" smtClean="0">
                <a:solidFill>
                  <a:srgbClr val="0000FF"/>
                </a:solidFill>
                <a:latin typeface="Consolas" pitchFamily="49" charset="0"/>
                <a:ea typeface="楷体" pitchFamily="49" charset="-122"/>
                <a:cs typeface="Consolas" pitchFamily="49" charset="0"/>
              </a:rPr>
              <a:t>算法的贪心算法。其步骤如下：</a:t>
            </a:r>
          </a:p>
        </p:txBody>
      </p:sp>
      <p:sp>
        <p:nvSpPr>
          <p:cNvPr id="3" name="TextBox 2"/>
          <p:cNvSpPr txBox="1"/>
          <p:nvPr/>
        </p:nvSpPr>
        <p:spPr>
          <a:xfrm>
            <a:off x="857224" y="2000240"/>
            <a:ext cx="7786742" cy="2599137"/>
          </a:xfrm>
          <a:prstGeom prst="rect">
            <a:avLst/>
          </a:prstGeom>
        </p:spPr>
        <p:style>
          <a:lnRef idx="2">
            <a:schemeClr val="accent2"/>
          </a:lnRef>
          <a:fillRef idx="1">
            <a:schemeClr val="lt1"/>
          </a:fillRef>
          <a:effectRef idx="0">
            <a:schemeClr val="accent2"/>
          </a:effectRef>
          <a:fontRef idx="minor">
            <a:schemeClr val="dk1"/>
          </a:fontRef>
        </p:style>
        <p:txBody>
          <a:bodyPr wrap="square" lIns="180000" tIns="144000" bIns="144000" rtlCol="0">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）把所有作业按</a:t>
            </a:r>
            <a:r>
              <a:rPr lang="en-US" altLang="zh-CN" sz="2000" smtClean="0">
                <a:solidFill>
                  <a:srgbClr val="0000FF"/>
                </a:solidFill>
                <a:latin typeface="Consolas" pitchFamily="49" charset="0"/>
                <a:ea typeface="楷体" pitchFamily="49" charset="-122"/>
                <a:cs typeface="Consolas" pitchFamily="49" charset="0"/>
              </a:rPr>
              <a:t>M1</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M2</a:t>
            </a:r>
            <a:r>
              <a:rPr lang="zh-CN" altLang="zh-CN" sz="2000" smtClean="0">
                <a:solidFill>
                  <a:srgbClr val="0000FF"/>
                </a:solidFill>
                <a:latin typeface="Consolas" pitchFamily="49" charset="0"/>
                <a:ea typeface="楷体" pitchFamily="49" charset="-122"/>
                <a:cs typeface="Consolas" pitchFamily="49" charset="0"/>
              </a:rPr>
              <a:t>的时间分为两组，</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对应第</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组</a:t>
            </a:r>
            <a:r>
              <a:rPr lang="en-US" altLang="zh-CN" sz="2000" smtClean="0">
                <a:solidFill>
                  <a:srgbClr val="0000FF"/>
                </a:solidFill>
                <a:latin typeface="Consolas" pitchFamily="49" charset="0"/>
                <a:ea typeface="楷体" pitchFamily="49" charset="-122"/>
                <a:cs typeface="Consolas" pitchFamily="49" charset="0"/>
              </a:rPr>
              <a:t>N1</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]&gt;</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对应第</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组</a:t>
            </a:r>
            <a:r>
              <a:rPr lang="en-US" altLang="zh-CN" sz="2000" smtClean="0">
                <a:solidFill>
                  <a:srgbClr val="0000FF"/>
                </a:solidFill>
                <a:latin typeface="Consolas" pitchFamily="49" charset="0"/>
                <a:ea typeface="楷体" pitchFamily="49" charset="-122"/>
                <a:cs typeface="Consolas" pitchFamily="49" charset="0"/>
              </a:rPr>
              <a:t>N2</a:t>
            </a:r>
            <a:r>
              <a:rPr lang="zh-CN" altLang="zh-CN" sz="2000" smtClean="0">
                <a:solidFill>
                  <a:srgbClr val="0000FF"/>
                </a:solidFill>
                <a:latin typeface="Consolas" pitchFamily="49" charset="0"/>
                <a:ea typeface="楷体" pitchFamily="49" charset="-122"/>
                <a:cs typeface="Consolas" pitchFamily="49" charset="0"/>
              </a:rPr>
              <a:t>。</a:t>
            </a: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）将</a:t>
            </a:r>
            <a:r>
              <a:rPr lang="en-US" altLang="zh-CN" sz="2000" smtClean="0">
                <a:solidFill>
                  <a:srgbClr val="0000FF"/>
                </a:solidFill>
                <a:latin typeface="Consolas" pitchFamily="49" charset="0"/>
                <a:ea typeface="楷体" pitchFamily="49" charset="-122"/>
                <a:cs typeface="Consolas" pitchFamily="49" charset="0"/>
              </a:rPr>
              <a:t>N1</a:t>
            </a:r>
            <a:r>
              <a:rPr lang="zh-CN" altLang="zh-CN" sz="2000" smtClean="0">
                <a:solidFill>
                  <a:srgbClr val="0000FF"/>
                </a:solidFill>
                <a:latin typeface="Consolas" pitchFamily="49" charset="0"/>
                <a:ea typeface="楷体" pitchFamily="49" charset="-122"/>
                <a:cs typeface="Consolas" pitchFamily="49" charset="0"/>
              </a:rPr>
              <a:t>的作业按</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递增排序，</a:t>
            </a:r>
            <a:r>
              <a:rPr lang="en-US" altLang="zh-CN" sz="2000" smtClean="0">
                <a:solidFill>
                  <a:srgbClr val="0000FF"/>
                </a:solidFill>
                <a:latin typeface="Consolas" pitchFamily="49" charset="0"/>
                <a:ea typeface="楷体" pitchFamily="49" charset="-122"/>
                <a:cs typeface="Consolas" pitchFamily="49" charset="0"/>
              </a:rPr>
              <a:t>N2</a:t>
            </a:r>
            <a:r>
              <a:rPr lang="zh-CN" altLang="zh-CN" sz="2000" smtClean="0">
                <a:solidFill>
                  <a:srgbClr val="0000FF"/>
                </a:solidFill>
                <a:latin typeface="Consolas" pitchFamily="49" charset="0"/>
                <a:ea typeface="楷体" pitchFamily="49" charset="-122"/>
                <a:cs typeface="Consolas" pitchFamily="49" charset="0"/>
              </a:rPr>
              <a:t>的作业按</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递减排序。</a:t>
            </a: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）按顺序先执行</a:t>
            </a:r>
            <a:r>
              <a:rPr lang="en-US" altLang="zh-CN" sz="2000" smtClean="0">
                <a:solidFill>
                  <a:srgbClr val="0000FF"/>
                </a:solidFill>
                <a:latin typeface="Consolas" pitchFamily="49" charset="0"/>
                <a:ea typeface="楷体" pitchFamily="49" charset="-122"/>
                <a:cs typeface="Consolas" pitchFamily="49" charset="0"/>
              </a:rPr>
              <a:t>N1</a:t>
            </a:r>
            <a:r>
              <a:rPr lang="zh-CN" altLang="zh-CN" sz="2000" smtClean="0">
                <a:solidFill>
                  <a:srgbClr val="0000FF"/>
                </a:solidFill>
                <a:latin typeface="Consolas" pitchFamily="49" charset="0"/>
                <a:ea typeface="楷体" pitchFamily="49" charset="-122"/>
                <a:cs typeface="Consolas" pitchFamily="49" charset="0"/>
              </a:rPr>
              <a:t>的作业，再执行</a:t>
            </a:r>
            <a:r>
              <a:rPr lang="en-US" altLang="zh-CN" sz="2000" smtClean="0">
                <a:solidFill>
                  <a:srgbClr val="0000FF"/>
                </a:solidFill>
                <a:latin typeface="Consolas" pitchFamily="49" charset="0"/>
                <a:ea typeface="楷体" pitchFamily="49" charset="-122"/>
                <a:cs typeface="Consolas" pitchFamily="49" charset="0"/>
              </a:rPr>
              <a:t>N2</a:t>
            </a:r>
            <a:r>
              <a:rPr lang="zh-CN" altLang="zh-CN" sz="2000" smtClean="0">
                <a:solidFill>
                  <a:srgbClr val="0000FF"/>
                </a:solidFill>
                <a:latin typeface="Consolas" pitchFamily="49" charset="0"/>
                <a:ea typeface="楷体" pitchFamily="49" charset="-122"/>
                <a:cs typeface="Consolas" pitchFamily="49" charset="0"/>
              </a:rPr>
              <a:t>的作业，得到的就是耗时最少的最优调度方案。</a:t>
            </a:r>
            <a:endParaRPr lang="zh-CN" altLang="en-US" sz="2000" smtClean="0">
              <a:solidFill>
                <a:srgbClr val="0000FF"/>
              </a:solidFill>
              <a:latin typeface="Consolas" pitchFamily="49" charset="0"/>
              <a:ea typeface="楷体" pitchFamily="49" charset="-122"/>
              <a:cs typeface="Consolas" pitchFamily="49" charset="0"/>
            </a:endParaRPr>
          </a:p>
        </p:txBody>
      </p:sp>
      <p:grpSp>
        <p:nvGrpSpPr>
          <p:cNvPr id="4" name="组合 3"/>
          <p:cNvGrpSpPr/>
          <p:nvPr/>
        </p:nvGrpSpPr>
        <p:grpSpPr>
          <a:xfrm>
            <a:off x="4643438" y="3429000"/>
            <a:ext cx="3857652" cy="2208085"/>
            <a:chOff x="4929190" y="3500437"/>
            <a:chExt cx="3857652" cy="2208085"/>
          </a:xfrm>
        </p:grpSpPr>
        <p:sp>
          <p:nvSpPr>
            <p:cNvPr id="5" name="TextBox 4"/>
            <p:cNvSpPr txBox="1"/>
            <p:nvPr/>
          </p:nvSpPr>
          <p:spPr>
            <a:xfrm>
              <a:off x="4929190" y="5000636"/>
              <a:ext cx="3857652" cy="707886"/>
            </a:xfrm>
            <a:prstGeom prst="rect">
              <a:avLst/>
            </a:prstGeom>
            <a:noFill/>
          </p:spPr>
          <p:txBody>
            <a:bodyPr wrap="square" rtlCol="0">
              <a:spAutoFit/>
            </a:bodyPr>
            <a:lstStyle/>
            <a:p>
              <a:r>
                <a:rPr lang="zh-CN" altLang="en-US" sz="2000" smtClean="0">
                  <a:solidFill>
                    <a:srgbClr val="0000FF"/>
                  </a:solidFill>
                  <a:latin typeface="Consolas" pitchFamily="49" charset="0"/>
                  <a:ea typeface="仿宋" pitchFamily="49" charset="-122"/>
                  <a:cs typeface="Consolas" pitchFamily="49" charset="0"/>
                </a:rPr>
                <a:t>实际上，</a:t>
              </a:r>
              <a:r>
                <a:rPr lang="en-US" altLang="zh-CN" sz="2000" smtClean="0">
                  <a:solidFill>
                    <a:srgbClr val="0000FF"/>
                  </a:solidFill>
                  <a:latin typeface="Consolas" pitchFamily="49" charset="0"/>
                  <a:ea typeface="仿宋" pitchFamily="49" charset="-122"/>
                  <a:cs typeface="Consolas" pitchFamily="49" charset="0"/>
                </a:rPr>
                <a:t>N</a:t>
              </a:r>
              <a:r>
                <a:rPr lang="en-US" altLang="zh-CN" sz="2000" baseline="-25000" smtClean="0">
                  <a:solidFill>
                    <a:srgbClr val="0000FF"/>
                  </a:solidFill>
                  <a:latin typeface="Consolas" pitchFamily="49" charset="0"/>
                  <a:ea typeface="仿宋" pitchFamily="49" charset="-122"/>
                  <a:cs typeface="Consolas" pitchFamily="49" charset="0"/>
                </a:rPr>
                <a:t>2</a:t>
              </a:r>
              <a:r>
                <a:rPr lang="zh-CN" altLang="zh-CN" sz="2000" smtClean="0">
                  <a:solidFill>
                    <a:srgbClr val="0000FF"/>
                  </a:solidFill>
                  <a:latin typeface="Consolas" pitchFamily="49" charset="0"/>
                  <a:ea typeface="仿宋" pitchFamily="49" charset="-122"/>
                  <a:cs typeface="Consolas" pitchFamily="49" charset="0"/>
                </a:rPr>
                <a:t>的作业</a:t>
              </a:r>
              <a:r>
                <a:rPr lang="zh-CN" altLang="en-US" sz="2000" smtClean="0">
                  <a:solidFill>
                    <a:srgbClr val="0000FF"/>
                  </a:solidFill>
                  <a:latin typeface="Consolas" pitchFamily="49" charset="0"/>
                  <a:ea typeface="仿宋" pitchFamily="49" charset="-122"/>
                  <a:cs typeface="Consolas" pitchFamily="49" charset="0"/>
                </a:rPr>
                <a:t>也</a:t>
              </a:r>
              <a:r>
                <a:rPr lang="zh-CN" altLang="zh-CN" sz="2000" smtClean="0">
                  <a:solidFill>
                    <a:srgbClr val="0000FF"/>
                  </a:solidFill>
                  <a:latin typeface="Consolas" pitchFamily="49" charset="0"/>
                  <a:ea typeface="仿宋" pitchFamily="49" charset="-122"/>
                  <a:cs typeface="Consolas" pitchFamily="49" charset="0"/>
                </a:rPr>
                <a:t>按</a:t>
              </a:r>
              <a:r>
                <a:rPr lang="en-US" altLang="zh-CN" sz="2000" i="1" smtClean="0">
                  <a:solidFill>
                    <a:srgbClr val="0000FF"/>
                  </a:solidFill>
                  <a:latin typeface="Consolas" pitchFamily="49" charset="0"/>
                  <a:ea typeface="仿宋" pitchFamily="49" charset="-122"/>
                  <a:cs typeface="Consolas" pitchFamily="49" charset="0"/>
                </a:rPr>
                <a:t>b</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i</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递</a:t>
              </a:r>
              <a:r>
                <a:rPr lang="zh-CN" altLang="en-US" sz="2000" smtClean="0">
                  <a:solidFill>
                    <a:srgbClr val="0000FF"/>
                  </a:solidFill>
                  <a:latin typeface="Consolas" pitchFamily="49" charset="0"/>
                  <a:ea typeface="仿宋" pitchFamily="49" charset="-122"/>
                  <a:cs typeface="Consolas" pitchFamily="49" charset="0"/>
                </a:rPr>
                <a:t>增</a:t>
              </a:r>
              <a:r>
                <a:rPr lang="zh-CN" altLang="zh-CN" sz="2000" smtClean="0">
                  <a:solidFill>
                    <a:srgbClr val="0000FF"/>
                  </a:solidFill>
                  <a:latin typeface="Consolas" pitchFamily="49" charset="0"/>
                  <a:ea typeface="仿宋" pitchFamily="49" charset="-122"/>
                  <a:cs typeface="Consolas" pitchFamily="49" charset="0"/>
                </a:rPr>
                <a:t>排序</a:t>
              </a:r>
              <a:r>
                <a:rPr lang="zh-CN" altLang="en-US" sz="2000" smtClean="0">
                  <a:solidFill>
                    <a:srgbClr val="0000FF"/>
                  </a:solidFill>
                  <a:latin typeface="Consolas" pitchFamily="49" charset="0"/>
                  <a:ea typeface="仿宋" pitchFamily="49" charset="-122"/>
                  <a:cs typeface="Consolas" pitchFamily="49" charset="0"/>
                </a:rPr>
                <a:t>，从后面向前面顺序执行</a:t>
              </a:r>
              <a:endParaRPr lang="zh-CN" altLang="en-US" sz="2000">
                <a:solidFill>
                  <a:srgbClr val="0000FF"/>
                </a:solidFill>
                <a:latin typeface="Consolas" pitchFamily="49" charset="0"/>
                <a:ea typeface="仿宋" pitchFamily="49" charset="-122"/>
                <a:cs typeface="Consolas" pitchFamily="49" charset="0"/>
              </a:endParaRPr>
            </a:p>
          </p:txBody>
        </p:sp>
        <p:cxnSp>
          <p:nvCxnSpPr>
            <p:cNvPr id="6" name="直接箭头连接符 5"/>
            <p:cNvCxnSpPr/>
            <p:nvPr/>
          </p:nvCxnSpPr>
          <p:spPr>
            <a:xfrm rot="16200000" flipV="1">
              <a:off x="6107918" y="4250536"/>
              <a:ext cx="1500198" cy="0"/>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0100" y="569221"/>
            <a:ext cx="1643074" cy="430887"/>
          </a:xfrm>
          <a:prstGeom prst="rect">
            <a:avLst/>
          </a:prstGeom>
          <a:noFill/>
        </p:spPr>
        <p:txBody>
          <a:bodyPr wrap="square" rtlCol="0">
            <a:spAutoFit/>
          </a:bodyPr>
          <a:lstStyle/>
          <a:p>
            <a:r>
              <a:rPr lang="zh-CN" altLang="en-US" sz="2200" smtClean="0">
                <a:solidFill>
                  <a:srgbClr val="0000FF"/>
                </a:solidFill>
                <a:latin typeface="Consolas" pitchFamily="49" charset="0"/>
                <a:ea typeface="微软雅黑" pitchFamily="34" charset="-122"/>
                <a:cs typeface="Consolas" pitchFamily="49" charset="0"/>
              </a:rPr>
              <a:t>示例：</a:t>
            </a:r>
            <a:r>
              <a:rPr lang="en-US" altLang="zh-CN" sz="2200" i="1" smtClean="0">
                <a:solidFill>
                  <a:srgbClr val="0000FF"/>
                </a:solidFill>
                <a:latin typeface="Consolas" pitchFamily="49" charset="0"/>
                <a:ea typeface="微软雅黑" pitchFamily="34" charset="-122"/>
                <a:cs typeface="Consolas" pitchFamily="49" charset="0"/>
              </a:rPr>
              <a:t>n</a:t>
            </a:r>
            <a:r>
              <a:rPr lang="en-US" altLang="zh-CN" sz="2200" smtClean="0">
                <a:solidFill>
                  <a:srgbClr val="0000FF"/>
                </a:solidFill>
                <a:latin typeface="Consolas" pitchFamily="49" charset="0"/>
                <a:ea typeface="微软雅黑" pitchFamily="34" charset="-122"/>
                <a:cs typeface="Consolas" pitchFamily="49" charset="0"/>
              </a:rPr>
              <a:t>=4</a:t>
            </a:r>
            <a:endParaRPr lang="zh-CN" altLang="en-US" sz="2200">
              <a:solidFill>
                <a:srgbClr val="0000FF"/>
              </a:solidFill>
              <a:latin typeface="Consolas" pitchFamily="49" charset="0"/>
              <a:ea typeface="微软雅黑" pitchFamily="34" charset="-122"/>
              <a:cs typeface="Consolas" pitchFamily="49" charset="0"/>
            </a:endParaRPr>
          </a:p>
        </p:txBody>
      </p:sp>
      <p:graphicFrame>
        <p:nvGraphicFramePr>
          <p:cNvPr id="3" name="表格 2"/>
          <p:cNvGraphicFramePr>
            <a:graphicFrameLocks noGrp="1"/>
          </p:cNvGraphicFramePr>
          <p:nvPr/>
        </p:nvGraphicFramePr>
        <p:xfrm>
          <a:off x="1000100" y="1142984"/>
          <a:ext cx="6096000" cy="1112520"/>
        </p:xfrm>
        <a:graphic>
          <a:graphicData uri="http://schemas.openxmlformats.org/drawingml/2006/table">
            <a:tbl>
              <a:tblPr firstRow="1" bandRow="1">
                <a:tableStyleId>{E269D01E-BC32-4049-B463-5C60D7B0CCD2}</a:tableStyleId>
              </a:tblPr>
              <a:tblGrid>
                <a:gridCol w="1219200"/>
                <a:gridCol w="1219200"/>
                <a:gridCol w="1219200"/>
                <a:gridCol w="1219200"/>
                <a:gridCol w="1219200"/>
              </a:tblGrid>
              <a:tr h="370840">
                <a:tc>
                  <a:txBody>
                    <a:bodyPr/>
                    <a:lstStyle/>
                    <a:p>
                      <a:pPr algn="ctr"/>
                      <a:r>
                        <a:rPr lang="zh-CN" altLang="en-US" b="1" smtClean="0">
                          <a:solidFill>
                            <a:srgbClr val="9900FF"/>
                          </a:solidFill>
                          <a:latin typeface="Consolas" pitchFamily="49" charset="0"/>
                          <a:ea typeface="楷体" pitchFamily="49" charset="-122"/>
                          <a:cs typeface="Consolas" pitchFamily="49" charset="0"/>
                        </a:rPr>
                        <a:t>编号</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9900FF"/>
                          </a:solidFill>
                          <a:latin typeface="Consolas" pitchFamily="49" charset="0"/>
                          <a:ea typeface="楷体" pitchFamily="49" charset="-122"/>
                          <a:cs typeface="Consolas" pitchFamily="49" charset="0"/>
                        </a:rPr>
                        <a:t>1</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9900FF"/>
                          </a:solidFill>
                          <a:latin typeface="Consolas" pitchFamily="49" charset="0"/>
                          <a:ea typeface="楷体" pitchFamily="49" charset="-122"/>
                          <a:cs typeface="Consolas" pitchFamily="49" charset="0"/>
                        </a:rPr>
                        <a:t>2</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9900FF"/>
                          </a:solidFill>
                          <a:latin typeface="Consolas" pitchFamily="49" charset="0"/>
                          <a:ea typeface="楷体" pitchFamily="49" charset="-122"/>
                          <a:cs typeface="Consolas" pitchFamily="49" charset="0"/>
                        </a:rPr>
                        <a:t>3</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9900FF"/>
                          </a:solidFill>
                          <a:latin typeface="Consolas" pitchFamily="49" charset="0"/>
                          <a:ea typeface="楷体" pitchFamily="49" charset="-122"/>
                          <a:cs typeface="Consolas" pitchFamily="49" charset="0"/>
                        </a:rPr>
                        <a:t>4</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r>
              <a:tr h="370840">
                <a:tc>
                  <a:txBody>
                    <a:bodyPr/>
                    <a:lstStyle/>
                    <a:p>
                      <a:pPr algn="ctr"/>
                      <a:r>
                        <a:rPr lang="en-US" altLang="zh-CN" b="1" smtClean="0">
                          <a:solidFill>
                            <a:srgbClr val="9900FF"/>
                          </a:solidFill>
                          <a:latin typeface="Consolas" pitchFamily="49" charset="0"/>
                          <a:ea typeface="楷体" pitchFamily="49" charset="-122"/>
                          <a:cs typeface="Consolas" pitchFamily="49" charset="0"/>
                        </a:rPr>
                        <a:t>M1</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9900FF"/>
                          </a:solidFill>
                          <a:latin typeface="Consolas" pitchFamily="49" charset="0"/>
                          <a:ea typeface="楷体" pitchFamily="49" charset="-122"/>
                          <a:cs typeface="Consolas" pitchFamily="49" charset="0"/>
                        </a:rPr>
                        <a:t>5</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9900FF"/>
                          </a:solidFill>
                          <a:latin typeface="Consolas" pitchFamily="49" charset="0"/>
                          <a:ea typeface="楷体" pitchFamily="49" charset="-122"/>
                          <a:cs typeface="Consolas" pitchFamily="49" charset="0"/>
                        </a:rPr>
                        <a:t>12</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9900FF"/>
                          </a:solidFill>
                          <a:latin typeface="Consolas" pitchFamily="49" charset="0"/>
                          <a:ea typeface="楷体" pitchFamily="49" charset="-122"/>
                          <a:cs typeface="Consolas" pitchFamily="49" charset="0"/>
                        </a:rPr>
                        <a:t>4</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9900FF"/>
                          </a:solidFill>
                          <a:latin typeface="Consolas" pitchFamily="49" charset="0"/>
                          <a:ea typeface="楷体" pitchFamily="49" charset="-122"/>
                          <a:cs typeface="Consolas" pitchFamily="49" charset="0"/>
                        </a:rPr>
                        <a:t>8</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r>
              <a:tr h="370840">
                <a:tc>
                  <a:txBody>
                    <a:bodyPr/>
                    <a:lstStyle/>
                    <a:p>
                      <a:pPr algn="ctr"/>
                      <a:r>
                        <a:rPr lang="en-US" altLang="zh-CN" b="1" smtClean="0">
                          <a:solidFill>
                            <a:srgbClr val="9900FF"/>
                          </a:solidFill>
                          <a:latin typeface="Consolas" pitchFamily="49" charset="0"/>
                          <a:ea typeface="楷体" pitchFamily="49" charset="-122"/>
                          <a:cs typeface="Consolas" pitchFamily="49" charset="0"/>
                        </a:rPr>
                        <a:t>M2</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9900FF"/>
                          </a:solidFill>
                          <a:latin typeface="Consolas" pitchFamily="49" charset="0"/>
                          <a:ea typeface="楷体" pitchFamily="49" charset="-122"/>
                          <a:cs typeface="Consolas" pitchFamily="49" charset="0"/>
                        </a:rPr>
                        <a:t>6</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9900FF"/>
                          </a:solidFill>
                          <a:latin typeface="Consolas" pitchFamily="49" charset="0"/>
                          <a:ea typeface="楷体" pitchFamily="49" charset="-122"/>
                          <a:cs typeface="Consolas" pitchFamily="49" charset="0"/>
                        </a:rPr>
                        <a:t>2</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9900FF"/>
                          </a:solidFill>
                          <a:latin typeface="Consolas" pitchFamily="49" charset="0"/>
                          <a:ea typeface="楷体" pitchFamily="49" charset="-122"/>
                          <a:cs typeface="Consolas" pitchFamily="49" charset="0"/>
                        </a:rPr>
                        <a:t>14</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9900FF"/>
                          </a:solidFill>
                          <a:latin typeface="Consolas" pitchFamily="49" charset="0"/>
                          <a:ea typeface="楷体" pitchFamily="49" charset="-122"/>
                          <a:cs typeface="Consolas" pitchFamily="49" charset="0"/>
                        </a:rPr>
                        <a:t>7</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r>
            </a:tbl>
          </a:graphicData>
        </a:graphic>
      </p:graphicFrame>
      <p:graphicFrame>
        <p:nvGraphicFramePr>
          <p:cNvPr id="4" name="表格 3"/>
          <p:cNvGraphicFramePr>
            <a:graphicFrameLocks noGrp="1"/>
          </p:cNvGraphicFramePr>
          <p:nvPr/>
        </p:nvGraphicFramePr>
        <p:xfrm>
          <a:off x="1047768" y="3429000"/>
          <a:ext cx="6096000" cy="822960"/>
        </p:xfrm>
        <a:graphic>
          <a:graphicData uri="http://schemas.openxmlformats.org/drawingml/2006/table">
            <a:tbl>
              <a:tblPr firstRow="1" bandRow="1">
                <a:tableStyleId>{E269D01E-BC32-4049-B463-5C60D7B0CCD2}</a:tableStyleId>
              </a:tblPr>
              <a:tblGrid>
                <a:gridCol w="1219200"/>
                <a:gridCol w="1219200"/>
                <a:gridCol w="1219200"/>
                <a:gridCol w="1219200"/>
                <a:gridCol w="1219200"/>
              </a:tblGrid>
              <a:tr h="370840">
                <a:tc>
                  <a:txBody>
                    <a:bodyPr/>
                    <a:lstStyle/>
                    <a:p>
                      <a:pPr indent="0" algn="ctr">
                        <a:lnSpc>
                          <a:spcPct val="150000"/>
                        </a:lnSpc>
                        <a:spcAft>
                          <a:spcPts val="0"/>
                        </a:spcAft>
                      </a:pPr>
                      <a:r>
                        <a:rPr lang="zh-CN" sz="1800" b="1" kern="100">
                          <a:solidFill>
                            <a:srgbClr val="9900FF"/>
                          </a:solidFill>
                          <a:latin typeface="Consolas" pitchFamily="49" charset="0"/>
                          <a:ea typeface="楷体" pitchFamily="49" charset="-122"/>
                          <a:cs typeface="Consolas" pitchFamily="49" charset="0"/>
                        </a:rPr>
                        <a:t>组号</a:t>
                      </a: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9900FF"/>
                          </a:solidFill>
                          <a:latin typeface="Consolas" pitchFamily="49" charset="0"/>
                          <a:ea typeface="楷体" pitchFamily="49" charset="-122"/>
                          <a:cs typeface="Consolas" pitchFamily="49" charset="0"/>
                        </a:rPr>
                        <a:t>1</a:t>
                      </a:r>
                      <a:endParaRPr lang="zh-CN" sz="1800" b="1" kern="100">
                        <a:solidFill>
                          <a:srgbClr val="9900FF"/>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9900FF"/>
                          </a:solidFill>
                          <a:latin typeface="Consolas" pitchFamily="49" charset="0"/>
                          <a:ea typeface="楷体" pitchFamily="49" charset="-122"/>
                          <a:cs typeface="Consolas" pitchFamily="49" charset="0"/>
                        </a:rPr>
                        <a:t>0</a:t>
                      </a:r>
                      <a:endParaRPr lang="zh-CN" sz="1800" b="1" kern="100">
                        <a:solidFill>
                          <a:srgbClr val="9900FF"/>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9900FF"/>
                          </a:solidFill>
                          <a:latin typeface="Consolas" pitchFamily="49" charset="0"/>
                          <a:ea typeface="楷体" pitchFamily="49" charset="-122"/>
                          <a:cs typeface="Consolas" pitchFamily="49" charset="0"/>
                        </a:rPr>
                        <a:t>1</a:t>
                      </a:r>
                      <a:endParaRPr lang="zh-CN" sz="1800" b="1" kern="100">
                        <a:solidFill>
                          <a:srgbClr val="9900FF"/>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9900FF"/>
                          </a:solidFill>
                          <a:latin typeface="Consolas" pitchFamily="49" charset="0"/>
                          <a:ea typeface="楷体" pitchFamily="49" charset="-122"/>
                          <a:cs typeface="Consolas" pitchFamily="49" charset="0"/>
                        </a:rPr>
                        <a:t>0</a:t>
                      </a:r>
                      <a:endParaRPr lang="zh-CN" sz="1800" b="1" kern="100">
                        <a:solidFill>
                          <a:srgbClr val="9900FF"/>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r>
              <a:tr h="370840">
                <a:tc>
                  <a:txBody>
                    <a:bodyPr/>
                    <a:lstStyle/>
                    <a:p>
                      <a:pPr indent="0" algn="ctr">
                        <a:lnSpc>
                          <a:spcPct val="150000"/>
                        </a:lnSpc>
                        <a:spcAft>
                          <a:spcPts val="0"/>
                        </a:spcAft>
                      </a:pPr>
                      <a:r>
                        <a:rPr lang="zh-CN" sz="1800" b="1" kern="100">
                          <a:solidFill>
                            <a:srgbClr val="9900FF"/>
                          </a:solidFill>
                          <a:latin typeface="Consolas" pitchFamily="49" charset="0"/>
                          <a:ea typeface="楷体" pitchFamily="49" charset="-122"/>
                          <a:cs typeface="Consolas" pitchFamily="49" charset="0"/>
                        </a:rPr>
                        <a:t>时间</a:t>
                      </a:r>
                      <a:r>
                        <a:rPr lang="en-US" sz="1800" b="1" kern="100">
                          <a:solidFill>
                            <a:srgbClr val="9900FF"/>
                          </a:solidFill>
                          <a:latin typeface="Consolas" pitchFamily="49" charset="0"/>
                          <a:ea typeface="楷体" pitchFamily="49" charset="-122"/>
                          <a:cs typeface="Consolas" pitchFamily="49" charset="0"/>
                        </a:rPr>
                        <a:t>time</a:t>
                      </a:r>
                      <a:endParaRPr lang="zh-CN" sz="1800" b="1" kern="100">
                        <a:solidFill>
                          <a:srgbClr val="9900FF"/>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9900FF"/>
                          </a:solidFill>
                          <a:latin typeface="Consolas" pitchFamily="49" charset="0"/>
                          <a:ea typeface="楷体" pitchFamily="49" charset="-122"/>
                          <a:cs typeface="Consolas" pitchFamily="49" charset="0"/>
                        </a:rPr>
                        <a:t>5</a:t>
                      </a:r>
                      <a:endParaRPr lang="zh-CN" sz="1800" b="1" kern="100">
                        <a:solidFill>
                          <a:srgbClr val="9900FF"/>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9900FF"/>
                          </a:solidFill>
                          <a:latin typeface="Consolas" pitchFamily="49" charset="0"/>
                          <a:ea typeface="楷体" pitchFamily="49" charset="-122"/>
                          <a:cs typeface="Consolas" pitchFamily="49" charset="0"/>
                        </a:rPr>
                        <a:t>2</a:t>
                      </a:r>
                      <a:endParaRPr lang="zh-CN" sz="1800" b="1" kern="100">
                        <a:solidFill>
                          <a:srgbClr val="9900FF"/>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9900FF"/>
                          </a:solidFill>
                          <a:latin typeface="Consolas" pitchFamily="49" charset="0"/>
                          <a:ea typeface="楷体" pitchFamily="49" charset="-122"/>
                          <a:cs typeface="Consolas" pitchFamily="49" charset="0"/>
                        </a:rPr>
                        <a:t>4</a:t>
                      </a:r>
                      <a:endParaRPr lang="zh-CN" sz="1800" b="1" kern="100">
                        <a:solidFill>
                          <a:srgbClr val="9900FF"/>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9900FF"/>
                          </a:solidFill>
                          <a:latin typeface="Consolas" pitchFamily="49" charset="0"/>
                          <a:ea typeface="楷体" pitchFamily="49" charset="-122"/>
                          <a:cs typeface="Consolas" pitchFamily="49" charset="0"/>
                        </a:rPr>
                        <a:t>7</a:t>
                      </a:r>
                      <a:endParaRPr lang="zh-CN" sz="1800" b="1" kern="100">
                        <a:solidFill>
                          <a:srgbClr val="9900FF"/>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r>
            </a:tbl>
          </a:graphicData>
        </a:graphic>
      </p:graphicFrame>
      <p:sp>
        <p:nvSpPr>
          <p:cNvPr id="5" name="TextBox 4"/>
          <p:cNvSpPr txBox="1"/>
          <p:nvPr/>
        </p:nvSpPr>
        <p:spPr>
          <a:xfrm>
            <a:off x="500034" y="2428868"/>
            <a:ext cx="7786742" cy="822597"/>
          </a:xfrm>
          <a:prstGeom prst="rect">
            <a:avLst/>
          </a:prstGeom>
          <a:noFill/>
        </p:spPr>
        <p:txBody>
          <a:bodyPr wrap="square" rtlCol="0">
            <a:spAutoFit/>
          </a:bodyPr>
          <a:lstStyle/>
          <a:p>
            <a:pPr>
              <a:lnSpc>
                <a:spcPts val="3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）把所有作业按</a:t>
            </a:r>
            <a:r>
              <a:rPr lang="en-US" altLang="zh-CN" sz="2000" smtClean="0">
                <a:solidFill>
                  <a:srgbClr val="0000FF"/>
                </a:solidFill>
                <a:latin typeface="Consolas" pitchFamily="49" charset="0"/>
                <a:ea typeface="楷体" pitchFamily="49" charset="-122"/>
                <a:cs typeface="Consolas" pitchFamily="49" charset="0"/>
              </a:rPr>
              <a:t>M1</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M2</a:t>
            </a:r>
            <a:r>
              <a:rPr lang="zh-CN" altLang="zh-CN" sz="2000" smtClean="0">
                <a:solidFill>
                  <a:srgbClr val="0000FF"/>
                </a:solidFill>
                <a:latin typeface="Consolas" pitchFamily="49" charset="0"/>
                <a:ea typeface="楷体" pitchFamily="49" charset="-122"/>
                <a:cs typeface="Consolas" pitchFamily="49" charset="0"/>
              </a:rPr>
              <a:t>的时间分为两组，</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对应第</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组</a:t>
            </a:r>
            <a:r>
              <a:rPr lang="en-US" altLang="zh-CN" sz="2000" smtClean="0">
                <a:solidFill>
                  <a:srgbClr val="0000FF"/>
                </a:solidFill>
                <a:latin typeface="Consolas" pitchFamily="49" charset="0"/>
                <a:ea typeface="楷体" pitchFamily="49" charset="-122"/>
                <a:cs typeface="Consolas" pitchFamily="49" charset="0"/>
              </a:rPr>
              <a:t>N1</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]&gt;</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对应第</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组</a:t>
            </a:r>
            <a:r>
              <a:rPr lang="en-US" altLang="zh-CN" sz="2000" smtClean="0">
                <a:solidFill>
                  <a:srgbClr val="0000FF"/>
                </a:solidFill>
                <a:latin typeface="Consolas" pitchFamily="49" charset="0"/>
                <a:ea typeface="楷体" pitchFamily="49" charset="-122"/>
                <a:cs typeface="Consolas" pitchFamily="49" charset="0"/>
              </a:rPr>
              <a:t>N2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     </a:t>
            </a:r>
            <a:endParaRPr lang="zh-CN" altLang="en-US" sz="2000" smtClean="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214290"/>
            <a:ext cx="8429684" cy="1477328"/>
          </a:xfrm>
          <a:prstGeom prst="rect">
            <a:avLst/>
          </a:prstGeom>
          <a:solidFill>
            <a:schemeClr val="accent6">
              <a:lumMod val="20000"/>
              <a:lumOff val="80000"/>
            </a:schemeClr>
          </a:solidFill>
        </p:spPr>
        <p:txBody>
          <a:bodyPr wrap="square" rtlCol="0">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）将</a:t>
            </a:r>
            <a:r>
              <a:rPr lang="en-US" altLang="zh-CN" sz="2000" smtClean="0">
                <a:solidFill>
                  <a:srgbClr val="0000FF"/>
                </a:solidFill>
                <a:latin typeface="Consolas" pitchFamily="49" charset="0"/>
                <a:ea typeface="楷体" pitchFamily="49" charset="-122"/>
                <a:cs typeface="Consolas" pitchFamily="49" charset="0"/>
              </a:rPr>
              <a:t>N1</a:t>
            </a:r>
            <a:r>
              <a:rPr lang="zh-CN" altLang="en-US" sz="2000" smtClean="0">
                <a:solidFill>
                  <a:srgbClr val="0000FF"/>
                </a:solidFill>
                <a:latin typeface="Consolas" pitchFamily="49" charset="0"/>
                <a:ea typeface="楷体" pitchFamily="49" charset="-122"/>
                <a:cs typeface="Consolas" pitchFamily="49" charset="0"/>
              </a:rPr>
              <a:t>（组号</a:t>
            </a:r>
            <a:r>
              <a:rPr lang="en-US" altLang="zh-CN"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 a</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的作业按</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（用时间</a:t>
            </a:r>
            <a:r>
              <a:rPr lang="en-US" altLang="zh-CN" sz="2000" smtClean="0">
                <a:solidFill>
                  <a:srgbClr val="0000FF"/>
                </a:solidFill>
                <a:latin typeface="Consolas" pitchFamily="49" charset="0"/>
                <a:ea typeface="楷体" pitchFamily="49" charset="-122"/>
                <a:cs typeface="Consolas" pitchFamily="49" charset="0"/>
              </a:rPr>
              <a:t>time</a:t>
            </a:r>
            <a:r>
              <a:rPr lang="zh-CN" altLang="en-US" sz="2000" smtClean="0">
                <a:solidFill>
                  <a:srgbClr val="0000FF"/>
                </a:solidFill>
                <a:latin typeface="Consolas" pitchFamily="49" charset="0"/>
                <a:ea typeface="楷体" pitchFamily="49" charset="-122"/>
                <a:cs typeface="Consolas" pitchFamily="49" charset="0"/>
              </a:rPr>
              <a:t>存放）</a:t>
            </a:r>
            <a:r>
              <a:rPr lang="zh-CN" altLang="zh-CN" sz="2000" smtClean="0">
                <a:solidFill>
                  <a:srgbClr val="0000FF"/>
                </a:solidFill>
                <a:latin typeface="Consolas" pitchFamily="49" charset="0"/>
                <a:ea typeface="楷体" pitchFamily="49" charset="-122"/>
                <a:cs typeface="Consolas" pitchFamily="49" charset="0"/>
              </a:rPr>
              <a:t>递增排序，</a:t>
            </a:r>
            <a:r>
              <a:rPr lang="en-US" altLang="zh-CN" sz="2000" smtClean="0">
                <a:solidFill>
                  <a:srgbClr val="0000FF"/>
                </a:solidFill>
                <a:latin typeface="Consolas" pitchFamily="49" charset="0"/>
                <a:ea typeface="楷体" pitchFamily="49" charset="-122"/>
                <a:cs typeface="Consolas" pitchFamily="49" charset="0"/>
              </a:rPr>
              <a:t>N2</a:t>
            </a:r>
            <a:r>
              <a:rPr lang="zh-CN" altLang="en-US" sz="2000" smtClean="0">
                <a:solidFill>
                  <a:srgbClr val="0000FF"/>
                </a:solidFill>
                <a:latin typeface="Consolas" pitchFamily="49" charset="0"/>
                <a:ea typeface="楷体" pitchFamily="49" charset="-122"/>
                <a:cs typeface="Consolas" pitchFamily="49" charset="0"/>
              </a:rPr>
              <a:t> （组号</a:t>
            </a:r>
            <a:r>
              <a:rPr lang="en-US" altLang="zh-CN"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 a</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]&gt;</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的作业按</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 （用时间</a:t>
            </a:r>
            <a:r>
              <a:rPr lang="en-US" altLang="zh-CN" sz="2000" smtClean="0">
                <a:solidFill>
                  <a:srgbClr val="0000FF"/>
                </a:solidFill>
                <a:latin typeface="Consolas" pitchFamily="49" charset="0"/>
                <a:ea typeface="楷体" pitchFamily="49" charset="-122"/>
                <a:cs typeface="Consolas" pitchFamily="49" charset="0"/>
              </a:rPr>
              <a:t>time</a:t>
            </a:r>
            <a:r>
              <a:rPr lang="zh-CN" altLang="en-US" sz="2000" smtClean="0">
                <a:solidFill>
                  <a:srgbClr val="0000FF"/>
                </a:solidFill>
                <a:latin typeface="Consolas" pitchFamily="49" charset="0"/>
                <a:ea typeface="楷体" pitchFamily="49" charset="-122"/>
                <a:cs typeface="Consolas" pitchFamily="49" charset="0"/>
              </a:rPr>
              <a:t>存放）</a:t>
            </a:r>
            <a:r>
              <a:rPr lang="zh-CN" altLang="zh-CN" sz="2000" smtClean="0">
                <a:solidFill>
                  <a:srgbClr val="0000FF"/>
                </a:solidFill>
                <a:latin typeface="Consolas" pitchFamily="49" charset="0"/>
                <a:ea typeface="楷体" pitchFamily="49" charset="-122"/>
                <a:cs typeface="Consolas" pitchFamily="49" charset="0"/>
              </a:rPr>
              <a:t>递</a:t>
            </a:r>
            <a:r>
              <a:rPr lang="zh-CN" altLang="en-US" sz="2000" smtClean="0">
                <a:solidFill>
                  <a:srgbClr val="0000FF"/>
                </a:solidFill>
                <a:latin typeface="Consolas" pitchFamily="49" charset="0"/>
                <a:ea typeface="楷体" pitchFamily="49" charset="-122"/>
                <a:cs typeface="Consolas" pitchFamily="49" charset="0"/>
              </a:rPr>
              <a:t>增</a:t>
            </a:r>
            <a:r>
              <a:rPr lang="zh-CN" altLang="zh-CN" sz="2000" smtClean="0">
                <a:solidFill>
                  <a:srgbClr val="0000FF"/>
                </a:solidFill>
                <a:latin typeface="Consolas" pitchFamily="49" charset="0"/>
                <a:ea typeface="楷体" pitchFamily="49" charset="-122"/>
                <a:cs typeface="Consolas" pitchFamily="49" charset="0"/>
              </a:rPr>
              <a:t>排序。</a:t>
            </a:r>
          </a:p>
        </p:txBody>
      </p:sp>
      <p:graphicFrame>
        <p:nvGraphicFramePr>
          <p:cNvPr id="3" name="表格 2"/>
          <p:cNvGraphicFramePr>
            <a:graphicFrameLocks noGrp="1"/>
          </p:cNvGraphicFramePr>
          <p:nvPr/>
        </p:nvGraphicFramePr>
        <p:xfrm>
          <a:off x="1000100" y="1887852"/>
          <a:ext cx="6096000" cy="1935480"/>
        </p:xfrm>
        <a:graphic>
          <a:graphicData uri="http://schemas.openxmlformats.org/drawingml/2006/table">
            <a:tbl>
              <a:tblPr firstRow="1" bandRow="1">
                <a:tableStyleId>{E269D01E-BC32-4049-B463-5C60D7B0CCD2}</a:tableStyleId>
              </a:tblPr>
              <a:tblGrid>
                <a:gridCol w="1219200"/>
                <a:gridCol w="1219200"/>
                <a:gridCol w="1219200"/>
                <a:gridCol w="1219200"/>
                <a:gridCol w="1219200"/>
              </a:tblGrid>
              <a:tr h="370840">
                <a:tc>
                  <a:txBody>
                    <a:bodyPr/>
                    <a:lstStyle/>
                    <a:p>
                      <a:pPr algn="ctr"/>
                      <a:r>
                        <a:rPr lang="zh-CN" altLang="en-US" b="1" smtClean="0">
                          <a:solidFill>
                            <a:srgbClr val="9900FF"/>
                          </a:solidFill>
                          <a:latin typeface="Consolas" pitchFamily="49" charset="0"/>
                          <a:ea typeface="楷体" pitchFamily="49" charset="-122"/>
                          <a:cs typeface="Consolas" pitchFamily="49" charset="0"/>
                        </a:rPr>
                        <a:t>编号</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itchFamily="49" charset="0"/>
                          <a:ea typeface="楷体" pitchFamily="49" charset="-122"/>
                          <a:cs typeface="Consolas" pitchFamily="49" charset="0"/>
                        </a:rPr>
                        <a:t>1</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006600"/>
                          </a:solidFill>
                          <a:latin typeface="Consolas" pitchFamily="49" charset="0"/>
                          <a:ea typeface="楷体" pitchFamily="49" charset="-122"/>
                          <a:cs typeface="Consolas" pitchFamily="49" charset="0"/>
                        </a:rPr>
                        <a:t>2</a:t>
                      </a:r>
                      <a:endParaRPr lang="zh-CN" altLang="en-US" b="1">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itchFamily="49" charset="0"/>
                          <a:ea typeface="楷体" pitchFamily="49" charset="-122"/>
                          <a:cs typeface="Consolas" pitchFamily="49" charset="0"/>
                        </a:rPr>
                        <a:t>3</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006600"/>
                          </a:solidFill>
                          <a:latin typeface="Consolas" pitchFamily="49" charset="0"/>
                          <a:ea typeface="楷体" pitchFamily="49" charset="-122"/>
                          <a:cs typeface="Consolas" pitchFamily="49" charset="0"/>
                        </a:rPr>
                        <a:t>4</a:t>
                      </a:r>
                      <a:endParaRPr lang="zh-CN" altLang="en-US" b="1">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tr>
              <a:tr h="370840">
                <a:tc>
                  <a:txBody>
                    <a:bodyPr/>
                    <a:lstStyle/>
                    <a:p>
                      <a:pPr algn="ctr"/>
                      <a:r>
                        <a:rPr lang="en-US" altLang="zh-CN" b="1" smtClean="0">
                          <a:solidFill>
                            <a:srgbClr val="9900FF"/>
                          </a:solidFill>
                          <a:latin typeface="Consolas" pitchFamily="49" charset="0"/>
                          <a:ea typeface="楷体" pitchFamily="49" charset="-122"/>
                          <a:cs typeface="Consolas" pitchFamily="49" charset="0"/>
                        </a:rPr>
                        <a:t>M1</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itchFamily="49" charset="0"/>
                          <a:ea typeface="楷体" pitchFamily="49" charset="-122"/>
                          <a:cs typeface="Consolas" pitchFamily="49" charset="0"/>
                        </a:rPr>
                        <a:t>5</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006600"/>
                          </a:solidFill>
                          <a:latin typeface="Consolas" pitchFamily="49" charset="0"/>
                          <a:ea typeface="楷体" pitchFamily="49" charset="-122"/>
                          <a:cs typeface="Consolas" pitchFamily="49" charset="0"/>
                        </a:rPr>
                        <a:t>12</a:t>
                      </a:r>
                      <a:endParaRPr lang="zh-CN" altLang="en-US" b="1">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itchFamily="49" charset="0"/>
                          <a:ea typeface="楷体" pitchFamily="49" charset="-122"/>
                          <a:cs typeface="Consolas" pitchFamily="49" charset="0"/>
                        </a:rPr>
                        <a:t>4</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006600"/>
                          </a:solidFill>
                          <a:latin typeface="Consolas" pitchFamily="49" charset="0"/>
                          <a:ea typeface="楷体" pitchFamily="49" charset="-122"/>
                          <a:cs typeface="Consolas" pitchFamily="49" charset="0"/>
                        </a:rPr>
                        <a:t>8</a:t>
                      </a:r>
                      <a:endParaRPr lang="zh-CN" altLang="en-US" b="1">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tr>
              <a:tr h="370840">
                <a:tc>
                  <a:txBody>
                    <a:bodyPr/>
                    <a:lstStyle/>
                    <a:p>
                      <a:pPr algn="ctr"/>
                      <a:r>
                        <a:rPr lang="en-US" altLang="zh-CN" b="1" smtClean="0">
                          <a:solidFill>
                            <a:srgbClr val="9900FF"/>
                          </a:solidFill>
                          <a:latin typeface="Consolas" pitchFamily="49" charset="0"/>
                          <a:ea typeface="楷体" pitchFamily="49" charset="-122"/>
                          <a:cs typeface="Consolas" pitchFamily="49" charset="0"/>
                        </a:rPr>
                        <a:t>M2</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itchFamily="49" charset="0"/>
                          <a:ea typeface="楷体" pitchFamily="49" charset="-122"/>
                          <a:cs typeface="Consolas" pitchFamily="49" charset="0"/>
                        </a:rPr>
                        <a:t>6</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006600"/>
                          </a:solidFill>
                          <a:latin typeface="Consolas" pitchFamily="49" charset="0"/>
                          <a:ea typeface="楷体" pitchFamily="49" charset="-122"/>
                          <a:cs typeface="Consolas" pitchFamily="49" charset="0"/>
                        </a:rPr>
                        <a:t>2</a:t>
                      </a:r>
                      <a:endParaRPr lang="zh-CN" altLang="en-US" b="1">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itchFamily="49" charset="0"/>
                          <a:ea typeface="楷体" pitchFamily="49" charset="-122"/>
                          <a:cs typeface="Consolas" pitchFamily="49" charset="0"/>
                        </a:rPr>
                        <a:t>14</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006600"/>
                          </a:solidFill>
                          <a:latin typeface="Consolas" pitchFamily="49" charset="0"/>
                          <a:ea typeface="楷体" pitchFamily="49" charset="-122"/>
                          <a:cs typeface="Consolas" pitchFamily="49" charset="0"/>
                        </a:rPr>
                        <a:t>7</a:t>
                      </a:r>
                      <a:endParaRPr lang="zh-CN" altLang="en-US" b="1">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tr>
              <a:tr h="370840">
                <a:tc>
                  <a:txBody>
                    <a:bodyPr/>
                    <a:lstStyle/>
                    <a:p>
                      <a:pPr indent="0" algn="ctr">
                        <a:lnSpc>
                          <a:spcPct val="150000"/>
                        </a:lnSpc>
                        <a:spcAft>
                          <a:spcPts val="0"/>
                        </a:spcAft>
                      </a:pPr>
                      <a:r>
                        <a:rPr lang="zh-CN" sz="1800" b="1" kern="100">
                          <a:solidFill>
                            <a:srgbClr val="9900FF"/>
                          </a:solidFill>
                          <a:latin typeface="Consolas" pitchFamily="49" charset="0"/>
                          <a:ea typeface="楷体" pitchFamily="49" charset="-122"/>
                          <a:cs typeface="Consolas" pitchFamily="49" charset="0"/>
                        </a:rPr>
                        <a:t>组号</a:t>
                      </a: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1</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0</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1</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0</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r>
              <a:tr h="370840">
                <a:tc>
                  <a:txBody>
                    <a:bodyPr/>
                    <a:lstStyle/>
                    <a:p>
                      <a:pPr indent="0" algn="ctr">
                        <a:lnSpc>
                          <a:spcPct val="150000"/>
                        </a:lnSpc>
                        <a:spcAft>
                          <a:spcPts val="0"/>
                        </a:spcAft>
                      </a:pPr>
                      <a:r>
                        <a:rPr lang="zh-CN" sz="1800" b="1" kern="100">
                          <a:solidFill>
                            <a:srgbClr val="9900FF"/>
                          </a:solidFill>
                          <a:latin typeface="Consolas" pitchFamily="49" charset="0"/>
                          <a:ea typeface="楷体" pitchFamily="49" charset="-122"/>
                          <a:cs typeface="Consolas" pitchFamily="49" charset="0"/>
                        </a:rPr>
                        <a:t>时间</a:t>
                      </a:r>
                      <a:r>
                        <a:rPr lang="en-US" sz="1800" b="1" kern="100">
                          <a:solidFill>
                            <a:srgbClr val="9900FF"/>
                          </a:solidFill>
                          <a:latin typeface="Consolas" pitchFamily="49" charset="0"/>
                          <a:ea typeface="楷体" pitchFamily="49" charset="-122"/>
                          <a:cs typeface="Consolas" pitchFamily="49" charset="0"/>
                        </a:rPr>
                        <a:t>time</a:t>
                      </a:r>
                      <a:endParaRPr lang="zh-CN" sz="1800" b="1" kern="100">
                        <a:solidFill>
                          <a:srgbClr val="9900FF"/>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5</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2</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4</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7</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r>
            </a:tbl>
          </a:graphicData>
        </a:graphic>
      </p:graphicFrame>
      <p:graphicFrame>
        <p:nvGraphicFramePr>
          <p:cNvPr id="5" name="表格 4"/>
          <p:cNvGraphicFramePr>
            <a:graphicFrameLocks noGrp="1"/>
          </p:cNvGraphicFramePr>
          <p:nvPr/>
        </p:nvGraphicFramePr>
        <p:xfrm>
          <a:off x="1047768" y="4065288"/>
          <a:ext cx="6096000" cy="1935480"/>
        </p:xfrm>
        <a:graphic>
          <a:graphicData uri="http://schemas.openxmlformats.org/drawingml/2006/table">
            <a:tbl>
              <a:tblPr firstRow="1" bandRow="1">
                <a:tableStyleId>{E269D01E-BC32-4049-B463-5C60D7B0CCD2}</a:tableStyleId>
              </a:tblPr>
              <a:tblGrid>
                <a:gridCol w="1219200"/>
                <a:gridCol w="1219200"/>
                <a:gridCol w="1219200"/>
                <a:gridCol w="1219200"/>
                <a:gridCol w="1219200"/>
              </a:tblGrid>
              <a:tr h="370840">
                <a:tc>
                  <a:txBody>
                    <a:bodyPr/>
                    <a:lstStyle/>
                    <a:p>
                      <a:pPr algn="ctr"/>
                      <a:r>
                        <a:rPr lang="zh-CN" altLang="en-US" b="1" smtClean="0">
                          <a:solidFill>
                            <a:srgbClr val="9900FF"/>
                          </a:solidFill>
                          <a:latin typeface="Consolas" pitchFamily="49" charset="0"/>
                          <a:ea typeface="楷体" pitchFamily="49" charset="-122"/>
                          <a:cs typeface="Consolas" pitchFamily="49" charset="0"/>
                        </a:rPr>
                        <a:t>编号</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006600"/>
                          </a:solidFill>
                          <a:latin typeface="Consolas" pitchFamily="49" charset="0"/>
                          <a:ea typeface="楷体" pitchFamily="49" charset="-122"/>
                          <a:cs typeface="Consolas" pitchFamily="49" charset="0"/>
                        </a:rPr>
                        <a:t>2</a:t>
                      </a:r>
                      <a:endParaRPr lang="zh-CN" altLang="en-US" b="1">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itchFamily="49" charset="0"/>
                          <a:ea typeface="楷体" pitchFamily="49" charset="-122"/>
                          <a:cs typeface="Consolas" pitchFamily="49" charset="0"/>
                        </a:rPr>
                        <a:t>3</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itchFamily="49" charset="0"/>
                          <a:ea typeface="楷体" pitchFamily="49" charset="-122"/>
                          <a:cs typeface="Consolas" pitchFamily="49" charset="0"/>
                        </a:rPr>
                        <a:t>1</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006600"/>
                          </a:solidFill>
                          <a:latin typeface="Consolas" pitchFamily="49" charset="0"/>
                          <a:ea typeface="楷体" pitchFamily="49" charset="-122"/>
                          <a:cs typeface="Consolas" pitchFamily="49" charset="0"/>
                        </a:rPr>
                        <a:t>4</a:t>
                      </a:r>
                      <a:endParaRPr lang="zh-CN" altLang="en-US" b="1">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tr>
              <a:tr h="370840">
                <a:tc>
                  <a:txBody>
                    <a:bodyPr/>
                    <a:lstStyle/>
                    <a:p>
                      <a:pPr algn="ctr"/>
                      <a:r>
                        <a:rPr lang="en-US" altLang="zh-CN" b="1" smtClean="0">
                          <a:solidFill>
                            <a:srgbClr val="9900FF"/>
                          </a:solidFill>
                          <a:latin typeface="Consolas" pitchFamily="49" charset="0"/>
                          <a:ea typeface="楷体" pitchFamily="49" charset="-122"/>
                          <a:cs typeface="Consolas" pitchFamily="49" charset="0"/>
                        </a:rPr>
                        <a:t>M1</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006600"/>
                          </a:solidFill>
                          <a:latin typeface="Consolas" pitchFamily="49" charset="0"/>
                          <a:ea typeface="楷体" pitchFamily="49" charset="-122"/>
                          <a:cs typeface="Consolas" pitchFamily="49" charset="0"/>
                        </a:rPr>
                        <a:t>12</a:t>
                      </a:r>
                      <a:endParaRPr lang="zh-CN" altLang="en-US" b="1">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itchFamily="49" charset="0"/>
                          <a:ea typeface="楷体" pitchFamily="49" charset="-122"/>
                          <a:cs typeface="Consolas" pitchFamily="49" charset="0"/>
                        </a:rPr>
                        <a:t>4</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itchFamily="49" charset="0"/>
                          <a:ea typeface="楷体" pitchFamily="49" charset="-122"/>
                          <a:cs typeface="Consolas" pitchFamily="49" charset="0"/>
                        </a:rPr>
                        <a:t>5</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006600"/>
                          </a:solidFill>
                          <a:latin typeface="Consolas" pitchFamily="49" charset="0"/>
                          <a:ea typeface="楷体" pitchFamily="49" charset="-122"/>
                          <a:cs typeface="Consolas" pitchFamily="49" charset="0"/>
                        </a:rPr>
                        <a:t>8</a:t>
                      </a:r>
                      <a:endParaRPr lang="zh-CN" altLang="en-US" b="1">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tr>
              <a:tr h="370840">
                <a:tc>
                  <a:txBody>
                    <a:bodyPr/>
                    <a:lstStyle/>
                    <a:p>
                      <a:pPr algn="ctr"/>
                      <a:r>
                        <a:rPr lang="en-US" altLang="zh-CN" b="1" smtClean="0">
                          <a:solidFill>
                            <a:srgbClr val="9900FF"/>
                          </a:solidFill>
                          <a:latin typeface="Consolas" pitchFamily="49" charset="0"/>
                          <a:ea typeface="楷体" pitchFamily="49" charset="-122"/>
                          <a:cs typeface="Consolas" pitchFamily="49" charset="0"/>
                        </a:rPr>
                        <a:t>M2</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006600"/>
                          </a:solidFill>
                          <a:latin typeface="Consolas" pitchFamily="49" charset="0"/>
                          <a:ea typeface="楷体" pitchFamily="49" charset="-122"/>
                          <a:cs typeface="Consolas" pitchFamily="49" charset="0"/>
                        </a:rPr>
                        <a:t>2</a:t>
                      </a:r>
                      <a:endParaRPr lang="zh-CN" altLang="en-US" b="1">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itchFamily="49" charset="0"/>
                          <a:ea typeface="楷体" pitchFamily="49" charset="-122"/>
                          <a:cs typeface="Consolas" pitchFamily="49" charset="0"/>
                        </a:rPr>
                        <a:t>14</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itchFamily="49" charset="0"/>
                          <a:ea typeface="楷体" pitchFamily="49" charset="-122"/>
                          <a:cs typeface="Consolas" pitchFamily="49" charset="0"/>
                        </a:rPr>
                        <a:t>6</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006600"/>
                          </a:solidFill>
                          <a:latin typeface="Consolas" pitchFamily="49" charset="0"/>
                          <a:ea typeface="楷体" pitchFamily="49" charset="-122"/>
                          <a:cs typeface="Consolas" pitchFamily="49" charset="0"/>
                        </a:rPr>
                        <a:t>7</a:t>
                      </a:r>
                      <a:endParaRPr lang="zh-CN" altLang="en-US" b="1">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tr>
              <a:tr h="370840">
                <a:tc>
                  <a:txBody>
                    <a:bodyPr/>
                    <a:lstStyle/>
                    <a:p>
                      <a:pPr indent="0" algn="ctr">
                        <a:lnSpc>
                          <a:spcPct val="150000"/>
                        </a:lnSpc>
                        <a:spcAft>
                          <a:spcPts val="0"/>
                        </a:spcAft>
                      </a:pPr>
                      <a:r>
                        <a:rPr lang="zh-CN" sz="1800" b="1" kern="100">
                          <a:solidFill>
                            <a:srgbClr val="9900FF"/>
                          </a:solidFill>
                          <a:latin typeface="Consolas" pitchFamily="49" charset="0"/>
                          <a:ea typeface="楷体" pitchFamily="49" charset="-122"/>
                          <a:cs typeface="Consolas" pitchFamily="49" charset="0"/>
                        </a:rPr>
                        <a:t>组号</a:t>
                      </a: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0</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1</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1</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0</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r>
              <a:tr h="370840">
                <a:tc>
                  <a:txBody>
                    <a:bodyPr/>
                    <a:lstStyle/>
                    <a:p>
                      <a:pPr indent="0" algn="ctr">
                        <a:lnSpc>
                          <a:spcPct val="150000"/>
                        </a:lnSpc>
                        <a:spcAft>
                          <a:spcPts val="0"/>
                        </a:spcAft>
                      </a:pPr>
                      <a:r>
                        <a:rPr lang="zh-CN" sz="1800" b="1" kern="100">
                          <a:solidFill>
                            <a:srgbClr val="9900FF"/>
                          </a:solidFill>
                          <a:latin typeface="Consolas" pitchFamily="49" charset="0"/>
                          <a:ea typeface="楷体" pitchFamily="49" charset="-122"/>
                          <a:cs typeface="Consolas" pitchFamily="49" charset="0"/>
                        </a:rPr>
                        <a:t>时间</a:t>
                      </a:r>
                      <a:r>
                        <a:rPr lang="en-US" sz="1800" b="1" kern="100">
                          <a:solidFill>
                            <a:srgbClr val="9900FF"/>
                          </a:solidFill>
                          <a:latin typeface="Consolas" pitchFamily="49" charset="0"/>
                          <a:ea typeface="楷体" pitchFamily="49" charset="-122"/>
                          <a:cs typeface="Consolas" pitchFamily="49" charset="0"/>
                        </a:rPr>
                        <a:t>time</a:t>
                      </a:r>
                      <a:endParaRPr lang="zh-CN" sz="1800" b="1" kern="100">
                        <a:solidFill>
                          <a:srgbClr val="9900FF"/>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2</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4</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5</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7</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r>
            </a:tbl>
          </a:graphicData>
        </a:graphic>
      </p:graphicFrame>
      <p:sp>
        <p:nvSpPr>
          <p:cNvPr id="6" name="左弧形箭头 5"/>
          <p:cNvSpPr/>
          <p:nvPr/>
        </p:nvSpPr>
        <p:spPr>
          <a:xfrm>
            <a:off x="428596" y="3500438"/>
            <a:ext cx="500066" cy="1071570"/>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198759"/>
            <a:ext cx="8143932" cy="1015663"/>
          </a:xfrm>
          <a:prstGeom prst="rect">
            <a:avLst/>
          </a:prstGeom>
          <a:solidFill>
            <a:schemeClr val="accent6">
              <a:lumMod val="20000"/>
              <a:lumOff val="80000"/>
            </a:schemeClr>
          </a:solidFill>
        </p:spPr>
        <p:txBody>
          <a:bodyPr wrap="square" rtlCol="0">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）按顺序先执行</a:t>
            </a:r>
            <a:r>
              <a:rPr lang="en-US" altLang="zh-CN" sz="2000" smtClean="0">
                <a:solidFill>
                  <a:srgbClr val="0000FF"/>
                </a:solidFill>
                <a:latin typeface="Consolas" pitchFamily="49" charset="0"/>
                <a:ea typeface="楷体" pitchFamily="49" charset="-122"/>
                <a:cs typeface="Consolas" pitchFamily="49" charset="0"/>
              </a:rPr>
              <a:t>N1</a:t>
            </a:r>
            <a:r>
              <a:rPr lang="zh-CN" altLang="zh-CN" sz="2000" smtClean="0">
                <a:solidFill>
                  <a:srgbClr val="0000FF"/>
                </a:solidFill>
                <a:latin typeface="Consolas" pitchFamily="49" charset="0"/>
                <a:ea typeface="楷体" pitchFamily="49" charset="-122"/>
                <a:cs typeface="Consolas" pitchFamily="49" charset="0"/>
              </a:rPr>
              <a:t>的作业</a:t>
            </a:r>
            <a:r>
              <a:rPr lang="zh-CN" altLang="en-US" sz="2000" smtClean="0">
                <a:solidFill>
                  <a:srgbClr val="0000FF"/>
                </a:solidFill>
                <a:latin typeface="Consolas" pitchFamily="49" charset="0"/>
                <a:ea typeface="楷体" pitchFamily="49" charset="-122"/>
                <a:cs typeface="Consolas" pitchFamily="49" charset="0"/>
              </a:rPr>
              <a:t>（顺序）</a:t>
            </a:r>
            <a:r>
              <a:rPr lang="zh-CN" altLang="zh-CN" sz="2000" smtClean="0">
                <a:solidFill>
                  <a:srgbClr val="0000FF"/>
                </a:solidFill>
                <a:latin typeface="Consolas" pitchFamily="49" charset="0"/>
                <a:ea typeface="楷体" pitchFamily="49" charset="-122"/>
                <a:cs typeface="Consolas" pitchFamily="49" charset="0"/>
              </a:rPr>
              <a:t>，再执行</a:t>
            </a:r>
            <a:r>
              <a:rPr lang="en-US" altLang="zh-CN" sz="2000" smtClean="0">
                <a:solidFill>
                  <a:srgbClr val="0000FF"/>
                </a:solidFill>
                <a:latin typeface="Consolas" pitchFamily="49" charset="0"/>
                <a:ea typeface="楷体" pitchFamily="49" charset="-122"/>
                <a:cs typeface="Consolas" pitchFamily="49" charset="0"/>
              </a:rPr>
              <a:t>N2</a:t>
            </a:r>
            <a:r>
              <a:rPr lang="zh-CN" altLang="zh-CN" sz="2000" smtClean="0">
                <a:solidFill>
                  <a:srgbClr val="0000FF"/>
                </a:solidFill>
                <a:latin typeface="Consolas" pitchFamily="49" charset="0"/>
                <a:ea typeface="楷体" pitchFamily="49" charset="-122"/>
                <a:cs typeface="Consolas" pitchFamily="49" charset="0"/>
              </a:rPr>
              <a:t>的作业</a:t>
            </a:r>
            <a:r>
              <a:rPr lang="zh-CN" altLang="en-US" sz="2000" smtClean="0">
                <a:solidFill>
                  <a:srgbClr val="0000FF"/>
                </a:solidFill>
                <a:latin typeface="Consolas" pitchFamily="49" charset="0"/>
                <a:ea typeface="楷体" pitchFamily="49" charset="-122"/>
                <a:cs typeface="Consolas" pitchFamily="49" charset="0"/>
              </a:rPr>
              <a:t>（反序）</a:t>
            </a:r>
            <a:r>
              <a:rPr lang="zh-CN" altLang="zh-CN" sz="2000" smtClean="0">
                <a:solidFill>
                  <a:srgbClr val="0000FF"/>
                </a:solidFill>
                <a:latin typeface="Consolas" pitchFamily="49" charset="0"/>
                <a:ea typeface="楷体" pitchFamily="49" charset="-122"/>
                <a:cs typeface="Consolas" pitchFamily="49" charset="0"/>
              </a:rPr>
              <a:t>，得到的就是耗时最少的最优调度方案。</a:t>
            </a:r>
            <a:endParaRPr lang="zh-CN" altLang="en-US" sz="2000" smtClean="0">
              <a:solidFill>
                <a:srgbClr val="0000FF"/>
              </a:solidFill>
              <a:latin typeface="Consolas" pitchFamily="49" charset="0"/>
              <a:ea typeface="楷体" pitchFamily="49" charset="-122"/>
              <a:cs typeface="Consolas" pitchFamily="49" charset="0"/>
            </a:endParaRPr>
          </a:p>
        </p:txBody>
      </p:sp>
      <p:graphicFrame>
        <p:nvGraphicFramePr>
          <p:cNvPr id="4" name="表格 3"/>
          <p:cNvGraphicFramePr>
            <a:graphicFrameLocks noGrp="1"/>
          </p:cNvGraphicFramePr>
          <p:nvPr/>
        </p:nvGraphicFramePr>
        <p:xfrm>
          <a:off x="1404958" y="3786190"/>
          <a:ext cx="6096000" cy="1935480"/>
        </p:xfrm>
        <a:graphic>
          <a:graphicData uri="http://schemas.openxmlformats.org/drawingml/2006/table">
            <a:tbl>
              <a:tblPr firstRow="1" bandRow="1">
                <a:tableStyleId>{E269D01E-BC32-4049-B463-5C60D7B0CCD2}</a:tableStyleId>
              </a:tblPr>
              <a:tblGrid>
                <a:gridCol w="1219200"/>
                <a:gridCol w="1219200"/>
                <a:gridCol w="1219200"/>
                <a:gridCol w="1219200"/>
                <a:gridCol w="1219200"/>
              </a:tblGrid>
              <a:tr h="370840">
                <a:tc>
                  <a:txBody>
                    <a:bodyPr/>
                    <a:lstStyle/>
                    <a:p>
                      <a:pPr algn="ctr"/>
                      <a:r>
                        <a:rPr lang="zh-CN" altLang="en-US" b="1" smtClean="0">
                          <a:solidFill>
                            <a:srgbClr val="9900FF"/>
                          </a:solidFill>
                          <a:latin typeface="Consolas" pitchFamily="49" charset="0"/>
                          <a:ea typeface="楷体" pitchFamily="49" charset="-122"/>
                          <a:cs typeface="Consolas" pitchFamily="49" charset="0"/>
                        </a:rPr>
                        <a:t>编号</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itchFamily="49" charset="0"/>
                          <a:ea typeface="楷体" pitchFamily="49" charset="-122"/>
                          <a:cs typeface="Consolas" pitchFamily="49" charset="0"/>
                        </a:rPr>
                        <a:t>3</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itchFamily="49" charset="0"/>
                          <a:ea typeface="楷体" pitchFamily="49" charset="-122"/>
                          <a:cs typeface="Consolas" pitchFamily="49" charset="0"/>
                        </a:rPr>
                        <a:t>1</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006600"/>
                          </a:solidFill>
                          <a:latin typeface="Consolas" pitchFamily="49" charset="0"/>
                          <a:ea typeface="楷体" pitchFamily="49" charset="-122"/>
                          <a:cs typeface="Consolas" pitchFamily="49" charset="0"/>
                        </a:rPr>
                        <a:t>4</a:t>
                      </a:r>
                      <a:endParaRPr lang="zh-CN" altLang="en-US" b="1">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006600"/>
                          </a:solidFill>
                          <a:latin typeface="Consolas" pitchFamily="49" charset="0"/>
                          <a:ea typeface="楷体" pitchFamily="49" charset="-122"/>
                          <a:cs typeface="Consolas" pitchFamily="49" charset="0"/>
                        </a:rPr>
                        <a:t>2</a:t>
                      </a:r>
                      <a:endParaRPr lang="zh-CN" altLang="en-US" b="1">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tr>
              <a:tr h="370840">
                <a:tc>
                  <a:txBody>
                    <a:bodyPr/>
                    <a:lstStyle/>
                    <a:p>
                      <a:pPr algn="ctr"/>
                      <a:r>
                        <a:rPr lang="en-US" altLang="zh-CN" b="1" smtClean="0">
                          <a:solidFill>
                            <a:srgbClr val="9900FF"/>
                          </a:solidFill>
                          <a:latin typeface="Consolas" pitchFamily="49" charset="0"/>
                          <a:ea typeface="楷体" pitchFamily="49" charset="-122"/>
                          <a:cs typeface="Consolas" pitchFamily="49" charset="0"/>
                        </a:rPr>
                        <a:t>M1</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itchFamily="49" charset="0"/>
                          <a:ea typeface="楷体" pitchFamily="49" charset="-122"/>
                          <a:cs typeface="Consolas" pitchFamily="49" charset="0"/>
                        </a:rPr>
                        <a:t>4</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itchFamily="49" charset="0"/>
                          <a:ea typeface="楷体" pitchFamily="49" charset="-122"/>
                          <a:cs typeface="Consolas" pitchFamily="49" charset="0"/>
                        </a:rPr>
                        <a:t>5</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006600"/>
                          </a:solidFill>
                          <a:latin typeface="Consolas" pitchFamily="49" charset="0"/>
                          <a:ea typeface="楷体" pitchFamily="49" charset="-122"/>
                          <a:cs typeface="Consolas" pitchFamily="49" charset="0"/>
                        </a:rPr>
                        <a:t>8</a:t>
                      </a:r>
                      <a:endParaRPr lang="zh-CN" altLang="en-US" b="1">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006600"/>
                          </a:solidFill>
                          <a:latin typeface="Consolas" pitchFamily="49" charset="0"/>
                          <a:ea typeface="楷体" pitchFamily="49" charset="-122"/>
                          <a:cs typeface="Consolas" pitchFamily="49" charset="0"/>
                        </a:rPr>
                        <a:t>12</a:t>
                      </a:r>
                      <a:endParaRPr lang="zh-CN" altLang="en-US" b="1">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tr>
              <a:tr h="370840">
                <a:tc>
                  <a:txBody>
                    <a:bodyPr/>
                    <a:lstStyle/>
                    <a:p>
                      <a:pPr algn="ctr"/>
                      <a:r>
                        <a:rPr lang="en-US" altLang="zh-CN" b="1" smtClean="0">
                          <a:solidFill>
                            <a:srgbClr val="9900FF"/>
                          </a:solidFill>
                          <a:latin typeface="Consolas" pitchFamily="49" charset="0"/>
                          <a:ea typeface="楷体" pitchFamily="49" charset="-122"/>
                          <a:cs typeface="Consolas" pitchFamily="49" charset="0"/>
                        </a:rPr>
                        <a:t>M2</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itchFamily="49" charset="0"/>
                          <a:ea typeface="楷体" pitchFamily="49" charset="-122"/>
                          <a:cs typeface="Consolas" pitchFamily="49" charset="0"/>
                        </a:rPr>
                        <a:t>14</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itchFamily="49" charset="0"/>
                          <a:ea typeface="楷体" pitchFamily="49" charset="-122"/>
                          <a:cs typeface="Consolas" pitchFamily="49" charset="0"/>
                        </a:rPr>
                        <a:t>6</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006600"/>
                          </a:solidFill>
                          <a:latin typeface="Consolas" pitchFamily="49" charset="0"/>
                          <a:ea typeface="楷体" pitchFamily="49" charset="-122"/>
                          <a:cs typeface="Consolas" pitchFamily="49" charset="0"/>
                        </a:rPr>
                        <a:t>7</a:t>
                      </a:r>
                      <a:endParaRPr lang="zh-CN" altLang="en-US" b="1">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006600"/>
                          </a:solidFill>
                          <a:latin typeface="Consolas" pitchFamily="49" charset="0"/>
                          <a:ea typeface="楷体" pitchFamily="49" charset="-122"/>
                          <a:cs typeface="Consolas" pitchFamily="49" charset="0"/>
                        </a:rPr>
                        <a:t>2</a:t>
                      </a:r>
                      <a:endParaRPr lang="zh-CN" altLang="en-US" b="1">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tr>
              <a:tr h="370840">
                <a:tc>
                  <a:txBody>
                    <a:bodyPr/>
                    <a:lstStyle/>
                    <a:p>
                      <a:pPr indent="0" algn="ctr">
                        <a:lnSpc>
                          <a:spcPct val="150000"/>
                        </a:lnSpc>
                        <a:spcAft>
                          <a:spcPts val="0"/>
                        </a:spcAft>
                      </a:pPr>
                      <a:r>
                        <a:rPr lang="zh-CN" sz="1800" b="1" kern="100">
                          <a:solidFill>
                            <a:srgbClr val="9900FF"/>
                          </a:solidFill>
                          <a:latin typeface="Consolas" pitchFamily="49" charset="0"/>
                          <a:ea typeface="楷体" pitchFamily="49" charset="-122"/>
                          <a:cs typeface="Consolas" pitchFamily="49" charset="0"/>
                        </a:rPr>
                        <a:t>组号</a:t>
                      </a: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1</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1</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0</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0</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r>
              <a:tr h="370840">
                <a:tc>
                  <a:txBody>
                    <a:bodyPr/>
                    <a:lstStyle/>
                    <a:p>
                      <a:pPr indent="0" algn="ctr">
                        <a:lnSpc>
                          <a:spcPct val="150000"/>
                        </a:lnSpc>
                        <a:spcAft>
                          <a:spcPts val="0"/>
                        </a:spcAft>
                      </a:pPr>
                      <a:r>
                        <a:rPr lang="zh-CN" sz="1800" b="1" kern="100">
                          <a:solidFill>
                            <a:srgbClr val="9900FF"/>
                          </a:solidFill>
                          <a:latin typeface="Consolas" pitchFamily="49" charset="0"/>
                          <a:ea typeface="楷体" pitchFamily="49" charset="-122"/>
                          <a:cs typeface="Consolas" pitchFamily="49" charset="0"/>
                        </a:rPr>
                        <a:t>时间</a:t>
                      </a:r>
                      <a:r>
                        <a:rPr lang="en-US" sz="1800" b="1" kern="100">
                          <a:solidFill>
                            <a:srgbClr val="9900FF"/>
                          </a:solidFill>
                          <a:latin typeface="Consolas" pitchFamily="49" charset="0"/>
                          <a:ea typeface="楷体" pitchFamily="49" charset="-122"/>
                          <a:cs typeface="Consolas" pitchFamily="49" charset="0"/>
                        </a:rPr>
                        <a:t>time</a:t>
                      </a:r>
                      <a:endParaRPr lang="zh-CN" sz="1800" b="1" kern="100">
                        <a:solidFill>
                          <a:srgbClr val="9900FF"/>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4</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5</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7</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2</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r>
            </a:tbl>
          </a:graphicData>
        </a:graphic>
      </p:graphicFrame>
      <p:sp>
        <p:nvSpPr>
          <p:cNvPr id="5" name="左弧形箭头 4"/>
          <p:cNvSpPr/>
          <p:nvPr/>
        </p:nvSpPr>
        <p:spPr>
          <a:xfrm>
            <a:off x="785786" y="3078464"/>
            <a:ext cx="428628" cy="1071570"/>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latin typeface="Consolas" pitchFamily="49" charset="0"/>
              <a:cs typeface="Consolas" pitchFamily="49" charset="0"/>
            </a:endParaRPr>
          </a:p>
        </p:txBody>
      </p:sp>
      <p:graphicFrame>
        <p:nvGraphicFramePr>
          <p:cNvPr id="6" name="表格 5"/>
          <p:cNvGraphicFramePr>
            <a:graphicFrameLocks noGrp="1"/>
          </p:cNvGraphicFramePr>
          <p:nvPr/>
        </p:nvGraphicFramePr>
        <p:xfrm>
          <a:off x="1404958" y="1428736"/>
          <a:ext cx="6096000" cy="1935480"/>
        </p:xfrm>
        <a:graphic>
          <a:graphicData uri="http://schemas.openxmlformats.org/drawingml/2006/table">
            <a:tbl>
              <a:tblPr firstRow="1" bandRow="1">
                <a:tableStyleId>{E269D01E-BC32-4049-B463-5C60D7B0CCD2}</a:tableStyleId>
              </a:tblPr>
              <a:tblGrid>
                <a:gridCol w="1219200"/>
                <a:gridCol w="1219200"/>
                <a:gridCol w="1219200"/>
                <a:gridCol w="1219200"/>
                <a:gridCol w="1219200"/>
              </a:tblGrid>
              <a:tr h="370840">
                <a:tc>
                  <a:txBody>
                    <a:bodyPr/>
                    <a:lstStyle/>
                    <a:p>
                      <a:pPr algn="ctr"/>
                      <a:r>
                        <a:rPr lang="zh-CN" altLang="en-US" b="1" smtClean="0">
                          <a:solidFill>
                            <a:srgbClr val="9900FF"/>
                          </a:solidFill>
                          <a:latin typeface="Consolas" pitchFamily="49" charset="0"/>
                          <a:ea typeface="楷体" pitchFamily="49" charset="-122"/>
                          <a:cs typeface="Consolas" pitchFamily="49" charset="0"/>
                        </a:rPr>
                        <a:t>编号</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006600"/>
                          </a:solidFill>
                          <a:latin typeface="Consolas" pitchFamily="49" charset="0"/>
                          <a:ea typeface="楷体" pitchFamily="49" charset="-122"/>
                          <a:cs typeface="Consolas" pitchFamily="49" charset="0"/>
                        </a:rPr>
                        <a:t>2</a:t>
                      </a:r>
                      <a:endParaRPr lang="zh-CN" altLang="en-US" b="1">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itchFamily="49" charset="0"/>
                          <a:ea typeface="楷体" pitchFamily="49" charset="-122"/>
                          <a:cs typeface="Consolas" pitchFamily="49" charset="0"/>
                        </a:rPr>
                        <a:t>3</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itchFamily="49" charset="0"/>
                          <a:ea typeface="楷体" pitchFamily="49" charset="-122"/>
                          <a:cs typeface="Consolas" pitchFamily="49" charset="0"/>
                        </a:rPr>
                        <a:t>1</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006600"/>
                          </a:solidFill>
                          <a:latin typeface="Consolas" pitchFamily="49" charset="0"/>
                          <a:ea typeface="楷体" pitchFamily="49" charset="-122"/>
                          <a:cs typeface="Consolas" pitchFamily="49" charset="0"/>
                        </a:rPr>
                        <a:t>4</a:t>
                      </a:r>
                      <a:endParaRPr lang="zh-CN" altLang="en-US" b="1">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tr>
              <a:tr h="370840">
                <a:tc>
                  <a:txBody>
                    <a:bodyPr/>
                    <a:lstStyle/>
                    <a:p>
                      <a:pPr algn="ctr"/>
                      <a:r>
                        <a:rPr lang="en-US" altLang="zh-CN" b="1" smtClean="0">
                          <a:solidFill>
                            <a:srgbClr val="9900FF"/>
                          </a:solidFill>
                          <a:latin typeface="Consolas" pitchFamily="49" charset="0"/>
                          <a:ea typeface="楷体" pitchFamily="49" charset="-122"/>
                          <a:cs typeface="Consolas" pitchFamily="49" charset="0"/>
                        </a:rPr>
                        <a:t>M1</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006600"/>
                          </a:solidFill>
                          <a:latin typeface="Consolas" pitchFamily="49" charset="0"/>
                          <a:ea typeface="楷体" pitchFamily="49" charset="-122"/>
                          <a:cs typeface="Consolas" pitchFamily="49" charset="0"/>
                        </a:rPr>
                        <a:t>12</a:t>
                      </a:r>
                      <a:endParaRPr lang="zh-CN" altLang="en-US" b="1">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itchFamily="49" charset="0"/>
                          <a:ea typeface="楷体" pitchFamily="49" charset="-122"/>
                          <a:cs typeface="Consolas" pitchFamily="49" charset="0"/>
                        </a:rPr>
                        <a:t>4</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itchFamily="49" charset="0"/>
                          <a:ea typeface="楷体" pitchFamily="49" charset="-122"/>
                          <a:cs typeface="Consolas" pitchFamily="49" charset="0"/>
                        </a:rPr>
                        <a:t>5</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006600"/>
                          </a:solidFill>
                          <a:latin typeface="Consolas" pitchFamily="49" charset="0"/>
                          <a:ea typeface="楷体" pitchFamily="49" charset="-122"/>
                          <a:cs typeface="Consolas" pitchFamily="49" charset="0"/>
                        </a:rPr>
                        <a:t>8</a:t>
                      </a:r>
                      <a:endParaRPr lang="zh-CN" altLang="en-US" b="1">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tr>
              <a:tr h="370840">
                <a:tc>
                  <a:txBody>
                    <a:bodyPr/>
                    <a:lstStyle/>
                    <a:p>
                      <a:pPr algn="ctr"/>
                      <a:r>
                        <a:rPr lang="en-US" altLang="zh-CN" b="1" smtClean="0">
                          <a:solidFill>
                            <a:srgbClr val="9900FF"/>
                          </a:solidFill>
                          <a:latin typeface="Consolas" pitchFamily="49" charset="0"/>
                          <a:ea typeface="楷体" pitchFamily="49" charset="-122"/>
                          <a:cs typeface="Consolas" pitchFamily="49" charset="0"/>
                        </a:rPr>
                        <a:t>M2</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006600"/>
                          </a:solidFill>
                          <a:latin typeface="Consolas" pitchFamily="49" charset="0"/>
                          <a:ea typeface="楷体" pitchFamily="49" charset="-122"/>
                          <a:cs typeface="Consolas" pitchFamily="49" charset="0"/>
                        </a:rPr>
                        <a:t>2</a:t>
                      </a:r>
                      <a:endParaRPr lang="zh-CN" altLang="en-US" b="1">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itchFamily="49" charset="0"/>
                          <a:ea typeface="楷体" pitchFamily="49" charset="-122"/>
                          <a:cs typeface="Consolas" pitchFamily="49" charset="0"/>
                        </a:rPr>
                        <a:t>14</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itchFamily="49" charset="0"/>
                          <a:ea typeface="楷体" pitchFamily="49" charset="-122"/>
                          <a:cs typeface="Consolas" pitchFamily="49" charset="0"/>
                        </a:rPr>
                        <a:t>6</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006600"/>
                          </a:solidFill>
                          <a:latin typeface="Consolas" pitchFamily="49" charset="0"/>
                          <a:ea typeface="楷体" pitchFamily="49" charset="-122"/>
                          <a:cs typeface="Consolas" pitchFamily="49" charset="0"/>
                        </a:rPr>
                        <a:t>7</a:t>
                      </a:r>
                      <a:endParaRPr lang="zh-CN" altLang="en-US" b="1">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tr>
              <a:tr h="370840">
                <a:tc>
                  <a:txBody>
                    <a:bodyPr/>
                    <a:lstStyle/>
                    <a:p>
                      <a:pPr indent="0" algn="ctr">
                        <a:lnSpc>
                          <a:spcPct val="150000"/>
                        </a:lnSpc>
                        <a:spcAft>
                          <a:spcPts val="0"/>
                        </a:spcAft>
                      </a:pPr>
                      <a:r>
                        <a:rPr lang="zh-CN" sz="1800" b="1" kern="100">
                          <a:solidFill>
                            <a:srgbClr val="9900FF"/>
                          </a:solidFill>
                          <a:latin typeface="Consolas" pitchFamily="49" charset="0"/>
                          <a:ea typeface="楷体" pitchFamily="49" charset="-122"/>
                          <a:cs typeface="Consolas" pitchFamily="49" charset="0"/>
                        </a:rPr>
                        <a:t>组号</a:t>
                      </a: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0</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1</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1</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0</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r>
              <a:tr h="370840">
                <a:tc>
                  <a:txBody>
                    <a:bodyPr/>
                    <a:lstStyle/>
                    <a:p>
                      <a:pPr indent="0" algn="ctr">
                        <a:lnSpc>
                          <a:spcPct val="150000"/>
                        </a:lnSpc>
                        <a:spcAft>
                          <a:spcPts val="0"/>
                        </a:spcAft>
                      </a:pPr>
                      <a:r>
                        <a:rPr lang="zh-CN" sz="1800" b="1" kern="100">
                          <a:solidFill>
                            <a:srgbClr val="9900FF"/>
                          </a:solidFill>
                          <a:latin typeface="Consolas" pitchFamily="49" charset="0"/>
                          <a:ea typeface="楷体" pitchFamily="49" charset="-122"/>
                          <a:cs typeface="Consolas" pitchFamily="49" charset="0"/>
                        </a:rPr>
                        <a:t>时间</a:t>
                      </a:r>
                      <a:r>
                        <a:rPr lang="en-US" sz="1800" b="1" kern="100">
                          <a:solidFill>
                            <a:srgbClr val="9900FF"/>
                          </a:solidFill>
                          <a:latin typeface="Consolas" pitchFamily="49" charset="0"/>
                          <a:ea typeface="楷体" pitchFamily="49" charset="-122"/>
                          <a:cs typeface="Consolas" pitchFamily="49" charset="0"/>
                        </a:rPr>
                        <a:t>time</a:t>
                      </a:r>
                      <a:endParaRPr lang="zh-CN" sz="1800" b="1" kern="100">
                        <a:solidFill>
                          <a:srgbClr val="9900FF"/>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2</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4</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5</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7</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r>
            </a:tbl>
          </a:graphicData>
        </a:graphic>
      </p:graphicFrame>
      <p:sp>
        <p:nvSpPr>
          <p:cNvPr id="7" name="TextBox 6"/>
          <p:cNvSpPr txBox="1"/>
          <p:nvPr/>
        </p:nvSpPr>
        <p:spPr>
          <a:xfrm>
            <a:off x="1285852" y="6000768"/>
            <a:ext cx="3500462" cy="400110"/>
          </a:xfrm>
          <a:prstGeom prst="rect">
            <a:avLst/>
          </a:prstGeom>
          <a:noFill/>
        </p:spPr>
        <p:txBody>
          <a:bodyPr wrap="square" rtlCol="0">
            <a:spAutoFit/>
          </a:bodyPr>
          <a:lstStyle/>
          <a:p>
            <a:r>
              <a:rPr lang="zh-CN" altLang="zh-CN" sz="2000" smtClean="0">
                <a:solidFill>
                  <a:srgbClr val="0000FF"/>
                </a:solidFill>
                <a:latin typeface="Consolas" pitchFamily="49" charset="0"/>
                <a:ea typeface="微软雅黑" pitchFamily="34" charset="-122"/>
                <a:cs typeface="Consolas" pitchFamily="49" charset="0"/>
              </a:rPr>
              <a:t>最优调度方案</a:t>
            </a:r>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3 1 4 2</a:t>
            </a:r>
            <a:endParaRPr lang="zh-CN" altLang="en-US" sz="2000">
              <a:latin typeface="Consolas" pitchFamily="49" charset="0"/>
              <a:ea typeface="微软雅黑" pitchFamily="34"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285728"/>
            <a:ext cx="4071966"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z="2800" smtClean="0">
                <a:solidFill>
                  <a:srgbClr val="FF0000"/>
                </a:solidFill>
                <a:latin typeface="Consolas" pitchFamily="49" charset="0"/>
                <a:ea typeface="叶根友毛笔行书2.0版" pitchFamily="2" charset="-122"/>
                <a:cs typeface="Consolas" pitchFamily="49" charset="0"/>
              </a:rPr>
              <a:t>7.2 </a:t>
            </a:r>
            <a:r>
              <a:rPr lang="zh-CN" altLang="zh-CN" sz="2800" smtClean="0">
                <a:solidFill>
                  <a:srgbClr val="FF0000"/>
                </a:solidFill>
                <a:latin typeface="Consolas" pitchFamily="49" charset="0"/>
                <a:ea typeface="叶根友毛笔行书2.0版" pitchFamily="2" charset="-122"/>
                <a:cs typeface="Consolas" pitchFamily="49" charset="0"/>
              </a:rPr>
              <a:t>求解活动安排问题</a:t>
            </a:r>
          </a:p>
        </p:txBody>
      </p:sp>
      <p:sp>
        <p:nvSpPr>
          <p:cNvPr id="5" name="TextBox 4"/>
          <p:cNvSpPr txBox="1"/>
          <p:nvPr/>
        </p:nvSpPr>
        <p:spPr>
          <a:xfrm>
            <a:off x="571472" y="1285860"/>
            <a:ext cx="7929618" cy="3831818"/>
          </a:xfrm>
          <a:prstGeom prst="rect">
            <a:avLst/>
          </a:prstGeom>
          <a:noFill/>
        </p:spPr>
        <p:txBody>
          <a:bodyPr wrap="square" rtlCol="0">
            <a:spAutoFit/>
          </a:bodyPr>
          <a:lstStyle/>
          <a:p>
            <a:pPr>
              <a:lnSpc>
                <a:spcPct val="150000"/>
              </a:lnSpc>
            </a:pPr>
            <a:r>
              <a:rPr lang="en-US" altLang="zh-CN" sz="2200" smtClean="0">
                <a:solidFill>
                  <a:srgbClr val="0000FF"/>
                </a:solidFill>
                <a:latin typeface="微软雅黑" pitchFamily="34" charset="-122"/>
                <a:ea typeface="微软雅黑" pitchFamily="34" charset="-122"/>
                <a:cs typeface="Consolas" pitchFamily="49" charset="0"/>
              </a:rPr>
              <a:t>   </a:t>
            </a:r>
            <a:r>
              <a:rPr lang="zh-CN" altLang="zh-CN" sz="2200" smtClean="0">
                <a:solidFill>
                  <a:srgbClr val="FF0000"/>
                </a:solidFill>
                <a:latin typeface="微软雅黑" pitchFamily="34" charset="-122"/>
                <a:ea typeface="微软雅黑" pitchFamily="34" charset="-122"/>
                <a:cs typeface="Consolas" pitchFamily="49" charset="0"/>
              </a:rPr>
              <a:t>【问题描述】</a:t>
            </a:r>
            <a:r>
              <a:rPr lang="zh-CN" altLang="zh-CN" sz="2000" smtClean="0">
                <a:solidFill>
                  <a:srgbClr val="0000FF"/>
                </a:solidFill>
                <a:latin typeface="Consolas" pitchFamily="49" charset="0"/>
                <a:ea typeface="楷体" pitchFamily="49" charset="-122"/>
                <a:cs typeface="Consolas" pitchFamily="49" charset="0"/>
              </a:rPr>
              <a:t>假设有一个需要使用某一资源的</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个活动所组成的集合</a:t>
            </a:r>
            <a:r>
              <a:rPr lang="en-US" altLang="zh-CN" sz="2000" i="1" smtClean="0">
                <a:solidFill>
                  <a:srgbClr val="0000FF"/>
                </a:solidFill>
                <a:latin typeface="Consolas" pitchFamily="49" charset="0"/>
                <a:ea typeface="楷体" pitchFamily="49" charset="-122"/>
                <a:cs typeface="Consolas" pitchFamily="49" charset="0"/>
              </a:rPr>
              <a:t>S</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S</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。该资源任何时刻只能被一个活动所占用，活动</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有一个开始时间</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i="1" baseline="-25000"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和结束时间</a:t>
            </a:r>
            <a:r>
              <a:rPr lang="en-US" altLang="zh-CN" sz="2000" i="1" smtClean="0">
                <a:solidFill>
                  <a:srgbClr val="0000FF"/>
                </a:solidFill>
                <a:latin typeface="Consolas" pitchFamily="49" charset="0"/>
                <a:ea typeface="楷体" pitchFamily="49" charset="-122"/>
                <a:cs typeface="Consolas" pitchFamily="49" charset="0"/>
              </a:rPr>
              <a:t>e</a:t>
            </a:r>
            <a:r>
              <a:rPr lang="en-US" altLang="zh-CN" sz="2000" i="1" baseline="-25000"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i="1" baseline="-25000"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&lt;</a:t>
            </a:r>
            <a:r>
              <a:rPr lang="en-US" altLang="zh-CN" sz="2000" i="1" smtClean="0">
                <a:solidFill>
                  <a:srgbClr val="0000FF"/>
                </a:solidFill>
                <a:latin typeface="Consolas" pitchFamily="49" charset="0"/>
                <a:ea typeface="楷体" pitchFamily="49" charset="-122"/>
                <a:cs typeface="Consolas" pitchFamily="49" charset="0"/>
              </a:rPr>
              <a:t>e</a:t>
            </a:r>
            <a:r>
              <a:rPr lang="en-US" altLang="zh-CN" sz="2000" i="1" baseline="-25000"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），其执行时间为</a:t>
            </a:r>
            <a:r>
              <a:rPr lang="en-US" altLang="zh-CN" sz="2000" i="1" smtClean="0">
                <a:solidFill>
                  <a:srgbClr val="0000FF"/>
                </a:solidFill>
                <a:latin typeface="Consolas" pitchFamily="49" charset="0"/>
                <a:ea typeface="楷体" pitchFamily="49" charset="-122"/>
                <a:cs typeface="Consolas" pitchFamily="49" charset="0"/>
              </a:rPr>
              <a:t>e</a:t>
            </a:r>
            <a:r>
              <a:rPr lang="en-US" altLang="zh-CN" sz="2000" i="1" baseline="-25000"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i="1" baseline="-25000"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，假设最早活动执行时间为</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一旦某个活动开始执行，中间不能被打断，直到其执行完毕。若活动</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和活动</a:t>
            </a:r>
            <a:r>
              <a:rPr lang="en-US" altLang="zh-CN" sz="2000" i="1" smtClean="0">
                <a:solidFill>
                  <a:srgbClr val="0000FF"/>
                </a:solidFill>
                <a:latin typeface="Consolas" pitchFamily="49" charset="0"/>
                <a:ea typeface="楷体" pitchFamily="49" charset="-122"/>
                <a:cs typeface="Consolas" pitchFamily="49" charset="0"/>
              </a:rPr>
              <a:t>j</a:t>
            </a:r>
            <a:r>
              <a:rPr lang="zh-CN" altLang="zh-CN" sz="2000" smtClean="0">
                <a:solidFill>
                  <a:srgbClr val="0000FF"/>
                </a:solidFill>
                <a:latin typeface="Consolas" pitchFamily="49" charset="0"/>
                <a:ea typeface="楷体" pitchFamily="49" charset="-122"/>
                <a:cs typeface="Consolas" pitchFamily="49" charset="0"/>
              </a:rPr>
              <a:t>有</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i="1" baseline="-25000"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e</a:t>
            </a:r>
            <a:r>
              <a:rPr lang="en-US" altLang="zh-CN" sz="2000" i="1" baseline="-25000" smtClean="0">
                <a:solidFill>
                  <a:srgbClr val="0000FF"/>
                </a:solidFill>
                <a:latin typeface="Consolas" pitchFamily="49" charset="0"/>
                <a:ea typeface="楷体" pitchFamily="49" charset="-122"/>
                <a:cs typeface="Consolas" pitchFamily="49" charset="0"/>
              </a:rPr>
              <a:t>j</a:t>
            </a:r>
            <a:r>
              <a:rPr lang="zh-CN" altLang="zh-CN" sz="2000" smtClean="0">
                <a:solidFill>
                  <a:srgbClr val="0000FF"/>
                </a:solidFill>
                <a:latin typeface="Consolas" pitchFamily="49" charset="0"/>
                <a:ea typeface="楷体" pitchFamily="49" charset="-122"/>
                <a:cs typeface="Consolas" pitchFamily="49" charset="0"/>
              </a:rPr>
              <a:t>或</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i="1" baseline="-25000" smtClean="0">
                <a:solidFill>
                  <a:srgbClr val="0000FF"/>
                </a:solidFill>
                <a:latin typeface="Consolas" pitchFamily="49" charset="0"/>
                <a:ea typeface="楷体" pitchFamily="49" charset="-122"/>
                <a:cs typeface="Consolas" pitchFamily="49" charset="0"/>
              </a:rPr>
              <a:t>j</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e</a:t>
            </a:r>
            <a:r>
              <a:rPr lang="en-US" altLang="zh-CN" sz="2000" i="1" baseline="-25000"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，则称这两个活动</a:t>
            </a:r>
            <a:r>
              <a:rPr lang="zh-CN" altLang="zh-CN" sz="2000" smtClean="0">
                <a:solidFill>
                  <a:srgbClr val="C00000"/>
                </a:solidFill>
                <a:latin typeface="Consolas" pitchFamily="49" charset="0"/>
                <a:ea typeface="楷体" pitchFamily="49" charset="-122"/>
                <a:cs typeface="Consolas" pitchFamily="49" charset="0"/>
              </a:rPr>
              <a:t>兼容</a:t>
            </a:r>
            <a:r>
              <a:rPr lang="zh-CN" altLang="zh-CN"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设计算法求一种最优活动安排方案，使得</a:t>
            </a:r>
            <a:r>
              <a:rPr lang="zh-CN" altLang="zh-CN" sz="2000" smtClean="0">
                <a:solidFill>
                  <a:srgbClr val="9900FF"/>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所有安排的活动个数最多</a:t>
            </a:r>
            <a:r>
              <a:rPr lang="zh-CN" altLang="zh-CN" sz="2000" smtClean="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8" y="71414"/>
            <a:ext cx="8929718" cy="2015936"/>
          </a:xfrm>
          <a:prstGeom prst="rect">
            <a:avLst/>
          </a:prstGeom>
          <a:solidFill>
            <a:schemeClr val="accent6">
              <a:lumMod val="20000"/>
              <a:lumOff val="80000"/>
            </a:schemeClr>
          </a:solidFill>
        </p:spPr>
        <p:txBody>
          <a:bodyPr wrap="square" rtlCol="0">
            <a:spAutoFit/>
          </a:bodyPr>
          <a:lstStyle/>
          <a:p>
            <a:pPr>
              <a:lnSpc>
                <a:spcPts val="3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求在最优调度下总时间，用</a:t>
            </a:r>
            <a:r>
              <a:rPr lang="en-US" altLang="zh-CN" sz="2000" smtClean="0">
                <a:solidFill>
                  <a:srgbClr val="0000FF"/>
                </a:solidFill>
                <a:latin typeface="Consolas" pitchFamily="49" charset="0"/>
                <a:ea typeface="楷体" pitchFamily="49" charset="-122"/>
                <a:cs typeface="Consolas" pitchFamily="49" charset="0"/>
              </a:rPr>
              <a:t>f1</a:t>
            </a:r>
            <a:r>
              <a:rPr lang="zh-CN" altLang="zh-CN" sz="2000" smtClean="0">
                <a:solidFill>
                  <a:srgbClr val="0000FF"/>
                </a:solidFill>
                <a:latin typeface="Consolas" pitchFamily="49" charset="0"/>
                <a:ea typeface="楷体" pitchFamily="49" charset="-122"/>
                <a:cs typeface="Consolas" pitchFamily="49" charset="0"/>
              </a:rPr>
              <a:t>累计</a:t>
            </a:r>
            <a:r>
              <a:rPr lang="en-US" altLang="zh-CN" sz="2000" smtClean="0">
                <a:solidFill>
                  <a:srgbClr val="0000FF"/>
                </a:solidFill>
                <a:latin typeface="Consolas" pitchFamily="49" charset="0"/>
                <a:ea typeface="楷体" pitchFamily="49" charset="-122"/>
                <a:cs typeface="Consolas" pitchFamily="49" charset="0"/>
              </a:rPr>
              <a:t>M1</a:t>
            </a:r>
            <a:r>
              <a:rPr lang="zh-CN" altLang="zh-CN" sz="2000" smtClean="0">
                <a:solidFill>
                  <a:srgbClr val="0000FF"/>
                </a:solidFill>
                <a:latin typeface="Consolas" pitchFamily="49" charset="0"/>
                <a:ea typeface="楷体" pitchFamily="49" charset="-122"/>
                <a:cs typeface="Consolas" pitchFamily="49" charset="0"/>
              </a:rPr>
              <a:t>上的执行时间（初始时</a:t>
            </a:r>
            <a:r>
              <a:rPr lang="en-US" altLang="zh-CN" sz="2000" smtClean="0">
                <a:solidFill>
                  <a:srgbClr val="0000FF"/>
                </a:solidFill>
                <a:latin typeface="Consolas" pitchFamily="49" charset="0"/>
                <a:ea typeface="楷体" pitchFamily="49" charset="-122"/>
                <a:cs typeface="Consolas" pitchFamily="49" charset="0"/>
              </a:rPr>
              <a:t>f1=0</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f2</a:t>
            </a:r>
            <a:r>
              <a:rPr lang="zh-CN" altLang="zh-CN" sz="2000" smtClean="0">
                <a:solidFill>
                  <a:srgbClr val="0000FF"/>
                </a:solidFill>
                <a:latin typeface="Consolas" pitchFamily="49" charset="0"/>
                <a:ea typeface="楷体" pitchFamily="49" charset="-122"/>
                <a:cs typeface="Consolas" pitchFamily="49" charset="0"/>
              </a:rPr>
              <a:t>累计</a:t>
            </a:r>
            <a:r>
              <a:rPr lang="en-US" altLang="zh-CN" sz="2000" smtClean="0">
                <a:solidFill>
                  <a:srgbClr val="0000FF"/>
                </a:solidFill>
                <a:latin typeface="Consolas" pitchFamily="49" charset="0"/>
                <a:ea typeface="楷体" pitchFamily="49" charset="-122"/>
                <a:cs typeface="Consolas" pitchFamily="49" charset="0"/>
              </a:rPr>
              <a:t>M2</a:t>
            </a:r>
            <a:r>
              <a:rPr lang="zh-CN" altLang="zh-CN" sz="2000" smtClean="0">
                <a:solidFill>
                  <a:srgbClr val="0000FF"/>
                </a:solidFill>
                <a:latin typeface="Consolas" pitchFamily="49" charset="0"/>
                <a:ea typeface="楷体" pitchFamily="49" charset="-122"/>
                <a:cs typeface="Consolas" pitchFamily="49" charset="0"/>
              </a:rPr>
              <a:t>上的执行时间（初始时</a:t>
            </a:r>
            <a:r>
              <a:rPr lang="en-US" altLang="zh-CN" sz="2000" smtClean="0">
                <a:solidFill>
                  <a:srgbClr val="0000FF"/>
                </a:solidFill>
                <a:latin typeface="Consolas" pitchFamily="49" charset="0"/>
                <a:ea typeface="楷体" pitchFamily="49" charset="-122"/>
                <a:cs typeface="Consolas" pitchFamily="49" charset="0"/>
              </a:rPr>
              <a:t>f2=0</a:t>
            </a:r>
            <a:r>
              <a:rPr lang="zh-CN" altLang="zh-CN" sz="2000" smtClean="0">
                <a:solidFill>
                  <a:srgbClr val="0000FF"/>
                </a:solidFill>
                <a:latin typeface="Consolas" pitchFamily="49" charset="0"/>
                <a:ea typeface="楷体" pitchFamily="49" charset="-122"/>
                <a:cs typeface="Consolas" pitchFamily="49" charset="0"/>
              </a:rPr>
              <a:t>），最终</a:t>
            </a:r>
            <a:r>
              <a:rPr lang="en-US" altLang="zh-CN" sz="2000" smtClean="0">
                <a:solidFill>
                  <a:srgbClr val="FF0000"/>
                </a:solidFill>
                <a:latin typeface="Consolas" pitchFamily="49" charset="0"/>
                <a:ea typeface="楷体" pitchFamily="49" charset="-122"/>
                <a:cs typeface="Consolas" pitchFamily="49" charset="0"/>
              </a:rPr>
              <a:t>f2</a:t>
            </a:r>
            <a:r>
              <a:rPr lang="zh-CN" altLang="zh-CN" sz="2000" smtClean="0">
                <a:solidFill>
                  <a:srgbClr val="FF0000"/>
                </a:solidFill>
                <a:latin typeface="Consolas" pitchFamily="49" charset="0"/>
                <a:ea typeface="楷体" pitchFamily="49" charset="-122"/>
                <a:cs typeface="Consolas" pitchFamily="49" charset="0"/>
              </a:rPr>
              <a:t>即为最优调度下的消耗总时间</a:t>
            </a:r>
            <a:r>
              <a:rPr lang="zh-CN" altLang="zh-CN"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ts val="3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对于最优调度方案</a:t>
            </a:r>
            <a:r>
              <a:rPr lang="en-US" altLang="zh-CN" sz="2000" smtClean="0">
                <a:solidFill>
                  <a:srgbClr val="0000FF"/>
                </a:solidFill>
                <a:latin typeface="Consolas" pitchFamily="49" charset="0"/>
                <a:ea typeface="楷体" pitchFamily="49" charset="-122"/>
                <a:cs typeface="Consolas" pitchFamily="49" charset="0"/>
              </a:rPr>
              <a:t>best</a:t>
            </a:r>
            <a:r>
              <a:rPr lang="zh-CN" altLang="zh-CN" sz="2000" smtClean="0">
                <a:solidFill>
                  <a:srgbClr val="0000FF"/>
                </a:solidFill>
                <a:latin typeface="Consolas" pitchFamily="49" charset="0"/>
                <a:ea typeface="楷体" pitchFamily="49" charset="-122"/>
                <a:cs typeface="Consolas" pitchFamily="49" charset="0"/>
              </a:rPr>
              <a:t>，用</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扫描</a:t>
            </a:r>
            <a:r>
              <a:rPr lang="en-US" altLang="zh-CN" sz="2000" smtClean="0">
                <a:solidFill>
                  <a:srgbClr val="0000FF"/>
                </a:solidFill>
                <a:latin typeface="Consolas" pitchFamily="49" charset="0"/>
                <a:ea typeface="楷体" pitchFamily="49" charset="-122"/>
                <a:cs typeface="Consolas" pitchFamily="49" charset="0"/>
              </a:rPr>
              <a:t>best</a:t>
            </a:r>
            <a:r>
              <a:rPr lang="zh-CN" altLang="zh-CN" sz="2000" smtClean="0">
                <a:solidFill>
                  <a:srgbClr val="0000FF"/>
                </a:solidFill>
                <a:latin typeface="Consolas" pitchFamily="49" charset="0"/>
                <a:ea typeface="楷体" pitchFamily="49" charset="-122"/>
                <a:cs typeface="Consolas" pitchFamily="49" charset="0"/>
              </a:rPr>
              <a:t>的元素，</a:t>
            </a:r>
            <a:r>
              <a:rPr lang="en-US" altLang="zh-CN" sz="2000" smtClean="0">
                <a:solidFill>
                  <a:srgbClr val="0000FF"/>
                </a:solidFill>
                <a:latin typeface="Consolas" pitchFamily="49" charset="0"/>
                <a:ea typeface="楷体" pitchFamily="49" charset="-122"/>
                <a:cs typeface="Consolas" pitchFamily="49" charset="0"/>
              </a:rPr>
              <a:t>f1</a:t>
            </a:r>
            <a:r>
              <a:rPr lang="zh-CN" altLang="zh-CN" sz="2000" smtClean="0">
                <a:solidFill>
                  <a:srgbClr val="0000FF"/>
                </a:solidFill>
                <a:latin typeface="Consolas" pitchFamily="49" charset="0"/>
                <a:ea typeface="楷体" pitchFamily="49" charset="-122"/>
                <a:cs typeface="Consolas" pitchFamily="49" charset="0"/>
              </a:rPr>
              <a:t>和</a:t>
            </a:r>
            <a:r>
              <a:rPr lang="en-US" altLang="zh-CN" sz="2000" smtClean="0">
                <a:solidFill>
                  <a:srgbClr val="0000FF"/>
                </a:solidFill>
                <a:latin typeface="Consolas" pitchFamily="49" charset="0"/>
                <a:ea typeface="楷体" pitchFamily="49" charset="-122"/>
                <a:cs typeface="Consolas" pitchFamily="49" charset="0"/>
              </a:rPr>
              <a:t>f2</a:t>
            </a:r>
            <a:r>
              <a:rPr lang="zh-CN" altLang="zh-CN" sz="2000" smtClean="0">
                <a:solidFill>
                  <a:srgbClr val="0000FF"/>
                </a:solidFill>
                <a:latin typeface="Consolas" pitchFamily="49" charset="0"/>
                <a:ea typeface="楷体" pitchFamily="49" charset="-122"/>
                <a:cs typeface="Consolas" pitchFamily="49" charset="0"/>
              </a:rPr>
              <a:t>的计算如下：</a:t>
            </a:r>
          </a:p>
          <a:p>
            <a:pPr>
              <a:lnSpc>
                <a:spcPts val="3000"/>
              </a:lnSpc>
            </a:pPr>
            <a:r>
              <a:rPr lang="en-US" altLang="zh-CN" sz="2000" smtClean="0">
                <a:solidFill>
                  <a:srgbClr val="C00000"/>
                </a:solidFill>
                <a:latin typeface="Consolas" pitchFamily="49" charset="0"/>
                <a:ea typeface="楷体" pitchFamily="49" charset="-122"/>
                <a:cs typeface="Consolas" pitchFamily="49" charset="0"/>
              </a:rPr>
              <a:t>       f1=f1+</a:t>
            </a:r>
            <a:r>
              <a:rPr lang="en-US" altLang="zh-CN" sz="2000" i="1" smtClean="0">
                <a:solidFill>
                  <a:srgbClr val="C00000"/>
                </a:solidFill>
                <a:latin typeface="Consolas" pitchFamily="49" charset="0"/>
                <a:ea typeface="楷体" pitchFamily="49" charset="-122"/>
                <a:cs typeface="Consolas" pitchFamily="49" charset="0"/>
              </a:rPr>
              <a:t>a</a:t>
            </a:r>
            <a:r>
              <a:rPr lang="en-US" altLang="zh-CN" sz="2000" smtClean="0">
                <a:solidFill>
                  <a:srgbClr val="C00000"/>
                </a:solidFill>
                <a:latin typeface="Consolas" pitchFamily="49" charset="0"/>
                <a:ea typeface="楷体" pitchFamily="49" charset="-122"/>
                <a:cs typeface="Consolas" pitchFamily="49" charset="0"/>
              </a:rPr>
              <a:t>[best[</a:t>
            </a:r>
            <a:r>
              <a:rPr lang="en-US" altLang="zh-CN" sz="2000" i="1" smtClean="0">
                <a:solidFill>
                  <a:srgbClr val="C00000"/>
                </a:solidFill>
                <a:latin typeface="Consolas" pitchFamily="49" charset="0"/>
                <a:ea typeface="楷体" pitchFamily="49" charset="-122"/>
                <a:cs typeface="Consolas" pitchFamily="49" charset="0"/>
              </a:rPr>
              <a:t>i</a:t>
            </a:r>
            <a:r>
              <a:rPr lang="en-US" altLang="zh-CN" sz="2000" smtClean="0">
                <a:solidFill>
                  <a:srgbClr val="C00000"/>
                </a:solidFill>
                <a:latin typeface="Consolas" pitchFamily="49" charset="0"/>
                <a:ea typeface="楷体" pitchFamily="49" charset="-122"/>
                <a:cs typeface="Consolas" pitchFamily="49" charset="0"/>
              </a:rPr>
              <a:t>]]</a:t>
            </a:r>
            <a:endParaRPr lang="zh-CN" altLang="zh-CN" sz="2000" smtClean="0">
              <a:solidFill>
                <a:srgbClr val="C00000"/>
              </a:solidFill>
              <a:latin typeface="Consolas" pitchFamily="49" charset="0"/>
              <a:ea typeface="楷体" pitchFamily="49" charset="-122"/>
              <a:cs typeface="Consolas" pitchFamily="49" charset="0"/>
            </a:endParaRPr>
          </a:p>
          <a:p>
            <a:pPr>
              <a:lnSpc>
                <a:spcPts val="3000"/>
              </a:lnSpc>
            </a:pPr>
            <a:r>
              <a:rPr lang="en-US" altLang="zh-CN" sz="2000" smtClean="0">
                <a:solidFill>
                  <a:srgbClr val="C00000"/>
                </a:solidFill>
                <a:latin typeface="Consolas" pitchFamily="49" charset="0"/>
                <a:ea typeface="楷体" pitchFamily="49" charset="-122"/>
                <a:cs typeface="Consolas" pitchFamily="49" charset="0"/>
              </a:rPr>
              <a:t>       f2=max{f1</a:t>
            </a:r>
            <a:r>
              <a:rPr lang="zh-CN" altLang="zh-CN" sz="2000" smtClean="0">
                <a:solidFill>
                  <a:srgbClr val="C00000"/>
                </a:solidFill>
                <a:latin typeface="Consolas" pitchFamily="49" charset="0"/>
                <a:ea typeface="楷体" pitchFamily="49" charset="-122"/>
                <a:cs typeface="Consolas" pitchFamily="49" charset="0"/>
              </a:rPr>
              <a:t>，</a:t>
            </a:r>
            <a:r>
              <a:rPr lang="en-US" altLang="zh-CN" sz="2000" smtClean="0">
                <a:solidFill>
                  <a:srgbClr val="C00000"/>
                </a:solidFill>
                <a:latin typeface="Consolas" pitchFamily="49" charset="0"/>
                <a:ea typeface="楷体" pitchFamily="49" charset="-122"/>
                <a:cs typeface="Consolas" pitchFamily="49" charset="0"/>
              </a:rPr>
              <a:t>f2}+</a:t>
            </a:r>
            <a:r>
              <a:rPr lang="en-US" altLang="zh-CN" sz="2000" i="1" smtClean="0">
                <a:solidFill>
                  <a:srgbClr val="C00000"/>
                </a:solidFill>
                <a:latin typeface="Consolas" pitchFamily="49" charset="0"/>
                <a:ea typeface="楷体" pitchFamily="49" charset="-122"/>
                <a:cs typeface="Consolas" pitchFamily="49" charset="0"/>
              </a:rPr>
              <a:t>b</a:t>
            </a:r>
            <a:r>
              <a:rPr lang="en-US" altLang="zh-CN" sz="2000" smtClean="0">
                <a:solidFill>
                  <a:srgbClr val="C00000"/>
                </a:solidFill>
                <a:latin typeface="Consolas" pitchFamily="49" charset="0"/>
                <a:ea typeface="楷体" pitchFamily="49" charset="-122"/>
                <a:cs typeface="Consolas" pitchFamily="49" charset="0"/>
              </a:rPr>
              <a:t>[best[</a:t>
            </a:r>
            <a:r>
              <a:rPr lang="en-US" altLang="zh-CN" sz="2000" i="1" smtClean="0">
                <a:solidFill>
                  <a:srgbClr val="C00000"/>
                </a:solidFill>
                <a:latin typeface="Consolas" pitchFamily="49" charset="0"/>
                <a:ea typeface="楷体" pitchFamily="49" charset="-122"/>
                <a:cs typeface="Consolas" pitchFamily="49" charset="0"/>
              </a:rPr>
              <a:t>i</a:t>
            </a:r>
            <a:r>
              <a:rPr lang="en-US" altLang="zh-CN" sz="2000" smtClean="0">
                <a:solidFill>
                  <a:srgbClr val="C00000"/>
                </a:solidFill>
                <a:latin typeface="Consolas" pitchFamily="49" charset="0"/>
                <a:ea typeface="楷体" pitchFamily="49" charset="-122"/>
                <a:cs typeface="Consolas" pitchFamily="49" charset="0"/>
              </a:rPr>
              <a:t>]]</a:t>
            </a:r>
            <a:endParaRPr lang="zh-CN" altLang="zh-CN" sz="2000" smtClean="0">
              <a:solidFill>
                <a:srgbClr val="C00000"/>
              </a:solidFill>
              <a:latin typeface="Consolas" pitchFamily="49" charset="0"/>
              <a:ea typeface="楷体" pitchFamily="49" charset="-122"/>
              <a:cs typeface="Consolas" pitchFamily="49" charset="0"/>
            </a:endParaRPr>
          </a:p>
        </p:txBody>
      </p:sp>
      <p:sp>
        <p:nvSpPr>
          <p:cNvPr id="4" name="TextBox 3"/>
          <p:cNvSpPr txBox="1"/>
          <p:nvPr/>
        </p:nvSpPr>
        <p:spPr>
          <a:xfrm>
            <a:off x="1214414" y="4429132"/>
            <a:ext cx="6286544" cy="2015936"/>
          </a:xfrm>
          <a:prstGeom prst="rect">
            <a:avLst/>
          </a:prstGeom>
          <a:noFill/>
        </p:spPr>
        <p:txBody>
          <a:bodyPr wrap="square" rtlCol="0">
            <a:spAutoFit/>
          </a:bodyPr>
          <a:lstStyle/>
          <a:p>
            <a:pPr>
              <a:lnSpc>
                <a:spcPts val="3000"/>
              </a:lnSpc>
            </a:pPr>
            <a:r>
              <a:rPr lang="en-US" altLang="zh-CN" sz="2000" smtClean="0">
                <a:solidFill>
                  <a:srgbClr val="0000FF"/>
                </a:solidFill>
                <a:latin typeface="Consolas" pitchFamily="49" charset="0"/>
                <a:ea typeface="微软雅黑" pitchFamily="34" charset="-122"/>
                <a:cs typeface="Consolas" pitchFamily="49" charset="0"/>
              </a:rPr>
              <a:t>f1=f2=0</a:t>
            </a:r>
          </a:p>
          <a:p>
            <a:pPr>
              <a:lnSpc>
                <a:spcPts val="3000"/>
              </a:lnSpc>
            </a:pPr>
            <a:r>
              <a:rPr lang="zh-CN" altLang="en-US" sz="2000" smtClean="0">
                <a:solidFill>
                  <a:srgbClr val="9900FF"/>
                </a:solidFill>
                <a:latin typeface="Consolas" pitchFamily="49" charset="0"/>
                <a:ea typeface="微软雅黑" pitchFamily="34" charset="-122"/>
                <a:cs typeface="Consolas" pitchFamily="49" charset="0"/>
              </a:rPr>
              <a:t>作业</a:t>
            </a:r>
            <a:r>
              <a:rPr lang="en-US" altLang="zh-CN" sz="2000" smtClean="0">
                <a:solidFill>
                  <a:srgbClr val="9900FF"/>
                </a:solidFill>
                <a:latin typeface="Consolas" pitchFamily="49" charset="0"/>
                <a:ea typeface="微软雅黑" pitchFamily="34" charset="-122"/>
                <a:cs typeface="Consolas" pitchFamily="49" charset="0"/>
              </a:rPr>
              <a:t>3</a:t>
            </a:r>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f1=0+4=4</a:t>
            </a:r>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f2=max{4,0}+14=18</a:t>
            </a:r>
          </a:p>
          <a:p>
            <a:pPr>
              <a:lnSpc>
                <a:spcPts val="3000"/>
              </a:lnSpc>
            </a:pPr>
            <a:r>
              <a:rPr lang="zh-CN" altLang="en-US" sz="2000" smtClean="0">
                <a:solidFill>
                  <a:srgbClr val="9900FF"/>
                </a:solidFill>
                <a:latin typeface="Consolas" pitchFamily="49" charset="0"/>
                <a:ea typeface="微软雅黑" pitchFamily="34" charset="-122"/>
                <a:cs typeface="Consolas" pitchFamily="49" charset="0"/>
              </a:rPr>
              <a:t>作业</a:t>
            </a:r>
            <a:r>
              <a:rPr lang="en-US" altLang="zh-CN" sz="2000" smtClean="0">
                <a:solidFill>
                  <a:srgbClr val="9900FF"/>
                </a:solidFill>
                <a:latin typeface="Consolas" pitchFamily="49" charset="0"/>
                <a:ea typeface="微软雅黑" pitchFamily="34" charset="-122"/>
                <a:cs typeface="Consolas" pitchFamily="49" charset="0"/>
              </a:rPr>
              <a:t>1</a:t>
            </a:r>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f1=4+5=9</a:t>
            </a:r>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f2=max{9,18}+6=24</a:t>
            </a:r>
          </a:p>
          <a:p>
            <a:pPr>
              <a:lnSpc>
                <a:spcPts val="3000"/>
              </a:lnSpc>
            </a:pPr>
            <a:r>
              <a:rPr lang="zh-CN" altLang="en-US" sz="2000" smtClean="0">
                <a:solidFill>
                  <a:srgbClr val="9900FF"/>
                </a:solidFill>
                <a:latin typeface="Consolas" pitchFamily="49" charset="0"/>
                <a:ea typeface="微软雅黑" pitchFamily="34" charset="-122"/>
                <a:cs typeface="Consolas" pitchFamily="49" charset="0"/>
              </a:rPr>
              <a:t>作业</a:t>
            </a:r>
            <a:r>
              <a:rPr lang="en-US" altLang="zh-CN" sz="2000" smtClean="0">
                <a:solidFill>
                  <a:srgbClr val="9900FF"/>
                </a:solidFill>
                <a:latin typeface="Consolas" pitchFamily="49" charset="0"/>
                <a:ea typeface="微软雅黑" pitchFamily="34" charset="-122"/>
                <a:cs typeface="Consolas" pitchFamily="49" charset="0"/>
              </a:rPr>
              <a:t>4</a:t>
            </a:r>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f1=9+8=17</a:t>
            </a:r>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f2=max{17,24}+7=31</a:t>
            </a:r>
          </a:p>
          <a:p>
            <a:pPr>
              <a:lnSpc>
                <a:spcPts val="3000"/>
              </a:lnSpc>
            </a:pPr>
            <a:r>
              <a:rPr lang="zh-CN" altLang="en-US" sz="2000" smtClean="0">
                <a:solidFill>
                  <a:srgbClr val="9900FF"/>
                </a:solidFill>
                <a:latin typeface="Consolas" pitchFamily="49" charset="0"/>
                <a:ea typeface="微软雅黑" pitchFamily="34" charset="-122"/>
                <a:cs typeface="Consolas" pitchFamily="49" charset="0"/>
              </a:rPr>
              <a:t>作业</a:t>
            </a:r>
            <a:r>
              <a:rPr lang="en-US" altLang="zh-CN" sz="2000" smtClean="0">
                <a:solidFill>
                  <a:srgbClr val="9900FF"/>
                </a:solidFill>
                <a:latin typeface="Consolas" pitchFamily="49" charset="0"/>
                <a:ea typeface="微软雅黑" pitchFamily="34" charset="-122"/>
                <a:cs typeface="Consolas" pitchFamily="49" charset="0"/>
              </a:rPr>
              <a:t>2</a:t>
            </a:r>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f1=17+12=29</a:t>
            </a:r>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f2=max{29,31}+2=</a:t>
            </a:r>
            <a:r>
              <a:rPr lang="en-US" altLang="zh-CN" sz="2000" smtClean="0">
                <a:solidFill>
                  <a:srgbClr val="FF0000"/>
                </a:solidFill>
                <a:effectLst>
                  <a:outerShdw blurRad="38100" dist="38100" dir="2700000" algn="tl">
                    <a:srgbClr val="000000">
                      <a:alpha val="43137"/>
                    </a:srgbClr>
                  </a:outerShdw>
                </a:effectLst>
                <a:latin typeface="Consolas" pitchFamily="49" charset="0"/>
                <a:ea typeface="微软雅黑" pitchFamily="34" charset="-122"/>
                <a:cs typeface="Consolas" pitchFamily="49" charset="0"/>
              </a:rPr>
              <a:t>33</a:t>
            </a:r>
            <a:endParaRPr lang="zh-CN" altLang="en-US" sz="2000">
              <a:solidFill>
                <a:srgbClr val="FF0000"/>
              </a:solidFill>
              <a:effectLst>
                <a:outerShdw blurRad="38100" dist="38100" dir="2700000" algn="tl">
                  <a:srgbClr val="000000">
                    <a:alpha val="43137"/>
                  </a:srgbClr>
                </a:outerShdw>
              </a:effectLst>
              <a:latin typeface="Consolas" pitchFamily="49" charset="0"/>
              <a:ea typeface="微软雅黑" pitchFamily="34" charset="-122"/>
              <a:cs typeface="Consolas" pitchFamily="49" charset="0"/>
            </a:endParaRPr>
          </a:p>
        </p:txBody>
      </p:sp>
      <p:graphicFrame>
        <p:nvGraphicFramePr>
          <p:cNvPr id="5" name="表格 4"/>
          <p:cNvGraphicFramePr>
            <a:graphicFrameLocks noGrp="1"/>
          </p:cNvGraphicFramePr>
          <p:nvPr/>
        </p:nvGraphicFramePr>
        <p:xfrm>
          <a:off x="1357290" y="2279338"/>
          <a:ext cx="6096000" cy="1935480"/>
        </p:xfrm>
        <a:graphic>
          <a:graphicData uri="http://schemas.openxmlformats.org/drawingml/2006/table">
            <a:tbl>
              <a:tblPr firstRow="1" bandRow="1">
                <a:tableStyleId>{E269D01E-BC32-4049-B463-5C60D7B0CCD2}</a:tableStyleId>
              </a:tblPr>
              <a:tblGrid>
                <a:gridCol w="1219200"/>
                <a:gridCol w="1219200"/>
                <a:gridCol w="1219200"/>
                <a:gridCol w="1219200"/>
                <a:gridCol w="1219200"/>
              </a:tblGrid>
              <a:tr h="370840">
                <a:tc>
                  <a:txBody>
                    <a:bodyPr/>
                    <a:lstStyle/>
                    <a:p>
                      <a:pPr algn="ctr"/>
                      <a:r>
                        <a:rPr lang="zh-CN" altLang="en-US" b="1" smtClean="0">
                          <a:solidFill>
                            <a:srgbClr val="9900FF"/>
                          </a:solidFill>
                          <a:latin typeface="Consolas" pitchFamily="49" charset="0"/>
                          <a:ea typeface="楷体" pitchFamily="49" charset="-122"/>
                          <a:cs typeface="Consolas" pitchFamily="49" charset="0"/>
                        </a:rPr>
                        <a:t>编号</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itchFamily="49" charset="0"/>
                          <a:ea typeface="楷体" pitchFamily="49" charset="-122"/>
                          <a:cs typeface="Consolas" pitchFamily="49" charset="0"/>
                        </a:rPr>
                        <a:t>3</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itchFamily="49" charset="0"/>
                          <a:ea typeface="楷体" pitchFamily="49" charset="-122"/>
                          <a:cs typeface="Consolas" pitchFamily="49" charset="0"/>
                        </a:rPr>
                        <a:t>1</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006600"/>
                          </a:solidFill>
                          <a:latin typeface="Consolas" pitchFamily="49" charset="0"/>
                          <a:ea typeface="楷体" pitchFamily="49" charset="-122"/>
                          <a:cs typeface="Consolas" pitchFamily="49" charset="0"/>
                        </a:rPr>
                        <a:t>4</a:t>
                      </a:r>
                      <a:endParaRPr lang="zh-CN" altLang="en-US" b="1">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006600"/>
                          </a:solidFill>
                          <a:latin typeface="Consolas" pitchFamily="49" charset="0"/>
                          <a:ea typeface="楷体" pitchFamily="49" charset="-122"/>
                          <a:cs typeface="Consolas" pitchFamily="49" charset="0"/>
                        </a:rPr>
                        <a:t>2</a:t>
                      </a:r>
                      <a:endParaRPr lang="zh-CN" altLang="en-US" b="1">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tr>
              <a:tr h="370840">
                <a:tc>
                  <a:txBody>
                    <a:bodyPr/>
                    <a:lstStyle/>
                    <a:p>
                      <a:pPr algn="ctr"/>
                      <a:r>
                        <a:rPr lang="en-US" altLang="zh-CN" b="1" smtClean="0">
                          <a:solidFill>
                            <a:srgbClr val="9900FF"/>
                          </a:solidFill>
                          <a:latin typeface="Consolas" pitchFamily="49" charset="0"/>
                          <a:ea typeface="楷体" pitchFamily="49" charset="-122"/>
                          <a:cs typeface="Consolas" pitchFamily="49" charset="0"/>
                        </a:rPr>
                        <a:t>M1</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itchFamily="49" charset="0"/>
                          <a:ea typeface="楷体" pitchFamily="49" charset="-122"/>
                          <a:cs typeface="Consolas" pitchFamily="49" charset="0"/>
                        </a:rPr>
                        <a:t>4</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itchFamily="49" charset="0"/>
                          <a:ea typeface="楷体" pitchFamily="49" charset="-122"/>
                          <a:cs typeface="Consolas" pitchFamily="49" charset="0"/>
                        </a:rPr>
                        <a:t>5</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006600"/>
                          </a:solidFill>
                          <a:latin typeface="Consolas" pitchFamily="49" charset="0"/>
                          <a:ea typeface="楷体" pitchFamily="49" charset="-122"/>
                          <a:cs typeface="Consolas" pitchFamily="49" charset="0"/>
                        </a:rPr>
                        <a:t>8</a:t>
                      </a:r>
                      <a:endParaRPr lang="zh-CN" altLang="en-US" b="1">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006600"/>
                          </a:solidFill>
                          <a:latin typeface="Consolas" pitchFamily="49" charset="0"/>
                          <a:ea typeface="楷体" pitchFamily="49" charset="-122"/>
                          <a:cs typeface="Consolas" pitchFamily="49" charset="0"/>
                        </a:rPr>
                        <a:t>12</a:t>
                      </a:r>
                      <a:endParaRPr lang="zh-CN" altLang="en-US" b="1">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tr>
              <a:tr h="370840">
                <a:tc>
                  <a:txBody>
                    <a:bodyPr/>
                    <a:lstStyle/>
                    <a:p>
                      <a:pPr algn="ctr"/>
                      <a:r>
                        <a:rPr lang="en-US" altLang="zh-CN" b="1" smtClean="0">
                          <a:solidFill>
                            <a:srgbClr val="9900FF"/>
                          </a:solidFill>
                          <a:latin typeface="Consolas" pitchFamily="49" charset="0"/>
                          <a:ea typeface="楷体" pitchFamily="49" charset="-122"/>
                          <a:cs typeface="Consolas" pitchFamily="49" charset="0"/>
                        </a:rPr>
                        <a:t>M2</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itchFamily="49" charset="0"/>
                          <a:ea typeface="楷体" pitchFamily="49" charset="-122"/>
                          <a:cs typeface="Consolas" pitchFamily="49" charset="0"/>
                        </a:rPr>
                        <a:t>14</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itchFamily="49" charset="0"/>
                          <a:ea typeface="楷体" pitchFamily="49" charset="-122"/>
                          <a:cs typeface="Consolas" pitchFamily="49" charset="0"/>
                        </a:rPr>
                        <a:t>6</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006600"/>
                          </a:solidFill>
                          <a:latin typeface="Consolas" pitchFamily="49" charset="0"/>
                          <a:ea typeface="楷体" pitchFamily="49" charset="-122"/>
                          <a:cs typeface="Consolas" pitchFamily="49" charset="0"/>
                        </a:rPr>
                        <a:t>7</a:t>
                      </a:r>
                      <a:endParaRPr lang="zh-CN" altLang="en-US" b="1">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006600"/>
                          </a:solidFill>
                          <a:latin typeface="Consolas" pitchFamily="49" charset="0"/>
                          <a:ea typeface="楷体" pitchFamily="49" charset="-122"/>
                          <a:cs typeface="Consolas" pitchFamily="49" charset="0"/>
                        </a:rPr>
                        <a:t>2</a:t>
                      </a:r>
                      <a:endParaRPr lang="zh-CN" altLang="en-US" b="1">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tr>
              <a:tr h="370840">
                <a:tc>
                  <a:txBody>
                    <a:bodyPr/>
                    <a:lstStyle/>
                    <a:p>
                      <a:pPr indent="0" algn="ctr">
                        <a:lnSpc>
                          <a:spcPct val="150000"/>
                        </a:lnSpc>
                        <a:spcAft>
                          <a:spcPts val="0"/>
                        </a:spcAft>
                      </a:pPr>
                      <a:r>
                        <a:rPr lang="zh-CN" sz="1800" b="1" kern="100">
                          <a:solidFill>
                            <a:srgbClr val="9900FF"/>
                          </a:solidFill>
                          <a:latin typeface="Consolas" pitchFamily="49" charset="0"/>
                          <a:ea typeface="楷体" pitchFamily="49" charset="-122"/>
                          <a:cs typeface="Consolas" pitchFamily="49" charset="0"/>
                        </a:rPr>
                        <a:t>组号</a:t>
                      </a: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1</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1</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0</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0</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r>
              <a:tr h="370840">
                <a:tc>
                  <a:txBody>
                    <a:bodyPr/>
                    <a:lstStyle/>
                    <a:p>
                      <a:pPr indent="0" algn="ctr">
                        <a:lnSpc>
                          <a:spcPct val="150000"/>
                        </a:lnSpc>
                        <a:spcAft>
                          <a:spcPts val="0"/>
                        </a:spcAft>
                      </a:pPr>
                      <a:r>
                        <a:rPr lang="zh-CN" sz="1800" b="1" kern="100">
                          <a:solidFill>
                            <a:srgbClr val="9900FF"/>
                          </a:solidFill>
                          <a:latin typeface="Consolas" pitchFamily="49" charset="0"/>
                          <a:ea typeface="楷体" pitchFamily="49" charset="-122"/>
                          <a:cs typeface="Consolas" pitchFamily="49" charset="0"/>
                        </a:rPr>
                        <a:t>时间</a:t>
                      </a:r>
                      <a:r>
                        <a:rPr lang="en-US" sz="1800" b="1" kern="100">
                          <a:solidFill>
                            <a:srgbClr val="9900FF"/>
                          </a:solidFill>
                          <a:latin typeface="Consolas" pitchFamily="49" charset="0"/>
                          <a:ea typeface="楷体" pitchFamily="49" charset="-122"/>
                          <a:cs typeface="Consolas" pitchFamily="49" charset="0"/>
                        </a:rPr>
                        <a:t>time</a:t>
                      </a:r>
                      <a:endParaRPr lang="zh-CN" sz="1800" b="1" kern="100">
                        <a:solidFill>
                          <a:srgbClr val="9900FF"/>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4</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5</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7</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2</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r>
            </a:tbl>
          </a:graphicData>
        </a:graphic>
      </p:graphicFrame>
      <p:sp>
        <p:nvSpPr>
          <p:cNvPr id="6" name="左弧形箭头 5"/>
          <p:cNvSpPr/>
          <p:nvPr/>
        </p:nvSpPr>
        <p:spPr>
          <a:xfrm>
            <a:off x="714348" y="3643314"/>
            <a:ext cx="428628" cy="1143008"/>
          </a:xfrm>
          <a:prstGeom prst="curved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solidFill>
                <a:schemeClr val="tx1"/>
              </a:solidFill>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428604"/>
            <a:ext cx="5143536" cy="430887"/>
          </a:xfrm>
          <a:prstGeom prst="rect">
            <a:avLst/>
          </a:prstGeom>
          <a:noFill/>
        </p:spPr>
        <p:txBody>
          <a:bodyPr wrap="square" rtlCol="0">
            <a:spAutoFit/>
          </a:bodyPr>
          <a:lstStyle/>
          <a:p>
            <a:r>
              <a:rPr lang="zh-CN" altLang="zh-CN" sz="2200" smtClean="0">
                <a:solidFill>
                  <a:srgbClr val="0000FF"/>
                </a:solidFill>
                <a:ea typeface="楷体" pitchFamily="49" charset="-122"/>
                <a:cs typeface="Times New Roman" pitchFamily="18" charset="0"/>
              </a:rPr>
              <a:t>其实现采用如下结构体数组</a:t>
            </a:r>
            <a:r>
              <a:rPr lang="en-US" altLang="zh-CN" sz="2200" smtClean="0">
                <a:solidFill>
                  <a:srgbClr val="0000FF"/>
                </a:solidFill>
                <a:ea typeface="楷体" pitchFamily="49" charset="-122"/>
                <a:cs typeface="Times New Roman" pitchFamily="18" charset="0"/>
              </a:rPr>
              <a:t>c</a:t>
            </a:r>
            <a:r>
              <a:rPr lang="zh-CN" altLang="zh-CN" sz="2200" smtClean="0">
                <a:solidFill>
                  <a:srgbClr val="0000FF"/>
                </a:solidFill>
                <a:ea typeface="楷体" pitchFamily="49" charset="-122"/>
                <a:cs typeface="Times New Roman" pitchFamily="18" charset="0"/>
              </a:rPr>
              <a:t>：</a:t>
            </a:r>
          </a:p>
        </p:txBody>
      </p:sp>
      <p:sp>
        <p:nvSpPr>
          <p:cNvPr id="3" name="TextBox 2"/>
          <p:cNvSpPr txBox="1"/>
          <p:nvPr/>
        </p:nvSpPr>
        <p:spPr>
          <a:xfrm>
            <a:off x="714348" y="1180350"/>
            <a:ext cx="7643866" cy="2820154"/>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80000" tIns="144000" bIns="180000" rtlCol="0">
            <a:spAutoFit/>
          </a:bodyPr>
          <a:lstStyle/>
          <a:p>
            <a:r>
              <a:rPr lang="en-US" altLang="zh-CN" sz="1800" smtClean="0">
                <a:solidFill>
                  <a:srgbClr val="0000FF"/>
                </a:solidFill>
                <a:latin typeface="Consolas" pitchFamily="49" charset="0"/>
                <a:ea typeface="仿宋" pitchFamily="49" charset="-122"/>
                <a:cs typeface="Consolas" pitchFamily="49" charset="0"/>
              </a:rPr>
              <a:t>struct </a:t>
            </a:r>
            <a:r>
              <a:rPr lang="en-US" altLang="zh-CN" sz="1800" smtClean="0">
                <a:solidFill>
                  <a:srgbClr val="C00000"/>
                </a:solidFill>
                <a:latin typeface="Consolas" pitchFamily="49" charset="0"/>
                <a:ea typeface="仿宋" pitchFamily="49" charset="-122"/>
                <a:cs typeface="Consolas" pitchFamily="49" charset="0"/>
              </a:rPr>
              <a:t>NodeType</a:t>
            </a:r>
            <a:endParaRPr lang="zh-CN" altLang="zh-CN" sz="1800" smtClean="0">
              <a:solidFill>
                <a:srgbClr val="C0000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int no;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作业序号</a:t>
            </a:r>
          </a:p>
          <a:p>
            <a:r>
              <a:rPr lang="en-US" altLang="zh-CN" sz="1800" smtClean="0">
                <a:solidFill>
                  <a:srgbClr val="0000FF"/>
                </a:solidFill>
                <a:latin typeface="Consolas" pitchFamily="49" charset="0"/>
                <a:ea typeface="仿宋" pitchFamily="49" charset="-122"/>
                <a:cs typeface="Consolas" pitchFamily="49" charset="0"/>
              </a:rPr>
              <a:t>   bool group;			</a:t>
            </a:r>
            <a:r>
              <a:rPr lang="en-US" altLang="zh-CN" sz="1800" smtClean="0">
                <a:solidFill>
                  <a:srgbClr val="00B0F0"/>
                </a:solidFill>
                <a:latin typeface="Consolas" pitchFamily="49" charset="0"/>
                <a:ea typeface="仿宋" pitchFamily="49" charset="-122"/>
                <a:cs typeface="Consolas" pitchFamily="49" charset="0"/>
              </a:rPr>
              <a:t>//1</a:t>
            </a:r>
            <a:r>
              <a:rPr lang="zh-CN" altLang="zh-CN" sz="1800" smtClean="0">
                <a:solidFill>
                  <a:srgbClr val="00B0F0"/>
                </a:solidFill>
                <a:latin typeface="Consolas" pitchFamily="49" charset="0"/>
                <a:ea typeface="仿宋" pitchFamily="49" charset="-122"/>
                <a:cs typeface="Consolas" pitchFamily="49" charset="0"/>
              </a:rPr>
              <a:t>代表第一组</a:t>
            </a:r>
            <a:r>
              <a:rPr lang="en-US" altLang="zh-CN" sz="1800" smtClean="0">
                <a:solidFill>
                  <a:srgbClr val="00B0F0"/>
                </a:solidFill>
                <a:latin typeface="Consolas" pitchFamily="49" charset="0"/>
                <a:ea typeface="仿宋" pitchFamily="49" charset="-122"/>
                <a:cs typeface="Consolas" pitchFamily="49" charset="0"/>
              </a:rPr>
              <a:t>N1,0</a:t>
            </a:r>
            <a:r>
              <a:rPr lang="zh-CN" altLang="zh-CN" sz="1800" smtClean="0">
                <a:solidFill>
                  <a:srgbClr val="00B0F0"/>
                </a:solidFill>
                <a:latin typeface="Consolas" pitchFamily="49" charset="0"/>
                <a:ea typeface="仿宋" pitchFamily="49" charset="-122"/>
                <a:cs typeface="Consolas" pitchFamily="49" charset="0"/>
              </a:rPr>
              <a:t>代表第二组</a:t>
            </a:r>
            <a:r>
              <a:rPr lang="en-US" altLang="zh-CN" sz="1800" smtClean="0">
                <a:solidFill>
                  <a:srgbClr val="00B0F0"/>
                </a:solidFill>
                <a:latin typeface="Consolas" pitchFamily="49" charset="0"/>
                <a:ea typeface="仿宋" pitchFamily="49" charset="-122"/>
                <a:cs typeface="Consolas" pitchFamily="49" charset="0"/>
              </a:rPr>
              <a:t>N2</a:t>
            </a:r>
          </a:p>
          <a:p>
            <a:r>
              <a:rPr lang="en-US" altLang="zh-CN" sz="1800" smtClean="0">
                <a:solidFill>
                  <a:srgbClr val="0000FF"/>
                </a:solidFill>
                <a:latin typeface="Consolas" pitchFamily="49" charset="0"/>
                <a:ea typeface="仿宋" pitchFamily="49" charset="-122"/>
                <a:cs typeface="Consolas" pitchFamily="49" charset="0"/>
              </a:rPr>
              <a:t>   int time;			</a:t>
            </a:r>
            <a:r>
              <a:rPr lang="en-US" altLang="zh-CN" sz="1800" smtClean="0">
                <a:solidFill>
                  <a:srgbClr val="00B0F0"/>
                </a:solidFill>
                <a:latin typeface="Consolas" pitchFamily="49" charset="0"/>
                <a:ea typeface="仿宋" pitchFamily="49" charset="-122"/>
                <a:cs typeface="Consolas" pitchFamily="49" charset="0"/>
              </a:rPr>
              <a:t>//a,b</a:t>
            </a:r>
            <a:r>
              <a:rPr lang="zh-CN" altLang="zh-CN" sz="1800" smtClean="0">
                <a:solidFill>
                  <a:srgbClr val="00B0F0"/>
                </a:solidFill>
                <a:latin typeface="Consolas" pitchFamily="49" charset="0"/>
                <a:ea typeface="仿宋" pitchFamily="49" charset="-122"/>
                <a:cs typeface="Consolas" pitchFamily="49" charset="0"/>
              </a:rPr>
              <a:t>的最小时间</a:t>
            </a:r>
          </a:p>
          <a:p>
            <a:r>
              <a:rPr lang="en-US" altLang="zh-CN" sz="1800" smtClean="0">
                <a:solidFill>
                  <a:srgbClr val="0000FF"/>
                </a:solidFill>
                <a:latin typeface="Consolas" pitchFamily="49" charset="0"/>
                <a:ea typeface="仿宋" pitchFamily="49" charset="-122"/>
                <a:cs typeface="Consolas" pitchFamily="49" charset="0"/>
              </a:rPr>
              <a:t>   bool operator&lt;(const NodeType &amp;s) const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return time&lt;s.time;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用于按</a:t>
            </a:r>
            <a:r>
              <a:rPr lang="en-US" altLang="zh-CN" sz="1800" smtClean="0">
                <a:solidFill>
                  <a:srgbClr val="00B0F0"/>
                </a:solidFill>
                <a:latin typeface="Consolas" pitchFamily="49" charset="0"/>
                <a:ea typeface="仿宋" pitchFamily="49" charset="-122"/>
                <a:cs typeface="Consolas" pitchFamily="49" charset="0"/>
              </a:rPr>
              <a:t>time</a:t>
            </a:r>
            <a:r>
              <a:rPr lang="zh-CN" altLang="zh-CN" sz="1800" smtClean="0">
                <a:solidFill>
                  <a:srgbClr val="00B0F0"/>
                </a:solidFill>
                <a:latin typeface="Consolas" pitchFamily="49" charset="0"/>
                <a:ea typeface="仿宋" pitchFamily="49" charset="-122"/>
                <a:cs typeface="Consolas" pitchFamily="49" charset="0"/>
              </a:rPr>
              <a:t>递增排序</a:t>
            </a: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graphicFrame>
        <p:nvGraphicFramePr>
          <p:cNvPr id="4" name="表格 3"/>
          <p:cNvGraphicFramePr>
            <a:graphicFrameLocks noGrp="1"/>
          </p:cNvGraphicFramePr>
          <p:nvPr/>
        </p:nvGraphicFramePr>
        <p:xfrm>
          <a:off x="1119206" y="4286256"/>
          <a:ext cx="6096000" cy="1935480"/>
        </p:xfrm>
        <a:graphic>
          <a:graphicData uri="http://schemas.openxmlformats.org/drawingml/2006/table">
            <a:tbl>
              <a:tblPr firstRow="1" bandRow="1">
                <a:tableStyleId>{E269D01E-BC32-4049-B463-5C60D7B0CCD2}</a:tableStyleId>
              </a:tblPr>
              <a:tblGrid>
                <a:gridCol w="1219200"/>
                <a:gridCol w="1219200"/>
                <a:gridCol w="1219200"/>
                <a:gridCol w="1219200"/>
                <a:gridCol w="1219200"/>
              </a:tblGrid>
              <a:tr h="370840">
                <a:tc>
                  <a:txBody>
                    <a:bodyPr/>
                    <a:lstStyle/>
                    <a:p>
                      <a:pPr algn="ctr"/>
                      <a:r>
                        <a:rPr lang="zh-CN" altLang="en-US" b="1" smtClean="0">
                          <a:solidFill>
                            <a:srgbClr val="9900FF"/>
                          </a:solidFill>
                          <a:latin typeface="Consolas" pitchFamily="49" charset="0"/>
                          <a:ea typeface="楷体" pitchFamily="49" charset="-122"/>
                          <a:cs typeface="Consolas" pitchFamily="49" charset="0"/>
                        </a:rPr>
                        <a:t>编号</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itchFamily="49" charset="0"/>
                          <a:ea typeface="楷体" pitchFamily="49" charset="-122"/>
                          <a:cs typeface="Consolas" pitchFamily="49" charset="0"/>
                        </a:rPr>
                        <a:t>1</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006600"/>
                          </a:solidFill>
                          <a:latin typeface="Consolas" pitchFamily="49" charset="0"/>
                          <a:ea typeface="楷体" pitchFamily="49" charset="-122"/>
                          <a:cs typeface="Consolas" pitchFamily="49" charset="0"/>
                        </a:rPr>
                        <a:t>2</a:t>
                      </a:r>
                      <a:endParaRPr lang="zh-CN" altLang="en-US" b="1">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itchFamily="49" charset="0"/>
                          <a:ea typeface="楷体" pitchFamily="49" charset="-122"/>
                          <a:cs typeface="Consolas" pitchFamily="49" charset="0"/>
                        </a:rPr>
                        <a:t>3</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006600"/>
                          </a:solidFill>
                          <a:latin typeface="Consolas" pitchFamily="49" charset="0"/>
                          <a:ea typeface="楷体" pitchFamily="49" charset="-122"/>
                          <a:cs typeface="Consolas" pitchFamily="49" charset="0"/>
                        </a:rPr>
                        <a:t>4</a:t>
                      </a:r>
                      <a:endParaRPr lang="zh-CN" altLang="en-US" b="1">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tr>
              <a:tr h="370840">
                <a:tc>
                  <a:txBody>
                    <a:bodyPr/>
                    <a:lstStyle/>
                    <a:p>
                      <a:pPr algn="ctr"/>
                      <a:r>
                        <a:rPr lang="en-US" altLang="zh-CN" b="1" smtClean="0">
                          <a:solidFill>
                            <a:schemeClr val="bg1">
                              <a:lumMod val="50000"/>
                            </a:schemeClr>
                          </a:solidFill>
                          <a:latin typeface="Consolas" pitchFamily="49" charset="0"/>
                          <a:ea typeface="楷体" pitchFamily="49" charset="-122"/>
                          <a:cs typeface="Consolas" pitchFamily="49" charset="0"/>
                        </a:rPr>
                        <a:t>M1</a:t>
                      </a:r>
                      <a:endParaRPr lang="zh-CN" altLang="en-US" b="1">
                        <a:solidFill>
                          <a:schemeClr val="bg1">
                            <a:lumMod val="50000"/>
                          </a:schemeClr>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chemeClr val="bg1">
                              <a:lumMod val="50000"/>
                            </a:schemeClr>
                          </a:solidFill>
                          <a:latin typeface="Consolas" pitchFamily="49" charset="0"/>
                          <a:ea typeface="楷体" pitchFamily="49" charset="-122"/>
                          <a:cs typeface="Consolas" pitchFamily="49" charset="0"/>
                        </a:rPr>
                        <a:t>5</a:t>
                      </a:r>
                      <a:endParaRPr lang="zh-CN" altLang="en-US" b="1">
                        <a:solidFill>
                          <a:schemeClr val="bg1">
                            <a:lumMod val="50000"/>
                          </a:schemeClr>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chemeClr val="bg1">
                              <a:lumMod val="50000"/>
                            </a:schemeClr>
                          </a:solidFill>
                          <a:latin typeface="Consolas" pitchFamily="49" charset="0"/>
                          <a:ea typeface="楷体" pitchFamily="49" charset="-122"/>
                          <a:cs typeface="Consolas" pitchFamily="49" charset="0"/>
                        </a:rPr>
                        <a:t>12</a:t>
                      </a:r>
                      <a:endParaRPr lang="zh-CN" altLang="en-US" b="1">
                        <a:solidFill>
                          <a:schemeClr val="bg1">
                            <a:lumMod val="50000"/>
                          </a:schemeClr>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chemeClr val="bg1">
                              <a:lumMod val="50000"/>
                            </a:schemeClr>
                          </a:solidFill>
                          <a:latin typeface="Consolas" pitchFamily="49" charset="0"/>
                          <a:ea typeface="楷体" pitchFamily="49" charset="-122"/>
                          <a:cs typeface="Consolas" pitchFamily="49" charset="0"/>
                        </a:rPr>
                        <a:t>4</a:t>
                      </a:r>
                      <a:endParaRPr lang="zh-CN" altLang="en-US" b="1">
                        <a:solidFill>
                          <a:schemeClr val="bg1">
                            <a:lumMod val="50000"/>
                          </a:schemeClr>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chemeClr val="bg1">
                              <a:lumMod val="50000"/>
                            </a:schemeClr>
                          </a:solidFill>
                          <a:latin typeface="Consolas" pitchFamily="49" charset="0"/>
                          <a:ea typeface="楷体" pitchFamily="49" charset="-122"/>
                          <a:cs typeface="Consolas" pitchFamily="49" charset="0"/>
                        </a:rPr>
                        <a:t>8</a:t>
                      </a:r>
                      <a:endParaRPr lang="zh-CN" altLang="en-US" b="1">
                        <a:solidFill>
                          <a:schemeClr val="bg1">
                            <a:lumMod val="50000"/>
                          </a:schemeClr>
                        </a:solidFill>
                        <a:latin typeface="Consolas" pitchFamily="49" charset="0"/>
                        <a:ea typeface="楷体" pitchFamily="49" charset="-122"/>
                        <a:cs typeface="Consolas" pitchFamily="49" charset="0"/>
                      </a:endParaRPr>
                    </a:p>
                  </a:txBody>
                  <a:tcPr>
                    <a:solidFill>
                      <a:schemeClr val="bg1">
                        <a:lumMod val="85000"/>
                      </a:schemeClr>
                    </a:solidFill>
                  </a:tcPr>
                </a:tc>
              </a:tr>
              <a:tr h="370840">
                <a:tc>
                  <a:txBody>
                    <a:bodyPr/>
                    <a:lstStyle/>
                    <a:p>
                      <a:pPr algn="ctr"/>
                      <a:r>
                        <a:rPr lang="en-US" altLang="zh-CN" b="1" smtClean="0">
                          <a:solidFill>
                            <a:schemeClr val="bg1">
                              <a:lumMod val="50000"/>
                            </a:schemeClr>
                          </a:solidFill>
                          <a:latin typeface="Consolas" pitchFamily="49" charset="0"/>
                          <a:ea typeface="楷体" pitchFamily="49" charset="-122"/>
                          <a:cs typeface="Consolas" pitchFamily="49" charset="0"/>
                        </a:rPr>
                        <a:t>M2</a:t>
                      </a:r>
                      <a:endParaRPr lang="zh-CN" altLang="en-US" b="1">
                        <a:solidFill>
                          <a:schemeClr val="bg1">
                            <a:lumMod val="50000"/>
                          </a:schemeClr>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chemeClr val="bg1">
                              <a:lumMod val="50000"/>
                            </a:schemeClr>
                          </a:solidFill>
                          <a:latin typeface="Consolas" pitchFamily="49" charset="0"/>
                          <a:ea typeface="楷体" pitchFamily="49" charset="-122"/>
                          <a:cs typeface="Consolas" pitchFamily="49" charset="0"/>
                        </a:rPr>
                        <a:t>6</a:t>
                      </a:r>
                      <a:endParaRPr lang="zh-CN" altLang="en-US" b="1">
                        <a:solidFill>
                          <a:schemeClr val="bg1">
                            <a:lumMod val="50000"/>
                          </a:schemeClr>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chemeClr val="bg1">
                              <a:lumMod val="50000"/>
                            </a:schemeClr>
                          </a:solidFill>
                          <a:latin typeface="Consolas" pitchFamily="49" charset="0"/>
                          <a:ea typeface="楷体" pitchFamily="49" charset="-122"/>
                          <a:cs typeface="Consolas" pitchFamily="49" charset="0"/>
                        </a:rPr>
                        <a:t>2</a:t>
                      </a:r>
                      <a:endParaRPr lang="zh-CN" altLang="en-US" b="1">
                        <a:solidFill>
                          <a:schemeClr val="bg1">
                            <a:lumMod val="50000"/>
                          </a:schemeClr>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chemeClr val="bg1">
                              <a:lumMod val="50000"/>
                            </a:schemeClr>
                          </a:solidFill>
                          <a:latin typeface="Consolas" pitchFamily="49" charset="0"/>
                          <a:ea typeface="楷体" pitchFamily="49" charset="-122"/>
                          <a:cs typeface="Consolas" pitchFamily="49" charset="0"/>
                        </a:rPr>
                        <a:t>14</a:t>
                      </a:r>
                      <a:endParaRPr lang="zh-CN" altLang="en-US" b="1">
                        <a:solidFill>
                          <a:schemeClr val="bg1">
                            <a:lumMod val="50000"/>
                          </a:schemeClr>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chemeClr val="bg1">
                              <a:lumMod val="50000"/>
                            </a:schemeClr>
                          </a:solidFill>
                          <a:latin typeface="Consolas" pitchFamily="49" charset="0"/>
                          <a:ea typeface="楷体" pitchFamily="49" charset="-122"/>
                          <a:cs typeface="Consolas" pitchFamily="49" charset="0"/>
                        </a:rPr>
                        <a:t>7</a:t>
                      </a:r>
                      <a:endParaRPr lang="zh-CN" altLang="en-US" b="1">
                        <a:solidFill>
                          <a:schemeClr val="bg1">
                            <a:lumMod val="50000"/>
                          </a:schemeClr>
                        </a:solidFill>
                        <a:latin typeface="Consolas" pitchFamily="49" charset="0"/>
                        <a:ea typeface="楷体" pitchFamily="49" charset="-122"/>
                        <a:cs typeface="Consolas" pitchFamily="49" charset="0"/>
                      </a:endParaRPr>
                    </a:p>
                  </a:txBody>
                  <a:tcPr>
                    <a:solidFill>
                      <a:schemeClr val="bg1">
                        <a:lumMod val="85000"/>
                      </a:schemeClr>
                    </a:solidFill>
                  </a:tcPr>
                </a:tc>
              </a:tr>
              <a:tr h="370840">
                <a:tc>
                  <a:txBody>
                    <a:bodyPr/>
                    <a:lstStyle/>
                    <a:p>
                      <a:pPr indent="0" algn="ctr">
                        <a:lnSpc>
                          <a:spcPct val="150000"/>
                        </a:lnSpc>
                        <a:spcAft>
                          <a:spcPts val="0"/>
                        </a:spcAft>
                      </a:pPr>
                      <a:r>
                        <a:rPr lang="zh-CN" sz="1800" b="1" kern="100">
                          <a:solidFill>
                            <a:srgbClr val="9900FF"/>
                          </a:solidFill>
                          <a:latin typeface="Consolas" pitchFamily="49" charset="0"/>
                          <a:ea typeface="楷体" pitchFamily="49" charset="-122"/>
                          <a:cs typeface="Consolas" pitchFamily="49" charset="0"/>
                        </a:rPr>
                        <a:t>组号</a:t>
                      </a: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1</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0</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1</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0</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r>
              <a:tr h="370840">
                <a:tc>
                  <a:txBody>
                    <a:bodyPr/>
                    <a:lstStyle/>
                    <a:p>
                      <a:pPr indent="0" algn="ctr">
                        <a:lnSpc>
                          <a:spcPct val="150000"/>
                        </a:lnSpc>
                        <a:spcAft>
                          <a:spcPts val="0"/>
                        </a:spcAft>
                      </a:pPr>
                      <a:r>
                        <a:rPr lang="zh-CN" sz="1800" b="1" kern="100">
                          <a:solidFill>
                            <a:srgbClr val="9900FF"/>
                          </a:solidFill>
                          <a:latin typeface="Consolas" pitchFamily="49" charset="0"/>
                          <a:ea typeface="楷体" pitchFamily="49" charset="-122"/>
                          <a:cs typeface="Consolas" pitchFamily="49" charset="0"/>
                        </a:rPr>
                        <a:t>时间</a:t>
                      </a:r>
                      <a:r>
                        <a:rPr lang="en-US" sz="1800" b="1" kern="100">
                          <a:solidFill>
                            <a:srgbClr val="9900FF"/>
                          </a:solidFill>
                          <a:latin typeface="Consolas" pitchFamily="49" charset="0"/>
                          <a:ea typeface="楷体" pitchFamily="49" charset="-122"/>
                          <a:cs typeface="Consolas" pitchFamily="49" charset="0"/>
                        </a:rPr>
                        <a:t>time</a:t>
                      </a:r>
                      <a:endParaRPr lang="zh-CN" sz="1800" b="1" kern="100">
                        <a:solidFill>
                          <a:srgbClr val="9900FF"/>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5</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2</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4</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7</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r>
            </a:tbl>
          </a:graphicData>
        </a:graphic>
      </p:graphicFrame>
      <p:sp>
        <p:nvSpPr>
          <p:cNvPr id="5" name="TextBox 4"/>
          <p:cNvSpPr txBox="1"/>
          <p:nvPr/>
        </p:nvSpPr>
        <p:spPr>
          <a:xfrm>
            <a:off x="428596" y="4357694"/>
            <a:ext cx="571504" cy="400110"/>
          </a:xfrm>
          <a:prstGeom prst="rect">
            <a:avLst/>
          </a:prstGeom>
          <a:noFill/>
        </p:spPr>
        <p:txBody>
          <a:bodyPr wrap="square" rtlCol="0">
            <a:spAutoFit/>
          </a:bodyPr>
          <a:lstStyle/>
          <a:p>
            <a:r>
              <a:rPr lang="zh-CN" altLang="en-US" sz="2000" smtClean="0">
                <a:solidFill>
                  <a:srgbClr val="0000FF"/>
                </a:solidFill>
                <a:latin typeface="楷体" pitchFamily="49" charset="-122"/>
                <a:ea typeface="楷体" pitchFamily="49" charset="-122"/>
              </a:rPr>
              <a:t>如</a:t>
            </a:r>
            <a:endParaRPr lang="zh-CN" altLang="en-US" sz="2000">
              <a:solidFill>
                <a:srgbClr val="0000FF"/>
              </a:solidFill>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714356"/>
            <a:ext cx="7715304" cy="4795498"/>
          </a:xfrm>
          <a:prstGeom prst="rect">
            <a:avLst/>
          </a:prstGeom>
          <a:solidFill>
            <a:schemeClr val="bg1">
              <a:lumMod val="9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smtClean="0">
                <a:solidFill>
                  <a:srgbClr val="FF0000"/>
                </a:solidFill>
                <a:latin typeface="Consolas" pitchFamily="49" charset="0"/>
                <a:ea typeface="仿宋" pitchFamily="49" charset="-122"/>
                <a:cs typeface="Consolas" pitchFamily="49" charset="0"/>
              </a:rPr>
              <a:t>//</a:t>
            </a:r>
            <a:r>
              <a:rPr lang="zh-CN" altLang="zh-CN" sz="1800" smtClean="0">
                <a:solidFill>
                  <a:srgbClr val="FF0000"/>
                </a:solidFill>
                <a:latin typeface="Consolas" pitchFamily="49" charset="0"/>
                <a:ea typeface="仿宋" pitchFamily="49" charset="-122"/>
                <a:cs typeface="Consolas" pitchFamily="49" charset="0"/>
              </a:rPr>
              <a:t>问题表示</a:t>
            </a:r>
          </a:p>
          <a:p>
            <a:r>
              <a:rPr lang="en-US" altLang="zh-CN" sz="1800" smtClean="0">
                <a:solidFill>
                  <a:srgbClr val="0000FF"/>
                </a:solidFill>
                <a:latin typeface="Consolas" pitchFamily="49" charset="0"/>
                <a:ea typeface="仿宋" pitchFamily="49" charset="-122"/>
                <a:cs typeface="Consolas" pitchFamily="49" charset="0"/>
              </a:rPr>
              <a:t>int n=4;</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int a[N]={5,12,4,8};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对应</a:t>
            </a:r>
            <a:r>
              <a:rPr lang="en-US" altLang="zh-CN" sz="1800" smtClean="0">
                <a:solidFill>
                  <a:srgbClr val="00B0F0"/>
                </a:solidFill>
                <a:latin typeface="Consolas" pitchFamily="49" charset="0"/>
                <a:ea typeface="仿宋" pitchFamily="49" charset="-122"/>
                <a:cs typeface="Consolas" pitchFamily="49" charset="0"/>
              </a:rPr>
              <a:t>M1</a:t>
            </a:r>
            <a:r>
              <a:rPr lang="zh-CN" altLang="zh-CN" sz="1800" smtClean="0">
                <a:solidFill>
                  <a:srgbClr val="00B0F0"/>
                </a:solidFill>
                <a:latin typeface="Consolas" pitchFamily="49" charset="0"/>
                <a:ea typeface="仿宋" pitchFamily="49" charset="-122"/>
                <a:cs typeface="Consolas" pitchFamily="49" charset="0"/>
              </a:rPr>
              <a:t>的时间</a:t>
            </a:r>
          </a:p>
          <a:p>
            <a:r>
              <a:rPr lang="en-US" altLang="zh-CN" sz="1800" smtClean="0">
                <a:solidFill>
                  <a:srgbClr val="0000FF"/>
                </a:solidFill>
                <a:latin typeface="Consolas" pitchFamily="49" charset="0"/>
                <a:ea typeface="仿宋" pitchFamily="49" charset="-122"/>
                <a:cs typeface="Consolas" pitchFamily="49" charset="0"/>
              </a:rPr>
              <a:t>int b[N]={6,2,14,7};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对应</a:t>
            </a:r>
            <a:r>
              <a:rPr lang="en-US" altLang="zh-CN" sz="1800" smtClean="0">
                <a:solidFill>
                  <a:srgbClr val="00B0F0"/>
                </a:solidFill>
                <a:latin typeface="Consolas" pitchFamily="49" charset="0"/>
                <a:ea typeface="仿宋" pitchFamily="49" charset="-122"/>
                <a:cs typeface="Consolas" pitchFamily="49" charset="0"/>
              </a:rPr>
              <a:t>M2</a:t>
            </a:r>
            <a:r>
              <a:rPr lang="zh-CN" altLang="zh-CN" sz="1800" smtClean="0">
                <a:solidFill>
                  <a:srgbClr val="00B0F0"/>
                </a:solidFill>
                <a:latin typeface="Consolas" pitchFamily="49" charset="0"/>
                <a:ea typeface="仿宋" pitchFamily="49" charset="-122"/>
                <a:cs typeface="Consolas" pitchFamily="49" charset="0"/>
              </a:rPr>
              <a:t>的时间</a:t>
            </a:r>
          </a:p>
          <a:p>
            <a:r>
              <a:rPr lang="en-US" altLang="zh-CN" sz="1800" smtClean="0">
                <a:solidFill>
                  <a:srgbClr val="0000FF"/>
                </a:solidFill>
                <a:latin typeface="Consolas" pitchFamily="49" charset="0"/>
                <a:ea typeface="仿宋" pitchFamily="49" charset="-122"/>
                <a:cs typeface="Consolas" pitchFamily="49" charset="0"/>
              </a:rPr>
              <a:t>struct NodeType</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int no;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作业序号</a:t>
            </a:r>
          </a:p>
          <a:p>
            <a:r>
              <a:rPr lang="en-US" altLang="zh-CN" sz="1800" smtClean="0">
                <a:solidFill>
                  <a:srgbClr val="0000FF"/>
                </a:solidFill>
                <a:latin typeface="Consolas" pitchFamily="49" charset="0"/>
                <a:ea typeface="仿宋" pitchFamily="49" charset="-122"/>
                <a:cs typeface="Consolas" pitchFamily="49" charset="0"/>
              </a:rPr>
              <a:t>   bool group;			</a:t>
            </a:r>
            <a:r>
              <a:rPr lang="en-US" altLang="zh-CN" sz="1800" smtClean="0">
                <a:solidFill>
                  <a:srgbClr val="00B0F0"/>
                </a:solidFill>
                <a:latin typeface="Consolas" pitchFamily="49" charset="0"/>
                <a:ea typeface="仿宋" pitchFamily="49" charset="-122"/>
                <a:cs typeface="Consolas" pitchFamily="49" charset="0"/>
              </a:rPr>
              <a:t>//1</a:t>
            </a:r>
            <a:r>
              <a:rPr lang="zh-CN" altLang="zh-CN" sz="1800" smtClean="0">
                <a:solidFill>
                  <a:srgbClr val="00B0F0"/>
                </a:solidFill>
                <a:latin typeface="Consolas" pitchFamily="49" charset="0"/>
                <a:ea typeface="仿宋" pitchFamily="49" charset="-122"/>
                <a:cs typeface="Consolas" pitchFamily="49" charset="0"/>
              </a:rPr>
              <a:t>代表第一组</a:t>
            </a:r>
            <a:r>
              <a:rPr lang="en-US" altLang="zh-CN" sz="1800" smtClean="0">
                <a:solidFill>
                  <a:srgbClr val="00B0F0"/>
                </a:solidFill>
                <a:latin typeface="Consolas" pitchFamily="49" charset="0"/>
                <a:ea typeface="仿宋" pitchFamily="49" charset="-122"/>
                <a:cs typeface="Consolas" pitchFamily="49" charset="0"/>
              </a:rPr>
              <a:t>N1,0</a:t>
            </a:r>
            <a:r>
              <a:rPr lang="zh-CN" altLang="zh-CN" sz="1800" smtClean="0">
                <a:solidFill>
                  <a:srgbClr val="00B0F0"/>
                </a:solidFill>
                <a:latin typeface="Consolas" pitchFamily="49" charset="0"/>
                <a:ea typeface="仿宋" pitchFamily="49" charset="-122"/>
                <a:cs typeface="Consolas" pitchFamily="49" charset="0"/>
              </a:rPr>
              <a:t>代表第二组</a:t>
            </a:r>
            <a:r>
              <a:rPr lang="en-US" altLang="zh-CN" sz="1800" smtClean="0">
                <a:solidFill>
                  <a:srgbClr val="00B0F0"/>
                </a:solidFill>
                <a:latin typeface="Consolas" pitchFamily="49" charset="0"/>
                <a:ea typeface="仿宋" pitchFamily="49" charset="-122"/>
                <a:cs typeface="Consolas" pitchFamily="49" charset="0"/>
              </a:rPr>
              <a:t>N2</a:t>
            </a:r>
          </a:p>
          <a:p>
            <a:r>
              <a:rPr lang="en-US" altLang="zh-CN" sz="1800" smtClean="0">
                <a:solidFill>
                  <a:srgbClr val="0000FF"/>
                </a:solidFill>
                <a:latin typeface="Consolas" pitchFamily="49" charset="0"/>
                <a:ea typeface="仿宋" pitchFamily="49" charset="-122"/>
                <a:cs typeface="Consolas" pitchFamily="49" charset="0"/>
              </a:rPr>
              <a:t>   int time;			</a:t>
            </a:r>
            <a:r>
              <a:rPr lang="en-US" altLang="zh-CN" sz="1800" smtClean="0">
                <a:solidFill>
                  <a:srgbClr val="00B0F0"/>
                </a:solidFill>
                <a:latin typeface="Consolas" pitchFamily="49" charset="0"/>
                <a:ea typeface="仿宋" pitchFamily="49" charset="-122"/>
                <a:cs typeface="Consolas" pitchFamily="49" charset="0"/>
              </a:rPr>
              <a:t>//a,b</a:t>
            </a:r>
            <a:r>
              <a:rPr lang="zh-CN" altLang="zh-CN" sz="1800" smtClean="0">
                <a:solidFill>
                  <a:srgbClr val="00B0F0"/>
                </a:solidFill>
                <a:latin typeface="Consolas" pitchFamily="49" charset="0"/>
                <a:ea typeface="仿宋" pitchFamily="49" charset="-122"/>
                <a:cs typeface="Consolas" pitchFamily="49" charset="0"/>
              </a:rPr>
              <a:t>的最小时间</a:t>
            </a:r>
          </a:p>
          <a:p>
            <a:r>
              <a:rPr lang="en-US" altLang="zh-CN" sz="1800" smtClean="0">
                <a:solidFill>
                  <a:srgbClr val="0000FF"/>
                </a:solidFill>
                <a:latin typeface="Consolas" pitchFamily="49" charset="0"/>
                <a:ea typeface="仿宋" pitchFamily="49" charset="-122"/>
                <a:cs typeface="Consolas" pitchFamily="49" charset="0"/>
              </a:rPr>
              <a:t>   bool operator&lt;(const NodeType &amp;s) const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return time&lt;s.time;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按</a:t>
            </a:r>
            <a:r>
              <a:rPr lang="en-US" altLang="zh-CN" sz="1800" smtClean="0">
                <a:solidFill>
                  <a:srgbClr val="00B0F0"/>
                </a:solidFill>
                <a:latin typeface="Consolas" pitchFamily="49" charset="0"/>
                <a:ea typeface="仿宋" pitchFamily="49" charset="-122"/>
                <a:cs typeface="Consolas" pitchFamily="49" charset="0"/>
              </a:rPr>
              <a:t>time</a:t>
            </a:r>
            <a:r>
              <a:rPr lang="zh-CN" altLang="zh-CN" sz="1800" smtClean="0">
                <a:solidFill>
                  <a:srgbClr val="00B0F0"/>
                </a:solidFill>
                <a:latin typeface="Consolas" pitchFamily="49" charset="0"/>
                <a:ea typeface="仿宋" pitchFamily="49" charset="-122"/>
                <a:cs typeface="Consolas" pitchFamily="49" charset="0"/>
              </a:rPr>
              <a:t>递增排序</a:t>
            </a: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pPr>
              <a:lnSpc>
                <a:spcPct val="200000"/>
              </a:lnSpc>
            </a:pPr>
            <a:r>
              <a:rPr lang="en-US" altLang="zh-CN" sz="1800" smtClean="0">
                <a:solidFill>
                  <a:srgbClr val="FF0000"/>
                </a:solidFill>
                <a:latin typeface="Consolas" pitchFamily="49" charset="0"/>
                <a:ea typeface="仿宋" pitchFamily="49" charset="-122"/>
                <a:cs typeface="Consolas" pitchFamily="49" charset="0"/>
              </a:rPr>
              <a:t>//</a:t>
            </a:r>
            <a:r>
              <a:rPr lang="zh-CN" altLang="zh-CN" sz="1800" smtClean="0">
                <a:solidFill>
                  <a:srgbClr val="FF0000"/>
                </a:solidFill>
                <a:latin typeface="Consolas" pitchFamily="49" charset="0"/>
                <a:ea typeface="仿宋" pitchFamily="49" charset="-122"/>
                <a:cs typeface="Consolas" pitchFamily="49" charset="0"/>
              </a:rPr>
              <a:t>求解结果表示</a:t>
            </a:r>
          </a:p>
          <a:p>
            <a:r>
              <a:rPr lang="en-US" altLang="zh-CN" sz="1800" smtClean="0">
                <a:solidFill>
                  <a:srgbClr val="0000FF"/>
                </a:solidFill>
                <a:latin typeface="Consolas" pitchFamily="49" charset="0"/>
                <a:ea typeface="仿宋" pitchFamily="49" charset="-122"/>
                <a:cs typeface="Consolas" pitchFamily="49" charset="0"/>
              </a:rPr>
              <a:t>int best[N];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最优调度序列</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785794"/>
            <a:ext cx="8715436" cy="3549003"/>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smtClean="0">
                <a:solidFill>
                  <a:srgbClr val="FF0000"/>
                </a:solidFill>
                <a:latin typeface="Consolas" pitchFamily="49" charset="0"/>
                <a:ea typeface="仿宋" pitchFamily="49" charset="-122"/>
                <a:cs typeface="Consolas" pitchFamily="49" charset="0"/>
              </a:rPr>
              <a:t>int solve()		//</a:t>
            </a:r>
            <a:r>
              <a:rPr lang="zh-CN" altLang="zh-CN" sz="1800" smtClean="0">
                <a:solidFill>
                  <a:srgbClr val="FF0000"/>
                </a:solidFill>
                <a:latin typeface="Consolas" pitchFamily="49" charset="0"/>
                <a:ea typeface="仿宋" pitchFamily="49" charset="-122"/>
                <a:cs typeface="Consolas" pitchFamily="49" charset="0"/>
              </a:rPr>
              <a:t>求解流水作业调度问题</a:t>
            </a:r>
          </a:p>
          <a:p>
            <a:r>
              <a:rPr lang="en-US" altLang="zh-CN" sz="1800" smtClean="0">
                <a:solidFill>
                  <a:srgbClr val="0000FF"/>
                </a:solidFill>
                <a:latin typeface="Consolas" pitchFamily="49" charset="0"/>
                <a:ea typeface="仿宋" pitchFamily="49" charset="-122"/>
                <a:cs typeface="Consolas" pitchFamily="49" charset="0"/>
              </a:rPr>
              <a:t>{  int i,j,k;</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C00000"/>
                </a:solidFill>
                <a:latin typeface="Consolas" pitchFamily="49" charset="0"/>
                <a:ea typeface="仿宋" pitchFamily="49" charset="-122"/>
                <a:cs typeface="Consolas" pitchFamily="49" charset="0"/>
              </a:rPr>
              <a:t>NodeType</a:t>
            </a:r>
            <a:r>
              <a:rPr lang="en-US" altLang="zh-CN" sz="1800" smtClean="0">
                <a:solidFill>
                  <a:srgbClr val="0000FF"/>
                </a:solidFill>
                <a:latin typeface="Consolas" pitchFamily="49" charset="0"/>
                <a:ea typeface="仿宋" pitchFamily="49" charset="-122"/>
                <a:cs typeface="Consolas" pitchFamily="49" charset="0"/>
              </a:rPr>
              <a:t> c[N];</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for(i=0;i&lt;n;i++)	</a:t>
            </a:r>
            <a:r>
              <a:rPr lang="en-US" altLang="zh-CN" sz="1800" smtClean="0">
                <a:solidFill>
                  <a:srgbClr val="00B0F0"/>
                </a:solidFill>
                <a:latin typeface="Consolas" pitchFamily="49" charset="0"/>
                <a:ea typeface="仿宋" pitchFamily="49" charset="-122"/>
                <a:cs typeface="Consolas" pitchFamily="49" charset="0"/>
              </a:rPr>
              <a:t>//n</a:t>
            </a:r>
            <a:r>
              <a:rPr lang="zh-CN" altLang="zh-CN" sz="1800" smtClean="0">
                <a:solidFill>
                  <a:srgbClr val="00B0F0"/>
                </a:solidFill>
                <a:latin typeface="Consolas" pitchFamily="49" charset="0"/>
                <a:ea typeface="仿宋" pitchFamily="49" charset="-122"/>
                <a:cs typeface="Consolas" pitchFamily="49" charset="0"/>
              </a:rPr>
              <a:t>个作业中</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求出每个作业的最小加工时间</a:t>
            </a:r>
            <a:r>
              <a:rPr lang="zh-CN" altLang="zh-CN" sz="1800" smtClean="0">
                <a:solidFill>
                  <a:srgbClr val="0000FF"/>
                </a:solidFill>
                <a:latin typeface="Consolas" pitchFamily="49" charset="0"/>
                <a:ea typeface="仿宋" pitchFamily="49" charset="-122"/>
                <a:cs typeface="Consolas" pitchFamily="49" charset="0"/>
              </a:rPr>
              <a:t> </a:t>
            </a:r>
          </a:p>
          <a:p>
            <a:r>
              <a:rPr lang="en-US" altLang="zh-CN" sz="1800" smtClean="0">
                <a:solidFill>
                  <a:srgbClr val="0000FF"/>
                </a:solidFill>
                <a:latin typeface="Consolas" pitchFamily="49" charset="0"/>
                <a:ea typeface="仿宋" pitchFamily="49" charset="-122"/>
                <a:cs typeface="Consolas" pitchFamily="49" charset="0"/>
              </a:rPr>
              <a:t>   {  c[i].no=i;</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c[i].group=(a[i]&lt;=b[i]);</a:t>
            </a:r>
          </a:p>
          <a:p>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//a[i]&lt;=b[i]</a:t>
            </a:r>
            <a:r>
              <a:rPr lang="zh-CN" altLang="zh-CN" sz="1800" smtClean="0">
                <a:solidFill>
                  <a:srgbClr val="00B0F0"/>
                </a:solidFill>
                <a:latin typeface="Consolas" pitchFamily="49" charset="0"/>
                <a:ea typeface="仿宋" pitchFamily="49" charset="-122"/>
                <a:cs typeface="Consolas" pitchFamily="49" charset="0"/>
              </a:rPr>
              <a:t>对应第</a:t>
            </a:r>
            <a:r>
              <a:rPr lang="en-US" altLang="zh-CN" sz="1800" smtClean="0">
                <a:solidFill>
                  <a:srgbClr val="00B0F0"/>
                </a:solidFill>
                <a:latin typeface="Consolas" pitchFamily="49" charset="0"/>
                <a:ea typeface="仿宋" pitchFamily="49" charset="-122"/>
                <a:cs typeface="Consolas" pitchFamily="49" charset="0"/>
              </a:rPr>
              <a:t>1</a:t>
            </a:r>
            <a:r>
              <a:rPr lang="zh-CN" altLang="zh-CN" sz="1800" smtClean="0">
                <a:solidFill>
                  <a:srgbClr val="00B0F0"/>
                </a:solidFill>
                <a:latin typeface="Consolas" pitchFamily="49" charset="0"/>
                <a:ea typeface="仿宋" pitchFamily="49" charset="-122"/>
                <a:cs typeface="Consolas" pitchFamily="49" charset="0"/>
              </a:rPr>
              <a:t>组</a:t>
            </a:r>
            <a:r>
              <a:rPr lang="en-US" altLang="zh-CN" sz="1800" smtClean="0">
                <a:solidFill>
                  <a:srgbClr val="00B0F0"/>
                </a:solidFill>
                <a:latin typeface="Consolas" pitchFamily="49" charset="0"/>
                <a:ea typeface="仿宋" pitchFamily="49" charset="-122"/>
                <a:cs typeface="Consolas" pitchFamily="49" charset="0"/>
              </a:rPr>
              <a:t>N1,a[i]&gt;b[i]</a:t>
            </a:r>
            <a:r>
              <a:rPr lang="zh-CN" altLang="zh-CN" sz="1800" smtClean="0">
                <a:solidFill>
                  <a:srgbClr val="00B0F0"/>
                </a:solidFill>
                <a:latin typeface="Consolas" pitchFamily="49" charset="0"/>
                <a:ea typeface="仿宋" pitchFamily="49" charset="-122"/>
                <a:cs typeface="Consolas" pitchFamily="49" charset="0"/>
              </a:rPr>
              <a:t>对应第</a:t>
            </a:r>
            <a:r>
              <a:rPr lang="en-US" altLang="zh-CN" sz="1800" smtClean="0">
                <a:solidFill>
                  <a:srgbClr val="00B0F0"/>
                </a:solidFill>
                <a:latin typeface="Consolas" pitchFamily="49" charset="0"/>
                <a:ea typeface="仿宋" pitchFamily="49" charset="-122"/>
                <a:cs typeface="Consolas" pitchFamily="49" charset="0"/>
              </a:rPr>
              <a:t>0</a:t>
            </a:r>
            <a:r>
              <a:rPr lang="zh-CN" altLang="zh-CN" sz="1800" smtClean="0">
                <a:solidFill>
                  <a:srgbClr val="00B0F0"/>
                </a:solidFill>
                <a:latin typeface="Consolas" pitchFamily="49" charset="0"/>
                <a:ea typeface="仿宋" pitchFamily="49" charset="-122"/>
                <a:cs typeface="Consolas" pitchFamily="49" charset="0"/>
              </a:rPr>
              <a:t>组</a:t>
            </a:r>
            <a:r>
              <a:rPr lang="en-US" altLang="zh-CN" sz="1800" smtClean="0">
                <a:solidFill>
                  <a:srgbClr val="00B0F0"/>
                </a:solidFill>
                <a:latin typeface="Consolas" pitchFamily="49" charset="0"/>
                <a:ea typeface="仿宋" pitchFamily="49" charset="-122"/>
                <a:cs typeface="Consolas" pitchFamily="49" charset="0"/>
              </a:rPr>
              <a:t>N2</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c[i].time=a[i]&lt;=b[i]?a[i]:b[i];</a:t>
            </a:r>
          </a:p>
          <a:p>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第</a:t>
            </a:r>
            <a:r>
              <a:rPr lang="en-US" altLang="zh-CN" sz="1800" smtClean="0">
                <a:solidFill>
                  <a:srgbClr val="00B0F0"/>
                </a:solidFill>
                <a:latin typeface="Consolas" pitchFamily="49" charset="0"/>
                <a:ea typeface="仿宋" pitchFamily="49" charset="-122"/>
                <a:cs typeface="Consolas" pitchFamily="49" charset="0"/>
              </a:rPr>
              <a:t>1</a:t>
            </a:r>
            <a:r>
              <a:rPr lang="zh-CN" altLang="zh-CN" sz="1800" smtClean="0">
                <a:solidFill>
                  <a:srgbClr val="00B0F0"/>
                </a:solidFill>
                <a:latin typeface="Consolas" pitchFamily="49" charset="0"/>
                <a:ea typeface="仿宋" pitchFamily="49" charset="-122"/>
                <a:cs typeface="Consolas" pitchFamily="49" charset="0"/>
              </a:rPr>
              <a:t>组存放</a:t>
            </a:r>
            <a:r>
              <a:rPr lang="en-US" altLang="zh-CN" sz="1800" smtClean="0">
                <a:solidFill>
                  <a:srgbClr val="00B0F0"/>
                </a:solidFill>
                <a:latin typeface="Consolas" pitchFamily="49" charset="0"/>
                <a:ea typeface="仿宋" pitchFamily="49" charset="-122"/>
                <a:cs typeface="Consolas" pitchFamily="49" charset="0"/>
              </a:rPr>
              <a:t>a[i],</a:t>
            </a:r>
            <a:r>
              <a:rPr lang="zh-CN" altLang="zh-CN" sz="1800" smtClean="0">
                <a:solidFill>
                  <a:srgbClr val="00B0F0"/>
                </a:solidFill>
                <a:latin typeface="Consolas" pitchFamily="49" charset="0"/>
                <a:ea typeface="仿宋" pitchFamily="49" charset="-122"/>
                <a:cs typeface="Consolas" pitchFamily="49" charset="0"/>
              </a:rPr>
              <a:t>第</a:t>
            </a:r>
            <a:r>
              <a:rPr lang="en-US" altLang="zh-CN" sz="1800" smtClean="0">
                <a:solidFill>
                  <a:srgbClr val="00B0F0"/>
                </a:solidFill>
                <a:latin typeface="Consolas" pitchFamily="49" charset="0"/>
                <a:ea typeface="仿宋" pitchFamily="49" charset="-122"/>
                <a:cs typeface="Consolas" pitchFamily="49" charset="0"/>
              </a:rPr>
              <a:t>0</a:t>
            </a:r>
            <a:r>
              <a:rPr lang="zh-CN" altLang="zh-CN" sz="1800" smtClean="0">
                <a:solidFill>
                  <a:srgbClr val="00B0F0"/>
                </a:solidFill>
                <a:latin typeface="Consolas" pitchFamily="49" charset="0"/>
                <a:ea typeface="仿宋" pitchFamily="49" charset="-122"/>
                <a:cs typeface="Consolas" pitchFamily="49" charset="0"/>
              </a:rPr>
              <a:t>组存放</a:t>
            </a:r>
            <a:r>
              <a:rPr lang="en-US" altLang="zh-CN" sz="1800" smtClean="0">
                <a:solidFill>
                  <a:srgbClr val="00B0F0"/>
                </a:solidFill>
                <a:latin typeface="Consolas" pitchFamily="49" charset="0"/>
                <a:ea typeface="仿宋" pitchFamily="49" charset="-122"/>
                <a:cs typeface="Consolas" pitchFamily="49" charset="0"/>
              </a:rPr>
              <a:t>b[i]</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sort(c,c+n);	</a:t>
            </a:r>
            <a:r>
              <a:rPr lang="en-US" altLang="zh-CN" sz="1800" smtClean="0">
                <a:solidFill>
                  <a:srgbClr val="00B0F0"/>
                </a:solidFill>
                <a:latin typeface="Consolas" pitchFamily="49" charset="0"/>
                <a:ea typeface="仿宋" pitchFamily="49" charset="-122"/>
                <a:cs typeface="Consolas" pitchFamily="49" charset="0"/>
              </a:rPr>
              <a:t>//c</a:t>
            </a:r>
            <a:r>
              <a:rPr lang="zh-CN" altLang="zh-CN" sz="1800" smtClean="0">
                <a:solidFill>
                  <a:srgbClr val="00B0F0"/>
                </a:solidFill>
                <a:latin typeface="Consolas" pitchFamily="49" charset="0"/>
                <a:ea typeface="仿宋" pitchFamily="49" charset="-122"/>
                <a:cs typeface="Consolas" pitchFamily="49" charset="0"/>
              </a:rPr>
              <a:t>元素按</a:t>
            </a:r>
            <a:r>
              <a:rPr lang="en-US" altLang="zh-CN" sz="1800" smtClean="0">
                <a:solidFill>
                  <a:srgbClr val="00B0F0"/>
                </a:solidFill>
                <a:latin typeface="Consolas" pitchFamily="49" charset="0"/>
                <a:ea typeface="仿宋" pitchFamily="49" charset="-122"/>
                <a:cs typeface="Consolas" pitchFamily="49" charset="0"/>
              </a:rPr>
              <a:t>time</a:t>
            </a:r>
            <a:r>
              <a:rPr lang="zh-CN" altLang="zh-CN" sz="1800" smtClean="0">
                <a:solidFill>
                  <a:srgbClr val="00B0F0"/>
                </a:solidFill>
                <a:latin typeface="Consolas" pitchFamily="49" charset="0"/>
                <a:ea typeface="仿宋" pitchFamily="49" charset="-122"/>
                <a:cs typeface="Consolas" pitchFamily="49" charset="0"/>
              </a:rPr>
              <a:t>递增排序</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44" y="714356"/>
            <a:ext cx="8786874" cy="4620647"/>
          </a:xfrm>
          <a:prstGeom prst="rect">
            <a:avLst/>
          </a:prstGeom>
          <a:solidFill>
            <a:schemeClr val="bg1">
              <a:lumMod val="95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1">
            <a:schemeClr val="accent5"/>
          </a:lnRef>
          <a:fillRef idx="2">
            <a:schemeClr val="accent5"/>
          </a:fillRef>
          <a:effectRef idx="1">
            <a:schemeClr val="accent5"/>
          </a:effectRef>
          <a:fontRef idx="minor">
            <a:schemeClr val="dk1"/>
          </a:fontRef>
        </p:style>
        <p:txBody>
          <a:bodyPr wrap="square" lIns="144000" tIns="144000" bIns="180000" rtlCol="0">
            <a:spAutoFit/>
          </a:bodyPr>
          <a:lstStyle/>
          <a:p>
            <a:r>
              <a:rPr lang="en-US" altLang="zh-CN" sz="1800" smtClean="0">
                <a:solidFill>
                  <a:srgbClr val="0000FF"/>
                </a:solidFill>
                <a:latin typeface="Consolas" pitchFamily="49" charset="0"/>
                <a:ea typeface="仿宋" pitchFamily="49" charset="-122"/>
                <a:cs typeface="Consolas" pitchFamily="49" charset="0"/>
              </a:rPr>
              <a:t>   j=0; k=n-1;</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for(i=0;i&lt;n;i++)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扫描</a:t>
            </a:r>
            <a:r>
              <a:rPr lang="en-US" altLang="zh-CN" sz="1800" smtClean="0">
                <a:solidFill>
                  <a:srgbClr val="00B0F0"/>
                </a:solidFill>
                <a:latin typeface="Consolas" pitchFamily="49" charset="0"/>
                <a:ea typeface="仿宋" pitchFamily="49" charset="-122"/>
                <a:cs typeface="Consolas" pitchFamily="49" charset="0"/>
              </a:rPr>
              <a:t>c</a:t>
            </a:r>
            <a:r>
              <a:rPr lang="zh-CN" altLang="zh-CN" sz="1800" smtClean="0">
                <a:solidFill>
                  <a:srgbClr val="00B0F0"/>
                </a:solidFill>
                <a:latin typeface="Consolas" pitchFamily="49" charset="0"/>
                <a:ea typeface="仿宋" pitchFamily="49" charset="-122"/>
                <a:cs typeface="Consolas" pitchFamily="49" charset="0"/>
              </a:rPr>
              <a:t>所有元素</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产生最优调度方案</a:t>
            </a:r>
          </a:p>
          <a:p>
            <a:r>
              <a:rPr lang="en-US" altLang="zh-CN" sz="1800" smtClean="0">
                <a:solidFill>
                  <a:srgbClr val="0000FF"/>
                </a:solidFill>
                <a:latin typeface="Consolas" pitchFamily="49" charset="0"/>
                <a:ea typeface="仿宋" pitchFamily="49" charset="-122"/>
                <a:cs typeface="Consolas" pitchFamily="49" charset="0"/>
              </a:rPr>
              <a:t>   {  if(c[i].group==1)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第</a:t>
            </a:r>
            <a:r>
              <a:rPr lang="en-US" altLang="zh-CN" sz="1800" smtClean="0">
                <a:solidFill>
                  <a:srgbClr val="00B0F0"/>
                </a:solidFill>
                <a:latin typeface="Consolas" pitchFamily="49" charset="0"/>
                <a:ea typeface="仿宋" pitchFamily="49" charset="-122"/>
                <a:cs typeface="Consolas" pitchFamily="49" charset="0"/>
              </a:rPr>
              <a:t>1</a:t>
            </a:r>
            <a:r>
              <a:rPr lang="zh-CN" altLang="zh-CN" sz="1800" smtClean="0">
                <a:solidFill>
                  <a:srgbClr val="00B0F0"/>
                </a:solidFill>
                <a:latin typeface="Consolas" pitchFamily="49" charset="0"/>
                <a:ea typeface="仿宋" pitchFamily="49" charset="-122"/>
                <a:cs typeface="Consolas" pitchFamily="49" charset="0"/>
              </a:rPr>
              <a:t>组</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按</a:t>
            </a:r>
            <a:r>
              <a:rPr lang="en-US" altLang="zh-CN" sz="1800" smtClean="0">
                <a:solidFill>
                  <a:srgbClr val="00B0F0"/>
                </a:solidFill>
                <a:latin typeface="Consolas" pitchFamily="49" charset="0"/>
                <a:ea typeface="仿宋" pitchFamily="49" charset="-122"/>
                <a:cs typeface="Consolas" pitchFamily="49" charset="0"/>
              </a:rPr>
              <a:t>time</a:t>
            </a:r>
            <a:r>
              <a:rPr lang="zh-CN" altLang="zh-CN" sz="1800" smtClean="0">
                <a:solidFill>
                  <a:srgbClr val="00B0F0"/>
                </a:solidFill>
                <a:latin typeface="Consolas" pitchFamily="49" charset="0"/>
                <a:ea typeface="仿宋" pitchFamily="49" charset="-122"/>
                <a:cs typeface="Consolas" pitchFamily="49" charset="0"/>
              </a:rPr>
              <a:t>递增排列放在</a:t>
            </a:r>
            <a:r>
              <a:rPr lang="en-US" altLang="zh-CN" sz="1800" smtClean="0">
                <a:solidFill>
                  <a:srgbClr val="00B0F0"/>
                </a:solidFill>
                <a:latin typeface="Consolas" pitchFamily="49" charset="0"/>
                <a:ea typeface="仿宋" pitchFamily="49" charset="-122"/>
                <a:cs typeface="Consolas" pitchFamily="49" charset="0"/>
              </a:rPr>
              <a:t>best</a:t>
            </a:r>
            <a:r>
              <a:rPr lang="zh-CN" altLang="zh-CN" sz="1800" smtClean="0">
                <a:solidFill>
                  <a:srgbClr val="00B0F0"/>
                </a:solidFill>
                <a:latin typeface="Consolas" pitchFamily="49" charset="0"/>
                <a:ea typeface="仿宋" pitchFamily="49" charset="-122"/>
                <a:cs typeface="Consolas" pitchFamily="49" charset="0"/>
              </a:rPr>
              <a:t>的前面部分</a:t>
            </a:r>
          </a:p>
          <a:p>
            <a:r>
              <a:rPr lang="en-US" altLang="zh-CN" sz="1800" smtClean="0">
                <a:solidFill>
                  <a:srgbClr val="0000FF"/>
                </a:solidFill>
                <a:latin typeface="Consolas" pitchFamily="49" charset="0"/>
                <a:ea typeface="仿宋" pitchFamily="49" charset="-122"/>
                <a:cs typeface="Consolas" pitchFamily="49" charset="0"/>
              </a:rPr>
              <a:t>         best[j++]=c[i].no;</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else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第</a:t>
            </a:r>
            <a:r>
              <a:rPr lang="en-US" altLang="zh-CN" sz="1800" smtClean="0">
                <a:solidFill>
                  <a:srgbClr val="00B0F0"/>
                </a:solidFill>
                <a:latin typeface="Consolas" pitchFamily="49" charset="0"/>
                <a:ea typeface="仿宋" pitchFamily="49" charset="-122"/>
                <a:cs typeface="Consolas" pitchFamily="49" charset="0"/>
              </a:rPr>
              <a:t>0</a:t>
            </a:r>
            <a:r>
              <a:rPr lang="zh-CN" altLang="zh-CN" sz="1800" smtClean="0">
                <a:solidFill>
                  <a:srgbClr val="00B0F0"/>
                </a:solidFill>
                <a:latin typeface="Consolas" pitchFamily="49" charset="0"/>
                <a:ea typeface="仿宋" pitchFamily="49" charset="-122"/>
                <a:cs typeface="Consolas" pitchFamily="49" charset="0"/>
              </a:rPr>
              <a:t>组</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按</a:t>
            </a:r>
            <a:r>
              <a:rPr lang="en-US" altLang="zh-CN" sz="1800" smtClean="0">
                <a:solidFill>
                  <a:srgbClr val="00B0F0"/>
                </a:solidFill>
                <a:latin typeface="Consolas" pitchFamily="49" charset="0"/>
                <a:ea typeface="仿宋" pitchFamily="49" charset="-122"/>
                <a:cs typeface="Consolas" pitchFamily="49" charset="0"/>
              </a:rPr>
              <a:t>time</a:t>
            </a:r>
            <a:r>
              <a:rPr lang="zh-CN" altLang="zh-CN" sz="1800" smtClean="0">
                <a:solidFill>
                  <a:srgbClr val="00B0F0"/>
                </a:solidFill>
                <a:latin typeface="Consolas" pitchFamily="49" charset="0"/>
                <a:ea typeface="仿宋" pitchFamily="49" charset="-122"/>
                <a:cs typeface="Consolas" pitchFamily="49" charset="0"/>
              </a:rPr>
              <a:t>递减排列放到</a:t>
            </a:r>
            <a:r>
              <a:rPr lang="en-US" altLang="zh-CN" sz="1800" smtClean="0">
                <a:solidFill>
                  <a:srgbClr val="00B0F0"/>
                </a:solidFill>
                <a:latin typeface="Consolas" pitchFamily="49" charset="0"/>
                <a:ea typeface="仿宋" pitchFamily="49" charset="-122"/>
                <a:cs typeface="Consolas" pitchFamily="49" charset="0"/>
              </a:rPr>
              <a:t>best</a:t>
            </a:r>
            <a:r>
              <a:rPr lang="zh-CN" altLang="zh-CN" sz="1800" smtClean="0">
                <a:solidFill>
                  <a:srgbClr val="00B0F0"/>
                </a:solidFill>
                <a:latin typeface="Consolas" pitchFamily="49" charset="0"/>
                <a:ea typeface="仿宋" pitchFamily="49" charset="-122"/>
                <a:cs typeface="Consolas" pitchFamily="49" charset="0"/>
              </a:rPr>
              <a:t>的后面部分</a:t>
            </a:r>
          </a:p>
          <a:p>
            <a:r>
              <a:rPr lang="en-US" altLang="zh-CN" sz="1800" smtClean="0">
                <a:solidFill>
                  <a:srgbClr val="0000FF"/>
                </a:solidFill>
                <a:latin typeface="Consolas" pitchFamily="49" charset="0"/>
                <a:ea typeface="仿宋" pitchFamily="49" charset="-122"/>
                <a:cs typeface="Consolas" pitchFamily="49" charset="0"/>
              </a:rPr>
              <a:t>         best[k--]=c[i].no;</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C00000"/>
                </a:solidFill>
                <a:latin typeface="Consolas" pitchFamily="49" charset="0"/>
                <a:ea typeface="仿宋" pitchFamily="49" charset="-122"/>
                <a:cs typeface="Consolas" pitchFamily="49" charset="0"/>
              </a:rPr>
              <a:t>   int f1=0;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累计</a:t>
            </a:r>
            <a:r>
              <a:rPr lang="en-US" altLang="zh-CN" sz="1800" smtClean="0">
                <a:solidFill>
                  <a:srgbClr val="00B0F0"/>
                </a:solidFill>
                <a:latin typeface="Consolas" pitchFamily="49" charset="0"/>
                <a:ea typeface="仿宋" pitchFamily="49" charset="-122"/>
                <a:cs typeface="Consolas" pitchFamily="49" charset="0"/>
              </a:rPr>
              <a:t>M1</a:t>
            </a:r>
            <a:r>
              <a:rPr lang="zh-CN" altLang="zh-CN" sz="1800" smtClean="0">
                <a:solidFill>
                  <a:srgbClr val="00B0F0"/>
                </a:solidFill>
                <a:latin typeface="Consolas" pitchFamily="49" charset="0"/>
                <a:ea typeface="仿宋" pitchFamily="49" charset="-122"/>
                <a:cs typeface="Consolas" pitchFamily="49" charset="0"/>
              </a:rPr>
              <a:t>上的执行时间</a:t>
            </a:r>
          </a:p>
          <a:p>
            <a:r>
              <a:rPr lang="en-US" altLang="zh-CN" sz="1800" smtClean="0">
                <a:solidFill>
                  <a:srgbClr val="C00000"/>
                </a:solidFill>
                <a:latin typeface="Consolas" pitchFamily="49" charset="0"/>
                <a:ea typeface="仿宋" pitchFamily="49" charset="-122"/>
                <a:cs typeface="Consolas" pitchFamily="49" charset="0"/>
              </a:rPr>
              <a:t>   int f2=0;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最优调度下的消耗总时间</a:t>
            </a:r>
          </a:p>
          <a:p>
            <a:r>
              <a:rPr lang="en-US" altLang="zh-CN" sz="1800" smtClean="0">
                <a:solidFill>
                  <a:srgbClr val="C00000"/>
                </a:solidFill>
                <a:latin typeface="Consolas" pitchFamily="49" charset="0"/>
                <a:ea typeface="仿宋" pitchFamily="49" charset="-122"/>
                <a:cs typeface="Consolas" pitchFamily="49" charset="0"/>
              </a:rPr>
              <a:t>   for(i=0;i&lt;n;i++)</a:t>
            </a:r>
            <a:endParaRPr lang="zh-CN" altLang="zh-CN" sz="1800" smtClean="0">
              <a:solidFill>
                <a:srgbClr val="C00000"/>
              </a:solidFill>
              <a:latin typeface="Consolas" pitchFamily="49" charset="0"/>
              <a:ea typeface="仿宋" pitchFamily="49" charset="-122"/>
              <a:cs typeface="Consolas" pitchFamily="49" charset="0"/>
            </a:endParaRPr>
          </a:p>
          <a:p>
            <a:r>
              <a:rPr lang="en-US" altLang="zh-CN" sz="1800" smtClean="0">
                <a:solidFill>
                  <a:srgbClr val="C00000"/>
                </a:solidFill>
                <a:latin typeface="Consolas" pitchFamily="49" charset="0"/>
                <a:ea typeface="仿宋" pitchFamily="49" charset="-122"/>
                <a:cs typeface="Consolas" pitchFamily="49" charset="0"/>
              </a:rPr>
              <a:t>   {  f1+=a[best[i]];</a:t>
            </a:r>
            <a:endParaRPr lang="zh-CN" altLang="zh-CN" sz="1800" smtClean="0">
              <a:solidFill>
                <a:srgbClr val="C00000"/>
              </a:solidFill>
              <a:latin typeface="Consolas" pitchFamily="49" charset="0"/>
              <a:ea typeface="仿宋" pitchFamily="49" charset="-122"/>
              <a:cs typeface="Consolas" pitchFamily="49" charset="0"/>
            </a:endParaRPr>
          </a:p>
          <a:p>
            <a:r>
              <a:rPr lang="en-US" altLang="zh-CN" sz="1800" smtClean="0">
                <a:solidFill>
                  <a:srgbClr val="C00000"/>
                </a:solidFill>
                <a:latin typeface="Consolas" pitchFamily="49" charset="0"/>
                <a:ea typeface="仿宋" pitchFamily="49" charset="-122"/>
                <a:cs typeface="Consolas" pitchFamily="49" charset="0"/>
              </a:rPr>
              <a:t>      f2=max(f2,f1)+b[best[i]];</a:t>
            </a:r>
          </a:p>
          <a:p>
            <a:r>
              <a:rPr lang="en-US" altLang="zh-CN" sz="1800" smtClean="0">
                <a:solidFill>
                  <a:srgbClr val="C00000"/>
                </a:solidFill>
                <a:latin typeface="Consolas" pitchFamily="49" charset="0"/>
                <a:ea typeface="仿宋" pitchFamily="49" charset="-122"/>
                <a:cs typeface="Consolas" pitchFamily="49" charset="0"/>
              </a:rPr>
              <a:t>   }</a:t>
            </a:r>
            <a:endParaRPr lang="zh-CN" altLang="zh-CN" sz="1800" smtClean="0">
              <a:solidFill>
                <a:srgbClr val="C00000"/>
              </a:solidFill>
              <a:latin typeface="Consolas" pitchFamily="49" charset="0"/>
              <a:ea typeface="仿宋" pitchFamily="49" charset="-122"/>
              <a:cs typeface="Consolas" pitchFamily="49" charset="0"/>
            </a:endParaRPr>
          </a:p>
          <a:p>
            <a:r>
              <a:rPr lang="en-US" altLang="zh-CN" sz="1800" smtClean="0">
                <a:solidFill>
                  <a:srgbClr val="C00000"/>
                </a:solidFill>
                <a:latin typeface="Consolas" pitchFamily="49" charset="0"/>
                <a:ea typeface="仿宋" pitchFamily="49" charset="-122"/>
                <a:cs typeface="Consolas" pitchFamily="49" charset="0"/>
              </a:rPr>
              <a:t>   return f2;</a:t>
            </a:r>
            <a:endParaRPr lang="zh-CN" altLang="zh-CN" sz="1800" smtClean="0">
              <a:solidFill>
                <a:srgbClr val="C0000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0100" y="1142984"/>
            <a:ext cx="7358114" cy="3643003"/>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216000" tIns="180000" bIns="180000" rtlCol="0">
            <a:spAutoFit/>
          </a:bodyPr>
          <a:lstStyle/>
          <a:p>
            <a:pPr>
              <a:lnSpc>
                <a:spcPct val="150000"/>
              </a:lnSpc>
            </a:pPr>
            <a:r>
              <a:rPr lang="en-US" altLang="zh-CN" sz="1800" smtClean="0">
                <a:solidFill>
                  <a:srgbClr val="0000FF"/>
                </a:solidFill>
                <a:latin typeface="Consolas" pitchFamily="49" charset="0"/>
                <a:ea typeface="仿宋" pitchFamily="49" charset="-122"/>
                <a:cs typeface="Consolas" pitchFamily="49" charset="0"/>
              </a:rPr>
              <a:t>void main()</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printf("</a:t>
            </a:r>
            <a:r>
              <a:rPr lang="zh-CN" altLang="zh-CN" sz="1800" smtClean="0">
                <a:solidFill>
                  <a:srgbClr val="0000FF"/>
                </a:solidFill>
                <a:latin typeface="Consolas" pitchFamily="49" charset="0"/>
                <a:ea typeface="仿宋" pitchFamily="49" charset="-122"/>
                <a:cs typeface="Consolas" pitchFamily="49" charset="0"/>
              </a:rPr>
              <a:t>求解结果</a:t>
            </a:r>
            <a:r>
              <a:rPr lang="en-US" altLang="zh-CN" sz="1800" smtClean="0">
                <a:solidFill>
                  <a:srgbClr val="0000FF"/>
                </a:solidFill>
                <a:latin typeface="Consolas" pitchFamily="49" charset="0"/>
                <a:ea typeface="仿宋" pitchFamily="49" charset="-122"/>
                <a:cs typeface="Consolas" pitchFamily="49" charset="0"/>
              </a:rPr>
              <a:t>\n");</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printf("    </a:t>
            </a:r>
            <a:r>
              <a:rPr lang="zh-CN" altLang="zh-CN" sz="1800" smtClean="0">
                <a:solidFill>
                  <a:srgbClr val="0000FF"/>
                </a:solidFill>
                <a:latin typeface="Consolas" pitchFamily="49" charset="0"/>
                <a:ea typeface="仿宋" pitchFamily="49" charset="-122"/>
                <a:cs typeface="Consolas" pitchFamily="49" charset="0"/>
              </a:rPr>
              <a:t>总时间</a:t>
            </a:r>
            <a:r>
              <a:rPr lang="en-US" altLang="zh-CN" sz="1800" smtClean="0">
                <a:solidFill>
                  <a:srgbClr val="0000FF"/>
                </a:solidFill>
                <a:latin typeface="Consolas" pitchFamily="49" charset="0"/>
                <a:ea typeface="仿宋" pitchFamily="49" charset="-122"/>
                <a:cs typeface="Consolas" pitchFamily="49" charset="0"/>
              </a:rPr>
              <a:t>: %d\n",solve());</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printf("    </a:t>
            </a:r>
            <a:r>
              <a:rPr lang="zh-CN" altLang="zh-CN" sz="1800" smtClean="0">
                <a:solidFill>
                  <a:srgbClr val="0000FF"/>
                </a:solidFill>
                <a:latin typeface="Consolas" pitchFamily="49" charset="0"/>
                <a:ea typeface="仿宋" pitchFamily="49" charset="-122"/>
                <a:cs typeface="Consolas" pitchFamily="49" charset="0"/>
              </a:rPr>
              <a:t>调度方案</a:t>
            </a: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for(int i=0;i&lt;n;i++)</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printf("%d ",best[i]+1);</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printf("\n");</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1000100" y="1142984"/>
          <a:ext cx="6096000" cy="1112520"/>
        </p:xfrm>
        <a:graphic>
          <a:graphicData uri="http://schemas.openxmlformats.org/drawingml/2006/table">
            <a:tbl>
              <a:tblPr firstRow="1" bandRow="1">
                <a:tableStyleId>{E269D01E-BC32-4049-B463-5C60D7B0CCD2}</a:tableStyleId>
              </a:tblPr>
              <a:tblGrid>
                <a:gridCol w="1219200"/>
                <a:gridCol w="1219200"/>
                <a:gridCol w="1219200"/>
                <a:gridCol w="1219200"/>
                <a:gridCol w="1219200"/>
              </a:tblGrid>
              <a:tr h="370840">
                <a:tc>
                  <a:txBody>
                    <a:bodyPr/>
                    <a:lstStyle/>
                    <a:p>
                      <a:pPr algn="ctr"/>
                      <a:r>
                        <a:rPr lang="zh-CN" altLang="en-US" b="1" smtClean="0">
                          <a:solidFill>
                            <a:srgbClr val="9900FF"/>
                          </a:solidFill>
                          <a:latin typeface="Consolas" pitchFamily="49" charset="0"/>
                          <a:ea typeface="楷体" pitchFamily="49" charset="-122"/>
                          <a:cs typeface="Consolas" pitchFamily="49" charset="0"/>
                        </a:rPr>
                        <a:t>编号</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9900FF"/>
                          </a:solidFill>
                          <a:latin typeface="Consolas" pitchFamily="49" charset="0"/>
                          <a:ea typeface="楷体" pitchFamily="49" charset="-122"/>
                          <a:cs typeface="Consolas" pitchFamily="49" charset="0"/>
                        </a:rPr>
                        <a:t>1</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9900FF"/>
                          </a:solidFill>
                          <a:latin typeface="Consolas" pitchFamily="49" charset="0"/>
                          <a:ea typeface="楷体" pitchFamily="49" charset="-122"/>
                          <a:cs typeface="Consolas" pitchFamily="49" charset="0"/>
                        </a:rPr>
                        <a:t>2</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9900FF"/>
                          </a:solidFill>
                          <a:latin typeface="Consolas" pitchFamily="49" charset="0"/>
                          <a:ea typeface="楷体" pitchFamily="49" charset="-122"/>
                          <a:cs typeface="Consolas" pitchFamily="49" charset="0"/>
                        </a:rPr>
                        <a:t>3</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9900FF"/>
                          </a:solidFill>
                          <a:latin typeface="Consolas" pitchFamily="49" charset="0"/>
                          <a:ea typeface="楷体" pitchFamily="49" charset="-122"/>
                          <a:cs typeface="Consolas" pitchFamily="49" charset="0"/>
                        </a:rPr>
                        <a:t>4</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r>
              <a:tr h="370840">
                <a:tc>
                  <a:txBody>
                    <a:bodyPr/>
                    <a:lstStyle/>
                    <a:p>
                      <a:pPr algn="ctr"/>
                      <a:r>
                        <a:rPr lang="en-US" altLang="zh-CN" b="1" smtClean="0">
                          <a:solidFill>
                            <a:srgbClr val="9900FF"/>
                          </a:solidFill>
                          <a:latin typeface="Consolas" pitchFamily="49" charset="0"/>
                          <a:ea typeface="楷体" pitchFamily="49" charset="-122"/>
                          <a:cs typeface="Consolas" pitchFamily="49" charset="0"/>
                        </a:rPr>
                        <a:t>M1</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9900FF"/>
                          </a:solidFill>
                          <a:latin typeface="Consolas" pitchFamily="49" charset="0"/>
                          <a:ea typeface="楷体" pitchFamily="49" charset="-122"/>
                          <a:cs typeface="Consolas" pitchFamily="49" charset="0"/>
                        </a:rPr>
                        <a:t>5</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9900FF"/>
                          </a:solidFill>
                          <a:latin typeface="Consolas" pitchFamily="49" charset="0"/>
                          <a:ea typeface="楷体" pitchFamily="49" charset="-122"/>
                          <a:cs typeface="Consolas" pitchFamily="49" charset="0"/>
                        </a:rPr>
                        <a:t>12</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9900FF"/>
                          </a:solidFill>
                          <a:latin typeface="Consolas" pitchFamily="49" charset="0"/>
                          <a:ea typeface="楷体" pitchFamily="49" charset="-122"/>
                          <a:cs typeface="Consolas" pitchFamily="49" charset="0"/>
                        </a:rPr>
                        <a:t>4</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9900FF"/>
                          </a:solidFill>
                          <a:latin typeface="Consolas" pitchFamily="49" charset="0"/>
                          <a:ea typeface="楷体" pitchFamily="49" charset="-122"/>
                          <a:cs typeface="Consolas" pitchFamily="49" charset="0"/>
                        </a:rPr>
                        <a:t>8</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r>
              <a:tr h="370840">
                <a:tc>
                  <a:txBody>
                    <a:bodyPr/>
                    <a:lstStyle/>
                    <a:p>
                      <a:pPr algn="ctr"/>
                      <a:r>
                        <a:rPr lang="en-US" altLang="zh-CN" b="1" smtClean="0">
                          <a:solidFill>
                            <a:srgbClr val="9900FF"/>
                          </a:solidFill>
                          <a:latin typeface="Consolas" pitchFamily="49" charset="0"/>
                          <a:ea typeface="楷体" pitchFamily="49" charset="-122"/>
                          <a:cs typeface="Consolas" pitchFamily="49" charset="0"/>
                        </a:rPr>
                        <a:t>M2</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9900FF"/>
                          </a:solidFill>
                          <a:latin typeface="Consolas" pitchFamily="49" charset="0"/>
                          <a:ea typeface="楷体" pitchFamily="49" charset="-122"/>
                          <a:cs typeface="Consolas" pitchFamily="49" charset="0"/>
                        </a:rPr>
                        <a:t>6</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9900FF"/>
                          </a:solidFill>
                          <a:latin typeface="Consolas" pitchFamily="49" charset="0"/>
                          <a:ea typeface="楷体" pitchFamily="49" charset="-122"/>
                          <a:cs typeface="Consolas" pitchFamily="49" charset="0"/>
                        </a:rPr>
                        <a:t>2</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9900FF"/>
                          </a:solidFill>
                          <a:latin typeface="Consolas" pitchFamily="49" charset="0"/>
                          <a:ea typeface="楷体" pitchFamily="49" charset="-122"/>
                          <a:cs typeface="Consolas" pitchFamily="49" charset="0"/>
                        </a:rPr>
                        <a:t>14</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9900FF"/>
                          </a:solidFill>
                          <a:latin typeface="Consolas" pitchFamily="49" charset="0"/>
                          <a:ea typeface="楷体" pitchFamily="49" charset="-122"/>
                          <a:cs typeface="Consolas" pitchFamily="49" charset="0"/>
                        </a:rPr>
                        <a:t>7</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r>
            </a:tbl>
          </a:graphicData>
        </a:graphic>
      </p:graphicFrame>
      <p:sp>
        <p:nvSpPr>
          <p:cNvPr id="3" name="TextBox 2"/>
          <p:cNvSpPr txBox="1"/>
          <p:nvPr/>
        </p:nvSpPr>
        <p:spPr>
          <a:xfrm>
            <a:off x="2071670" y="3429000"/>
            <a:ext cx="3571900" cy="1477328"/>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nSpc>
                <a:spcPct val="150000"/>
              </a:lnSpc>
            </a:pPr>
            <a:r>
              <a:rPr lang="zh-CN" altLang="zh-CN" sz="2000" smtClean="0">
                <a:latin typeface="Consolas" pitchFamily="49" charset="0"/>
                <a:ea typeface="楷体" pitchFamily="49" charset="-122"/>
                <a:cs typeface="Consolas" pitchFamily="49" charset="0"/>
              </a:rPr>
              <a:t>求解结果</a:t>
            </a:r>
          </a:p>
          <a:p>
            <a:pPr>
              <a:lnSpc>
                <a:spcPct val="150000"/>
              </a:lnSpc>
            </a:pPr>
            <a:r>
              <a:rPr lang="en-US" altLang="zh-CN" sz="2000" smtClean="0">
                <a:latin typeface="Consolas" pitchFamily="49" charset="0"/>
                <a:ea typeface="楷体" pitchFamily="49" charset="-122"/>
                <a:cs typeface="Consolas" pitchFamily="49" charset="0"/>
              </a:rPr>
              <a:t>    </a:t>
            </a:r>
            <a:r>
              <a:rPr lang="zh-CN" altLang="zh-CN" sz="2000" smtClean="0">
                <a:latin typeface="Consolas" pitchFamily="49" charset="0"/>
                <a:ea typeface="楷体" pitchFamily="49" charset="-122"/>
                <a:cs typeface="Consolas" pitchFamily="49" charset="0"/>
              </a:rPr>
              <a:t>总时间</a:t>
            </a:r>
            <a:r>
              <a:rPr lang="en-US" altLang="zh-CN" sz="2000" smtClean="0">
                <a:latin typeface="Consolas" pitchFamily="49" charset="0"/>
                <a:ea typeface="楷体" pitchFamily="49" charset="-122"/>
                <a:cs typeface="Consolas" pitchFamily="49" charset="0"/>
              </a:rPr>
              <a:t>: 33</a:t>
            </a:r>
            <a:endParaRPr lang="zh-CN" altLang="zh-CN" sz="2000" smtClean="0">
              <a:latin typeface="Consolas" pitchFamily="49" charset="0"/>
              <a:ea typeface="楷体" pitchFamily="49" charset="-122"/>
              <a:cs typeface="Consolas" pitchFamily="49" charset="0"/>
            </a:endParaRPr>
          </a:p>
          <a:p>
            <a:pPr>
              <a:lnSpc>
                <a:spcPct val="150000"/>
              </a:lnSpc>
            </a:pPr>
            <a:r>
              <a:rPr lang="en-US" altLang="zh-CN" sz="2000" smtClean="0">
                <a:latin typeface="Consolas" pitchFamily="49" charset="0"/>
                <a:ea typeface="楷体" pitchFamily="49" charset="-122"/>
                <a:cs typeface="Consolas" pitchFamily="49" charset="0"/>
              </a:rPr>
              <a:t>    </a:t>
            </a:r>
            <a:r>
              <a:rPr lang="zh-CN" altLang="zh-CN" sz="2000" smtClean="0">
                <a:latin typeface="Consolas" pitchFamily="49" charset="0"/>
                <a:ea typeface="楷体" pitchFamily="49" charset="-122"/>
                <a:cs typeface="Consolas" pitchFamily="49" charset="0"/>
              </a:rPr>
              <a:t>调度方案</a:t>
            </a:r>
            <a:r>
              <a:rPr lang="en-US" altLang="zh-CN" sz="2000" smtClean="0">
                <a:latin typeface="Consolas" pitchFamily="49" charset="0"/>
                <a:ea typeface="楷体" pitchFamily="49" charset="-122"/>
                <a:cs typeface="Consolas" pitchFamily="49" charset="0"/>
              </a:rPr>
              <a:t>: 3 1 4 2</a:t>
            </a:r>
            <a:endParaRPr lang="zh-CN" altLang="zh-CN" sz="2000" smtClean="0">
              <a:latin typeface="Consolas" pitchFamily="49" charset="0"/>
              <a:ea typeface="楷体" pitchFamily="49" charset="-122"/>
              <a:cs typeface="Consolas" pitchFamily="49" charset="0"/>
            </a:endParaRPr>
          </a:p>
        </p:txBody>
      </p:sp>
      <p:sp>
        <p:nvSpPr>
          <p:cNvPr id="4" name="下箭头 3"/>
          <p:cNvSpPr/>
          <p:nvPr/>
        </p:nvSpPr>
        <p:spPr>
          <a:xfrm>
            <a:off x="3571868" y="2571744"/>
            <a:ext cx="357190" cy="642942"/>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1428736"/>
            <a:ext cx="7715304" cy="1061829"/>
          </a:xfrm>
          <a:prstGeom prst="rect">
            <a:avLst/>
          </a:prstGeom>
          <a:noFill/>
        </p:spPr>
        <p:txBody>
          <a:bodyPr wrap="square" rtlCol="0">
            <a:spAutoFit/>
          </a:bodyPr>
          <a:lstStyle/>
          <a:p>
            <a:pPr>
              <a:lnSpc>
                <a:spcPct val="150000"/>
              </a:lnSpc>
            </a:pPr>
            <a:r>
              <a:rPr lang="en-US" altLang="zh-CN" sz="2200" smtClean="0">
                <a:solidFill>
                  <a:srgbClr val="0000FF"/>
                </a:solidFill>
                <a:latin typeface="微软雅黑" pitchFamily="34" charset="-122"/>
                <a:ea typeface="微软雅黑" pitchFamily="34" charset="-122"/>
                <a:cs typeface="Consolas" pitchFamily="49" charset="0"/>
              </a:rPr>
              <a:t>    </a:t>
            </a:r>
            <a:r>
              <a:rPr lang="zh-CN" altLang="zh-CN" sz="2200" smtClean="0">
                <a:solidFill>
                  <a:srgbClr val="FF0000"/>
                </a:solidFill>
                <a:latin typeface="微软雅黑" pitchFamily="34" charset="-122"/>
                <a:ea typeface="微软雅黑" pitchFamily="34" charset="-122"/>
                <a:cs typeface="Consolas" pitchFamily="49" charset="0"/>
              </a:rPr>
              <a:t>【算法分析】</a:t>
            </a:r>
            <a:r>
              <a:rPr lang="zh-CN" altLang="zh-CN" sz="2000" smtClean="0">
                <a:solidFill>
                  <a:srgbClr val="0000FF"/>
                </a:solidFill>
                <a:latin typeface="Consolas" pitchFamily="49" charset="0"/>
                <a:ea typeface="楷体" pitchFamily="49" charset="-122"/>
                <a:cs typeface="Consolas" pitchFamily="49" charset="0"/>
              </a:rPr>
              <a:t>算法的主要时间花费在排序上，所以时间复杂度为</a:t>
            </a:r>
            <a:r>
              <a:rPr lang="en-US" altLang="zh-CN" sz="2000" smtClean="0">
                <a:solidFill>
                  <a:srgbClr val="0000FF"/>
                </a:solidFill>
                <a:latin typeface="Consolas" pitchFamily="49" charset="0"/>
                <a:ea typeface="楷体" pitchFamily="49" charset="-122"/>
                <a:cs typeface="Consolas" pitchFamily="49" charset="0"/>
              </a:rPr>
              <a:t>O(</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log</a:t>
            </a:r>
            <a:r>
              <a:rPr lang="en-US" altLang="zh-CN" sz="2000" baseline="-25000" smtClean="0">
                <a:solidFill>
                  <a:srgbClr val="0000FF"/>
                </a:solidFill>
                <a:latin typeface="Consolas" pitchFamily="49" charset="0"/>
                <a:ea typeface="楷体" pitchFamily="49" charset="-122"/>
                <a:cs typeface="Consolas" pitchFamily="49" charset="0"/>
              </a:rPr>
              <a:t>2</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。比采用回溯法和分枝限界法求解更高效。</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9554"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Text Box 2"/>
          <p:cNvSpPr txBox="1">
            <a:spLocks noChangeArrowheads="1"/>
          </p:cNvSpPr>
          <p:nvPr/>
        </p:nvSpPr>
        <p:spPr bwMode="auto">
          <a:xfrm>
            <a:off x="357158" y="1142984"/>
            <a:ext cx="8569325" cy="2908489"/>
          </a:xfrm>
          <a:prstGeom prst="rect">
            <a:avLst/>
          </a:prstGeom>
          <a:noFill/>
          <a:ln w="9525">
            <a:noFill/>
            <a:miter lim="800000"/>
            <a:headEnd/>
            <a:tailEnd/>
          </a:ln>
          <a:effectLst/>
        </p:spPr>
        <p:txBody>
          <a:bodyPr>
            <a:spAutoFit/>
          </a:bodyPr>
          <a:lstStyle/>
          <a:p>
            <a:pPr>
              <a:lnSpc>
                <a:spcPct val="150000"/>
              </a:lnSpc>
            </a:pPr>
            <a:r>
              <a:rPr lang="en-US" altLang="zh-CN" sz="2200" smtClean="0">
                <a:solidFill>
                  <a:srgbClr val="0000FF"/>
                </a:solidFill>
                <a:latin typeface="微软雅黑" pitchFamily="34" charset="-122"/>
                <a:ea typeface="微软雅黑" pitchFamily="34" charset="-122"/>
                <a:cs typeface="Consolas" pitchFamily="49" charset="0"/>
              </a:rPr>
              <a:t>    </a:t>
            </a:r>
            <a:r>
              <a:rPr lang="en-US" altLang="zh-CN" sz="2200" smtClean="0">
                <a:solidFill>
                  <a:srgbClr val="0000FF"/>
                </a:solidFill>
                <a:latin typeface="微软雅黑" pitchFamily="34" charset="-122"/>
                <a:ea typeface="微软雅黑" pitchFamily="34" charset="-122"/>
                <a:cs typeface="Consolas" pitchFamily="49" charset="0"/>
              </a:rPr>
              <a:t> </a:t>
            </a:r>
            <a:r>
              <a:rPr lang="zh-CN" altLang="zh-CN" sz="2200" smtClean="0">
                <a:solidFill>
                  <a:srgbClr val="FF0000"/>
                </a:solidFill>
                <a:latin typeface="微软雅黑" pitchFamily="34" charset="-122"/>
                <a:ea typeface="微软雅黑" pitchFamily="34" charset="-122"/>
                <a:cs typeface="Consolas" pitchFamily="49" charset="0"/>
              </a:rPr>
              <a:t>【</a:t>
            </a:r>
            <a:r>
              <a:rPr lang="zh-CN" altLang="zh-CN" sz="2200" smtClean="0">
                <a:solidFill>
                  <a:srgbClr val="FF0000"/>
                </a:solidFill>
                <a:latin typeface="微软雅黑" pitchFamily="34" charset="-122"/>
                <a:ea typeface="微软雅黑" pitchFamily="34" charset="-122"/>
                <a:cs typeface="Consolas" pitchFamily="49" charset="0"/>
              </a:rPr>
              <a:t>问题求解】</a:t>
            </a:r>
            <a:r>
              <a:rPr lang="zh-CN" altLang="zh-CN" sz="2000" smtClean="0">
                <a:solidFill>
                  <a:srgbClr val="0000FF"/>
                </a:solidFill>
                <a:latin typeface="Consolas" pitchFamily="49" charset="0"/>
                <a:ea typeface="楷体" pitchFamily="49" charset="-122"/>
                <a:cs typeface="Consolas" pitchFamily="49" charset="0"/>
              </a:rPr>
              <a:t>假设活动时间的参考原点为</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。一个活动</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）用一个区间</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i="1" baseline="-25000"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e</a:t>
            </a:r>
            <a:r>
              <a:rPr lang="en-US" altLang="zh-CN" sz="2000" i="1" baseline="-25000"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表示，当活动按结束时间（右端点）递增排序后，两个活动</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i="1" baseline="-25000"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e</a:t>
            </a:r>
            <a:r>
              <a:rPr lang="en-US" altLang="zh-CN" sz="2000" i="1" baseline="-25000"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和</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i="1" baseline="-25000" smtClean="0">
                <a:solidFill>
                  <a:srgbClr val="0000FF"/>
                </a:solidFill>
                <a:latin typeface="Consolas" pitchFamily="49" charset="0"/>
                <a:ea typeface="楷体" pitchFamily="49" charset="-122"/>
                <a:cs typeface="Consolas" pitchFamily="49" charset="0"/>
              </a:rPr>
              <a:t>j</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e</a:t>
            </a:r>
            <a:r>
              <a:rPr lang="en-US" altLang="zh-CN" sz="2000" i="1" baseline="-25000" smtClean="0">
                <a:solidFill>
                  <a:srgbClr val="0000FF"/>
                </a:solidFill>
                <a:latin typeface="Consolas" pitchFamily="49" charset="0"/>
                <a:ea typeface="楷体" pitchFamily="49" charset="-122"/>
                <a:cs typeface="Consolas" pitchFamily="49" charset="0"/>
              </a:rPr>
              <a:t>j</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兼容（满足</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i="1" baseline="-25000"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e</a:t>
            </a:r>
            <a:r>
              <a:rPr lang="en-US" altLang="zh-CN" sz="2000" i="1" baseline="-25000" smtClean="0">
                <a:solidFill>
                  <a:srgbClr val="0000FF"/>
                </a:solidFill>
                <a:latin typeface="Consolas" pitchFamily="49" charset="0"/>
                <a:ea typeface="楷体" pitchFamily="49" charset="-122"/>
                <a:cs typeface="Consolas" pitchFamily="49" charset="0"/>
              </a:rPr>
              <a:t>j</a:t>
            </a:r>
            <a:r>
              <a:rPr lang="zh-CN" altLang="zh-CN" sz="2000" smtClean="0">
                <a:solidFill>
                  <a:srgbClr val="0000FF"/>
                </a:solidFill>
                <a:latin typeface="Consolas" pitchFamily="49" charset="0"/>
                <a:ea typeface="楷体" pitchFamily="49" charset="-122"/>
                <a:cs typeface="Consolas" pitchFamily="49" charset="0"/>
              </a:rPr>
              <a:t>或</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i="1" baseline="-25000" smtClean="0">
                <a:solidFill>
                  <a:srgbClr val="0000FF"/>
                </a:solidFill>
                <a:latin typeface="Consolas" pitchFamily="49" charset="0"/>
                <a:ea typeface="楷体" pitchFamily="49" charset="-122"/>
                <a:cs typeface="Consolas" pitchFamily="49" charset="0"/>
              </a:rPr>
              <a:t>j</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e</a:t>
            </a:r>
            <a:r>
              <a:rPr lang="en-US" altLang="zh-CN" sz="2000" i="1" baseline="-25000"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）实际上就是指它们</a:t>
            </a:r>
            <a:r>
              <a:rPr lang="zh-CN" altLang="zh-CN" sz="2000" smtClean="0">
                <a:solidFill>
                  <a:srgbClr val="C00000"/>
                </a:solidFill>
                <a:latin typeface="Consolas" pitchFamily="49" charset="0"/>
                <a:ea typeface="楷体" pitchFamily="49" charset="-122"/>
                <a:cs typeface="Consolas" pitchFamily="49" charset="0"/>
              </a:rPr>
              <a:t>不相交</a:t>
            </a:r>
            <a:r>
              <a:rPr lang="zh-CN" altLang="zh-CN" sz="2000" smtClean="0">
                <a:solidFill>
                  <a:srgbClr val="0000FF"/>
                </a:solidFill>
                <a:latin typeface="Consolas" pitchFamily="49" charset="0"/>
                <a:ea typeface="楷体" pitchFamily="49" charset="-122"/>
                <a:cs typeface="Consolas" pitchFamily="49" charset="0"/>
              </a:rPr>
              <a:t>。</a:t>
            </a: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用数组</a:t>
            </a:r>
            <a:r>
              <a:rPr lang="en-US" altLang="zh-CN" sz="2000" i="1" smtClean="0">
                <a:solidFill>
                  <a:srgbClr val="0000FF"/>
                </a:solidFill>
                <a:latin typeface="Consolas" pitchFamily="49" charset="0"/>
                <a:ea typeface="楷体" pitchFamily="49" charset="-122"/>
                <a:cs typeface="Consolas" pitchFamily="49" charset="0"/>
              </a:rPr>
              <a:t>A</a:t>
            </a:r>
            <a:r>
              <a:rPr lang="zh-CN" altLang="zh-CN" sz="2000" smtClean="0">
                <a:solidFill>
                  <a:srgbClr val="0000FF"/>
                </a:solidFill>
                <a:latin typeface="Consolas" pitchFamily="49" charset="0"/>
                <a:ea typeface="楷体" pitchFamily="49" charset="-122"/>
                <a:cs typeface="Consolas" pitchFamily="49" charset="0"/>
              </a:rPr>
              <a:t>存放所有的活动，</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b</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），存放活动起始时间，</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e</a:t>
            </a:r>
            <a:r>
              <a:rPr lang="zh-CN" altLang="zh-CN" sz="2000" smtClean="0">
                <a:solidFill>
                  <a:srgbClr val="0000FF"/>
                </a:solidFill>
                <a:latin typeface="Consolas" pitchFamily="49" charset="0"/>
                <a:ea typeface="楷体" pitchFamily="49" charset="-122"/>
                <a:cs typeface="Consolas" pitchFamily="49" charset="0"/>
              </a:rPr>
              <a:t>存放活动结束时间。</a:t>
            </a:r>
            <a:endParaRPr lang="zh-CN" altLang="zh-CN" sz="20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lnDef>
      <a:spPr/>
      <a:bodyPr/>
      <a:lstStyle/>
      <a:style>
        <a:lnRef idx="2">
          <a:schemeClr val="dk1"/>
        </a:lnRef>
        <a:fillRef idx="0">
          <a:schemeClr val="dk1"/>
        </a:fillRef>
        <a:effectRef idx="1">
          <a:schemeClr val="dk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1238</TotalTime>
  <Words>5964</Words>
  <Application>Microsoft Office PowerPoint</Application>
  <PresentationFormat>全屏显示(4:3)</PresentationFormat>
  <Paragraphs>1148</Paragraphs>
  <Slides>88</Slides>
  <Notes>1</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88</vt:i4>
      </vt:variant>
    </vt:vector>
  </HeadingPairs>
  <TitlesOfParts>
    <vt:vector size="91" baseType="lpstr">
      <vt:lpstr>跋涉</vt:lpstr>
      <vt:lpstr>公式</vt:lpstr>
      <vt:lpstr>Equation</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lpstr>幻灯片 83</vt:lpstr>
      <vt:lpstr>幻灯片 84</vt:lpstr>
      <vt:lpstr>幻灯片 85</vt:lpstr>
      <vt:lpstr>幻灯片 86</vt:lpstr>
      <vt:lpstr>幻灯片 87</vt:lpstr>
      <vt:lpstr>幻灯片 88</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walkinnet</dc:creator>
  <cp:lastModifiedBy>Administrator</cp:lastModifiedBy>
  <cp:revision>438</cp:revision>
  <dcterms:created xsi:type="dcterms:W3CDTF">2012-11-28T00:02:12Z</dcterms:created>
  <dcterms:modified xsi:type="dcterms:W3CDTF">2018-07-18T23:38:07Z</dcterms:modified>
</cp:coreProperties>
</file>