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35"/>
  </p:handoutMasterIdLst>
  <p:sldIdLst>
    <p:sldId id="321" r:id="rId3"/>
    <p:sldId id="504" r:id="rId4"/>
    <p:sldId id="505" r:id="rId5"/>
    <p:sldId id="519" r:id="rId7"/>
    <p:sldId id="507" r:id="rId8"/>
    <p:sldId id="508" r:id="rId9"/>
    <p:sldId id="509" r:id="rId10"/>
    <p:sldId id="510" r:id="rId11"/>
    <p:sldId id="511" r:id="rId12"/>
    <p:sldId id="538" r:id="rId13"/>
    <p:sldId id="539" r:id="rId14"/>
    <p:sldId id="514" r:id="rId15"/>
    <p:sldId id="515" r:id="rId16"/>
    <p:sldId id="540" r:id="rId17"/>
    <p:sldId id="564" r:id="rId18"/>
    <p:sldId id="554" r:id="rId19"/>
    <p:sldId id="555" r:id="rId20"/>
    <p:sldId id="556" r:id="rId21"/>
    <p:sldId id="557" r:id="rId22"/>
    <p:sldId id="561" r:id="rId23"/>
    <p:sldId id="553" r:id="rId24"/>
    <p:sldId id="543" r:id="rId25"/>
    <p:sldId id="531" r:id="rId26"/>
    <p:sldId id="524" r:id="rId27"/>
    <p:sldId id="535" r:id="rId28"/>
    <p:sldId id="536" r:id="rId29"/>
    <p:sldId id="549" r:id="rId30"/>
    <p:sldId id="544" r:id="rId31"/>
    <p:sldId id="526" r:id="rId32"/>
    <p:sldId id="545" r:id="rId33"/>
    <p:sldId id="528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0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panose="020B0604020202090204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panose="020B0604020202090204" pitchFamily="34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90204" pitchFamily="34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Raft: A Consensus Algorithm</a:t>
            </a:r>
            <a:br>
              <a:rPr lang="en-US" dirty="0" smtClean="0"/>
            </a:br>
            <a:r>
              <a:rPr lang="en-US" dirty="0" smtClean="0"/>
              <a:t>for Replicated Logs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429000"/>
            <a:ext cx="7239000" cy="1600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Diego Ongaro and John Ousterhout</a:t>
            </a:r>
            <a:endParaRPr lang="en-US" sz="2200" dirty="0" smtClean="0">
              <a:cs typeface="Arial" panose="020B060402020209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Stanford University</a:t>
            </a:r>
            <a:endParaRPr lang="en-US" sz="2200" dirty="0" smtClean="0"/>
          </a:p>
          <a:p>
            <a:pPr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Safety</a:t>
            </a:r>
            <a:r>
              <a:rPr lang="en-US" dirty="0" smtClean="0"/>
              <a:t>:  最多只有一个候选者可以在某一任期内赢得领导者地位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4"/>
                </a:solidFill>
                <a:ea typeface="+mn-ea"/>
                <a:cs typeface="+mn-cs"/>
              </a:rPr>
              <a:t>每台服务器在每个任期只投一次票</a:t>
            </a:r>
            <a:r>
              <a:rPr lang="en-US" dirty="0" smtClean="0"/>
              <a:t> (</a:t>
            </a:r>
            <a:r>
              <a:rPr lang="zh-CN" altLang="en-US" dirty="0" smtClean="0"/>
              <a:t>持久化到磁盘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zh-CN" altLang="en-US" dirty="0" smtClean="0"/>
              <a:t>两个候选者不能在同一任期内都获取到多数票</a:t>
            </a:r>
            <a:endParaRPr lang="en-US" dirty="0" smtClean="0"/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Liveness</a:t>
            </a:r>
            <a:r>
              <a:rPr lang="en-US" dirty="0" smtClean="0"/>
              <a:t>: </a:t>
            </a:r>
            <a:r>
              <a:rPr lang="zh-CN" altLang="en-US" dirty="0" smtClean="0"/>
              <a:t>一定有</a:t>
            </a:r>
            <a:r>
              <a:rPr lang="en-US" dirty="0" smtClean="0"/>
              <a:t>候选</a:t>
            </a:r>
            <a:r>
              <a:rPr lang="zh-CN" altLang="en-US" dirty="0" smtClean="0"/>
              <a:t>者</a:t>
            </a:r>
            <a:r>
              <a:rPr lang="en-US" dirty="0" smtClean="0"/>
              <a:t>最终获胜</a:t>
            </a:r>
            <a:endParaRPr lang="en-US" dirty="0" smtClean="0"/>
          </a:p>
          <a:p>
            <a:pPr lvl="1"/>
            <a:r>
              <a:rPr lang="en-US" dirty="0" smtClean="0">
                <a:sym typeface="+mn-ea"/>
              </a:rPr>
              <a:t>在 [T, 2T] 中随机选择选举超时</a:t>
            </a:r>
            <a:endParaRPr lang="en-US" dirty="0" smtClean="0"/>
          </a:p>
          <a:p>
            <a:pPr lvl="1"/>
            <a:r>
              <a:rPr lang="zh-CN" altLang="en-US" dirty="0" smtClean="0"/>
              <a:t>总会有一台服务器先超时</a:t>
            </a:r>
            <a:r>
              <a:rPr lang="en-US" dirty="0" smtClean="0"/>
              <a:t>，并在其他服务器参与竞争之前就完成选举这个过程</a:t>
            </a:r>
            <a:endParaRPr lang="en-US" dirty="0" smtClean="0"/>
          </a:p>
          <a:p>
            <a:pPr lvl="1"/>
            <a:r>
              <a:rPr lang="en-US" dirty="0" smtClean="0"/>
              <a:t>当超时时间T远大于广播投票请求的时间时，这个策略会变得更为有效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选举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819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3581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343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105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5867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038600" y="3516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Voted for candidate 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4316"/>
                </a:solidFill>
              </a:rPr>
              <a:t>B can’t also get majority</a:t>
            </a:r>
            <a:endParaRPr lang="en-US" dirty="0">
              <a:solidFill>
                <a:srgbClr val="704316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28956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43200" y="2895600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Log entry = index, term, command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sz="2000" dirty="0" smtClean="0"/>
              <a:t>日志通常</a:t>
            </a:r>
            <a:r>
              <a:rPr lang="zh-CN" sz="2000" dirty="0" smtClean="0"/>
              <a:t>存储</a:t>
            </a:r>
            <a:r>
              <a:rPr sz="2000" dirty="0" smtClean="0"/>
              <a:t>于磁盘或其他一些稳定的存储介质中</a:t>
            </a:r>
            <a:r>
              <a:rPr lang="en-US" sz="2000" dirty="0" smtClean="0"/>
              <a:t>; </a:t>
            </a:r>
            <a:r>
              <a:rPr lang="zh-CN" altLang="en-US" sz="2000" dirty="0" smtClean="0"/>
              <a:t>崩溃恢复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某日志条目</a:t>
            </a:r>
            <a:r>
              <a:rPr lang="en-US" sz="2000" dirty="0" smtClean="0"/>
              <a:t>已存储于大多数服务器</a:t>
            </a:r>
            <a:r>
              <a:rPr lang="zh-CN" altLang="en-US" sz="2000" dirty="0" smtClean="0">
                <a:ea typeface="宋体" charset="0"/>
              </a:rPr>
              <a:t>，称该条目已提交（committed）</a:t>
            </a:r>
            <a:endParaRPr lang="zh-CN" altLang="en-US" sz="2000" dirty="0" smtClean="0">
              <a:ea typeface="宋体" charset="0"/>
            </a:endParaRPr>
          </a:p>
          <a:p>
            <a:pPr lvl="1">
              <a:spcBef>
                <a:spcPts val="300"/>
              </a:spcBef>
            </a:pPr>
            <a:r>
              <a:rPr lang="zh-CN" altLang="en-US" sz="1600" dirty="0" smtClean="0"/>
              <a:t>耐久性，最终由状态机执行</a:t>
            </a:r>
            <a:endParaRPr lang="zh-CN" alt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日志结构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288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576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27432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200400" y="144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910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3657600" y="2057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8288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36576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3200400" y="2667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41910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47244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18288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22860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36576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2860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7432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3200400" y="3886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1910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47244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2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6553200" y="1086050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log index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53200" y="3084612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followers</a:t>
            </a:r>
            <a:endParaRPr lang="en-US" sz="2000" dirty="0"/>
          </a:p>
        </p:txBody>
      </p:sp>
      <p:sp>
        <p:nvSpPr>
          <p:cNvPr id="97" name="Right Brace 96"/>
          <p:cNvSpPr/>
          <p:nvPr/>
        </p:nvSpPr>
        <p:spPr>
          <a:xfrm>
            <a:off x="6096000" y="2057400"/>
            <a:ext cx="228600" cy="2362200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828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57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28800" y="4533900"/>
            <a:ext cx="3429000" cy="0"/>
          </a:xfrm>
          <a:prstGeom prst="line">
            <a:avLst/>
          </a:prstGeom>
          <a:ln w="28575" cap="rnd">
            <a:solidFill>
              <a:schemeClr val="accent4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53200" y="4340423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committed entries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4042" y="1143000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term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0092" y="186512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command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376413" y="1318653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-1" fmla="*/ 0 w 375385"/>
              <a:gd name="connsiteY0-2" fmla="*/ 0 h 240632"/>
              <a:gd name="connsiteX1-3" fmla="*/ 375385 w 375385"/>
              <a:gd name="connsiteY1-4" fmla="*/ 240632 h 240632"/>
              <a:gd name="connsiteX0-5" fmla="*/ 0 w 375385"/>
              <a:gd name="connsiteY0-6" fmla="*/ 8 h 240640"/>
              <a:gd name="connsiteX1-7" fmla="*/ 375385 w 375385"/>
              <a:gd name="connsiteY1-8" fmla="*/ 240640 h 2406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V="1">
            <a:off x="1371600" y="1778260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-1" fmla="*/ 0 w 375385"/>
              <a:gd name="connsiteY0-2" fmla="*/ 0 h 240632"/>
              <a:gd name="connsiteX1-3" fmla="*/ 375385 w 375385"/>
              <a:gd name="connsiteY1-4" fmla="*/ 240632 h 240632"/>
              <a:gd name="connsiteX0-5" fmla="*/ 0 w 375385"/>
              <a:gd name="connsiteY0-6" fmla="*/ 8 h 240640"/>
              <a:gd name="connsiteX1-7" fmla="*/ 375385 w 375385"/>
              <a:gd name="connsiteY1-8" fmla="*/ 240640 h 2406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zh-CN" altLang="en-US" dirty="0" smtClean="0"/>
              <a:t>客户端给领导者发送命令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领导者将命令追加到日志中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领导者给所有的跟随者发送</a:t>
            </a:r>
            <a:r>
              <a:rPr lang="en-US" dirty="0" err="1" smtClean="0">
                <a:sym typeface="+mn-ea"/>
              </a:rPr>
              <a:t>AppendEntries</a:t>
            </a:r>
            <a:r>
              <a:rPr lang="en-US" dirty="0" smtClean="0">
                <a:sym typeface="+mn-ea"/>
              </a:rPr>
              <a:t> RPC</a:t>
            </a:r>
            <a:r>
              <a:rPr lang="zh-CN" altLang="en-US" dirty="0" smtClean="0">
                <a:sym typeface="+mn-ea"/>
              </a:rPr>
              <a:t>调用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一旦一个新的日志条目被提交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Leader将命令传递给其状态机，将结果返回给客户端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smtClean="0"/>
              <a:t>领导者在后续的AppendEntries RPC中通知</a:t>
            </a:r>
            <a:r>
              <a:rPr lang="zh-CN" altLang="en-US" smtClean="0"/>
              <a:t>跟随者</a:t>
            </a:r>
            <a:r>
              <a:rPr lang="en-US" smtClean="0"/>
              <a:t>已提交的</a:t>
            </a:r>
            <a:r>
              <a:rPr lang="zh-CN" altLang="en-US" smtClean="0"/>
              <a:t>日志条目</a:t>
            </a:r>
            <a:endParaRPr lang="en-US" smtClean="0"/>
          </a:p>
          <a:p>
            <a:pPr lvl="1">
              <a:spcBef>
                <a:spcPts val="300"/>
              </a:spcBef>
            </a:pPr>
            <a:r>
              <a:rPr lang="zh-CN" altLang="en-US" dirty="0" smtClean="0">
                <a:sym typeface="+mn-ea"/>
              </a:rPr>
              <a:t>跟随者</a:t>
            </a:r>
            <a:r>
              <a:rPr lang="en-US" dirty="0" smtClean="0">
                <a:sym typeface="+mn-ea"/>
              </a:rPr>
              <a:t>将</a:t>
            </a:r>
            <a:r>
              <a:rPr lang="zh-CN" altLang="en-US" dirty="0" smtClean="0">
                <a:sym typeface="+mn-ea"/>
              </a:rPr>
              <a:t>已提交的</a:t>
            </a:r>
            <a:r>
              <a:rPr lang="en-US" dirty="0" smtClean="0">
                <a:sym typeface="+mn-ea"/>
              </a:rPr>
              <a:t>命令传递给其状态机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跟随者崩溃了或处于慢响应状态?</a:t>
            </a:r>
            <a:endParaRPr lang="en-US" dirty="0" smtClean="0"/>
          </a:p>
          <a:p>
            <a:pPr lvl="1"/>
            <a:r>
              <a:rPr lang="zh-CN" altLang="en-US" dirty="0" smtClean="0"/>
              <a:t>领导者重试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调用直至成功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在一般情况下，性能是最佳的: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zh-CN" altLang="en-US" dirty="0"/>
              <a:t>一个成功的</a:t>
            </a:r>
            <a:r>
              <a:rPr lang="en-US" altLang="zh-CN" dirty="0"/>
              <a:t>RPC</a:t>
            </a:r>
            <a:r>
              <a:rPr lang="zh-CN" altLang="en-US" dirty="0"/>
              <a:t>调用只需等待大多数服务器的应答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普通操作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日志间高度一致性: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如果不同服务器上的日志</a:t>
            </a:r>
            <a:r>
              <a:rPr lang="zh-CN" altLang="en-US" dirty="0" smtClean="0"/>
              <a:t>条目</a:t>
            </a:r>
            <a:r>
              <a:rPr lang="en-US" dirty="0" smtClean="0"/>
              <a:t>具有相同的索引</a:t>
            </a:r>
            <a:r>
              <a:rPr lang="zh-CN" altLang="en-US" dirty="0" smtClean="0">
                <a:ea typeface="宋体" charset="0"/>
              </a:rPr>
              <a:t>（</a:t>
            </a:r>
            <a:r>
              <a:rPr lang="en-US" altLang="zh-CN" dirty="0" smtClean="0">
                <a:ea typeface="宋体" charset="0"/>
              </a:rPr>
              <a:t>index</a:t>
            </a:r>
            <a:r>
              <a:rPr lang="zh-CN" altLang="en-US" dirty="0" smtClean="0">
                <a:ea typeface="宋体" charset="0"/>
              </a:rPr>
              <a:t>）</a:t>
            </a:r>
            <a:r>
              <a:rPr lang="en-US" dirty="0" smtClean="0"/>
              <a:t>和</a:t>
            </a:r>
            <a:r>
              <a:rPr lang="zh-CN" altLang="en-US" dirty="0" smtClean="0"/>
              <a:t>任期号（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），那么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它们存储相同的命令</a:t>
            </a:r>
            <a:endParaRPr lang="en-US" dirty="0" smtClean="0"/>
          </a:p>
          <a:p>
            <a:pPr lvl="1"/>
            <a:r>
              <a:rPr lang="en-US" dirty="0" smtClean="0"/>
              <a:t>所有前面的条目中的日志都是相同的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如果提交了给定的条目，则所有前面的条目也</a:t>
            </a:r>
            <a:r>
              <a:rPr lang="zh-CN" altLang="en-US" dirty="0" smtClean="0"/>
              <a:t>同样被</a:t>
            </a:r>
            <a:r>
              <a:rPr lang="en-US" dirty="0" smtClean="0"/>
              <a:t>提交</a:t>
            </a:r>
            <a:r>
              <a:rPr lang="zh-CN" altLang="en-US" dirty="0" smtClean="0"/>
              <a:t>了</a:t>
            </a:r>
            <a:r>
              <a:rPr lang="en-US" dirty="0" smtClean="0"/>
              <a:t>。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日志一致性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28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1910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191000" y="4343400"/>
            <a:ext cx="533400" cy="4572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br>
              <a:rPr lang="en-US" sz="1600" dirty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8288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657600" y="4343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2860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7432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200400" y="4343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zh-CN" altLang="en-US" dirty="0" err="1" smtClean="0">
                <a:sym typeface="+mn-ea"/>
              </a:rPr>
              <a:t>每一个</a:t>
            </a:r>
            <a:r>
              <a:rPr lang="en-US" dirty="0" err="1" smtClean="0">
                <a:sym typeface="+mn-ea"/>
              </a:rPr>
              <a:t>AppendEntries</a:t>
            </a:r>
            <a:r>
              <a:rPr lang="en-US" dirty="0" smtClean="0">
                <a:sym typeface="+mn-ea"/>
              </a:rPr>
              <a:t> RPC</a:t>
            </a:r>
            <a:r>
              <a:rPr lang="zh-CN" altLang="en-US" dirty="0" smtClean="0">
                <a:sym typeface="+mn-ea"/>
              </a:rPr>
              <a:t>调用除了新创建的新日志条目，它还包括当前新条目</a:t>
            </a:r>
            <a:r>
              <a:rPr lang="en-US" dirty="0" smtClean="0">
                <a:solidFill>
                  <a:schemeClr val="tx2"/>
                </a:solidFill>
                <a:sym typeface="+mn-ea"/>
              </a:rPr>
              <a:t>前序</a:t>
            </a:r>
            <a:r>
              <a:rPr lang="zh-CN" altLang="en-US" dirty="0" smtClean="0">
                <a:solidFill>
                  <a:schemeClr val="tx2"/>
                </a:solidFill>
                <a:sym typeface="+mn-ea"/>
              </a:rPr>
              <a:t>条目</a:t>
            </a:r>
            <a:r>
              <a:rPr lang="en-US" dirty="0" smtClean="0">
                <a:solidFill>
                  <a:schemeClr val="tx2"/>
                </a:solidFill>
                <a:sym typeface="+mn-ea"/>
              </a:rPr>
              <a:t>的下标位置索引以及任期号</a:t>
            </a:r>
            <a:endParaRPr lang="zh-CN" altLang="en-US" dirty="0" smtClean="0">
              <a:sym typeface="+mn-ea"/>
            </a:endParaRPr>
          </a:p>
          <a:p>
            <a:r>
              <a:rPr lang="en-US" dirty="0" smtClean="0"/>
              <a:t>追随者必须包含匹配的条目; 否则它拒绝请求</a:t>
            </a:r>
            <a:endParaRPr lang="en-US" dirty="0" smtClean="0"/>
          </a:p>
          <a:p>
            <a:r>
              <a:rPr lang="en-US" dirty="0" smtClean="0"/>
              <a:t>实现</a:t>
            </a:r>
            <a:r>
              <a:rPr lang="en-US" dirty="0" smtClean="0">
                <a:solidFill>
                  <a:schemeClr val="tx2"/>
                </a:solidFill>
              </a:rPr>
              <a:t>归纳步骤</a:t>
            </a:r>
            <a:r>
              <a:rPr lang="en-US" dirty="0" smtClean="0"/>
              <a:t>，确保一致性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AppendEntries 一致性检查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21336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62400" y="3810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810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1336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5908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0480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4419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8588" y="38847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7067" y="44943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1336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962400" y="51816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0480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505200" y="5181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1336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0480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35052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228588" y="52563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7067" y="58659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50" name="Freeform 49"/>
          <p:cNvSpPr/>
          <p:nvPr/>
        </p:nvSpPr>
        <p:spPr>
          <a:xfrm>
            <a:off x="4267200" y="401373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-1" fmla="*/ 433309 w 849194"/>
              <a:gd name="connsiteY0-2" fmla="*/ 0 h 635267"/>
              <a:gd name="connsiteX1-3" fmla="*/ 173 w 849194"/>
              <a:gd name="connsiteY1-4" fmla="*/ 635267 h 635267"/>
              <a:gd name="connsiteX0-5" fmla="*/ 433136 w 1030014"/>
              <a:gd name="connsiteY0-6" fmla="*/ 0 h 635267"/>
              <a:gd name="connsiteX1-7" fmla="*/ 0 w 1030014"/>
              <a:gd name="connsiteY1-8" fmla="*/ 635267 h 635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24488" y="39624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6400"/>
                </a:solidFill>
              </a:rPr>
              <a:t>AppendEntries</a:t>
            </a:r>
            <a:r>
              <a:rPr lang="en-US" dirty="0" smtClean="0">
                <a:solidFill>
                  <a:srgbClr val="006400"/>
                </a:solidFill>
              </a:rPr>
              <a:t> succeeds:</a:t>
            </a:r>
            <a:endParaRPr lang="en-US" dirty="0" smtClean="0">
              <a:solidFill>
                <a:srgbClr val="006400"/>
              </a:solidFill>
            </a:endParaRPr>
          </a:p>
          <a:p>
            <a:pPr algn="l"/>
            <a:r>
              <a:rPr lang="en-US" dirty="0" smtClean="0">
                <a:solidFill>
                  <a:srgbClr val="006400"/>
                </a:solidFill>
              </a:rPr>
              <a:t>matching entry</a:t>
            </a:r>
            <a:endParaRPr lang="en-US" dirty="0">
              <a:solidFill>
                <a:srgbClr val="0064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267200" y="5384533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-1" fmla="*/ 433309 w 849194"/>
              <a:gd name="connsiteY0-2" fmla="*/ 0 h 635267"/>
              <a:gd name="connsiteX1-3" fmla="*/ 173 w 849194"/>
              <a:gd name="connsiteY1-4" fmla="*/ 635267 h 635267"/>
              <a:gd name="connsiteX0-5" fmla="*/ 433136 w 1030014"/>
              <a:gd name="connsiteY0-6" fmla="*/ 0 h 635267"/>
              <a:gd name="connsiteX1-7" fmla="*/ 0 w 1030014"/>
              <a:gd name="connsiteY1-8" fmla="*/ 635267 h 635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24488" y="537346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chemeClr val="accent4"/>
                </a:solidFill>
              </a:rPr>
              <a:t>AppendEntries</a:t>
            </a:r>
            <a:r>
              <a:rPr lang="en-US" dirty="0" smtClean="0">
                <a:solidFill>
                  <a:schemeClr val="accent4"/>
                </a:solidFill>
              </a:rPr>
              <a:t> fails:</a:t>
            </a:r>
            <a:endParaRPr lang="en-US" dirty="0" smtClean="0">
              <a:solidFill>
                <a:schemeClr val="accent4"/>
              </a:solidFill>
            </a:endParaRPr>
          </a:p>
          <a:p>
            <a:pPr algn="l"/>
            <a:r>
              <a:rPr lang="en-US" dirty="0" smtClean="0">
                <a:solidFill>
                  <a:schemeClr val="accent4"/>
                </a:solidFill>
              </a:rPr>
              <a:t>mismatch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076700" y="5867400"/>
            <a:ext cx="304800" cy="304800"/>
            <a:chOff x="4038600" y="5715000"/>
            <a:chExt cx="304800" cy="304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581400" y="3461288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5029200"/>
            <a:ext cx="8229600" cy="0"/>
          </a:xfrm>
          <a:prstGeom prst="line">
            <a:avLst/>
          </a:prstGeom>
          <a:ln w="190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新领导</a:t>
            </a:r>
            <a:r>
              <a:rPr lang="zh-CN" altLang="en-US" dirty="0" smtClean="0"/>
              <a:t>者</a:t>
            </a:r>
            <a:r>
              <a:rPr lang="en-US" dirty="0" smtClean="0"/>
              <a:t>任期开始时:</a:t>
            </a:r>
            <a:endParaRPr lang="en-US" dirty="0" smtClean="0"/>
          </a:p>
          <a:p>
            <a:pPr lvl="1"/>
            <a:r>
              <a:rPr lang="zh-CN" altLang="en-US" dirty="0" smtClean="0"/>
              <a:t>旧</a:t>
            </a:r>
            <a:r>
              <a:rPr lang="en-US" dirty="0" smtClean="0"/>
              <a:t>领导</a:t>
            </a:r>
            <a:r>
              <a:rPr lang="zh-CN" altLang="en-US" dirty="0" smtClean="0"/>
              <a:t>者</a:t>
            </a:r>
            <a:r>
              <a:rPr lang="en-US" dirty="0" smtClean="0"/>
              <a:t>可能会留下部分复制的条目</a:t>
            </a:r>
            <a:endParaRPr lang="en-US" dirty="0" smtClean="0"/>
          </a:p>
          <a:p>
            <a:pPr lvl="1"/>
            <a:r>
              <a:rPr dirty="0" smtClean="0"/>
              <a:t>在新的领导者被选出之前，不会有任何特别的操作</a:t>
            </a:r>
            <a:endParaRPr dirty="0" smtClean="0"/>
          </a:p>
          <a:p>
            <a:pPr lvl="1"/>
            <a:r>
              <a:rPr lang="en-US" dirty="0" smtClean="0"/>
              <a:t>始终认为领导者的日志总是正确的</a:t>
            </a:r>
            <a:endParaRPr lang="en-US" dirty="0" smtClean="0"/>
          </a:p>
          <a:p>
            <a:pPr lvl="1"/>
            <a:r>
              <a:rPr lang="en-US" dirty="0" smtClean="0"/>
              <a:t>最终会使跟随者的日志与领导者的日志相同</a:t>
            </a:r>
            <a:endParaRPr lang="en-US" dirty="0" smtClean="0"/>
          </a:p>
          <a:p>
            <a:pPr lvl="1"/>
            <a:r>
              <a:rPr lang="en-US" dirty="0" smtClean="0"/>
              <a:t>多次崩溃可能会留下许多无关的日志条目: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领导者变更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0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7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8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400" y="3704094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</a:rPr>
              <a:t>log index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352800" y="4038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733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114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4495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3352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733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733800" y="5410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352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3733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4114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4495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876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5410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295400" y="4090601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</a:rPr>
              <a:t>term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5005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5462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5919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3" name="Freeform 52"/>
          <p:cNvSpPr/>
          <p:nvPr/>
        </p:nvSpPr>
        <p:spPr>
          <a:xfrm>
            <a:off x="1735810" y="4013225"/>
            <a:ext cx="999641" cy="171318"/>
          </a:xfrm>
          <a:custGeom>
            <a:avLst/>
            <a:gdLst>
              <a:gd name="connsiteX0" fmla="*/ 0 w 960895"/>
              <a:gd name="connsiteY0" fmla="*/ 30997 h 35621"/>
              <a:gd name="connsiteX1" fmla="*/ 960895 w 960895"/>
              <a:gd name="connsiteY1" fmla="*/ 0 h 35621"/>
              <a:gd name="connsiteX0-1" fmla="*/ 0 w 960895"/>
              <a:gd name="connsiteY0-2" fmla="*/ 140060 h 140060"/>
              <a:gd name="connsiteX1-3" fmla="*/ 960895 w 960895"/>
              <a:gd name="connsiteY1-4" fmla="*/ 109063 h 140060"/>
              <a:gd name="connsiteX0-5" fmla="*/ 0 w 960895"/>
              <a:gd name="connsiteY0-6" fmla="*/ 234909 h 234909"/>
              <a:gd name="connsiteX1-7" fmla="*/ 960895 w 960895"/>
              <a:gd name="connsiteY1-8" fmla="*/ 203912 h 234909"/>
              <a:gd name="connsiteX0-9" fmla="*/ 0 w 960895"/>
              <a:gd name="connsiteY0-10" fmla="*/ 229092 h 229092"/>
              <a:gd name="connsiteX1-11" fmla="*/ 960895 w 960895"/>
              <a:gd name="connsiteY1-12" fmla="*/ 198095 h 229092"/>
              <a:gd name="connsiteX0-13" fmla="*/ 0 w 960895"/>
              <a:gd name="connsiteY0-14" fmla="*/ 232023 h 232023"/>
              <a:gd name="connsiteX1-15" fmla="*/ 960895 w 960895"/>
              <a:gd name="connsiteY1-16" fmla="*/ 201026 h 232023"/>
              <a:gd name="connsiteX0-17" fmla="*/ 0 w 960895"/>
              <a:gd name="connsiteY0-18" fmla="*/ 190489 h 190489"/>
              <a:gd name="connsiteX1-19" fmla="*/ 960895 w 960895"/>
              <a:gd name="connsiteY1-20" fmla="*/ 159492 h 190489"/>
              <a:gd name="connsiteX0-21" fmla="*/ 0 w 960895"/>
              <a:gd name="connsiteY0-22" fmla="*/ 165531 h 165531"/>
              <a:gd name="connsiteX1-23" fmla="*/ 960895 w 960895"/>
              <a:gd name="connsiteY1-24" fmla="*/ 134534 h 165531"/>
              <a:gd name="connsiteX0-25" fmla="*/ 0 w 960895"/>
              <a:gd name="connsiteY0-26" fmla="*/ 146110 h 153859"/>
              <a:gd name="connsiteX1-27" fmla="*/ 960895 w 960895"/>
              <a:gd name="connsiteY1-28" fmla="*/ 153859 h 153859"/>
              <a:gd name="connsiteX0-29" fmla="*/ 0 w 999641"/>
              <a:gd name="connsiteY0-30" fmla="*/ 132573 h 171318"/>
              <a:gd name="connsiteX1-31" fmla="*/ 999641 w 999641"/>
              <a:gd name="connsiteY1-32" fmla="*/ 171318 h 171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9641" h="171318">
                <a:moveTo>
                  <a:pt x="0" y="132573"/>
                </a:moveTo>
                <a:cubicBezTo>
                  <a:pt x="315779" y="-77946"/>
                  <a:pt x="670302" y="-17245"/>
                  <a:pt x="999641" y="171318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4"/>
                </a:solidFill>
              </a:rPr>
              <a:t>一旦</a:t>
            </a:r>
            <a:r>
              <a:rPr lang="en-US" dirty="0" smtClean="0">
                <a:solidFill>
                  <a:schemeClr val="accent4"/>
                </a:solidFill>
              </a:rPr>
              <a:t>将日志条目应用于状态机后，其他任何状态机都不能为该日志条目应用不同的值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Raft</a:t>
            </a:r>
            <a:r>
              <a:rPr lang="zh-CN" altLang="en-US" dirty="0" smtClean="0"/>
              <a:t>安全属性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如果领导者已决定提交日志条目，则该条目将出现在所有未来领导者的日志中</a:t>
            </a:r>
            <a:r>
              <a:rPr lang="zh-CN" altLang="en-US" dirty="0" smtClean="0">
                <a:ea typeface="宋体" charset="0"/>
              </a:rPr>
              <a:t>，并且也处于已提交状态</a:t>
            </a:r>
            <a:endParaRPr lang="zh-CN" altLang="en-US" dirty="0" smtClean="0">
              <a:ea typeface="宋体" charset="0"/>
            </a:endParaRPr>
          </a:p>
          <a:p>
            <a:r>
              <a:rPr lang="en-US" dirty="0" smtClean="0"/>
              <a:t>这保证了安全</a:t>
            </a:r>
            <a:r>
              <a:rPr lang="zh-CN" altLang="en-US" dirty="0" smtClean="0"/>
              <a:t>性</a:t>
            </a:r>
            <a:r>
              <a:rPr lang="en-US" dirty="0" smtClean="0"/>
              <a:t>要求</a:t>
            </a:r>
            <a:endParaRPr lang="en-US" dirty="0" smtClean="0"/>
          </a:p>
          <a:p>
            <a:pPr lvl="1"/>
            <a:r>
              <a:rPr lang="en-US" dirty="0" smtClean="0"/>
              <a:t>领导者从不覆盖</a:t>
            </a:r>
            <a:r>
              <a:rPr lang="zh-CN" altLang="en-US" dirty="0" smtClean="0"/>
              <a:t>它们</a:t>
            </a:r>
            <a:r>
              <a:rPr lang="en-US" dirty="0" smtClean="0"/>
              <a:t>日志中的条目。</a:t>
            </a:r>
            <a:endParaRPr lang="en-US" dirty="0" smtClean="0"/>
          </a:p>
          <a:p>
            <a:pPr lvl="1"/>
            <a:r>
              <a:rPr lang="en-US" dirty="0" smtClean="0"/>
              <a:t>只有领导者日志中的条目才能提交</a:t>
            </a:r>
            <a:endParaRPr lang="en-US" dirty="0" smtClean="0"/>
          </a:p>
          <a:p>
            <a:pPr lvl="1"/>
            <a:r>
              <a:rPr lang="en-US" dirty="0" smtClean="0"/>
              <a:t>在应用到状态机之前，必须提交条目。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安全性的要求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49483" y="5257800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Committed → Present in future leaders’ logs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commitment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6875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leader election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115519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-1" fmla="*/ 658678 w 658678"/>
              <a:gd name="connsiteY0-2" fmla="*/ 0 h 402956"/>
              <a:gd name="connsiteX1-3" fmla="*/ 0 w 658678"/>
              <a:gd name="connsiteY1-4" fmla="*/ 402956 h 402956"/>
              <a:gd name="connsiteX0-5" fmla="*/ 658678 w 658678"/>
              <a:gd name="connsiteY0-6" fmla="*/ 0 h 402956"/>
              <a:gd name="connsiteX1-7" fmla="*/ 0 w 658678"/>
              <a:gd name="connsiteY1-8" fmla="*/ 402956 h 4029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132522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-1" fmla="*/ 658678 w 658678"/>
              <a:gd name="connsiteY0-2" fmla="*/ 0 h 402956"/>
              <a:gd name="connsiteX1-3" fmla="*/ 0 w 658678"/>
              <a:gd name="connsiteY1-4" fmla="*/ 402956 h 402956"/>
              <a:gd name="connsiteX0-5" fmla="*/ 658678 w 658678"/>
              <a:gd name="connsiteY0-6" fmla="*/ 0 h 402956"/>
              <a:gd name="connsiteX1-7" fmla="*/ 0 w 658678"/>
              <a:gd name="connsiteY1-8" fmla="*/ 402956 h 4029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无法分辨哪些条目已提交!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在选举期间，选择</a:t>
            </a:r>
            <a:r>
              <a:rPr lang="en-US" dirty="0" err="1" smtClean="0">
                <a:solidFill>
                  <a:schemeClr val="tx2"/>
                </a:solidFill>
                <a:ea typeface="Arial" panose="020B0604020202090204" pitchFamily="34" charset="0"/>
                <a:cs typeface="+mn-ea"/>
              </a:rPr>
              <a:t>最有可能</a:t>
            </a:r>
            <a:r>
              <a:rPr lang="en-US" dirty="0" smtClean="0"/>
              <a:t>包含所有已提交条目的日志的候选人</a:t>
            </a:r>
            <a:endParaRPr lang="en-US" dirty="0" smtClean="0"/>
          </a:p>
          <a:p>
            <a:pPr lvl="1"/>
            <a:r>
              <a:rPr lang="zh-CN" altLang="en-US" dirty="0" smtClean="0"/>
              <a:t>候选者将日志信息（位置索引 index 以及最后一条日志条目的任期号 term）包含在</a:t>
            </a:r>
            <a:r>
              <a:rPr lang="en-US" dirty="0" err="1" smtClean="0">
                <a:sym typeface="+mn-ea"/>
              </a:rPr>
              <a:t>RequestVote</a:t>
            </a:r>
            <a:r>
              <a:rPr lang="en-US" dirty="0" smtClean="0">
                <a:sym typeface="+mn-ea"/>
              </a:rPr>
              <a:t> RPC</a:t>
            </a:r>
            <a:r>
              <a:rPr lang="zh-CN" altLang="en-US" dirty="0" smtClean="0">
                <a:sym typeface="+mn-ea"/>
              </a:rPr>
              <a:t>调用中</a:t>
            </a:r>
            <a:endParaRPr lang="en-US" dirty="0" smtClean="0"/>
          </a:p>
          <a:p>
            <a:pPr lvl="1"/>
            <a:r>
              <a:rPr lang="en-US" dirty="0" smtClean="0"/>
              <a:t>投票服务器V如果其日志“更完整”则拒绝投票: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&gt; 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 ||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== 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 &amp;&amp; (</a:t>
            </a:r>
            <a:r>
              <a:rPr lang="en-US" dirty="0" err="1" smtClean="0">
                <a:solidFill>
                  <a:schemeClr val="tx2"/>
                </a:solidFill>
              </a:rPr>
              <a:t>lastIndex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&gt; </a:t>
            </a:r>
            <a:r>
              <a:rPr lang="en-US" dirty="0" err="1" smtClean="0">
                <a:solidFill>
                  <a:schemeClr val="tx2"/>
                </a:solidFill>
              </a:rPr>
              <a:t>lastIndex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在多数选举中，领导</a:t>
            </a:r>
            <a:r>
              <a:rPr lang="zh-CN" altLang="en-US" dirty="0" smtClean="0"/>
              <a:t>者</a:t>
            </a:r>
            <a:r>
              <a:rPr lang="en-US" dirty="0" smtClean="0"/>
              <a:t>将拥有“最完整”的日志。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挑选最好的领导者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590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1828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352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1828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590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2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33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14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90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733800" y="2362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352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2514600" y="2819400"/>
            <a:ext cx="2057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393338" y="2836612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unavailable during </a:t>
            </a:r>
            <a:r>
              <a:rPr lang="en-US" dirty="0"/>
              <a:t>leader transition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93338" y="18974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accent4"/>
                </a:solidFill>
              </a:rPr>
              <a:t>committed?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648200" y="2019300"/>
            <a:ext cx="6096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48200" y="3086100"/>
            <a:ext cx="6096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038600" y="17526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案例 #1/2</a:t>
            </a:r>
            <a:r>
              <a:rPr lang="en-US" dirty="0" smtClean="0">
                <a:sym typeface="+mn-ea"/>
              </a:rPr>
              <a:t>: </a:t>
            </a:r>
            <a:r>
              <a:rPr lang="zh-CN" altLang="en-US" dirty="0" smtClean="0">
                <a:ea typeface="宋体" charset="0"/>
              </a:rPr>
              <a:t>领导者提交当前任期中的日志条目</a:t>
            </a:r>
            <a:endParaRPr lang="zh-CN" altLang="en-US" dirty="0" smtClean="0">
              <a:ea typeface="宋体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endParaRPr lang="zh-CN" altLang="en-US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安全性</a:t>
            </a:r>
            <a:r>
              <a:rPr lang="en-US" dirty="0" smtClean="0"/>
              <a:t>: </a:t>
            </a:r>
            <a:r>
              <a:rPr lang="zh-CN" altLang="en-US" dirty="0" smtClean="0"/>
              <a:t>下一任期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的领导者必需包含日志条目</a:t>
            </a:r>
            <a:r>
              <a:rPr lang="en-US" altLang="zh-CN" dirty="0" smtClean="0"/>
              <a:t>4</a:t>
            </a:r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/>
          <a:lstStyle/>
          <a:p>
            <a:r>
              <a:rPr lang="en-US" dirty="0" smtClean="0"/>
              <a:t>提交的记录是在当前任期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0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590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590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657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657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191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191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724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724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642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176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709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243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776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657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733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37338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4114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733800" y="3657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52800" y="4191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657600" y="35814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6042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AppendEntries</a:t>
            </a:r>
            <a:r>
              <a:rPr lang="en-US" dirty="0" smtClean="0">
                <a:solidFill>
                  <a:schemeClr val="tx2"/>
                </a:solidFill>
              </a:rPr>
              <a:t>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343400" y="38481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8538" y="4389487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Can’t be elected as</a:t>
            </a:r>
            <a:br>
              <a:rPr lang="en-US" dirty="0" smtClean="0"/>
            </a:br>
            <a:r>
              <a:rPr lang="en-US" dirty="0" smtClean="0"/>
              <a:t>leader for term 3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013733" y="29068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-1" fmla="*/ 445 w 209903"/>
              <a:gd name="connsiteY0-2" fmla="*/ 0 h 10000"/>
              <a:gd name="connsiteX1-3" fmla="*/ 445 w 209903"/>
              <a:gd name="connsiteY1-4" fmla="*/ 10000 h 10000"/>
              <a:gd name="connsiteX0-5" fmla="*/ 0 w 384280"/>
              <a:gd name="connsiteY0-6" fmla="*/ 0 h 10000"/>
              <a:gd name="connsiteX1-7" fmla="*/ 0 w 384280"/>
              <a:gd name="connsiteY1-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4800600" y="4114800"/>
            <a:ext cx="152400" cy="10668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8538" y="2545189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572000" y="2781300"/>
            <a:ext cx="3810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案例 #2/2: </a:t>
            </a:r>
            <a:r>
              <a:rPr lang="zh-CN" altLang="en-US" dirty="0" smtClean="0"/>
              <a:t>领导者试图完成来自前一任期日志条目的</a:t>
            </a:r>
            <a:r>
              <a:rPr lang="zh-CN" altLang="en-US" dirty="0" smtClean="0">
                <a:sym typeface="+mn-ea"/>
              </a:rPr>
              <a:t>提交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日志条目</a:t>
            </a:r>
            <a:r>
              <a:rPr lang="en-US" dirty="0" smtClean="0"/>
              <a:t> 3 </a:t>
            </a:r>
            <a:r>
              <a:rPr lang="en-US" dirty="0" smtClean="0">
                <a:solidFill>
                  <a:schemeClr val="accent4"/>
                </a:solidFill>
              </a:rPr>
              <a:t>没有安全的被提交</a:t>
            </a:r>
            <a:r>
              <a:rPr lang="en-US" dirty="0" smtClean="0"/>
              <a:t>:</a:t>
            </a:r>
            <a:endParaRPr lang="en-US" dirty="0" smtClean="0"/>
          </a:p>
          <a:p>
            <a:pPr lvl="1" fontAlgn="b">
              <a:spcBef>
                <a:spcPts val="300"/>
              </a:spcBef>
            </a:pPr>
            <a:r>
              <a:rPr lang="en-US" dirty="0" smtClean="0">
                <a:sym typeface="+mn-ea"/>
              </a:rPr>
              <a:t>s</a:t>
            </a:r>
            <a:r>
              <a:rPr lang="en-US" baseline="-25000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可能</a:t>
            </a:r>
            <a:r>
              <a:rPr lang="zh-CN" altLang="en-US" dirty="0" smtClean="0"/>
              <a:t>在任期</a:t>
            </a:r>
            <a:r>
              <a:rPr lang="en-US" altLang="zh-CN" dirty="0" smtClean="0"/>
              <a:t>5</a:t>
            </a:r>
            <a:r>
              <a:rPr lang="zh-CN" altLang="en-US" dirty="0" smtClean="0"/>
              <a:t>被选举为领导者（它的前序任期值 3 较大，它可以获得来自于 S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、S</a:t>
            </a:r>
            <a:r>
              <a:rPr lang="zh-CN" altLang="en-US" baseline="-25000" dirty="0" smtClean="0"/>
              <a:t>3</a:t>
            </a:r>
            <a:r>
              <a:rPr lang="zh-CN" altLang="en-US" dirty="0" smtClean="0"/>
              <a:t>、S</a:t>
            </a:r>
            <a:r>
              <a:rPr lang="zh-CN" altLang="en-US" baseline="-25000" dirty="0" smtClean="0"/>
              <a:t>4</a:t>
            </a:r>
            <a:r>
              <a:rPr lang="zh-CN" altLang="en-US" dirty="0" smtClean="0"/>
              <a:t> 的投票）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zh-CN" altLang="en-US" dirty="0" smtClean="0"/>
              <a:t>如果当选，它会重写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zh-CN" altLang="en-US" dirty="0" smtClean="0"/>
              <a:t>和</a:t>
            </a:r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zh-CN" altLang="en-US" dirty="0" smtClean="0">
                <a:sym typeface="+mn-ea"/>
              </a:rPr>
              <a:t>上的日志条目</a:t>
            </a:r>
            <a:r>
              <a:rPr lang="en-US" altLang="zh-CN" dirty="0" smtClean="0">
                <a:sym typeface="+mn-ea"/>
              </a:rPr>
              <a:t>3</a:t>
            </a:r>
            <a:r>
              <a:rPr lang="en-US" dirty="0" smtClean="0"/>
              <a:t>!</a:t>
            </a:r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提交的记录是在前序任期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490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023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557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624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2971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505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276600" y="34290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4518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AppendEntries</a:t>
            </a:r>
            <a:r>
              <a:rPr lang="en-US" dirty="0" smtClean="0">
                <a:solidFill>
                  <a:schemeClr val="tx2"/>
                </a:solidFill>
              </a:rPr>
              <a:t>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962400" y="3695700"/>
            <a:ext cx="990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52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2438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5" name="Freeform 44"/>
          <p:cNvSpPr/>
          <p:nvPr/>
        </p:nvSpPr>
        <p:spPr>
          <a:xfrm>
            <a:off x="3657600" y="27544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-1" fmla="*/ 445 w 209903"/>
              <a:gd name="connsiteY0-2" fmla="*/ 0 h 10000"/>
              <a:gd name="connsiteX1-3" fmla="*/ 445 w 209903"/>
              <a:gd name="connsiteY1-4" fmla="*/ 10000 h 10000"/>
              <a:gd name="connsiteX0-5" fmla="*/ 0 w 384280"/>
              <a:gd name="connsiteY0-6" fmla="*/ 0 h 10000"/>
              <a:gd name="connsiteX1-7" fmla="*/ 0 w 384280"/>
              <a:gd name="connsiteY1-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88538" y="23806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343400" y="26289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14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zh-CN" altLang="en-US" sz="2000" dirty="0" smtClean="0">
                <a:sym typeface="+mn-ea"/>
              </a:rPr>
              <a:t>日志复制同步（</a:t>
            </a:r>
            <a:r>
              <a:rPr lang="en-US" sz="2000" dirty="0" smtClean="0">
                <a:sym typeface="+mn-ea"/>
              </a:rPr>
              <a:t>Replicated log</a:t>
            </a:r>
            <a:r>
              <a:rPr lang="zh-CN" altLang="en-US" sz="2000" dirty="0" smtClean="0">
                <a:ea typeface="宋体" panose="02010600030101010101" pitchFamily="2" charset="-122"/>
                <a:sym typeface="+mn-ea"/>
              </a:rPr>
              <a:t>）</a:t>
            </a:r>
            <a:r>
              <a:rPr lang="en-US" sz="2000" dirty="0" smtClean="0"/>
              <a:t> =&gt; </a:t>
            </a:r>
            <a:r>
              <a:rPr lang="en-US" sz="2000" dirty="0" smtClean="0">
                <a:solidFill>
                  <a:schemeClr val="accent4"/>
                </a:solidFill>
                <a:sym typeface="+mn-ea"/>
              </a:rPr>
              <a:t>副本状态机（replicated state </a:t>
            </a:r>
            <a:r>
              <a:rPr lang="en-US" sz="2000" dirty="0">
                <a:solidFill>
                  <a:schemeClr val="accent4"/>
                </a:solidFill>
                <a:sym typeface="+mn-ea"/>
              </a:rPr>
              <a:t>machine</a:t>
            </a:r>
            <a:r>
              <a:rPr lang="zh-CN" altLang="en-US" sz="2000" dirty="0">
                <a:solidFill>
                  <a:schemeClr val="accent4"/>
                </a:solidFill>
                <a:ea typeface="宋体" panose="02010600030101010101" pitchFamily="2" charset="-122"/>
                <a:sym typeface="+mn-ea"/>
              </a:rPr>
              <a:t>）</a:t>
            </a:r>
            <a:endParaRPr lang="en-US" sz="2000" dirty="0">
              <a:solidFill>
                <a:schemeClr val="accent4"/>
              </a:solidFill>
            </a:endParaRPr>
          </a:p>
          <a:p>
            <a:pPr lvl="1"/>
            <a:r>
              <a:rPr lang="en-US" sz="1600" dirty="0">
                <a:sym typeface="+mn-ea"/>
              </a:rPr>
              <a:t>所有服务器以相同顺序执行相同的命令</a:t>
            </a:r>
            <a:endParaRPr lang="en-US" sz="2000" dirty="0" smtClean="0">
              <a:solidFill>
                <a:schemeClr val="accent4"/>
              </a:solidFill>
            </a:endParaRPr>
          </a:p>
          <a:p>
            <a:r>
              <a:rPr lang="en-US" sz="2000" dirty="0" smtClean="0">
                <a:sym typeface="+mn-ea"/>
              </a:rPr>
              <a:t>共识模块可确保正确的日志复制</a:t>
            </a:r>
            <a:endParaRPr lang="en-US" sz="2000" dirty="0" smtClean="0"/>
          </a:p>
          <a:p>
            <a:r>
              <a:rPr lang="en-US" sz="2000" dirty="0" smtClean="0">
                <a:sym typeface="+mn-ea"/>
              </a:rPr>
              <a:t>只要大多数服务器可用，系统就具备可进展性</a:t>
            </a:r>
            <a:endParaRPr lang="en-US" sz="2000" dirty="0" smtClean="0"/>
          </a:p>
          <a:p>
            <a:r>
              <a:rPr lang="en-US" sz="2000" dirty="0">
                <a:sym typeface="+mn-ea"/>
              </a:rPr>
              <a:t>失败模型：失败停止（不是拜占庭），延迟/丢失的消息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dirty="0" smtClean="0"/>
              <a:t>: 日志复制同步</a:t>
            </a:r>
            <a:r>
              <a:rPr lang="en-US" dirty="0">
                <a:sym typeface="+mn-ea"/>
              </a:rPr>
              <a:t>（Replicated Log）</a:t>
            </a:r>
            <a:endParaRPr lang="en-US" dirty="0" smtClean="0"/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02378" y="2285365"/>
              <a:ext cx="71374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共识模块</a:t>
              </a:r>
              <a:endParaRPr lang="en-US" sz="14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73231" y="2285365"/>
              <a:ext cx="535305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状态机</a:t>
              </a:r>
              <a:endParaRPr lang="zh-CN" altLang="en-US" sz="1400" b="1" dirty="0" smtClean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" name="TextBox 244"/>
          <p:cNvSpPr txBox="1"/>
          <p:nvPr/>
        </p:nvSpPr>
        <p:spPr>
          <a:xfrm>
            <a:off x="7946708" y="2901434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服务器</a:t>
            </a:r>
            <a:endParaRPr lang="zh-CN" altLang="en-US" b="1" dirty="0" smtClean="0"/>
          </a:p>
        </p:txBody>
      </p:sp>
      <p:sp>
        <p:nvSpPr>
          <p:cNvPr id="262" name="TextBox 261"/>
          <p:cNvSpPr txBox="1"/>
          <p:nvPr/>
        </p:nvSpPr>
        <p:spPr>
          <a:xfrm>
            <a:off x="7946708" y="129540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zh-CN" altLang="en-US" b="1" dirty="0" smtClean="0"/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  <a:gd name="connsiteX0-21" fmla="*/ 2007031 w 2007031"/>
              <a:gd name="connsiteY0-22" fmla="*/ 375253 h 406250"/>
              <a:gd name="connsiteX1-23" fmla="*/ 0 w 2007031"/>
              <a:gd name="connsiteY1-24" fmla="*/ 406250 h 406250"/>
              <a:gd name="connsiteX0-25" fmla="*/ 2007031 w 2007031"/>
              <a:gd name="connsiteY0-26" fmla="*/ 568435 h 599432"/>
              <a:gd name="connsiteX1-27" fmla="*/ 0 w 2007031"/>
              <a:gd name="connsiteY1-28" fmla="*/ 599432 h 5994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8" name="TextBox 86"/>
          <p:cNvSpPr txBox="1"/>
          <p:nvPr/>
        </p:nvSpPr>
        <p:spPr>
          <a:xfrm>
            <a:off x="3240778" y="2325370"/>
            <a:ext cx="713740" cy="191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>
              <a:lnSpc>
                <a:spcPts val="1500"/>
              </a:lnSpc>
            </a:pPr>
            <a:r>
              <a:rPr lang="zh-CN" altLang="en-US" sz="1400" b="1" dirty="0" smtClean="0">
                <a:sym typeface="+mn-ea"/>
              </a:rPr>
              <a:t>共识模块</a:t>
            </a:r>
            <a:endParaRPr lang="en-US" sz="1400" b="1" dirty="0"/>
          </a:p>
        </p:txBody>
      </p:sp>
      <p:sp>
        <p:nvSpPr>
          <p:cNvPr id="9" name="TextBox 62"/>
          <p:cNvSpPr txBox="1"/>
          <p:nvPr/>
        </p:nvSpPr>
        <p:spPr>
          <a:xfrm>
            <a:off x="4411631" y="2325370"/>
            <a:ext cx="535305" cy="191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>
              <a:lnSpc>
                <a:spcPts val="1500"/>
              </a:lnSpc>
            </a:pPr>
            <a:r>
              <a:rPr lang="zh-CN" altLang="en-US" sz="1400" b="1" dirty="0" smtClean="0"/>
              <a:t>状态机</a:t>
            </a:r>
            <a:endParaRPr lang="zh-CN" altLang="en-US" sz="1400" b="1" dirty="0" smtClean="0"/>
          </a:p>
        </p:txBody>
      </p:sp>
      <p:sp>
        <p:nvSpPr>
          <p:cNvPr id="10" name="TextBox 86"/>
          <p:cNvSpPr txBox="1"/>
          <p:nvPr/>
        </p:nvSpPr>
        <p:spPr>
          <a:xfrm>
            <a:off x="5762998" y="2325370"/>
            <a:ext cx="713740" cy="191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400" b="1" dirty="0" smtClean="0">
                <a:sym typeface="+mn-ea"/>
              </a:rPr>
              <a:t>共识模块</a:t>
            </a:r>
            <a:endParaRPr lang="en-US" sz="1400" b="1" dirty="0"/>
          </a:p>
        </p:txBody>
      </p:sp>
      <p:sp>
        <p:nvSpPr>
          <p:cNvPr id="11" name="TextBox 62"/>
          <p:cNvSpPr txBox="1"/>
          <p:nvPr/>
        </p:nvSpPr>
        <p:spPr>
          <a:xfrm>
            <a:off x="6933851" y="2325370"/>
            <a:ext cx="535305" cy="191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b="1" dirty="0" smtClean="0"/>
              <a:t>状态机</a:t>
            </a:r>
            <a:endParaRPr lang="zh-CN" altLang="en-US" sz="1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1219201"/>
            <a:ext cx="4267200" cy="4267200"/>
          </a:xfrm>
        </p:spPr>
        <p:txBody>
          <a:bodyPr/>
          <a:lstStyle/>
          <a:p>
            <a:r>
              <a:rPr lang="en-US" dirty="0" smtClean="0"/>
              <a:t>由领导</a:t>
            </a:r>
            <a:r>
              <a:rPr lang="zh-CN" altLang="en-US" dirty="0" smtClean="0"/>
              <a:t>者</a:t>
            </a:r>
            <a:r>
              <a:rPr lang="en-US" dirty="0" smtClean="0"/>
              <a:t>决定某一条目是否已提交:</a:t>
            </a:r>
            <a:endParaRPr lang="en-US" dirty="0" smtClean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必须存储在大多数服务器上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必须在大多数服务器上存储至少一个来自</a:t>
            </a:r>
            <a:r>
              <a:rPr lang="zh-CN" altLang="en-US" b="1" dirty="0">
                <a:solidFill>
                  <a:schemeClr val="accent4"/>
                </a:solidFill>
              </a:rPr>
              <a:t>当前</a:t>
            </a:r>
            <a:r>
              <a:rPr lang="en-US" b="1" dirty="0">
                <a:solidFill>
                  <a:schemeClr val="accent4"/>
                </a:solidFill>
              </a:rPr>
              <a:t>领导者本任期内</a:t>
            </a:r>
            <a:r>
              <a:rPr lang="zh-CN" altLang="en-US" b="1" dirty="0">
                <a:solidFill>
                  <a:schemeClr val="accent4"/>
                </a:solidFill>
              </a:rPr>
              <a:t>的</a:t>
            </a:r>
            <a:r>
              <a:rPr lang="en-US" b="1" dirty="0">
                <a:solidFill>
                  <a:schemeClr val="accent4"/>
                </a:solidFill>
              </a:rPr>
              <a:t>新条目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zh-CN" altLang="en-US" dirty="0" smtClean="0"/>
              <a:t>一旦日志条目</a:t>
            </a:r>
            <a:r>
              <a:rPr lang="en-US" altLang="zh-CN" dirty="0" smtClean="0"/>
              <a:t>4</a:t>
            </a:r>
            <a:r>
              <a:rPr lang="zh-CN" altLang="en-US" dirty="0" smtClean="0"/>
              <a:t>被提交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不能当选为</a:t>
            </a:r>
            <a:r>
              <a:rPr lang="zh-CN" altLang="en-US" dirty="0" smtClean="0"/>
              <a:t>任期</a:t>
            </a:r>
            <a:r>
              <a:rPr lang="en-US" dirty="0" smtClean="0"/>
              <a:t>5的领导者</a:t>
            </a:r>
            <a:endParaRPr lang="en-US" dirty="0" smtClean="0"/>
          </a:p>
          <a:p>
            <a:pPr lvl="1"/>
            <a:r>
              <a:rPr lang="zh-CN" altLang="en-US" dirty="0"/>
              <a:t>日志条目</a:t>
            </a:r>
            <a:r>
              <a:rPr lang="en-US" altLang="zh-CN" dirty="0"/>
              <a:t>3</a:t>
            </a:r>
            <a:r>
              <a:rPr lang="zh-CN" altLang="en-US" dirty="0">
                <a:ea typeface="宋体" charset="0"/>
              </a:rPr>
              <a:t>、</a:t>
            </a:r>
            <a:r>
              <a:rPr lang="en-US" altLang="zh-CN" dirty="0">
                <a:ea typeface="宋体" charset="0"/>
              </a:rPr>
              <a:t>4</a:t>
            </a:r>
            <a:r>
              <a:rPr lang="zh-CN" altLang="en-US" dirty="0">
                <a:ea typeface="宋体" charset="0"/>
              </a:rPr>
              <a:t>都是安全的（不会像前一页提到的</a:t>
            </a:r>
            <a:r>
              <a:rPr lang="en-US" dirty="0" smtClean="0">
                <a:sym typeface="+mn-ea"/>
              </a:rPr>
              <a:t>S</a:t>
            </a:r>
            <a:r>
              <a:rPr lang="en-US" baseline="-25000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当选领导者将它们重写</a:t>
            </a:r>
            <a:r>
              <a:rPr lang="zh-CN" altLang="en-US" dirty="0">
                <a:ea typeface="宋体" charset="0"/>
              </a:rPr>
              <a:t>）</a:t>
            </a:r>
            <a:endParaRPr lang="zh-CN" altLang="en-US" dirty="0">
              <a:ea typeface="宋体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新提交规则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715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334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334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715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334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15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34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15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53000" y="2261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0" y="2795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3328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3862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953000" y="4395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6096000" y="2743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6096000" y="3276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096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4770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6477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831738" y="21520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086600" y="24003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77000" y="2743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6477000" y="3276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5463" y="5486400"/>
            <a:ext cx="5662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选举规则和提交规则的结合使得Raft安全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领导者</a:t>
            </a:r>
            <a:r>
              <a:rPr lang="zh-CN" altLang="en-US" dirty="0" smtClean="0"/>
              <a:t>变更</a:t>
            </a:r>
            <a:r>
              <a:rPr lang="en-US" dirty="0" smtClean="0"/>
              <a:t>可能导致日志不一致: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日志的不一致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09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352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495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76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257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638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943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1795899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1566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</a:t>
            </a:r>
            <a:br>
              <a:rPr lang="en-US" dirty="0" smtClean="0"/>
            </a:br>
            <a:r>
              <a:rPr lang="en-US" dirty="0" smtClean="0"/>
              <a:t>term 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09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76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2209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429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2590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2209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3352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590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2971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3733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4114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4495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4876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5257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5638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6019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2209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257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5638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2209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352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2590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971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3733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6" name="Rectangle 95"/>
          <p:cNvSpPr/>
          <p:nvPr/>
        </p:nvSpPr>
        <p:spPr>
          <a:xfrm>
            <a:off x="2209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2590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2971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7" name="Right Brace 106"/>
          <p:cNvSpPr/>
          <p:nvPr/>
        </p:nvSpPr>
        <p:spPr>
          <a:xfrm flipH="1">
            <a:off x="1371600" y="2819400"/>
            <a:ext cx="152400" cy="32004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04800" y="41759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114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4495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6019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6400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3352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5" name="Rectangle 114"/>
          <p:cNvSpPr/>
          <p:nvPr/>
        </p:nvSpPr>
        <p:spPr>
          <a:xfrm>
            <a:off x="6019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6" name="Rectangle 115"/>
          <p:cNvSpPr/>
          <p:nvPr/>
        </p:nvSpPr>
        <p:spPr>
          <a:xfrm>
            <a:off x="4495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876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5257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5638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20" name="Rectangle 119"/>
          <p:cNvSpPr/>
          <p:nvPr/>
        </p:nvSpPr>
        <p:spPr>
          <a:xfrm>
            <a:off x="4114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52600" y="2947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752600" y="3481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752600" y="4014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7526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52600" y="5081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52600" y="5614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467600" y="462495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Extraneous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276600" y="5486400"/>
            <a:ext cx="3200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5943600" y="38862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5562600" y="28194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3657600" y="3352800"/>
            <a:ext cx="2438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545451" y="4153546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-1" fmla="*/ 906651 w 906651"/>
              <a:gd name="connsiteY0-2" fmla="*/ 1131376 h 1131376"/>
              <a:gd name="connsiteX1-3" fmla="*/ 0 w 906651"/>
              <a:gd name="connsiteY1-4" fmla="*/ 0 h 1131376"/>
              <a:gd name="connsiteX0-5" fmla="*/ 906651 w 906651"/>
              <a:gd name="connsiteY0-6" fmla="*/ 1131376 h 1131389"/>
              <a:gd name="connsiteX1-7" fmla="*/ 0 w 906651"/>
              <a:gd name="connsiteY1-8" fmla="*/ 0 h 1131389"/>
              <a:gd name="connsiteX0-9" fmla="*/ 906651 w 906651"/>
              <a:gd name="connsiteY0-10" fmla="*/ 1131376 h 1131389"/>
              <a:gd name="connsiteX1-11" fmla="*/ 0 w 906651"/>
              <a:gd name="connsiteY1-12" fmla="*/ 0 h 1131389"/>
              <a:gd name="connsiteX0-13" fmla="*/ 906651 w 906651"/>
              <a:gd name="connsiteY0-14" fmla="*/ 1131376 h 1131376"/>
              <a:gd name="connsiteX1-15" fmla="*/ 0 w 906651"/>
              <a:gd name="connsiteY1-16" fmla="*/ 0 h 1131376"/>
              <a:gd name="connsiteX0-17" fmla="*/ 906651 w 906651"/>
              <a:gd name="connsiteY0-18" fmla="*/ 1131376 h 1131376"/>
              <a:gd name="connsiteX1-19" fmla="*/ 0 w 906651"/>
              <a:gd name="connsiteY1-20" fmla="*/ 0 h 1131376"/>
              <a:gd name="connsiteX0-21" fmla="*/ 906651 w 906651"/>
              <a:gd name="connsiteY0-22" fmla="*/ 1131376 h 1131376"/>
              <a:gd name="connsiteX1-23" fmla="*/ 0 w 906651"/>
              <a:gd name="connsiteY1-24" fmla="*/ 0 h 1131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467600" y="304800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Missing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173492" y="3068665"/>
            <a:ext cx="1294108" cy="284136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-1" fmla="*/ 1294108 w 1294108"/>
              <a:gd name="connsiteY0-2" fmla="*/ 302217 h 302217"/>
              <a:gd name="connsiteX1-3" fmla="*/ 0 w 1294108"/>
              <a:gd name="connsiteY1-4" fmla="*/ 0 h 302217"/>
              <a:gd name="connsiteX0-5" fmla="*/ 1294108 w 1294108"/>
              <a:gd name="connsiteY0-6" fmla="*/ 302217 h 302217"/>
              <a:gd name="connsiteX1-7" fmla="*/ 0 w 1294108"/>
              <a:gd name="connsiteY1-8" fmla="*/ 0 h 302217"/>
              <a:gd name="connsiteX0-9" fmla="*/ 1294108 w 1294108"/>
              <a:gd name="connsiteY0-10" fmla="*/ 302217 h 302217"/>
              <a:gd name="connsiteX1-11" fmla="*/ 0 w 1294108"/>
              <a:gd name="connsiteY1-12" fmla="*/ 0 h 302217"/>
              <a:gd name="connsiteX0-13" fmla="*/ 1294108 w 1294108"/>
              <a:gd name="connsiteY0-14" fmla="*/ 302217 h 302217"/>
              <a:gd name="connsiteX1-15" fmla="*/ 0 w 1294108"/>
              <a:gd name="connsiteY1-16" fmla="*/ 0 h 302217"/>
              <a:gd name="connsiteX0-17" fmla="*/ 1294108 w 1294108"/>
              <a:gd name="connsiteY0-18" fmla="*/ 302217 h 302217"/>
              <a:gd name="connsiteX1-19" fmla="*/ 0 w 1294108"/>
              <a:gd name="connsiteY1-20" fmla="*/ 0 h 302217"/>
              <a:gd name="connsiteX0-21" fmla="*/ 1294108 w 1294108"/>
              <a:gd name="connsiteY0-22" fmla="*/ 302217 h 302217"/>
              <a:gd name="connsiteX1-23" fmla="*/ 0 w 1294108"/>
              <a:gd name="connsiteY1-24" fmla="*/ 0 h 3022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3" name="Freeform 142"/>
          <p:cNvSpPr/>
          <p:nvPr/>
        </p:nvSpPr>
        <p:spPr>
          <a:xfrm flipV="1">
            <a:off x="6553200" y="5029200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-1" fmla="*/ 906651 w 906651"/>
              <a:gd name="connsiteY0-2" fmla="*/ 1131376 h 1131376"/>
              <a:gd name="connsiteX1-3" fmla="*/ 0 w 906651"/>
              <a:gd name="connsiteY1-4" fmla="*/ 0 h 1131376"/>
              <a:gd name="connsiteX0-5" fmla="*/ 906651 w 906651"/>
              <a:gd name="connsiteY0-6" fmla="*/ 1131376 h 1131389"/>
              <a:gd name="connsiteX1-7" fmla="*/ 0 w 906651"/>
              <a:gd name="connsiteY1-8" fmla="*/ 0 h 1131389"/>
              <a:gd name="connsiteX0-9" fmla="*/ 906651 w 906651"/>
              <a:gd name="connsiteY0-10" fmla="*/ 1131376 h 1131389"/>
              <a:gd name="connsiteX1-11" fmla="*/ 0 w 906651"/>
              <a:gd name="connsiteY1-12" fmla="*/ 0 h 1131389"/>
              <a:gd name="connsiteX0-13" fmla="*/ 906651 w 906651"/>
              <a:gd name="connsiteY0-14" fmla="*/ 1131376 h 1131376"/>
              <a:gd name="connsiteX1-15" fmla="*/ 0 w 906651"/>
              <a:gd name="connsiteY1-16" fmla="*/ 0 h 1131376"/>
              <a:gd name="connsiteX0-17" fmla="*/ 906651 w 906651"/>
              <a:gd name="connsiteY0-18" fmla="*/ 1131376 h 1131376"/>
              <a:gd name="connsiteX1-19" fmla="*/ 0 w 906651"/>
              <a:gd name="connsiteY1-20" fmla="*/ 0 h 1131376"/>
              <a:gd name="connsiteX0-21" fmla="*/ 906651 w 906651"/>
              <a:gd name="connsiteY0-22" fmla="*/ 1131376 h 1131376"/>
              <a:gd name="connsiteX1-23" fmla="*/ 0 w 906651"/>
              <a:gd name="connsiteY1-24" fmla="*/ 0 h 1131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Freeform 105"/>
          <p:cNvSpPr/>
          <p:nvPr/>
        </p:nvSpPr>
        <p:spPr>
          <a:xfrm flipV="1">
            <a:off x="6172200" y="3428999"/>
            <a:ext cx="1294108" cy="247850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-1" fmla="*/ 1294108 w 1294108"/>
              <a:gd name="connsiteY0-2" fmla="*/ 302217 h 302217"/>
              <a:gd name="connsiteX1-3" fmla="*/ 0 w 1294108"/>
              <a:gd name="connsiteY1-4" fmla="*/ 0 h 302217"/>
              <a:gd name="connsiteX0-5" fmla="*/ 1294108 w 1294108"/>
              <a:gd name="connsiteY0-6" fmla="*/ 302217 h 302217"/>
              <a:gd name="connsiteX1-7" fmla="*/ 0 w 1294108"/>
              <a:gd name="connsiteY1-8" fmla="*/ 0 h 302217"/>
              <a:gd name="connsiteX0-9" fmla="*/ 1294108 w 1294108"/>
              <a:gd name="connsiteY0-10" fmla="*/ 302217 h 302217"/>
              <a:gd name="connsiteX1-11" fmla="*/ 0 w 1294108"/>
              <a:gd name="connsiteY1-12" fmla="*/ 0 h 302217"/>
              <a:gd name="connsiteX0-13" fmla="*/ 1294108 w 1294108"/>
              <a:gd name="connsiteY0-14" fmla="*/ 302217 h 302217"/>
              <a:gd name="connsiteX1-15" fmla="*/ 0 w 1294108"/>
              <a:gd name="connsiteY1-16" fmla="*/ 0 h 302217"/>
              <a:gd name="connsiteX0-17" fmla="*/ 1294108 w 1294108"/>
              <a:gd name="connsiteY0-18" fmla="*/ 302217 h 302217"/>
              <a:gd name="connsiteX1-19" fmla="*/ 0 w 1294108"/>
              <a:gd name="connsiteY1-20" fmla="*/ 0 h 302217"/>
              <a:gd name="connsiteX0-21" fmla="*/ 1294108 w 1294108"/>
              <a:gd name="connsiteY0-22" fmla="*/ 302217 h 302217"/>
              <a:gd name="connsiteX1-23" fmla="*/ 0 w 1294108"/>
              <a:gd name="connsiteY1-24" fmla="*/ 0 h 3022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0600" y="4953000"/>
            <a:ext cx="1295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943600" y="4419600"/>
            <a:ext cx="914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968067" y="4834468"/>
            <a:ext cx="482600" cy="118589"/>
          </a:xfrm>
          <a:custGeom>
            <a:avLst/>
            <a:gdLst>
              <a:gd name="connsiteX0" fmla="*/ 482600 w 482600"/>
              <a:gd name="connsiteY0" fmla="*/ 132012 h 132012"/>
              <a:gd name="connsiteX1" fmla="*/ 0 w 482600"/>
              <a:gd name="connsiteY1" fmla="*/ 13479 h 132012"/>
              <a:gd name="connsiteX0-1" fmla="*/ 482600 w 482600"/>
              <a:gd name="connsiteY0-2" fmla="*/ 126727 h 126746"/>
              <a:gd name="connsiteX1-3" fmla="*/ 0 w 482600"/>
              <a:gd name="connsiteY1-4" fmla="*/ 8194 h 126746"/>
              <a:gd name="connsiteX0-5" fmla="*/ 482600 w 482600"/>
              <a:gd name="connsiteY0-6" fmla="*/ 118533 h 118589"/>
              <a:gd name="connsiteX1-7" fmla="*/ 0 w 482600"/>
              <a:gd name="connsiteY1-8" fmla="*/ 0 h 118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82600" h="118589">
                <a:moveTo>
                  <a:pt x="482600" y="118533"/>
                </a:moveTo>
                <a:cubicBezTo>
                  <a:pt x="268111" y="120649"/>
                  <a:pt x="129823" y="6350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" y="617220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048000"/>
          </a:xfrm>
        </p:spPr>
        <p:txBody>
          <a:bodyPr/>
          <a:lstStyle/>
          <a:p>
            <a:r>
              <a:rPr lang="en-US" sz="2000" dirty="0" smtClean="0"/>
              <a:t>新领导者必须使跟随者日志与其自身一致</a:t>
            </a:r>
            <a:endParaRPr lang="en-US" sz="2000" dirty="0" smtClean="0"/>
          </a:p>
          <a:p>
            <a:pPr lvl="1">
              <a:spcBef>
                <a:spcPts val="300"/>
              </a:spcBef>
            </a:pPr>
            <a:r>
              <a:rPr lang="en-US" sz="1800" dirty="0" smtClean="0"/>
              <a:t>剔除所有不同的日志记录</a:t>
            </a:r>
            <a:endParaRPr lang="en-US" sz="1800" dirty="0" smtClean="0"/>
          </a:p>
          <a:p>
            <a:pPr lvl="1">
              <a:spcBef>
                <a:spcPts val="300"/>
              </a:spcBef>
            </a:pPr>
            <a:r>
              <a:rPr lang="en-US" sz="1800" dirty="0" smtClean="0"/>
              <a:t>将所有丢失的记录根据领导者的日志填充完整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2000" smtClean="0"/>
              <a:t>领导者为每个跟随者维护</a:t>
            </a:r>
            <a:r>
              <a:rPr lang="zh-CN" altLang="en-US" sz="2000" smtClean="0"/>
              <a:t>一个</a:t>
            </a:r>
            <a:r>
              <a:rPr lang="en-US" sz="2000" smtClean="0"/>
              <a:t>nextIndex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>
              <a:spcBef>
                <a:spcPts val="300"/>
              </a:spcBef>
            </a:pPr>
            <a:r>
              <a:rPr lang="en-US" sz="1800" dirty="0" smtClean="0"/>
              <a:t>要发送给该</a:t>
            </a:r>
            <a:r>
              <a:rPr lang="zh-CN" altLang="en-US" sz="1800" dirty="0" smtClean="0"/>
              <a:t>跟随者</a:t>
            </a:r>
            <a:r>
              <a:rPr lang="en-US" sz="1800" dirty="0" smtClean="0"/>
              <a:t>的下一个日志条目的索引</a:t>
            </a:r>
            <a:endParaRPr lang="en-US" sz="1800" dirty="0" smtClean="0"/>
          </a:p>
          <a:p>
            <a:pPr lvl="1">
              <a:spcBef>
                <a:spcPts val="300"/>
              </a:spcBef>
            </a:pPr>
            <a:r>
              <a:rPr lang="zh-CN" altLang="en-US" sz="1800" dirty="0" smtClean="0"/>
              <a:t>初始值为</a:t>
            </a:r>
            <a:r>
              <a:rPr lang="en-US" sz="1800" dirty="0" smtClean="0"/>
              <a:t> 1 + leader’s last index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2000" smtClean="0"/>
              <a:t>当AppendEntries一致性检查失败时，递减nextIndex并再次尝试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修复跟随者的日志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743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4572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4572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791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172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41455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46406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43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886200" y="5257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124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505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743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Right Brace 37"/>
          <p:cNvSpPr/>
          <p:nvPr/>
        </p:nvSpPr>
        <p:spPr>
          <a:xfrm flipH="1">
            <a:off x="1905000" y="5181600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5781575"/>
            <a:ext cx="910506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410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791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172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648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5309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0" y="5995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406877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19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638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257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876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4495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114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406877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019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638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257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876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495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743300" y="3962400"/>
            <a:ext cx="0" cy="12954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43300" y="5334000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6248400" y="3718744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53200" y="4572000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248400" y="4114800"/>
            <a:ext cx="2286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当</a:t>
            </a:r>
            <a:r>
              <a:rPr lang="zh-CN" altLang="en-US" dirty="0" smtClean="0"/>
              <a:t>跟随者</a:t>
            </a:r>
            <a:r>
              <a:rPr lang="en-US" dirty="0" smtClean="0"/>
              <a:t>覆盖不一致的条目时，它会删除所有后续条目: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修复日志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228600" y="617220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2743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2743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27739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32690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743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954872"/>
            <a:ext cx="166712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(before)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410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791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172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648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076700" y="2548468"/>
            <a:ext cx="0" cy="228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3581400" y="2304812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43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3124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3505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838200" y="4640672"/>
            <a:ext cx="147476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(after)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886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被罢免的领导</a:t>
            </a:r>
            <a:r>
              <a:rPr lang="zh-CN" altLang="en-US" dirty="0" smtClean="0"/>
              <a:t>者</a:t>
            </a:r>
            <a:r>
              <a:rPr lang="en-US" dirty="0" smtClean="0"/>
              <a:t>可能并不是真的死了:</a:t>
            </a:r>
            <a:endParaRPr lang="en-US" dirty="0" smtClean="0"/>
          </a:p>
          <a:p>
            <a:pPr lvl="1"/>
            <a:r>
              <a:rPr lang="en-US" dirty="0" smtClean="0"/>
              <a:t>暂时与网络断开连接</a:t>
            </a:r>
            <a:endParaRPr lang="en-US" dirty="0" smtClean="0"/>
          </a:p>
          <a:p>
            <a:pPr lvl="1"/>
            <a:r>
              <a:rPr lang="en-US" dirty="0" smtClean="0"/>
              <a:t>其他服务器选出新的领导者</a:t>
            </a:r>
            <a:endParaRPr lang="en-US" dirty="0" smtClean="0"/>
          </a:p>
          <a:p>
            <a:pPr lvl="1"/>
            <a:r>
              <a:rPr lang="en-US" dirty="0" smtClean="0"/>
              <a:t>旧的领导者重新连接，尝试提交日志条目</a:t>
            </a:r>
            <a:endParaRPr lang="en-US" dirty="0" smtClean="0"/>
          </a:p>
          <a:p>
            <a:r>
              <a:rPr lang="zh-CN" altLang="en-US" dirty="0" smtClean="0">
                <a:solidFill>
                  <a:schemeClr val="accent4"/>
                </a:solidFill>
              </a:rPr>
              <a:t>任期</a:t>
            </a:r>
            <a:r>
              <a:rPr lang="en-US" dirty="0" smtClean="0"/>
              <a:t> 用于检测陈旧的领导者（和候选人）</a:t>
            </a:r>
            <a:endParaRPr lang="en-US" dirty="0" smtClean="0"/>
          </a:p>
          <a:p>
            <a:pPr lvl="1"/>
            <a:r>
              <a:rPr lang="en-US" dirty="0" smtClean="0"/>
              <a:t>每个RPC都包含发</a:t>
            </a:r>
            <a:r>
              <a:rPr lang="zh-CN" altLang="en-US" dirty="0" smtClean="0"/>
              <a:t>送者</a:t>
            </a:r>
            <a:r>
              <a:rPr lang="en-US" dirty="0" smtClean="0"/>
              <a:t>的</a:t>
            </a:r>
            <a:r>
              <a:rPr lang="zh-CN" altLang="en-US" dirty="0" smtClean="0"/>
              <a:t>任期</a:t>
            </a:r>
            <a:endParaRPr lang="en-US" dirty="0" smtClean="0"/>
          </a:p>
          <a:p>
            <a:pPr lvl="1"/>
            <a:r>
              <a:rPr lang="en-US" dirty="0" smtClean="0"/>
              <a:t>如果发</a:t>
            </a:r>
            <a:r>
              <a:rPr lang="zh-CN" altLang="en-US" dirty="0" smtClean="0"/>
              <a:t>送者</a:t>
            </a:r>
            <a:r>
              <a:rPr lang="en-US" dirty="0" smtClean="0"/>
              <a:t>的</a:t>
            </a:r>
            <a:r>
              <a:rPr lang="zh-CN" altLang="en-US" dirty="0" smtClean="0"/>
              <a:t>任期</a:t>
            </a:r>
            <a:r>
              <a:rPr lang="en-US" dirty="0" smtClean="0"/>
              <a:t>较旧，则RPC被拒绝，</a:t>
            </a:r>
            <a:r>
              <a:rPr lang="zh-CN" altLang="en-US" dirty="0" smtClean="0"/>
              <a:t>发送者</a:t>
            </a:r>
            <a:r>
              <a:rPr lang="en-US" dirty="0" smtClean="0"/>
              <a:t>将恢复为</a:t>
            </a:r>
            <a:r>
              <a:rPr lang="zh-CN" altLang="en-US" dirty="0" smtClean="0"/>
              <a:t>跟随者</a:t>
            </a:r>
            <a:r>
              <a:rPr lang="en-US" dirty="0" smtClean="0"/>
              <a:t>并更新其</a:t>
            </a:r>
            <a:r>
              <a:rPr lang="zh-CN" altLang="en-US" dirty="0" smtClean="0"/>
              <a:t>任期</a:t>
            </a:r>
            <a:endParaRPr lang="en-US" dirty="0" smtClean="0"/>
          </a:p>
          <a:p>
            <a:pPr lvl="1"/>
            <a:r>
              <a:rPr lang="en-US" dirty="0" smtClean="0"/>
              <a:t>如果接收者的</a:t>
            </a:r>
            <a:r>
              <a:rPr lang="zh-CN" altLang="en-US" dirty="0" smtClean="0"/>
              <a:t>任期</a:t>
            </a:r>
            <a:r>
              <a:rPr lang="en-US" dirty="0" smtClean="0"/>
              <a:t>较旧，则会恢复为</a:t>
            </a:r>
            <a:r>
              <a:rPr lang="zh-CN" altLang="en-US" dirty="0" smtClean="0"/>
              <a:t>跟</a:t>
            </a:r>
            <a:r>
              <a:rPr lang="en-US" dirty="0" smtClean="0"/>
              <a:t>随者，更新其</a:t>
            </a:r>
            <a:r>
              <a:rPr lang="zh-CN" altLang="en-US" dirty="0" smtClean="0"/>
              <a:t>任期</a:t>
            </a:r>
            <a:r>
              <a:rPr lang="en-US" dirty="0" smtClean="0"/>
              <a:t>，然后正常处理RPC</a:t>
            </a:r>
            <a:endParaRPr lang="en-US" dirty="0" smtClean="0"/>
          </a:p>
          <a:p>
            <a:r>
              <a:rPr lang="en-US" dirty="0"/>
              <a:t>选举</a:t>
            </a:r>
            <a:r>
              <a:rPr lang="zh-CN" altLang="en-US" dirty="0"/>
              <a:t>会</a:t>
            </a:r>
            <a:r>
              <a:rPr lang="en-US" dirty="0"/>
              <a:t>更新大多数服务器的</a:t>
            </a:r>
            <a:r>
              <a:rPr lang="zh-CN" altLang="en-US" dirty="0"/>
              <a:t>任期</a:t>
            </a:r>
            <a:endParaRPr lang="en-US" dirty="0"/>
          </a:p>
          <a:p>
            <a:pPr lvl="1"/>
            <a:r>
              <a:rPr lang="en-US" dirty="0" smtClean="0">
                <a:sym typeface="+mn-ea"/>
              </a:rPr>
              <a:t>被罢免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dirty="0"/>
              <a:t>服务器无法提交新的日志条目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5" y="318770"/>
            <a:ext cx="8490585" cy="609600"/>
          </a:xfrm>
        </p:spPr>
        <p:txBody>
          <a:bodyPr/>
          <a:lstStyle/>
          <a:p>
            <a:r>
              <a:rPr lang="en-US" dirty="0" smtClean="0"/>
              <a:t>平衡旧领导者（Neutralizing Old Leader）</a:t>
            </a: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发送命令给领导者</a:t>
            </a:r>
            <a:endParaRPr lang="en-US" dirty="0" smtClean="0"/>
          </a:p>
          <a:p>
            <a:pPr lvl="1"/>
            <a:r>
              <a:rPr lang="zh-CN" altLang="en-US" dirty="0" smtClean="0"/>
              <a:t>如果领导者未知，与任意服务器通信</a:t>
            </a:r>
            <a:endParaRPr lang="en-US" dirty="0" smtClean="0"/>
          </a:p>
          <a:p>
            <a:pPr lvl="1"/>
            <a:r>
              <a:rPr lang="en-US" dirty="0" smtClean="0"/>
              <a:t>如果</a:t>
            </a:r>
            <a:r>
              <a:rPr lang="zh-CN" altLang="en-US" dirty="0" smtClean="0"/>
              <a:t>通信的</a:t>
            </a:r>
            <a:r>
              <a:rPr lang="en-US" dirty="0" smtClean="0"/>
              <a:t>服务器不是领导者，它将重定向到领导者</a:t>
            </a:r>
            <a:endParaRPr lang="en-US" dirty="0" smtClean="0"/>
          </a:p>
          <a:p>
            <a:r>
              <a:rPr lang="en-US" dirty="0" smtClean="0"/>
              <a:t>在</a:t>
            </a:r>
            <a:r>
              <a:rPr lang="en-US" dirty="0" smtClean="0">
                <a:sym typeface="+mn-ea"/>
              </a:rPr>
              <a:t>命令</a:t>
            </a:r>
            <a:r>
              <a:rPr lang="zh-CN" altLang="en-US" dirty="0" smtClean="0">
                <a:sym typeface="+mn-ea"/>
              </a:rPr>
              <a:t>被</a:t>
            </a:r>
            <a:r>
              <a:rPr lang="en-US" dirty="0" smtClean="0"/>
              <a:t>记录，提交和</a:t>
            </a:r>
            <a:r>
              <a:rPr lang="en-US" dirty="0" smtClean="0">
                <a:sym typeface="+mn-ea"/>
              </a:rPr>
              <a:t>领导者的状态机</a:t>
            </a:r>
            <a:r>
              <a:rPr lang="en-US" dirty="0" smtClean="0"/>
              <a:t>执行之前，领导者不会响应</a:t>
            </a:r>
            <a:endParaRPr lang="en-US" dirty="0" smtClean="0"/>
          </a:p>
          <a:p>
            <a:r>
              <a:rPr lang="zh-CN" altLang="en-US" dirty="0" smtClean="0"/>
              <a:t>如果请求超时</a:t>
            </a:r>
            <a:r>
              <a:rPr lang="en-US" dirty="0" smtClean="0"/>
              <a:t> (e.g., leader crash):</a:t>
            </a:r>
            <a:endParaRPr lang="en-US" dirty="0" smtClean="0"/>
          </a:p>
          <a:p>
            <a:pPr lvl="1"/>
            <a:r>
              <a:rPr lang="en-US" dirty="0" smtClean="0"/>
              <a:t>客户端重新</a:t>
            </a:r>
            <a:r>
              <a:rPr lang="zh-CN" altLang="en-US" dirty="0" smtClean="0"/>
              <a:t>发送</a:t>
            </a:r>
            <a:r>
              <a:rPr lang="en-US" dirty="0" smtClean="0"/>
              <a:t>命令给其他服务器</a:t>
            </a:r>
            <a:endParaRPr lang="en-US" dirty="0" smtClean="0"/>
          </a:p>
          <a:p>
            <a:pPr lvl="1"/>
            <a:r>
              <a:rPr lang="zh-CN" altLang="en-US" dirty="0" smtClean="0"/>
              <a:t>最终被重定向到新的领导者</a:t>
            </a:r>
            <a:endParaRPr lang="en-US" dirty="0" smtClean="0"/>
          </a:p>
          <a:p>
            <a:pPr lvl="1"/>
            <a:r>
              <a:rPr lang="zh-CN" altLang="en-US" dirty="0" smtClean="0"/>
              <a:t>通过新领导者重试请求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客户端协议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如果领导者在执行命令后但在响应之前崩溃会怎样?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不能执行命令两次</a:t>
            </a:r>
            <a:endParaRPr lang="en-US" dirty="0" smtClean="0"/>
          </a:p>
          <a:p>
            <a:r>
              <a:rPr lang="en-US" dirty="0" smtClean="0"/>
              <a:t>解决方案</a:t>
            </a:r>
            <a:r>
              <a:rPr lang="en-US" dirty="0" smtClean="0">
                <a:sym typeface="+mn-ea"/>
              </a:rPr>
              <a:t>: </a:t>
            </a:r>
            <a:r>
              <a:rPr lang="en-US" dirty="0" smtClean="0"/>
              <a:t>客户端在每个命令中嵌入一个唯一的id</a:t>
            </a:r>
            <a:endParaRPr lang="en-US" dirty="0" smtClean="0"/>
          </a:p>
          <a:p>
            <a:pPr lvl="1"/>
            <a:r>
              <a:rPr lang="zh-CN" altLang="en-US" dirty="0" smtClean="0"/>
              <a:t>服务器将</a:t>
            </a:r>
            <a:r>
              <a:rPr lang="en-US" altLang="zh-CN" dirty="0" smtClean="0"/>
              <a:t>id</a:t>
            </a:r>
            <a:r>
              <a:rPr lang="zh-CN" altLang="en-US" dirty="0" smtClean="0"/>
              <a:t>保存到日志条目中</a:t>
            </a:r>
            <a:endParaRPr lang="en-US" dirty="0" smtClean="0"/>
          </a:p>
          <a:p>
            <a:pPr lvl="1"/>
            <a:r>
              <a:rPr lang="en-US" smtClean="0"/>
              <a:t>在接受命令之前，</a:t>
            </a:r>
            <a:r>
              <a:rPr lang="zh-CN" altLang="en-US" smtClean="0"/>
              <a:t>领导者</a:t>
            </a:r>
            <a:r>
              <a:rPr lang="en-US" smtClean="0"/>
              <a:t>会检查其日志以查找具有该id的条目</a:t>
            </a:r>
            <a:endParaRPr lang="en-US" smtClean="0"/>
          </a:p>
          <a:p>
            <a:pPr lvl="1"/>
            <a:r>
              <a:rPr lang="en-US" dirty="0" smtClean="0"/>
              <a:t>如果在日志中找到</a:t>
            </a:r>
            <a:r>
              <a:rPr lang="zh-CN" altLang="en-US" dirty="0" smtClean="0"/>
              <a:t>该</a:t>
            </a:r>
            <a:r>
              <a:rPr lang="en-US" dirty="0" smtClean="0"/>
              <a:t>id</a:t>
            </a:r>
            <a:r>
              <a:rPr lang="zh-CN" altLang="en-US" dirty="0" smtClean="0"/>
              <a:t>对应的条目</a:t>
            </a:r>
            <a:r>
              <a:rPr lang="en-US" dirty="0" smtClean="0"/>
              <a:t>，则忽略新命令，</a:t>
            </a:r>
            <a:r>
              <a:rPr lang="zh-CN" altLang="en-US" dirty="0" smtClean="0"/>
              <a:t>返回</a:t>
            </a:r>
            <a:r>
              <a:rPr lang="en-US" dirty="0" smtClean="0"/>
              <a:t>旧命令</a:t>
            </a:r>
            <a:r>
              <a:rPr lang="zh-CN" altLang="en-US" dirty="0" smtClean="0"/>
              <a:t>的</a:t>
            </a:r>
            <a:r>
              <a:rPr lang="en-US" dirty="0" smtClean="0"/>
              <a:t>响应</a:t>
            </a:r>
            <a:endParaRPr lang="en-US" dirty="0" smtClean="0"/>
          </a:p>
          <a:p>
            <a:r>
              <a:rPr lang="zh-CN" altLang="en-US" dirty="0" smtClean="0"/>
              <a:t>结果</a:t>
            </a:r>
            <a:r>
              <a:rPr lang="en-US" dirty="0" smtClean="0"/>
              <a:t>: </a:t>
            </a:r>
            <a:r>
              <a:rPr lang="zh-CN" altLang="en-US" dirty="0" smtClean="0"/>
              <a:t>只要客户端不崩溃就能保证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  <a:sym typeface="+mn-ea"/>
              </a:rPr>
              <a:t>exactly-once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</a:rPr>
              <a:t>语义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客户端协议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038599"/>
          </a:xfrm>
        </p:spPr>
        <p:txBody>
          <a:bodyPr/>
          <a:lstStyle/>
          <a:p>
            <a:r>
              <a:rPr lang="zh-CN" altLang="en-US" dirty="0" smtClean="0"/>
              <a:t>系统配置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每个服务器的</a:t>
            </a:r>
            <a:r>
              <a:rPr lang="en-US" altLang="zh-CN" dirty="0" smtClean="0"/>
              <a:t>ID</a:t>
            </a:r>
            <a:r>
              <a:rPr lang="zh-CN" altLang="en-US" dirty="0" smtClean="0">
                <a:ea typeface="宋体" charset="0"/>
              </a:rPr>
              <a:t>，网络地址</a:t>
            </a:r>
            <a:endParaRPr lang="en-US" dirty="0" smtClean="0"/>
          </a:p>
          <a:p>
            <a:pPr lvl="1"/>
            <a:r>
              <a:rPr lang="en-US" dirty="0" smtClean="0"/>
              <a:t>确定多数票的具体数量</a:t>
            </a:r>
            <a:endParaRPr lang="en-US" dirty="0" smtClean="0"/>
          </a:p>
          <a:p>
            <a:r>
              <a:rPr lang="en-US" dirty="0" smtClean="0"/>
              <a:t>共识机制必须支持配置的更改:</a:t>
            </a:r>
            <a:endParaRPr lang="en-US" dirty="0" smtClean="0"/>
          </a:p>
          <a:p>
            <a:pPr lvl="1"/>
            <a:r>
              <a:rPr lang="en-US" dirty="0" smtClean="0"/>
              <a:t>更换故障机器</a:t>
            </a:r>
            <a:endParaRPr lang="en-US" dirty="0" smtClean="0"/>
          </a:p>
          <a:p>
            <a:pPr lvl="1"/>
            <a:r>
              <a:rPr dirty="0" smtClean="0"/>
              <a:t>更改副本数量</a:t>
            </a:r>
            <a:endParaRPr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配置变更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+mn-ea"/>
              </a:rPr>
              <a:t>无法直接从一种配置切换到另一种配置：可能会出现</a:t>
            </a:r>
            <a:r>
              <a:rPr lang="en-US" dirty="0" smtClean="0">
                <a:solidFill>
                  <a:schemeClr val="accent4"/>
                </a:solidFill>
              </a:rPr>
              <a:t>冲突的</a:t>
            </a:r>
            <a:r>
              <a:rPr lang="zh-CN" altLang="en-US" dirty="0" smtClean="0">
                <a:solidFill>
                  <a:schemeClr val="accent4"/>
                </a:solidFill>
              </a:rPr>
              <a:t>大</a:t>
            </a:r>
            <a:r>
              <a:rPr lang="en-US" dirty="0" smtClean="0">
                <a:solidFill>
                  <a:schemeClr val="accent4"/>
                </a:solidFill>
              </a:rPr>
              <a:t>多数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配置变更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28800" y="3276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876800" y="3276600"/>
            <a:ext cx="14478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828800" y="2895600"/>
            <a:ext cx="4135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 smtClean="0"/>
              <a:t>C</a:t>
            </a:r>
            <a:r>
              <a:rPr lang="en-US" sz="2000" baseline="-25000" dirty="0" smtClean="0"/>
              <a:t>old</a:t>
            </a:r>
            <a:endParaRPr 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826066" y="2895600"/>
            <a:ext cx="498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 err="1" smtClean="0"/>
              <a:t>C</a:t>
            </a:r>
            <a:r>
              <a:rPr lang="en-US" sz="2000" baseline="-25000" dirty="0" err="1" smtClean="0"/>
              <a:t>new</a:t>
            </a:r>
            <a:endParaRPr lang="en-US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3252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3657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4419600" y="3657600"/>
            <a:ext cx="19050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1828800" y="4038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3810000" y="4038600"/>
            <a:ext cx="25146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3352800" y="4419600"/>
            <a:ext cx="29718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2895600" y="4800600"/>
            <a:ext cx="34290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21" name="Rounded Rectangle 20"/>
          <p:cNvSpPr/>
          <p:nvPr/>
        </p:nvSpPr>
        <p:spPr>
          <a:xfrm>
            <a:off x="3962400" y="4000100"/>
            <a:ext cx="304800" cy="1066800"/>
          </a:xfrm>
          <a:prstGeom prst="roundRect">
            <a:avLst/>
          </a:prstGeom>
          <a:noFill/>
          <a:ln>
            <a:solidFill>
              <a:srgbClr val="3167D3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962400" y="3238100"/>
            <a:ext cx="304800" cy="685800"/>
          </a:xfrm>
          <a:prstGeom prst="roundRect">
            <a:avLst/>
          </a:prstGeom>
          <a:noFill/>
          <a:ln>
            <a:solidFill>
              <a:srgbClr val="00B8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0" y="3633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4014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4395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4776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2800" y="3442901"/>
            <a:ext cx="14988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rgbClr val="008E00"/>
                </a:solidFill>
              </a:rPr>
              <a:t>Majority of C</a:t>
            </a:r>
            <a:r>
              <a:rPr lang="en-US" baseline="-25000" dirty="0" smtClean="0">
                <a:solidFill>
                  <a:srgbClr val="008E00"/>
                </a:solidFill>
              </a:rPr>
              <a:t>old</a:t>
            </a:r>
            <a:endParaRPr lang="en-US" baseline="-25000" dirty="0">
              <a:solidFill>
                <a:srgbClr val="008E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2800" y="4419600"/>
            <a:ext cx="15757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rgbClr val="3167D3"/>
                </a:solidFill>
              </a:rPr>
              <a:t>Majority of </a:t>
            </a:r>
            <a:r>
              <a:rPr lang="en-US" dirty="0" err="1" smtClean="0">
                <a:solidFill>
                  <a:srgbClr val="3167D3"/>
                </a:solidFill>
              </a:rPr>
              <a:t>C</a:t>
            </a:r>
            <a:r>
              <a:rPr lang="en-US" baseline="-25000" dirty="0" err="1" smtClean="0">
                <a:solidFill>
                  <a:srgbClr val="3167D3"/>
                </a:solidFill>
              </a:rPr>
              <a:t>new</a:t>
            </a:r>
            <a:endParaRPr lang="en-US" baseline="-25000" dirty="0">
              <a:solidFill>
                <a:srgbClr val="3167D3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 flipV="1">
            <a:off x="4191000" y="2822437"/>
            <a:ext cx="3581412" cy="605760"/>
          </a:xfrm>
          <a:custGeom>
            <a:avLst/>
            <a:gdLst>
              <a:gd name="connsiteX0" fmla="*/ 3667225 w 3667225"/>
              <a:gd name="connsiteY0" fmla="*/ 0 h 386974"/>
              <a:gd name="connsiteX1" fmla="*/ 1838425 w 3667225"/>
              <a:gd name="connsiteY1" fmla="*/ 385011 h 386974"/>
              <a:gd name="connsiteX2" fmla="*/ 0 w 3667225"/>
              <a:gd name="connsiteY2" fmla="*/ 192506 h 386974"/>
              <a:gd name="connsiteX0-1" fmla="*/ 3667239 w 3667239"/>
              <a:gd name="connsiteY0-2" fmla="*/ 0 h 396392"/>
              <a:gd name="connsiteX1-3" fmla="*/ 1838439 w 3667239"/>
              <a:gd name="connsiteY1-4" fmla="*/ 385011 h 396392"/>
              <a:gd name="connsiteX2-5" fmla="*/ 14 w 3667239"/>
              <a:gd name="connsiteY2-6" fmla="*/ 192506 h 396392"/>
              <a:gd name="connsiteX0-7" fmla="*/ 3667239 w 3667239"/>
              <a:gd name="connsiteY0-8" fmla="*/ 0 h 385151"/>
              <a:gd name="connsiteX1-9" fmla="*/ 1838439 w 3667239"/>
              <a:gd name="connsiteY1-10" fmla="*/ 385011 h 385151"/>
              <a:gd name="connsiteX2-11" fmla="*/ 14 w 3667239"/>
              <a:gd name="connsiteY2-12" fmla="*/ 192506 h 385151"/>
              <a:gd name="connsiteX0-13" fmla="*/ 3667239 w 3667270"/>
              <a:gd name="connsiteY0-14" fmla="*/ 0 h 387089"/>
              <a:gd name="connsiteX1-15" fmla="*/ 1838439 w 3667270"/>
              <a:gd name="connsiteY1-16" fmla="*/ 385011 h 387089"/>
              <a:gd name="connsiteX2-17" fmla="*/ 14 w 3667270"/>
              <a:gd name="connsiteY2-18" fmla="*/ 192506 h 387089"/>
              <a:gd name="connsiteX0-19" fmla="*/ 3676864 w 3676895"/>
              <a:gd name="connsiteY0-20" fmla="*/ 0 h 392010"/>
              <a:gd name="connsiteX1-21" fmla="*/ 1848064 w 3676895"/>
              <a:gd name="connsiteY1-22" fmla="*/ 385011 h 392010"/>
              <a:gd name="connsiteX2-23" fmla="*/ 13 w 3676895"/>
              <a:gd name="connsiteY2-24" fmla="*/ 165341 h 392010"/>
              <a:gd name="connsiteX0-25" fmla="*/ 3676864 w 3676895"/>
              <a:gd name="connsiteY0-26" fmla="*/ 0 h 385691"/>
              <a:gd name="connsiteX1-27" fmla="*/ 1848064 w 3676895"/>
              <a:gd name="connsiteY1-28" fmla="*/ 385011 h 385691"/>
              <a:gd name="connsiteX2-29" fmla="*/ 13 w 3676895"/>
              <a:gd name="connsiteY2-30" fmla="*/ 165341 h 385691"/>
              <a:gd name="connsiteX0-31" fmla="*/ 3667239 w 3667271"/>
              <a:gd name="connsiteY0-32" fmla="*/ 0 h 346132"/>
              <a:gd name="connsiteX1-33" fmla="*/ 1848064 w 3667271"/>
              <a:gd name="connsiteY1-34" fmla="*/ 341548 h 346132"/>
              <a:gd name="connsiteX2-35" fmla="*/ 13 w 3667271"/>
              <a:gd name="connsiteY2-36" fmla="*/ 121878 h 346132"/>
              <a:gd name="connsiteX0-37" fmla="*/ 3667239 w 3667239"/>
              <a:gd name="connsiteY0-38" fmla="*/ 0 h 346132"/>
              <a:gd name="connsiteX1-39" fmla="*/ 1848064 w 3667239"/>
              <a:gd name="connsiteY1-40" fmla="*/ 341548 h 346132"/>
              <a:gd name="connsiteX2-41" fmla="*/ 13 w 3667239"/>
              <a:gd name="connsiteY2-42" fmla="*/ 121878 h 346132"/>
              <a:gd name="connsiteX0-43" fmla="*/ 3667240 w 3667240"/>
              <a:gd name="connsiteY0-44" fmla="*/ 0 h 341912"/>
              <a:gd name="connsiteX1-45" fmla="*/ 1848065 w 3667240"/>
              <a:gd name="connsiteY1-46" fmla="*/ 341548 h 341912"/>
              <a:gd name="connsiteX2-47" fmla="*/ 14 w 3667240"/>
              <a:gd name="connsiteY2-48" fmla="*/ 121878 h 341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67240" h="341912">
                <a:moveTo>
                  <a:pt x="3667240" y="0"/>
                </a:moveTo>
                <a:cubicBezTo>
                  <a:pt x="3655208" y="315111"/>
                  <a:pt x="2478520" y="337533"/>
                  <a:pt x="1848065" y="341548"/>
                </a:cubicBezTo>
                <a:cubicBezTo>
                  <a:pt x="1217610" y="345563"/>
                  <a:pt x="-4799" y="319197"/>
                  <a:pt x="14" y="121878"/>
                </a:cubicBezTo>
              </a:path>
            </a:pathLst>
          </a:custGeom>
          <a:noFill/>
          <a:ln>
            <a:solidFill>
              <a:srgbClr val="008E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190999" y="4687573"/>
            <a:ext cx="3591027" cy="798825"/>
          </a:xfrm>
          <a:custGeom>
            <a:avLst/>
            <a:gdLst>
              <a:gd name="connsiteX0" fmla="*/ 3667225 w 3667225"/>
              <a:gd name="connsiteY0" fmla="*/ 0 h 386974"/>
              <a:gd name="connsiteX1" fmla="*/ 1838425 w 3667225"/>
              <a:gd name="connsiteY1" fmla="*/ 385011 h 386974"/>
              <a:gd name="connsiteX2" fmla="*/ 0 w 3667225"/>
              <a:gd name="connsiteY2" fmla="*/ 192506 h 386974"/>
              <a:gd name="connsiteX0-1" fmla="*/ 3667239 w 3667239"/>
              <a:gd name="connsiteY0-2" fmla="*/ 0 h 396392"/>
              <a:gd name="connsiteX1-3" fmla="*/ 1838439 w 3667239"/>
              <a:gd name="connsiteY1-4" fmla="*/ 385011 h 396392"/>
              <a:gd name="connsiteX2-5" fmla="*/ 14 w 3667239"/>
              <a:gd name="connsiteY2-6" fmla="*/ 192506 h 396392"/>
              <a:gd name="connsiteX0-7" fmla="*/ 3667239 w 3667239"/>
              <a:gd name="connsiteY0-8" fmla="*/ 0 h 385151"/>
              <a:gd name="connsiteX1-9" fmla="*/ 1838439 w 3667239"/>
              <a:gd name="connsiteY1-10" fmla="*/ 385011 h 385151"/>
              <a:gd name="connsiteX2-11" fmla="*/ 14 w 3667239"/>
              <a:gd name="connsiteY2-12" fmla="*/ 192506 h 385151"/>
              <a:gd name="connsiteX0-13" fmla="*/ 3667239 w 3667270"/>
              <a:gd name="connsiteY0-14" fmla="*/ 0 h 387089"/>
              <a:gd name="connsiteX1-15" fmla="*/ 1838439 w 3667270"/>
              <a:gd name="connsiteY1-16" fmla="*/ 385011 h 387089"/>
              <a:gd name="connsiteX2-17" fmla="*/ 14 w 3667270"/>
              <a:gd name="connsiteY2-18" fmla="*/ 192506 h 387089"/>
              <a:gd name="connsiteX0-19" fmla="*/ 3676864 w 3676895"/>
              <a:gd name="connsiteY0-20" fmla="*/ 0 h 392010"/>
              <a:gd name="connsiteX1-21" fmla="*/ 1848064 w 3676895"/>
              <a:gd name="connsiteY1-22" fmla="*/ 385011 h 392010"/>
              <a:gd name="connsiteX2-23" fmla="*/ 13 w 3676895"/>
              <a:gd name="connsiteY2-24" fmla="*/ 165341 h 392010"/>
              <a:gd name="connsiteX0-25" fmla="*/ 3676864 w 3676895"/>
              <a:gd name="connsiteY0-26" fmla="*/ 0 h 385691"/>
              <a:gd name="connsiteX1-27" fmla="*/ 1848064 w 3676895"/>
              <a:gd name="connsiteY1-28" fmla="*/ 385011 h 385691"/>
              <a:gd name="connsiteX2-29" fmla="*/ 13 w 3676895"/>
              <a:gd name="connsiteY2-30" fmla="*/ 165341 h 385691"/>
              <a:gd name="connsiteX0-31" fmla="*/ 3686489 w 3686520"/>
              <a:gd name="connsiteY0-32" fmla="*/ 0 h 461109"/>
              <a:gd name="connsiteX1-33" fmla="*/ 1848064 w 3686520"/>
              <a:gd name="connsiteY1-34" fmla="*/ 450205 h 461109"/>
              <a:gd name="connsiteX2-35" fmla="*/ 13 w 3686520"/>
              <a:gd name="connsiteY2-36" fmla="*/ 230535 h 461109"/>
              <a:gd name="connsiteX0-37" fmla="*/ 3686489 w 3686520"/>
              <a:gd name="connsiteY0-38" fmla="*/ 0 h 461109"/>
              <a:gd name="connsiteX1-39" fmla="*/ 1848064 w 3686520"/>
              <a:gd name="connsiteY1-40" fmla="*/ 450205 h 461109"/>
              <a:gd name="connsiteX2-41" fmla="*/ 13 w 3686520"/>
              <a:gd name="connsiteY2-42" fmla="*/ 230535 h 461109"/>
              <a:gd name="connsiteX0-43" fmla="*/ 3686490 w 3686522"/>
              <a:gd name="connsiteY0-44" fmla="*/ 0 h 450884"/>
              <a:gd name="connsiteX1-45" fmla="*/ 1848065 w 3686522"/>
              <a:gd name="connsiteY1-46" fmla="*/ 450205 h 450884"/>
              <a:gd name="connsiteX2-47" fmla="*/ 14 w 3686522"/>
              <a:gd name="connsiteY2-48" fmla="*/ 230535 h 450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86522" h="450884">
                <a:moveTo>
                  <a:pt x="3686490" y="0"/>
                </a:moveTo>
                <a:cubicBezTo>
                  <a:pt x="3693709" y="380305"/>
                  <a:pt x="2491354" y="444380"/>
                  <a:pt x="1848065" y="450205"/>
                </a:cubicBezTo>
                <a:cubicBezTo>
                  <a:pt x="1204776" y="456030"/>
                  <a:pt x="-4799" y="427854"/>
                  <a:pt x="14" y="230535"/>
                </a:cubicBezTo>
              </a:path>
            </a:pathLst>
          </a:custGeom>
          <a:noFill/>
          <a:ln>
            <a:solidFill>
              <a:srgbClr val="3167D3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1828800" y="5181600"/>
            <a:ext cx="4495800" cy="0"/>
          </a:xfrm>
          <a:prstGeom prst="line">
            <a:avLst/>
          </a:prstGeom>
          <a:ln w="19050" cap="rnd"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8800" y="5181600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 smtClean="0"/>
              <a:t>time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4800" y="6096000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r>
              <a:rPr lang="en-US" dirty="0" smtClean="0"/>
              <a:t>Raft </a:t>
            </a:r>
            <a:r>
              <a:rPr lang="zh-CN" altLang="en-US" dirty="0" smtClean="0"/>
              <a:t>使用两段协议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中间阶段使用</a:t>
            </a:r>
            <a:r>
              <a:rPr lang="zh-CN" altLang="en-US" dirty="0" smtClean="0">
                <a:solidFill>
                  <a:schemeClr val="accent4"/>
                </a:solidFill>
              </a:rPr>
              <a:t>多边共识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(</a:t>
            </a:r>
            <a:r>
              <a:rPr lang="zh-CN" altLang="en-US" dirty="0" smtClean="0"/>
              <a:t>在这个阶段中，集群包括所有的服务器上新旧两种配置，但是如选举和提交的决策，需要在新旧两个独立的配置状态下达成一致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配置更改只是一个日志条目; 一旦服务器将新配置记录到日志中，那么它就立刻生效，并不需要等待该日志记录变为已提交状态。 </a:t>
            </a:r>
            <a:endParaRPr lang="en-US" dirty="0" smtClean="0"/>
          </a:p>
          <a:p>
            <a:pPr lvl="1"/>
            <a:r>
              <a:rPr lang="en-US" dirty="0" smtClean="0"/>
              <a:t>一旦</a:t>
            </a:r>
            <a:r>
              <a:rPr lang="zh-CN" altLang="en-US" dirty="0" smtClean="0"/>
              <a:t>多边</a:t>
            </a:r>
            <a:r>
              <a:rPr lang="en-US" dirty="0" smtClean="0"/>
              <a:t>共识被提交确认，领导者就可以将配置变更 C(new) 写入日志记录，并发送给集群其他服务器。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联合共识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6108065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9000" y="6135866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6184265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5406" y="6184265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5193665"/>
            <a:ext cx="0" cy="9144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6400" y="4736465"/>
            <a:ext cx="0" cy="13716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512366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baseline="-25000" dirty="0" smtClean="0">
                <a:solidFill>
                  <a:schemeClr val="accent4"/>
                </a:solidFill>
              </a:rPr>
              <a:t>old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055166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3167D3"/>
                </a:solidFill>
              </a:rPr>
              <a:t>C</a:t>
            </a:r>
            <a:r>
              <a:rPr lang="en-US" baseline="-25000" dirty="0" err="1" smtClean="0">
                <a:solidFill>
                  <a:srgbClr val="3167D3"/>
                </a:solidFill>
              </a:rPr>
              <a:t>old+new</a:t>
            </a:r>
            <a:endParaRPr lang="en-US" dirty="0">
              <a:solidFill>
                <a:srgbClr val="3167D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8562" y="4597966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8E00"/>
                </a:solidFill>
              </a:rPr>
              <a:t>C</a:t>
            </a:r>
            <a:r>
              <a:rPr lang="en-US" baseline="-25000" dirty="0" err="1" smtClean="0">
                <a:solidFill>
                  <a:srgbClr val="008E00"/>
                </a:solidFill>
              </a:rPr>
              <a:t>new</a:t>
            </a:r>
            <a:endParaRPr lang="en-US" dirty="0">
              <a:solidFill>
                <a:srgbClr val="008E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95400" y="5650865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05200" y="5193665"/>
            <a:ext cx="1066800" cy="0"/>
          </a:xfrm>
          <a:prstGeom prst="line">
            <a:avLst/>
          </a:prstGeom>
          <a:ln w="63500" cap="rnd">
            <a:solidFill>
              <a:srgbClr val="3167D3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5193665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0" y="4736465"/>
            <a:ext cx="914400" cy="0"/>
          </a:xfrm>
          <a:prstGeom prst="line">
            <a:avLst/>
          </a:prstGeom>
          <a:ln w="63500" cap="rnd">
            <a:solidFill>
              <a:srgbClr val="008E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6400" y="4736465"/>
            <a:ext cx="1981200" cy="0"/>
          </a:xfrm>
          <a:prstGeom prst="line">
            <a:avLst/>
          </a:prstGeom>
          <a:ln w="6350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95400" y="4431665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1600" y="3801467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baseline="-25000" dirty="0" smtClean="0">
                <a:solidFill>
                  <a:schemeClr val="accent4"/>
                </a:solidFill>
              </a:rPr>
              <a:t>old</a:t>
            </a:r>
            <a:r>
              <a:rPr lang="en-US" dirty="0" smtClean="0">
                <a:solidFill>
                  <a:schemeClr val="accent4"/>
                </a:solidFill>
              </a:rPr>
              <a:t> can make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unilateral decisions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05200" y="4355465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72000" y="4431665"/>
            <a:ext cx="2971800" cy="0"/>
          </a:xfrm>
          <a:prstGeom prst="line">
            <a:avLst/>
          </a:prstGeom>
          <a:ln w="317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4524" y="3801467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>
                <a:solidFill>
                  <a:srgbClr val="008E00"/>
                </a:solidFill>
              </a:rPr>
              <a:t>C</a:t>
            </a:r>
            <a:r>
              <a:rPr lang="en-US" baseline="-25000" dirty="0" err="1" smtClean="0">
                <a:solidFill>
                  <a:srgbClr val="008E00"/>
                </a:solidFill>
              </a:rPr>
              <a:t>new</a:t>
            </a:r>
            <a:r>
              <a:rPr lang="en-US" dirty="0" smtClean="0">
                <a:solidFill>
                  <a:srgbClr val="008E00"/>
                </a:solidFill>
              </a:rPr>
              <a:t> can make</a:t>
            </a:r>
            <a:endParaRPr lang="en-US" dirty="0" smtClean="0">
              <a:solidFill>
                <a:srgbClr val="008E00"/>
              </a:solidFill>
            </a:endParaRPr>
          </a:p>
          <a:p>
            <a:r>
              <a:rPr lang="en-US" dirty="0" smtClean="0">
                <a:solidFill>
                  <a:srgbClr val="008E00"/>
                </a:solidFill>
              </a:rPr>
              <a:t>unilateral decisions</a:t>
            </a:r>
            <a:endParaRPr lang="en-US" dirty="0">
              <a:solidFill>
                <a:srgbClr val="008E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72000" y="4355465"/>
            <a:ext cx="0" cy="152400"/>
          </a:xfrm>
          <a:prstGeom prst="line">
            <a:avLst/>
          </a:prstGeom>
          <a:ln w="3175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650865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0" y="5193665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+mn-ea"/>
              </a:rPr>
              <a:t>一般</a:t>
            </a:r>
            <a:r>
              <a:rPr lang="en-US" dirty="0" smtClean="0"/>
              <a:t>达成共识</a:t>
            </a:r>
            <a:r>
              <a:rPr lang="zh-CN" altLang="en-US" dirty="0" smtClean="0"/>
              <a:t>有</a:t>
            </a:r>
            <a:r>
              <a:rPr lang="en-US" dirty="0" smtClean="0"/>
              <a:t>两种</a:t>
            </a:r>
            <a:r>
              <a:rPr lang="zh-CN" altLang="en-US" dirty="0" smtClean="0"/>
              <a:t>方式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zh-CN" altLang="en-US" dirty="0" smtClean="0"/>
              <a:t>对称式，无领导者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所有服务器的角色相同</a:t>
            </a:r>
            <a:endParaRPr lang="en-US" dirty="0" smtClean="0"/>
          </a:p>
          <a:p>
            <a:pPr lvl="1"/>
            <a:r>
              <a:rPr lang="zh-CN" altLang="en-US" dirty="0" smtClean="0"/>
              <a:t>客户端可以和任何服务器通信</a:t>
            </a:r>
            <a:endParaRPr lang="en-US" dirty="0" smtClean="0"/>
          </a:p>
          <a:p>
            <a:r>
              <a:rPr lang="zh-CN" altLang="en-US" dirty="0" smtClean="0"/>
              <a:t>非</a:t>
            </a:r>
            <a:r>
              <a:rPr lang="en-US" dirty="0" smtClean="0"/>
              <a:t>对称</a:t>
            </a:r>
            <a:r>
              <a:rPr lang="zh-CN" altLang="en-US" dirty="0" smtClean="0"/>
              <a:t>式</a:t>
            </a:r>
            <a:r>
              <a:rPr lang="en-US" dirty="0" smtClean="0"/>
              <a:t>，</a:t>
            </a:r>
            <a:r>
              <a:rPr lang="zh-CN" altLang="en-US" dirty="0" smtClean="0"/>
              <a:t>基于</a:t>
            </a:r>
            <a:r>
              <a:rPr lang="en-US" dirty="0" smtClean="0"/>
              <a:t>领导</a:t>
            </a:r>
            <a:r>
              <a:rPr lang="zh-CN" altLang="en-US" dirty="0" smtClean="0"/>
              <a:t>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在任何时候，</a:t>
            </a:r>
            <a:r>
              <a:rPr lang="zh-CN" altLang="en-US" dirty="0" smtClean="0"/>
              <a:t>只有</a:t>
            </a:r>
            <a:r>
              <a:rPr lang="en-US" dirty="0" smtClean="0"/>
              <a:t>一个服务器负责</a:t>
            </a:r>
            <a:r>
              <a:rPr lang="zh-CN" altLang="en-US" dirty="0" smtClean="0"/>
              <a:t>接收客户端请求并作出决策</a:t>
            </a:r>
            <a:r>
              <a:rPr lang="en-US" dirty="0" smtClean="0"/>
              <a:t>，其他服务器</a:t>
            </a:r>
            <a:r>
              <a:rPr lang="zh-CN" altLang="en-US" dirty="0" smtClean="0"/>
              <a:t>则只需</a:t>
            </a:r>
            <a:r>
              <a:rPr lang="en-US" dirty="0" smtClean="0"/>
              <a:t>接受它的</a:t>
            </a:r>
            <a:r>
              <a:rPr lang="zh-CN" altLang="en-US" dirty="0" smtClean="0"/>
              <a:t>决策</a:t>
            </a:r>
            <a:r>
              <a:rPr lang="en-US" dirty="0" smtClean="0"/>
              <a:t>。</a:t>
            </a:r>
            <a:endParaRPr lang="en-US" dirty="0" smtClean="0"/>
          </a:p>
          <a:p>
            <a:pPr lvl="1"/>
            <a:r>
              <a:rPr lang="zh-CN" altLang="en-US" dirty="0" smtClean="0"/>
              <a:t>客户端与领导者通信</a:t>
            </a:r>
            <a:endParaRPr lang="en-US" dirty="0" smtClean="0"/>
          </a:p>
          <a:p>
            <a:r>
              <a:rPr lang="en-US" dirty="0" smtClean="0"/>
              <a:t>Raft </a:t>
            </a:r>
            <a:r>
              <a:rPr lang="zh-CN" altLang="en-US" dirty="0" smtClean="0"/>
              <a:t>采用一个领导者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/>
              <a:t>分解问题（</a:t>
            </a:r>
            <a:r>
              <a:rPr lang="zh-CN" altLang="en-US" dirty="0"/>
              <a:t>普通</a:t>
            </a:r>
            <a:r>
              <a:rPr dirty="0">
                <a:sym typeface="+mn-ea"/>
              </a:rPr>
              <a:t>操作</a:t>
            </a:r>
            <a:r>
              <a:rPr lang="en-US" dirty="0"/>
              <a:t>，领导</a:t>
            </a:r>
            <a:r>
              <a:rPr lang="zh-CN" altLang="en-US" dirty="0"/>
              <a:t>者</a:t>
            </a:r>
            <a:r>
              <a:rPr lang="en-US" dirty="0"/>
              <a:t>变更）</a:t>
            </a:r>
            <a:endParaRPr lang="en-US" dirty="0"/>
          </a:p>
          <a:p>
            <a:pPr lvl="1"/>
            <a:r>
              <a:rPr lang="en-US" dirty="0"/>
              <a:t>简化</a:t>
            </a:r>
            <a:r>
              <a:rPr lang="zh-CN" altLang="en-US" dirty="0"/>
              <a:t>普通</a:t>
            </a:r>
            <a:r>
              <a:rPr dirty="0"/>
              <a:t>操作</a:t>
            </a:r>
            <a:r>
              <a:rPr lang="en-US" dirty="0"/>
              <a:t>（无冲突）</a:t>
            </a:r>
            <a:endParaRPr lang="en-US" dirty="0"/>
          </a:p>
          <a:p>
            <a:pPr lvl="1"/>
            <a:r>
              <a:rPr lang="en-US" dirty="0"/>
              <a:t>比无领导者的</a:t>
            </a:r>
            <a:r>
              <a:rPr lang="zh-CN" altLang="en-US" dirty="0"/>
              <a:t>方式</a:t>
            </a:r>
            <a:r>
              <a:rPr lang="en-US" dirty="0"/>
              <a:t>更高效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达成共识的方式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额外细节:</a:t>
            </a:r>
            <a:endParaRPr lang="en-US" dirty="0" smtClean="0"/>
          </a:p>
          <a:p>
            <a:pPr lvl="1"/>
            <a:r>
              <a:rPr lang="en-US" dirty="0" smtClean="0"/>
              <a:t>任何一种配置都能被选举为集群领导者</a:t>
            </a:r>
            <a:endParaRPr lang="en-US" dirty="0" smtClean="0"/>
          </a:p>
          <a:p>
            <a:pPr lvl="1"/>
            <a:r>
              <a:rPr lang="zh-CN" altLang="en-US" dirty="0" err="1" smtClean="0">
                <a:sym typeface="+mn-ea"/>
              </a:rPr>
              <a:t>一旦</a:t>
            </a:r>
            <a:r>
              <a:rPr lang="en-US" dirty="0" err="1" smtClean="0">
                <a:sym typeface="+mn-ea"/>
              </a:rPr>
              <a:t>C</a:t>
            </a:r>
            <a:r>
              <a:rPr lang="en-US" baseline="-25000" dirty="0" err="1" smtClean="0">
                <a:sym typeface="+mn-ea"/>
              </a:rPr>
              <a:t>new</a:t>
            </a:r>
            <a:r>
              <a:rPr lang="zh-CN" altLang="en-US" dirty="0" err="1" smtClean="0">
                <a:sym typeface="+mn-ea"/>
              </a:rPr>
              <a:t>被提交，如果当前的领导者不在新配置里，那么它最终会停下，并转换为跟随者。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联合共识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8200" y="5410200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9000" y="5438001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48640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5406" y="548640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505200" y="4495800"/>
            <a:ext cx="0" cy="9144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86400" y="4038600"/>
            <a:ext cx="0" cy="13716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4814501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C</a:t>
            </a:r>
            <a:r>
              <a:rPr lang="en-US" baseline="-25000" dirty="0" smtClean="0"/>
              <a:t>old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4357301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48562" y="3900101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95400" y="4953000"/>
            <a:ext cx="12954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05200" y="4495800"/>
            <a:ext cx="10668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90800" y="44958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0" y="40386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6400" y="4038600"/>
            <a:ext cx="19812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295400" y="3733800"/>
            <a:ext cx="2209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600" y="31036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old</a:t>
            </a:r>
            <a:r>
              <a:rPr lang="en-US" dirty="0" smtClean="0"/>
              <a:t> can make</a:t>
            </a:r>
            <a:endParaRPr lang="en-US" dirty="0" smtClean="0"/>
          </a:p>
          <a:p>
            <a:r>
              <a:rPr lang="en-US" dirty="0" smtClean="0"/>
              <a:t>unilateral decisions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505200" y="3657600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0" y="3733800"/>
            <a:ext cx="2971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24524" y="31036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can make</a:t>
            </a:r>
            <a:endParaRPr lang="en-US" dirty="0" smtClean="0"/>
          </a:p>
          <a:p>
            <a:r>
              <a:rPr lang="en-US" dirty="0" smtClean="0"/>
              <a:t>unilateral decisions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572000" y="3657600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5606" y="4648200"/>
            <a:ext cx="178093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leader not in </a:t>
            </a:r>
            <a:r>
              <a:rPr lang="en-US" dirty="0" err="1" smtClean="0">
                <a:solidFill>
                  <a:schemeClr val="accent4"/>
                </a:solidFill>
              </a:rPr>
              <a:t>C</a:t>
            </a:r>
            <a:r>
              <a:rPr lang="en-US" baseline="-25000" dirty="0" err="1" smtClean="0">
                <a:solidFill>
                  <a:schemeClr val="accent4"/>
                </a:solidFill>
              </a:rPr>
              <a:t>new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steps down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5582653" y="4138863"/>
            <a:ext cx="885524" cy="789348"/>
          </a:xfrm>
          <a:custGeom>
            <a:avLst/>
            <a:gdLst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-1" fmla="*/ 885524 w 885524"/>
              <a:gd name="connsiteY0-2" fmla="*/ 789272 h 789272"/>
              <a:gd name="connsiteX1-3" fmla="*/ 0 w 885524"/>
              <a:gd name="connsiteY1-4" fmla="*/ 0 h 789272"/>
              <a:gd name="connsiteX0-5" fmla="*/ 885524 w 885524"/>
              <a:gd name="connsiteY0-6" fmla="*/ 789272 h 789340"/>
              <a:gd name="connsiteX1-7" fmla="*/ 0 w 885524"/>
              <a:gd name="connsiteY1-8" fmla="*/ 0 h 789340"/>
              <a:gd name="connsiteX0-9" fmla="*/ 885524 w 885524"/>
              <a:gd name="connsiteY0-10" fmla="*/ 789272 h 789348"/>
              <a:gd name="connsiteX1-11" fmla="*/ 0 w 885524"/>
              <a:gd name="connsiteY1-12" fmla="*/ 0 h 7893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85524" h="789348">
                <a:moveTo>
                  <a:pt x="885524" y="789272"/>
                </a:moveTo>
                <a:cubicBezTo>
                  <a:pt x="368968" y="794886"/>
                  <a:pt x="256673" y="492493"/>
                  <a:pt x="0" y="0"/>
                </a:cubicBezTo>
              </a:path>
            </a:pathLst>
          </a:cu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90800" y="49530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0" y="44958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Leader election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Normal operation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 and consistency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Neutralize old leaders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Client protocol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Configuration changes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领导者选举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选择其中一个服务器作为领导者</a:t>
            </a:r>
            <a:endParaRPr lang="en-US" dirty="0" smtClean="0"/>
          </a:p>
          <a:p>
            <a:pPr lvl="1"/>
            <a:r>
              <a:rPr lang="en-US" dirty="0" smtClean="0"/>
              <a:t>检测崩溃，选择新的领导者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普通操作</a:t>
            </a:r>
            <a:r>
              <a:rPr lang="en-US" dirty="0" smtClean="0">
                <a:solidFill>
                  <a:schemeClr val="tx2"/>
                </a:solidFill>
              </a:rPr>
              <a:t> (基本</a:t>
            </a:r>
            <a:r>
              <a:rPr lang="zh-CN" altLang="en-US" dirty="0" smtClean="0">
                <a:solidFill>
                  <a:schemeClr val="tx2"/>
                </a:solidFill>
              </a:rPr>
              <a:t>的</a:t>
            </a:r>
            <a:r>
              <a:rPr lang="en-US" dirty="0" smtClean="0">
                <a:solidFill>
                  <a:schemeClr val="tx2"/>
                </a:solidFill>
              </a:rPr>
              <a:t>日志复制</a:t>
            </a:r>
            <a:r>
              <a:rPr lang="zh-CN" altLang="en-US" dirty="0" smtClean="0">
                <a:solidFill>
                  <a:schemeClr val="tx2"/>
                </a:solidFill>
              </a:rPr>
              <a:t>同步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solidFill>
                  <a:schemeClr val="tx2"/>
                </a:solidFill>
              </a:rPr>
              <a:t>领导者变更后的安全性和一致性</a:t>
            </a:r>
            <a:endParaRPr lang="en-US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平衡旧领导者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客户端交互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/>
              <a:t>实现线性化的语义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配置变更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添加或移除服务器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概览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zh-CN" altLang="en-US" dirty="0" smtClean="0"/>
              <a:t>在任何时候，每个服务器都处于以下三种状态中的一种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</a:t>
            </a:r>
            <a:r>
              <a:rPr lang="en-US" dirty="0"/>
              <a:t>处理所有客户端</a:t>
            </a:r>
            <a:r>
              <a:rPr lang="zh-CN" altLang="en-US" dirty="0"/>
              <a:t>的</a:t>
            </a:r>
            <a:r>
              <a:rPr lang="en-US" dirty="0"/>
              <a:t>交互，日志复制</a:t>
            </a:r>
            <a:r>
              <a:rPr lang="zh-CN" altLang="en-US" dirty="0"/>
              <a:t>同步</a:t>
            </a:r>
            <a:endParaRPr lang="en-US" dirty="0"/>
          </a:p>
          <a:p>
            <a:pPr lvl="2"/>
            <a:r>
              <a:rPr lang="zh-CN" altLang="en-US" dirty="0" smtClean="0"/>
              <a:t>任何时候</a:t>
            </a:r>
            <a:r>
              <a:rPr lang="en-US" dirty="0" smtClean="0"/>
              <a:t>最多有一个领导人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完全被动（不发出RPC，响应传入的RPC）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</a:t>
            </a:r>
            <a:r>
              <a:rPr lang="zh-CN" altLang="en-US" dirty="0" smtClean="0"/>
              <a:t>用于选举新领导者</a:t>
            </a:r>
            <a:endParaRPr lang="en-US" dirty="0" smtClean="0"/>
          </a:p>
          <a:p>
            <a:r>
              <a:rPr lang="zh-CN" altLang="en-US" dirty="0" smtClean="0"/>
              <a:t>普通操作</a:t>
            </a:r>
            <a:r>
              <a:rPr lang="en-US" dirty="0" smtClean="0"/>
              <a:t>: 1 leader, N-1 followers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429000" cy="396875"/>
          </a:xfrm>
        </p:spPr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服务器状态</a:t>
            </a:r>
            <a:endParaRPr lang="zh-CN" alt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9906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Follower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Candidate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8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Leader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44893" y="4687503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-1" fmla="*/ 0 w 365760"/>
              <a:gd name="connsiteY0-2" fmla="*/ 0 h 606392"/>
              <a:gd name="connsiteX1-3" fmla="*/ 365760 w 365760"/>
              <a:gd name="connsiteY1-4" fmla="*/ 606392 h 606392"/>
              <a:gd name="connsiteX0-5" fmla="*/ 0 w 365760"/>
              <a:gd name="connsiteY0-6" fmla="*/ 0 h 606392"/>
              <a:gd name="connsiteX1-7" fmla="*/ 365760 w 365760"/>
              <a:gd name="connsiteY1-8" fmla="*/ 606392 h 606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845" y="4343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start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319688" y="4727196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-1" fmla="*/ 0 w 1655546"/>
              <a:gd name="connsiteY0-2" fmla="*/ 179958 h 182265"/>
              <a:gd name="connsiteX1-3" fmla="*/ 1655546 w 1655546"/>
              <a:gd name="connsiteY1-4" fmla="*/ 179958 h 182265"/>
              <a:gd name="connsiteX0-5" fmla="*/ 0 w 1655546"/>
              <a:gd name="connsiteY0-6" fmla="*/ 272714 h 272714"/>
              <a:gd name="connsiteX1-7" fmla="*/ 1655546 w 1655546"/>
              <a:gd name="connsiteY1-8" fmla="*/ 272714 h 272714"/>
              <a:gd name="connsiteX0-9" fmla="*/ 0 w 1655546"/>
              <a:gd name="connsiteY0-10" fmla="*/ 279333 h 279333"/>
              <a:gd name="connsiteX1-11" fmla="*/ 1655546 w 1655546"/>
              <a:gd name="connsiteY1-12" fmla="*/ 279333 h 279333"/>
              <a:gd name="connsiteX0-13" fmla="*/ 0 w 1655546"/>
              <a:gd name="connsiteY0-14" fmla="*/ 275498 h 275498"/>
              <a:gd name="connsiteX1-15" fmla="*/ 1655546 w 1655546"/>
              <a:gd name="connsiteY1-16" fmla="*/ 275498 h 275498"/>
              <a:gd name="connsiteX0-17" fmla="*/ 0 w 1655546"/>
              <a:gd name="connsiteY0-18" fmla="*/ 306816 h 306816"/>
              <a:gd name="connsiteX1-19" fmla="*/ 1655546 w 1655546"/>
              <a:gd name="connsiteY1-20" fmla="*/ 306816 h 3068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4162925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start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821454" y="4724400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-1" fmla="*/ 0 w 1655546"/>
              <a:gd name="connsiteY0-2" fmla="*/ 179958 h 182265"/>
              <a:gd name="connsiteX1-3" fmla="*/ 1655546 w 1655546"/>
              <a:gd name="connsiteY1-4" fmla="*/ 179958 h 182265"/>
              <a:gd name="connsiteX0-5" fmla="*/ 0 w 1655546"/>
              <a:gd name="connsiteY0-6" fmla="*/ 272714 h 272714"/>
              <a:gd name="connsiteX1-7" fmla="*/ 1655546 w 1655546"/>
              <a:gd name="connsiteY1-8" fmla="*/ 272714 h 272714"/>
              <a:gd name="connsiteX0-9" fmla="*/ 0 w 1655546"/>
              <a:gd name="connsiteY0-10" fmla="*/ 279333 h 279333"/>
              <a:gd name="connsiteX1-11" fmla="*/ 1655546 w 1655546"/>
              <a:gd name="connsiteY1-12" fmla="*/ 279333 h 279333"/>
              <a:gd name="connsiteX0-13" fmla="*/ 0 w 1655546"/>
              <a:gd name="connsiteY0-14" fmla="*/ 275498 h 275498"/>
              <a:gd name="connsiteX1-15" fmla="*/ 1655546 w 1655546"/>
              <a:gd name="connsiteY1-16" fmla="*/ 275498 h 275498"/>
              <a:gd name="connsiteX0-17" fmla="*/ 0 w 1655546"/>
              <a:gd name="connsiteY0-18" fmla="*/ 306816 h 306816"/>
              <a:gd name="connsiteX1-19" fmla="*/ 1655546 w 1655546"/>
              <a:gd name="connsiteY1-20" fmla="*/ 306816 h 3068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21603" y="4162925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receive votes from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majority of servers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133010" y="4563251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-1" fmla="*/ 46492 w 460379"/>
              <a:gd name="connsiteY0-2" fmla="*/ 242950 h 252575"/>
              <a:gd name="connsiteX1-3" fmla="*/ 460379 w 460379"/>
              <a:gd name="connsiteY1-4" fmla="*/ 252575 h 252575"/>
              <a:gd name="connsiteX0-5" fmla="*/ 34625 w 483137"/>
              <a:gd name="connsiteY0-6" fmla="*/ 439122 h 448747"/>
              <a:gd name="connsiteX1-7" fmla="*/ 448512 w 483137"/>
              <a:gd name="connsiteY1-8" fmla="*/ 448747 h 448747"/>
              <a:gd name="connsiteX0-9" fmla="*/ 53980 w 500310"/>
              <a:gd name="connsiteY0-10" fmla="*/ 470761 h 480386"/>
              <a:gd name="connsiteX1-11" fmla="*/ 467867 w 500310"/>
              <a:gd name="connsiteY1-12" fmla="*/ 480386 h 4803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1974" y="3962400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new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395615" y="5573028"/>
            <a:ext cx="2974253" cy="590137"/>
          </a:xfrm>
          <a:custGeom>
            <a:avLst/>
            <a:gdLst>
              <a:gd name="connsiteX0" fmla="*/ 2974206 w 2974206"/>
              <a:gd name="connsiteY0" fmla="*/ 64833 h 64833"/>
              <a:gd name="connsiteX1" fmla="*/ 0 w 2974206"/>
              <a:gd name="connsiteY1" fmla="*/ 64833 h 64833"/>
              <a:gd name="connsiteX0-1" fmla="*/ 2974206 w 2974206"/>
              <a:gd name="connsiteY0-2" fmla="*/ 2990 h 304592"/>
              <a:gd name="connsiteX1-3" fmla="*/ 0 w 2974206"/>
              <a:gd name="connsiteY1-4" fmla="*/ 2990 h 304592"/>
              <a:gd name="connsiteX0-5" fmla="*/ 2974206 w 2974206"/>
              <a:gd name="connsiteY0-6" fmla="*/ 0 h 358866"/>
              <a:gd name="connsiteX1-7" fmla="*/ 0 w 2974206"/>
              <a:gd name="connsiteY1-8" fmla="*/ 0 h 358866"/>
              <a:gd name="connsiteX0-9" fmla="*/ 2974206 w 2974206"/>
              <a:gd name="connsiteY0-10" fmla="*/ 0 h 342000"/>
              <a:gd name="connsiteX1-11" fmla="*/ 0 w 2974206"/>
              <a:gd name="connsiteY1-12" fmla="*/ 0 h 342000"/>
              <a:gd name="connsiteX0-13" fmla="*/ 2974206 w 2974206"/>
              <a:gd name="connsiteY0-14" fmla="*/ 0 h 386787"/>
              <a:gd name="connsiteX1-15" fmla="*/ 0 w 2974206"/>
              <a:gd name="connsiteY1-16" fmla="*/ 0 h 386787"/>
              <a:gd name="connsiteX0-17" fmla="*/ 2974253 w 2974253"/>
              <a:gd name="connsiteY0-18" fmla="*/ 0 h 590137"/>
              <a:gd name="connsiteX1-19" fmla="*/ 47 w 2974253"/>
              <a:gd name="connsiteY1-20" fmla="*/ 0 h 5901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974253" h="590137">
                <a:moveTo>
                  <a:pt x="2974253" y="0"/>
                </a:moveTo>
                <a:cubicBezTo>
                  <a:pt x="2563576" y="338488"/>
                  <a:pt x="-12787" y="1138990"/>
                  <a:pt x="47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94560" y="5573028"/>
            <a:ext cx="4677878" cy="391941"/>
          </a:xfrm>
          <a:custGeom>
            <a:avLst/>
            <a:gdLst>
              <a:gd name="connsiteX0" fmla="*/ 4677878 w 4677878"/>
              <a:gd name="connsiteY0" fmla="*/ 75947 h 75947"/>
              <a:gd name="connsiteX1" fmla="*/ 0 w 4677878"/>
              <a:gd name="connsiteY1" fmla="*/ 75947 h 75947"/>
              <a:gd name="connsiteX0-1" fmla="*/ 4677878 w 4677878"/>
              <a:gd name="connsiteY0-2" fmla="*/ 3074 h 413768"/>
              <a:gd name="connsiteX1-3" fmla="*/ 0 w 4677878"/>
              <a:gd name="connsiteY1-4" fmla="*/ 3074 h 413768"/>
              <a:gd name="connsiteX0-5" fmla="*/ 4677878 w 4677878"/>
              <a:gd name="connsiteY0-6" fmla="*/ 0 h 468982"/>
              <a:gd name="connsiteX1-7" fmla="*/ 0 w 4677878"/>
              <a:gd name="connsiteY1-8" fmla="*/ 0 h 468982"/>
              <a:gd name="connsiteX0-9" fmla="*/ 4677878 w 4677878"/>
              <a:gd name="connsiteY0-10" fmla="*/ 0 h 409604"/>
              <a:gd name="connsiteX1-11" fmla="*/ 0 w 4677878"/>
              <a:gd name="connsiteY1-12" fmla="*/ 0 h 409604"/>
              <a:gd name="connsiteX0-13" fmla="*/ 4677878 w 4677878"/>
              <a:gd name="connsiteY0-14" fmla="*/ 0 h 384212"/>
              <a:gd name="connsiteX1-15" fmla="*/ 0 w 4677878"/>
              <a:gd name="connsiteY1-16" fmla="*/ 0 h 384212"/>
              <a:gd name="connsiteX0-17" fmla="*/ 4677878 w 4677878"/>
              <a:gd name="connsiteY0-18" fmla="*/ 0 h 391941"/>
              <a:gd name="connsiteX1-19" fmla="*/ 0 w 4677878"/>
              <a:gd name="connsiteY1-20" fmla="*/ 0 h 391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677878" h="391941">
                <a:moveTo>
                  <a:pt x="4677878" y="0"/>
                </a:moveTo>
                <a:cubicBezTo>
                  <a:pt x="4561573" y="213360"/>
                  <a:pt x="575911" y="763604"/>
                  <a:pt x="0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059" y="5867400"/>
            <a:ext cx="222368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discover server with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 higher term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913" y="6176506"/>
            <a:ext cx="2531462" cy="6052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discover current server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or higher term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5562600"/>
            <a:ext cx="6719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400" dirty="0" smtClean="0">
                <a:solidFill>
                  <a:schemeClr val="accent4"/>
                </a:solidFill>
              </a:rPr>
              <a:t>“step</a:t>
            </a:r>
            <a:br>
              <a:rPr lang="en-US" sz="1400" dirty="0" smtClean="0">
                <a:solidFill>
                  <a:schemeClr val="accent4"/>
                </a:solidFill>
              </a:rPr>
            </a:br>
            <a:r>
              <a:rPr lang="en-US" sz="1400" dirty="0" smtClean="0">
                <a:solidFill>
                  <a:schemeClr val="accent4"/>
                </a:solidFill>
              </a:rPr>
              <a:t>down”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24000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524000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zh-CN" altLang="en-US" dirty="0" smtClean="0"/>
              <a:t>时序被分割为多个领导者任期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领导者选举（</a:t>
            </a:r>
            <a:r>
              <a:rPr lang="en-US" dirty="0" smtClean="0">
                <a:solidFill>
                  <a:schemeClr val="accent4"/>
                </a:solidFill>
                <a:sym typeface="+mn-ea"/>
              </a:rPr>
              <a:t>Elections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en-US" dirty="0" smtClean="0"/>
              <a:t>单一领导下的正常</a:t>
            </a:r>
            <a:r>
              <a:rPr lang="zh-CN" altLang="en-US" dirty="0" smtClean="0"/>
              <a:t>操作（</a:t>
            </a:r>
            <a:r>
              <a:rPr lang="en-US" dirty="0" smtClean="0">
                <a:solidFill>
                  <a:schemeClr val="accent4"/>
                </a:solidFill>
                <a:sym typeface="+mn-ea"/>
              </a:rPr>
              <a:t>Normal Operation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每个任期最多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个领导者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有些</a:t>
            </a:r>
            <a:r>
              <a:rPr lang="zh-CN" altLang="en-US" dirty="0" smtClean="0"/>
              <a:t>任期</a:t>
            </a:r>
            <a:r>
              <a:rPr lang="en-US" dirty="0" smtClean="0"/>
              <a:t>没有领导者（选举失败）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每个服务器维护</a:t>
            </a:r>
            <a:r>
              <a:rPr lang="en-US" dirty="0" smtClean="0">
                <a:solidFill>
                  <a:schemeClr val="accent4"/>
                </a:solidFill>
                <a:ea typeface="Arial" panose="020B0604020202090204" pitchFamily="34" charset="0"/>
                <a:cs typeface="+mn-ea"/>
              </a:rPr>
              <a:t>当前任期</a:t>
            </a:r>
            <a:r>
              <a:rPr lang="zh-CN" altLang="en-US" dirty="0" smtClean="0"/>
              <a:t>的</a:t>
            </a:r>
            <a:r>
              <a:rPr lang="en-US" dirty="0" smtClean="0"/>
              <a:t>值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/>
                </a:solidFill>
              </a:rPr>
              <a:t>术语的关键作用：</a:t>
            </a:r>
            <a:r>
              <a:rPr lang="zh-CN" altLang="en-US" dirty="0" smtClean="0">
                <a:solidFill>
                  <a:schemeClr val="tx2"/>
                </a:solidFill>
              </a:rPr>
              <a:t>判断</a:t>
            </a:r>
            <a:r>
              <a:rPr lang="en-US" dirty="0" smtClean="0">
                <a:solidFill>
                  <a:schemeClr val="tx2"/>
                </a:solidFill>
              </a:rPr>
              <a:t>过时的信息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领导者任期</a:t>
            </a:r>
            <a:endParaRPr lang="zh-CN" altLang="en-US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33600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24000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1524000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1524000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1524000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524000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1524000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1524000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38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625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1277779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Term 3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8294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67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2133600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251460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Elections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2514600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Normal Operation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14600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Split Vote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81200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6096000"/>
            <a:ext cx="8610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533400"/>
            <a:ext cx="2743200" cy="860286"/>
            <a:chOff x="457200" y="533400"/>
            <a:chExt cx="2743200" cy="860286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685800"/>
              <a:ext cx="2743200" cy="70788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117475" indent="-117475" algn="l">
                <a:buFont typeface="Arial" panose="020B0604020202090204" pitchFamily="34" charset="0"/>
                <a:buChar char="•"/>
              </a:pP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Respond to RPCs from candidates and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leaders.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17475" indent="-117475" algn="l">
                <a:buFont typeface="Arial" panose="020B0604020202090204" pitchFamily="34" charset="0"/>
                <a:buChar char="•"/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Convert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to candidate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election timeout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elapses without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either: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227330" lvl="1" indent="-109855" algn="l">
                <a:buFont typeface="Arial" panose="020B0604020202090204" pitchFamily="34" charset="0"/>
                <a:buChar char="•"/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Receiving valid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AppendEntries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RPC, or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227330" lvl="1" indent="-109855" algn="l">
                <a:buFont typeface="Arial" panose="020B0604020202090204" pitchFamily="34" charset="0"/>
                <a:buChar char="•"/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Granting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 to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	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533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Followers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450224"/>
            <a:ext cx="2743200" cy="1351437"/>
            <a:chOff x="457200" y="1497253"/>
            <a:chExt cx="2743200" cy="1351437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1648361"/>
              <a:ext cx="2743200" cy="120032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1pPr>
              <a:lvl2pPr marL="227330" lvl="1" indent="-10985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2pPr>
            </a:lstStyle>
            <a:p>
              <a:r>
                <a:rPr lang="en-US" dirty="0"/>
                <a:t>Increment </a:t>
              </a:r>
              <a:r>
                <a:rPr lang="en-US" dirty="0" err="1"/>
                <a:t>currentTerm</a:t>
              </a:r>
              <a:r>
                <a:rPr lang="en-US" dirty="0"/>
                <a:t>, vote for </a:t>
              </a:r>
              <a:r>
                <a:rPr lang="en-US" dirty="0" smtClean="0"/>
                <a:t>self</a:t>
              </a:r>
              <a:endParaRPr lang="en-US" dirty="0" smtClean="0"/>
            </a:p>
            <a:p>
              <a:r>
                <a:rPr lang="en-US" dirty="0" smtClean="0"/>
                <a:t>Reset election timeout</a:t>
              </a:r>
              <a:endParaRPr lang="en-US" dirty="0"/>
            </a:p>
            <a:p>
              <a:r>
                <a:rPr lang="en-US" dirty="0"/>
                <a:t>Send </a:t>
              </a:r>
              <a:r>
                <a:rPr lang="en-US" dirty="0" err="1"/>
                <a:t>RequestVote</a:t>
              </a:r>
              <a:r>
                <a:rPr lang="en-US" dirty="0"/>
                <a:t> RPCs to all other servers, wait </a:t>
              </a:r>
              <a:r>
                <a:rPr lang="en-US" dirty="0" smtClean="0"/>
                <a:t>for either:</a:t>
              </a:r>
              <a:endParaRPr lang="en-US" dirty="0"/>
            </a:p>
            <a:p>
              <a:pPr lvl="1"/>
              <a:r>
                <a:rPr lang="en-US" dirty="0"/>
                <a:t>Votes received from majority of servers: become </a:t>
              </a:r>
              <a:r>
                <a:rPr lang="en-US" dirty="0" smtClean="0"/>
                <a:t>leader</a:t>
              </a:r>
              <a:endParaRPr lang="en-US" dirty="0"/>
            </a:p>
            <a:p>
              <a:pPr lvl="1"/>
              <a:r>
                <a:rPr lang="en-US" dirty="0" err="1"/>
                <a:t>AppendEntries</a:t>
              </a:r>
              <a:r>
                <a:rPr lang="en-US" dirty="0"/>
                <a:t> RPC received from new leader: step </a:t>
              </a:r>
              <a:r>
                <a:rPr lang="en-US" dirty="0" smtClean="0"/>
                <a:t>down</a:t>
              </a:r>
              <a:endParaRPr lang="en-US" dirty="0"/>
            </a:p>
            <a:p>
              <a:pPr lvl="1"/>
              <a:r>
                <a:rPr lang="en-US" dirty="0" smtClean="0"/>
                <a:t>Election </a:t>
              </a:r>
              <a:r>
                <a:rPr lang="en-US" dirty="0"/>
                <a:t>timeout elapses without election resolution: </a:t>
              </a:r>
              <a:r>
                <a:rPr lang="en-US" dirty="0" smtClean="0"/>
                <a:t>increment term, start </a:t>
              </a:r>
              <a:r>
                <a:rPr lang="en-US" dirty="0"/>
                <a:t>new </a:t>
              </a:r>
              <a:r>
                <a:rPr lang="en-US" dirty="0" smtClean="0"/>
                <a:t>election</a:t>
              </a:r>
              <a:endParaRPr lang="en-US" dirty="0"/>
            </a:p>
            <a:p>
              <a:pPr lvl="1"/>
              <a:r>
                <a:rPr lang="en-US" dirty="0" smtClean="0"/>
                <a:t>Discover higher term: step down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1497253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Candidates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76400" y="5004837"/>
            <a:ext cx="2743200" cy="1106434"/>
            <a:chOff x="457200" y="5257800"/>
            <a:chExt cx="2743200" cy="1106434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5410127"/>
              <a:ext cx="2743200" cy="95410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1pPr>
              <a:lvl2pPr marL="227330" lvl="1" indent="-10985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2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2"/>
                  </a:solidFill>
                </a:rPr>
                <a:t>Each server persists the following to stable storage </a:t>
              </a:r>
              <a:r>
                <a:rPr lang="en-US" dirty="0" smtClean="0">
                  <a:solidFill>
                    <a:schemeClr val="tx2"/>
                  </a:solidFill>
                </a:rPr>
                <a:t>synchronously </a:t>
              </a:r>
              <a:r>
                <a:rPr lang="en-US" dirty="0">
                  <a:solidFill>
                    <a:schemeClr val="tx2"/>
                  </a:solidFill>
                </a:rPr>
                <a:t>before responding to RPCs:</a:t>
              </a:r>
              <a:endParaRPr lang="en-US" dirty="0">
                <a:solidFill>
                  <a:schemeClr val="tx2"/>
                </a:solidFill>
              </a:endParaRPr>
            </a:p>
            <a:p>
              <a:pPr marL="796925" indent="-796925">
                <a:buNone/>
              </a:pPr>
              <a:r>
                <a:rPr lang="en-US" b="1" dirty="0" err="1"/>
                <a:t>currentTerm</a:t>
              </a:r>
              <a:r>
                <a:rPr lang="en-US" dirty="0"/>
                <a:t>	latest term server has seen (initialized to 0 on first boot)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err="1"/>
                <a:t>votedFor</a:t>
              </a:r>
              <a:r>
                <a:rPr lang="en-US" dirty="0"/>
                <a:t>	</a:t>
              </a:r>
              <a:r>
                <a:rPr lang="en-US" dirty="0" err="1"/>
                <a:t>candidateId</a:t>
              </a:r>
              <a:r>
                <a:rPr lang="en-US" dirty="0"/>
                <a:t> that received vote in current term (or null if none)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/>
                <a:t>log[]</a:t>
              </a:r>
              <a:r>
                <a:rPr lang="en-US" dirty="0"/>
                <a:t>	log entries	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52578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Persistent State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76400" y="6167808"/>
            <a:ext cx="2743200" cy="613992"/>
            <a:chOff x="457200" y="6477000"/>
            <a:chExt cx="2743200" cy="613992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629327"/>
              <a:ext cx="2743200" cy="46166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1pPr>
              <a:lvl2pPr marL="227330" lvl="1" indent="-10985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2pPr>
            </a:lstStyle>
            <a:p>
              <a:pPr marL="796925" indent="-796925">
                <a:buNone/>
              </a:pPr>
              <a:r>
                <a:rPr lang="en-US" b="1" dirty="0" smtClean="0"/>
                <a:t>term</a:t>
              </a:r>
              <a:r>
                <a:rPr lang="en-US" dirty="0"/>
                <a:t>	</a:t>
              </a:r>
              <a:r>
                <a:rPr lang="en-US" dirty="0" smtClean="0"/>
                <a:t>term when entry was received </a:t>
              </a:r>
              <a:r>
                <a:rPr lang="en-US" smtClean="0"/>
                <a:t>by leader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smtClean="0"/>
                <a:t>index</a:t>
              </a:r>
              <a:r>
                <a:rPr lang="en-US" dirty="0"/>
                <a:t>	</a:t>
              </a:r>
              <a:r>
                <a:rPr lang="en-US" dirty="0" smtClean="0"/>
                <a:t>position of entry in the log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smtClean="0"/>
                <a:t>command</a:t>
              </a:r>
              <a:r>
                <a:rPr lang="en-US" dirty="0"/>
                <a:t>	</a:t>
              </a:r>
              <a:r>
                <a:rPr lang="en-US" dirty="0" smtClean="0"/>
                <a:t>command for state machine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6477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Log Entry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48200" y="533400"/>
            <a:ext cx="2743200" cy="2320933"/>
            <a:chOff x="3581400" y="534692"/>
            <a:chExt cx="2743200" cy="2320933"/>
          </a:xfrm>
        </p:grpSpPr>
        <p:sp>
          <p:nvSpPr>
            <p:cNvPr id="23" name="TextBox 22"/>
            <p:cNvSpPr txBox="1"/>
            <p:nvPr/>
          </p:nvSpPr>
          <p:spPr>
            <a:xfrm>
              <a:off x="3581400" y="685800"/>
              <a:ext cx="2743200" cy="216982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2"/>
                  </a:solidFill>
                  <a:latin typeface="Times New Roman" panose="02020703060505090304" pitchFamily="18" charset="0"/>
                  <a:cs typeface="Times New Roman" panose="02020703060505090304" pitchFamily="18" charset="0"/>
                </a:rPr>
                <a:t>Invoked by candidates to gather </a:t>
              </a:r>
              <a:r>
                <a:rPr lang="en-US" sz="800" dirty="0" smtClean="0">
                  <a:solidFill>
                    <a:schemeClr val="tx2"/>
                  </a:solidFill>
                  <a:latin typeface="Times New Roman" panose="02020703060505090304" pitchFamily="18" charset="0"/>
                  <a:cs typeface="Times New Roman" panose="02020703060505090304" pitchFamily="18" charset="0"/>
                </a:rPr>
                <a:t>votes.</a:t>
              </a:r>
              <a:endParaRPr lang="en-US" sz="800" dirty="0" smtClean="0">
                <a:solidFill>
                  <a:schemeClr val="tx2"/>
                </a:solidFill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Arguments: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candidateId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candidate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requesting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candidate's 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>
                  <a:latin typeface="Times New Roman" panose="02020703060505090304" pitchFamily="18" charset="0"/>
                  <a:cs typeface="Times New Roman" panose="02020703060505090304" pitchFamily="18" charset="0"/>
                </a:rPr>
                <a:t>lastLogIndex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index of candidate's last log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entry</a:t>
              </a:r>
              <a:endParaRPr lang="en-US" sz="8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lastLogTerm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term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of candidate's last log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entry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Results: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for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 to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update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itself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voteGranted</a:t>
              </a:r>
              <a:r>
                <a:rPr lang="en-US" sz="800" b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true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means candidate received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Implementation: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term &gt;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← term</a:t>
              </a:r>
              <a:b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</a:b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(step down if leader or candidate)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term ==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votedFor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is null or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candidateId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and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candidate's log is at least as complete as local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log, grant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 and reset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election timeout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1400" y="534692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RequestVote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RPC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3225268"/>
            <a:ext cx="2743200" cy="3556532"/>
            <a:chOff x="3581400" y="2819400"/>
            <a:chExt cx="2743200" cy="3676442"/>
          </a:xfrm>
        </p:grpSpPr>
        <p:sp>
          <p:nvSpPr>
            <p:cNvPr id="26" name="TextBox 25"/>
            <p:cNvSpPr txBox="1"/>
            <p:nvPr/>
          </p:nvSpPr>
          <p:spPr>
            <a:xfrm>
              <a:off x="3581400" y="2971800"/>
              <a:ext cx="2743200" cy="352404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Ins="45720" rtlCol="0">
              <a:spAutoFit/>
            </a:bodyPr>
            <a:lstStyle/>
            <a:p>
              <a:pPr algn="l"/>
              <a:r>
                <a:rPr lang="en-US" sz="800" dirty="0" smtClean="0">
                  <a:solidFill>
                    <a:schemeClr val="tx2"/>
                  </a:solidFill>
                  <a:latin typeface="Times New Roman" panose="02020703060505090304" pitchFamily="18" charset="0"/>
                  <a:cs typeface="Times New Roman" panose="02020703060505090304" pitchFamily="18" charset="0"/>
                </a:rPr>
                <a:t>Invoked by leader to replicate log entries and discover inconsistencies; also used as heartbeat .</a:t>
              </a:r>
              <a:endParaRPr lang="en-US" sz="800" dirty="0" smtClean="0">
                <a:solidFill>
                  <a:schemeClr val="tx2"/>
                </a:solidFill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Arguments: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leader's 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leaderId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so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follower can redirect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clients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prevLogIndex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index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of log entry immediately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preceding new ones</a:t>
              </a:r>
              <a:endParaRPr lang="en-US" sz="8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term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of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prevLogIndex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entry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entries</a:t>
              </a:r>
              <a:r>
                <a:rPr lang="en-US" sz="800" b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[]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log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entries to store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(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empty for heartbeat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)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commitIndex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last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entry known to be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committed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Results: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for leader to update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itself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success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true if follower contained entry matching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prevLogIndex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and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Implementation: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Return if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 &lt;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f term &gt;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← 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candidate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or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leader,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step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down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Reset election timeout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Return failure if log doesn’t contain an entry at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prevLogIndex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whose term matches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existing entries conflict with new entries, delete all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existing entries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starting with first conflicting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entry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Append any new entries not already in the log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Advance state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machine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with newly committed entries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1400" y="2819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AppendEntries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RPC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87227" y="30996"/>
            <a:ext cx="208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Raft 协议总览</a:t>
            </a:r>
            <a:endParaRPr lang="en-US" sz="2400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2858199"/>
            <a:ext cx="2743200" cy="2090100"/>
            <a:chOff x="457200" y="3048000"/>
            <a:chExt cx="2743200" cy="209010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3199108"/>
              <a:ext cx="2743200" cy="19389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1pPr>
              <a:lvl2pPr marL="227330" lvl="1" indent="-10985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2pPr>
            </a:lstStyle>
            <a:p>
              <a:r>
                <a:rPr lang="en-US" dirty="0" smtClean="0"/>
                <a:t>Initialize </a:t>
              </a:r>
              <a:r>
                <a:rPr lang="en-US" dirty="0" err="1" smtClean="0"/>
                <a:t>nextIndex</a:t>
              </a:r>
              <a:r>
                <a:rPr lang="en-US" dirty="0" smtClean="0"/>
                <a:t> </a:t>
              </a:r>
              <a:r>
                <a:rPr lang="en-US" dirty="0"/>
                <a:t>for each </a:t>
              </a:r>
              <a:r>
                <a:rPr lang="en-US" dirty="0" smtClean="0"/>
                <a:t>to last </a:t>
              </a:r>
              <a:r>
                <a:rPr lang="en-US" dirty="0"/>
                <a:t>log </a:t>
              </a:r>
              <a:r>
                <a:rPr lang="en-US" dirty="0" smtClean="0"/>
                <a:t>index + 1</a:t>
              </a:r>
              <a:endParaRPr lang="en-US" dirty="0"/>
            </a:p>
            <a:p>
              <a:r>
                <a:rPr lang="en-US" dirty="0"/>
                <a:t>Send initial empty </a:t>
              </a:r>
              <a:r>
                <a:rPr lang="en-US" dirty="0" err="1"/>
                <a:t>AppendEntries</a:t>
              </a:r>
              <a:r>
                <a:rPr lang="en-US" dirty="0"/>
                <a:t> RPCs (heartbeat) to each follower; repeat during </a:t>
              </a:r>
              <a:r>
                <a:rPr lang="en-US" dirty="0" smtClean="0"/>
                <a:t>idle periods to prevent election timeouts</a:t>
              </a:r>
              <a:endParaRPr lang="en-US" dirty="0"/>
            </a:p>
            <a:p>
              <a:r>
                <a:rPr lang="en-US" dirty="0"/>
                <a:t>Accept commands from clients, append new entries to local </a:t>
              </a:r>
              <a:r>
                <a:rPr lang="en-US" dirty="0" smtClean="0"/>
                <a:t>log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/>
                <a:t>Whenever last log index </a:t>
              </a:r>
              <a:r>
                <a:rPr lang="en-US" dirty="0" smtClean="0"/>
                <a:t>≥ </a:t>
              </a:r>
              <a:r>
                <a:rPr lang="en-US" dirty="0" err="1"/>
                <a:t>nextIndex</a:t>
              </a:r>
              <a:r>
                <a:rPr lang="en-US" dirty="0"/>
                <a:t> for a follower, send </a:t>
              </a:r>
              <a:r>
                <a:rPr lang="en-US" dirty="0" err="1"/>
                <a:t>AppendEntries</a:t>
              </a:r>
              <a:r>
                <a:rPr lang="en-US" dirty="0"/>
                <a:t> RPC </a:t>
              </a:r>
              <a:r>
                <a:rPr lang="en-US" dirty="0" smtClean="0"/>
                <a:t>with </a:t>
              </a:r>
              <a:r>
                <a:rPr lang="en-US" dirty="0"/>
                <a:t>log entries starting at </a:t>
              </a:r>
              <a:r>
                <a:rPr lang="en-US" dirty="0" err="1"/>
                <a:t>nextIndex</a:t>
              </a:r>
              <a:r>
                <a:rPr lang="en-US" dirty="0"/>
                <a:t>, update </a:t>
              </a:r>
              <a:r>
                <a:rPr lang="en-US" dirty="0" err="1"/>
                <a:t>nextIndex</a:t>
              </a:r>
              <a:r>
                <a:rPr lang="en-US" dirty="0"/>
                <a:t> if </a:t>
              </a:r>
              <a:r>
                <a:rPr lang="en-US" dirty="0" smtClean="0"/>
                <a:t>successful</a:t>
              </a:r>
              <a:endParaRPr lang="en-US" dirty="0"/>
            </a:p>
            <a:p>
              <a:r>
                <a:rPr lang="en-US" dirty="0"/>
                <a:t>If </a:t>
              </a:r>
              <a:r>
                <a:rPr lang="en-US" dirty="0" err="1"/>
                <a:t>AppendEntries</a:t>
              </a:r>
              <a:r>
                <a:rPr lang="en-US" dirty="0"/>
                <a:t> fails because of log inconsistency, </a:t>
              </a:r>
              <a:r>
                <a:rPr lang="en-US" dirty="0" smtClean="0"/>
                <a:t>decrement </a:t>
              </a:r>
              <a:r>
                <a:rPr lang="en-US" dirty="0" err="1" smtClean="0"/>
                <a:t>nextIndex</a:t>
              </a:r>
              <a:r>
                <a:rPr lang="en-US" dirty="0" smtClean="0"/>
                <a:t> and retry</a:t>
              </a:r>
              <a:endParaRPr lang="en-US" dirty="0" smtClean="0"/>
            </a:p>
            <a:p>
              <a:r>
                <a:rPr lang="en-US" dirty="0"/>
                <a:t>Mark log entries committed if stored on a majority of servers and at least one entry from current term is stored on a majority of </a:t>
              </a:r>
              <a:r>
                <a:rPr lang="en-US" dirty="0" smtClean="0"/>
                <a:t>servers</a:t>
              </a:r>
              <a:endParaRPr lang="en-US" dirty="0"/>
            </a:p>
            <a:p>
              <a:r>
                <a:rPr lang="en-US" dirty="0"/>
                <a:t>Step down if </a:t>
              </a:r>
              <a:r>
                <a:rPr lang="en-US" dirty="0" err="1" smtClean="0"/>
                <a:t>currentTerm</a:t>
              </a:r>
              <a:r>
                <a:rPr lang="en-US" dirty="0" smtClean="0"/>
                <a:t> changes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3048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Leaders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906963"/>
          </a:xfrm>
        </p:spPr>
        <p:txBody>
          <a:bodyPr/>
          <a:lstStyle/>
          <a:p>
            <a:r>
              <a:rPr lang="zh-CN" altLang="en-US" dirty="0" smtClean="0"/>
              <a:t>服务器作为跟随者启动</a:t>
            </a:r>
            <a:endParaRPr lang="en-US" dirty="0" smtClean="0"/>
          </a:p>
          <a:p>
            <a:r>
              <a:rPr lang="zh-CN" altLang="en-US" dirty="0" smtClean="0"/>
              <a:t>跟随者希望从领导者或候选人那里接收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请求</a:t>
            </a:r>
            <a:endParaRPr lang="en-US" dirty="0" smtClean="0"/>
          </a:p>
          <a:p>
            <a:r>
              <a:rPr lang="en-US" smtClean="0"/>
              <a:t>领导者必须发送</a:t>
            </a:r>
            <a:r>
              <a:rPr lang="en-US" dirty="0" err="1" smtClean="0">
                <a:solidFill>
                  <a:schemeClr val="accent4"/>
                </a:solidFill>
              </a:rPr>
              <a:t>心跳</a:t>
            </a:r>
            <a:r>
              <a:rPr lang="en-US" smtClean="0"/>
              <a:t>（空的AppendEntries RPC）以</a:t>
            </a:r>
            <a:r>
              <a:rPr lang="zh-CN" altLang="en-US" smtClean="0"/>
              <a:t>保持其领导者的地位</a:t>
            </a:r>
            <a:endParaRPr lang="en-US" smtClean="0"/>
          </a:p>
          <a:p>
            <a:r>
              <a:rPr lang="zh-CN" altLang="en-US" dirty="0" smtClean="0"/>
              <a:t>如果在选举超时（</a:t>
            </a:r>
            <a:r>
              <a:rPr lang="en-US" dirty="0" err="1" smtClean="0">
                <a:solidFill>
                  <a:schemeClr val="accent4"/>
                </a:solidFill>
                <a:sym typeface="+mn-ea"/>
              </a:rPr>
              <a:t>electionTimeout</a:t>
            </a:r>
            <a:r>
              <a:rPr lang="zh-CN" altLang="en-US" dirty="0" err="1" smtClean="0">
                <a:solidFill>
                  <a:schemeClr val="accent4"/>
                </a:solidFill>
                <a:ea typeface="宋体" charset="0"/>
                <a:sym typeface="+mn-ea"/>
              </a:rPr>
              <a:t>）</a:t>
            </a:r>
            <a:r>
              <a:rPr lang="zh-CN" altLang="en-US" dirty="0" err="1" smtClean="0">
                <a:solidFill>
                  <a:schemeClr val="tx1"/>
                </a:solidFill>
                <a:sym typeface="+mn-ea"/>
              </a:rPr>
              <a:t>时间内，未收到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RPC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dirty="0" smtClean="0"/>
              <a:t>随者假设领导者已经崩溃</a:t>
            </a:r>
            <a:endParaRPr lang="en-US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dirty="0" smtClean="0"/>
              <a:t>随者开始新的选举</a:t>
            </a:r>
            <a:endParaRPr lang="en-US" dirty="0" smtClean="0"/>
          </a:p>
          <a:p>
            <a:pPr lvl="1"/>
            <a:r>
              <a:rPr lang="en-US" dirty="0" smtClean="0"/>
              <a:t>超时通常为100-500毫秒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4FA54A8-AC05-4E51-97BF-0AE6FFDEEBEA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心跳检测及超时处理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增加当前任期号</a:t>
            </a:r>
            <a:endParaRPr lang="en-US" dirty="0" smtClean="0"/>
          </a:p>
          <a:p>
            <a:r>
              <a:rPr lang="zh-CN" altLang="en-US" dirty="0" smtClean="0"/>
              <a:t>转换到候选者状态</a:t>
            </a:r>
            <a:endParaRPr lang="zh-CN" altLang="en-US" dirty="0" smtClean="0"/>
          </a:p>
          <a:p>
            <a:r>
              <a:rPr lang="zh-CN" altLang="en-US" dirty="0" smtClean="0"/>
              <a:t>投票给自己</a:t>
            </a:r>
            <a:endParaRPr lang="en-US" dirty="0" smtClean="0"/>
          </a:p>
          <a:p>
            <a:r>
              <a:rPr lang="en-US" smtClean="0"/>
              <a:t>发送RequestVote RPC</a:t>
            </a:r>
            <a:r>
              <a:rPr lang="zh-CN" altLang="en-US" smtClean="0"/>
              <a:t>调用</a:t>
            </a:r>
            <a:r>
              <a:rPr lang="en-US" smtClean="0"/>
              <a:t>给所有其他服务器，重试</a:t>
            </a:r>
            <a:r>
              <a:rPr lang="zh-CN" altLang="en-US" smtClean="0">
                <a:ea typeface="宋体" charset="0"/>
              </a:rPr>
              <a:t>，</a:t>
            </a:r>
            <a:r>
              <a:rPr lang="en-US" smtClean="0"/>
              <a:t>直至满足以下条件之一</a:t>
            </a:r>
            <a:r>
              <a:rPr lang="en-US" dirty="0" smtClean="0"/>
              <a:t>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接收大多数服务器的投票: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成为领导者</a:t>
            </a:r>
            <a:endParaRPr lang="en-US" dirty="0" smtClean="0"/>
          </a:p>
          <a:p>
            <a:pPr marL="1314450" lvl="2" indent="-457200"/>
            <a:r>
              <a:rPr lang="zh-CN" altLang="en-US" dirty="0" smtClean="0"/>
              <a:t>发送AppendEntries心跳给所有其他服务器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收到来自于有效领导者的 RPC 调用: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回到跟随者的状态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没有人赢得选举（选举超时）:</a:t>
            </a:r>
            <a:endParaRPr lang="en-US" dirty="0" smtClean="0"/>
          </a:p>
          <a:p>
            <a:pPr marL="1314450" lvl="2" indent="-457200"/>
            <a:r>
              <a:rPr lang="zh-CN" altLang="en-US" dirty="0" smtClean="0"/>
              <a:t>增加当前任期号，重新开始新的选举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选举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10374</Words>
  <Application>WPS 演示</Application>
  <PresentationFormat>On-screen Show (4:3)</PresentationFormat>
  <Paragraphs>1543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方正书宋_GBK</vt:lpstr>
      <vt:lpstr>Wingdings</vt:lpstr>
      <vt:lpstr>Verdana</vt:lpstr>
      <vt:lpstr>宋体</vt:lpstr>
      <vt:lpstr>Times New Roman</vt:lpstr>
      <vt:lpstr>宋体</vt:lpstr>
      <vt:lpstr>微软雅黑</vt:lpstr>
      <vt:lpstr>HYQiHeiKW</vt:lpstr>
      <vt:lpstr>Arial Unicode MS</vt:lpstr>
      <vt:lpstr>HYShuSongErKW</vt:lpstr>
      <vt:lpstr>Calibri</vt:lpstr>
      <vt:lpstr>Helvetica Neue</vt:lpstr>
      <vt:lpstr>Default Design</vt:lpstr>
      <vt:lpstr>Raft: A Consensus Algorithm for Replicated Logs</vt:lpstr>
      <vt:lpstr>目标: 日志复制同步（Replicated Log）</vt:lpstr>
      <vt:lpstr>达成共识的方式</vt:lpstr>
      <vt:lpstr>Raft 概览</vt:lpstr>
      <vt:lpstr>服务器状态</vt:lpstr>
      <vt:lpstr>领导者任期</vt:lpstr>
      <vt:lpstr>PowerPoint 演示文稿</vt:lpstr>
      <vt:lpstr>心跳检测及超时处理</vt:lpstr>
      <vt:lpstr>选举</vt:lpstr>
      <vt:lpstr>选举, 续</vt:lpstr>
      <vt:lpstr>日志结构</vt:lpstr>
      <vt:lpstr>普通操作</vt:lpstr>
      <vt:lpstr>日志一致性</vt:lpstr>
      <vt:lpstr>AppendEntries 一致性检查</vt:lpstr>
      <vt:lpstr>领导者变更</vt:lpstr>
      <vt:lpstr>安全性的要求</vt:lpstr>
      <vt:lpstr>挑选最好的领导者</vt:lpstr>
      <vt:lpstr>提交的记录是在当前任期</vt:lpstr>
      <vt:lpstr>提交的记录是在前序任期</vt:lpstr>
      <vt:lpstr>新提交规则</vt:lpstr>
      <vt:lpstr>日志的不一致</vt:lpstr>
      <vt:lpstr>修复跟随者的日志</vt:lpstr>
      <vt:lpstr>修复日志, 续</vt:lpstr>
      <vt:lpstr>平衡旧领导者（Neutralizing Old Leader）</vt:lpstr>
      <vt:lpstr>客户端协议</vt:lpstr>
      <vt:lpstr>客户端协议, 续</vt:lpstr>
      <vt:lpstr>配置变更</vt:lpstr>
      <vt:lpstr>配置变更, 续</vt:lpstr>
      <vt:lpstr>联合共识</vt:lpstr>
      <vt:lpstr>联合共识, 续</vt:lpstr>
      <vt:lpstr>Raft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liuchunlong</cp:lastModifiedBy>
  <cp:revision>672</cp:revision>
  <cp:lastPrinted>2019-02-01T02:14:36Z</cp:lastPrinted>
  <dcterms:created xsi:type="dcterms:W3CDTF">2019-02-01T02:14:36Z</dcterms:created>
  <dcterms:modified xsi:type="dcterms:W3CDTF">2019-02-01T02:14:36Z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2052-2.5.0.931</vt:lpwstr>
  </property>
</Properties>
</file>