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4" r:id="rId7"/>
    <p:sldId id="265" r:id="rId8"/>
    <p:sldId id="266" r:id="rId9"/>
    <p:sldId id="259"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8F3C-54F3-80B9-C516-4D42C18BC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4B802-7730-D43E-E48D-2915A5BEF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E35C53-8F21-7F21-F8DA-91EF49281542}"/>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BC48A4F2-412B-7BD5-A9FC-EF97AD3A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AE172-606F-11FC-774B-CE53871A9EB6}"/>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240835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E060-A630-D153-D47D-0D339EA19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528C4-6E5D-6110-4044-8E65147AA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3F363-283F-69DE-0F33-26CA77961E9E}"/>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CFC3404E-623D-1993-3161-96E7945C7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A8CAE-44AE-D7CD-0663-2E3E5E71581A}"/>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82017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53F0F-2A43-584D-8A41-7FD24E213F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A2C2C-F731-9D52-730D-17426B9F1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98163-09F5-E619-900D-22FAA4A7F03B}"/>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212D0E5D-4CA6-3F75-904A-04A34F496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3377D-1A4B-93C5-BFB9-C174E9AAE694}"/>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317723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8202-F92E-FE7F-FF40-F3482F48C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14D2F-4906-5C18-EE0D-C46D4FEA4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12C52-F009-8E71-F1DA-12D6003FCA94}"/>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7B71DA82-CA33-9E9D-2F1F-3D710D14F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7ACC2-FC08-568F-902C-C4DE9BEC08DD}"/>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394274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FBE7-54A4-13DF-8FDF-7854041B5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9AC209-A21B-6859-122C-A33D24E24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F5DED-7A78-20DA-A9FC-3487DB59A00F}"/>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EFA243CB-0158-89A1-9B46-8538EA926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A8C45-C94D-BBB2-6175-DF229B4692CA}"/>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78840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CC3C-95BD-C836-4CA5-2DAC45F5C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8922D-3AED-7C52-E729-357B6A4DA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4BD0D8-87CB-A91D-E246-C8DA30CB5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3D00C4-EEC4-69E2-2409-21F84443D941}"/>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6" name="Footer Placeholder 5">
            <a:extLst>
              <a:ext uri="{FF2B5EF4-FFF2-40B4-BE49-F238E27FC236}">
                <a16:creationId xmlns:a16="http://schemas.microsoft.com/office/drawing/2014/main" id="{CC82214E-29AF-F02E-50FB-860E245A9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1C7CD-48A6-7735-E8D4-AD15322F0ED5}"/>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0523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D1E3-01CD-61DC-FD83-5BAE8F4ACF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D2A78-EA23-79FE-EE3C-1DE574733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19279-B1B6-AC99-7083-7D0765430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C98C6-C63B-F86D-492E-1963E4800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D89C1-3646-8AB2-73A0-225032DCA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594DE-0F68-4D28-397D-3130BB817A88}"/>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8" name="Footer Placeholder 7">
            <a:extLst>
              <a:ext uri="{FF2B5EF4-FFF2-40B4-BE49-F238E27FC236}">
                <a16:creationId xmlns:a16="http://schemas.microsoft.com/office/drawing/2014/main" id="{FCAC3D92-B076-AA61-8D33-50F29C24C6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61BE5-0F75-B36F-1B68-99D4DB311B9D}"/>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34590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47D9-E9C4-00FF-E7BF-76A0745E9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3E0D0D-F374-10AF-5FED-22978512D329}"/>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4" name="Footer Placeholder 3">
            <a:extLst>
              <a:ext uri="{FF2B5EF4-FFF2-40B4-BE49-F238E27FC236}">
                <a16:creationId xmlns:a16="http://schemas.microsoft.com/office/drawing/2014/main" id="{E0848D30-A93A-44A4-249D-D87BA4EFF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620C2F-900E-C3AE-8A11-497305898F4D}"/>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6753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6AEF3C-8A95-31C4-AE05-2C391D5B1B6C}"/>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3" name="Footer Placeholder 2">
            <a:extLst>
              <a:ext uri="{FF2B5EF4-FFF2-40B4-BE49-F238E27FC236}">
                <a16:creationId xmlns:a16="http://schemas.microsoft.com/office/drawing/2014/main" id="{AD2FF1BE-FE8A-6C91-D008-EDE5A9F4FC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F579FB-950F-E4F6-7B23-F9DC5D8903E9}"/>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186013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0AE-6C7C-D7F4-EB1B-FD82040C4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7D3836-3030-CADA-AC51-C4A55C9F3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D659FB-CD23-72BE-1A12-8A7B2F07E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6D988-F655-3E05-DFE4-BCF2A1D66F43}"/>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6" name="Footer Placeholder 5">
            <a:extLst>
              <a:ext uri="{FF2B5EF4-FFF2-40B4-BE49-F238E27FC236}">
                <a16:creationId xmlns:a16="http://schemas.microsoft.com/office/drawing/2014/main" id="{50C9A3EB-9A37-9030-5579-F97F8AF8E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1F29F-9E4D-F3A2-A69D-A3843CEC7523}"/>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60616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E196-23FA-5B56-8E2D-AB222FE05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D49795-E520-0F67-04A9-17969BDC8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A34D3A-1872-9443-8002-BB3A6CAFC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8A2F7-AAE5-43B2-6387-8FF3BA97E51D}"/>
              </a:ext>
            </a:extLst>
          </p:cNvPr>
          <p:cNvSpPr>
            <a:spLocks noGrp="1"/>
          </p:cNvSpPr>
          <p:nvPr>
            <p:ph type="dt" sz="half" idx="10"/>
          </p:nvPr>
        </p:nvSpPr>
        <p:spPr/>
        <p:txBody>
          <a:bodyPr/>
          <a:lstStyle/>
          <a:p>
            <a:fld id="{CD230852-8FF4-469C-9391-2FC179AEB917}" type="datetimeFigureOut">
              <a:rPr lang="en-US" smtClean="0"/>
              <a:t>8/21/2022</a:t>
            </a:fld>
            <a:endParaRPr lang="en-US"/>
          </a:p>
        </p:txBody>
      </p:sp>
      <p:sp>
        <p:nvSpPr>
          <p:cNvPr id="6" name="Footer Placeholder 5">
            <a:extLst>
              <a:ext uri="{FF2B5EF4-FFF2-40B4-BE49-F238E27FC236}">
                <a16:creationId xmlns:a16="http://schemas.microsoft.com/office/drawing/2014/main" id="{B74CC431-978E-04D5-A281-ECD861A36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75556-57DC-84E9-3058-99018BE48737}"/>
              </a:ext>
            </a:extLst>
          </p:cNvPr>
          <p:cNvSpPr>
            <a:spLocks noGrp="1"/>
          </p:cNvSpPr>
          <p:nvPr>
            <p:ph type="sldNum" sz="quarter" idx="12"/>
          </p:nvPr>
        </p:nvSpPr>
        <p:spPr/>
        <p:txBody>
          <a:bodyPr/>
          <a:lstStyle/>
          <a:p>
            <a:fld id="{5A3EFAEE-915E-48F2-B2ED-68DE38C98C97}" type="slidenum">
              <a:rPr lang="en-US" smtClean="0"/>
              <a:t>‹#›</a:t>
            </a:fld>
            <a:endParaRPr lang="en-US"/>
          </a:p>
        </p:txBody>
      </p:sp>
    </p:spTree>
    <p:extLst>
      <p:ext uri="{BB962C8B-B14F-4D97-AF65-F5344CB8AC3E}">
        <p14:creationId xmlns:p14="http://schemas.microsoft.com/office/powerpoint/2010/main" val="420278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9E0A5A-A5E7-1667-E786-32D5B92B9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4CE43-701D-A0E2-AC5B-E8A74D413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1B331-FF44-FFBF-4943-37563C543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0852-8FF4-469C-9391-2FC179AEB917}" type="datetimeFigureOut">
              <a:rPr lang="en-US" smtClean="0"/>
              <a:t>8/21/2022</a:t>
            </a:fld>
            <a:endParaRPr lang="en-US"/>
          </a:p>
        </p:txBody>
      </p:sp>
      <p:sp>
        <p:nvSpPr>
          <p:cNvPr id="5" name="Footer Placeholder 4">
            <a:extLst>
              <a:ext uri="{FF2B5EF4-FFF2-40B4-BE49-F238E27FC236}">
                <a16:creationId xmlns:a16="http://schemas.microsoft.com/office/drawing/2014/main" id="{442149A8-3244-3654-9856-10DB7C6C8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1A909E-5801-0A17-5F97-32C9FB785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EFAEE-915E-48F2-B2ED-68DE38C98C97}" type="slidenum">
              <a:rPr lang="en-US" smtClean="0"/>
              <a:t>‹#›</a:t>
            </a:fld>
            <a:endParaRPr lang="en-US"/>
          </a:p>
        </p:txBody>
      </p:sp>
    </p:spTree>
    <p:extLst>
      <p:ext uri="{BB962C8B-B14F-4D97-AF65-F5344CB8AC3E}">
        <p14:creationId xmlns:p14="http://schemas.microsoft.com/office/powerpoint/2010/main" val="305669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sdlc/sdlc_agile_model.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4B3A7-F2A2-2DB8-9D4C-B3FEB2F30B36}"/>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latin typeface="Times New Roman" panose="02020603050405020304" pitchFamily="18" charset="0"/>
                <a:cs typeface="Times New Roman" panose="02020603050405020304" pitchFamily="18" charset="0"/>
              </a:rPr>
              <a:t>The Scrum-Agile Approach</a:t>
            </a:r>
          </a:p>
        </p:txBody>
      </p:sp>
      <p:sp>
        <p:nvSpPr>
          <p:cNvPr id="3" name="Subtitle 2">
            <a:extLst>
              <a:ext uri="{FF2B5EF4-FFF2-40B4-BE49-F238E27FC236}">
                <a16:creationId xmlns:a16="http://schemas.microsoft.com/office/drawing/2014/main" id="{09CFB34C-F8B6-6808-B2A4-DED63C63ABC8}"/>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latin typeface="Times New Roman" panose="02020603050405020304" pitchFamily="18" charset="0"/>
                <a:cs typeface="Times New Roman" panose="02020603050405020304" pitchFamily="18" charset="0"/>
              </a:rPr>
              <a:t>Daniel Tarulis</a:t>
            </a:r>
          </a:p>
          <a:p>
            <a:pPr algn="l"/>
            <a:r>
              <a:rPr lang="en-US" sz="2000">
                <a:solidFill>
                  <a:schemeClr val="tx2"/>
                </a:solidFill>
                <a:latin typeface="Times New Roman" panose="02020603050405020304" pitchFamily="18" charset="0"/>
                <a:cs typeface="Times New Roman" panose="02020603050405020304" pitchFamily="18" charset="0"/>
              </a:rPr>
              <a:t>CS 250 SDLC</a:t>
            </a:r>
          </a:p>
        </p:txBody>
      </p:sp>
      <p:pic>
        <p:nvPicPr>
          <p:cNvPr id="22" name="Graphic 6" descr="Users">
            <a:extLst>
              <a:ext uri="{FF2B5EF4-FFF2-40B4-BE49-F238E27FC236}">
                <a16:creationId xmlns:a16="http://schemas.microsoft.com/office/drawing/2014/main" id="{0690E442-E430-3C60-4121-F92B1BDBEB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146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64C95C-6D64-71A4-5B7D-3C4B4659061C}"/>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Agile VS Waterfall</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3C53CCC-C754-45A6-8ADC-5E061FB783B3}"/>
              </a:ext>
            </a:extLst>
          </p:cNvPr>
          <p:cNvSpPr>
            <a:spLocks noGrp="1"/>
          </p:cNvSpPr>
          <p:nvPr>
            <p:ph idx="1"/>
          </p:nvPr>
        </p:nvSpPr>
        <p:spPr>
          <a:xfrm>
            <a:off x="5221862" y="1719618"/>
            <a:ext cx="5948831" cy="4334629"/>
          </a:xfrm>
        </p:spPr>
        <p:txBody>
          <a:bodyPr anchor="ctr">
            <a:normAutofit/>
          </a:bodyPr>
          <a:lstStyle/>
          <a:p>
            <a:r>
              <a:rPr lang="en-US" sz="1500">
                <a:solidFill>
                  <a:srgbClr val="FEFFFF"/>
                </a:solidFill>
                <a:latin typeface="Times New Roman" panose="02020603050405020304" pitchFamily="18" charset="0"/>
                <a:cs typeface="Times New Roman" panose="02020603050405020304" pitchFamily="18" charset="0"/>
              </a:rPr>
              <a:t>Factors to consider:</a:t>
            </a:r>
          </a:p>
          <a:p>
            <a:pPr lvl="1"/>
            <a:r>
              <a:rPr lang="en-US" sz="1500">
                <a:solidFill>
                  <a:srgbClr val="FEFFFF"/>
                </a:solidFill>
                <a:latin typeface="Times New Roman" panose="02020603050405020304" pitchFamily="18" charset="0"/>
                <a:cs typeface="Times New Roman" panose="02020603050405020304" pitchFamily="18" charset="0"/>
              </a:rPr>
              <a:t>Length of project</a:t>
            </a:r>
          </a:p>
          <a:p>
            <a:pPr lvl="2"/>
            <a:r>
              <a:rPr lang="en-US" sz="1500">
                <a:solidFill>
                  <a:srgbClr val="FEFFFF"/>
                </a:solidFill>
                <a:latin typeface="Times New Roman" panose="02020603050405020304" pitchFamily="18" charset="0"/>
                <a:cs typeface="Times New Roman" panose="02020603050405020304" pitchFamily="18" charset="0"/>
              </a:rPr>
              <a:t>Shorter and simpler projects are less risky and are best suited for a waterfall approach. Longer and more complex projects are riskier and are better suited for the agile approach.</a:t>
            </a:r>
          </a:p>
          <a:p>
            <a:pPr lvl="1"/>
            <a:r>
              <a:rPr lang="en-US" sz="1500">
                <a:solidFill>
                  <a:srgbClr val="FEFFFF"/>
                </a:solidFill>
                <a:latin typeface="Times New Roman" panose="02020603050405020304" pitchFamily="18" charset="0"/>
                <a:cs typeface="Times New Roman" panose="02020603050405020304" pitchFamily="18" charset="0"/>
              </a:rPr>
              <a:t>Chance of changing requirements</a:t>
            </a:r>
          </a:p>
          <a:p>
            <a:pPr lvl="2"/>
            <a:r>
              <a:rPr lang="en-US" sz="1500">
                <a:solidFill>
                  <a:srgbClr val="FEFFFF"/>
                </a:solidFill>
                <a:latin typeface="Times New Roman" panose="02020603050405020304" pitchFamily="18" charset="0"/>
                <a:cs typeface="Times New Roman" panose="02020603050405020304" pitchFamily="18" charset="0"/>
              </a:rPr>
              <a:t>The agile approach is great for accommodating changing requirements mid development. Waterfall is at a disadvantage in that it does not allow for much revision or change.</a:t>
            </a:r>
          </a:p>
          <a:p>
            <a:pPr lvl="1"/>
            <a:r>
              <a:rPr lang="en-US" sz="1500">
                <a:solidFill>
                  <a:srgbClr val="FEFFFF"/>
                </a:solidFill>
                <a:latin typeface="Times New Roman" panose="02020603050405020304" pitchFamily="18" charset="0"/>
                <a:cs typeface="Times New Roman" panose="02020603050405020304" pitchFamily="18" charset="0"/>
              </a:rPr>
              <a:t>Integration</a:t>
            </a:r>
          </a:p>
          <a:p>
            <a:pPr lvl="2"/>
            <a:r>
              <a:rPr lang="en-US" sz="1500">
                <a:solidFill>
                  <a:srgbClr val="FEFFFF"/>
                </a:solidFill>
                <a:latin typeface="Times New Roman" panose="02020603050405020304" pitchFamily="18" charset="0"/>
                <a:cs typeface="Times New Roman" panose="02020603050405020304" pitchFamily="18" charset="0"/>
              </a:rPr>
              <a:t>Many clients will want to see their product working during development. Waterfall does not allow for integration until the very end of the development cycle. Agile allows the client to see integration as the product develops. </a:t>
            </a:r>
          </a:p>
        </p:txBody>
      </p:sp>
    </p:spTree>
    <p:extLst>
      <p:ext uri="{BB962C8B-B14F-4D97-AF65-F5344CB8AC3E}">
        <p14:creationId xmlns:p14="http://schemas.microsoft.com/office/powerpoint/2010/main" val="22203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020740-0EAD-3F98-0A7F-410DDAF8AFCD}"/>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0CF1C7D-7E01-805A-D3A3-3B71366476F8}"/>
              </a:ext>
            </a:extLst>
          </p:cNvPr>
          <p:cNvSpPr>
            <a:spLocks noGrp="1"/>
          </p:cNvSpPr>
          <p:nvPr>
            <p:ph idx="1"/>
          </p:nvPr>
        </p:nvSpPr>
        <p:spPr>
          <a:xfrm>
            <a:off x="1367624" y="2490436"/>
            <a:ext cx="9708995" cy="3567173"/>
          </a:xfrm>
        </p:spPr>
        <p:txBody>
          <a:bodyPr anchor="ctr">
            <a:normAutofit/>
          </a:bodyPr>
          <a:lstStyle/>
          <a:p>
            <a:r>
              <a:rPr lang="en-US" sz="2400">
                <a:latin typeface="Times New Roman" panose="02020603050405020304" pitchFamily="18" charset="0"/>
                <a:cs typeface="Times New Roman" panose="02020603050405020304" pitchFamily="18" charset="0"/>
              </a:rPr>
              <a:t>Charles G. Cobb. (2015). </a:t>
            </a:r>
            <a:r>
              <a:rPr lang="en-US" sz="2400" i="1">
                <a:latin typeface="Times New Roman" panose="02020603050405020304" pitchFamily="18" charset="0"/>
                <a:cs typeface="Times New Roman" panose="02020603050405020304" pitchFamily="18" charset="0"/>
              </a:rPr>
              <a:t>The Project Manager’s Guide to Mastering Agile : Principles and Practices for an Adaptive Approach</a:t>
            </a:r>
            <a:r>
              <a:rPr lang="en-US" sz="2400">
                <a:latin typeface="Times New Roman" panose="02020603050405020304" pitchFamily="18" charset="0"/>
                <a:cs typeface="Times New Roman" panose="02020603050405020304" pitchFamily="18" charset="0"/>
              </a:rPr>
              <a:t>. Wiley. </a:t>
            </a:r>
          </a:p>
          <a:p>
            <a:r>
              <a:rPr lang="en-US" sz="2400">
                <a:latin typeface="Times New Roman" panose="02020603050405020304" pitchFamily="18" charset="0"/>
                <a:cs typeface="Times New Roman" panose="02020603050405020304" pitchFamily="18" charset="0"/>
              </a:rPr>
              <a:t>Tutorialspoint. (n.d.). SDLC – Agile Model.  </a:t>
            </a:r>
            <a:r>
              <a:rPr lang="en-US" sz="2400">
                <a:latin typeface="Times New Roman" panose="02020603050405020304" pitchFamily="18" charset="0"/>
                <a:cs typeface="Times New Roman" panose="02020603050405020304" pitchFamily="18" charset="0"/>
                <a:hlinkClick r:id="rId2"/>
              </a:rPr>
              <a:t>https://www.tutorialspoint.com/sdlc/sdlc_agile_model.htm</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Tutorialspoint. (n.d.). SDLC – Waterefall Model.  https://www.tutorialspoint.com/sdlc/sdlc_waterfall_model.htm</a:t>
            </a:r>
          </a:p>
        </p:txBody>
      </p:sp>
    </p:spTree>
    <p:extLst>
      <p:ext uri="{BB962C8B-B14F-4D97-AF65-F5344CB8AC3E}">
        <p14:creationId xmlns:p14="http://schemas.microsoft.com/office/powerpoint/2010/main" val="278452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B82EA4-EDCA-9923-E6AC-16829CB112F6}"/>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The Scrum-Agile Team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799D7DD-BA34-6D3B-1B42-7A44F8175BA1}"/>
              </a:ext>
            </a:extLst>
          </p:cNvPr>
          <p:cNvSpPr>
            <a:spLocks noGrp="1"/>
          </p:cNvSpPr>
          <p:nvPr>
            <p:ph idx="1"/>
          </p:nvPr>
        </p:nvSpPr>
        <p:spPr>
          <a:xfrm>
            <a:off x="5221862" y="1719618"/>
            <a:ext cx="5948831" cy="4334629"/>
          </a:xfrm>
        </p:spPr>
        <p:txBody>
          <a:bodyPr anchor="ctr">
            <a:normAutofit/>
          </a:bodyPr>
          <a:lstStyle/>
          <a:p>
            <a:r>
              <a:rPr lang="en-US" sz="1300">
                <a:solidFill>
                  <a:srgbClr val="FEFFFF"/>
                </a:solidFill>
                <a:latin typeface="Times New Roman" panose="02020603050405020304" pitchFamily="18" charset="0"/>
                <a:cs typeface="Times New Roman" panose="02020603050405020304" pitchFamily="18" charset="0"/>
              </a:rPr>
              <a:t>Product Owner</a:t>
            </a:r>
          </a:p>
          <a:p>
            <a:pPr lvl="1"/>
            <a:r>
              <a:rPr lang="en-US" sz="1300">
                <a:solidFill>
                  <a:srgbClr val="FEFFFF"/>
                </a:solidFill>
                <a:latin typeface="Times New Roman" panose="02020603050405020304" pitchFamily="18" charset="0"/>
                <a:cs typeface="Times New Roman" panose="02020603050405020304" pitchFamily="18" charset="0"/>
              </a:rPr>
              <a:t>Responsible to deliver product to client</a:t>
            </a: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Effectively communicates with the client and recognized the value of the product</a:t>
            </a:r>
            <a:endParaRPr lang="en-US" sz="1300">
              <a:solidFill>
                <a:srgbClr val="FEFFFF"/>
              </a:solidFill>
              <a:latin typeface="Times New Roman" panose="02020603050405020304" pitchFamily="18" charset="0"/>
              <a:cs typeface="Times New Roman" panose="02020603050405020304" pitchFamily="18" charset="0"/>
            </a:endParaRPr>
          </a:p>
          <a:p>
            <a:r>
              <a:rPr lang="en-US" sz="1300">
                <a:solidFill>
                  <a:srgbClr val="FEFFFF"/>
                </a:solidFill>
                <a:latin typeface="Times New Roman" panose="02020603050405020304" pitchFamily="18" charset="0"/>
                <a:cs typeface="Times New Roman" panose="02020603050405020304" pitchFamily="18" charset="0"/>
              </a:rPr>
              <a:t>Scrum Master</a:t>
            </a: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oversees the Scrum team ensuring that everyone understands goals, project scope, and product domain</a:t>
            </a: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remove obstacles and distractions that may impede the team from meeting goals </a:t>
            </a:r>
            <a:endParaRPr lang="en-US" sz="1300">
              <a:solidFill>
                <a:srgbClr val="FEFFFF"/>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act as the liaison between the Scrum team and people or teams outside the Scrum team</a:t>
            </a:r>
            <a:endParaRPr lang="en-US" sz="1300">
              <a:solidFill>
                <a:srgbClr val="FEFFFF"/>
              </a:solidFill>
              <a:latin typeface="Times New Roman" panose="02020603050405020304" pitchFamily="18" charset="0"/>
              <a:cs typeface="Times New Roman" panose="02020603050405020304" pitchFamily="18" charset="0"/>
            </a:endParaRPr>
          </a:p>
          <a:p>
            <a:r>
              <a:rPr lang="en-US" sz="1300">
                <a:solidFill>
                  <a:srgbClr val="FEFFFF"/>
                </a:solidFill>
                <a:latin typeface="Times New Roman" panose="02020603050405020304" pitchFamily="18" charset="0"/>
                <a:cs typeface="Times New Roman" panose="02020603050405020304" pitchFamily="18" charset="0"/>
              </a:rPr>
              <a:t>Developers</a:t>
            </a: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assure Product Owner and Scrum Master that the allocated work is being performed as planned</a:t>
            </a:r>
            <a:endParaRPr lang="en-US" sz="1300">
              <a:solidFill>
                <a:srgbClr val="FEFFFF"/>
              </a:solidFill>
              <a:latin typeface="Times New Roman" panose="02020603050405020304" pitchFamily="18" charset="0"/>
              <a:cs typeface="Times New Roman" panose="02020603050405020304" pitchFamily="18" charset="0"/>
            </a:endParaRP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provide inputs on the creation of User Stories to the Product Owner</a:t>
            </a: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ensure a clear understanding of epics and personas</a:t>
            </a:r>
            <a:endParaRPr lang="en-US" sz="1300">
              <a:solidFill>
                <a:srgbClr val="FEFFFF"/>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300">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required to be flexible</a:t>
            </a:r>
          </a:p>
          <a:p>
            <a:pPr lvl="1"/>
            <a:endParaRPr lang="en-US" sz="1300">
              <a:solidFill>
                <a:srgbClr val="FEFFFF"/>
              </a:solidFill>
            </a:endParaRPr>
          </a:p>
        </p:txBody>
      </p:sp>
    </p:spTree>
    <p:extLst>
      <p:ext uri="{BB962C8B-B14F-4D97-AF65-F5344CB8AC3E}">
        <p14:creationId xmlns:p14="http://schemas.microsoft.com/office/powerpoint/2010/main" val="384798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481815-4441-593C-3DF9-B1C752CF96DA}"/>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The Scrum-Agile Team (cont.)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7328B41-52AB-4B0C-BB6E-AE5006D26564}"/>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Testers</a:t>
            </a:r>
          </a:p>
          <a:p>
            <a:pPr lvl="1"/>
            <a:r>
              <a:rPr lang="en-US">
                <a:solidFill>
                  <a:srgbClr val="FEFFFF"/>
                </a:solidFill>
                <a:effectLst/>
                <a:latin typeface="Times New Roman" panose="02020603050405020304" pitchFamily="18" charset="0"/>
                <a:ea typeface="Calibri" panose="020F0502020204030204" pitchFamily="34" charset="0"/>
              </a:rPr>
              <a:t>Make sure the product works as the client </a:t>
            </a:r>
            <a:r>
              <a:rPr lang="en-US">
                <a:solidFill>
                  <a:srgbClr val="FEFFFF"/>
                </a:solidFill>
                <a:latin typeface="Times New Roman" panose="02020603050405020304" pitchFamily="18" charset="0"/>
                <a:ea typeface="Calibri" panose="020F0502020204030204" pitchFamily="34" charset="0"/>
              </a:rPr>
              <a:t>intends</a:t>
            </a:r>
          </a:p>
          <a:p>
            <a:pPr lvl="1"/>
            <a:r>
              <a:rPr lang="en-US">
                <a:solidFill>
                  <a:srgbClr val="FEFFFF"/>
                </a:solidFill>
                <a:effectLst/>
                <a:latin typeface="Times New Roman" panose="02020603050405020304" pitchFamily="18" charset="0"/>
                <a:ea typeface="Calibri" panose="020F0502020204030204" pitchFamily="34" charset="0"/>
              </a:rPr>
              <a:t>Cooperates with other members of the Development Team during sprints</a:t>
            </a:r>
          </a:p>
          <a:p>
            <a:pPr lvl="1"/>
            <a:r>
              <a:rPr lang="en-US">
                <a:solidFill>
                  <a:srgbClr val="FEFFFF"/>
                </a:solidFill>
                <a:latin typeface="Times New Roman" panose="02020603050405020304" pitchFamily="18" charset="0"/>
              </a:rPr>
              <a:t>Do not wait until the end of development to test the product</a:t>
            </a:r>
            <a:endParaRPr lang="en-US">
              <a:solidFill>
                <a:srgbClr val="FEFFFF"/>
              </a:solidFill>
            </a:endParaRPr>
          </a:p>
          <a:p>
            <a:r>
              <a:rPr lang="en-US" sz="2400">
                <a:solidFill>
                  <a:srgbClr val="FEFFFF"/>
                </a:solidFill>
              </a:rPr>
              <a:t>Client</a:t>
            </a:r>
          </a:p>
          <a:p>
            <a:pPr lvl="1"/>
            <a:r>
              <a:rPr lang="en-US">
                <a:solidFill>
                  <a:srgbClr val="FEFFFF"/>
                </a:solidFill>
                <a:effectLst/>
                <a:latin typeface="Times New Roman" panose="02020603050405020304" pitchFamily="18" charset="0"/>
                <a:ea typeface="Calibri" panose="020F0502020204030204" pitchFamily="34" charset="0"/>
                <a:cs typeface="Times New Roman" panose="02020603050405020304" pitchFamily="18" charset="0"/>
              </a:rPr>
              <a:t>responsible for making entries or adjustments to the project throughout the project process.</a:t>
            </a:r>
            <a:endParaRPr lang="en-US">
              <a:solidFill>
                <a:srgbClr val="FEFFFF"/>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a:solidFill>
                <a:srgbClr val="FEFFFF"/>
              </a:solidFill>
            </a:endParaRPr>
          </a:p>
        </p:txBody>
      </p:sp>
    </p:spTree>
    <p:extLst>
      <p:ext uri="{BB962C8B-B14F-4D97-AF65-F5344CB8AC3E}">
        <p14:creationId xmlns:p14="http://schemas.microsoft.com/office/powerpoint/2010/main" val="217466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4"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7" name="Rectangle 15">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imeline&#10;&#10;Description automatically generated with medium confidence">
            <a:extLst>
              <a:ext uri="{FF2B5EF4-FFF2-40B4-BE49-F238E27FC236}">
                <a16:creationId xmlns:a16="http://schemas.microsoft.com/office/drawing/2014/main" id="{0FE60E44-4229-CF49-BE41-2A56597CF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23467"/>
            <a:ext cx="6686077" cy="3593766"/>
          </a:xfrm>
          <a:prstGeom prst="rect">
            <a:avLst/>
          </a:prstGeom>
        </p:spPr>
      </p:pic>
      <p:sp>
        <p:nvSpPr>
          <p:cNvPr id="8"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8AB0A8-CE05-616A-2989-087EA0B7B5B8}"/>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Scrum Framework</a:t>
            </a:r>
          </a:p>
        </p:txBody>
      </p:sp>
    </p:spTree>
    <p:extLst>
      <p:ext uri="{BB962C8B-B14F-4D97-AF65-F5344CB8AC3E}">
        <p14:creationId xmlns:p14="http://schemas.microsoft.com/office/powerpoint/2010/main" val="4064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A08D3C-6D65-47DB-C9F4-931ACB09F1EB}"/>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Scrum-Agile SDLC</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64942F3-60EE-5797-1DC4-55A7C1A20DFF}"/>
              </a:ext>
            </a:extLst>
          </p:cNvPr>
          <p:cNvSpPr>
            <a:spLocks noGrp="1"/>
          </p:cNvSpPr>
          <p:nvPr>
            <p:ph idx="1"/>
          </p:nvPr>
        </p:nvSpPr>
        <p:spPr>
          <a:xfrm>
            <a:off x="5221862" y="1719618"/>
            <a:ext cx="5948831" cy="4334629"/>
          </a:xfrm>
        </p:spPr>
        <p:txBody>
          <a:bodyPr anchor="ctr">
            <a:normAutofit/>
          </a:bodyPr>
          <a:lstStyle/>
          <a:p>
            <a:pPr>
              <a:buFont typeface="+mj-lt"/>
              <a:buAutoNum type="arabicPeriod"/>
            </a:pPr>
            <a:r>
              <a:rPr lang="en-US" sz="2000">
                <a:solidFill>
                  <a:srgbClr val="FEFFFF"/>
                </a:solidFill>
              </a:rPr>
              <a:t> Project Planning Phase:</a:t>
            </a:r>
          </a:p>
          <a:p>
            <a:pPr>
              <a:buFont typeface="Arial" panose="020B0604020202020204" pitchFamily="34" charset="0"/>
              <a:buChar char="•"/>
            </a:pPr>
            <a:r>
              <a:rPr lang="en-US" sz="2000">
                <a:solidFill>
                  <a:srgbClr val="FEFFFF"/>
                </a:solidFill>
              </a:rPr>
              <a:t>Primary goal of this phase is to identify Scope of the project.</a:t>
            </a:r>
          </a:p>
          <a:p>
            <a:pPr>
              <a:buFont typeface="Arial" panose="020B0604020202020204" pitchFamily="34" charset="0"/>
              <a:buChar char="•"/>
            </a:pPr>
            <a:r>
              <a:rPr lang="en-US" sz="2000">
                <a:solidFill>
                  <a:srgbClr val="FEFFFF"/>
                </a:solidFill>
              </a:rPr>
              <a:t>In this phase, feasibility of the system is judged.</a:t>
            </a:r>
          </a:p>
          <a:p>
            <a:pPr>
              <a:buFont typeface="Arial" panose="020B0604020202020204" pitchFamily="34" charset="0"/>
              <a:buChar char="•"/>
            </a:pPr>
            <a:r>
              <a:rPr lang="en-US" sz="2000">
                <a:solidFill>
                  <a:srgbClr val="FEFFFF"/>
                </a:solidFill>
              </a:rPr>
              <a:t>Resource plan, schedule and budgets are decided.</a:t>
            </a:r>
          </a:p>
          <a:p>
            <a:pPr marL="0" indent="0">
              <a:buNone/>
            </a:pPr>
            <a:r>
              <a:rPr lang="en-US" sz="2000">
                <a:solidFill>
                  <a:srgbClr val="FEFFFF"/>
                </a:solidFill>
              </a:rPr>
              <a:t>2. Analysis phase:</a:t>
            </a:r>
          </a:p>
          <a:p>
            <a:r>
              <a:rPr lang="en-US" sz="2000">
                <a:solidFill>
                  <a:srgbClr val="FEFFFF"/>
                </a:solidFill>
              </a:rPr>
              <a:t>Business needs are analyzed and documented.</a:t>
            </a:r>
          </a:p>
          <a:p>
            <a:r>
              <a:rPr lang="en-US" sz="2000">
                <a:solidFill>
                  <a:srgbClr val="FEFFFF"/>
                </a:solidFill>
              </a:rPr>
              <a:t>Gathering system requirements.</a:t>
            </a:r>
          </a:p>
          <a:p>
            <a:r>
              <a:rPr lang="en-US" sz="2000">
                <a:solidFill>
                  <a:srgbClr val="FEFFFF"/>
                </a:solidFill>
              </a:rPr>
              <a:t>Building prototypes for discovering requirements.</a:t>
            </a:r>
          </a:p>
          <a:p>
            <a:r>
              <a:rPr lang="en-US" sz="2000">
                <a:solidFill>
                  <a:srgbClr val="FEFFFF"/>
                </a:solidFill>
              </a:rPr>
              <a:t>Evaluating alternatives.</a:t>
            </a:r>
          </a:p>
          <a:p>
            <a:r>
              <a:rPr lang="en-US" sz="2000">
                <a:solidFill>
                  <a:srgbClr val="FEFFFF"/>
                </a:solidFill>
              </a:rPr>
              <a:t>Reviewing requirements.</a:t>
            </a:r>
          </a:p>
          <a:p>
            <a:endParaRPr lang="en-US" sz="2000">
              <a:solidFill>
                <a:srgbClr val="FEFFFF"/>
              </a:solidFill>
            </a:endParaRPr>
          </a:p>
        </p:txBody>
      </p:sp>
    </p:spTree>
    <p:extLst>
      <p:ext uri="{BB962C8B-B14F-4D97-AF65-F5344CB8AC3E}">
        <p14:creationId xmlns:p14="http://schemas.microsoft.com/office/powerpoint/2010/main" val="107348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A08D3C-6D65-47DB-C9F4-931ACB09F1EB}"/>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Scrum-Agile SDLC (cont.)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64942F3-60EE-5797-1DC4-55A7C1A20DFF}"/>
              </a:ext>
            </a:extLst>
          </p:cNvPr>
          <p:cNvSpPr>
            <a:spLocks noGrp="1"/>
          </p:cNvSpPr>
          <p:nvPr>
            <p:ph idx="1"/>
          </p:nvPr>
        </p:nvSpPr>
        <p:spPr>
          <a:xfrm>
            <a:off x="5221862" y="2218380"/>
            <a:ext cx="5948831" cy="4334629"/>
          </a:xfrm>
        </p:spPr>
        <p:txBody>
          <a:bodyPr anchor="ctr">
            <a:normAutofit/>
          </a:bodyPr>
          <a:lstStyle/>
          <a:p>
            <a:pPr marL="0" indent="0">
              <a:buNone/>
            </a:pPr>
            <a:r>
              <a:rPr lang="en-US" sz="2400">
                <a:solidFill>
                  <a:srgbClr val="FEFFFF"/>
                </a:solidFill>
              </a:rPr>
              <a:t>3. </a:t>
            </a:r>
            <a:r>
              <a:rPr lang="en-US" sz="2400" dirty="0">
                <a:solidFill>
                  <a:srgbClr val="FEFFFF"/>
                </a:solidFill>
              </a:rPr>
              <a:t>Design phase:</a:t>
            </a:r>
          </a:p>
          <a:p>
            <a:pPr lvl="1"/>
            <a:r>
              <a:rPr lang="en-US" dirty="0">
                <a:solidFill>
                  <a:srgbClr val="FEFFFF"/>
                </a:solidFill>
              </a:rPr>
              <a:t>Requirements which are analyzed in analysis phase are modeled.</a:t>
            </a:r>
          </a:p>
          <a:p>
            <a:pPr lvl="1"/>
            <a:r>
              <a:rPr lang="en-US" dirty="0">
                <a:solidFill>
                  <a:srgbClr val="FEFFFF"/>
                </a:solidFill>
              </a:rPr>
              <a:t>Designing:</a:t>
            </a:r>
          </a:p>
          <a:p>
            <a:pPr lvl="2"/>
            <a:r>
              <a:rPr lang="en-US" sz="2400" dirty="0">
                <a:solidFill>
                  <a:srgbClr val="FEFFFF"/>
                </a:solidFill>
              </a:rPr>
              <a:t>Application architecture</a:t>
            </a:r>
          </a:p>
          <a:p>
            <a:pPr lvl="2"/>
            <a:r>
              <a:rPr lang="en-US" sz="2400" dirty="0">
                <a:solidFill>
                  <a:srgbClr val="FEFFFF"/>
                </a:solidFill>
              </a:rPr>
              <a:t>Network</a:t>
            </a:r>
          </a:p>
          <a:p>
            <a:pPr lvl="2"/>
            <a:r>
              <a:rPr lang="en-US" sz="2400" dirty="0">
                <a:solidFill>
                  <a:srgbClr val="FEFFFF"/>
                </a:solidFill>
              </a:rPr>
              <a:t>UI</a:t>
            </a:r>
          </a:p>
          <a:p>
            <a:pPr lvl="2"/>
            <a:r>
              <a:rPr lang="en-US" sz="2400" dirty="0">
                <a:solidFill>
                  <a:srgbClr val="FEFFFF"/>
                </a:solidFill>
              </a:rPr>
              <a:t>System interfaces</a:t>
            </a:r>
          </a:p>
          <a:p>
            <a:pPr lvl="2"/>
            <a:r>
              <a:rPr lang="en-US" sz="2400" dirty="0">
                <a:solidFill>
                  <a:srgbClr val="FEFFFF"/>
                </a:solidFill>
              </a:rPr>
              <a:t>Databases</a:t>
            </a:r>
          </a:p>
          <a:p>
            <a:pPr lvl="2"/>
            <a:r>
              <a:rPr lang="en-US" sz="2400" dirty="0">
                <a:solidFill>
                  <a:srgbClr val="FEFFFF"/>
                </a:solidFill>
              </a:rPr>
              <a:t>Prototypes</a:t>
            </a:r>
          </a:p>
          <a:p>
            <a:pPr lvl="2"/>
            <a:r>
              <a:rPr lang="en-US" sz="2400" dirty="0">
                <a:solidFill>
                  <a:srgbClr val="FEFFFF"/>
                </a:solidFill>
              </a:rPr>
              <a:t>System controls</a:t>
            </a:r>
          </a:p>
          <a:p>
            <a:pPr lvl="1"/>
            <a:endParaRPr lang="en-US" dirty="0">
              <a:solidFill>
                <a:srgbClr val="FEFFFF"/>
              </a:solidFill>
            </a:endParaRPr>
          </a:p>
          <a:p>
            <a:endParaRPr lang="en-US" sz="2400" dirty="0">
              <a:solidFill>
                <a:srgbClr val="FEFFFF"/>
              </a:solidFill>
            </a:endParaRPr>
          </a:p>
          <a:p>
            <a:endParaRPr lang="en-US" sz="2400" dirty="0">
              <a:solidFill>
                <a:srgbClr val="FEFFFF"/>
              </a:solidFill>
            </a:endParaRPr>
          </a:p>
        </p:txBody>
      </p:sp>
    </p:spTree>
    <p:extLst>
      <p:ext uri="{BB962C8B-B14F-4D97-AF65-F5344CB8AC3E}">
        <p14:creationId xmlns:p14="http://schemas.microsoft.com/office/powerpoint/2010/main" val="29449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A08D3C-6D65-47DB-C9F4-931ACB09F1EB}"/>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Scrum-Agile SDLC (cont.)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64942F3-60EE-5797-1DC4-55A7C1A20DFF}"/>
              </a:ext>
            </a:extLst>
          </p:cNvPr>
          <p:cNvSpPr>
            <a:spLocks noGrp="1"/>
          </p:cNvSpPr>
          <p:nvPr>
            <p:ph idx="1"/>
          </p:nvPr>
        </p:nvSpPr>
        <p:spPr>
          <a:xfrm>
            <a:off x="5221862" y="1719618"/>
            <a:ext cx="5948831" cy="4334629"/>
          </a:xfrm>
        </p:spPr>
        <p:txBody>
          <a:bodyPr anchor="ctr">
            <a:normAutofit/>
          </a:bodyPr>
          <a:lstStyle/>
          <a:p>
            <a:pPr marL="0" indent="0">
              <a:buNone/>
            </a:pPr>
            <a:r>
              <a:rPr lang="en-US" sz="2200">
                <a:solidFill>
                  <a:srgbClr val="FEFFFF"/>
                </a:solidFill>
                <a:latin typeface="Times New Roman" panose="02020603050405020304" pitchFamily="18" charset="0"/>
                <a:cs typeface="Times New Roman" panose="02020603050405020304" pitchFamily="18" charset="0"/>
              </a:rPr>
              <a:t>4. Implementation phase</a:t>
            </a:r>
          </a:p>
          <a:p>
            <a:pPr lvl="1"/>
            <a:r>
              <a:rPr lang="en-US" sz="2200">
                <a:solidFill>
                  <a:srgbClr val="FEFFFF"/>
                </a:solidFill>
                <a:latin typeface="Times New Roman" panose="02020603050405020304" pitchFamily="18" charset="0"/>
                <a:cs typeface="Times New Roman" panose="02020603050405020304" pitchFamily="18" charset="0"/>
              </a:rPr>
              <a:t>Constructing of software components.</a:t>
            </a:r>
          </a:p>
          <a:p>
            <a:pPr lvl="1"/>
            <a:r>
              <a:rPr lang="en-US" sz="2200">
                <a:solidFill>
                  <a:srgbClr val="FEFFFF"/>
                </a:solidFill>
                <a:latin typeface="Times New Roman" panose="02020603050405020304" pitchFamily="18" charset="0"/>
                <a:cs typeface="Times New Roman" panose="02020603050405020304" pitchFamily="18" charset="0"/>
              </a:rPr>
              <a:t>Verification and testing of code.</a:t>
            </a:r>
          </a:p>
          <a:p>
            <a:pPr lvl="1"/>
            <a:r>
              <a:rPr lang="en-US" sz="2200">
                <a:solidFill>
                  <a:srgbClr val="FEFFFF"/>
                </a:solidFill>
                <a:latin typeface="Times New Roman" panose="02020603050405020304" pitchFamily="18" charset="0"/>
                <a:cs typeface="Times New Roman" panose="02020603050405020304" pitchFamily="18" charset="0"/>
              </a:rPr>
              <a:t>Conversion of data.</a:t>
            </a:r>
          </a:p>
          <a:p>
            <a:pPr lvl="1"/>
            <a:r>
              <a:rPr lang="en-US" sz="2200">
                <a:solidFill>
                  <a:srgbClr val="FEFFFF"/>
                </a:solidFill>
                <a:latin typeface="Times New Roman" panose="02020603050405020304" pitchFamily="18" charset="0"/>
                <a:cs typeface="Times New Roman" panose="02020603050405020304" pitchFamily="18" charset="0"/>
              </a:rPr>
              <a:t>Installing system in working environment.</a:t>
            </a:r>
          </a:p>
          <a:p>
            <a:pPr marL="0" indent="0">
              <a:buNone/>
            </a:pPr>
            <a:r>
              <a:rPr lang="en-US" sz="2200">
                <a:solidFill>
                  <a:srgbClr val="FEFFFF"/>
                </a:solidFill>
                <a:latin typeface="Times New Roman" panose="02020603050405020304" pitchFamily="18" charset="0"/>
                <a:cs typeface="Times New Roman" panose="02020603050405020304" pitchFamily="18" charset="0"/>
              </a:rPr>
              <a:t>5. Support Phase</a:t>
            </a:r>
          </a:p>
          <a:p>
            <a:pPr lvl="1"/>
            <a:r>
              <a:rPr lang="en-US" sz="2200">
                <a:solidFill>
                  <a:srgbClr val="FEFFFF"/>
                </a:solidFill>
                <a:latin typeface="Times New Roman" panose="02020603050405020304" pitchFamily="18" charset="0"/>
                <a:cs typeface="Times New Roman" panose="02020603050405020304" pitchFamily="18" charset="0"/>
              </a:rPr>
              <a:t>Keep the system in running state for a long period of time.</a:t>
            </a:r>
          </a:p>
          <a:p>
            <a:pPr lvl="1"/>
            <a:r>
              <a:rPr lang="en-US" sz="2200">
                <a:solidFill>
                  <a:srgbClr val="FEFFFF"/>
                </a:solidFill>
                <a:latin typeface="Times New Roman" panose="02020603050405020304" pitchFamily="18" charset="0"/>
                <a:cs typeface="Times New Roman" panose="02020603050405020304" pitchFamily="18" charset="0"/>
              </a:rPr>
              <a:t>Maintaining the systems.</a:t>
            </a:r>
          </a:p>
          <a:p>
            <a:pPr lvl="1"/>
            <a:r>
              <a:rPr lang="en-US" sz="2200">
                <a:solidFill>
                  <a:srgbClr val="FEFFFF"/>
                </a:solidFill>
                <a:latin typeface="Times New Roman" panose="02020603050405020304" pitchFamily="18" charset="0"/>
                <a:cs typeface="Times New Roman" panose="02020603050405020304" pitchFamily="18" charset="0"/>
              </a:rPr>
              <a:t>Enhancing the systems.</a:t>
            </a:r>
          </a:p>
          <a:p>
            <a:pPr lvl="1"/>
            <a:r>
              <a:rPr lang="en-US" sz="2200">
                <a:solidFill>
                  <a:srgbClr val="FEFFFF"/>
                </a:solidFill>
                <a:latin typeface="Times New Roman" panose="02020603050405020304" pitchFamily="18" charset="0"/>
                <a:cs typeface="Times New Roman" panose="02020603050405020304" pitchFamily="18" charset="0"/>
              </a:rPr>
              <a:t>Provide support for users of the system.</a:t>
            </a:r>
          </a:p>
          <a:p>
            <a:pPr lvl="1"/>
            <a:endParaRPr lang="en-US" sz="2200">
              <a:solidFill>
                <a:srgbClr val="FEFFFF"/>
              </a:solidFill>
            </a:endParaRPr>
          </a:p>
          <a:p>
            <a:endParaRPr lang="en-US" sz="2200">
              <a:solidFill>
                <a:srgbClr val="FEFFFF"/>
              </a:solidFill>
            </a:endParaRPr>
          </a:p>
        </p:txBody>
      </p:sp>
    </p:spTree>
    <p:extLst>
      <p:ext uri="{BB962C8B-B14F-4D97-AF65-F5344CB8AC3E}">
        <p14:creationId xmlns:p14="http://schemas.microsoft.com/office/powerpoint/2010/main" val="345115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4"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6" name="Rectangle 15">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BC7B30D-28EA-49C4-0EFD-513D77C61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29786"/>
            <a:ext cx="6686077" cy="4981127"/>
          </a:xfrm>
          <a:prstGeom prst="rect">
            <a:avLst/>
          </a:prstGeom>
        </p:spPr>
      </p:pic>
      <p:sp>
        <p:nvSpPr>
          <p:cNvPr id="18"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FECA1D4-E30D-D8E9-7B3B-C7A5DB541767}"/>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The Agile SDLC</a:t>
            </a:r>
          </a:p>
        </p:txBody>
      </p:sp>
    </p:spTree>
    <p:extLst>
      <p:ext uri="{BB962C8B-B14F-4D97-AF65-F5344CB8AC3E}">
        <p14:creationId xmlns:p14="http://schemas.microsoft.com/office/powerpoint/2010/main" val="8189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FC5A63-68D6-4DC9-98B1-C2BDCE2E2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8696089-5956-4C6A-B8CF-020E45F61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2187C0E-E9DF-4786-B29C-0547C9F6F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FFFD7CA3-4CDC-48B8-9010-DDC3DF392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D090EC-095D-0488-C4C8-B00F71E7EE12}"/>
              </a:ext>
            </a:extLst>
          </p:cNvPr>
          <p:cNvSpPr>
            <a:spLocks noGrp="1"/>
          </p:cNvSpPr>
          <p:nvPr>
            <p:ph type="title"/>
          </p:nvPr>
        </p:nvSpPr>
        <p:spPr>
          <a:xfrm>
            <a:off x="804201" y="951272"/>
            <a:ext cx="6149595" cy="1053387"/>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Waterfall Development</a:t>
            </a:r>
          </a:p>
        </p:txBody>
      </p:sp>
      <p:sp>
        <p:nvSpPr>
          <p:cNvPr id="3" name="Content Placeholder 2">
            <a:extLst>
              <a:ext uri="{FF2B5EF4-FFF2-40B4-BE49-F238E27FC236}">
                <a16:creationId xmlns:a16="http://schemas.microsoft.com/office/drawing/2014/main" id="{72CC5F55-ADBA-9DA6-12E8-DFFC08C3C770}"/>
              </a:ext>
            </a:extLst>
          </p:cNvPr>
          <p:cNvSpPr>
            <a:spLocks noGrp="1"/>
          </p:cNvSpPr>
          <p:nvPr>
            <p:ph idx="1"/>
          </p:nvPr>
        </p:nvSpPr>
        <p:spPr>
          <a:xfrm>
            <a:off x="811094" y="2055117"/>
            <a:ext cx="6149595" cy="3478992"/>
          </a:xfrm>
        </p:spPr>
        <p:txBody>
          <a:bodyPr anchor="t">
            <a:normAutofit/>
          </a:bodyPr>
          <a:lstStyle/>
          <a:p>
            <a:pPr marL="0" indent="0">
              <a:buNone/>
            </a:pPr>
            <a:r>
              <a:rPr lang="en-US" sz="2200">
                <a:solidFill>
                  <a:srgbClr val="FEFFFF"/>
                </a:solidFill>
              </a:rPr>
              <a:t>	</a:t>
            </a:r>
            <a:r>
              <a:rPr lang="en-US" sz="2200">
                <a:solidFill>
                  <a:srgbClr val="FEFFFF"/>
                </a:solidFill>
                <a:latin typeface="Times New Roman" panose="02020603050405020304" pitchFamily="18" charset="0"/>
                <a:cs typeface="Times New Roman" panose="02020603050405020304" pitchFamily="18" charset="0"/>
              </a:rPr>
              <a:t>If the waterfall methodology would have been used instead of the agile approach, there would have been many problems during development. With waterfall, there is no going back to past sprints. This is a process that causes a high amount of risk when working on a project where the requirements may change, like the SNHU Travel project. Waterfall is also a poor approach when working with long term projects, like a website that needs to be changed and updated constantly. </a:t>
            </a:r>
          </a:p>
        </p:txBody>
      </p:sp>
      <p:pic>
        <p:nvPicPr>
          <p:cNvPr id="7" name="Graphic 6" descr="Error">
            <a:extLst>
              <a:ext uri="{FF2B5EF4-FFF2-40B4-BE49-F238E27FC236}">
                <a16:creationId xmlns:a16="http://schemas.microsoft.com/office/drawing/2014/main" id="{CDC62DAA-A9C1-987F-AF3F-636E9064CA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7865" y="1989183"/>
            <a:ext cx="3938747" cy="3938747"/>
          </a:xfrm>
          <a:prstGeom prst="rect">
            <a:avLst/>
          </a:prstGeom>
        </p:spPr>
      </p:pic>
    </p:spTree>
    <p:extLst>
      <p:ext uri="{BB962C8B-B14F-4D97-AF65-F5344CB8AC3E}">
        <p14:creationId xmlns:p14="http://schemas.microsoft.com/office/powerpoint/2010/main" val="25101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629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The Scrum-Agile Approach</vt:lpstr>
      <vt:lpstr>The Scrum-Agile Team</vt:lpstr>
      <vt:lpstr>The Scrum-Agile Team (cont.)</vt:lpstr>
      <vt:lpstr>Scrum Framework</vt:lpstr>
      <vt:lpstr>Scrum-Agile SDLC</vt:lpstr>
      <vt:lpstr>Scrum-Agile SDLC (cont.)</vt:lpstr>
      <vt:lpstr>Scrum-Agile SDLC (cont.)</vt:lpstr>
      <vt:lpstr>The Agile SDLC</vt:lpstr>
      <vt:lpstr>Waterfall Development</vt:lpstr>
      <vt:lpstr>Agile VS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Daniel Tarulis</dc:creator>
  <cp:lastModifiedBy>Daniel Tarulis</cp:lastModifiedBy>
  <cp:revision>3</cp:revision>
  <dcterms:created xsi:type="dcterms:W3CDTF">2022-08-21T23:01:00Z</dcterms:created>
  <dcterms:modified xsi:type="dcterms:W3CDTF">2022-08-22T00:48:42Z</dcterms:modified>
</cp:coreProperties>
</file>