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Bree Serif" panose="020B0604020202020204" charset="0"/>
      <p:regular r:id="rId27"/>
    </p:embeddedFont>
    <p:embeddedFont>
      <p:font typeface="Didact Gothic" panose="020B0604020202020204" charset="0"/>
      <p:regular r:id="rId28"/>
    </p:embeddedFont>
    <p:embeddedFont>
      <p:font typeface="Impact" panose="020B0806030902050204" pitchFamily="34" charset="0"/>
      <p:regular r:id="rId29"/>
    </p:embeddedFont>
    <p:embeddedFont>
      <p:font typeface="Roboto" panose="020B0604020202020204" charset="0"/>
      <p:regular r:id="rId30"/>
      <p:bold r:id="rId31"/>
      <p:italic r:id="rId32"/>
      <p:boldItalic r:id="rId33"/>
    </p:embeddedFont>
    <p:embeddedFont>
      <p:font typeface="Roboto Black" panose="020B0604020202020204" charset="0"/>
      <p:bold r:id="rId34"/>
      <p:boldItalic r:id="rId35"/>
    </p:embeddedFont>
    <p:embeddedFont>
      <p:font typeface="Roboto Light" panose="020B0604020202020204" charset="0"/>
      <p:regular r:id="rId36"/>
      <p:bold r:id="rId37"/>
      <p:italic r:id="rId38"/>
      <p:boldItalic r:id="rId39"/>
    </p:embeddedFont>
    <p:embeddedFont>
      <p:font typeface="Roboto Mono Thin" panose="020B0604020202020204" charset="0"/>
      <p:regular r:id="rId40"/>
      <p:bold r:id="rId41"/>
      <p:italic r:id="rId42"/>
      <p:boldItalic r:id="rId43"/>
    </p:embeddedFont>
    <p:embeddedFont>
      <p:font typeface="Roboto Thin"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08" autoAdjust="0"/>
    <p:restoredTop sz="91195" autoAdjust="0"/>
  </p:normalViewPr>
  <p:slideViewPr>
    <p:cSldViewPr snapToGrid="0">
      <p:cViewPr varScale="1">
        <p:scale>
          <a:sx n="69" d="100"/>
          <a:sy n="69" d="100"/>
        </p:scale>
        <p:origin x="5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dc4e38d75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c99e1ede3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5d564c3ce1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842790f851_1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842790f851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842e4bd27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842e4bd27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5dc4e38d7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842790f851_1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842790f851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842790f851_1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842790f851_1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842790f851_1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842790f851_1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842790f851_1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842790f851_1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842790f851_1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842790f851_1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842790f851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842790f851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42790f851_4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842790f851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5bbcd31a21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5d5c1b5eee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5d5c1b5eee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842790f85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842790f85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842790f851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842790f851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42790f851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42790f851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4400f8467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4400f8467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c99e1ede3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5dc4e38d7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GRAPHIC">
  <p:cSld name="TITLE_1_1_1_2">
    <p:bg>
      <p:bgPr>
        <a:gradFill>
          <a:gsLst>
            <a:gs pos="0">
              <a:srgbClr val="052643"/>
            </a:gs>
            <a:gs pos="100000">
              <a:srgbClr val="041523"/>
            </a:gs>
          </a:gsLst>
          <a:path path="circle">
            <a:fillToRect l="50000" t="50000" r="50000" b="50000"/>
          </a:path>
          <a:tileRect/>
        </a:gra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5822506" y="25195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6" name="Google Shape;76;p12"/>
          <p:cNvSpPr txBox="1">
            <a:spLocks noGrp="1"/>
          </p:cNvSpPr>
          <p:nvPr>
            <p:ph type="ctrTitle" idx="2"/>
          </p:nvPr>
        </p:nvSpPr>
        <p:spPr>
          <a:xfrm>
            <a:off x="5822506" y="39434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7" name="Google Shape;77;p12"/>
          <p:cNvSpPr txBox="1">
            <a:spLocks noGrp="1"/>
          </p:cNvSpPr>
          <p:nvPr>
            <p:ph type="ctrTitle" idx="3"/>
          </p:nvPr>
        </p:nvSpPr>
        <p:spPr>
          <a:xfrm>
            <a:off x="5822506" y="3231488"/>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8" name="Google Shape;78;p12"/>
          <p:cNvSpPr txBox="1">
            <a:spLocks noGrp="1"/>
          </p:cNvSpPr>
          <p:nvPr>
            <p:ph type="title" idx="4" hasCustomPrompt="1"/>
          </p:nvPr>
        </p:nvSpPr>
        <p:spPr>
          <a:xfrm>
            <a:off x="5822506" y="197182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79" name="Google Shape;79;p12"/>
          <p:cNvSpPr txBox="1">
            <a:spLocks noGrp="1"/>
          </p:cNvSpPr>
          <p:nvPr>
            <p:ph type="title" idx="5" hasCustomPrompt="1"/>
          </p:nvPr>
        </p:nvSpPr>
        <p:spPr>
          <a:xfrm>
            <a:off x="5822506" y="27123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0" name="Google Shape;80;p12"/>
          <p:cNvSpPr txBox="1">
            <a:spLocks noGrp="1"/>
          </p:cNvSpPr>
          <p:nvPr>
            <p:ph type="title" idx="6" hasCustomPrompt="1"/>
          </p:nvPr>
        </p:nvSpPr>
        <p:spPr>
          <a:xfrm>
            <a:off x="5822506" y="34422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1" name="Google Shape;81;p12"/>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rgbClr val="48FFD5"/>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9.xml"/><Relationship Id="rId7" Type="http://schemas.openxmlformats.org/officeDocument/2006/relationships/image" Target="../media/image12.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hyperlink" Target="http://drive.google.com/file/d/1DeMfDTUcSsyX870xNohRjvnlcOTOtRuT/view" TargetMode="External"/><Relationship Id="rId5" Type="http://schemas.openxmlformats.org/officeDocument/2006/relationships/image" Target="../media/image11.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8" Type="http://schemas.openxmlformats.org/officeDocument/2006/relationships/hyperlink" Target="https://subscription.packtpub.com/book/hardware_and_creative/9781785285059/8/ch08lvl1sec57/sending-e-mail-with-an-attachment-from-beaglebone-black" TargetMode="External"/><Relationship Id="rId3" Type="http://schemas.openxmlformats.org/officeDocument/2006/relationships/hyperlink" Target="https://github.com/djtorch26/DSP_FinalProject" TargetMode="External"/><Relationship Id="rId7" Type="http://schemas.openxmlformats.org/officeDocument/2006/relationships/hyperlink" Target="https://www.pythonforengineers.com/python-for-scientists-and-engineers/" TargetMode="External"/><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hyperlink" Target="https://pypi.org/project/SpeechRecognition/" TargetMode="External"/><Relationship Id="rId5" Type="http://schemas.openxmlformats.org/officeDocument/2006/relationships/hyperlink" Target="https://www.dspguide.com/ch22/6.htm" TargetMode="External"/><Relationship Id="rId10" Type="http://schemas.openxmlformats.org/officeDocument/2006/relationships/hyperlink" Target="https://medium.com/@ageitgey/machine-learning-is-fun-part-6-how-to-do-speech-recognition-with-deep-learning-28293c162f7a" TargetMode="External"/><Relationship Id="rId4" Type="http://schemas.openxmlformats.org/officeDocument/2006/relationships/hyperlink" Target="https://www.sjsu.edu/people/burford.furman/docs/me120/FFT_tutorial_NI.pdf" TargetMode="External"/><Relationship Id="rId9" Type="http://schemas.openxmlformats.org/officeDocument/2006/relationships/hyperlink" Target="https://medium.com/comet-ml/applyingmachinelearningtoaudioanalysis-utm-source-kdnuggets11-19-e160b069e88"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Speech Recognition </a:t>
            </a:r>
            <a:endParaRPr/>
          </a:p>
        </p:txBody>
      </p:sp>
      <p:sp>
        <p:nvSpPr>
          <p:cNvPr id="102" name="Google Shape;102;p18"/>
          <p:cNvSpPr txBox="1">
            <a:spLocks noGrp="1"/>
          </p:cNvSpPr>
          <p:nvPr>
            <p:ph type="subTitle" idx="1"/>
          </p:nvPr>
        </p:nvSpPr>
        <p:spPr>
          <a:xfrm>
            <a:off x="5125325" y="4148638"/>
            <a:ext cx="38304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Kyle Limbaga, Nicholas Riggins, Dawson Tocarchick</a:t>
            </a:r>
            <a:endParaRPr/>
          </a:p>
        </p:txBody>
      </p:sp>
      <p:sp>
        <p:nvSpPr>
          <p:cNvPr id="103" name="Google Shape;103;p18"/>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8"/>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8"/>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a:off x="3867706" y="3617626"/>
            <a:ext cx="24" cy="24"/>
          </a:xfrm>
          <a:custGeom>
            <a:avLst/>
            <a:gdLst/>
            <a:ahLst/>
            <a:cxnLst/>
            <a:rect l="l" t="t" r="r" b="b"/>
            <a:pathLst>
              <a:path w="1" h="1" extrusionOk="0">
                <a:moveTo>
                  <a:pt x="0" y="0"/>
                </a:moveTo>
                <a:lnTo>
                  <a:pt x="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8"/>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rgbClr val="48FFD5"/>
          </a:solidFill>
          <a:ln w="13850" cap="rnd"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70" name="Google Shape;470;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rgbClr val="48FFD5"/>
          </a:solidFill>
          <a:ln w="13850" cap="rnd"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rgbClr val="48FFD5"/>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72" name="Google Shape;472;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74" name="Google Shape;474;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75" name="Google Shape;475;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76" name="Google Shape;476;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77" name="Google Shape;477;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78" name="Google Shape;478;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79" name="Google Shape;479;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80" name="Google Shape;480;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81" name="Google Shape;481;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82" name="Google Shape;482;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rgbClr val="48FFD5"/>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83" name="Google Shape;483;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84" name="Google Shape;484;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85" name="Google Shape;485;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rgbClr val="1EFFC1"/>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txBox="1">
            <a:spLocks noGrp="1"/>
          </p:cNvSpPr>
          <p:nvPr>
            <p:ph type="ctrTitle"/>
          </p:nvPr>
        </p:nvSpPr>
        <p:spPr>
          <a:xfrm>
            <a:off x="2749775" y="1594525"/>
            <a:ext cx="3530400" cy="19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 ”The Great” Richard Pederson</a:t>
            </a:r>
            <a:endParaRPr/>
          </a:p>
        </p:txBody>
      </p:sp>
      <p:sp>
        <p:nvSpPr>
          <p:cNvPr id="487" name="Google Shape;487;p27"/>
          <p:cNvSpPr txBox="1">
            <a:spLocks noGrp="1"/>
          </p:cNvSpPr>
          <p:nvPr>
            <p:ph type="subTitle" idx="1"/>
          </p:nvPr>
        </p:nvSpPr>
        <p:spPr>
          <a:xfrm>
            <a:off x="2786225" y="2290150"/>
            <a:ext cx="3457500" cy="3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rgbClr val="161234"/>
                </a:solidFill>
              </a:rPr>
              <a:t>“Pretty darn good at Sudoku.”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491"/>
        <p:cNvGrpSpPr/>
        <p:nvPr/>
      </p:nvGrpSpPr>
      <p:grpSpPr>
        <a:xfrm>
          <a:off x="0" y="0"/>
          <a:ext cx="0" cy="0"/>
          <a:chOff x="0" y="0"/>
          <a:chExt cx="0" cy="0"/>
        </a:xfrm>
      </p:grpSpPr>
      <p:sp>
        <p:nvSpPr>
          <p:cNvPr id="492" name="Google Shape;492;p28"/>
          <p:cNvSpPr/>
          <p:nvPr/>
        </p:nvSpPr>
        <p:spPr>
          <a:xfrm>
            <a:off x="1336225" y="3304888"/>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93" name="Google Shape;493;p28"/>
          <p:cNvSpPr/>
          <p:nvPr/>
        </p:nvSpPr>
        <p:spPr>
          <a:xfrm>
            <a:off x="1336225" y="2603538"/>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94" name="Google Shape;494;p28"/>
          <p:cNvSpPr/>
          <p:nvPr/>
        </p:nvSpPr>
        <p:spPr>
          <a:xfrm>
            <a:off x="1336225" y="1902188"/>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95" name="Google Shape;495;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Project Stages</a:t>
            </a:r>
            <a:endParaRPr>
              <a:solidFill>
                <a:srgbClr val="FFFFFF"/>
              </a:solidFill>
            </a:endParaRPr>
          </a:p>
        </p:txBody>
      </p:sp>
      <p:sp>
        <p:nvSpPr>
          <p:cNvPr id="496" name="Google Shape;496;p28"/>
          <p:cNvSpPr txBox="1">
            <a:spLocks noGrp="1"/>
          </p:cNvSpPr>
          <p:nvPr>
            <p:ph type="ctrTitle"/>
          </p:nvPr>
        </p:nvSpPr>
        <p:spPr>
          <a:xfrm>
            <a:off x="1557925" y="1956051"/>
            <a:ext cx="2076000" cy="32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dk1"/>
                </a:solidFill>
              </a:rPr>
              <a:t>Our Design Timeline</a:t>
            </a:r>
            <a:endParaRPr>
              <a:solidFill>
                <a:schemeClr val="dk1"/>
              </a:solidFill>
            </a:endParaRPr>
          </a:p>
        </p:txBody>
      </p:sp>
      <p:sp>
        <p:nvSpPr>
          <p:cNvPr id="497" name="Google Shape;497;p28"/>
          <p:cNvSpPr txBox="1">
            <a:spLocks noGrp="1"/>
          </p:cNvSpPr>
          <p:nvPr>
            <p:ph type="ctrTitle" idx="2"/>
          </p:nvPr>
        </p:nvSpPr>
        <p:spPr>
          <a:xfrm>
            <a:off x="1557925" y="3358868"/>
            <a:ext cx="2076000" cy="32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dk1"/>
                </a:solidFill>
              </a:rPr>
              <a:t>Testing</a:t>
            </a:r>
            <a:endParaRPr>
              <a:solidFill>
                <a:schemeClr val="dk1"/>
              </a:solidFill>
            </a:endParaRPr>
          </a:p>
        </p:txBody>
      </p:sp>
      <p:sp>
        <p:nvSpPr>
          <p:cNvPr id="498" name="Google Shape;498;p28"/>
          <p:cNvSpPr txBox="1">
            <a:spLocks noGrp="1"/>
          </p:cNvSpPr>
          <p:nvPr>
            <p:ph type="ctrTitle" idx="3"/>
          </p:nvPr>
        </p:nvSpPr>
        <p:spPr>
          <a:xfrm>
            <a:off x="1557925" y="2688053"/>
            <a:ext cx="2076000" cy="29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dk1"/>
                </a:solidFill>
              </a:rPr>
              <a:t>Programming</a:t>
            </a:r>
            <a:endParaRPr>
              <a:solidFill>
                <a:schemeClr val="dk1"/>
              </a:solidFill>
            </a:endParaRPr>
          </a:p>
        </p:txBody>
      </p:sp>
      <p:cxnSp>
        <p:nvCxnSpPr>
          <p:cNvPr id="499" name="Google Shape;499;p28"/>
          <p:cNvCxnSpPr/>
          <p:nvPr/>
        </p:nvCxnSpPr>
        <p:spPr>
          <a:xfrm>
            <a:off x="0" y="1197575"/>
            <a:ext cx="3340500" cy="0"/>
          </a:xfrm>
          <a:prstGeom prst="straightConnector1">
            <a:avLst/>
          </a:prstGeom>
          <a:noFill/>
          <a:ln w="9525" cap="flat" cmpd="sng">
            <a:solidFill>
              <a:srgbClr val="48FFD5"/>
            </a:solidFill>
            <a:prstDash val="solid"/>
            <a:round/>
            <a:headEnd type="none" w="med" len="med"/>
            <a:tailEnd type="none" w="med" len="med"/>
          </a:ln>
        </p:spPr>
      </p:cxnSp>
      <p:sp>
        <p:nvSpPr>
          <p:cNvPr id="500" name="Google Shape;500;p28"/>
          <p:cNvSpPr/>
          <p:nvPr/>
        </p:nvSpPr>
        <p:spPr>
          <a:xfrm>
            <a:off x="819925" y="1880738"/>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501" name="Google Shape;501;p28"/>
          <p:cNvSpPr/>
          <p:nvPr/>
        </p:nvSpPr>
        <p:spPr>
          <a:xfrm>
            <a:off x="819925" y="2582088"/>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502" name="Google Shape;502;p28"/>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03" name="Google Shape;503;p28"/>
          <p:cNvSpPr/>
          <p:nvPr/>
        </p:nvSpPr>
        <p:spPr>
          <a:xfrm>
            <a:off x="819925" y="3283438"/>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504" name="Google Shape;504;p28"/>
          <p:cNvGrpSpPr/>
          <p:nvPr/>
        </p:nvGrpSpPr>
        <p:grpSpPr>
          <a:xfrm rot="10800000" flipH="1">
            <a:off x="880550" y="2712182"/>
            <a:ext cx="302125" cy="163726"/>
            <a:chOff x="1319675" y="779200"/>
            <a:chExt cx="2343875" cy="1270175"/>
          </a:xfrm>
        </p:grpSpPr>
        <p:sp>
          <p:nvSpPr>
            <p:cNvPr id="505" name="Google Shape;505;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06" name="Google Shape;506;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07" name="Google Shape;507;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508" name="Google Shape;508;p28"/>
          <p:cNvGrpSpPr/>
          <p:nvPr/>
        </p:nvGrpSpPr>
        <p:grpSpPr>
          <a:xfrm>
            <a:off x="898731" y="3413525"/>
            <a:ext cx="265768" cy="163730"/>
            <a:chOff x="1319675" y="2389025"/>
            <a:chExt cx="2224000" cy="1370125"/>
          </a:xfrm>
        </p:grpSpPr>
        <p:sp>
          <p:nvSpPr>
            <p:cNvPr id="509" name="Google Shape;509;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0" name="Google Shape;510;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511" name="Google Shape;511;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513" name="Google Shape;513;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514" name="Google Shape;514;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519" name="Google Shape;519;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520" name="Google Shape;520;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rgbClr val="48FFD5"/>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527" name="Google Shape;527;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528" name="Google Shape;528;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2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OUR TIMELINE</a:t>
            </a:r>
            <a:endParaRPr/>
          </a:p>
        </p:txBody>
      </p:sp>
      <p:cxnSp>
        <p:nvCxnSpPr>
          <p:cNvPr id="539" name="Google Shape;539;p29"/>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540" name="Google Shape;540;p29"/>
          <p:cNvPicPr preferRelativeResize="0"/>
          <p:nvPr/>
        </p:nvPicPr>
        <p:blipFill>
          <a:blip r:embed="rId3">
            <a:alphaModFix/>
          </a:blip>
          <a:stretch>
            <a:fillRect/>
          </a:stretch>
        </p:blipFill>
        <p:spPr>
          <a:xfrm>
            <a:off x="1007675" y="1251150"/>
            <a:ext cx="7128643" cy="358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0"/>
          <p:cNvSpPr txBox="1">
            <a:spLocks noGrp="1"/>
          </p:cNvSpPr>
          <p:nvPr>
            <p:ph type="ctrTitle"/>
          </p:nvPr>
        </p:nvSpPr>
        <p:spPr>
          <a:xfrm>
            <a:off x="6290106" y="1985038"/>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Main Program File, </a:t>
            </a:r>
            <a:r>
              <a:rPr lang="es">
                <a:latin typeface="Roboto"/>
                <a:ea typeface="Roboto"/>
                <a:cs typeface="Roboto"/>
                <a:sym typeface="Roboto"/>
              </a:rPr>
              <a:t>which integrates the entire project into an orderly program</a:t>
            </a:r>
            <a:endParaRPr>
              <a:latin typeface="Roboto"/>
              <a:ea typeface="Roboto"/>
              <a:cs typeface="Roboto"/>
              <a:sym typeface="Roboto"/>
            </a:endParaRPr>
          </a:p>
        </p:txBody>
      </p:sp>
      <p:sp>
        <p:nvSpPr>
          <p:cNvPr id="546" name="Google Shape;546;p30"/>
          <p:cNvSpPr txBox="1">
            <a:spLocks noGrp="1"/>
          </p:cNvSpPr>
          <p:nvPr>
            <p:ph type="ctrTitle" idx="2"/>
          </p:nvPr>
        </p:nvSpPr>
        <p:spPr>
          <a:xfrm>
            <a:off x="6290100" y="3478950"/>
            <a:ext cx="25422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get_Audio() : </a:t>
            </a:r>
            <a:r>
              <a:rPr lang="es">
                <a:latin typeface="Roboto"/>
                <a:ea typeface="Roboto"/>
                <a:cs typeface="Roboto"/>
                <a:sym typeface="Roboto"/>
              </a:rPr>
              <a:t>Records the audio file using speech recognition library</a:t>
            </a:r>
            <a:endParaRPr>
              <a:latin typeface="Roboto"/>
              <a:ea typeface="Roboto"/>
              <a:cs typeface="Roboto"/>
              <a:sym typeface="Roboto"/>
            </a:endParaRPr>
          </a:p>
        </p:txBody>
      </p:sp>
      <p:sp>
        <p:nvSpPr>
          <p:cNvPr id="547" name="Google Shape;547;p30"/>
          <p:cNvSpPr txBox="1">
            <a:spLocks noGrp="1"/>
          </p:cNvSpPr>
          <p:nvPr>
            <p:ph type="ctrTitle" idx="3"/>
          </p:nvPr>
        </p:nvSpPr>
        <p:spPr>
          <a:xfrm>
            <a:off x="5801400" y="2446400"/>
            <a:ext cx="3053400" cy="950100"/>
          </a:xfrm>
          <a:prstGeom prst="rect">
            <a:avLst/>
          </a:prstGeom>
        </p:spPr>
        <p:txBody>
          <a:bodyPr spcFirstLastPara="1" wrap="square" lIns="91425" tIns="91425" rIns="91425" bIns="91425" anchor="b" anchorCtr="0">
            <a:noAutofit/>
          </a:bodyPr>
          <a:lstStyle/>
          <a:p>
            <a:pPr marL="457200" lvl="0" indent="-298450" algn="l" rtl="0">
              <a:spcBef>
                <a:spcPts val="0"/>
              </a:spcBef>
              <a:spcAft>
                <a:spcPts val="0"/>
              </a:spcAft>
              <a:buSzPts val="1100"/>
              <a:buChar char="●"/>
            </a:pPr>
            <a:r>
              <a:rPr lang="es"/>
              <a:t>voiceWavePNG(): </a:t>
            </a:r>
            <a:r>
              <a:rPr lang="es">
                <a:latin typeface="Roboto"/>
                <a:ea typeface="Roboto"/>
                <a:cs typeface="Roboto"/>
                <a:sym typeface="Roboto"/>
              </a:rPr>
              <a:t>Generates a png file of the .wav file</a:t>
            </a:r>
            <a:endParaRPr>
              <a:latin typeface="Roboto"/>
              <a:ea typeface="Roboto"/>
              <a:cs typeface="Roboto"/>
              <a:sym typeface="Roboto"/>
            </a:endParaRPr>
          </a:p>
          <a:p>
            <a:pPr marL="457200" lvl="0" indent="-298450" algn="l" rtl="0">
              <a:spcBef>
                <a:spcPts val="0"/>
              </a:spcBef>
              <a:spcAft>
                <a:spcPts val="0"/>
              </a:spcAft>
              <a:buSzPts val="1100"/>
              <a:buChar char="●"/>
            </a:pPr>
            <a:r>
              <a:rPr lang="es"/>
              <a:t>FFTImage(wav_file): </a:t>
            </a:r>
            <a:r>
              <a:rPr lang="es">
                <a:latin typeface="Roboto"/>
                <a:ea typeface="Roboto"/>
                <a:cs typeface="Roboto"/>
                <a:sym typeface="Roboto"/>
              </a:rPr>
              <a:t>Generates visual graph of single and dbl FFT waveform.</a:t>
            </a:r>
            <a:endParaRPr>
              <a:latin typeface="Roboto"/>
              <a:ea typeface="Roboto"/>
              <a:cs typeface="Roboto"/>
              <a:sym typeface="Roboto"/>
            </a:endParaRPr>
          </a:p>
        </p:txBody>
      </p:sp>
      <p:sp>
        <p:nvSpPr>
          <p:cNvPr id="548" name="Google Shape;548;p30"/>
          <p:cNvSpPr txBox="1">
            <a:spLocks noGrp="1"/>
          </p:cNvSpPr>
          <p:nvPr>
            <p:ph type="title" idx="4"/>
          </p:nvPr>
        </p:nvSpPr>
        <p:spPr>
          <a:xfrm>
            <a:off x="6290100" y="1164600"/>
            <a:ext cx="2542200" cy="4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100"/>
              <a:t>Text-To-Speech.py</a:t>
            </a:r>
            <a:endParaRPr sz="2100"/>
          </a:p>
        </p:txBody>
      </p:sp>
      <p:sp>
        <p:nvSpPr>
          <p:cNvPr id="549" name="Google Shape;549;p30"/>
          <p:cNvSpPr txBox="1">
            <a:spLocks noGrp="1"/>
          </p:cNvSpPr>
          <p:nvPr>
            <p:ph type="title" idx="5"/>
          </p:nvPr>
        </p:nvSpPr>
        <p:spPr>
          <a:xfrm>
            <a:off x="6290100" y="2347148"/>
            <a:ext cx="2542200" cy="31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100"/>
              <a:t>GraphStuff.py</a:t>
            </a:r>
            <a:endParaRPr sz="2100"/>
          </a:p>
        </p:txBody>
      </p:sp>
      <p:sp>
        <p:nvSpPr>
          <p:cNvPr id="550" name="Google Shape;550;p30"/>
          <p:cNvSpPr txBox="1">
            <a:spLocks noGrp="1"/>
          </p:cNvSpPr>
          <p:nvPr>
            <p:ph type="title" idx="6"/>
          </p:nvPr>
        </p:nvSpPr>
        <p:spPr>
          <a:xfrm>
            <a:off x="6290100" y="3396500"/>
            <a:ext cx="2449200" cy="37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100"/>
              <a:t>RecordAudio.py</a:t>
            </a:r>
            <a:endParaRPr sz="2100"/>
          </a:p>
        </p:txBody>
      </p:sp>
      <p:sp>
        <p:nvSpPr>
          <p:cNvPr id="551" name="Google Shape;551;p30"/>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Program Outline</a:t>
            </a:r>
            <a:endParaRPr/>
          </a:p>
        </p:txBody>
      </p:sp>
      <p:pic>
        <p:nvPicPr>
          <p:cNvPr id="552" name="Google Shape;552;p30"/>
          <p:cNvPicPr preferRelativeResize="0"/>
          <p:nvPr/>
        </p:nvPicPr>
        <p:blipFill>
          <a:blip r:embed="rId3">
            <a:alphaModFix/>
          </a:blip>
          <a:stretch>
            <a:fillRect/>
          </a:stretch>
        </p:blipFill>
        <p:spPr>
          <a:xfrm>
            <a:off x="311700" y="1366300"/>
            <a:ext cx="5517706" cy="2280904"/>
          </a:xfrm>
          <a:prstGeom prst="rect">
            <a:avLst/>
          </a:prstGeom>
          <a:noFill/>
          <a:ln>
            <a:noFill/>
          </a:ln>
        </p:spPr>
      </p:pic>
      <p:sp>
        <p:nvSpPr>
          <p:cNvPr id="553" name="Google Shape;553;p30"/>
          <p:cNvSpPr txBox="1">
            <a:spLocks noGrp="1"/>
          </p:cNvSpPr>
          <p:nvPr>
            <p:ph type="ctrTitle" idx="2"/>
          </p:nvPr>
        </p:nvSpPr>
        <p:spPr>
          <a:xfrm>
            <a:off x="6239550" y="4369850"/>
            <a:ext cx="2643300" cy="49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emailFile(file) : </a:t>
            </a:r>
            <a:r>
              <a:rPr lang="es">
                <a:latin typeface="Roboto"/>
                <a:ea typeface="Roboto"/>
                <a:cs typeface="Roboto"/>
                <a:sym typeface="Roboto"/>
              </a:rPr>
              <a:t>Sends an email to the user with a selected file attachment</a:t>
            </a:r>
            <a:endParaRPr>
              <a:latin typeface="Roboto"/>
              <a:ea typeface="Roboto"/>
              <a:cs typeface="Roboto"/>
              <a:sym typeface="Roboto"/>
            </a:endParaRPr>
          </a:p>
        </p:txBody>
      </p:sp>
      <p:sp>
        <p:nvSpPr>
          <p:cNvPr id="554" name="Google Shape;554;p30"/>
          <p:cNvSpPr txBox="1">
            <a:spLocks noGrp="1"/>
          </p:cNvSpPr>
          <p:nvPr>
            <p:ph type="title" idx="6"/>
          </p:nvPr>
        </p:nvSpPr>
        <p:spPr>
          <a:xfrm>
            <a:off x="6290100" y="4060050"/>
            <a:ext cx="2076000" cy="4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100"/>
              <a:t>SendMail.py</a:t>
            </a:r>
            <a:endParaRPr sz="2100"/>
          </a:p>
        </p:txBody>
      </p:sp>
      <p:sp>
        <p:nvSpPr>
          <p:cNvPr id="555" name="Google Shape;555;p30"/>
          <p:cNvSpPr txBox="1"/>
          <p:nvPr/>
        </p:nvSpPr>
        <p:spPr>
          <a:xfrm>
            <a:off x="549050" y="3849325"/>
            <a:ext cx="3122400" cy="31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2100">
                <a:solidFill>
                  <a:srgbClr val="48FFD5"/>
                </a:solidFill>
                <a:latin typeface="Roboto Black"/>
                <a:ea typeface="Roboto Black"/>
                <a:cs typeface="Roboto Black"/>
                <a:sym typeface="Roboto Black"/>
              </a:rPr>
              <a:t>Testing Process:</a:t>
            </a:r>
            <a:endParaRPr>
              <a:latin typeface="Roboto Light"/>
              <a:ea typeface="Roboto Light"/>
              <a:cs typeface="Roboto Light"/>
              <a:sym typeface="Roboto Light"/>
            </a:endParaRPr>
          </a:p>
        </p:txBody>
      </p:sp>
      <p:sp>
        <p:nvSpPr>
          <p:cNvPr id="556" name="Google Shape;556;p30"/>
          <p:cNvSpPr txBox="1"/>
          <p:nvPr/>
        </p:nvSpPr>
        <p:spPr>
          <a:xfrm>
            <a:off x="549050" y="4256575"/>
            <a:ext cx="4389300" cy="72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100">
                <a:solidFill>
                  <a:schemeClr val="lt1"/>
                </a:solidFill>
                <a:latin typeface="Roboto"/>
                <a:ea typeface="Roboto"/>
                <a:cs typeface="Roboto"/>
                <a:sym typeface="Roboto"/>
              </a:rPr>
              <a:t>Each module in green is located in the “Setup” package. Therefore, the advantage of creating a package is that the developers can test code individually and later implement into the main program.</a:t>
            </a:r>
            <a:endParaRPr>
              <a:latin typeface="Roboto Light"/>
              <a:ea typeface="Roboto Light"/>
              <a:cs typeface="Roboto Light"/>
              <a:sym typeface="Robo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1"/>
          <p:cNvSpPr/>
          <p:nvPr/>
        </p:nvSpPr>
        <p:spPr>
          <a:xfrm rot="10800000">
            <a:off x="5511050" y="1902938"/>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rot="10800000">
            <a:off x="5511050" y="2606325"/>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rot="10800000">
            <a:off x="5511050" y="3309688"/>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Quick Start Guide</a:t>
            </a:r>
            <a:endParaRPr/>
          </a:p>
        </p:txBody>
      </p:sp>
      <p:sp>
        <p:nvSpPr>
          <p:cNvPr id="565" name="Google Shape;565;p31"/>
          <p:cNvSpPr/>
          <p:nvPr/>
        </p:nvSpPr>
        <p:spPr>
          <a:xfrm>
            <a:off x="7903950" y="1849475"/>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7903950" y="2550825"/>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7903950" y="3252175"/>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31"/>
          <p:cNvGrpSpPr/>
          <p:nvPr/>
        </p:nvGrpSpPr>
        <p:grpSpPr>
          <a:xfrm>
            <a:off x="7983117" y="3343406"/>
            <a:ext cx="265543" cy="269920"/>
            <a:chOff x="4151375" y="238125"/>
            <a:chExt cx="2141475" cy="2176775"/>
          </a:xfrm>
        </p:grpSpPr>
        <p:sp>
          <p:nvSpPr>
            <p:cNvPr id="570" name="Google Shape;570;p31"/>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72" name="Google Shape;572;p31"/>
          <p:cNvCxnSpPr/>
          <p:nvPr/>
        </p:nvCxnSpPr>
        <p:spPr>
          <a:xfrm>
            <a:off x="5882725" y="1195336"/>
            <a:ext cx="3340500" cy="0"/>
          </a:xfrm>
          <a:prstGeom prst="straightConnector1">
            <a:avLst/>
          </a:prstGeom>
          <a:noFill/>
          <a:ln w="9525" cap="flat" cmpd="sng">
            <a:solidFill>
              <a:srgbClr val="48FFD5"/>
            </a:solidFill>
            <a:prstDash val="solid"/>
            <a:round/>
            <a:headEnd type="none" w="med" len="med"/>
            <a:tailEnd type="none" w="med" len="med"/>
          </a:ln>
        </p:spPr>
      </p:cxnSp>
      <p:sp>
        <p:nvSpPr>
          <p:cNvPr id="573" name="Google Shape;573;p31"/>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rgbClr val="0E2A47"/>
                </a:solidFill>
              </a:rPr>
              <a:t>Run Putty/SSH</a:t>
            </a:r>
            <a:endParaRPr>
              <a:solidFill>
                <a:srgbClr val="0E2A47"/>
              </a:solidFill>
            </a:endParaRPr>
          </a:p>
        </p:txBody>
      </p:sp>
      <p:sp>
        <p:nvSpPr>
          <p:cNvPr id="671" name="Google Shape;671;p31"/>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rgbClr val="0E2A47"/>
                </a:solidFill>
              </a:rPr>
              <a:t>Run Program</a:t>
            </a:r>
            <a:endParaRPr>
              <a:solidFill>
                <a:srgbClr val="0E2A47"/>
              </a:solidFill>
            </a:endParaRPr>
          </a:p>
        </p:txBody>
      </p:sp>
      <p:sp>
        <p:nvSpPr>
          <p:cNvPr id="672" name="Google Shape;672;p31"/>
          <p:cNvSpPr txBox="1">
            <a:spLocks noGrp="1"/>
          </p:cNvSpPr>
          <p:nvPr>
            <p:ph type="ctrTitle" idx="3"/>
          </p:nvPr>
        </p:nvSpPr>
        <p:spPr>
          <a:xfrm>
            <a:off x="5511050" y="2560266"/>
            <a:ext cx="2076000" cy="473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rgbClr val="0E2A47"/>
                </a:solidFill>
              </a:rPr>
              <a:t>Creating and Navigating Directories</a:t>
            </a:r>
            <a:endParaRPr>
              <a:solidFill>
                <a:srgbClr val="0E2A47"/>
              </a:solidFill>
            </a:endParaRPr>
          </a:p>
        </p:txBody>
      </p:sp>
      <p:grpSp>
        <p:nvGrpSpPr>
          <p:cNvPr id="673" name="Google Shape;673;p31"/>
          <p:cNvGrpSpPr/>
          <p:nvPr/>
        </p:nvGrpSpPr>
        <p:grpSpPr>
          <a:xfrm>
            <a:off x="11256311" y="1905468"/>
            <a:ext cx="292285" cy="297139"/>
            <a:chOff x="-64781025" y="3361050"/>
            <a:chExt cx="317425" cy="315200"/>
          </a:xfrm>
        </p:grpSpPr>
        <p:sp>
          <p:nvSpPr>
            <p:cNvPr id="674" name="Google Shape;674;p31"/>
            <p:cNvSpPr/>
            <p:nvPr/>
          </p:nvSpPr>
          <p:spPr>
            <a:xfrm>
              <a:off x="-64764500" y="3388725"/>
              <a:ext cx="272550" cy="272550"/>
            </a:xfrm>
            <a:custGeom>
              <a:avLst/>
              <a:gdLst/>
              <a:ahLst/>
              <a:cxnLst/>
              <a:rect l="l" t="t" r="r" b="b"/>
              <a:pathLst>
                <a:path w="10902" h="10902" extrusionOk="0">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64568375" y="3361050"/>
              <a:ext cx="104775" cy="105675"/>
            </a:xfrm>
            <a:custGeom>
              <a:avLst/>
              <a:gdLst/>
              <a:ahLst/>
              <a:cxnLst/>
              <a:rect l="l" t="t" r="r" b="b"/>
              <a:pathLst>
                <a:path w="4191" h="4227" extrusionOk="0">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64645575" y="3596675"/>
              <a:ext cx="85100" cy="79575"/>
            </a:xfrm>
            <a:custGeom>
              <a:avLst/>
              <a:gdLst/>
              <a:ahLst/>
              <a:cxnLst/>
              <a:rect l="l" t="t" r="r" b="b"/>
              <a:pathLst>
                <a:path w="3404" h="3183" extrusionOk="0">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64781025" y="3456475"/>
              <a:ext cx="80350" cy="85075"/>
            </a:xfrm>
            <a:custGeom>
              <a:avLst/>
              <a:gdLst/>
              <a:ahLst/>
              <a:cxnLst/>
              <a:rect l="l" t="t" r="r" b="b"/>
              <a:pathLst>
                <a:path w="3214" h="3403" extrusionOk="0">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1"/>
          <p:cNvGrpSpPr/>
          <p:nvPr/>
        </p:nvGrpSpPr>
        <p:grpSpPr>
          <a:xfrm>
            <a:off x="8000552" y="1965864"/>
            <a:ext cx="230698" cy="216274"/>
            <a:chOff x="4456875" y="2635825"/>
            <a:chExt cx="481825" cy="451700"/>
          </a:xfrm>
        </p:grpSpPr>
        <p:sp>
          <p:nvSpPr>
            <p:cNvPr id="679" name="Google Shape;679;p31"/>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sp>
          <p:nvSpPr>
            <p:cNvPr id="680" name="Google Shape;680;p31"/>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sp>
          <p:nvSpPr>
            <p:cNvPr id="681" name="Google Shape;681;p31"/>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sp>
          <p:nvSpPr>
            <p:cNvPr id="682" name="Google Shape;682;p31"/>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sp>
          <p:nvSpPr>
            <p:cNvPr id="683" name="Google Shape;683;p31"/>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sp>
          <p:nvSpPr>
            <p:cNvPr id="684" name="Google Shape;684;p31"/>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2"/>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Running Putty: SSH tool</a:t>
            </a:r>
            <a:endParaRPr/>
          </a:p>
        </p:txBody>
      </p:sp>
      <p:sp>
        <p:nvSpPr>
          <p:cNvPr id="690" name="Google Shape;690;p32"/>
          <p:cNvSpPr txBox="1">
            <a:spLocks noGrp="1"/>
          </p:cNvSpPr>
          <p:nvPr>
            <p:ph type="ctrTitle" idx="4294967295"/>
          </p:nvPr>
        </p:nvSpPr>
        <p:spPr>
          <a:xfrm>
            <a:off x="4229375" y="1453750"/>
            <a:ext cx="961800" cy="66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t>Step One:</a:t>
            </a:r>
            <a:endParaRPr sz="1200"/>
          </a:p>
          <a:p>
            <a:pPr marL="0" lvl="0" indent="0" algn="l" rtl="0">
              <a:spcBef>
                <a:spcPts val="0"/>
              </a:spcBef>
              <a:spcAft>
                <a:spcPts val="0"/>
              </a:spcAft>
              <a:buNone/>
            </a:pPr>
            <a:r>
              <a:rPr lang="es" sz="1200">
                <a:latin typeface="Roboto"/>
                <a:ea typeface="Roboto"/>
                <a:cs typeface="Roboto"/>
                <a:sym typeface="Roboto"/>
              </a:rPr>
              <a:t>ifconfig</a:t>
            </a:r>
            <a:endParaRPr sz="1200">
              <a:latin typeface="Roboto"/>
              <a:ea typeface="Roboto"/>
              <a:cs typeface="Roboto"/>
              <a:sym typeface="Roboto"/>
            </a:endParaRPr>
          </a:p>
        </p:txBody>
      </p:sp>
      <p:sp>
        <p:nvSpPr>
          <p:cNvPr id="691" name="Google Shape;691;p32"/>
          <p:cNvSpPr/>
          <p:nvPr/>
        </p:nvSpPr>
        <p:spPr>
          <a:xfrm>
            <a:off x="311700" y="1251150"/>
            <a:ext cx="3251467" cy="2135561"/>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547514" y="2022446"/>
            <a:ext cx="716700" cy="537300"/>
          </a:xfrm>
          <a:prstGeom prst="rect">
            <a:avLst/>
          </a:prstGeom>
          <a:no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p:nvPr/>
        </p:nvCxnSpPr>
        <p:spPr>
          <a:xfrm>
            <a:off x="549618" y="2115352"/>
            <a:ext cx="712200" cy="0"/>
          </a:xfrm>
          <a:prstGeom prst="straightConnector1">
            <a:avLst/>
          </a:prstGeom>
          <a:noFill/>
          <a:ln w="9525" cap="flat" cmpd="sng">
            <a:solidFill>
              <a:srgbClr val="48FFD5"/>
            </a:solidFill>
            <a:prstDash val="solid"/>
            <a:round/>
            <a:headEnd type="none" w="med" len="med"/>
            <a:tailEnd type="none" w="med" len="med"/>
          </a:ln>
        </p:spPr>
      </p:cxnSp>
      <p:cxnSp>
        <p:nvCxnSpPr>
          <p:cNvPr id="694" name="Google Shape;694;p32"/>
          <p:cNvCxnSpPr/>
          <p:nvPr/>
        </p:nvCxnSpPr>
        <p:spPr>
          <a:xfrm>
            <a:off x="549618" y="2179583"/>
            <a:ext cx="712200" cy="0"/>
          </a:xfrm>
          <a:prstGeom prst="straightConnector1">
            <a:avLst/>
          </a:prstGeom>
          <a:noFill/>
          <a:ln w="9525" cap="flat" cmpd="sng">
            <a:solidFill>
              <a:srgbClr val="48FFD5"/>
            </a:solidFill>
            <a:prstDash val="solid"/>
            <a:round/>
            <a:headEnd type="none" w="med" len="med"/>
            <a:tailEnd type="none" w="med" len="med"/>
          </a:ln>
        </p:spPr>
      </p:cxnSp>
      <p:cxnSp>
        <p:nvCxnSpPr>
          <p:cNvPr id="695" name="Google Shape;695;p32"/>
          <p:cNvCxnSpPr/>
          <p:nvPr/>
        </p:nvCxnSpPr>
        <p:spPr>
          <a:xfrm>
            <a:off x="549618" y="2343601"/>
            <a:ext cx="712200" cy="0"/>
          </a:xfrm>
          <a:prstGeom prst="straightConnector1">
            <a:avLst/>
          </a:prstGeom>
          <a:noFill/>
          <a:ln w="9525" cap="flat" cmpd="sng">
            <a:solidFill>
              <a:srgbClr val="48FFD5"/>
            </a:solidFill>
            <a:prstDash val="solid"/>
            <a:round/>
            <a:headEnd type="none" w="med" len="med"/>
            <a:tailEnd type="none" w="med" len="med"/>
          </a:ln>
        </p:spPr>
      </p:cxnSp>
      <p:cxnSp>
        <p:nvCxnSpPr>
          <p:cNvPr id="696" name="Google Shape;696;p32"/>
          <p:cNvCxnSpPr/>
          <p:nvPr/>
        </p:nvCxnSpPr>
        <p:spPr>
          <a:xfrm>
            <a:off x="549618" y="2393227"/>
            <a:ext cx="712200" cy="0"/>
          </a:xfrm>
          <a:prstGeom prst="straightConnector1">
            <a:avLst/>
          </a:prstGeom>
          <a:noFill/>
          <a:ln w="9525" cap="flat" cmpd="sng">
            <a:solidFill>
              <a:srgbClr val="48FFD5"/>
            </a:solidFill>
            <a:prstDash val="solid"/>
            <a:round/>
            <a:headEnd type="none" w="med" len="med"/>
            <a:tailEnd type="none" w="med" len="med"/>
          </a:ln>
        </p:spPr>
      </p:cxnSp>
      <p:cxnSp>
        <p:nvCxnSpPr>
          <p:cNvPr id="697" name="Google Shape;697;p32"/>
          <p:cNvCxnSpPr/>
          <p:nvPr/>
        </p:nvCxnSpPr>
        <p:spPr>
          <a:xfrm>
            <a:off x="549618" y="2437028"/>
            <a:ext cx="712200" cy="0"/>
          </a:xfrm>
          <a:prstGeom prst="straightConnector1">
            <a:avLst/>
          </a:prstGeom>
          <a:noFill/>
          <a:ln w="9525" cap="flat" cmpd="sng">
            <a:solidFill>
              <a:srgbClr val="48FFD5"/>
            </a:solidFill>
            <a:prstDash val="solid"/>
            <a:round/>
            <a:headEnd type="none" w="med" len="med"/>
            <a:tailEnd type="none" w="med" len="med"/>
          </a:ln>
        </p:spPr>
      </p:cxnSp>
      <p:cxnSp>
        <p:nvCxnSpPr>
          <p:cNvPr id="698" name="Google Shape;698;p32"/>
          <p:cNvCxnSpPr/>
          <p:nvPr/>
        </p:nvCxnSpPr>
        <p:spPr>
          <a:xfrm>
            <a:off x="549618" y="2486577"/>
            <a:ext cx="712200" cy="0"/>
          </a:xfrm>
          <a:prstGeom prst="straightConnector1">
            <a:avLst/>
          </a:prstGeom>
          <a:noFill/>
          <a:ln w="9525" cap="flat" cmpd="sng">
            <a:solidFill>
              <a:srgbClr val="48FFD5"/>
            </a:solidFill>
            <a:prstDash val="solid"/>
            <a:round/>
            <a:headEnd type="none" w="med" len="med"/>
            <a:tailEnd type="none" w="med" len="med"/>
          </a:ln>
        </p:spPr>
      </p:cxnSp>
      <p:cxnSp>
        <p:nvCxnSpPr>
          <p:cNvPr id="699" name="Google Shape;699;p32"/>
          <p:cNvCxnSpPr/>
          <p:nvPr/>
        </p:nvCxnSpPr>
        <p:spPr>
          <a:xfrm>
            <a:off x="544203" y="2068117"/>
            <a:ext cx="712200" cy="0"/>
          </a:xfrm>
          <a:prstGeom prst="straightConnector1">
            <a:avLst/>
          </a:prstGeom>
          <a:noFill/>
          <a:ln w="9525" cap="flat" cmpd="sng">
            <a:solidFill>
              <a:srgbClr val="48FFD5"/>
            </a:solidFill>
            <a:prstDash val="solid"/>
            <a:round/>
            <a:headEnd type="none" w="med" len="med"/>
            <a:tailEnd type="none" w="med" len="med"/>
          </a:ln>
        </p:spPr>
      </p:cxnSp>
      <p:cxnSp>
        <p:nvCxnSpPr>
          <p:cNvPr id="700" name="Google Shape;700;p32"/>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701" name="Google Shape;701;p32"/>
          <p:cNvPicPr preferRelativeResize="0"/>
          <p:nvPr/>
        </p:nvPicPr>
        <p:blipFill>
          <a:blip r:embed="rId3">
            <a:alphaModFix/>
          </a:blip>
          <a:stretch>
            <a:fillRect/>
          </a:stretch>
        </p:blipFill>
        <p:spPr>
          <a:xfrm>
            <a:off x="488074" y="1396457"/>
            <a:ext cx="2915355" cy="1518757"/>
          </a:xfrm>
          <a:prstGeom prst="rect">
            <a:avLst/>
          </a:prstGeom>
          <a:noFill/>
          <a:ln>
            <a:noFill/>
          </a:ln>
        </p:spPr>
      </p:pic>
      <p:cxnSp>
        <p:nvCxnSpPr>
          <p:cNvPr id="702" name="Google Shape;702;p32"/>
          <p:cNvCxnSpPr/>
          <p:nvPr/>
        </p:nvCxnSpPr>
        <p:spPr>
          <a:xfrm rot="10800000" flipH="1">
            <a:off x="3267432" y="1574107"/>
            <a:ext cx="961800" cy="180900"/>
          </a:xfrm>
          <a:prstGeom prst="bentConnector3">
            <a:avLst>
              <a:gd name="adj1" fmla="val 50000"/>
            </a:avLst>
          </a:prstGeom>
          <a:noFill/>
          <a:ln w="28575" cap="flat" cmpd="sng">
            <a:solidFill>
              <a:srgbClr val="FFFFFF"/>
            </a:solidFill>
            <a:prstDash val="solid"/>
            <a:round/>
            <a:headEnd type="none" w="med" len="med"/>
            <a:tailEnd type="none" w="med" len="med"/>
          </a:ln>
        </p:spPr>
      </p:cxnSp>
      <p:sp>
        <p:nvSpPr>
          <p:cNvPr id="703" name="Google Shape;703;p32"/>
          <p:cNvSpPr txBox="1">
            <a:spLocks noGrp="1"/>
          </p:cNvSpPr>
          <p:nvPr>
            <p:ph type="ctrTitle" idx="4294967295"/>
          </p:nvPr>
        </p:nvSpPr>
        <p:spPr>
          <a:xfrm>
            <a:off x="7753800" y="3064263"/>
            <a:ext cx="1078500" cy="66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u="sng"/>
              <a:t>Step Two:</a:t>
            </a:r>
            <a:endParaRPr sz="1200" u="sng"/>
          </a:p>
          <a:p>
            <a:pPr marL="0" lvl="0" indent="0" algn="l" rtl="0">
              <a:spcBef>
                <a:spcPts val="0"/>
              </a:spcBef>
              <a:spcAft>
                <a:spcPts val="0"/>
              </a:spcAft>
              <a:buNone/>
            </a:pPr>
            <a:r>
              <a:rPr lang="es" sz="1200">
                <a:latin typeface="Roboto"/>
                <a:ea typeface="Roboto"/>
                <a:cs typeface="Roboto"/>
                <a:sym typeface="Roboto"/>
              </a:rPr>
              <a:t>Start SSH</a:t>
            </a:r>
            <a:endParaRPr sz="1200">
              <a:latin typeface="Roboto"/>
              <a:ea typeface="Roboto"/>
              <a:cs typeface="Roboto"/>
              <a:sym typeface="Roboto"/>
            </a:endParaRPr>
          </a:p>
          <a:p>
            <a:pPr marL="0" lvl="0" indent="0" algn="l" rtl="0">
              <a:spcBef>
                <a:spcPts val="0"/>
              </a:spcBef>
              <a:spcAft>
                <a:spcPts val="0"/>
              </a:spcAft>
              <a:buNone/>
            </a:pPr>
            <a:r>
              <a:rPr lang="es" sz="1200">
                <a:latin typeface="Roboto"/>
                <a:ea typeface="Roboto"/>
                <a:cs typeface="Roboto"/>
                <a:sym typeface="Roboto"/>
              </a:rPr>
              <a:t>Software and type ip address acquired from ifconfig command</a:t>
            </a:r>
            <a:endParaRPr sz="1200">
              <a:latin typeface="Roboto"/>
              <a:ea typeface="Roboto"/>
              <a:cs typeface="Roboto"/>
              <a:sym typeface="Roboto"/>
            </a:endParaRPr>
          </a:p>
        </p:txBody>
      </p:sp>
      <p:sp>
        <p:nvSpPr>
          <p:cNvPr id="704" name="Google Shape;704;p32"/>
          <p:cNvSpPr/>
          <p:nvPr/>
        </p:nvSpPr>
        <p:spPr>
          <a:xfrm>
            <a:off x="3952825" y="2486575"/>
            <a:ext cx="3251467" cy="2135561"/>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5" name="Google Shape;705;p32"/>
          <p:cNvCxnSpPr/>
          <p:nvPr/>
        </p:nvCxnSpPr>
        <p:spPr>
          <a:xfrm rot="10800000" flipH="1">
            <a:off x="6791907" y="3463907"/>
            <a:ext cx="961800" cy="180900"/>
          </a:xfrm>
          <a:prstGeom prst="bentConnector3">
            <a:avLst>
              <a:gd name="adj1" fmla="val 50000"/>
            </a:avLst>
          </a:prstGeom>
          <a:noFill/>
          <a:ln w="28575" cap="flat" cmpd="sng">
            <a:solidFill>
              <a:srgbClr val="FFFFFF"/>
            </a:solidFill>
            <a:prstDash val="solid"/>
            <a:round/>
            <a:headEnd type="none" w="med" len="med"/>
            <a:tailEnd type="none" w="med" len="med"/>
          </a:ln>
        </p:spPr>
      </p:cxnSp>
      <p:pic>
        <p:nvPicPr>
          <p:cNvPr id="706" name="Google Shape;706;p32"/>
          <p:cNvPicPr preferRelativeResize="0"/>
          <p:nvPr/>
        </p:nvPicPr>
        <p:blipFill>
          <a:blip r:embed="rId4">
            <a:alphaModFix/>
          </a:blip>
          <a:stretch>
            <a:fillRect/>
          </a:stretch>
        </p:blipFill>
        <p:spPr>
          <a:xfrm>
            <a:off x="4120875" y="2635625"/>
            <a:ext cx="2915350" cy="1518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3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Creating .git Directory</a:t>
            </a:r>
            <a:endParaRPr/>
          </a:p>
        </p:txBody>
      </p:sp>
      <p:sp>
        <p:nvSpPr>
          <p:cNvPr id="712" name="Google Shape;712;p33"/>
          <p:cNvSpPr txBox="1">
            <a:spLocks noGrp="1"/>
          </p:cNvSpPr>
          <p:nvPr>
            <p:ph type="ctrTitle" idx="4294967295"/>
          </p:nvPr>
        </p:nvSpPr>
        <p:spPr>
          <a:xfrm>
            <a:off x="858775" y="2311250"/>
            <a:ext cx="65070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800" u="sng"/>
              <a:t>Step Three: </a:t>
            </a:r>
            <a:r>
              <a:rPr lang="es" sz="1800">
                <a:latin typeface="Roboto"/>
                <a:ea typeface="Roboto"/>
                <a:cs typeface="Roboto"/>
                <a:sym typeface="Roboto"/>
              </a:rPr>
              <a:t>Clone Repository command: </a:t>
            </a: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a:p>
            <a:pPr marL="0" lvl="0" indent="0" algn="l" rtl="0">
              <a:spcBef>
                <a:spcPts val="0"/>
              </a:spcBef>
              <a:spcAft>
                <a:spcPts val="0"/>
              </a:spcAft>
              <a:buNone/>
            </a:pPr>
            <a:r>
              <a:rPr lang="es" sz="1800">
                <a:latin typeface="Roboto"/>
                <a:ea typeface="Roboto"/>
                <a:cs typeface="Roboto"/>
                <a:sym typeface="Roboto"/>
              </a:rPr>
              <a:t>“git clone https://github.com/djtorch26/DSP_FinalProject.git”</a:t>
            </a:r>
            <a:endParaRPr sz="1800">
              <a:latin typeface="Roboto"/>
              <a:ea typeface="Roboto"/>
              <a:cs typeface="Roboto"/>
              <a:sym typeface="Roboto"/>
            </a:endParaRPr>
          </a:p>
        </p:txBody>
      </p:sp>
      <p:pic>
        <p:nvPicPr>
          <p:cNvPr id="713" name="Google Shape;713;p33"/>
          <p:cNvPicPr preferRelativeResize="0"/>
          <p:nvPr/>
        </p:nvPicPr>
        <p:blipFill rotWithShape="1">
          <a:blip r:embed="rId3">
            <a:alphaModFix/>
          </a:blip>
          <a:srcRect r="2095" b="81481"/>
          <a:stretch/>
        </p:blipFill>
        <p:spPr>
          <a:xfrm>
            <a:off x="339213" y="1251150"/>
            <a:ext cx="8465581" cy="855300"/>
          </a:xfrm>
          <a:prstGeom prst="rect">
            <a:avLst/>
          </a:prstGeom>
          <a:noFill/>
          <a:ln>
            <a:noFill/>
          </a:ln>
        </p:spPr>
      </p:pic>
      <p:sp>
        <p:nvSpPr>
          <p:cNvPr id="714" name="Google Shape;714;p33"/>
          <p:cNvSpPr txBox="1"/>
          <p:nvPr/>
        </p:nvSpPr>
        <p:spPr>
          <a:xfrm>
            <a:off x="1046075" y="3977950"/>
            <a:ext cx="73314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u="sng">
                <a:solidFill>
                  <a:schemeClr val="lt1"/>
                </a:solidFill>
                <a:latin typeface="Roboto Black"/>
                <a:ea typeface="Roboto Black"/>
                <a:cs typeface="Roboto Black"/>
                <a:sym typeface="Roboto Black"/>
              </a:rPr>
              <a:t>Navigation commands: </a:t>
            </a:r>
            <a:endParaRPr sz="1200">
              <a:solidFill>
                <a:schemeClr val="lt1"/>
              </a:solidFill>
              <a:latin typeface="Roboto"/>
              <a:ea typeface="Roboto"/>
              <a:cs typeface="Roboto"/>
              <a:sym typeface="Roboto"/>
            </a:endParaRPr>
          </a:p>
          <a:p>
            <a:pPr marL="0" lvl="0" indent="0" algn="l" rtl="0">
              <a:spcBef>
                <a:spcPts val="0"/>
              </a:spcBef>
              <a:spcAft>
                <a:spcPts val="0"/>
              </a:spcAft>
              <a:buNone/>
            </a:pPr>
            <a:r>
              <a:rPr lang="es" sz="1200">
                <a:solidFill>
                  <a:schemeClr val="lt1"/>
                </a:solidFill>
                <a:latin typeface="Roboto"/>
                <a:ea typeface="Roboto"/>
                <a:cs typeface="Roboto"/>
                <a:sym typeface="Roboto"/>
              </a:rPr>
              <a:t>ls: shows a list of files and folders inside a directory</a:t>
            </a:r>
            <a:endParaRPr sz="1200">
              <a:solidFill>
                <a:schemeClr val="lt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s" sz="1200">
                <a:solidFill>
                  <a:schemeClr val="lt1"/>
                </a:solidFill>
                <a:latin typeface="Roboto"/>
                <a:ea typeface="Roboto"/>
                <a:cs typeface="Roboto"/>
                <a:sym typeface="Roboto"/>
              </a:rPr>
              <a:t>cd: change directory ie. cd DigitalSystems</a:t>
            </a:r>
            <a:endParaRPr sz="1200">
              <a:solidFill>
                <a:schemeClr val="lt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Navigating the .git directory</a:t>
            </a:r>
            <a:endParaRPr/>
          </a:p>
        </p:txBody>
      </p:sp>
      <p:sp>
        <p:nvSpPr>
          <p:cNvPr id="720" name="Google Shape;720;p34"/>
          <p:cNvSpPr txBox="1">
            <a:spLocks noGrp="1"/>
          </p:cNvSpPr>
          <p:nvPr>
            <p:ph type="ctrTitle" idx="4294967295"/>
          </p:nvPr>
        </p:nvSpPr>
        <p:spPr>
          <a:xfrm>
            <a:off x="2037600" y="2748338"/>
            <a:ext cx="5068800" cy="75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800" u="sng"/>
              <a:t>Step Four: </a:t>
            </a:r>
            <a:endParaRPr sz="1800" u="sng"/>
          </a:p>
          <a:p>
            <a:pPr marL="0" lvl="0" indent="0" algn="ctr" rtl="0">
              <a:spcBef>
                <a:spcPts val="0"/>
              </a:spcBef>
              <a:spcAft>
                <a:spcPts val="0"/>
              </a:spcAft>
              <a:buNone/>
            </a:pPr>
            <a:r>
              <a:rPr lang="es" sz="1800">
                <a:latin typeface="Roboto"/>
                <a:ea typeface="Roboto"/>
                <a:cs typeface="Roboto"/>
                <a:sym typeface="Roboto"/>
              </a:rPr>
              <a:t>“cd DSP_FinalProject”</a:t>
            </a: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p:txBody>
      </p:sp>
      <p:sp>
        <p:nvSpPr>
          <p:cNvPr id="721" name="Google Shape;721;p34"/>
          <p:cNvSpPr txBox="1"/>
          <p:nvPr/>
        </p:nvSpPr>
        <p:spPr>
          <a:xfrm>
            <a:off x="1046075" y="3977950"/>
            <a:ext cx="73314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u="sng">
                <a:solidFill>
                  <a:schemeClr val="lt1"/>
                </a:solidFill>
                <a:latin typeface="Roboto Black"/>
                <a:ea typeface="Roboto Black"/>
                <a:cs typeface="Roboto Black"/>
                <a:sym typeface="Roboto Black"/>
              </a:rPr>
              <a:t>Navigation commands: </a:t>
            </a:r>
            <a:endParaRPr sz="1200">
              <a:solidFill>
                <a:schemeClr val="lt1"/>
              </a:solidFill>
              <a:latin typeface="Roboto"/>
              <a:ea typeface="Roboto"/>
              <a:cs typeface="Roboto"/>
              <a:sym typeface="Roboto"/>
            </a:endParaRPr>
          </a:p>
          <a:p>
            <a:pPr marL="0" lvl="0" indent="0" algn="l" rtl="0">
              <a:spcBef>
                <a:spcPts val="0"/>
              </a:spcBef>
              <a:spcAft>
                <a:spcPts val="0"/>
              </a:spcAft>
              <a:buNone/>
            </a:pPr>
            <a:r>
              <a:rPr lang="es" sz="1200">
                <a:solidFill>
                  <a:schemeClr val="lt1"/>
                </a:solidFill>
                <a:latin typeface="Roboto"/>
                <a:ea typeface="Roboto"/>
                <a:cs typeface="Roboto"/>
                <a:sym typeface="Roboto"/>
              </a:rPr>
              <a:t>ls: shows a list of files and folders inside a directory</a:t>
            </a:r>
            <a:endParaRPr sz="1200">
              <a:solidFill>
                <a:schemeClr val="lt1"/>
              </a:solidFill>
              <a:latin typeface="Roboto"/>
              <a:ea typeface="Roboto"/>
              <a:cs typeface="Roboto"/>
              <a:sym typeface="Roboto"/>
            </a:endParaRPr>
          </a:p>
          <a:p>
            <a:pPr marL="0" lvl="0" indent="0" algn="l" rtl="0">
              <a:spcBef>
                <a:spcPts val="0"/>
              </a:spcBef>
              <a:spcAft>
                <a:spcPts val="0"/>
              </a:spcAft>
              <a:buNone/>
            </a:pPr>
            <a:r>
              <a:rPr lang="es" sz="1200">
                <a:solidFill>
                  <a:schemeClr val="lt1"/>
                </a:solidFill>
                <a:latin typeface="Roboto"/>
                <a:ea typeface="Roboto"/>
                <a:cs typeface="Roboto"/>
                <a:sym typeface="Roboto"/>
              </a:rPr>
              <a:t>cd: change directory ie. cd DigitalSystems</a:t>
            </a:r>
            <a:endParaRPr sz="1200">
              <a:solidFill>
                <a:schemeClr val="lt1"/>
              </a:solidFill>
              <a:latin typeface="Roboto"/>
              <a:ea typeface="Roboto"/>
              <a:cs typeface="Roboto"/>
              <a:sym typeface="Roboto"/>
            </a:endParaRPr>
          </a:p>
        </p:txBody>
      </p:sp>
      <p:pic>
        <p:nvPicPr>
          <p:cNvPr id="722" name="Google Shape;722;p34"/>
          <p:cNvPicPr preferRelativeResize="0"/>
          <p:nvPr/>
        </p:nvPicPr>
        <p:blipFill rotWithShape="1">
          <a:blip r:embed="rId3">
            <a:alphaModFix/>
          </a:blip>
          <a:srcRect t="6785" r="35421"/>
          <a:stretch/>
        </p:blipFill>
        <p:spPr>
          <a:xfrm>
            <a:off x="1619513" y="1634000"/>
            <a:ext cx="5904974" cy="988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Running the Program</a:t>
            </a:r>
            <a:endParaRPr/>
          </a:p>
        </p:txBody>
      </p:sp>
      <p:sp>
        <p:nvSpPr>
          <p:cNvPr id="728" name="Google Shape;728;p35"/>
          <p:cNvSpPr txBox="1">
            <a:spLocks noGrp="1"/>
          </p:cNvSpPr>
          <p:nvPr>
            <p:ph type="ctrTitle" idx="4294967295"/>
          </p:nvPr>
        </p:nvSpPr>
        <p:spPr>
          <a:xfrm>
            <a:off x="2037600" y="2463000"/>
            <a:ext cx="5068800" cy="128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800" u="sng"/>
              <a:t>Step Five: </a:t>
            </a:r>
            <a:endParaRPr sz="1800" u="sng"/>
          </a:p>
          <a:p>
            <a:pPr marL="0" lvl="0" indent="0" algn="ctr" rtl="0">
              <a:spcBef>
                <a:spcPts val="0"/>
              </a:spcBef>
              <a:spcAft>
                <a:spcPts val="0"/>
              </a:spcAft>
              <a:buNone/>
            </a:pPr>
            <a:r>
              <a:rPr lang="es" sz="1800">
                <a:latin typeface="Roboto"/>
                <a:ea typeface="Roboto"/>
                <a:cs typeface="Roboto"/>
                <a:sym typeface="Roboto"/>
              </a:rPr>
              <a:t>“sudo python3 Text-To-Speech.py”</a:t>
            </a:r>
            <a:endParaRPr sz="18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s" sz="1200">
                <a:latin typeface="Roboto"/>
                <a:ea typeface="Roboto"/>
                <a:cs typeface="Roboto"/>
                <a:sym typeface="Roboto"/>
              </a:rPr>
              <a:t>This command will run the python program and will send back data based off of the .wav file created.</a:t>
            </a:r>
            <a:endParaRPr sz="12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p:txBody>
      </p:sp>
      <p:sp>
        <p:nvSpPr>
          <p:cNvPr id="729" name="Google Shape;729;p35"/>
          <p:cNvSpPr txBox="1"/>
          <p:nvPr/>
        </p:nvSpPr>
        <p:spPr>
          <a:xfrm>
            <a:off x="1046075" y="3977950"/>
            <a:ext cx="73314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u="sng">
                <a:solidFill>
                  <a:schemeClr val="lt1"/>
                </a:solidFill>
                <a:latin typeface="Roboto Black"/>
                <a:ea typeface="Roboto Black"/>
                <a:cs typeface="Roboto Black"/>
                <a:sym typeface="Roboto Black"/>
              </a:rPr>
              <a:t>Navigation commands: </a:t>
            </a:r>
            <a:endParaRPr sz="1200">
              <a:solidFill>
                <a:schemeClr val="lt1"/>
              </a:solidFill>
              <a:latin typeface="Roboto"/>
              <a:ea typeface="Roboto"/>
              <a:cs typeface="Roboto"/>
              <a:sym typeface="Roboto"/>
            </a:endParaRPr>
          </a:p>
          <a:p>
            <a:pPr marL="0" lvl="0" indent="0" algn="l" rtl="0">
              <a:spcBef>
                <a:spcPts val="0"/>
              </a:spcBef>
              <a:spcAft>
                <a:spcPts val="0"/>
              </a:spcAft>
              <a:buNone/>
            </a:pPr>
            <a:r>
              <a:rPr lang="es" sz="1200">
                <a:solidFill>
                  <a:schemeClr val="lt1"/>
                </a:solidFill>
                <a:latin typeface="Roboto"/>
                <a:ea typeface="Roboto"/>
                <a:cs typeface="Roboto"/>
                <a:sym typeface="Roboto"/>
              </a:rPr>
              <a:t>ls: shows a list of files and folders inside a directory</a:t>
            </a:r>
            <a:endParaRPr sz="1200">
              <a:solidFill>
                <a:schemeClr val="lt1"/>
              </a:solidFill>
              <a:latin typeface="Roboto"/>
              <a:ea typeface="Roboto"/>
              <a:cs typeface="Roboto"/>
              <a:sym typeface="Roboto"/>
            </a:endParaRPr>
          </a:p>
          <a:p>
            <a:pPr marL="0" lvl="0" indent="0" algn="l" rtl="0">
              <a:spcBef>
                <a:spcPts val="0"/>
              </a:spcBef>
              <a:spcAft>
                <a:spcPts val="0"/>
              </a:spcAft>
              <a:buNone/>
            </a:pPr>
            <a:r>
              <a:rPr lang="es" sz="1200">
                <a:solidFill>
                  <a:schemeClr val="lt1"/>
                </a:solidFill>
                <a:latin typeface="Roboto"/>
                <a:ea typeface="Roboto"/>
                <a:cs typeface="Roboto"/>
                <a:sym typeface="Roboto"/>
              </a:rPr>
              <a:t>cd: change directory ie. cd DigitalSystems</a:t>
            </a:r>
            <a:endParaRPr sz="1200">
              <a:solidFill>
                <a:schemeClr val="lt1"/>
              </a:solidFill>
              <a:latin typeface="Roboto"/>
              <a:ea typeface="Roboto"/>
              <a:cs typeface="Roboto"/>
              <a:sym typeface="Roboto"/>
            </a:endParaRPr>
          </a:p>
        </p:txBody>
      </p:sp>
      <p:pic>
        <p:nvPicPr>
          <p:cNvPr id="730" name="Google Shape;730;p35"/>
          <p:cNvPicPr preferRelativeResize="0"/>
          <p:nvPr/>
        </p:nvPicPr>
        <p:blipFill rotWithShape="1">
          <a:blip r:embed="rId3">
            <a:alphaModFix/>
          </a:blip>
          <a:srcRect t="6785" r="35421"/>
          <a:stretch/>
        </p:blipFill>
        <p:spPr>
          <a:xfrm>
            <a:off x="1619513" y="1287075"/>
            <a:ext cx="5904974" cy="988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6"/>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Program Return</a:t>
            </a:r>
            <a:endParaRPr/>
          </a:p>
        </p:txBody>
      </p:sp>
      <p:sp>
        <p:nvSpPr>
          <p:cNvPr id="736" name="Google Shape;736;p36"/>
          <p:cNvSpPr txBox="1">
            <a:spLocks noGrp="1"/>
          </p:cNvSpPr>
          <p:nvPr>
            <p:ph type="ctrTitle" idx="4294967295"/>
          </p:nvPr>
        </p:nvSpPr>
        <p:spPr>
          <a:xfrm>
            <a:off x="1552575" y="3943350"/>
            <a:ext cx="5068800" cy="106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800">
                <a:latin typeface="Roboto"/>
                <a:ea typeface="Roboto"/>
                <a:cs typeface="Roboto"/>
                <a:sym typeface="Roboto"/>
              </a:rPr>
              <a:t>This is the return when the user says “This project was created by Dawson, Nick, and Kyle.”</a:t>
            </a:r>
            <a:endParaRPr sz="1800">
              <a:latin typeface="Roboto"/>
              <a:ea typeface="Roboto"/>
              <a:cs typeface="Roboto"/>
              <a:sym typeface="Roboto"/>
            </a:endParaRPr>
          </a:p>
        </p:txBody>
      </p:sp>
      <p:pic>
        <p:nvPicPr>
          <p:cNvPr id="737" name="Google Shape;737;p36"/>
          <p:cNvPicPr preferRelativeResize="0"/>
          <p:nvPr/>
        </p:nvPicPr>
        <p:blipFill rotWithShape="1">
          <a:blip r:embed="rId3">
            <a:alphaModFix/>
          </a:blip>
          <a:srcRect b="2028"/>
          <a:stretch/>
        </p:blipFill>
        <p:spPr>
          <a:xfrm>
            <a:off x="1552575" y="1251150"/>
            <a:ext cx="6038850" cy="2687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1" name="Google Shape;211;p19"/>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t>Project and team organization</a:t>
            </a:r>
            <a:endParaRPr>
              <a:solidFill>
                <a:srgbClr val="48FFD5"/>
              </a:solidFill>
            </a:endParaRPr>
          </a:p>
        </p:txBody>
      </p:sp>
      <p:sp>
        <p:nvSpPr>
          <p:cNvPr id="212" name="Google Shape;212;p19"/>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rgbClr val="48FFD5"/>
                </a:solidFill>
              </a:rPr>
              <a:t>04</a:t>
            </a:r>
            <a:endParaRPr>
              <a:solidFill>
                <a:srgbClr val="48FFD5"/>
              </a:solidFill>
            </a:endParaRPr>
          </a:p>
        </p:txBody>
      </p:sp>
      <p:sp>
        <p:nvSpPr>
          <p:cNvPr id="213" name="Google Shape;213;p19"/>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rgbClr val="48FFD5"/>
                </a:solidFill>
              </a:rPr>
              <a:t>Here you could describe</a:t>
            </a:r>
            <a:endParaRPr>
              <a:solidFill>
                <a:srgbClr val="48FFD5"/>
              </a:solidFill>
            </a:endParaRPr>
          </a:p>
          <a:p>
            <a:pPr marL="0" lvl="0" indent="0" algn="l" rtl="0">
              <a:spcBef>
                <a:spcPts val="0"/>
              </a:spcBef>
              <a:spcAft>
                <a:spcPts val="0"/>
              </a:spcAft>
              <a:buClr>
                <a:schemeClr val="dk1"/>
              </a:buClr>
              <a:buSzPts val="1100"/>
              <a:buFont typeface="Arial"/>
              <a:buNone/>
            </a:pPr>
            <a:r>
              <a:rPr lang="es">
                <a:solidFill>
                  <a:srgbClr val="48FFD5"/>
                </a:solidFill>
              </a:rPr>
              <a:t>the topic of the section</a:t>
            </a:r>
            <a:endParaRPr>
              <a:solidFill>
                <a:srgbClr val="48FFD5"/>
              </a:solidFill>
            </a:endParaRPr>
          </a:p>
        </p:txBody>
      </p:sp>
      <p:sp>
        <p:nvSpPr>
          <p:cNvPr id="214" name="Google Shape;214;p19"/>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rgbClr val="48FFD5"/>
                </a:solidFill>
              </a:rPr>
              <a:t>05</a:t>
            </a:r>
            <a:endParaRPr>
              <a:solidFill>
                <a:srgbClr val="48FFD5"/>
              </a:solidFill>
            </a:endParaRPr>
          </a:p>
        </p:txBody>
      </p:sp>
      <p:sp>
        <p:nvSpPr>
          <p:cNvPr id="215" name="Google Shape;215;p19"/>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rgbClr val="48FFD5"/>
                </a:solidFill>
              </a:rPr>
              <a:t>Here you could describe</a:t>
            </a:r>
            <a:endParaRPr>
              <a:solidFill>
                <a:srgbClr val="48FFD5"/>
              </a:solidFill>
            </a:endParaRPr>
          </a:p>
          <a:p>
            <a:pPr marL="0" lvl="0" indent="0" algn="l" rtl="0">
              <a:spcBef>
                <a:spcPts val="0"/>
              </a:spcBef>
              <a:spcAft>
                <a:spcPts val="0"/>
              </a:spcAft>
              <a:buClr>
                <a:schemeClr val="dk1"/>
              </a:buClr>
              <a:buSzPts val="1100"/>
              <a:buFont typeface="Arial"/>
              <a:buNone/>
            </a:pPr>
            <a:r>
              <a:rPr lang="es">
                <a:solidFill>
                  <a:srgbClr val="48FFD5"/>
                </a:solidFill>
              </a:rPr>
              <a:t>the topic of the section</a:t>
            </a:r>
            <a:endParaRPr>
              <a:solidFill>
                <a:srgbClr val="48FFD5"/>
              </a:solidFill>
            </a:endParaRPr>
          </a:p>
        </p:txBody>
      </p:sp>
      <p:sp>
        <p:nvSpPr>
          <p:cNvPr id="216" name="Google Shape;216;p19"/>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rgbClr val="48FFD5"/>
                </a:solidFill>
              </a:rPr>
              <a:t>06</a:t>
            </a:r>
            <a:endParaRPr>
              <a:solidFill>
                <a:srgbClr val="48FFD5"/>
              </a:solidFill>
            </a:endParaRPr>
          </a:p>
        </p:txBody>
      </p:sp>
      <p:sp>
        <p:nvSpPr>
          <p:cNvPr id="217" name="Google Shape;217;p19"/>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t>Speech Recognition background and what we learned</a:t>
            </a:r>
            <a:endParaRPr>
              <a:solidFill>
                <a:srgbClr val="48FFD5"/>
              </a:solidFill>
            </a:endParaRPr>
          </a:p>
        </p:txBody>
      </p:sp>
      <p:sp>
        <p:nvSpPr>
          <p:cNvPr id="218" name="Google Shape;218;p19"/>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48FFD5"/>
                </a:solidFill>
              </a:rPr>
              <a:t>01</a:t>
            </a:r>
            <a:endParaRPr>
              <a:solidFill>
                <a:srgbClr val="48FFD5"/>
              </a:solidFill>
            </a:endParaRPr>
          </a:p>
        </p:txBody>
      </p:sp>
      <p:sp>
        <p:nvSpPr>
          <p:cNvPr id="219" name="Google Shape;219;p19"/>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a:t>The task at hand, and DSP requirements</a:t>
            </a:r>
            <a:endParaRPr>
              <a:solidFill>
                <a:srgbClr val="48FFD5"/>
              </a:solidFill>
            </a:endParaRPr>
          </a:p>
        </p:txBody>
      </p:sp>
      <p:sp>
        <p:nvSpPr>
          <p:cNvPr id="220" name="Google Shape;220;p19"/>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48FFD5"/>
                </a:solidFill>
              </a:rPr>
              <a:t>02</a:t>
            </a:r>
            <a:endParaRPr>
              <a:solidFill>
                <a:srgbClr val="48FFD5"/>
              </a:solidFill>
            </a:endParaRPr>
          </a:p>
        </p:txBody>
      </p:sp>
      <p:sp>
        <p:nvSpPr>
          <p:cNvPr id="221" name="Google Shape;221;p19"/>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48FFD5"/>
                </a:solidFill>
              </a:rPr>
              <a:t>03</a:t>
            </a:r>
            <a:endParaRPr>
              <a:solidFill>
                <a:srgbClr val="48FFD5"/>
              </a:solidFill>
            </a:endParaRPr>
          </a:p>
        </p:txBody>
      </p:sp>
      <p:sp>
        <p:nvSpPr>
          <p:cNvPr id="222" name="Google Shape;222;p19"/>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About the Project</a:t>
            </a:r>
            <a:endParaRPr/>
          </a:p>
        </p:txBody>
      </p:sp>
      <p:sp>
        <p:nvSpPr>
          <p:cNvPr id="223" name="Google Shape;223;p19"/>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a:t>Major Requirements</a:t>
            </a:r>
            <a:endParaRPr/>
          </a:p>
        </p:txBody>
      </p:sp>
      <p:sp>
        <p:nvSpPr>
          <p:cNvPr id="224" name="Google Shape;224;p19"/>
          <p:cNvSpPr txBox="1">
            <a:spLocks noGrp="1"/>
          </p:cNvSpPr>
          <p:nvPr>
            <p:ph type="ctrTitle" idx="18"/>
          </p:nvPr>
        </p:nvSpPr>
        <p:spPr>
          <a:xfrm>
            <a:off x="643488" y="40146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a:t>Project Goals</a:t>
            </a:r>
            <a:endParaRPr/>
          </a:p>
        </p:txBody>
      </p:sp>
      <p:sp>
        <p:nvSpPr>
          <p:cNvPr id="225" name="Google Shape;225;p19"/>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t>Project Stages</a:t>
            </a:r>
            <a:endParaRPr/>
          </a:p>
        </p:txBody>
      </p:sp>
      <p:sp>
        <p:nvSpPr>
          <p:cNvPr id="226" name="Google Shape;226;p19"/>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t>Quick Startup Guide</a:t>
            </a:r>
            <a:endParaRPr/>
          </a:p>
        </p:txBody>
      </p:sp>
      <p:sp>
        <p:nvSpPr>
          <p:cNvPr id="227" name="Google Shape;227;p19"/>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t>References</a:t>
            </a:r>
            <a:endParaRPr/>
          </a:p>
        </p:txBody>
      </p:sp>
      <p:sp>
        <p:nvSpPr>
          <p:cNvPr id="228" name="Google Shape;228;p19"/>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19"/>
          <p:cNvGrpSpPr/>
          <p:nvPr/>
        </p:nvGrpSpPr>
        <p:grpSpPr>
          <a:xfrm>
            <a:off x="3597856" y="2015863"/>
            <a:ext cx="428915" cy="426116"/>
            <a:chOff x="6226275" y="3911538"/>
            <a:chExt cx="900325" cy="894450"/>
          </a:xfrm>
        </p:grpSpPr>
        <p:sp>
          <p:nvSpPr>
            <p:cNvPr id="230" name="Google Shape;230;p19"/>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9"/>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19"/>
          <p:cNvGrpSpPr/>
          <p:nvPr/>
        </p:nvGrpSpPr>
        <p:grpSpPr>
          <a:xfrm>
            <a:off x="5109482" y="2921464"/>
            <a:ext cx="432964" cy="431586"/>
            <a:chOff x="5812000" y="2553488"/>
            <a:chExt cx="769850" cy="767400"/>
          </a:xfrm>
        </p:grpSpPr>
        <p:sp>
          <p:nvSpPr>
            <p:cNvPr id="240" name="Google Shape;240;p19"/>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19"/>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48" name="Google Shape;248;p19"/>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Program Return</a:t>
            </a:r>
            <a:endParaRPr/>
          </a:p>
        </p:txBody>
      </p:sp>
      <p:sp>
        <p:nvSpPr>
          <p:cNvPr id="743" name="Google Shape;743;p37"/>
          <p:cNvSpPr txBox="1">
            <a:spLocks noGrp="1"/>
          </p:cNvSpPr>
          <p:nvPr>
            <p:ph type="ctrTitle" idx="4294967295"/>
          </p:nvPr>
        </p:nvSpPr>
        <p:spPr>
          <a:xfrm>
            <a:off x="2990000" y="4133850"/>
            <a:ext cx="29223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800" dirty="0">
                <a:latin typeface="Roboto"/>
                <a:ea typeface="Roboto"/>
                <a:cs typeface="Roboto"/>
                <a:sym typeface="Roboto"/>
              </a:rPr>
              <a:t>*Audio File sent by email*</a:t>
            </a:r>
            <a:endParaRPr sz="1800" dirty="0">
              <a:latin typeface="Roboto"/>
              <a:ea typeface="Roboto"/>
              <a:cs typeface="Roboto"/>
              <a:sym typeface="Roboto"/>
            </a:endParaRPr>
          </a:p>
        </p:txBody>
      </p:sp>
      <p:pic>
        <p:nvPicPr>
          <p:cNvPr id="744" name="Google Shape;744;p37"/>
          <p:cNvPicPr preferRelativeResize="0"/>
          <p:nvPr/>
        </p:nvPicPr>
        <p:blipFill>
          <a:blip r:embed="rId5">
            <a:alphaModFix/>
          </a:blip>
          <a:stretch>
            <a:fillRect/>
          </a:stretch>
        </p:blipFill>
        <p:spPr>
          <a:xfrm>
            <a:off x="311700" y="1496675"/>
            <a:ext cx="4529425" cy="2150150"/>
          </a:xfrm>
          <a:prstGeom prst="rect">
            <a:avLst/>
          </a:prstGeom>
          <a:noFill/>
          <a:ln>
            <a:noFill/>
          </a:ln>
        </p:spPr>
      </p:pic>
      <p:pic>
        <p:nvPicPr>
          <p:cNvPr id="745" name="Google Shape;745;p37" title="FFTwave.wav">
            <a:hlinkClick r:id="rId6"/>
          </p:cNvPr>
          <p:cNvPicPr preferRelativeResize="0"/>
          <p:nvPr/>
        </p:nvPicPr>
        <p:blipFill>
          <a:blip r:embed="rId7">
            <a:alphaModFix/>
          </a:blip>
          <a:stretch>
            <a:fillRect/>
          </a:stretch>
        </p:blipFill>
        <p:spPr>
          <a:xfrm>
            <a:off x="5752076" y="1629838"/>
            <a:ext cx="1883825" cy="1883825"/>
          </a:xfrm>
          <a:prstGeom prst="rect">
            <a:avLst/>
          </a:prstGeom>
          <a:noFill/>
          <a:ln>
            <a:noFill/>
          </a:ln>
        </p:spPr>
      </p:pic>
      <p:pic>
        <p:nvPicPr>
          <p:cNvPr id="2" name="FFTwave">
            <a:hlinkClick r:id="" action="ppaction://media"/>
            <a:extLst>
              <a:ext uri="{FF2B5EF4-FFF2-40B4-BE49-F238E27FC236}">
                <a16:creationId xmlns:a16="http://schemas.microsoft.com/office/drawing/2014/main" id="{AFAA3E1D-B2FD-4509-991A-10D7635DBC35}"/>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6490788" y="3443625"/>
            <a:ext cx="406400" cy="406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63"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Program Return</a:t>
            </a:r>
            <a:endParaRPr/>
          </a:p>
        </p:txBody>
      </p:sp>
      <p:sp>
        <p:nvSpPr>
          <p:cNvPr id="751" name="Google Shape;751;p38"/>
          <p:cNvSpPr txBox="1">
            <a:spLocks noGrp="1"/>
          </p:cNvSpPr>
          <p:nvPr>
            <p:ph type="ctrTitle" idx="4294967295"/>
          </p:nvPr>
        </p:nvSpPr>
        <p:spPr>
          <a:xfrm>
            <a:off x="2990000" y="4636075"/>
            <a:ext cx="29223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800">
                <a:latin typeface="Roboto"/>
                <a:ea typeface="Roboto"/>
                <a:cs typeface="Roboto"/>
                <a:sym typeface="Roboto"/>
              </a:rPr>
              <a:t>*PNG File sent by email*</a:t>
            </a:r>
            <a:endParaRPr sz="1800">
              <a:latin typeface="Roboto"/>
              <a:ea typeface="Roboto"/>
              <a:cs typeface="Roboto"/>
              <a:sym typeface="Roboto"/>
            </a:endParaRPr>
          </a:p>
        </p:txBody>
      </p:sp>
      <p:pic>
        <p:nvPicPr>
          <p:cNvPr id="752" name="Google Shape;752;p38"/>
          <p:cNvPicPr preferRelativeResize="0"/>
          <p:nvPr/>
        </p:nvPicPr>
        <p:blipFill>
          <a:blip r:embed="rId3">
            <a:alphaModFix/>
          </a:blip>
          <a:stretch>
            <a:fillRect/>
          </a:stretch>
        </p:blipFill>
        <p:spPr>
          <a:xfrm>
            <a:off x="2228025" y="1120125"/>
            <a:ext cx="4687950" cy="3515950"/>
          </a:xfrm>
          <a:prstGeom prst="rect">
            <a:avLst/>
          </a:prstGeom>
          <a:noFill/>
          <a:ln>
            <a:noFill/>
          </a:ln>
        </p:spPr>
      </p:pic>
      <p:sp>
        <p:nvSpPr>
          <p:cNvPr id="753" name="Google Shape;753;p38"/>
          <p:cNvSpPr txBox="1"/>
          <p:nvPr/>
        </p:nvSpPr>
        <p:spPr>
          <a:xfrm>
            <a:off x="2455600" y="1215050"/>
            <a:ext cx="4581900" cy="3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latin typeface="Roboto Light"/>
                <a:ea typeface="Roboto Light"/>
                <a:cs typeface="Roboto Light"/>
                <a:sym typeface="Roboto Light"/>
              </a:rPr>
              <a:t>“This Project was created by Dawson Nick and Kyle”</a:t>
            </a:r>
            <a:endParaRPr>
              <a:latin typeface="Roboto Light"/>
              <a:ea typeface="Roboto Light"/>
              <a:cs typeface="Roboto Light"/>
              <a:sym typeface="Roboto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9"/>
          <p:cNvSpPr/>
          <p:nvPr/>
        </p:nvSpPr>
        <p:spPr>
          <a:xfrm>
            <a:off x="1614200" y="3251700"/>
            <a:ext cx="1581300" cy="19209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3781350" y="2876850"/>
            <a:ext cx="1581300" cy="22956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Future Improvements</a:t>
            </a:r>
            <a:endParaRPr>
              <a:solidFill>
                <a:srgbClr val="FFFFFF"/>
              </a:solidFill>
            </a:endParaRPr>
          </a:p>
        </p:txBody>
      </p:sp>
      <p:sp>
        <p:nvSpPr>
          <p:cNvPr id="761" name="Google Shape;761;p39"/>
          <p:cNvSpPr txBox="1">
            <a:spLocks noGrp="1"/>
          </p:cNvSpPr>
          <p:nvPr>
            <p:ph type="subTitle" idx="1"/>
          </p:nvPr>
        </p:nvSpPr>
        <p:spPr>
          <a:xfrm>
            <a:off x="3827650" y="3604200"/>
            <a:ext cx="1513500" cy="121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a:solidFill>
                  <a:srgbClr val="0E2A47"/>
                </a:solidFill>
              </a:rPr>
              <a:t>Adding a change email feature, so when the program is running, you can send the data to any selected email, including multiple emails.</a:t>
            </a:r>
            <a:endParaRPr>
              <a:solidFill>
                <a:srgbClr val="0E2A47"/>
              </a:solidFill>
            </a:endParaRPr>
          </a:p>
          <a:p>
            <a:pPr marL="0" lvl="0" indent="0" algn="ctr" rtl="0">
              <a:spcBef>
                <a:spcPts val="0"/>
              </a:spcBef>
              <a:spcAft>
                <a:spcPts val="0"/>
              </a:spcAft>
              <a:buNone/>
            </a:pPr>
            <a:endParaRPr>
              <a:solidFill>
                <a:srgbClr val="0E2A47"/>
              </a:solidFill>
            </a:endParaRPr>
          </a:p>
        </p:txBody>
      </p:sp>
      <p:sp>
        <p:nvSpPr>
          <p:cNvPr id="762" name="Google Shape;762;p39"/>
          <p:cNvSpPr/>
          <p:nvPr/>
        </p:nvSpPr>
        <p:spPr>
          <a:xfrm>
            <a:off x="5948500" y="2555025"/>
            <a:ext cx="1581300" cy="26172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txBox="1">
            <a:spLocks noGrp="1"/>
          </p:cNvSpPr>
          <p:nvPr>
            <p:ph type="subTitle" idx="2"/>
          </p:nvPr>
        </p:nvSpPr>
        <p:spPr>
          <a:xfrm>
            <a:off x="5948500" y="3251700"/>
            <a:ext cx="1581300" cy="174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a:solidFill>
                  <a:srgbClr val="0E2A47"/>
                </a:solidFill>
              </a:rPr>
              <a:t>When recording your voice, there is an awkward period of time where you don’t know when to speak. This is in regards to the ALSA library printing to console. This would also include improving code and removing unnecessary code and packages.</a:t>
            </a:r>
            <a:endParaRPr>
              <a:solidFill>
                <a:srgbClr val="0E2A47"/>
              </a:solidFill>
            </a:endParaRPr>
          </a:p>
          <a:p>
            <a:pPr marL="0" lvl="0" indent="0" algn="ctr" rtl="0">
              <a:spcBef>
                <a:spcPts val="0"/>
              </a:spcBef>
              <a:spcAft>
                <a:spcPts val="0"/>
              </a:spcAft>
              <a:buNone/>
            </a:pPr>
            <a:endParaRPr>
              <a:solidFill>
                <a:srgbClr val="0E2A47"/>
              </a:solidFill>
            </a:endParaRPr>
          </a:p>
        </p:txBody>
      </p:sp>
      <p:sp>
        <p:nvSpPr>
          <p:cNvPr id="764" name="Google Shape;764;p39"/>
          <p:cNvSpPr txBox="1">
            <a:spLocks noGrp="1"/>
          </p:cNvSpPr>
          <p:nvPr>
            <p:ph type="subTitle" idx="3"/>
          </p:nvPr>
        </p:nvSpPr>
        <p:spPr>
          <a:xfrm>
            <a:off x="1614200" y="3830725"/>
            <a:ext cx="1581300" cy="104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rgbClr val="0E2A47"/>
                </a:solidFill>
              </a:rPr>
              <a:t>Creating a UI, user interface, to make it easier for the user to operate this program. This would mean the user would not have to SSH into the console. The user would only need to push a button</a:t>
            </a:r>
            <a:endParaRPr>
              <a:solidFill>
                <a:srgbClr val="0E2A47"/>
              </a:solidFill>
            </a:endParaRPr>
          </a:p>
        </p:txBody>
      </p:sp>
      <p:sp>
        <p:nvSpPr>
          <p:cNvPr id="765" name="Google Shape;765;p39"/>
          <p:cNvSpPr txBox="1">
            <a:spLocks noGrp="1"/>
          </p:cNvSpPr>
          <p:nvPr>
            <p:ph type="ctrTitle"/>
          </p:nvPr>
        </p:nvSpPr>
        <p:spPr>
          <a:xfrm>
            <a:off x="3534000" y="3327125"/>
            <a:ext cx="2076000" cy="29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E2A47"/>
                </a:solidFill>
              </a:rPr>
              <a:t>Data Transfer</a:t>
            </a:r>
            <a:endParaRPr>
              <a:solidFill>
                <a:srgbClr val="0E2A47"/>
              </a:solidFill>
            </a:endParaRPr>
          </a:p>
        </p:txBody>
      </p:sp>
      <p:sp>
        <p:nvSpPr>
          <p:cNvPr id="766" name="Google Shape;766;p39"/>
          <p:cNvSpPr txBox="1">
            <a:spLocks noGrp="1"/>
          </p:cNvSpPr>
          <p:nvPr>
            <p:ph type="ctrTitle" idx="4"/>
          </p:nvPr>
        </p:nvSpPr>
        <p:spPr>
          <a:xfrm>
            <a:off x="5701150" y="3001375"/>
            <a:ext cx="2076000" cy="29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E2A47"/>
                </a:solidFill>
              </a:rPr>
              <a:t>Fixing bugs</a:t>
            </a:r>
            <a:endParaRPr>
              <a:solidFill>
                <a:srgbClr val="0E2A47"/>
              </a:solidFill>
            </a:endParaRPr>
          </a:p>
        </p:txBody>
      </p:sp>
      <p:sp>
        <p:nvSpPr>
          <p:cNvPr id="767" name="Google Shape;767;p39"/>
          <p:cNvSpPr txBox="1">
            <a:spLocks noGrp="1"/>
          </p:cNvSpPr>
          <p:nvPr>
            <p:ph type="ctrTitle" idx="5"/>
          </p:nvPr>
        </p:nvSpPr>
        <p:spPr>
          <a:xfrm>
            <a:off x="1366850" y="3618425"/>
            <a:ext cx="2076000" cy="29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E2A47"/>
                </a:solidFill>
              </a:rPr>
              <a:t>USABILITY</a:t>
            </a:r>
            <a:endParaRPr>
              <a:solidFill>
                <a:srgbClr val="0E2A47"/>
              </a:solidFill>
            </a:endParaRPr>
          </a:p>
        </p:txBody>
      </p:sp>
      <p:sp>
        <p:nvSpPr>
          <p:cNvPr id="768" name="Google Shape;768;p39"/>
          <p:cNvSpPr/>
          <p:nvPr/>
        </p:nvSpPr>
        <p:spPr>
          <a:xfrm>
            <a:off x="1938175" y="2110075"/>
            <a:ext cx="933300" cy="9333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4105350" y="1748125"/>
            <a:ext cx="933300" cy="9333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6272525" y="1427625"/>
            <a:ext cx="933300" cy="9333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 name="Google Shape;771;p39"/>
          <p:cNvGrpSpPr/>
          <p:nvPr/>
        </p:nvGrpSpPr>
        <p:grpSpPr>
          <a:xfrm>
            <a:off x="4342178" y="1966607"/>
            <a:ext cx="459642" cy="459463"/>
            <a:chOff x="3671350" y="1353725"/>
            <a:chExt cx="1924800" cy="1924050"/>
          </a:xfrm>
        </p:grpSpPr>
        <p:sp>
          <p:nvSpPr>
            <p:cNvPr id="772" name="Google Shape;772;p39"/>
            <p:cNvSpPr/>
            <p:nvPr/>
          </p:nvSpPr>
          <p:spPr>
            <a:xfrm>
              <a:off x="4220050" y="1353725"/>
              <a:ext cx="827425" cy="783525"/>
            </a:xfrm>
            <a:custGeom>
              <a:avLst/>
              <a:gdLst/>
              <a:ahLst/>
              <a:cxnLst/>
              <a:rect l="l" t="t" r="r" b="b"/>
              <a:pathLst>
                <a:path w="33097" h="31341" extrusionOk="0">
                  <a:moveTo>
                    <a:pt x="16628" y="0"/>
                  </a:moveTo>
                  <a:cubicBezTo>
                    <a:pt x="15804" y="0"/>
                    <a:pt x="14972" y="380"/>
                    <a:pt x="14593" y="1138"/>
                  </a:cubicBezTo>
                  <a:lnTo>
                    <a:pt x="10740" y="9018"/>
                  </a:lnTo>
                  <a:lnTo>
                    <a:pt x="2160" y="10244"/>
                  </a:lnTo>
                  <a:cubicBezTo>
                    <a:pt x="1284" y="10419"/>
                    <a:pt x="584" y="11003"/>
                    <a:pt x="292" y="11762"/>
                  </a:cubicBezTo>
                  <a:cubicBezTo>
                    <a:pt x="0" y="12579"/>
                    <a:pt x="234" y="13455"/>
                    <a:pt x="876" y="14097"/>
                  </a:cubicBezTo>
                  <a:lnTo>
                    <a:pt x="7121" y="20167"/>
                  </a:lnTo>
                  <a:lnTo>
                    <a:pt x="5662" y="28689"/>
                  </a:lnTo>
                  <a:cubicBezTo>
                    <a:pt x="5487" y="29565"/>
                    <a:pt x="5837" y="30382"/>
                    <a:pt x="6538" y="30907"/>
                  </a:cubicBezTo>
                  <a:cubicBezTo>
                    <a:pt x="6919" y="31193"/>
                    <a:pt x="7352" y="31341"/>
                    <a:pt x="7799" y="31341"/>
                  </a:cubicBezTo>
                  <a:cubicBezTo>
                    <a:pt x="8173" y="31341"/>
                    <a:pt x="8558" y="31237"/>
                    <a:pt x="8931" y="31024"/>
                  </a:cubicBezTo>
                  <a:lnTo>
                    <a:pt x="16577" y="27055"/>
                  </a:lnTo>
                  <a:lnTo>
                    <a:pt x="24224" y="31024"/>
                  </a:lnTo>
                  <a:cubicBezTo>
                    <a:pt x="24579" y="31216"/>
                    <a:pt x="24974" y="31317"/>
                    <a:pt x="25370" y="31317"/>
                  </a:cubicBezTo>
                  <a:cubicBezTo>
                    <a:pt x="25820" y="31317"/>
                    <a:pt x="26272" y="31187"/>
                    <a:pt x="26675" y="30907"/>
                  </a:cubicBezTo>
                  <a:cubicBezTo>
                    <a:pt x="27376" y="30382"/>
                    <a:pt x="27668" y="29507"/>
                    <a:pt x="27551" y="28689"/>
                  </a:cubicBezTo>
                  <a:lnTo>
                    <a:pt x="26092" y="20167"/>
                  </a:lnTo>
                  <a:lnTo>
                    <a:pt x="32279" y="14097"/>
                  </a:lnTo>
                  <a:cubicBezTo>
                    <a:pt x="32863" y="13513"/>
                    <a:pt x="33096" y="12637"/>
                    <a:pt x="32863" y="11762"/>
                  </a:cubicBezTo>
                  <a:cubicBezTo>
                    <a:pt x="32571" y="11003"/>
                    <a:pt x="31929" y="10361"/>
                    <a:pt x="31053" y="10244"/>
                  </a:cubicBezTo>
                  <a:lnTo>
                    <a:pt x="22473" y="9018"/>
                  </a:lnTo>
                  <a:lnTo>
                    <a:pt x="18620" y="1138"/>
                  </a:lnTo>
                  <a:cubicBezTo>
                    <a:pt x="18270" y="380"/>
                    <a:pt x="17453" y="0"/>
                    <a:pt x="16628"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a:off x="5142300" y="2483925"/>
              <a:ext cx="453850" cy="449475"/>
            </a:xfrm>
            <a:custGeom>
              <a:avLst/>
              <a:gdLst/>
              <a:ahLst/>
              <a:cxnLst/>
              <a:rect l="l" t="t" r="r" b="b"/>
              <a:pathLst>
                <a:path w="18154" h="17979" extrusionOk="0">
                  <a:moveTo>
                    <a:pt x="0" y="0"/>
                  </a:moveTo>
                  <a:lnTo>
                    <a:pt x="0" y="17978"/>
                  </a:lnTo>
                  <a:lnTo>
                    <a:pt x="18153" y="17978"/>
                  </a:lnTo>
                  <a:lnTo>
                    <a:pt x="18153" y="2218"/>
                  </a:lnTo>
                  <a:cubicBezTo>
                    <a:pt x="18153" y="992"/>
                    <a:pt x="17103" y="0"/>
                    <a:pt x="15877"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4239000" y="2257725"/>
              <a:ext cx="789500" cy="677125"/>
            </a:xfrm>
            <a:custGeom>
              <a:avLst/>
              <a:gdLst/>
              <a:ahLst/>
              <a:cxnLst/>
              <a:rect l="l" t="t" r="r" b="b"/>
              <a:pathLst>
                <a:path w="31580" h="27085" extrusionOk="0">
                  <a:moveTo>
                    <a:pt x="2277" y="1"/>
                  </a:moveTo>
                  <a:cubicBezTo>
                    <a:pt x="993" y="1"/>
                    <a:pt x="1" y="993"/>
                    <a:pt x="1" y="2277"/>
                  </a:cubicBezTo>
                  <a:lnTo>
                    <a:pt x="1" y="27085"/>
                  </a:lnTo>
                  <a:lnTo>
                    <a:pt x="31579" y="27085"/>
                  </a:lnTo>
                  <a:lnTo>
                    <a:pt x="31579" y="2277"/>
                  </a:lnTo>
                  <a:cubicBezTo>
                    <a:pt x="31579" y="993"/>
                    <a:pt x="30587" y="1"/>
                    <a:pt x="2930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3671350" y="3047200"/>
              <a:ext cx="1924800" cy="230575"/>
            </a:xfrm>
            <a:custGeom>
              <a:avLst/>
              <a:gdLst/>
              <a:ahLst/>
              <a:cxnLst/>
              <a:rect l="l" t="t" r="r" b="b"/>
              <a:pathLst>
                <a:path w="76992" h="9223" extrusionOk="0">
                  <a:moveTo>
                    <a:pt x="1" y="0"/>
                  </a:moveTo>
                  <a:lnTo>
                    <a:pt x="1" y="6946"/>
                  </a:lnTo>
                  <a:cubicBezTo>
                    <a:pt x="1" y="8172"/>
                    <a:pt x="1051" y="9223"/>
                    <a:pt x="2277" y="9223"/>
                  </a:cubicBezTo>
                  <a:lnTo>
                    <a:pt x="74715" y="9223"/>
                  </a:lnTo>
                  <a:cubicBezTo>
                    <a:pt x="75941" y="9223"/>
                    <a:pt x="76991" y="8172"/>
                    <a:pt x="76991" y="6946"/>
                  </a:cubicBezTo>
                  <a:lnTo>
                    <a:pt x="76991" y="0"/>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3671350" y="2596275"/>
              <a:ext cx="453875" cy="340050"/>
            </a:xfrm>
            <a:custGeom>
              <a:avLst/>
              <a:gdLst/>
              <a:ahLst/>
              <a:cxnLst/>
              <a:rect l="l" t="t" r="r" b="b"/>
              <a:pathLst>
                <a:path w="18155" h="13602" extrusionOk="0">
                  <a:moveTo>
                    <a:pt x="2277" y="1"/>
                  </a:moveTo>
                  <a:cubicBezTo>
                    <a:pt x="1051" y="1"/>
                    <a:pt x="1" y="1051"/>
                    <a:pt x="1" y="2277"/>
                  </a:cubicBezTo>
                  <a:lnTo>
                    <a:pt x="1" y="13601"/>
                  </a:lnTo>
                  <a:lnTo>
                    <a:pt x="18154" y="13601"/>
                  </a:lnTo>
                  <a:lnTo>
                    <a:pt x="18154"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39"/>
          <p:cNvGrpSpPr/>
          <p:nvPr/>
        </p:nvGrpSpPr>
        <p:grpSpPr>
          <a:xfrm>
            <a:off x="6502888" y="1657346"/>
            <a:ext cx="472533" cy="473852"/>
            <a:chOff x="1869175" y="3274825"/>
            <a:chExt cx="1567275" cy="1571650"/>
          </a:xfrm>
        </p:grpSpPr>
        <p:sp>
          <p:nvSpPr>
            <p:cNvPr id="778" name="Google Shape;778;p39"/>
            <p:cNvSpPr/>
            <p:nvPr/>
          </p:nvSpPr>
          <p:spPr>
            <a:xfrm>
              <a:off x="2698025" y="4003000"/>
              <a:ext cx="738425" cy="840575"/>
            </a:xfrm>
            <a:custGeom>
              <a:avLst/>
              <a:gdLst/>
              <a:ahLst/>
              <a:cxnLst/>
              <a:rect l="l" t="t" r="r" b="b"/>
              <a:pathLst>
                <a:path w="29537" h="33623" extrusionOk="0">
                  <a:moveTo>
                    <a:pt x="18387" y="1"/>
                  </a:moveTo>
                  <a:lnTo>
                    <a:pt x="1" y="14652"/>
                  </a:lnTo>
                  <a:lnTo>
                    <a:pt x="1" y="33622"/>
                  </a:lnTo>
                  <a:lnTo>
                    <a:pt x="16403" y="19905"/>
                  </a:lnTo>
                  <a:lnTo>
                    <a:pt x="23232" y="26618"/>
                  </a:lnTo>
                  <a:lnTo>
                    <a:pt x="20314" y="26618"/>
                  </a:lnTo>
                  <a:cubicBezTo>
                    <a:pt x="19321" y="26618"/>
                    <a:pt x="18504" y="27435"/>
                    <a:pt x="18504" y="28427"/>
                  </a:cubicBezTo>
                  <a:cubicBezTo>
                    <a:pt x="18504" y="29478"/>
                    <a:pt x="19321" y="30295"/>
                    <a:pt x="20314" y="30295"/>
                  </a:cubicBezTo>
                  <a:lnTo>
                    <a:pt x="27727" y="30295"/>
                  </a:lnTo>
                  <a:cubicBezTo>
                    <a:pt x="28719" y="30295"/>
                    <a:pt x="29536" y="29478"/>
                    <a:pt x="29536" y="28427"/>
                  </a:cubicBezTo>
                  <a:lnTo>
                    <a:pt x="29536" y="21073"/>
                  </a:lnTo>
                  <a:cubicBezTo>
                    <a:pt x="29478" y="20139"/>
                    <a:pt x="28661" y="19321"/>
                    <a:pt x="27610" y="19321"/>
                  </a:cubicBezTo>
                  <a:cubicBezTo>
                    <a:pt x="26618" y="19321"/>
                    <a:pt x="25800" y="20139"/>
                    <a:pt x="25800" y="21189"/>
                  </a:cubicBezTo>
                  <a:lnTo>
                    <a:pt x="25800" y="24108"/>
                  </a:lnTo>
                  <a:lnTo>
                    <a:pt x="18387" y="16695"/>
                  </a:lnTo>
                  <a:lnTo>
                    <a:pt x="18387"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p:cNvSpPr/>
            <p:nvPr/>
          </p:nvSpPr>
          <p:spPr>
            <a:xfrm>
              <a:off x="1869175" y="4003000"/>
              <a:ext cx="738400" cy="843475"/>
            </a:xfrm>
            <a:custGeom>
              <a:avLst/>
              <a:gdLst/>
              <a:ahLst/>
              <a:cxnLst/>
              <a:rect l="l" t="t" r="r" b="b"/>
              <a:pathLst>
                <a:path w="29536" h="33739" extrusionOk="0">
                  <a:moveTo>
                    <a:pt x="11091" y="1"/>
                  </a:moveTo>
                  <a:lnTo>
                    <a:pt x="11091" y="16695"/>
                  </a:lnTo>
                  <a:lnTo>
                    <a:pt x="3678" y="24108"/>
                  </a:lnTo>
                  <a:lnTo>
                    <a:pt x="3678" y="21189"/>
                  </a:lnTo>
                  <a:cubicBezTo>
                    <a:pt x="3678" y="20139"/>
                    <a:pt x="2860" y="19321"/>
                    <a:pt x="1810" y="19321"/>
                  </a:cubicBezTo>
                  <a:cubicBezTo>
                    <a:pt x="817" y="19321"/>
                    <a:pt x="0" y="20139"/>
                    <a:pt x="0" y="21189"/>
                  </a:cubicBezTo>
                  <a:lnTo>
                    <a:pt x="0" y="28544"/>
                  </a:lnTo>
                  <a:cubicBezTo>
                    <a:pt x="0" y="29536"/>
                    <a:pt x="817" y="30353"/>
                    <a:pt x="1810" y="30353"/>
                  </a:cubicBezTo>
                  <a:lnTo>
                    <a:pt x="9223" y="30353"/>
                  </a:lnTo>
                  <a:cubicBezTo>
                    <a:pt x="10215" y="30353"/>
                    <a:pt x="11032" y="29536"/>
                    <a:pt x="11032" y="28544"/>
                  </a:cubicBezTo>
                  <a:cubicBezTo>
                    <a:pt x="11032" y="27493"/>
                    <a:pt x="10215" y="26735"/>
                    <a:pt x="9223" y="26735"/>
                  </a:cubicBezTo>
                  <a:lnTo>
                    <a:pt x="6304" y="26735"/>
                  </a:lnTo>
                  <a:lnTo>
                    <a:pt x="13134" y="20022"/>
                  </a:lnTo>
                  <a:lnTo>
                    <a:pt x="29536" y="33739"/>
                  </a:lnTo>
                  <a:lnTo>
                    <a:pt x="29536" y="14769"/>
                  </a:lnTo>
                  <a:lnTo>
                    <a:pt x="11091"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2191675" y="3274825"/>
              <a:ext cx="919350" cy="1014225"/>
            </a:xfrm>
            <a:custGeom>
              <a:avLst/>
              <a:gdLst/>
              <a:ahLst/>
              <a:cxnLst/>
              <a:rect l="l" t="t" r="r" b="b"/>
              <a:pathLst>
                <a:path w="36774" h="40569" extrusionOk="0">
                  <a:moveTo>
                    <a:pt x="18394" y="1"/>
                  </a:moveTo>
                  <a:cubicBezTo>
                    <a:pt x="17920" y="1"/>
                    <a:pt x="17453" y="176"/>
                    <a:pt x="17103" y="526"/>
                  </a:cubicBezTo>
                  <a:lnTo>
                    <a:pt x="11908" y="5721"/>
                  </a:lnTo>
                  <a:cubicBezTo>
                    <a:pt x="11207" y="6422"/>
                    <a:pt x="11207" y="7589"/>
                    <a:pt x="11908" y="8348"/>
                  </a:cubicBezTo>
                  <a:cubicBezTo>
                    <a:pt x="12287" y="8698"/>
                    <a:pt x="12769" y="8873"/>
                    <a:pt x="13243" y="8873"/>
                  </a:cubicBezTo>
                  <a:cubicBezTo>
                    <a:pt x="13717" y="8873"/>
                    <a:pt x="14184" y="8698"/>
                    <a:pt x="14534" y="8348"/>
                  </a:cubicBezTo>
                  <a:lnTo>
                    <a:pt x="16577" y="6305"/>
                  </a:lnTo>
                  <a:lnTo>
                    <a:pt x="16577" y="12667"/>
                  </a:lnTo>
                  <a:lnTo>
                    <a:pt x="0" y="25917"/>
                  </a:lnTo>
                  <a:lnTo>
                    <a:pt x="18387" y="40568"/>
                  </a:lnTo>
                  <a:lnTo>
                    <a:pt x="36774" y="25917"/>
                  </a:lnTo>
                  <a:lnTo>
                    <a:pt x="20255" y="12667"/>
                  </a:lnTo>
                  <a:lnTo>
                    <a:pt x="20255" y="6305"/>
                  </a:lnTo>
                  <a:lnTo>
                    <a:pt x="22298" y="8348"/>
                  </a:lnTo>
                  <a:cubicBezTo>
                    <a:pt x="22648" y="8698"/>
                    <a:pt x="23115" y="8873"/>
                    <a:pt x="23582" y="8873"/>
                  </a:cubicBezTo>
                  <a:cubicBezTo>
                    <a:pt x="24049" y="8873"/>
                    <a:pt x="24516" y="8698"/>
                    <a:pt x="24866" y="8348"/>
                  </a:cubicBezTo>
                  <a:cubicBezTo>
                    <a:pt x="25625" y="7589"/>
                    <a:pt x="25625" y="6422"/>
                    <a:pt x="24866" y="5721"/>
                  </a:cubicBezTo>
                  <a:lnTo>
                    <a:pt x="19729" y="526"/>
                  </a:lnTo>
                  <a:cubicBezTo>
                    <a:pt x="19350" y="176"/>
                    <a:pt x="18868" y="1"/>
                    <a:pt x="18394"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39"/>
          <p:cNvGrpSpPr/>
          <p:nvPr/>
        </p:nvGrpSpPr>
        <p:grpSpPr>
          <a:xfrm>
            <a:off x="2218390" y="2304852"/>
            <a:ext cx="372883" cy="543742"/>
            <a:chOff x="2070550" y="767325"/>
            <a:chExt cx="1106150" cy="1613000"/>
          </a:xfrm>
        </p:grpSpPr>
        <p:sp>
          <p:nvSpPr>
            <p:cNvPr id="782" name="Google Shape;782;p39"/>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85" name="Google Shape;785;p39"/>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00D2E9"/>
            </a:gs>
            <a:gs pos="100000">
              <a:srgbClr val="045962"/>
            </a:gs>
          </a:gsLst>
          <a:path path="circle">
            <a:fillToRect l="50000" t="50000" r="50000" b="50000"/>
          </a:path>
          <a:tileRect/>
        </a:gradFill>
        <a:effectLst/>
      </p:bgPr>
    </p:bg>
    <p:spTree>
      <p:nvGrpSpPr>
        <p:cNvPr id="1" name="Shape 789"/>
        <p:cNvGrpSpPr/>
        <p:nvPr/>
      </p:nvGrpSpPr>
      <p:grpSpPr>
        <a:xfrm>
          <a:off x="0" y="0"/>
          <a:ext cx="0" cy="0"/>
          <a:chOff x="0" y="0"/>
          <a:chExt cx="0" cy="0"/>
        </a:xfrm>
      </p:grpSpPr>
      <p:sp>
        <p:nvSpPr>
          <p:cNvPr id="790" name="Google Shape;790;p40"/>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RESOURCES</a:t>
            </a:r>
            <a:endParaRPr/>
          </a:p>
        </p:txBody>
      </p:sp>
      <p:sp>
        <p:nvSpPr>
          <p:cNvPr id="791" name="Google Shape;791;p40"/>
          <p:cNvSpPr txBox="1">
            <a:spLocks noGrp="1"/>
          </p:cNvSpPr>
          <p:nvPr>
            <p:ph type="body" idx="1"/>
          </p:nvPr>
        </p:nvSpPr>
        <p:spPr>
          <a:xfrm>
            <a:off x="779825" y="1251150"/>
            <a:ext cx="8520600" cy="3513000"/>
          </a:xfrm>
          <a:prstGeom prst="rect">
            <a:avLst/>
          </a:prstGeom>
          <a:noFill/>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s" sz="1000"/>
              <a:t>These are some of the sources that helped us with our project</a:t>
            </a:r>
            <a:endParaRPr sz="1000">
              <a:solidFill>
                <a:srgbClr val="1EFFC1"/>
              </a:solidFill>
            </a:endParaRPr>
          </a:p>
          <a:p>
            <a:pPr marL="0" lvl="0" indent="0" algn="l" rtl="0">
              <a:lnSpc>
                <a:spcPct val="100000"/>
              </a:lnSpc>
              <a:spcBef>
                <a:spcPts val="300"/>
              </a:spcBef>
              <a:spcAft>
                <a:spcPts val="0"/>
              </a:spcAft>
              <a:buNone/>
            </a:pPr>
            <a:endParaRPr>
              <a:solidFill>
                <a:srgbClr val="1EFFC1"/>
              </a:solidFill>
            </a:endParaRPr>
          </a:p>
          <a:p>
            <a:pPr marL="0" lvl="0" indent="0" algn="l" rtl="0">
              <a:spcBef>
                <a:spcPts val="0"/>
              </a:spcBef>
              <a:spcAft>
                <a:spcPts val="0"/>
              </a:spcAft>
              <a:buNone/>
            </a:pPr>
            <a:r>
              <a:rPr lang="es"/>
              <a:t>Websites</a:t>
            </a:r>
            <a:endParaRPr/>
          </a:p>
          <a:p>
            <a:pPr marL="457200" lvl="0" indent="-317500" algn="l" rtl="0">
              <a:spcBef>
                <a:spcPts val="1600"/>
              </a:spcBef>
              <a:spcAft>
                <a:spcPts val="0"/>
              </a:spcAft>
              <a:buSzPts val="1400"/>
              <a:buFont typeface="Roboto"/>
              <a:buChar char="●"/>
            </a:pPr>
            <a:r>
              <a:rPr lang="es" sz="1100" u="sng">
                <a:solidFill>
                  <a:schemeClr val="hlink"/>
                </a:solidFill>
                <a:hlinkClick r:id="rId3"/>
              </a:rPr>
              <a:t>Github</a:t>
            </a:r>
            <a:endParaRPr sz="1100"/>
          </a:p>
          <a:p>
            <a:pPr marL="457200" lvl="0" indent="-298450" algn="l" rtl="0">
              <a:spcBef>
                <a:spcPts val="0"/>
              </a:spcBef>
              <a:spcAft>
                <a:spcPts val="0"/>
              </a:spcAft>
              <a:buSzPts val="1100"/>
              <a:buChar char="●"/>
            </a:pPr>
            <a:r>
              <a:rPr lang="es" sz="1100" u="sng">
                <a:solidFill>
                  <a:schemeClr val="hlink"/>
                </a:solidFill>
                <a:hlinkClick r:id="rId4"/>
              </a:rPr>
              <a:t>The Fundamentals of FFT-Based Signal Analysis and Measurement</a:t>
            </a:r>
            <a:endParaRPr sz="1100"/>
          </a:p>
          <a:p>
            <a:pPr marL="457200" lvl="0" indent="-298450" algn="l" rtl="0">
              <a:spcBef>
                <a:spcPts val="0"/>
              </a:spcBef>
              <a:spcAft>
                <a:spcPts val="0"/>
              </a:spcAft>
              <a:buSzPts val="1100"/>
              <a:buFont typeface="Roboto"/>
              <a:buChar char="●"/>
            </a:pPr>
            <a:r>
              <a:rPr lang="es" sz="1100" u="sng">
                <a:solidFill>
                  <a:schemeClr val="hlink"/>
                </a:solidFill>
                <a:latin typeface="Roboto"/>
                <a:ea typeface="Roboto"/>
                <a:cs typeface="Roboto"/>
                <a:sym typeface="Roboto"/>
                <a:hlinkClick r:id="rId5"/>
              </a:rPr>
              <a:t>Audio Processing: Speech Synthesis and Recognition</a:t>
            </a: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s" sz="1100" u="sng">
                <a:solidFill>
                  <a:schemeClr val="hlink"/>
                </a:solidFill>
                <a:latin typeface="Roboto"/>
                <a:ea typeface="Roboto"/>
                <a:cs typeface="Roboto"/>
                <a:sym typeface="Roboto"/>
                <a:hlinkClick r:id="rId6"/>
              </a:rPr>
              <a:t>Speech Recognition Library</a:t>
            </a:r>
            <a:endParaRPr sz="1100">
              <a:latin typeface="Roboto"/>
              <a:ea typeface="Roboto"/>
              <a:cs typeface="Roboto"/>
              <a:sym typeface="Roboto"/>
            </a:endParaRPr>
          </a:p>
          <a:p>
            <a:pPr marL="457200" lvl="0" indent="-298450" algn="l" rtl="0">
              <a:spcBef>
                <a:spcPts val="0"/>
              </a:spcBef>
              <a:spcAft>
                <a:spcPts val="0"/>
              </a:spcAft>
              <a:buSzPts val="1100"/>
              <a:buChar char="●"/>
            </a:pPr>
            <a:r>
              <a:rPr lang="es" sz="1100" u="sng">
                <a:solidFill>
                  <a:schemeClr val="hlink"/>
                </a:solidFill>
                <a:hlinkClick r:id="rId7"/>
              </a:rPr>
              <a:t>Python For Scientists and Engineers</a:t>
            </a:r>
            <a:endParaRPr sz="1100"/>
          </a:p>
          <a:p>
            <a:pPr marL="457200" lvl="0" indent="-298450" algn="l" rtl="0">
              <a:spcBef>
                <a:spcPts val="0"/>
              </a:spcBef>
              <a:spcAft>
                <a:spcPts val="0"/>
              </a:spcAft>
              <a:buSzPts val="1100"/>
              <a:buChar char="●"/>
            </a:pPr>
            <a:r>
              <a:rPr lang="es" sz="1100" u="sng">
                <a:solidFill>
                  <a:schemeClr val="hlink"/>
                </a:solidFill>
                <a:hlinkClick r:id="rId8"/>
              </a:rPr>
              <a:t>How to use Email in Python Project</a:t>
            </a:r>
            <a:endParaRPr sz="1100"/>
          </a:p>
          <a:p>
            <a:pPr marL="457200" lvl="0" indent="-298450" algn="l" rtl="0">
              <a:spcBef>
                <a:spcPts val="0"/>
              </a:spcBef>
              <a:spcAft>
                <a:spcPts val="0"/>
              </a:spcAft>
              <a:buSzPts val="1100"/>
              <a:buChar char="●"/>
            </a:pPr>
            <a:r>
              <a:rPr lang="es" sz="1100" u="sng">
                <a:solidFill>
                  <a:schemeClr val="hlink"/>
                </a:solidFill>
                <a:latin typeface="Arial"/>
                <a:ea typeface="Arial"/>
                <a:cs typeface="Arial"/>
                <a:sym typeface="Arial"/>
                <a:hlinkClick r:id="rId9"/>
              </a:rPr>
              <a:t>Deep Learning Material</a:t>
            </a:r>
            <a:endParaRPr sz="1100"/>
          </a:p>
          <a:p>
            <a:pPr marL="457200" lvl="0" indent="-298450" algn="l" rtl="0">
              <a:spcBef>
                <a:spcPts val="0"/>
              </a:spcBef>
              <a:spcAft>
                <a:spcPts val="0"/>
              </a:spcAft>
              <a:buSzPts val="1100"/>
              <a:buChar char="●"/>
            </a:pPr>
            <a:r>
              <a:rPr lang="es" sz="1100" u="sng">
                <a:solidFill>
                  <a:schemeClr val="hlink"/>
                </a:solidFill>
                <a:hlinkClick r:id="rId10"/>
              </a:rPr>
              <a:t>Speech Recognition and Deep Learning</a:t>
            </a:r>
            <a:endParaRPr sz="1100"/>
          </a:p>
          <a:p>
            <a:pPr marL="0" lvl="0" indent="0" algn="l" rtl="0">
              <a:spcBef>
                <a:spcPts val="1600"/>
              </a:spcBef>
              <a:spcAft>
                <a:spcPts val="0"/>
              </a:spcAft>
              <a:buNone/>
            </a:pPr>
            <a:r>
              <a:rPr lang="es"/>
              <a:t>Libraries</a:t>
            </a:r>
            <a:endParaRPr/>
          </a:p>
          <a:p>
            <a:pPr marL="457200" lvl="0" indent="-279400" algn="l" rtl="0">
              <a:spcBef>
                <a:spcPts val="1600"/>
              </a:spcBef>
              <a:spcAft>
                <a:spcPts val="0"/>
              </a:spcAft>
              <a:buSzPts val="800"/>
              <a:buChar char="●"/>
            </a:pPr>
            <a:r>
              <a:rPr lang="es"/>
              <a:t>Numpy</a:t>
            </a:r>
            <a:endParaRPr/>
          </a:p>
          <a:p>
            <a:pPr marL="457200" lvl="0" indent="-279400" algn="l" rtl="0">
              <a:spcBef>
                <a:spcPts val="0"/>
              </a:spcBef>
              <a:spcAft>
                <a:spcPts val="0"/>
              </a:spcAft>
              <a:buSzPts val="800"/>
              <a:buChar char="●"/>
            </a:pPr>
            <a:r>
              <a:rPr lang="es"/>
              <a:t>Pyaudio</a:t>
            </a:r>
            <a:endParaRPr/>
          </a:p>
          <a:p>
            <a:pPr marL="457200" lvl="0" indent="-279400" algn="l" rtl="0">
              <a:spcBef>
                <a:spcPts val="0"/>
              </a:spcBef>
              <a:spcAft>
                <a:spcPts val="0"/>
              </a:spcAft>
              <a:buSzPts val="800"/>
              <a:buChar char="●"/>
            </a:pPr>
            <a:r>
              <a:rPr lang="es"/>
              <a:t>Scipy</a:t>
            </a:r>
            <a:endParaRPr/>
          </a:p>
          <a:p>
            <a:pPr marL="457200" lvl="0" indent="-279400" algn="l" rtl="0">
              <a:spcBef>
                <a:spcPts val="0"/>
              </a:spcBef>
              <a:spcAft>
                <a:spcPts val="0"/>
              </a:spcAft>
              <a:buSzPts val="800"/>
              <a:buChar char="●"/>
            </a:pPr>
            <a:r>
              <a:rPr lang="es"/>
              <a:t>time</a:t>
            </a:r>
            <a:endParaRPr/>
          </a:p>
          <a:p>
            <a:pPr marL="457200" lvl="0" indent="-279400" algn="l" rtl="0">
              <a:spcBef>
                <a:spcPts val="0"/>
              </a:spcBef>
              <a:spcAft>
                <a:spcPts val="0"/>
              </a:spcAft>
              <a:buSzPts val="800"/>
              <a:buChar char="●"/>
            </a:pPr>
            <a:r>
              <a:rPr lang="es"/>
              <a:t>Matplotlib</a:t>
            </a:r>
            <a:endParaRPr/>
          </a:p>
          <a:p>
            <a:pPr marL="457200" lvl="0" indent="0" algn="l" rtl="0">
              <a:spcBef>
                <a:spcPts val="160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795"/>
        <p:cNvGrpSpPr/>
        <p:nvPr/>
      </p:nvGrpSpPr>
      <p:grpSpPr>
        <a:xfrm>
          <a:off x="0" y="0"/>
          <a:ext cx="0" cy="0"/>
          <a:chOff x="0" y="0"/>
          <a:chExt cx="0" cy="0"/>
        </a:xfrm>
      </p:grpSpPr>
      <p:sp>
        <p:nvSpPr>
          <p:cNvPr id="796" name="Google Shape;796;p41"/>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THANKS!</a:t>
            </a:r>
            <a:endParaRPr/>
          </a:p>
        </p:txBody>
      </p:sp>
      <p:sp>
        <p:nvSpPr>
          <p:cNvPr id="797" name="Google Shape;797;p41"/>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900"/>
              <a:t>Does anyone have any questions?</a:t>
            </a:r>
            <a:endParaRPr sz="1900"/>
          </a:p>
        </p:txBody>
      </p:sp>
      <p:grpSp>
        <p:nvGrpSpPr>
          <p:cNvPr id="798" name="Google Shape;798;p41"/>
          <p:cNvGrpSpPr/>
          <p:nvPr/>
        </p:nvGrpSpPr>
        <p:grpSpPr>
          <a:xfrm flipH="1">
            <a:off x="-4531426" y="-117297"/>
            <a:ext cx="7324051" cy="5378088"/>
            <a:chOff x="238125" y="262775"/>
            <a:chExt cx="7092825" cy="5151425"/>
          </a:xfrm>
        </p:grpSpPr>
        <p:sp>
          <p:nvSpPr>
            <p:cNvPr id="799" name="Google Shape;799;p41"/>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3957250" y="2998400"/>
              <a:ext cx="25" cy="25"/>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a:off x="6262625" y="3928175"/>
              <a:ext cx="25" cy="25"/>
            </a:xfrm>
            <a:custGeom>
              <a:avLst/>
              <a:gdLst/>
              <a:ahLst/>
              <a:cxnLst/>
              <a:rect l="l" t="t" r="r" b="b"/>
              <a:pathLst>
                <a:path w="1" h="1" extrusionOk="0">
                  <a:moveTo>
                    <a:pt x="0" y="0"/>
                  </a:moveTo>
                  <a:lnTo>
                    <a:pt x="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0"/>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a:t>About Project</a:t>
            </a:r>
            <a:endParaRPr sz="3000"/>
          </a:p>
        </p:txBody>
      </p:sp>
      <p:sp>
        <p:nvSpPr>
          <p:cNvPr id="254" name="Google Shape;254;p20"/>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t>Our Speech Recognition project underlines the importance of Digital Signal Processing in real world products such as Speech Recognition. This project has not only taught us the importance, but the necessary aspects that Digital Signal Processing has to offer.</a:t>
            </a:r>
            <a:endParaRPr/>
          </a:p>
        </p:txBody>
      </p:sp>
      <p:cxnSp>
        <p:nvCxnSpPr>
          <p:cNvPr id="255" name="Google Shape;255;p20"/>
          <p:cNvCxnSpPr/>
          <p:nvPr/>
        </p:nvCxnSpPr>
        <p:spPr>
          <a:xfrm>
            <a:off x="4969825" y="2283850"/>
            <a:ext cx="4448400" cy="0"/>
          </a:xfrm>
          <a:prstGeom prst="straightConnector1">
            <a:avLst/>
          </a:prstGeom>
          <a:noFill/>
          <a:ln w="9525" cap="flat" cmpd="sng">
            <a:solidFill>
              <a:srgbClr val="48FFD5"/>
            </a:solidFill>
            <a:prstDash val="solid"/>
            <a:round/>
            <a:headEnd type="none" w="med" len="med"/>
            <a:tailEnd type="none" w="med" len="med"/>
          </a:ln>
        </p:spPr>
      </p:cxnSp>
      <p:grpSp>
        <p:nvGrpSpPr>
          <p:cNvPr id="256" name="Google Shape;256;p20"/>
          <p:cNvGrpSpPr/>
          <p:nvPr/>
        </p:nvGrpSpPr>
        <p:grpSpPr>
          <a:xfrm>
            <a:off x="1122976" y="1147877"/>
            <a:ext cx="2342144" cy="1664528"/>
            <a:chOff x="160325" y="221250"/>
            <a:chExt cx="7199950" cy="5116900"/>
          </a:xfrm>
        </p:grpSpPr>
        <p:sp>
          <p:nvSpPr>
            <p:cNvPr id="257" name="Google Shape;257;p20"/>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0"/>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0"/>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0"/>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20"/>
          <p:cNvSpPr txBox="1">
            <a:spLocks noGrp="1"/>
          </p:cNvSpPr>
          <p:nvPr>
            <p:ph type="ctrTitle"/>
          </p:nvPr>
        </p:nvSpPr>
        <p:spPr>
          <a:xfrm>
            <a:off x="1060300" y="3389025"/>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48FFD5"/>
                </a:solidFill>
                <a:latin typeface="Impact"/>
                <a:ea typeface="Impact"/>
                <a:cs typeface="Impact"/>
                <a:sym typeface="Impact"/>
              </a:rPr>
              <a:t>Speech</a:t>
            </a:r>
            <a:endParaRPr>
              <a:solidFill>
                <a:srgbClr val="48FFD5"/>
              </a:solidFill>
              <a:latin typeface="Impact"/>
              <a:ea typeface="Impact"/>
              <a:cs typeface="Impact"/>
              <a:sym typeface="Impact"/>
            </a:endParaRPr>
          </a:p>
          <a:p>
            <a:pPr marL="0" lvl="0" indent="0" algn="ctr" rtl="0">
              <a:spcBef>
                <a:spcPts val="0"/>
              </a:spcBef>
              <a:spcAft>
                <a:spcPts val="0"/>
              </a:spcAft>
              <a:buNone/>
            </a:pPr>
            <a:r>
              <a:rPr lang="es">
                <a:solidFill>
                  <a:srgbClr val="48FFD5"/>
                </a:solidFill>
                <a:latin typeface="Impact"/>
                <a:ea typeface="Impact"/>
                <a:cs typeface="Impact"/>
                <a:sym typeface="Impact"/>
              </a:rPr>
              <a:t>Recognition</a:t>
            </a:r>
            <a:endParaRPr>
              <a:solidFill>
                <a:srgbClr val="48FFD5"/>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Overall Process</a:t>
            </a:r>
            <a:endParaRPr/>
          </a:p>
        </p:txBody>
      </p:sp>
      <p:sp>
        <p:nvSpPr>
          <p:cNvPr id="267" name="Google Shape;267;p21"/>
          <p:cNvSpPr/>
          <p:nvPr/>
        </p:nvSpPr>
        <p:spPr>
          <a:xfrm>
            <a:off x="267675" y="1899025"/>
            <a:ext cx="1275000" cy="835200"/>
          </a:xfrm>
          <a:prstGeom prst="roundRect">
            <a:avLst>
              <a:gd name="adj" fmla="val 16667"/>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t>Input Speech</a:t>
            </a:r>
            <a:endParaRPr/>
          </a:p>
        </p:txBody>
      </p:sp>
      <p:sp>
        <p:nvSpPr>
          <p:cNvPr id="268" name="Google Shape;268;p21"/>
          <p:cNvSpPr/>
          <p:nvPr/>
        </p:nvSpPr>
        <p:spPr>
          <a:xfrm>
            <a:off x="1810350" y="1820000"/>
            <a:ext cx="1611600" cy="977700"/>
          </a:xfrm>
          <a:prstGeom prst="ellipse">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t>Microphone</a:t>
            </a:r>
            <a:endParaRPr/>
          </a:p>
        </p:txBody>
      </p:sp>
      <p:sp>
        <p:nvSpPr>
          <p:cNvPr id="269" name="Google Shape;269;p21"/>
          <p:cNvSpPr/>
          <p:nvPr/>
        </p:nvSpPr>
        <p:spPr>
          <a:xfrm>
            <a:off x="1560425" y="2145175"/>
            <a:ext cx="278400" cy="342900"/>
          </a:xfrm>
          <a:prstGeom prst="rightArrow">
            <a:avLst>
              <a:gd name="adj1" fmla="val 50000"/>
              <a:gd name="adj2" fmla="val 50000"/>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3422025" y="2152575"/>
            <a:ext cx="278400" cy="342900"/>
          </a:xfrm>
          <a:prstGeom prst="rightArrow">
            <a:avLst>
              <a:gd name="adj1" fmla="val 50000"/>
              <a:gd name="adj2" fmla="val 50000"/>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5630600" y="2152350"/>
            <a:ext cx="278400" cy="342900"/>
          </a:xfrm>
          <a:prstGeom prst="rightArrow">
            <a:avLst>
              <a:gd name="adj1" fmla="val 50000"/>
              <a:gd name="adj2" fmla="val 50000"/>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5977475" y="1906200"/>
            <a:ext cx="1317600" cy="835200"/>
          </a:xfrm>
          <a:prstGeom prst="ellipse">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t>Pattern Matching</a:t>
            </a:r>
            <a:endParaRPr/>
          </a:p>
        </p:txBody>
      </p:sp>
      <p:sp>
        <p:nvSpPr>
          <p:cNvPr id="273" name="Google Shape;273;p21"/>
          <p:cNvSpPr/>
          <p:nvPr/>
        </p:nvSpPr>
        <p:spPr>
          <a:xfrm>
            <a:off x="7363557" y="2152495"/>
            <a:ext cx="278400" cy="342600"/>
          </a:xfrm>
          <a:prstGeom prst="rightArrow">
            <a:avLst>
              <a:gd name="adj1" fmla="val 50000"/>
              <a:gd name="adj2" fmla="val 50000"/>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7765675" y="1906200"/>
            <a:ext cx="1186500" cy="722100"/>
          </a:xfrm>
          <a:prstGeom prst="roundRect">
            <a:avLst>
              <a:gd name="adj" fmla="val 16667"/>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t>Text Output</a:t>
            </a:r>
            <a:endParaRPr/>
          </a:p>
        </p:txBody>
      </p:sp>
      <p:sp>
        <p:nvSpPr>
          <p:cNvPr id="275" name="Google Shape;275;p21"/>
          <p:cNvSpPr/>
          <p:nvPr/>
        </p:nvSpPr>
        <p:spPr>
          <a:xfrm>
            <a:off x="7721425" y="3062900"/>
            <a:ext cx="1275000" cy="722100"/>
          </a:xfrm>
          <a:prstGeom prst="roundRect">
            <a:avLst>
              <a:gd name="adj" fmla="val 16667"/>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t>Send Email</a:t>
            </a:r>
            <a:endParaRPr/>
          </a:p>
        </p:txBody>
      </p:sp>
      <p:sp>
        <p:nvSpPr>
          <p:cNvPr id="276" name="Google Shape;276;p21"/>
          <p:cNvSpPr txBox="1"/>
          <p:nvPr/>
        </p:nvSpPr>
        <p:spPr>
          <a:xfrm>
            <a:off x="3540575" y="1386600"/>
            <a:ext cx="70500" cy="1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Light"/>
              <a:ea typeface="Roboto Light"/>
              <a:cs typeface="Roboto Light"/>
              <a:sym typeface="Roboto Light"/>
            </a:endParaRPr>
          </a:p>
        </p:txBody>
      </p:sp>
      <p:sp>
        <p:nvSpPr>
          <p:cNvPr id="277" name="Google Shape;277;p21"/>
          <p:cNvSpPr/>
          <p:nvPr/>
        </p:nvSpPr>
        <p:spPr>
          <a:xfrm>
            <a:off x="5905350" y="3150775"/>
            <a:ext cx="1461900" cy="835200"/>
          </a:xfrm>
          <a:prstGeom prst="flowChartMagneticDisk">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t>Google API</a:t>
            </a:r>
            <a:endParaRPr/>
          </a:p>
        </p:txBody>
      </p:sp>
      <p:sp>
        <p:nvSpPr>
          <p:cNvPr id="278" name="Google Shape;278;p21"/>
          <p:cNvSpPr/>
          <p:nvPr/>
        </p:nvSpPr>
        <p:spPr>
          <a:xfrm rot="-5400000">
            <a:off x="6483600" y="2778724"/>
            <a:ext cx="305400" cy="342900"/>
          </a:xfrm>
          <a:prstGeom prst="rightArrow">
            <a:avLst>
              <a:gd name="adj1" fmla="val 50000"/>
              <a:gd name="adj2" fmla="val 50000"/>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rot="5400000">
            <a:off x="8219871" y="2694394"/>
            <a:ext cx="278100" cy="342600"/>
          </a:xfrm>
          <a:prstGeom prst="rightArrow">
            <a:avLst>
              <a:gd name="adj1" fmla="val 50000"/>
              <a:gd name="adj2" fmla="val 50000"/>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3722150" y="1563600"/>
            <a:ext cx="1908300" cy="1177800"/>
          </a:xfrm>
          <a:prstGeom prst="roundRect">
            <a:avLst>
              <a:gd name="adj" fmla="val 16667"/>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t>BeagleBone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ctr" rtl="0">
              <a:spcBef>
                <a:spcPts val="0"/>
              </a:spcBef>
              <a:spcAft>
                <a:spcPts val="0"/>
              </a:spcAft>
              <a:buNone/>
            </a:pPr>
            <a:endParaRPr/>
          </a:p>
        </p:txBody>
      </p:sp>
      <p:sp>
        <p:nvSpPr>
          <p:cNvPr id="281" name="Google Shape;281;p21"/>
          <p:cNvSpPr/>
          <p:nvPr/>
        </p:nvSpPr>
        <p:spPr>
          <a:xfrm>
            <a:off x="3973263" y="1943025"/>
            <a:ext cx="1384500" cy="762000"/>
          </a:xfrm>
          <a:prstGeom prst="ellipse">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t>Feature Extraction</a:t>
            </a:r>
            <a:endParaRPr/>
          </a:p>
        </p:txBody>
      </p:sp>
      <p:sp>
        <p:nvSpPr>
          <p:cNvPr id="282" name="Google Shape;282;p21"/>
          <p:cNvSpPr/>
          <p:nvPr/>
        </p:nvSpPr>
        <p:spPr>
          <a:xfrm rot="5400000">
            <a:off x="4618600" y="2748500"/>
            <a:ext cx="1016100" cy="1114500"/>
          </a:xfrm>
          <a:prstGeom prst="bentUpArrow">
            <a:avLst>
              <a:gd name="adj1" fmla="val 25000"/>
              <a:gd name="adj2" fmla="val 25000"/>
              <a:gd name="adj3" fmla="val 25000"/>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Feature Extraction</a:t>
            </a:r>
            <a:endParaRPr/>
          </a:p>
        </p:txBody>
      </p:sp>
      <p:sp>
        <p:nvSpPr>
          <p:cNvPr id="288" name="Google Shape;288;p22"/>
          <p:cNvSpPr/>
          <p:nvPr/>
        </p:nvSpPr>
        <p:spPr>
          <a:xfrm>
            <a:off x="219800" y="1969500"/>
            <a:ext cx="1275000" cy="835200"/>
          </a:xfrm>
          <a:prstGeom prst="ellipse">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t>Framing</a:t>
            </a:r>
            <a:endParaRPr/>
          </a:p>
          <a:p>
            <a:pPr marL="0" lvl="0" indent="0" algn="ctr" rtl="0">
              <a:spcBef>
                <a:spcPts val="0"/>
              </a:spcBef>
              <a:spcAft>
                <a:spcPts val="0"/>
              </a:spcAft>
              <a:buNone/>
            </a:pPr>
            <a:r>
              <a:rPr lang="es"/>
              <a:t>20ms</a:t>
            </a:r>
            <a:endParaRPr/>
          </a:p>
        </p:txBody>
      </p:sp>
      <p:sp>
        <p:nvSpPr>
          <p:cNvPr id="289" name="Google Shape;289;p22"/>
          <p:cNvSpPr/>
          <p:nvPr/>
        </p:nvSpPr>
        <p:spPr>
          <a:xfrm>
            <a:off x="1808700" y="1976900"/>
            <a:ext cx="1547700" cy="835200"/>
          </a:xfrm>
          <a:prstGeom prst="ellipse">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t>Windowing</a:t>
            </a:r>
            <a:endParaRPr/>
          </a:p>
          <a:p>
            <a:pPr marL="0" lvl="0" indent="0" algn="ctr" rtl="0">
              <a:spcBef>
                <a:spcPts val="0"/>
              </a:spcBef>
              <a:spcAft>
                <a:spcPts val="0"/>
              </a:spcAft>
              <a:buNone/>
            </a:pPr>
            <a:r>
              <a:rPr lang="es"/>
              <a:t>0 &lt; n &lt; N-1</a:t>
            </a:r>
            <a:endParaRPr/>
          </a:p>
        </p:txBody>
      </p:sp>
      <p:sp>
        <p:nvSpPr>
          <p:cNvPr id="290" name="Google Shape;290;p22"/>
          <p:cNvSpPr/>
          <p:nvPr/>
        </p:nvSpPr>
        <p:spPr>
          <a:xfrm>
            <a:off x="3652550" y="2013500"/>
            <a:ext cx="1384500" cy="762000"/>
          </a:xfrm>
          <a:prstGeom prst="ellipse">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t>FFT</a:t>
            </a:r>
            <a:endParaRPr/>
          </a:p>
        </p:txBody>
      </p:sp>
      <p:sp>
        <p:nvSpPr>
          <p:cNvPr id="291" name="Google Shape;291;p22"/>
          <p:cNvSpPr/>
          <p:nvPr/>
        </p:nvSpPr>
        <p:spPr>
          <a:xfrm>
            <a:off x="1512550" y="2215650"/>
            <a:ext cx="278400" cy="342900"/>
          </a:xfrm>
          <a:prstGeom prst="rightArrow">
            <a:avLst>
              <a:gd name="adj1" fmla="val 50000"/>
              <a:gd name="adj2" fmla="val 50000"/>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3374150" y="2223050"/>
            <a:ext cx="278400" cy="342900"/>
          </a:xfrm>
          <a:prstGeom prst="rightArrow">
            <a:avLst>
              <a:gd name="adj1" fmla="val 50000"/>
              <a:gd name="adj2" fmla="val 50000"/>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5105525" y="2223050"/>
            <a:ext cx="278400" cy="342900"/>
          </a:xfrm>
          <a:prstGeom prst="rightArrow">
            <a:avLst>
              <a:gd name="adj1" fmla="val 50000"/>
              <a:gd name="adj2" fmla="val 50000"/>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2"/>
          <p:cNvSpPr/>
          <p:nvPr/>
        </p:nvSpPr>
        <p:spPr>
          <a:xfrm>
            <a:off x="5452400" y="1976900"/>
            <a:ext cx="1317600" cy="835200"/>
          </a:xfrm>
          <a:prstGeom prst="ellipse">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t>Mel Filter Bank</a:t>
            </a:r>
            <a:endParaRPr/>
          </a:p>
        </p:txBody>
      </p:sp>
      <p:sp>
        <p:nvSpPr>
          <p:cNvPr id="295" name="Google Shape;295;p22"/>
          <p:cNvSpPr/>
          <p:nvPr/>
        </p:nvSpPr>
        <p:spPr>
          <a:xfrm>
            <a:off x="6838482" y="2223195"/>
            <a:ext cx="278400" cy="342600"/>
          </a:xfrm>
          <a:prstGeom prst="rightArrow">
            <a:avLst>
              <a:gd name="adj1" fmla="val 50000"/>
              <a:gd name="adj2" fmla="val 50000"/>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6" name="Google Shape;296;p22"/>
          <p:cNvPicPr preferRelativeResize="0"/>
          <p:nvPr/>
        </p:nvPicPr>
        <p:blipFill>
          <a:blip r:embed="rId3">
            <a:alphaModFix/>
          </a:blip>
          <a:stretch>
            <a:fillRect/>
          </a:stretch>
        </p:blipFill>
        <p:spPr>
          <a:xfrm>
            <a:off x="2872000" y="2944350"/>
            <a:ext cx="2945600" cy="1733689"/>
          </a:xfrm>
          <a:prstGeom prst="rect">
            <a:avLst/>
          </a:prstGeom>
          <a:noFill/>
          <a:ln>
            <a:noFill/>
          </a:ln>
        </p:spPr>
      </p:pic>
      <p:sp>
        <p:nvSpPr>
          <p:cNvPr id="297" name="Google Shape;297;p22"/>
          <p:cNvSpPr/>
          <p:nvPr/>
        </p:nvSpPr>
        <p:spPr>
          <a:xfrm>
            <a:off x="7185350" y="1976900"/>
            <a:ext cx="1461900" cy="835200"/>
          </a:xfrm>
          <a:prstGeom prst="ellipse">
            <a:avLst/>
          </a:prstGeom>
          <a:solidFill>
            <a:srgbClr val="48FF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t>DCT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Examples</a:t>
            </a:r>
            <a:endParaRPr/>
          </a:p>
        </p:txBody>
      </p:sp>
      <p:pic>
        <p:nvPicPr>
          <p:cNvPr id="303" name="Google Shape;303;p23"/>
          <p:cNvPicPr preferRelativeResize="0"/>
          <p:nvPr/>
        </p:nvPicPr>
        <p:blipFill>
          <a:blip r:embed="rId3">
            <a:alphaModFix/>
          </a:blip>
          <a:stretch>
            <a:fillRect/>
          </a:stretch>
        </p:blipFill>
        <p:spPr>
          <a:xfrm>
            <a:off x="175150" y="2041300"/>
            <a:ext cx="4346575" cy="1862825"/>
          </a:xfrm>
          <a:prstGeom prst="rect">
            <a:avLst/>
          </a:prstGeom>
          <a:noFill/>
          <a:ln>
            <a:noFill/>
          </a:ln>
        </p:spPr>
      </p:pic>
      <p:pic>
        <p:nvPicPr>
          <p:cNvPr id="304" name="Google Shape;304;p23"/>
          <p:cNvPicPr preferRelativeResize="0"/>
          <p:nvPr/>
        </p:nvPicPr>
        <p:blipFill>
          <a:blip r:embed="rId4">
            <a:alphaModFix/>
          </a:blip>
          <a:stretch>
            <a:fillRect/>
          </a:stretch>
        </p:blipFill>
        <p:spPr>
          <a:xfrm>
            <a:off x="5038000" y="1891825"/>
            <a:ext cx="3134876" cy="2089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08"/>
        <p:cNvGrpSpPr/>
        <p:nvPr/>
      </p:nvGrpSpPr>
      <p:grpSpPr>
        <a:xfrm>
          <a:off x="0" y="0"/>
          <a:ext cx="0" cy="0"/>
          <a:chOff x="0" y="0"/>
          <a:chExt cx="0" cy="0"/>
        </a:xfrm>
      </p:grpSpPr>
      <p:sp>
        <p:nvSpPr>
          <p:cNvPr id="309" name="Google Shape;309;p2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Machine Learning</a:t>
            </a:r>
            <a:endParaRPr>
              <a:solidFill>
                <a:srgbClr val="FFFFFF"/>
              </a:solidFill>
            </a:endParaRPr>
          </a:p>
        </p:txBody>
      </p:sp>
      <p:sp>
        <p:nvSpPr>
          <p:cNvPr id="310" name="Google Shape;310;p24"/>
          <p:cNvSpPr/>
          <p:nvPr/>
        </p:nvSpPr>
        <p:spPr>
          <a:xfrm>
            <a:off x="1019175" y="1838325"/>
            <a:ext cx="1562100" cy="15621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3578213" y="2634450"/>
            <a:ext cx="2009700" cy="20097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6584875" y="2057400"/>
            <a:ext cx="1419300" cy="14193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3" name="Google Shape;313;p24"/>
          <p:cNvCxnSpPr/>
          <p:nvPr/>
        </p:nvCxnSpPr>
        <p:spPr>
          <a:xfrm>
            <a:off x="2343150" y="2971800"/>
            <a:ext cx="1600200" cy="504900"/>
          </a:xfrm>
          <a:prstGeom prst="straightConnector1">
            <a:avLst/>
          </a:prstGeom>
          <a:noFill/>
          <a:ln w="28575" cap="flat" cmpd="sng">
            <a:solidFill>
              <a:srgbClr val="48FFD5"/>
            </a:solidFill>
            <a:prstDash val="solid"/>
            <a:round/>
            <a:headEnd type="none" w="med" len="med"/>
            <a:tailEnd type="none" w="med" len="med"/>
          </a:ln>
        </p:spPr>
      </p:cxnSp>
      <p:cxnSp>
        <p:nvCxnSpPr>
          <p:cNvPr id="314" name="Google Shape;314;p24"/>
          <p:cNvCxnSpPr/>
          <p:nvPr/>
        </p:nvCxnSpPr>
        <p:spPr>
          <a:xfrm rot="10800000" flipH="1">
            <a:off x="5019675" y="2634450"/>
            <a:ext cx="1790700" cy="1080300"/>
          </a:xfrm>
          <a:prstGeom prst="straightConnector1">
            <a:avLst/>
          </a:prstGeom>
          <a:noFill/>
          <a:ln w="28575" cap="flat" cmpd="sng">
            <a:solidFill>
              <a:srgbClr val="48FFD5"/>
            </a:solidFill>
            <a:prstDash val="solid"/>
            <a:round/>
            <a:headEnd type="none" w="med" len="med"/>
            <a:tailEnd type="none" w="med" len="med"/>
          </a:ln>
        </p:spPr>
      </p:cxnSp>
      <p:cxnSp>
        <p:nvCxnSpPr>
          <p:cNvPr id="315" name="Google Shape;315;p24"/>
          <p:cNvCxnSpPr/>
          <p:nvPr/>
        </p:nvCxnSpPr>
        <p:spPr>
          <a:xfrm flipH="1">
            <a:off x="-600225" y="2543175"/>
            <a:ext cx="1886100" cy="714300"/>
          </a:xfrm>
          <a:prstGeom prst="straightConnector1">
            <a:avLst/>
          </a:prstGeom>
          <a:noFill/>
          <a:ln w="28575" cap="flat" cmpd="sng">
            <a:solidFill>
              <a:srgbClr val="48FFD5"/>
            </a:solidFill>
            <a:prstDash val="solid"/>
            <a:round/>
            <a:headEnd type="none" w="med" len="med"/>
            <a:tailEnd type="none" w="med" len="med"/>
          </a:ln>
        </p:spPr>
      </p:cxnSp>
      <p:cxnSp>
        <p:nvCxnSpPr>
          <p:cNvPr id="316" name="Google Shape;316;p24"/>
          <p:cNvCxnSpPr/>
          <p:nvPr/>
        </p:nvCxnSpPr>
        <p:spPr>
          <a:xfrm rot="10800000">
            <a:off x="7638600" y="2714625"/>
            <a:ext cx="1734000" cy="1181100"/>
          </a:xfrm>
          <a:prstGeom prst="straightConnector1">
            <a:avLst/>
          </a:prstGeom>
          <a:noFill/>
          <a:ln w="28575" cap="flat" cmpd="sng">
            <a:solidFill>
              <a:srgbClr val="48FFD5"/>
            </a:solidFill>
            <a:prstDash val="solid"/>
            <a:round/>
            <a:headEnd type="none" w="med" len="med"/>
            <a:tailEnd type="none" w="med" len="med"/>
          </a:ln>
        </p:spPr>
      </p:cxnSp>
      <p:grpSp>
        <p:nvGrpSpPr>
          <p:cNvPr id="317" name="Google Shape;317;p24"/>
          <p:cNvGrpSpPr/>
          <p:nvPr/>
        </p:nvGrpSpPr>
        <p:grpSpPr>
          <a:xfrm>
            <a:off x="4138061" y="3086207"/>
            <a:ext cx="864787" cy="685156"/>
            <a:chOff x="2504975" y="1971250"/>
            <a:chExt cx="2053150" cy="1626675"/>
          </a:xfrm>
        </p:grpSpPr>
        <p:sp>
          <p:nvSpPr>
            <p:cNvPr id="318" name="Google Shape;318;p24"/>
            <p:cNvSpPr/>
            <p:nvPr/>
          </p:nvSpPr>
          <p:spPr>
            <a:xfrm>
              <a:off x="2980450" y="2824750"/>
              <a:ext cx="253025" cy="253025"/>
            </a:xfrm>
            <a:custGeom>
              <a:avLst/>
              <a:gdLst/>
              <a:ahLst/>
              <a:cxnLst/>
              <a:rect l="l" t="t" r="r" b="b"/>
              <a:pathLst>
                <a:path w="10121" h="10121" extrusionOk="0">
                  <a:moveTo>
                    <a:pt x="5061" y="1"/>
                  </a:moveTo>
                  <a:cubicBezTo>
                    <a:pt x="2269" y="1"/>
                    <a:pt x="1" y="2269"/>
                    <a:pt x="1" y="5061"/>
                  </a:cubicBezTo>
                  <a:cubicBezTo>
                    <a:pt x="1" y="7853"/>
                    <a:pt x="2269" y="10121"/>
                    <a:pt x="5061" y="10121"/>
                  </a:cubicBezTo>
                  <a:cubicBezTo>
                    <a:pt x="7852" y="10121"/>
                    <a:pt x="10121" y="7853"/>
                    <a:pt x="10121" y="5061"/>
                  </a:cubicBezTo>
                  <a:cubicBezTo>
                    <a:pt x="10121" y="2269"/>
                    <a:pt x="7852" y="1"/>
                    <a:pt x="5061"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3349775" y="1971250"/>
              <a:ext cx="298100" cy="254125"/>
            </a:xfrm>
            <a:custGeom>
              <a:avLst/>
              <a:gdLst/>
              <a:ahLst/>
              <a:cxnLst/>
              <a:rect l="l" t="t" r="r" b="b"/>
              <a:pathLst>
                <a:path w="11924" h="10165" extrusionOk="0">
                  <a:moveTo>
                    <a:pt x="6806" y="0"/>
                  </a:moveTo>
                  <a:cubicBezTo>
                    <a:pt x="2269" y="0"/>
                    <a:pt x="1" y="5467"/>
                    <a:pt x="3258" y="8666"/>
                  </a:cubicBezTo>
                  <a:cubicBezTo>
                    <a:pt x="4294" y="9702"/>
                    <a:pt x="5567" y="10164"/>
                    <a:pt x="6816" y="10164"/>
                  </a:cubicBezTo>
                  <a:cubicBezTo>
                    <a:pt x="9424" y="10164"/>
                    <a:pt x="11924" y="8147"/>
                    <a:pt x="11924" y="5118"/>
                  </a:cubicBezTo>
                  <a:cubicBezTo>
                    <a:pt x="11924" y="2268"/>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3349775" y="2548500"/>
              <a:ext cx="298100" cy="254075"/>
            </a:xfrm>
            <a:custGeom>
              <a:avLst/>
              <a:gdLst/>
              <a:ahLst/>
              <a:cxnLst/>
              <a:rect l="l" t="t" r="r" b="b"/>
              <a:pathLst>
                <a:path w="11924" h="10163" extrusionOk="0">
                  <a:moveTo>
                    <a:pt x="6806" y="0"/>
                  </a:moveTo>
                  <a:cubicBezTo>
                    <a:pt x="2269" y="0"/>
                    <a:pt x="1" y="5467"/>
                    <a:pt x="3258" y="8666"/>
                  </a:cubicBezTo>
                  <a:cubicBezTo>
                    <a:pt x="4291" y="9700"/>
                    <a:pt x="5562" y="10163"/>
                    <a:pt x="6808" y="10163"/>
                  </a:cubicBezTo>
                  <a:cubicBezTo>
                    <a:pt x="9419" y="10163"/>
                    <a:pt x="11924" y="8131"/>
                    <a:pt x="11924" y="5060"/>
                  </a:cubicBezTo>
                  <a:cubicBezTo>
                    <a:pt x="11924" y="2268"/>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3349775" y="3054500"/>
              <a:ext cx="298100" cy="254075"/>
            </a:xfrm>
            <a:custGeom>
              <a:avLst/>
              <a:gdLst/>
              <a:ahLst/>
              <a:cxnLst/>
              <a:rect l="l" t="t" r="r" b="b"/>
              <a:pathLst>
                <a:path w="11924" h="10163" extrusionOk="0">
                  <a:moveTo>
                    <a:pt x="6806" y="0"/>
                  </a:moveTo>
                  <a:cubicBezTo>
                    <a:pt x="2269" y="0"/>
                    <a:pt x="1" y="5468"/>
                    <a:pt x="3258" y="8666"/>
                  </a:cubicBezTo>
                  <a:cubicBezTo>
                    <a:pt x="4291" y="9700"/>
                    <a:pt x="5562" y="10163"/>
                    <a:pt x="6808" y="10163"/>
                  </a:cubicBezTo>
                  <a:cubicBezTo>
                    <a:pt x="9419" y="10163"/>
                    <a:pt x="11924" y="8131"/>
                    <a:pt x="11924" y="5060"/>
                  </a:cubicBezTo>
                  <a:cubicBezTo>
                    <a:pt x="11924" y="2269"/>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3807800" y="2824750"/>
              <a:ext cx="253025" cy="253025"/>
            </a:xfrm>
            <a:custGeom>
              <a:avLst/>
              <a:gdLst/>
              <a:ahLst/>
              <a:cxnLst/>
              <a:rect l="l" t="t" r="r" b="b"/>
              <a:pathLst>
                <a:path w="10121" h="10121" extrusionOk="0">
                  <a:moveTo>
                    <a:pt x="5061" y="1"/>
                  </a:moveTo>
                  <a:cubicBezTo>
                    <a:pt x="2269" y="1"/>
                    <a:pt x="1" y="2269"/>
                    <a:pt x="1" y="5061"/>
                  </a:cubicBezTo>
                  <a:cubicBezTo>
                    <a:pt x="1" y="7853"/>
                    <a:pt x="2269" y="10121"/>
                    <a:pt x="5061" y="10121"/>
                  </a:cubicBezTo>
                  <a:cubicBezTo>
                    <a:pt x="7853" y="10121"/>
                    <a:pt x="10121" y="7853"/>
                    <a:pt x="10121" y="5061"/>
                  </a:cubicBezTo>
                  <a:cubicBezTo>
                    <a:pt x="10121" y="2269"/>
                    <a:pt x="7853" y="1"/>
                    <a:pt x="5061"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2936825" y="3342400"/>
              <a:ext cx="296650" cy="255525"/>
            </a:xfrm>
            <a:custGeom>
              <a:avLst/>
              <a:gdLst/>
              <a:ahLst/>
              <a:cxnLst/>
              <a:rect l="l" t="t" r="r" b="b"/>
              <a:pathLst>
                <a:path w="11866" h="10221" extrusionOk="0">
                  <a:moveTo>
                    <a:pt x="6806" y="0"/>
                  </a:moveTo>
                  <a:cubicBezTo>
                    <a:pt x="2269" y="0"/>
                    <a:pt x="1" y="5468"/>
                    <a:pt x="3200" y="8725"/>
                  </a:cubicBezTo>
                  <a:cubicBezTo>
                    <a:pt x="4233" y="9758"/>
                    <a:pt x="5503" y="10221"/>
                    <a:pt x="6750" y="10221"/>
                  </a:cubicBezTo>
                  <a:cubicBezTo>
                    <a:pt x="9361" y="10221"/>
                    <a:pt x="11866" y="8189"/>
                    <a:pt x="11866" y="5119"/>
                  </a:cubicBezTo>
                  <a:cubicBezTo>
                    <a:pt x="11866" y="2269"/>
                    <a:pt x="9597"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2504975" y="3342400"/>
              <a:ext cx="298100" cy="255525"/>
            </a:xfrm>
            <a:custGeom>
              <a:avLst/>
              <a:gdLst/>
              <a:ahLst/>
              <a:cxnLst/>
              <a:rect l="l" t="t" r="r" b="b"/>
              <a:pathLst>
                <a:path w="11924" h="10221" extrusionOk="0">
                  <a:moveTo>
                    <a:pt x="6806" y="0"/>
                  </a:moveTo>
                  <a:cubicBezTo>
                    <a:pt x="2269" y="0"/>
                    <a:pt x="1" y="5468"/>
                    <a:pt x="3200" y="8725"/>
                  </a:cubicBezTo>
                  <a:cubicBezTo>
                    <a:pt x="4252" y="9758"/>
                    <a:pt x="5535" y="10221"/>
                    <a:pt x="6790" y="10221"/>
                  </a:cubicBezTo>
                  <a:cubicBezTo>
                    <a:pt x="9419" y="10221"/>
                    <a:pt x="11924" y="8189"/>
                    <a:pt x="11924" y="5119"/>
                  </a:cubicBezTo>
                  <a:cubicBezTo>
                    <a:pt x="11924" y="2269"/>
                    <a:pt x="9655"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3764175" y="3342400"/>
              <a:ext cx="296650" cy="255525"/>
            </a:xfrm>
            <a:custGeom>
              <a:avLst/>
              <a:gdLst/>
              <a:ahLst/>
              <a:cxnLst/>
              <a:rect l="l" t="t" r="r" b="b"/>
              <a:pathLst>
                <a:path w="11866" h="10221" extrusionOk="0">
                  <a:moveTo>
                    <a:pt x="6806" y="0"/>
                  </a:moveTo>
                  <a:cubicBezTo>
                    <a:pt x="2269" y="0"/>
                    <a:pt x="1" y="5468"/>
                    <a:pt x="3200" y="8725"/>
                  </a:cubicBezTo>
                  <a:cubicBezTo>
                    <a:pt x="4233" y="9758"/>
                    <a:pt x="5504" y="10221"/>
                    <a:pt x="6750" y="10221"/>
                  </a:cubicBezTo>
                  <a:cubicBezTo>
                    <a:pt x="9361" y="10221"/>
                    <a:pt x="11866" y="8189"/>
                    <a:pt x="11866" y="5119"/>
                  </a:cubicBezTo>
                  <a:cubicBezTo>
                    <a:pt x="11866" y="2269"/>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4217850" y="3342400"/>
              <a:ext cx="296650" cy="255525"/>
            </a:xfrm>
            <a:custGeom>
              <a:avLst/>
              <a:gdLst/>
              <a:ahLst/>
              <a:cxnLst/>
              <a:rect l="l" t="t" r="r" b="b"/>
              <a:pathLst>
                <a:path w="11866" h="10221" extrusionOk="0">
                  <a:moveTo>
                    <a:pt x="6805" y="0"/>
                  </a:moveTo>
                  <a:cubicBezTo>
                    <a:pt x="2269" y="0"/>
                    <a:pt x="0" y="5468"/>
                    <a:pt x="3199" y="8725"/>
                  </a:cubicBezTo>
                  <a:cubicBezTo>
                    <a:pt x="4233" y="9758"/>
                    <a:pt x="5503" y="10221"/>
                    <a:pt x="6749" y="10221"/>
                  </a:cubicBezTo>
                  <a:cubicBezTo>
                    <a:pt x="9360" y="10221"/>
                    <a:pt x="11866" y="8189"/>
                    <a:pt x="11866" y="5119"/>
                  </a:cubicBezTo>
                  <a:cubicBezTo>
                    <a:pt x="11866" y="2269"/>
                    <a:pt x="9597" y="0"/>
                    <a:pt x="6805"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2539875" y="2824750"/>
              <a:ext cx="254475" cy="253025"/>
            </a:xfrm>
            <a:custGeom>
              <a:avLst/>
              <a:gdLst/>
              <a:ahLst/>
              <a:cxnLst/>
              <a:rect l="l" t="t" r="r" b="b"/>
              <a:pathLst>
                <a:path w="10179" h="10121" extrusionOk="0">
                  <a:moveTo>
                    <a:pt x="5119" y="1"/>
                  </a:moveTo>
                  <a:cubicBezTo>
                    <a:pt x="2327" y="1"/>
                    <a:pt x="0" y="2269"/>
                    <a:pt x="0" y="5061"/>
                  </a:cubicBezTo>
                  <a:cubicBezTo>
                    <a:pt x="0" y="7853"/>
                    <a:pt x="2327" y="10121"/>
                    <a:pt x="5119" y="10121"/>
                  </a:cubicBezTo>
                  <a:cubicBezTo>
                    <a:pt x="7911" y="10121"/>
                    <a:pt x="10179" y="7853"/>
                    <a:pt x="10179" y="5061"/>
                  </a:cubicBezTo>
                  <a:cubicBezTo>
                    <a:pt x="10179" y="2269"/>
                    <a:pt x="7911" y="1"/>
                    <a:pt x="511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4261475" y="2824750"/>
              <a:ext cx="253025" cy="253025"/>
            </a:xfrm>
            <a:custGeom>
              <a:avLst/>
              <a:gdLst/>
              <a:ahLst/>
              <a:cxnLst/>
              <a:rect l="l" t="t" r="r" b="b"/>
              <a:pathLst>
                <a:path w="10121" h="10121" extrusionOk="0">
                  <a:moveTo>
                    <a:pt x="5060" y="1"/>
                  </a:moveTo>
                  <a:cubicBezTo>
                    <a:pt x="2269" y="1"/>
                    <a:pt x="0" y="2269"/>
                    <a:pt x="0" y="5061"/>
                  </a:cubicBezTo>
                  <a:cubicBezTo>
                    <a:pt x="0" y="7853"/>
                    <a:pt x="2269" y="10121"/>
                    <a:pt x="5060" y="10121"/>
                  </a:cubicBezTo>
                  <a:cubicBezTo>
                    <a:pt x="7852" y="10121"/>
                    <a:pt x="10121" y="7853"/>
                    <a:pt x="10121" y="5061"/>
                  </a:cubicBezTo>
                  <a:cubicBezTo>
                    <a:pt x="10121" y="2269"/>
                    <a:pt x="7852" y="1"/>
                    <a:pt x="5060"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3351225" y="2548500"/>
              <a:ext cx="296650" cy="254075"/>
            </a:xfrm>
            <a:custGeom>
              <a:avLst/>
              <a:gdLst/>
              <a:ahLst/>
              <a:cxnLst/>
              <a:rect l="l" t="t" r="r" b="b"/>
              <a:pathLst>
                <a:path w="11866" h="10163" extrusionOk="0">
                  <a:moveTo>
                    <a:pt x="6806" y="0"/>
                  </a:moveTo>
                  <a:cubicBezTo>
                    <a:pt x="2269" y="0"/>
                    <a:pt x="1" y="5467"/>
                    <a:pt x="3200" y="8666"/>
                  </a:cubicBezTo>
                  <a:cubicBezTo>
                    <a:pt x="4233" y="9700"/>
                    <a:pt x="5504" y="10163"/>
                    <a:pt x="6750" y="10163"/>
                  </a:cubicBezTo>
                  <a:cubicBezTo>
                    <a:pt x="9361" y="10163"/>
                    <a:pt x="11866" y="8131"/>
                    <a:pt x="11866" y="5060"/>
                  </a:cubicBezTo>
                  <a:cubicBezTo>
                    <a:pt x="11866" y="2268"/>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3351225" y="3054500"/>
              <a:ext cx="296650" cy="255525"/>
            </a:xfrm>
            <a:custGeom>
              <a:avLst/>
              <a:gdLst/>
              <a:ahLst/>
              <a:cxnLst/>
              <a:rect l="l" t="t" r="r" b="b"/>
              <a:pathLst>
                <a:path w="11866" h="10221" extrusionOk="0">
                  <a:moveTo>
                    <a:pt x="6806" y="0"/>
                  </a:moveTo>
                  <a:cubicBezTo>
                    <a:pt x="2269" y="0"/>
                    <a:pt x="1" y="5468"/>
                    <a:pt x="3200" y="8725"/>
                  </a:cubicBezTo>
                  <a:cubicBezTo>
                    <a:pt x="4233" y="9758"/>
                    <a:pt x="5504" y="10221"/>
                    <a:pt x="6750" y="10221"/>
                  </a:cubicBezTo>
                  <a:cubicBezTo>
                    <a:pt x="9361" y="10221"/>
                    <a:pt x="11866" y="8189"/>
                    <a:pt x="11866" y="5119"/>
                  </a:cubicBezTo>
                  <a:cubicBezTo>
                    <a:pt x="11866" y="2269"/>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2547150" y="2823300"/>
              <a:ext cx="2003350" cy="774600"/>
            </a:xfrm>
            <a:custGeom>
              <a:avLst/>
              <a:gdLst/>
              <a:ahLst/>
              <a:cxnLst/>
              <a:rect l="l" t="t" r="r" b="b"/>
              <a:pathLst>
                <a:path w="80134" h="30984" extrusionOk="0">
                  <a:moveTo>
                    <a:pt x="22393" y="1"/>
                  </a:moveTo>
                  <a:cubicBezTo>
                    <a:pt x="16867" y="1"/>
                    <a:pt x="15297" y="7562"/>
                    <a:pt x="20357" y="9772"/>
                  </a:cubicBezTo>
                  <a:lnTo>
                    <a:pt x="20357" y="21230"/>
                  </a:lnTo>
                  <a:cubicBezTo>
                    <a:pt x="19194" y="21753"/>
                    <a:pt x="18263" y="22684"/>
                    <a:pt x="17740" y="23847"/>
                  </a:cubicBezTo>
                  <a:lnTo>
                    <a:pt x="9772" y="23847"/>
                  </a:lnTo>
                  <a:cubicBezTo>
                    <a:pt x="8851" y="21739"/>
                    <a:pt x="7001" y="20782"/>
                    <a:pt x="5157" y="20782"/>
                  </a:cubicBezTo>
                  <a:cubicBezTo>
                    <a:pt x="2574" y="20782"/>
                    <a:pt x="0" y="22659"/>
                    <a:pt x="0" y="25883"/>
                  </a:cubicBezTo>
                  <a:cubicBezTo>
                    <a:pt x="0" y="29106"/>
                    <a:pt x="2574" y="30983"/>
                    <a:pt x="5157" y="30983"/>
                  </a:cubicBezTo>
                  <a:cubicBezTo>
                    <a:pt x="7001" y="30983"/>
                    <a:pt x="8851" y="30026"/>
                    <a:pt x="9772" y="27918"/>
                  </a:cubicBezTo>
                  <a:lnTo>
                    <a:pt x="17740" y="27918"/>
                  </a:lnTo>
                  <a:cubicBezTo>
                    <a:pt x="18641" y="29896"/>
                    <a:pt x="20517" y="30884"/>
                    <a:pt x="22393" y="30884"/>
                  </a:cubicBezTo>
                  <a:cubicBezTo>
                    <a:pt x="24268" y="30884"/>
                    <a:pt x="26144" y="29896"/>
                    <a:pt x="27046" y="27918"/>
                  </a:cubicBezTo>
                  <a:lnTo>
                    <a:pt x="50892" y="27918"/>
                  </a:lnTo>
                  <a:cubicBezTo>
                    <a:pt x="51764" y="29896"/>
                    <a:pt x="53626" y="30884"/>
                    <a:pt x="55494" y="30884"/>
                  </a:cubicBezTo>
                  <a:cubicBezTo>
                    <a:pt x="57363" y="30884"/>
                    <a:pt x="59238" y="29896"/>
                    <a:pt x="60140" y="27918"/>
                  </a:cubicBezTo>
                  <a:lnTo>
                    <a:pt x="68980" y="27918"/>
                  </a:lnTo>
                  <a:cubicBezTo>
                    <a:pt x="69861" y="29932"/>
                    <a:pt x="71763" y="30975"/>
                    <a:pt x="73673" y="30975"/>
                  </a:cubicBezTo>
                  <a:cubicBezTo>
                    <a:pt x="75295" y="30975"/>
                    <a:pt x="76923" y="30223"/>
                    <a:pt x="77937" y="28674"/>
                  </a:cubicBezTo>
                  <a:cubicBezTo>
                    <a:pt x="80134" y="25322"/>
                    <a:pt x="77736" y="20822"/>
                    <a:pt x="73711" y="20822"/>
                  </a:cubicBezTo>
                  <a:cubicBezTo>
                    <a:pt x="73685" y="20822"/>
                    <a:pt x="73659" y="20822"/>
                    <a:pt x="73633" y="20823"/>
                  </a:cubicBezTo>
                  <a:cubicBezTo>
                    <a:pt x="71598" y="20823"/>
                    <a:pt x="69795" y="21986"/>
                    <a:pt x="68980" y="23847"/>
                  </a:cubicBezTo>
                  <a:lnTo>
                    <a:pt x="60140" y="23847"/>
                  </a:lnTo>
                  <a:cubicBezTo>
                    <a:pt x="59616" y="22684"/>
                    <a:pt x="58686" y="21753"/>
                    <a:pt x="57523" y="21230"/>
                  </a:cubicBezTo>
                  <a:lnTo>
                    <a:pt x="57523" y="9772"/>
                  </a:lnTo>
                  <a:cubicBezTo>
                    <a:pt x="62583" y="7562"/>
                    <a:pt x="61012" y="1"/>
                    <a:pt x="55487" y="1"/>
                  </a:cubicBezTo>
                  <a:cubicBezTo>
                    <a:pt x="49961" y="1"/>
                    <a:pt x="48391" y="7562"/>
                    <a:pt x="53509" y="9772"/>
                  </a:cubicBezTo>
                  <a:lnTo>
                    <a:pt x="53509" y="21230"/>
                  </a:lnTo>
                  <a:cubicBezTo>
                    <a:pt x="52288" y="21753"/>
                    <a:pt x="51357" y="22684"/>
                    <a:pt x="50892" y="23847"/>
                  </a:cubicBezTo>
                  <a:lnTo>
                    <a:pt x="27046" y="23847"/>
                  </a:lnTo>
                  <a:cubicBezTo>
                    <a:pt x="26522" y="22684"/>
                    <a:pt x="25592" y="21753"/>
                    <a:pt x="24428" y="21230"/>
                  </a:cubicBezTo>
                  <a:lnTo>
                    <a:pt x="24428" y="9772"/>
                  </a:lnTo>
                  <a:cubicBezTo>
                    <a:pt x="29488" y="7562"/>
                    <a:pt x="27918" y="1"/>
                    <a:pt x="223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2524025" y="1983600"/>
              <a:ext cx="2034100" cy="1095300"/>
            </a:xfrm>
            <a:custGeom>
              <a:avLst/>
              <a:gdLst/>
              <a:ahLst/>
              <a:cxnLst/>
              <a:rect l="l" t="t" r="r" b="b"/>
              <a:pathLst>
                <a:path w="81364" h="43812" extrusionOk="0">
                  <a:moveTo>
                    <a:pt x="39872" y="0"/>
                  </a:moveTo>
                  <a:cubicBezTo>
                    <a:pt x="37480" y="0"/>
                    <a:pt x="35095" y="1542"/>
                    <a:pt x="34834" y="4624"/>
                  </a:cubicBezTo>
                  <a:cubicBezTo>
                    <a:pt x="34834" y="5148"/>
                    <a:pt x="34892" y="5729"/>
                    <a:pt x="35066" y="6253"/>
                  </a:cubicBezTo>
                  <a:lnTo>
                    <a:pt x="7614" y="33996"/>
                  </a:lnTo>
                  <a:cubicBezTo>
                    <a:pt x="6959" y="33713"/>
                    <a:pt x="6281" y="33581"/>
                    <a:pt x="5616" y="33581"/>
                  </a:cubicBezTo>
                  <a:cubicBezTo>
                    <a:pt x="3271" y="33581"/>
                    <a:pt x="1088" y="35226"/>
                    <a:pt x="634" y="37718"/>
                  </a:cubicBezTo>
                  <a:cubicBezTo>
                    <a:pt x="1" y="40886"/>
                    <a:pt x="2447" y="43768"/>
                    <a:pt x="5657" y="43768"/>
                  </a:cubicBezTo>
                  <a:cubicBezTo>
                    <a:pt x="5689" y="43768"/>
                    <a:pt x="5721" y="43768"/>
                    <a:pt x="5753" y="43767"/>
                  </a:cubicBezTo>
                  <a:cubicBezTo>
                    <a:pt x="9242" y="43767"/>
                    <a:pt x="11685" y="40219"/>
                    <a:pt x="10464" y="36904"/>
                  </a:cubicBezTo>
                  <a:lnTo>
                    <a:pt x="37800" y="9219"/>
                  </a:lnTo>
                  <a:cubicBezTo>
                    <a:pt x="38469" y="9539"/>
                    <a:pt x="39181" y="9699"/>
                    <a:pt x="39894" y="9699"/>
                  </a:cubicBezTo>
                  <a:cubicBezTo>
                    <a:pt x="40606" y="9699"/>
                    <a:pt x="41319" y="9539"/>
                    <a:pt x="41988" y="9219"/>
                  </a:cubicBezTo>
                  <a:lnTo>
                    <a:pt x="69847" y="36904"/>
                  </a:lnTo>
                  <a:cubicBezTo>
                    <a:pt x="69615" y="37486"/>
                    <a:pt x="69498" y="38125"/>
                    <a:pt x="69498" y="38765"/>
                  </a:cubicBezTo>
                  <a:cubicBezTo>
                    <a:pt x="69498" y="41793"/>
                    <a:pt x="71998" y="43811"/>
                    <a:pt x="74606" y="43811"/>
                  </a:cubicBezTo>
                  <a:cubicBezTo>
                    <a:pt x="75855" y="43811"/>
                    <a:pt x="77129" y="43349"/>
                    <a:pt x="78164" y="42313"/>
                  </a:cubicBezTo>
                  <a:cubicBezTo>
                    <a:pt x="81363" y="39114"/>
                    <a:pt x="79095" y="33647"/>
                    <a:pt x="74558" y="33647"/>
                  </a:cubicBezTo>
                  <a:cubicBezTo>
                    <a:pt x="73919" y="33647"/>
                    <a:pt x="73279" y="33763"/>
                    <a:pt x="72697" y="33996"/>
                  </a:cubicBezTo>
                  <a:lnTo>
                    <a:pt x="44721" y="6195"/>
                  </a:lnTo>
                  <a:cubicBezTo>
                    <a:pt x="44838" y="5671"/>
                    <a:pt x="44954" y="5148"/>
                    <a:pt x="44954" y="4624"/>
                  </a:cubicBezTo>
                  <a:cubicBezTo>
                    <a:pt x="44663" y="1542"/>
                    <a:pt x="42264" y="0"/>
                    <a:pt x="3987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24"/>
          <p:cNvSpPr/>
          <p:nvPr/>
        </p:nvSpPr>
        <p:spPr>
          <a:xfrm>
            <a:off x="1592184" y="2275422"/>
            <a:ext cx="416092" cy="504966"/>
          </a:xfrm>
          <a:custGeom>
            <a:avLst/>
            <a:gdLst/>
            <a:ahLst/>
            <a:cxnLst/>
            <a:rect l="l" t="t" r="r" b="b"/>
            <a:pathLst>
              <a:path w="54731" h="66421" extrusionOk="0">
                <a:moveTo>
                  <a:pt x="0" y="1"/>
                </a:moveTo>
                <a:lnTo>
                  <a:pt x="0" y="24777"/>
                </a:lnTo>
                <a:lnTo>
                  <a:pt x="8608" y="35770"/>
                </a:lnTo>
                <a:lnTo>
                  <a:pt x="0" y="35770"/>
                </a:lnTo>
                <a:lnTo>
                  <a:pt x="0" y="52986"/>
                </a:lnTo>
                <a:lnTo>
                  <a:pt x="0" y="66421"/>
                </a:lnTo>
                <a:lnTo>
                  <a:pt x="12970" y="52986"/>
                </a:lnTo>
                <a:lnTo>
                  <a:pt x="22102" y="52986"/>
                </a:lnTo>
                <a:lnTo>
                  <a:pt x="29837" y="35770"/>
                </a:lnTo>
                <a:lnTo>
                  <a:pt x="20648" y="24777"/>
                </a:lnTo>
                <a:lnTo>
                  <a:pt x="40364" y="24777"/>
                </a:lnTo>
                <a:lnTo>
                  <a:pt x="40364" y="39899"/>
                </a:lnTo>
                <a:lnTo>
                  <a:pt x="54730" y="24777"/>
                </a:lnTo>
                <a:lnTo>
                  <a:pt x="4152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4"/>
          <p:cNvGrpSpPr/>
          <p:nvPr/>
        </p:nvGrpSpPr>
        <p:grpSpPr>
          <a:xfrm>
            <a:off x="6985490" y="2462014"/>
            <a:ext cx="592809" cy="405106"/>
            <a:chOff x="4987050" y="1862200"/>
            <a:chExt cx="2378850" cy="1625625"/>
          </a:xfrm>
        </p:grpSpPr>
        <p:sp>
          <p:nvSpPr>
            <p:cNvPr id="335" name="Google Shape;335;p24"/>
            <p:cNvSpPr/>
            <p:nvPr/>
          </p:nvSpPr>
          <p:spPr>
            <a:xfrm>
              <a:off x="4987050" y="3255150"/>
              <a:ext cx="338800" cy="232675"/>
            </a:xfrm>
            <a:custGeom>
              <a:avLst/>
              <a:gdLst/>
              <a:ahLst/>
              <a:cxnLst/>
              <a:rect l="l" t="t" r="r" b="b"/>
              <a:pathLst>
                <a:path w="13552" h="9307" extrusionOk="0">
                  <a:moveTo>
                    <a:pt x="6805" y="1"/>
                  </a:moveTo>
                  <a:lnTo>
                    <a:pt x="0" y="9306"/>
                  </a:lnTo>
                  <a:lnTo>
                    <a:pt x="13552" y="9306"/>
                  </a:lnTo>
                  <a:lnTo>
                    <a:pt x="6805"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4987050" y="3255150"/>
              <a:ext cx="338800" cy="232675"/>
            </a:xfrm>
            <a:custGeom>
              <a:avLst/>
              <a:gdLst/>
              <a:ahLst/>
              <a:cxnLst/>
              <a:rect l="l" t="t" r="r" b="b"/>
              <a:pathLst>
                <a:path w="13552" h="9307" extrusionOk="0">
                  <a:moveTo>
                    <a:pt x="6805" y="1"/>
                  </a:moveTo>
                  <a:lnTo>
                    <a:pt x="0" y="9306"/>
                  </a:lnTo>
                  <a:lnTo>
                    <a:pt x="13552" y="9306"/>
                  </a:lnTo>
                  <a:lnTo>
                    <a:pt x="6805"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6768250" y="2394375"/>
              <a:ext cx="287925" cy="276275"/>
            </a:xfrm>
            <a:custGeom>
              <a:avLst/>
              <a:gdLst/>
              <a:ahLst/>
              <a:cxnLst/>
              <a:rect l="l" t="t" r="r" b="b"/>
              <a:pathLst>
                <a:path w="11517" h="11051" extrusionOk="0">
                  <a:moveTo>
                    <a:pt x="1" y="0"/>
                  </a:moveTo>
                  <a:lnTo>
                    <a:pt x="8027" y="11051"/>
                  </a:lnTo>
                  <a:lnTo>
                    <a:pt x="11517" y="58"/>
                  </a:lnTo>
                  <a:lnTo>
                    <a:pt x="1"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6768250" y="2394375"/>
              <a:ext cx="287925" cy="276275"/>
            </a:xfrm>
            <a:custGeom>
              <a:avLst/>
              <a:gdLst/>
              <a:ahLst/>
              <a:cxnLst/>
              <a:rect l="l" t="t" r="r" b="b"/>
              <a:pathLst>
                <a:path w="11517" h="11051" extrusionOk="0">
                  <a:moveTo>
                    <a:pt x="1" y="0"/>
                  </a:moveTo>
                  <a:lnTo>
                    <a:pt x="8027" y="11051"/>
                  </a:lnTo>
                  <a:lnTo>
                    <a:pt x="11517" y="58"/>
                  </a:lnTo>
                  <a:lnTo>
                    <a:pt x="1"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5337475" y="1862200"/>
              <a:ext cx="2028425" cy="1625625"/>
            </a:xfrm>
            <a:custGeom>
              <a:avLst/>
              <a:gdLst/>
              <a:ahLst/>
              <a:cxnLst/>
              <a:rect l="l" t="t" r="r" b="b"/>
              <a:pathLst>
                <a:path w="81137" h="65025" extrusionOk="0">
                  <a:moveTo>
                    <a:pt x="33560" y="0"/>
                  </a:moveTo>
                  <a:lnTo>
                    <a:pt x="21578" y="16343"/>
                  </a:lnTo>
                  <a:lnTo>
                    <a:pt x="43971" y="46936"/>
                  </a:lnTo>
                  <a:lnTo>
                    <a:pt x="10993" y="30826"/>
                  </a:lnTo>
                  <a:lnTo>
                    <a:pt x="0" y="45831"/>
                  </a:lnTo>
                  <a:lnTo>
                    <a:pt x="14075" y="65024"/>
                  </a:lnTo>
                  <a:lnTo>
                    <a:pt x="36002" y="65024"/>
                  </a:lnTo>
                  <a:lnTo>
                    <a:pt x="29081" y="55602"/>
                  </a:lnTo>
                  <a:lnTo>
                    <a:pt x="57173" y="65024"/>
                  </a:lnTo>
                  <a:lnTo>
                    <a:pt x="81136" y="65024"/>
                  </a:lnTo>
                  <a:lnTo>
                    <a:pt x="33560"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24"/>
          <p:cNvSpPr txBox="1">
            <a:spLocks noGrp="1"/>
          </p:cNvSpPr>
          <p:nvPr>
            <p:ph type="ctrTitle" idx="4294967295"/>
          </p:nvPr>
        </p:nvSpPr>
        <p:spPr>
          <a:xfrm>
            <a:off x="762225" y="2689725"/>
            <a:ext cx="20760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a:solidFill>
                  <a:srgbClr val="0E2A47"/>
                </a:solidFill>
              </a:rPr>
              <a:t>Phonemes</a:t>
            </a:r>
            <a:endParaRPr sz="1400">
              <a:solidFill>
                <a:srgbClr val="0E2A47"/>
              </a:solidFill>
            </a:endParaRPr>
          </a:p>
        </p:txBody>
      </p:sp>
      <p:sp>
        <p:nvSpPr>
          <p:cNvPr id="341" name="Google Shape;341;p24"/>
          <p:cNvSpPr txBox="1">
            <a:spLocks noGrp="1"/>
          </p:cNvSpPr>
          <p:nvPr>
            <p:ph type="ctrTitle" idx="4294967295"/>
          </p:nvPr>
        </p:nvSpPr>
        <p:spPr>
          <a:xfrm>
            <a:off x="3545069" y="3797613"/>
            <a:ext cx="20760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a:solidFill>
                  <a:srgbClr val="0E2A47"/>
                </a:solidFill>
              </a:rPr>
              <a:t>Hidden Markov </a:t>
            </a:r>
            <a:endParaRPr sz="1400">
              <a:solidFill>
                <a:srgbClr val="0E2A47"/>
              </a:solidFill>
            </a:endParaRPr>
          </a:p>
          <a:p>
            <a:pPr marL="0" lvl="0" indent="0" algn="ctr" rtl="0">
              <a:spcBef>
                <a:spcPts val="0"/>
              </a:spcBef>
              <a:spcAft>
                <a:spcPts val="0"/>
              </a:spcAft>
              <a:buNone/>
            </a:pPr>
            <a:r>
              <a:rPr lang="es" sz="1400">
                <a:solidFill>
                  <a:srgbClr val="0E2A47"/>
                </a:solidFill>
              </a:rPr>
              <a:t>Model</a:t>
            </a:r>
            <a:endParaRPr sz="1400">
              <a:solidFill>
                <a:srgbClr val="0E2A47"/>
              </a:solidFill>
            </a:endParaRPr>
          </a:p>
        </p:txBody>
      </p:sp>
      <p:sp>
        <p:nvSpPr>
          <p:cNvPr id="342" name="Google Shape;342;p24"/>
          <p:cNvSpPr txBox="1">
            <a:spLocks noGrp="1"/>
          </p:cNvSpPr>
          <p:nvPr>
            <p:ph type="ctrTitle" idx="4294967295"/>
          </p:nvPr>
        </p:nvSpPr>
        <p:spPr>
          <a:xfrm>
            <a:off x="6256531" y="2802213"/>
            <a:ext cx="20760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a:solidFill>
                  <a:srgbClr val="0E2A47"/>
                </a:solidFill>
              </a:rPr>
              <a:t>Deep Neural</a:t>
            </a:r>
            <a:endParaRPr sz="1400">
              <a:solidFill>
                <a:srgbClr val="0E2A47"/>
              </a:solidFill>
            </a:endParaRPr>
          </a:p>
          <a:p>
            <a:pPr marL="0" lvl="0" indent="0" algn="ctr" rtl="0">
              <a:spcBef>
                <a:spcPts val="0"/>
              </a:spcBef>
              <a:spcAft>
                <a:spcPts val="0"/>
              </a:spcAft>
              <a:buNone/>
            </a:pPr>
            <a:r>
              <a:rPr lang="es" sz="1400">
                <a:solidFill>
                  <a:srgbClr val="0E2A47"/>
                </a:solidFill>
              </a:rPr>
              <a:t>Network</a:t>
            </a:r>
            <a:endParaRPr sz="1400">
              <a:solidFill>
                <a:srgbClr val="0E2A47"/>
              </a:solidFill>
            </a:endParaRPr>
          </a:p>
        </p:txBody>
      </p:sp>
      <p:sp>
        <p:nvSpPr>
          <p:cNvPr id="343" name="Google Shape;343;p24"/>
          <p:cNvSpPr txBox="1">
            <a:spLocks noGrp="1"/>
          </p:cNvSpPr>
          <p:nvPr>
            <p:ph type="subTitle" idx="4294967295"/>
          </p:nvPr>
        </p:nvSpPr>
        <p:spPr>
          <a:xfrm>
            <a:off x="673275" y="3562575"/>
            <a:ext cx="2253900" cy="85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900"/>
              <a:t>A unit of sound that distinguishes one word from another in a particular language</a:t>
            </a:r>
            <a:endParaRPr sz="900">
              <a:solidFill>
                <a:srgbClr val="FFFFFF"/>
              </a:solidFill>
            </a:endParaRPr>
          </a:p>
        </p:txBody>
      </p:sp>
      <p:sp>
        <p:nvSpPr>
          <p:cNvPr id="344" name="Google Shape;344;p24"/>
          <p:cNvSpPr txBox="1">
            <a:spLocks noGrp="1"/>
          </p:cNvSpPr>
          <p:nvPr>
            <p:ph type="subTitle" idx="4294967295"/>
          </p:nvPr>
        </p:nvSpPr>
        <p:spPr>
          <a:xfrm>
            <a:off x="3749523" y="1649531"/>
            <a:ext cx="1667100" cy="71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900"/>
              <a:t>HMM uses statistical probability to reconstruct the phrase that has just been said so by putting the right phonemes each other</a:t>
            </a:r>
            <a:endParaRPr sz="900"/>
          </a:p>
          <a:p>
            <a:pPr marL="0" lvl="0" indent="0" algn="ctr" rtl="0">
              <a:spcBef>
                <a:spcPts val="1600"/>
              </a:spcBef>
              <a:spcAft>
                <a:spcPts val="1600"/>
              </a:spcAft>
              <a:buNone/>
            </a:pPr>
            <a:endParaRPr sz="900"/>
          </a:p>
        </p:txBody>
      </p:sp>
      <p:sp>
        <p:nvSpPr>
          <p:cNvPr id="345" name="Google Shape;345;p24"/>
          <p:cNvSpPr txBox="1">
            <a:spLocks noGrp="1"/>
          </p:cNvSpPr>
          <p:nvPr>
            <p:ph type="subTitle" idx="4294967295"/>
          </p:nvPr>
        </p:nvSpPr>
        <p:spPr>
          <a:xfrm>
            <a:off x="6584850" y="3562575"/>
            <a:ext cx="1600200" cy="958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900"/>
              <a:t>This is also known as deep learning which is an Artificial Neural Network (ANN) with multiple layers between input and output</a:t>
            </a:r>
            <a:endParaRPr sz="900">
              <a:solidFill>
                <a:srgbClr val="FFFFFF"/>
              </a:solidFill>
            </a:endParaRPr>
          </a:p>
        </p:txBody>
      </p:sp>
      <p:cxnSp>
        <p:nvCxnSpPr>
          <p:cNvPr id="346" name="Google Shape;346;p24"/>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Major Requirements</a:t>
            </a:r>
            <a:endParaRPr/>
          </a:p>
        </p:txBody>
      </p:sp>
      <p:sp>
        <p:nvSpPr>
          <p:cNvPr id="352" name="Google Shape;352;p25"/>
          <p:cNvSpPr txBox="1">
            <a:spLocks noGrp="1"/>
          </p:cNvSpPr>
          <p:nvPr>
            <p:ph type="subTitle" idx="2"/>
          </p:nvPr>
        </p:nvSpPr>
        <p:spPr>
          <a:xfrm>
            <a:off x="5906831" y="3527450"/>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Using Email to send and display sample data</a:t>
            </a:r>
            <a:endParaRPr/>
          </a:p>
        </p:txBody>
      </p:sp>
      <p:sp>
        <p:nvSpPr>
          <p:cNvPr id="353" name="Google Shape;353;p25"/>
          <p:cNvSpPr txBox="1">
            <a:spLocks noGrp="1"/>
          </p:cNvSpPr>
          <p:nvPr>
            <p:ph type="ctrTitle" idx="4"/>
          </p:nvPr>
        </p:nvSpPr>
        <p:spPr>
          <a:xfrm>
            <a:off x="5813525" y="3344725"/>
            <a:ext cx="2076000" cy="31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Quick Data Transfer</a:t>
            </a:r>
            <a:endParaRPr/>
          </a:p>
        </p:txBody>
      </p:sp>
      <p:grpSp>
        <p:nvGrpSpPr>
          <p:cNvPr id="354" name="Google Shape;354;p25"/>
          <p:cNvGrpSpPr/>
          <p:nvPr/>
        </p:nvGrpSpPr>
        <p:grpSpPr>
          <a:xfrm>
            <a:off x="6350115" y="2264374"/>
            <a:ext cx="1002833" cy="837003"/>
            <a:chOff x="12618250" y="628300"/>
            <a:chExt cx="5236725" cy="4370775"/>
          </a:xfrm>
        </p:grpSpPr>
        <p:sp>
          <p:nvSpPr>
            <p:cNvPr id="355" name="Google Shape;355;p25"/>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57" name="Google Shape;357;p25"/>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358" name="Google Shape;358;p25"/>
          <p:cNvSpPr txBox="1">
            <a:spLocks noGrp="1"/>
          </p:cNvSpPr>
          <p:nvPr>
            <p:ph type="subTitle" idx="1"/>
          </p:nvPr>
        </p:nvSpPr>
        <p:spPr>
          <a:xfrm>
            <a:off x="3534000" y="3379575"/>
            <a:ext cx="2076000" cy="10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a:solidFill>
                  <a:schemeClr val="lt1"/>
                </a:solidFill>
              </a:rPr>
              <a:t>We want to speak into a microphone and our Beagle Bone Black to output the transcript into the console </a:t>
            </a:r>
            <a:endParaRPr sz="900"/>
          </a:p>
        </p:txBody>
      </p:sp>
      <p:sp>
        <p:nvSpPr>
          <p:cNvPr id="359" name="Google Shape;359;p25"/>
          <p:cNvSpPr txBox="1">
            <a:spLocks noGrp="1"/>
          </p:cNvSpPr>
          <p:nvPr>
            <p:ph type="subTitle" idx="3"/>
          </p:nvPr>
        </p:nvSpPr>
        <p:spPr>
          <a:xfrm>
            <a:off x="1740909" y="3527450"/>
            <a:ext cx="17850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Performing FFT functions on our .wav file that is created</a:t>
            </a:r>
            <a:endParaRPr/>
          </a:p>
        </p:txBody>
      </p:sp>
      <p:sp>
        <p:nvSpPr>
          <p:cNvPr id="360" name="Google Shape;360;p25"/>
          <p:cNvSpPr txBox="1">
            <a:spLocks noGrp="1"/>
          </p:cNvSpPr>
          <p:nvPr>
            <p:ph type="ctrTitle"/>
          </p:nvPr>
        </p:nvSpPr>
        <p:spPr>
          <a:xfrm>
            <a:off x="3533981" y="33251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Speech to Text Output</a:t>
            </a:r>
            <a:endParaRPr/>
          </a:p>
        </p:txBody>
      </p:sp>
      <p:sp>
        <p:nvSpPr>
          <p:cNvPr id="361" name="Google Shape;361;p25"/>
          <p:cNvSpPr txBox="1">
            <a:spLocks noGrp="1"/>
          </p:cNvSpPr>
          <p:nvPr>
            <p:ph type="ctrTitle" idx="5"/>
          </p:nvPr>
        </p:nvSpPr>
        <p:spPr>
          <a:xfrm>
            <a:off x="1595419" y="34692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Fast Fourier Transforms</a:t>
            </a:r>
            <a:endParaRPr/>
          </a:p>
        </p:txBody>
      </p:sp>
      <p:sp>
        <p:nvSpPr>
          <p:cNvPr id="362" name="Google Shape;362;p25"/>
          <p:cNvSpPr/>
          <p:nvPr/>
        </p:nvSpPr>
        <p:spPr>
          <a:xfrm>
            <a:off x="2119107" y="2229975"/>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a:off x="2269705" y="2362339"/>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a:off x="2178399" y="2342055"/>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a:off x="4057668" y="1701763"/>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a:off x="3854988" y="2845925"/>
            <a:ext cx="1433970" cy="29526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a:off x="4550626" y="2086149"/>
            <a:ext cx="41361" cy="759776"/>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4207457" y="1834164"/>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a:off x="4116151" y="1813842"/>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25"/>
          <p:cNvGrpSpPr/>
          <p:nvPr/>
        </p:nvGrpSpPr>
        <p:grpSpPr>
          <a:xfrm>
            <a:off x="2498580" y="2535229"/>
            <a:ext cx="295272" cy="295272"/>
            <a:chOff x="1190625" y="238125"/>
            <a:chExt cx="5226050" cy="5226050"/>
          </a:xfrm>
        </p:grpSpPr>
        <p:sp>
          <p:nvSpPr>
            <p:cNvPr id="371" name="Google Shape;371;p25"/>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5"/>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5"/>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25"/>
          <p:cNvGrpSpPr/>
          <p:nvPr/>
        </p:nvGrpSpPr>
        <p:grpSpPr>
          <a:xfrm>
            <a:off x="4412281" y="1995746"/>
            <a:ext cx="317750" cy="317849"/>
            <a:chOff x="1191425" y="238125"/>
            <a:chExt cx="5217575" cy="5219200"/>
          </a:xfrm>
        </p:grpSpPr>
        <p:sp>
          <p:nvSpPr>
            <p:cNvPr id="378" name="Google Shape;378;p25"/>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5"/>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5"/>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5"/>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Project Goals</a:t>
            </a:r>
            <a:endParaRPr>
              <a:solidFill>
                <a:srgbClr val="FFFFFF"/>
              </a:solidFill>
            </a:endParaRPr>
          </a:p>
        </p:txBody>
      </p:sp>
      <p:sp>
        <p:nvSpPr>
          <p:cNvPr id="389" name="Google Shape;389;p26"/>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The goal of our project is to make use of the Beagle Bone Black and use our knowledge of Digital Signal Processing to further our knowledge on speech recognition and how it works.</a:t>
            </a:r>
            <a:endParaRPr>
              <a:solidFill>
                <a:srgbClr val="FFFFFF"/>
              </a:solidFill>
            </a:endParaRPr>
          </a:p>
        </p:txBody>
      </p:sp>
      <p:cxnSp>
        <p:nvCxnSpPr>
          <p:cNvPr id="390" name="Google Shape;390;p26"/>
          <p:cNvCxnSpPr/>
          <p:nvPr/>
        </p:nvCxnSpPr>
        <p:spPr>
          <a:xfrm>
            <a:off x="4979350" y="2275300"/>
            <a:ext cx="4448400" cy="0"/>
          </a:xfrm>
          <a:prstGeom prst="straightConnector1">
            <a:avLst/>
          </a:prstGeom>
          <a:noFill/>
          <a:ln w="9525" cap="flat" cmpd="sng">
            <a:solidFill>
              <a:srgbClr val="48FFD5"/>
            </a:solidFill>
            <a:prstDash val="solid"/>
            <a:round/>
            <a:headEnd type="none" w="med" len="med"/>
            <a:tailEnd type="none" w="med" len="med"/>
          </a:ln>
        </p:spPr>
      </p:cxnSp>
      <p:sp>
        <p:nvSpPr>
          <p:cNvPr id="391" name="Google Shape;391;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26"/>
          <p:cNvGrpSpPr/>
          <p:nvPr/>
        </p:nvGrpSpPr>
        <p:grpSpPr>
          <a:xfrm>
            <a:off x="2624430" y="1068391"/>
            <a:ext cx="373819" cy="412843"/>
            <a:chOff x="3040350" y="1113200"/>
            <a:chExt cx="1704600" cy="1882550"/>
          </a:xfrm>
        </p:grpSpPr>
        <p:sp>
          <p:nvSpPr>
            <p:cNvPr id="439" name="Google Shape;439;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440" name="Google Shape;440;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441" name="Google Shape;441;p26"/>
          <p:cNvGrpSpPr/>
          <p:nvPr/>
        </p:nvGrpSpPr>
        <p:grpSpPr>
          <a:xfrm>
            <a:off x="3390291" y="1782576"/>
            <a:ext cx="406573" cy="402537"/>
            <a:chOff x="462200" y="569000"/>
            <a:chExt cx="1901650" cy="1882775"/>
          </a:xfrm>
        </p:grpSpPr>
        <p:sp>
          <p:nvSpPr>
            <p:cNvPr id="442" name="Google Shape;442;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6"/>
          <p:cNvGrpSpPr/>
          <p:nvPr/>
        </p:nvGrpSpPr>
        <p:grpSpPr>
          <a:xfrm>
            <a:off x="3208667" y="3620568"/>
            <a:ext cx="372185" cy="370679"/>
            <a:chOff x="4991125" y="2436850"/>
            <a:chExt cx="1890225" cy="1882575"/>
          </a:xfrm>
        </p:grpSpPr>
        <p:sp>
          <p:nvSpPr>
            <p:cNvPr id="447" name="Google Shape;447;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26"/>
          <p:cNvGrpSpPr/>
          <p:nvPr/>
        </p:nvGrpSpPr>
        <p:grpSpPr>
          <a:xfrm>
            <a:off x="1112845" y="3454559"/>
            <a:ext cx="372245" cy="369356"/>
            <a:chOff x="5249675" y="238125"/>
            <a:chExt cx="1897275" cy="1882550"/>
          </a:xfrm>
        </p:grpSpPr>
        <p:sp>
          <p:nvSpPr>
            <p:cNvPr id="452" name="Google Shape;452;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6"/>
          <p:cNvGrpSpPr/>
          <p:nvPr/>
        </p:nvGrpSpPr>
        <p:grpSpPr>
          <a:xfrm>
            <a:off x="1126337" y="1869842"/>
            <a:ext cx="357689" cy="347177"/>
            <a:chOff x="2652075" y="3639925"/>
            <a:chExt cx="1882575" cy="1827250"/>
          </a:xfrm>
        </p:grpSpPr>
        <p:sp>
          <p:nvSpPr>
            <p:cNvPr id="458" name="Google Shape;458;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867</Words>
  <Application>Microsoft Office PowerPoint</Application>
  <PresentationFormat>On-screen Show (16:9)</PresentationFormat>
  <Paragraphs>147</Paragraphs>
  <Slides>24</Slides>
  <Notes>24</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Didact Gothic</vt:lpstr>
      <vt:lpstr>Impact</vt:lpstr>
      <vt:lpstr>Roboto Thin</vt:lpstr>
      <vt:lpstr>Roboto</vt:lpstr>
      <vt:lpstr>Roboto Light</vt:lpstr>
      <vt:lpstr>Arial</vt:lpstr>
      <vt:lpstr>Roboto Black</vt:lpstr>
      <vt:lpstr>Roboto Mono Thin</vt:lpstr>
      <vt:lpstr>Bree Serif</vt:lpstr>
      <vt:lpstr>WEB PROPOSAL</vt:lpstr>
      <vt:lpstr>Speech Recognition </vt:lpstr>
      <vt:lpstr>TABLE OF CONTENTS</vt:lpstr>
      <vt:lpstr>About Project</vt:lpstr>
      <vt:lpstr>Overall Process</vt:lpstr>
      <vt:lpstr>Feature Extraction</vt:lpstr>
      <vt:lpstr>Examples</vt:lpstr>
      <vt:lpstr>Machine Learning</vt:lpstr>
      <vt:lpstr>Major Requirements</vt:lpstr>
      <vt:lpstr>Project Goals</vt:lpstr>
      <vt:lpstr>— ”The Great” Richard Pederson</vt:lpstr>
      <vt:lpstr>Project Stages</vt:lpstr>
      <vt:lpstr>OUR TIMELINE</vt:lpstr>
      <vt:lpstr>Main Program File, which integrates the entire project into an orderly program</vt:lpstr>
      <vt:lpstr>Quick Start Guide</vt:lpstr>
      <vt:lpstr>Running Putty: SSH tool</vt:lpstr>
      <vt:lpstr>Creating .git Directory</vt:lpstr>
      <vt:lpstr>Navigating the .git directory</vt:lpstr>
      <vt:lpstr>Running the Program</vt:lpstr>
      <vt:lpstr>Program Return</vt:lpstr>
      <vt:lpstr>Program Return</vt:lpstr>
      <vt:lpstr>Program Return</vt:lpstr>
      <vt:lpstr>Future Improvements</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Recognition </dc:title>
  <cp:lastModifiedBy>Dawson Tocarchick</cp:lastModifiedBy>
  <cp:revision>1</cp:revision>
  <dcterms:modified xsi:type="dcterms:W3CDTF">2020-04-28T01:30:05Z</dcterms:modified>
</cp:coreProperties>
</file>