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9" r:id="rId2"/>
    <p:sldId id="261" r:id="rId3"/>
    <p:sldId id="263" r:id="rId4"/>
    <p:sldId id="262" r:id="rId5"/>
    <p:sldId id="296" r:id="rId6"/>
    <p:sldId id="301" r:id="rId7"/>
    <p:sldId id="304" r:id="rId8"/>
    <p:sldId id="265" r:id="rId9"/>
    <p:sldId id="297" r:id="rId10"/>
    <p:sldId id="272" r:id="rId11"/>
    <p:sldId id="274" r:id="rId12"/>
    <p:sldId id="275" r:id="rId13"/>
    <p:sldId id="305" r:id="rId14"/>
    <p:sldId id="298" r:id="rId15"/>
    <p:sldId id="302" r:id="rId16"/>
    <p:sldId id="277" r:id="rId17"/>
    <p:sldId id="299" r:id="rId18"/>
    <p:sldId id="280" r:id="rId19"/>
    <p:sldId id="282" r:id="rId20"/>
    <p:sldId id="300" r:id="rId21"/>
    <p:sldId id="303" r:id="rId22"/>
    <p:sldId id="290" r:id="rId23"/>
  </p:sldIdLst>
  <p:sldSz cx="12188825" cy="6858000"/>
  <p:notesSz cx="6858000" cy="9144000"/>
  <p:custDataLst>
    <p:tags r:id="rId25"/>
  </p:custDataLst>
  <p:defaultTextStyle>
    <a:defPPr>
      <a:defRPr lang="zh-CN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099"/>
    <a:srgbClr val="ACE3E8"/>
    <a:srgbClr val="2F9FAB"/>
    <a:srgbClr val="F08392"/>
    <a:srgbClr val="F7DAD0"/>
    <a:srgbClr val="E94D63"/>
    <a:srgbClr val="F1BCA9"/>
    <a:srgbClr val="E9987B"/>
    <a:srgbClr val="69CBD5"/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83" y="67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6FD2C-CDB5-4B6E-A3CF-5F090276FE20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E165-AA00-4A72-B732-E2F6F4610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3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73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75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17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84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5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758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83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7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98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61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630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11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7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4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6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3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1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9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7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7E165-AA00-4A72-B732-E2F6F4610E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1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8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01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2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44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2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2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8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7982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B1F2F547-0C28-4B78-9100-6C8B123FFAFB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7548" y="6356350"/>
            <a:ext cx="411372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08358" y="6356350"/>
            <a:ext cx="2742486" cy="365125"/>
          </a:xfrm>
          <a:prstGeom prst="rect">
            <a:avLst/>
          </a:prstGeom>
        </p:spPr>
        <p:txBody>
          <a:bodyPr/>
          <a:lstStyle/>
          <a:p>
            <a:fld id="{18B06B7B-648C-44DC-8F05-9273FF164F5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" y="0"/>
            <a:ext cx="1217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25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6"/>
          <a:stretch/>
        </p:blipFill>
        <p:spPr>
          <a:xfrm>
            <a:off x="-1001" y="0"/>
            <a:ext cx="1221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3" r:id="rId5"/>
    <p:sldLayoutId id="2147483652" r:id="rId6"/>
    <p:sldLayoutId id="2147483651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xStyles>
    <p:titleStyle>
      <a:lvl1pPr algn="ctr" defTabSz="60946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1" indent="-457101" algn="l" defTabSz="609468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385" indent="-380917" algn="l" defTabSz="609468" rtl="0" eaLnBrk="1" latinLnBrk="0" hangingPunct="1">
        <a:spcBef>
          <a:spcPct val="20000"/>
        </a:spcBef>
        <a:buFont typeface="Arial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69" indent="-304735" algn="l" defTabSz="60946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139" indent="-304735" algn="l" defTabSz="609468" rtl="0" eaLnBrk="1" latinLnBrk="0" hangingPunct="1">
        <a:spcBef>
          <a:spcPct val="20000"/>
        </a:spcBef>
        <a:buFont typeface="Arial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605" indent="-304735" algn="l" defTabSz="609468" rtl="0" eaLnBrk="1" latinLnBrk="0" hangingPunct="1">
        <a:spcBef>
          <a:spcPct val="20000"/>
        </a:spcBef>
        <a:buFont typeface="Arial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10800000">
            <a:off x="818565" y="-8207"/>
            <a:ext cx="10551694" cy="5264742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675178" y="4918045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答辩人：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75178" y="5325463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指导老师：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24111" y="4954620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邓金林</a:t>
            </a:r>
            <a:r>
              <a:rPr lang="en-US" altLang="zh-CN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	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96320" y="5428063"/>
            <a:ext cx="1614489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400" spc="3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程仁华副教授</a:t>
            </a:r>
            <a:endParaRPr lang="zh-HK" altLang="en-US" sz="1400" spc="3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等腰三角形 53"/>
          <p:cNvSpPr/>
          <p:nvPr/>
        </p:nvSpPr>
        <p:spPr>
          <a:xfrm rot="10800000">
            <a:off x="1146606" y="-1"/>
            <a:ext cx="9922447" cy="4957012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455010" y="-499"/>
            <a:ext cx="9301222" cy="4728387"/>
          </a:xfrm>
          <a:prstGeom prst="triangl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0800000">
            <a:off x="1607410" y="-19348"/>
            <a:ext cx="9004443" cy="45762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4"/>
          <a:stretch/>
        </p:blipFill>
        <p:spPr>
          <a:xfrm>
            <a:off x="1794829" y="-393262"/>
            <a:ext cx="8434039" cy="4777484"/>
          </a:xfrm>
          <a:prstGeom prst="rect">
            <a:avLst/>
          </a:prstGeom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370990" y="3015881"/>
            <a:ext cx="9281718" cy="125178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  <a:effectLst/>
        </p:spPr>
        <p:txBody>
          <a:bodyPr vert="horz" wrap="square" lIns="81252" tIns="40626" rIns="81252" bIns="40626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zh-CN" sz="4000" b="1" dirty="0"/>
              <a:t>基于</a:t>
            </a:r>
            <a:r>
              <a:rPr lang="zh-CN" altLang="en-US" sz="4000" dirty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特色旅游网站系</a:t>
            </a:r>
            <a:r>
              <a:rPr lang="zh-CN" altLang="zh-CN" sz="4000" dirty="0">
                <a:ln w="0"/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EBDED4-D670-4143-911F-ED5D5B0D5F69}"/>
              </a:ext>
            </a:extLst>
          </p:cNvPr>
          <p:cNvSpPr/>
          <p:nvPr/>
        </p:nvSpPr>
        <p:spPr>
          <a:xfrm>
            <a:off x="1675178" y="4498211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学校：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6FCF99-A2A9-4164-A809-039008F80F03}"/>
              </a:ext>
            </a:extLst>
          </p:cNvPr>
          <p:cNvSpPr/>
          <p:nvPr/>
        </p:nvSpPr>
        <p:spPr>
          <a:xfrm>
            <a:off x="3242689" y="4555750"/>
            <a:ext cx="1721752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景德镇学院</a:t>
            </a:r>
            <a:endParaRPr lang="zh-HK" altLang="en-US" sz="19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9" name="图片 18" descr="1">
            <a:extLst>
              <a:ext uri="{FF2B5EF4-FFF2-40B4-BE49-F238E27FC236}">
                <a16:creationId xmlns:a16="http://schemas.microsoft.com/office/drawing/2014/main" id="{EA418C98-F057-47C5-902E-918DC3F85D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6715"/>
            <a:ext cx="25400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4FE56BE0-4AB0-4CDD-B8F9-C5A6CB71642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690854" y="2057400"/>
            <a:ext cx="1276475" cy="1009551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71"/>
                </a:lnTo>
                <a:lnTo>
                  <a:pt x="32" y="327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25" y="402"/>
                </a:lnTo>
                <a:lnTo>
                  <a:pt x="0" y="555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86" y="560"/>
                </a:lnTo>
                <a:lnTo>
                  <a:pt x="99" y="555"/>
                </a:lnTo>
                <a:lnTo>
                  <a:pt x="99" y="555"/>
                </a:lnTo>
                <a:lnTo>
                  <a:pt x="78" y="402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lnTo>
                  <a:pt x="176" y="555"/>
                </a:lnTo>
                <a:close/>
              </a:path>
            </a:pathLst>
          </a:custGeom>
          <a:solidFill>
            <a:srgbClr val="679549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477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animBg="1"/>
      <p:bldP spid="1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接连接符 54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>
          <a:xfrm>
            <a:off x="1552941" y="432971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240051" y="523324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1756109" y="300581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2052260" y="397256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77"/>
          <p:cNvGrpSpPr/>
          <p:nvPr/>
        </p:nvGrpSpPr>
        <p:grpSpPr>
          <a:xfrm>
            <a:off x="9427247" y="1952637"/>
            <a:ext cx="1000370" cy="690765"/>
            <a:chOff x="5174606" y="2435101"/>
            <a:chExt cx="1000370" cy="690765"/>
          </a:xfrm>
          <a:solidFill>
            <a:srgbClr val="F08392"/>
          </a:solidFill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221047" y="2435101"/>
              <a:ext cx="915744" cy="405584"/>
            </a:xfrm>
            <a:custGeom>
              <a:avLst/>
              <a:gdLst>
                <a:gd name="T0" fmla="*/ 1125 w 1125"/>
                <a:gd name="T1" fmla="*/ 2 h 498"/>
                <a:gd name="T2" fmla="*/ 1111 w 1125"/>
                <a:gd name="T3" fmla="*/ 19 h 498"/>
                <a:gd name="T4" fmla="*/ 588 w 1125"/>
                <a:gd name="T5" fmla="*/ 486 h 498"/>
                <a:gd name="T6" fmla="*/ 550 w 1125"/>
                <a:gd name="T7" fmla="*/ 484 h 498"/>
                <a:gd name="T8" fmla="*/ 82 w 1125"/>
                <a:gd name="T9" fmla="*/ 83 h 498"/>
                <a:gd name="T10" fmla="*/ 9 w 1125"/>
                <a:gd name="T11" fmla="*/ 20 h 498"/>
                <a:gd name="T12" fmla="*/ 0 w 1125"/>
                <a:gd name="T13" fmla="*/ 6 h 498"/>
                <a:gd name="T14" fmla="*/ 17 w 1125"/>
                <a:gd name="T15" fmla="*/ 0 h 498"/>
                <a:gd name="T16" fmla="*/ 572 w 1125"/>
                <a:gd name="T17" fmla="*/ 0 h 498"/>
                <a:gd name="T18" fmla="*/ 1081 w 1125"/>
                <a:gd name="T19" fmla="*/ 0 h 498"/>
                <a:gd name="T20" fmla="*/ 1125 w 1125"/>
                <a:gd name="T21" fmla="*/ 2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5" h="498">
                  <a:moveTo>
                    <a:pt x="1125" y="2"/>
                  </a:moveTo>
                  <a:cubicBezTo>
                    <a:pt x="1119" y="10"/>
                    <a:pt x="1116" y="15"/>
                    <a:pt x="1111" y="19"/>
                  </a:cubicBezTo>
                  <a:cubicBezTo>
                    <a:pt x="937" y="175"/>
                    <a:pt x="762" y="330"/>
                    <a:pt x="588" y="486"/>
                  </a:cubicBezTo>
                  <a:cubicBezTo>
                    <a:pt x="574" y="498"/>
                    <a:pt x="566" y="497"/>
                    <a:pt x="550" y="484"/>
                  </a:cubicBezTo>
                  <a:cubicBezTo>
                    <a:pt x="394" y="350"/>
                    <a:pt x="238" y="217"/>
                    <a:pt x="82" y="83"/>
                  </a:cubicBezTo>
                  <a:cubicBezTo>
                    <a:pt x="58" y="62"/>
                    <a:pt x="33" y="42"/>
                    <a:pt x="9" y="20"/>
                  </a:cubicBezTo>
                  <a:cubicBezTo>
                    <a:pt x="5" y="17"/>
                    <a:pt x="3" y="11"/>
                    <a:pt x="0" y="6"/>
                  </a:cubicBezTo>
                  <a:cubicBezTo>
                    <a:pt x="6" y="4"/>
                    <a:pt x="11" y="0"/>
                    <a:pt x="17" y="0"/>
                  </a:cubicBezTo>
                  <a:cubicBezTo>
                    <a:pt x="202" y="0"/>
                    <a:pt x="387" y="0"/>
                    <a:pt x="572" y="0"/>
                  </a:cubicBezTo>
                  <a:cubicBezTo>
                    <a:pt x="742" y="0"/>
                    <a:pt x="912" y="0"/>
                    <a:pt x="1081" y="0"/>
                  </a:cubicBezTo>
                  <a:cubicBezTo>
                    <a:pt x="1095" y="0"/>
                    <a:pt x="1108" y="1"/>
                    <a:pt x="112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216231" y="2790460"/>
              <a:ext cx="919873" cy="335406"/>
            </a:xfrm>
            <a:custGeom>
              <a:avLst/>
              <a:gdLst>
                <a:gd name="T0" fmla="*/ 730 w 1130"/>
                <a:gd name="T1" fmla="*/ 8 h 412"/>
                <a:gd name="T2" fmla="*/ 1130 w 1130"/>
                <a:gd name="T3" fmla="*/ 405 h 412"/>
                <a:gd name="T4" fmla="*/ 0 w 1130"/>
                <a:gd name="T5" fmla="*/ 406 h 412"/>
                <a:gd name="T6" fmla="*/ 409 w 1130"/>
                <a:gd name="T7" fmla="*/ 0 h 412"/>
                <a:gd name="T8" fmla="*/ 528 w 1130"/>
                <a:gd name="T9" fmla="*/ 102 h 412"/>
                <a:gd name="T10" fmla="*/ 558 w 1130"/>
                <a:gd name="T11" fmla="*/ 127 h 412"/>
                <a:gd name="T12" fmla="*/ 597 w 1130"/>
                <a:gd name="T13" fmla="*/ 127 h 412"/>
                <a:gd name="T14" fmla="*/ 730 w 1130"/>
                <a:gd name="T15" fmla="*/ 8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0" h="412">
                  <a:moveTo>
                    <a:pt x="730" y="8"/>
                  </a:moveTo>
                  <a:cubicBezTo>
                    <a:pt x="865" y="141"/>
                    <a:pt x="997" y="273"/>
                    <a:pt x="1130" y="405"/>
                  </a:cubicBezTo>
                  <a:cubicBezTo>
                    <a:pt x="1116" y="411"/>
                    <a:pt x="19" y="412"/>
                    <a:pt x="0" y="406"/>
                  </a:cubicBezTo>
                  <a:cubicBezTo>
                    <a:pt x="136" y="271"/>
                    <a:pt x="272" y="136"/>
                    <a:pt x="409" y="0"/>
                  </a:cubicBezTo>
                  <a:cubicBezTo>
                    <a:pt x="446" y="32"/>
                    <a:pt x="487" y="67"/>
                    <a:pt x="528" y="102"/>
                  </a:cubicBezTo>
                  <a:cubicBezTo>
                    <a:pt x="538" y="110"/>
                    <a:pt x="548" y="119"/>
                    <a:pt x="558" y="127"/>
                  </a:cubicBezTo>
                  <a:cubicBezTo>
                    <a:pt x="574" y="140"/>
                    <a:pt x="582" y="140"/>
                    <a:pt x="597" y="127"/>
                  </a:cubicBezTo>
                  <a:cubicBezTo>
                    <a:pt x="642" y="86"/>
                    <a:pt x="687" y="46"/>
                    <a:pt x="73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5174606" y="2473630"/>
              <a:ext cx="334718" cy="609923"/>
            </a:xfrm>
            <a:custGeom>
              <a:avLst/>
              <a:gdLst>
                <a:gd name="T0" fmla="*/ 6 w 411"/>
                <a:gd name="T1" fmla="*/ 749 h 749"/>
                <a:gd name="T2" fmla="*/ 7 w 411"/>
                <a:gd name="T3" fmla="*/ 0 h 749"/>
                <a:gd name="T4" fmla="*/ 411 w 411"/>
                <a:gd name="T5" fmla="*/ 347 h 749"/>
                <a:gd name="T6" fmla="*/ 6 w 41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1" h="749">
                  <a:moveTo>
                    <a:pt x="6" y="749"/>
                  </a:moveTo>
                  <a:cubicBezTo>
                    <a:pt x="0" y="736"/>
                    <a:pt x="0" y="20"/>
                    <a:pt x="7" y="0"/>
                  </a:cubicBezTo>
                  <a:cubicBezTo>
                    <a:pt x="142" y="116"/>
                    <a:pt x="276" y="231"/>
                    <a:pt x="411" y="347"/>
                  </a:cubicBezTo>
                  <a:cubicBezTo>
                    <a:pt x="275" y="481"/>
                    <a:pt x="140" y="615"/>
                    <a:pt x="6" y="7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849546" y="2474318"/>
              <a:ext cx="325430" cy="609235"/>
            </a:xfrm>
            <a:custGeom>
              <a:avLst/>
              <a:gdLst>
                <a:gd name="T0" fmla="*/ 0 w 400"/>
                <a:gd name="T1" fmla="*/ 353 h 748"/>
                <a:gd name="T2" fmla="*/ 397 w 400"/>
                <a:gd name="T3" fmla="*/ 0 h 748"/>
                <a:gd name="T4" fmla="*/ 400 w 400"/>
                <a:gd name="T5" fmla="*/ 22 h 748"/>
                <a:gd name="T6" fmla="*/ 400 w 400"/>
                <a:gd name="T7" fmla="*/ 728 h 748"/>
                <a:gd name="T8" fmla="*/ 397 w 400"/>
                <a:gd name="T9" fmla="*/ 748 h 748"/>
                <a:gd name="T10" fmla="*/ 0 w 400"/>
                <a:gd name="T11" fmla="*/ 353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748">
                  <a:moveTo>
                    <a:pt x="0" y="353"/>
                  </a:moveTo>
                  <a:cubicBezTo>
                    <a:pt x="132" y="236"/>
                    <a:pt x="263" y="119"/>
                    <a:pt x="397" y="0"/>
                  </a:cubicBezTo>
                  <a:cubicBezTo>
                    <a:pt x="398" y="9"/>
                    <a:pt x="400" y="15"/>
                    <a:pt x="400" y="22"/>
                  </a:cubicBezTo>
                  <a:cubicBezTo>
                    <a:pt x="400" y="257"/>
                    <a:pt x="400" y="492"/>
                    <a:pt x="400" y="728"/>
                  </a:cubicBezTo>
                  <a:cubicBezTo>
                    <a:pt x="400" y="735"/>
                    <a:pt x="398" y="742"/>
                    <a:pt x="397" y="748"/>
                  </a:cubicBezTo>
                  <a:cubicBezTo>
                    <a:pt x="265" y="617"/>
                    <a:pt x="133" y="486"/>
                    <a:pt x="0" y="3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9" name="组合 75"/>
          <p:cNvGrpSpPr/>
          <p:nvPr/>
        </p:nvGrpSpPr>
        <p:grpSpPr>
          <a:xfrm>
            <a:off x="4983145" y="1999927"/>
            <a:ext cx="1093895" cy="955612"/>
            <a:chOff x="882603" y="2302677"/>
            <a:chExt cx="1093895" cy="955612"/>
          </a:xfrm>
          <a:solidFill>
            <a:srgbClr val="F08392"/>
          </a:solidFill>
        </p:grpSpPr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38" name="组合 76"/>
          <p:cNvGrpSpPr/>
          <p:nvPr/>
        </p:nvGrpSpPr>
        <p:grpSpPr>
          <a:xfrm>
            <a:off x="7016560" y="1886419"/>
            <a:ext cx="1229112" cy="958731"/>
            <a:chOff x="2855366" y="2301118"/>
            <a:chExt cx="1229112" cy="958730"/>
          </a:xfrm>
          <a:solidFill>
            <a:srgbClr val="02A4BB"/>
          </a:solidFill>
        </p:grpSpPr>
        <p:sp>
          <p:nvSpPr>
            <p:cNvPr id="39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41" name="组合 78"/>
          <p:cNvGrpSpPr/>
          <p:nvPr/>
        </p:nvGrpSpPr>
        <p:grpSpPr>
          <a:xfrm>
            <a:off x="3067215" y="1888163"/>
            <a:ext cx="1001878" cy="994715"/>
            <a:chOff x="7367401" y="2282771"/>
            <a:chExt cx="1001878" cy="994714"/>
          </a:xfrm>
          <a:solidFill>
            <a:srgbClr val="02A4BB"/>
          </a:solidFill>
        </p:grpSpPr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7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8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9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0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026156" y="3315264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JSP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57787" y="3003885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388878" y="3095803"/>
            <a:ext cx="1106526" cy="36933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Tomcat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056449" y="3055700"/>
            <a:ext cx="1279460" cy="646329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软件工程学</a:t>
            </a:r>
            <a:endParaRPr lang="zh-HK" altLang="en-US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461404" y="3759922"/>
            <a:ext cx="1956632" cy="152349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Jsp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是基于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语言使用的，拥有大量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的特点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[12]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，也可跨平台使用的，所以也可以一次编写处处应用，安全性也很高，灵活度也非常高</a:t>
            </a:r>
          </a:p>
        </p:txBody>
      </p:sp>
      <p:sp>
        <p:nvSpPr>
          <p:cNvPr id="66" name="矩形 65"/>
          <p:cNvSpPr/>
          <p:nvPr/>
        </p:nvSpPr>
        <p:spPr>
          <a:xfrm>
            <a:off x="6544401" y="3762642"/>
            <a:ext cx="1956632" cy="1255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是开源的一款数据库工具，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的应用范围比较广泛，已经应用在非常多的中小型企业的网站和系统中</a:t>
            </a:r>
          </a:p>
        </p:txBody>
      </p:sp>
      <p:sp>
        <p:nvSpPr>
          <p:cNvPr id="67" name="矩形 66"/>
          <p:cNvSpPr/>
          <p:nvPr/>
        </p:nvSpPr>
        <p:spPr>
          <a:xfrm>
            <a:off x="8897294" y="3782109"/>
            <a:ext cx="1956632" cy="14957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Tomcat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是一种应用服务器，由戴维斯主导牵头进行，免费开源型的。后期又经过不断开发和完善，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Tomcat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的使用也变得非常的便捷操作</a:t>
            </a:r>
          </a:p>
        </p:txBody>
      </p:sp>
      <p:sp>
        <p:nvSpPr>
          <p:cNvPr id="68" name="矩形 67"/>
          <p:cNvSpPr/>
          <p:nvPr/>
        </p:nvSpPr>
        <p:spPr>
          <a:xfrm>
            <a:off x="2392489" y="3731280"/>
            <a:ext cx="1956632" cy="1735794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是一门研究用工程化方法构建和维护有效、实用和高质量的软件的学科。它涉及程序设计语言、数据库、软件开发工具、系统平台、标准、设计模式等方面</a:t>
            </a:r>
          </a:p>
        </p:txBody>
      </p:sp>
      <p:pic>
        <p:nvPicPr>
          <p:cNvPr id="69" name="图片 68" descr="1">
            <a:extLst>
              <a:ext uri="{FF2B5EF4-FFF2-40B4-BE49-F238E27FC236}">
                <a16:creationId xmlns:a16="http://schemas.microsoft.com/office/drawing/2014/main" id="{76ADE268-6FD0-43C0-8101-F0B8EBE9F1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706" y="3959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9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组合 61"/>
          <p:cNvGrpSpPr/>
          <p:nvPr/>
        </p:nvGrpSpPr>
        <p:grpSpPr>
          <a:xfrm>
            <a:off x="5289080" y="1574318"/>
            <a:ext cx="221360" cy="3708400"/>
            <a:chOff x="3615799" y="1892300"/>
            <a:chExt cx="221360" cy="3708400"/>
          </a:xfrm>
          <a:solidFill>
            <a:schemeClr val="bg1">
              <a:lumMod val="50000"/>
            </a:schemeClr>
          </a:solidFill>
        </p:grpSpPr>
        <p:cxnSp>
          <p:nvCxnSpPr>
            <p:cNvPr id="79" name="直接连接符 41"/>
            <p:cNvCxnSpPr/>
            <p:nvPr/>
          </p:nvCxnSpPr>
          <p:spPr>
            <a:xfrm>
              <a:off x="3726479" y="1892300"/>
              <a:ext cx="0" cy="3708400"/>
            </a:xfrm>
            <a:prstGeom prst="line">
              <a:avLst/>
            </a:prstGeom>
            <a:grpFill/>
            <a:ln w="19050">
              <a:solidFill>
                <a:srgbClr val="A7A7A7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3615799" y="4649591"/>
              <a:ext cx="221360" cy="221360"/>
            </a:xfrm>
            <a:prstGeom prst="ellipse">
              <a:avLst/>
            </a:prstGeom>
            <a:solidFill>
              <a:srgbClr val="02A4BB"/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3615799" y="2622105"/>
              <a:ext cx="221360" cy="221360"/>
            </a:xfrm>
            <a:prstGeom prst="ellipse">
              <a:avLst/>
            </a:prstGeom>
            <a:solidFill>
              <a:srgbClr val="02A4BB"/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9404823" y="4679063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988687" y="2286806"/>
            <a:ext cx="2044873" cy="2044873"/>
          </a:xfrm>
          <a:prstGeom prst="ellipse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3452804" y="2677401"/>
            <a:ext cx="1361803" cy="1281345"/>
            <a:chOff x="3333" y="1044"/>
            <a:chExt cx="3267" cy="2854"/>
          </a:xfrm>
          <a:solidFill>
            <a:schemeClr val="bg1"/>
          </a:solidFill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3333" y="1044"/>
              <a:ext cx="2451" cy="2854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0" name="Freeform 15"/>
            <p:cNvSpPr>
              <a:spLocks/>
            </p:cNvSpPr>
            <p:nvPr/>
          </p:nvSpPr>
          <p:spPr bwMode="auto">
            <a:xfrm>
              <a:off x="4765" y="2054"/>
              <a:ext cx="1154" cy="1326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1" name="Freeform 16"/>
            <p:cNvSpPr>
              <a:spLocks/>
            </p:cNvSpPr>
            <p:nvPr/>
          </p:nvSpPr>
          <p:spPr bwMode="auto">
            <a:xfrm>
              <a:off x="5678" y="1335"/>
              <a:ext cx="816" cy="894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2" name="Freeform 17"/>
            <p:cNvSpPr>
              <a:spLocks/>
            </p:cNvSpPr>
            <p:nvPr/>
          </p:nvSpPr>
          <p:spPr bwMode="auto">
            <a:xfrm>
              <a:off x="3948" y="2168"/>
              <a:ext cx="1221" cy="199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Freeform 18"/>
            <p:cNvSpPr>
              <a:spLocks/>
            </p:cNvSpPr>
            <p:nvPr/>
          </p:nvSpPr>
          <p:spPr bwMode="auto">
            <a:xfrm>
              <a:off x="3946" y="2575"/>
              <a:ext cx="1029" cy="2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4" name="Freeform 19"/>
            <p:cNvSpPr>
              <a:spLocks/>
            </p:cNvSpPr>
            <p:nvPr/>
          </p:nvSpPr>
          <p:spPr bwMode="auto">
            <a:xfrm>
              <a:off x="3930" y="2963"/>
              <a:ext cx="730" cy="438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auto">
            <a:xfrm>
              <a:off x="5919" y="1754"/>
              <a:ext cx="681" cy="816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6" name="Freeform 21"/>
            <p:cNvSpPr>
              <a:spLocks/>
            </p:cNvSpPr>
            <p:nvPr/>
          </p:nvSpPr>
          <p:spPr bwMode="auto">
            <a:xfrm>
              <a:off x="4559" y="1555"/>
              <a:ext cx="610" cy="199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5443137" y="2603662"/>
            <a:ext cx="300590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业务流程分析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471430" y="749492"/>
            <a:ext cx="300590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系统功能分析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99586" y="1337655"/>
            <a:ext cx="4301302" cy="12582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分析现有旅游网站，该系统有</a:t>
            </a:r>
            <a:r>
              <a:rPr lang="zh-CN" altLang="zh-CN" sz="1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友情链接管理、留言管理、公告新闻管理、类别管理、美食管理、景点管理、轮播图管理、评论管理、收藏管理、信息介绍管理、酒店管理、旅游路线管理、预定管理、特色产品管理、预约管理、用户管理、密码修改、资料修改、信息搜索、退出系统等多个功能模块。</a:t>
            </a:r>
            <a:endParaRPr lang="zh-CN" altLang="en-US" sz="12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29632" y="3072687"/>
            <a:ext cx="4301302" cy="549059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+mj-ea"/>
                <a:ea typeface="+mj-ea"/>
              </a:rPr>
              <a:t>实地调研分析医院业务流程，优化数据流，依据软件工程学的方法画出对应的业务流程图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AFAAD2-763D-4A57-89F0-1BA197C7E95B}"/>
              </a:ext>
            </a:extLst>
          </p:cNvPr>
          <p:cNvSpPr txBox="1"/>
          <p:nvPr/>
        </p:nvSpPr>
        <p:spPr>
          <a:xfrm>
            <a:off x="5510440" y="3885417"/>
            <a:ext cx="3005902" cy="4616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 流程分析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EA4CCE-F5CE-4637-A639-5554032051D9}"/>
              </a:ext>
            </a:extLst>
          </p:cNvPr>
          <p:cNvSpPr/>
          <p:nvPr/>
        </p:nvSpPr>
        <p:spPr>
          <a:xfrm>
            <a:off x="5540021" y="4472285"/>
            <a:ext cx="4301302" cy="549059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黑体" panose="02010609060101010101" pitchFamily="49" charset="-122"/>
                <a:ea typeface="黑体" panose="02010609060101010101" pitchFamily="49" charset="-122"/>
              </a:rPr>
              <a:t>由系统的业务数据流来设计各个小功能模块业务流图，采用逐步分化，画出每一层每一功能的数据流图：</a:t>
            </a:r>
          </a:p>
        </p:txBody>
      </p:sp>
      <p:pic>
        <p:nvPicPr>
          <p:cNvPr id="51" name="图片 50" descr="1">
            <a:extLst>
              <a:ext uri="{FF2B5EF4-FFF2-40B4-BE49-F238E27FC236}">
                <a16:creationId xmlns:a16="http://schemas.microsoft.com/office/drawing/2014/main" id="{83170348-7DD9-4181-8808-CF9F794251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56" y="483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80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75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82" grpId="0" animBg="1"/>
      <p:bldP spid="83" grpId="0" animBg="1"/>
      <p:bldP spid="84" grpId="0" animBg="1"/>
      <p:bldP spid="4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65534" y="3858745"/>
            <a:ext cx="2171700" cy="40011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数据库设计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79225" y="1753405"/>
            <a:ext cx="2171700" cy="40011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系统设计思想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9225" y="3877206"/>
            <a:ext cx="2171700" cy="40011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系统功能设计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36552" y="2367036"/>
            <a:ext cx="2278848" cy="1495728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开发一套以</a:t>
            </a: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jsp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的基础的特色旅游网站系统。使用简单的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网站加</a:t>
            </a: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服务器模式，使得本系统兼容性强，安装，使用便捷。并且符合大多数系统的操作习惯</a:t>
            </a:r>
          </a:p>
        </p:txBody>
      </p:sp>
      <p:sp>
        <p:nvSpPr>
          <p:cNvPr id="18" name="矩形 17"/>
          <p:cNvSpPr/>
          <p:nvPr/>
        </p:nvSpPr>
        <p:spPr>
          <a:xfrm>
            <a:off x="2910183" y="4456941"/>
            <a:ext cx="2278848" cy="1738359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b="1" kern="100" dirty="0">
                <a:latin typeface="方正姚体" panose="02010601030101010101" pitchFamily="2" charset="-122"/>
                <a:ea typeface="方正姚体" panose="02010601030101010101" pitchFamily="2" charset="-122"/>
                <a:cs typeface="Times New Roman" panose="02020603050405020304" pitchFamily="18" charset="0"/>
              </a:rPr>
              <a:t>友情链接管理、留言管理、公告新闻管理、美食管理、景点管理、轮播图管理、评论管理、收藏管理、信息介绍管理、酒店管理、旅游路线管理、预定管理、特色产品管理等多个功能模块。</a:t>
            </a:r>
            <a:endParaRPr lang="zh-CN" altLang="en-US" sz="12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8180" y="1747553"/>
            <a:ext cx="2171700" cy="40011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系统总体设计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10640" y="2327259"/>
            <a:ext cx="2073239" cy="10155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依据各个部分数据流分析，根据系统开发的思想，系统可分为两大部分，普通用户与系统管理员用户</a:t>
            </a:r>
          </a:p>
        </p:txBody>
      </p:sp>
      <p:sp>
        <p:nvSpPr>
          <p:cNvPr id="24" name="矩形 23"/>
          <p:cNvSpPr/>
          <p:nvPr/>
        </p:nvSpPr>
        <p:spPr>
          <a:xfrm>
            <a:off x="7410640" y="4479635"/>
            <a:ext cx="2073239" cy="1015597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利用</a:t>
            </a: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开源，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高性能的优势，选择设计符合 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的数据库结构，减少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段的处理逻辑。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050295" y="2143181"/>
            <a:ext cx="1355204" cy="45887"/>
          </a:xfrm>
          <a:prstGeom prst="rect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50295" y="4254374"/>
            <a:ext cx="1355204" cy="45887"/>
          </a:xfrm>
          <a:prstGeom prst="rect">
            <a:avLst/>
          </a:prstGeom>
          <a:solidFill>
            <a:srgbClr val="02A4BB"/>
          </a:solidFill>
          <a:ln>
            <a:solidFill>
              <a:srgbClr val="02A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38486" y="2147664"/>
            <a:ext cx="1355204" cy="45887"/>
          </a:xfrm>
          <a:prstGeom prst="rect">
            <a:avLst/>
          </a:prstGeom>
          <a:solidFill>
            <a:srgbClr val="02A4BB"/>
          </a:solidFill>
          <a:ln>
            <a:solidFill>
              <a:srgbClr val="02A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38486" y="4258857"/>
            <a:ext cx="1355204" cy="45887"/>
          </a:xfrm>
          <a:prstGeom prst="rect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5423657" y="2917320"/>
            <a:ext cx="1347047" cy="134704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5596240" y="3093488"/>
            <a:ext cx="1001875" cy="994719"/>
            <a:chOff x="5442002" y="3115521"/>
            <a:chExt cx="1001875" cy="994719"/>
          </a:xfrm>
        </p:grpSpPr>
        <p:sp>
          <p:nvSpPr>
            <p:cNvPr id="3" name="Freeform 32"/>
            <p:cNvSpPr>
              <a:spLocks/>
            </p:cNvSpPr>
            <p:nvPr/>
          </p:nvSpPr>
          <p:spPr bwMode="auto">
            <a:xfrm>
              <a:off x="5708811" y="3321747"/>
              <a:ext cx="473928" cy="596891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" name="Freeform 33"/>
            <p:cNvSpPr>
              <a:spLocks/>
            </p:cNvSpPr>
            <p:nvPr/>
          </p:nvSpPr>
          <p:spPr bwMode="auto">
            <a:xfrm>
              <a:off x="5442002" y="3325925"/>
              <a:ext cx="439906" cy="69746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5" name="Freeform 34"/>
            <p:cNvSpPr>
              <a:spLocks/>
            </p:cNvSpPr>
            <p:nvPr/>
          </p:nvSpPr>
          <p:spPr bwMode="auto">
            <a:xfrm>
              <a:off x="6243323" y="3376064"/>
              <a:ext cx="200554" cy="558093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" name="Freeform 35"/>
            <p:cNvSpPr>
              <a:spLocks/>
            </p:cNvSpPr>
            <p:nvPr/>
          </p:nvSpPr>
          <p:spPr bwMode="auto">
            <a:xfrm>
              <a:off x="5987855" y="3667944"/>
              <a:ext cx="280238" cy="378727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" name="Freeform 36"/>
            <p:cNvSpPr>
              <a:spLocks/>
            </p:cNvSpPr>
            <p:nvPr/>
          </p:nvSpPr>
          <p:spPr bwMode="auto">
            <a:xfrm>
              <a:off x="5789987" y="3115521"/>
              <a:ext cx="396035" cy="180858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5821921" y="3268027"/>
              <a:ext cx="400213" cy="282628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5730000" y="4004292"/>
              <a:ext cx="366489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5576302" y="3131637"/>
              <a:ext cx="251886" cy="145045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6179158" y="3188342"/>
              <a:ext cx="204732" cy="234578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2" name="Freeform 41"/>
            <p:cNvSpPr>
              <a:spLocks/>
            </p:cNvSpPr>
            <p:nvPr/>
          </p:nvSpPr>
          <p:spPr bwMode="auto">
            <a:xfrm>
              <a:off x="5481695" y="3303542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64" name="图片 63" descr="1">
            <a:extLst>
              <a:ext uri="{FF2B5EF4-FFF2-40B4-BE49-F238E27FC236}">
                <a16:creationId xmlns:a16="http://schemas.microsoft.com/office/drawing/2014/main" id="{C742C91B-0860-4112-9CD0-8E7EB8D48F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" y="6646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6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14" grpId="0" animBg="1"/>
      <p:bldP spid="16" grpId="0" animBg="1"/>
      <p:bldP spid="20" grpId="0" animBg="1"/>
      <p:bldP spid="2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等腰三角形 39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3055969" y="2289560"/>
            <a:ext cx="7611927" cy="3599835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04D20A46-5BF7-4D2F-A906-57B6C23FCE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6866" y="1940826"/>
            <a:ext cx="5756910" cy="29724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62B22453-B08B-4D73-95E7-119B8605BA42}"/>
              </a:ext>
            </a:extLst>
          </p:cNvPr>
          <p:cNvSpPr/>
          <p:nvPr/>
        </p:nvSpPr>
        <p:spPr>
          <a:xfrm rot="2700000">
            <a:off x="856199" y="1101346"/>
            <a:ext cx="1347047" cy="134704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63" name="组 25">
            <a:extLst>
              <a:ext uri="{FF2B5EF4-FFF2-40B4-BE49-F238E27FC236}">
                <a16:creationId xmlns:a16="http://schemas.microsoft.com/office/drawing/2014/main" id="{514DD1E1-303C-45A4-B265-27AA9B6AA4E7}"/>
              </a:ext>
            </a:extLst>
          </p:cNvPr>
          <p:cNvGrpSpPr/>
          <p:nvPr/>
        </p:nvGrpSpPr>
        <p:grpSpPr>
          <a:xfrm>
            <a:off x="1072824" y="1381689"/>
            <a:ext cx="1001875" cy="994719"/>
            <a:chOff x="5442002" y="3115521"/>
            <a:chExt cx="1001875" cy="994719"/>
          </a:xfrm>
        </p:grpSpPr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F014A5CD-D6BB-48FF-AE06-92CF5F7EB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811" y="3321747"/>
              <a:ext cx="473928" cy="596891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D1FC0141-7E76-4E2B-AB3D-A1DDE1C1F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002" y="3325925"/>
              <a:ext cx="439906" cy="697467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135506FB-E4BF-4306-9940-25A558F9A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3323" y="3376064"/>
              <a:ext cx="200554" cy="558093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8A61F6C5-99BA-454D-B559-39689EEFF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55" y="3667944"/>
              <a:ext cx="280238" cy="378727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AFCC11-E913-4F40-9F39-55A4438F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987" y="3115521"/>
              <a:ext cx="396035" cy="180858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ABF34A20-7B22-40B5-BA49-5F1973F7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1921" y="3268027"/>
              <a:ext cx="400213" cy="282628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4E8E042B-7325-4BD4-B65F-C1B0A8169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0000" y="4004292"/>
              <a:ext cx="366489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0B461DD1-3639-4361-B820-76CE5FC48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302" y="3131637"/>
              <a:ext cx="251886" cy="145045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81F216D0-F81E-4B19-8352-C7088ED0F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9158" y="3188342"/>
              <a:ext cx="204732" cy="234578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5D8FD1AC-309B-4706-BAB7-D8A47D4BD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95" y="3303542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50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ADC2F146-1B5B-4BD9-92E8-3AAE2903AB5A}"/>
              </a:ext>
            </a:extLst>
          </p:cNvPr>
          <p:cNvSpPr/>
          <p:nvPr/>
        </p:nvSpPr>
        <p:spPr>
          <a:xfrm>
            <a:off x="2502239" y="1289428"/>
            <a:ext cx="1355204" cy="45719"/>
          </a:xfrm>
          <a:prstGeom prst="rect">
            <a:avLst/>
          </a:prstGeom>
          <a:solidFill>
            <a:srgbClr val="F08392"/>
          </a:solidFill>
          <a:ln>
            <a:solidFill>
              <a:srgbClr val="F08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951F46E-7296-4B91-B5EB-62B35CF53EC6}"/>
              </a:ext>
            </a:extLst>
          </p:cNvPr>
          <p:cNvSpPr txBox="1"/>
          <p:nvPr/>
        </p:nvSpPr>
        <p:spPr>
          <a:xfrm>
            <a:off x="2363633" y="756560"/>
            <a:ext cx="2171700" cy="707884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本系统功能结构图</a:t>
            </a:r>
            <a:endParaRPr lang="zh-HK" altLang="en-US" sz="20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76" name="图片 75" descr="1">
            <a:extLst>
              <a:ext uri="{FF2B5EF4-FFF2-40B4-BE49-F238E27FC236}">
                <a16:creationId xmlns:a16="http://schemas.microsoft.com/office/drawing/2014/main" id="{0A3A4B4C-4BFC-45E6-B694-F19EE3C6080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" y="-15225"/>
            <a:ext cx="25400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5421642A-7B5B-4E4F-BF69-0BC9E557A9A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14507" y="2018790"/>
            <a:ext cx="5756910" cy="3078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39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74" grpId="0" animBg="1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研究结果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8" name="图片 7" descr="1">
            <a:extLst>
              <a:ext uri="{FF2B5EF4-FFF2-40B4-BE49-F238E27FC236}">
                <a16:creationId xmlns:a16="http://schemas.microsoft.com/office/drawing/2014/main" id="{57A2A34D-E0FD-4A44-82DB-DBE2E202026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379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等腰三角形 5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等腰三角形 58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57158" y="2807833"/>
            <a:ext cx="2316647" cy="3592075"/>
          </a:xfrm>
          <a:prstGeom prst="rect">
            <a:avLst/>
          </a:prstGeom>
          <a:solidFill>
            <a:srgbClr val="E94D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8" name="矩形 7"/>
          <p:cNvSpPr/>
          <p:nvPr/>
        </p:nvSpPr>
        <p:spPr>
          <a:xfrm>
            <a:off x="3972351" y="424633"/>
            <a:ext cx="2316647" cy="3592075"/>
          </a:xfrm>
          <a:prstGeom prst="rect">
            <a:avLst/>
          </a:prstGeom>
          <a:solidFill>
            <a:srgbClr val="2F9F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7" name="矩形 16"/>
          <p:cNvSpPr/>
          <p:nvPr/>
        </p:nvSpPr>
        <p:spPr>
          <a:xfrm>
            <a:off x="6278099" y="2807832"/>
            <a:ext cx="2316647" cy="3592075"/>
          </a:xfrm>
          <a:prstGeom prst="rect">
            <a:avLst/>
          </a:prstGeom>
          <a:solidFill>
            <a:srgbClr val="ACE3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2" name="矩形 21"/>
          <p:cNvSpPr/>
          <p:nvPr/>
        </p:nvSpPr>
        <p:spPr>
          <a:xfrm>
            <a:off x="8591514" y="424633"/>
            <a:ext cx="2316647" cy="3592075"/>
          </a:xfrm>
          <a:prstGeom prst="rect">
            <a:avLst/>
          </a:prstGeom>
          <a:solidFill>
            <a:srgbClr val="EFB09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78" name="文本框 8"/>
          <p:cNvSpPr txBox="1"/>
          <p:nvPr/>
        </p:nvSpPr>
        <p:spPr>
          <a:xfrm>
            <a:off x="4210862" y="1261942"/>
            <a:ext cx="1834981" cy="228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选择高性能的</a:t>
            </a:r>
            <a:r>
              <a:rPr lang="en-US" altLang="zh-CN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数据库，其在大数据量的情况下性价比远高于</a:t>
            </a:r>
            <a:r>
              <a:rPr lang="en-US" altLang="zh-CN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Oracle</a:t>
            </a: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。且本系统中进行足够的数据库优化，包含数据库系统优化，数据库</a:t>
            </a:r>
            <a:r>
              <a:rPr lang="en-US" altLang="zh-CN" sz="14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sql</a:t>
            </a: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语句的优化。</a:t>
            </a:r>
          </a:p>
        </p:txBody>
      </p:sp>
      <p:sp>
        <p:nvSpPr>
          <p:cNvPr id="79" name="矩形 78"/>
          <p:cNvSpPr/>
          <p:nvPr/>
        </p:nvSpPr>
        <p:spPr>
          <a:xfrm>
            <a:off x="4210862" y="748689"/>
            <a:ext cx="1207213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高效化</a:t>
            </a:r>
            <a:endParaRPr lang="en-US" altLang="zh-CN" sz="1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8852518" y="1259790"/>
            <a:ext cx="1834981" cy="200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旅游信息数据，可选择两地三中心方案。数据备份保留最少三个不同位置，两个数据服务器作为线上中心，随时保持线上系统高可用。</a:t>
            </a:r>
          </a:p>
        </p:txBody>
      </p:sp>
      <p:sp>
        <p:nvSpPr>
          <p:cNvPr id="81" name="矩形 80"/>
          <p:cNvSpPr/>
          <p:nvPr/>
        </p:nvSpPr>
        <p:spPr>
          <a:xfrm>
            <a:off x="8852518" y="590217"/>
            <a:ext cx="1207213" cy="75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高可用，容灾性强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1901621" y="3944917"/>
            <a:ext cx="1834981" cy="11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使用开源</a:t>
            </a:r>
            <a:r>
              <a:rPr lang="en-US" altLang="zh-CN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数据库，开源</a:t>
            </a:r>
            <a:r>
              <a:rPr lang="en-US" altLang="zh-CN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Tomcat</a:t>
            </a: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。医院自己的数据信息技术上完全由自己掌握</a:t>
            </a:r>
            <a:r>
              <a:rPr lang="zh-CN" altLang="en-US" sz="1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</a:p>
        </p:txBody>
      </p:sp>
      <p:sp>
        <p:nvSpPr>
          <p:cNvPr id="83" name="矩形 82"/>
          <p:cNvSpPr/>
          <p:nvPr/>
        </p:nvSpPr>
        <p:spPr>
          <a:xfrm>
            <a:off x="1901621" y="3431664"/>
            <a:ext cx="1207213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自主化</a:t>
            </a:r>
            <a:endParaRPr lang="en-US" altLang="zh-CN" sz="1800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4" name="文本框 8"/>
          <p:cNvSpPr txBox="1"/>
          <p:nvPr/>
        </p:nvSpPr>
        <p:spPr>
          <a:xfrm>
            <a:off x="6522356" y="3944916"/>
            <a:ext cx="1834981" cy="11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步入互联网大数据时代，旅游业面对海量的用户信息必须选择信息数据化。</a:t>
            </a:r>
          </a:p>
        </p:txBody>
      </p:sp>
      <p:sp>
        <p:nvSpPr>
          <p:cNvPr id="85" name="矩形 84"/>
          <p:cNvSpPr/>
          <p:nvPr/>
        </p:nvSpPr>
        <p:spPr>
          <a:xfrm>
            <a:off x="6560279" y="3164294"/>
            <a:ext cx="1207213" cy="757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信息数据源化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37" name="图片 36" descr="1">
            <a:extLst>
              <a:ext uri="{FF2B5EF4-FFF2-40B4-BE49-F238E27FC236}">
                <a16:creationId xmlns:a16="http://schemas.microsoft.com/office/drawing/2014/main" id="{BCAF913E-9A40-4DB2-8D83-36B25485F0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" y="-32968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517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2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等腰三角形 17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89045" y="2539353"/>
            <a:ext cx="3024300" cy="77553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特色旅游网站全年保持故障时间不超过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小时，线上</a:t>
            </a: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ddl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（数据定义语句）操作必须凌晨执行。系统可用率超过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99.999%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224022" y="3883562"/>
            <a:ext cx="3024300" cy="535466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制定严格的数据库权限管理，密码权限给与必须层层审批，</a:t>
            </a:r>
          </a:p>
        </p:txBody>
      </p:sp>
      <p:sp>
        <p:nvSpPr>
          <p:cNvPr id="39" name="矩形 38"/>
          <p:cNvSpPr/>
          <p:nvPr/>
        </p:nvSpPr>
        <p:spPr>
          <a:xfrm>
            <a:off x="2076837" y="3361088"/>
            <a:ext cx="186243" cy="1296184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330010" y="2641048"/>
            <a:ext cx="186243" cy="2016224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583183" y="3001088"/>
            <a:ext cx="186243" cy="1656184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36356" y="3649160"/>
            <a:ext cx="186243" cy="1008112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322597" y="2641048"/>
            <a:ext cx="186243" cy="2016224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575770" y="3289120"/>
            <a:ext cx="186243" cy="1368152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832495" y="3649160"/>
            <a:ext cx="186243" cy="1008112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086543" y="3937192"/>
            <a:ext cx="186243" cy="720080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4572784" y="3865184"/>
            <a:ext cx="186243" cy="792088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825957" y="3937192"/>
            <a:ext cx="186243" cy="720080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079130" y="4153216"/>
            <a:ext cx="186243" cy="50405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331803" y="2497032"/>
            <a:ext cx="186243" cy="2160240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818043" y="2895336"/>
            <a:ext cx="186243" cy="1761936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068885" y="2497032"/>
            <a:ext cx="186243" cy="2160240"/>
          </a:xfrm>
          <a:prstGeom prst="rect">
            <a:avLst/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319727" y="2713056"/>
            <a:ext cx="186243" cy="1944216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577062" y="3505144"/>
            <a:ext cx="186243" cy="1152128"/>
          </a:xfrm>
          <a:prstGeom prst="rect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2274955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80%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520715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60%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46590" y="4763367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40%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29087" y="4763367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99.99%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5E7920-A1DA-48D6-8797-6456CD7E9322}"/>
              </a:ext>
            </a:extLst>
          </p:cNvPr>
          <p:cNvSpPr/>
          <p:nvPr/>
        </p:nvSpPr>
        <p:spPr>
          <a:xfrm>
            <a:off x="7095107" y="1970638"/>
            <a:ext cx="2210071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信息管理优势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158D8D3-1745-4316-A6BD-37FCB8FBB4B8}"/>
              </a:ext>
            </a:extLst>
          </p:cNvPr>
          <p:cNvSpPr/>
          <p:nvPr/>
        </p:nvSpPr>
        <p:spPr>
          <a:xfrm>
            <a:off x="7111115" y="3366842"/>
            <a:ext cx="2210071" cy="39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权限管理严格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61" name="图片 60" descr="1">
            <a:extLst>
              <a:ext uri="{FF2B5EF4-FFF2-40B4-BE49-F238E27FC236}">
                <a16:creationId xmlns:a16="http://schemas.microsoft.com/office/drawing/2014/main" id="{9B902A7D-CBC2-4E44-8555-7C1FDB6C65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2583" y="-31663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80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问题讨论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8" name="图片 7" descr="1">
            <a:extLst>
              <a:ext uri="{FF2B5EF4-FFF2-40B4-BE49-F238E27FC236}">
                <a16:creationId xmlns:a16="http://schemas.microsoft.com/office/drawing/2014/main" id="{3AD42CAA-3664-49F5-8A34-89FB3E44ECF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6137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49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699616" y="2024912"/>
            <a:ext cx="2246643" cy="535466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需与景区管理人员，游客沟通，进行足够长时间的学习。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839316" y="1395127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旅游业务是否熟悉优化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39316" y="1727560"/>
            <a:ext cx="1355204" cy="45887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54518" y="1625026"/>
            <a:ext cx="2246643" cy="77553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使用一切能使用的技术方案，通过不断的学习，来完善本系统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12875" y="3813933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是否测试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36858" y="1561526"/>
            <a:ext cx="1355204" cy="45887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40177" y="4156396"/>
            <a:ext cx="2246643" cy="775531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与景区管理以及游客，工作人员，领导，进行充分的沟通了解，不断的修改系统细节。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767001" y="3626330"/>
            <a:ext cx="2171700" cy="553996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景区，游客各方面需求是否考虑到位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23580" y="4099583"/>
            <a:ext cx="1355204" cy="45887"/>
          </a:xfrm>
          <a:prstGeom prst="rect">
            <a:avLst/>
          </a:prstGeom>
          <a:solidFill>
            <a:srgbClr val="02A4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85266" y="4298804"/>
            <a:ext cx="2246643" cy="295400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使用黑盒测试，单元测试。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743069" y="1197250"/>
            <a:ext cx="2171700" cy="32316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系统设计优化是否合格</a:t>
            </a:r>
            <a:endParaRPr lang="zh-HK" altLang="en-US" sz="15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39488" y="4143995"/>
            <a:ext cx="1355204" cy="45887"/>
          </a:xfrm>
          <a:prstGeom prst="rect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HK" altLang="en-US" sz="150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23785" y="1434004"/>
            <a:ext cx="4022744" cy="3998976"/>
            <a:chOff x="3401876" y="1085088"/>
            <a:chExt cx="4022744" cy="3998976"/>
          </a:xfrm>
          <a:effectLst/>
        </p:grpSpPr>
        <p:sp>
          <p:nvSpPr>
            <p:cNvPr id="70" name="任意多边形 69"/>
            <p:cNvSpPr/>
            <p:nvPr/>
          </p:nvSpPr>
          <p:spPr>
            <a:xfrm>
              <a:off x="3401876" y="1085088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F083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 70"/>
            <p:cNvSpPr/>
            <p:nvPr/>
          </p:nvSpPr>
          <p:spPr>
            <a:xfrm flipH="1">
              <a:off x="5413248" y="1085088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F7D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 71"/>
            <p:cNvSpPr/>
            <p:nvPr/>
          </p:nvSpPr>
          <p:spPr>
            <a:xfrm flipV="1">
              <a:off x="3401876" y="3084576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ACE3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>
            <a:xfrm flipH="1" flipV="1">
              <a:off x="5413248" y="3084576"/>
              <a:ext cx="2011372" cy="1999488"/>
            </a:xfrm>
            <a:custGeom>
              <a:avLst/>
              <a:gdLst>
                <a:gd name="connsiteX0" fmla="*/ 2005276 w 2011372"/>
                <a:gd name="connsiteY0" fmla="*/ 0 h 1999488"/>
                <a:gd name="connsiteX1" fmla="*/ 2011372 w 2011372"/>
                <a:gd name="connsiteY1" fmla="*/ 308 h 1999488"/>
                <a:gd name="connsiteX2" fmla="*/ 2011372 w 2011372"/>
                <a:gd name="connsiteY2" fmla="*/ 1999488 h 1999488"/>
                <a:gd name="connsiteX3" fmla="*/ 0 w 2011372"/>
                <a:gd name="connsiteY3" fmla="*/ 1999488 h 1999488"/>
                <a:gd name="connsiteX4" fmla="*/ 10047 w 2011372"/>
                <a:gd name="connsiteY4" fmla="*/ 1800525 h 1999488"/>
                <a:gd name="connsiteX5" fmla="*/ 2005276 w 2011372"/>
                <a:gd name="connsiteY5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372" h="1999488">
                  <a:moveTo>
                    <a:pt x="2005276" y="0"/>
                  </a:moveTo>
                  <a:lnTo>
                    <a:pt x="2011372" y="308"/>
                  </a:lnTo>
                  <a:lnTo>
                    <a:pt x="2011372" y="1999488"/>
                  </a:lnTo>
                  <a:lnTo>
                    <a:pt x="0" y="1999488"/>
                  </a:lnTo>
                  <a:lnTo>
                    <a:pt x="10047" y="1800525"/>
                  </a:lnTo>
                  <a:cubicBezTo>
                    <a:pt x="112753" y="789197"/>
                    <a:pt x="966852" y="0"/>
                    <a:pt x="2005276" y="0"/>
                  </a:cubicBezTo>
                  <a:close/>
                </a:path>
              </a:pathLst>
            </a:custGeom>
            <a:solidFill>
              <a:srgbClr val="02A4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圆角矩形 73"/>
          <p:cNvSpPr/>
          <p:nvPr/>
        </p:nvSpPr>
        <p:spPr>
          <a:xfrm>
            <a:off x="5897159" y="526400"/>
            <a:ext cx="434851" cy="5766116"/>
          </a:xfrm>
          <a:prstGeom prst="roundRect">
            <a:avLst/>
          </a:prstGeom>
          <a:solidFill>
            <a:schemeClr val="bg1"/>
          </a:solidFill>
          <a:ln w="3175">
            <a:solidFill>
              <a:srgbClr val="A7A7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 rot="5400000">
            <a:off x="5897158" y="617130"/>
            <a:ext cx="434851" cy="5635750"/>
          </a:xfrm>
          <a:prstGeom prst="roundRect">
            <a:avLst/>
          </a:prstGeom>
          <a:solidFill>
            <a:schemeClr val="bg1"/>
          </a:solidFill>
          <a:ln w="3175">
            <a:solidFill>
              <a:srgbClr val="A7A7A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001301" y="2299636"/>
            <a:ext cx="2267712" cy="2267712"/>
          </a:xfrm>
          <a:prstGeom prst="ellipse">
            <a:avLst/>
          </a:prstGeom>
          <a:solidFill>
            <a:schemeClr val="bg1"/>
          </a:solidFill>
          <a:ln>
            <a:solidFill>
              <a:srgbClr val="A7A7A7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直角三角形 77"/>
          <p:cNvSpPr/>
          <p:nvPr/>
        </p:nvSpPr>
        <p:spPr>
          <a:xfrm rot="18900000">
            <a:off x="7528397" y="3032193"/>
            <a:ext cx="358749" cy="358749"/>
          </a:xfrm>
          <a:prstGeom prst="rtTriangle">
            <a:avLst/>
          </a:prstGeom>
          <a:solidFill>
            <a:srgbClr val="F7DAD0"/>
          </a:solidFill>
          <a:ln>
            <a:noFill/>
          </a:ln>
          <a:effectLst>
            <a:outerShdw blurRad="114300" dist="63500" dir="8100000" sx="91000" sy="91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直角三角形 78"/>
          <p:cNvSpPr/>
          <p:nvPr/>
        </p:nvSpPr>
        <p:spPr>
          <a:xfrm rot="2700000">
            <a:off x="6152635" y="4785594"/>
            <a:ext cx="358749" cy="358749"/>
          </a:xfrm>
          <a:prstGeom prst="rtTriangle">
            <a:avLst/>
          </a:prstGeom>
          <a:solidFill>
            <a:srgbClr val="02A4BB"/>
          </a:solidFill>
          <a:ln>
            <a:noFill/>
          </a:ln>
          <a:effectLst>
            <a:outerShdw blurRad="114300" dist="63500" dir="8100000" sx="91000" sy="91000" algn="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直角三角形 79"/>
          <p:cNvSpPr/>
          <p:nvPr/>
        </p:nvSpPr>
        <p:spPr>
          <a:xfrm rot="8100000">
            <a:off x="4419591" y="3491171"/>
            <a:ext cx="358749" cy="358749"/>
          </a:xfrm>
          <a:prstGeom prst="rtTriangle">
            <a:avLst/>
          </a:prstGeom>
          <a:solidFill>
            <a:srgbClr val="ACE3E8"/>
          </a:solidFill>
          <a:ln>
            <a:noFill/>
          </a:ln>
          <a:effectLst>
            <a:outerShdw blurRad="114300" dist="25400" dir="16200000" sx="97000" sy="97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直角三角形 80"/>
          <p:cNvSpPr/>
          <p:nvPr/>
        </p:nvSpPr>
        <p:spPr>
          <a:xfrm rot="18900000" flipH="1">
            <a:off x="5702109" y="1650673"/>
            <a:ext cx="358749" cy="358749"/>
          </a:xfrm>
          <a:prstGeom prst="rtTriangle">
            <a:avLst/>
          </a:prstGeom>
          <a:solidFill>
            <a:srgbClr val="F08392"/>
          </a:solidFill>
          <a:ln>
            <a:noFill/>
          </a:ln>
          <a:effectLst>
            <a:outerShdw blurRad="101600" dist="50800" sx="91000" sy="91000" algn="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551460" y="3269432"/>
            <a:ext cx="254000" cy="280051"/>
            <a:chOff x="1917700" y="530225"/>
            <a:chExt cx="495300" cy="546100"/>
          </a:xfrm>
          <a:solidFill>
            <a:srgbClr val="3A3A3A"/>
          </a:solidFill>
        </p:grpSpPr>
        <p:sp>
          <p:nvSpPr>
            <p:cNvPr id="83" name="Freeform 23"/>
            <p:cNvSpPr>
              <a:spLocks noEditPoints="1"/>
            </p:cNvSpPr>
            <p:nvPr/>
          </p:nvSpPr>
          <p:spPr bwMode="auto">
            <a:xfrm>
              <a:off x="1917700" y="530225"/>
              <a:ext cx="495300" cy="546100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1935163" y="690563"/>
              <a:ext cx="98425" cy="93663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5" name="Freeform 131"/>
          <p:cNvSpPr>
            <a:spLocks noEditPoints="1"/>
          </p:cNvSpPr>
          <p:nvPr/>
        </p:nvSpPr>
        <p:spPr bwMode="auto">
          <a:xfrm>
            <a:off x="6027203" y="660675"/>
            <a:ext cx="215908" cy="246954"/>
          </a:xfrm>
          <a:custGeom>
            <a:avLst/>
            <a:gdLst>
              <a:gd name="T0" fmla="*/ 0 w 153"/>
              <a:gd name="T1" fmla="*/ 0 h 175"/>
              <a:gd name="T2" fmla="*/ 109 w 153"/>
              <a:gd name="T3" fmla="*/ 0 h 175"/>
              <a:gd name="T4" fmla="*/ 109 w 153"/>
              <a:gd name="T5" fmla="*/ 20 h 175"/>
              <a:gd name="T6" fmla="*/ 90 w 153"/>
              <a:gd name="T7" fmla="*/ 20 h 175"/>
              <a:gd name="T8" fmla="*/ 90 w 153"/>
              <a:gd name="T9" fmla="*/ 50 h 175"/>
              <a:gd name="T10" fmla="*/ 60 w 153"/>
              <a:gd name="T11" fmla="*/ 50 h 175"/>
              <a:gd name="T12" fmla="*/ 60 w 153"/>
              <a:gd name="T13" fmla="*/ 101 h 175"/>
              <a:gd name="T14" fmla="*/ 90 w 153"/>
              <a:gd name="T15" fmla="*/ 101 h 175"/>
              <a:gd name="T16" fmla="*/ 90 w 153"/>
              <a:gd name="T17" fmla="*/ 132 h 175"/>
              <a:gd name="T18" fmla="*/ 109 w 153"/>
              <a:gd name="T19" fmla="*/ 132 h 175"/>
              <a:gd name="T20" fmla="*/ 109 w 153"/>
              <a:gd name="T21" fmla="*/ 175 h 175"/>
              <a:gd name="T22" fmla="*/ 56 w 153"/>
              <a:gd name="T23" fmla="*/ 125 h 175"/>
              <a:gd name="T24" fmla="*/ 0 w 153"/>
              <a:gd name="T25" fmla="*/ 175 h 175"/>
              <a:gd name="T26" fmla="*/ 0 w 153"/>
              <a:gd name="T27" fmla="*/ 0 h 175"/>
              <a:gd name="T28" fmla="*/ 0 w 153"/>
              <a:gd name="T29" fmla="*/ 0 h 175"/>
              <a:gd name="T30" fmla="*/ 77 w 153"/>
              <a:gd name="T31" fmla="*/ 63 h 175"/>
              <a:gd name="T32" fmla="*/ 77 w 153"/>
              <a:gd name="T33" fmla="*/ 86 h 175"/>
              <a:gd name="T34" fmla="*/ 103 w 153"/>
              <a:gd name="T35" fmla="*/ 86 h 175"/>
              <a:gd name="T36" fmla="*/ 103 w 153"/>
              <a:gd name="T37" fmla="*/ 112 h 175"/>
              <a:gd name="T38" fmla="*/ 127 w 153"/>
              <a:gd name="T39" fmla="*/ 112 h 175"/>
              <a:gd name="T40" fmla="*/ 127 w 153"/>
              <a:gd name="T41" fmla="*/ 86 h 175"/>
              <a:gd name="T42" fmla="*/ 153 w 153"/>
              <a:gd name="T43" fmla="*/ 86 h 175"/>
              <a:gd name="T44" fmla="*/ 153 w 153"/>
              <a:gd name="T45" fmla="*/ 63 h 175"/>
              <a:gd name="T46" fmla="*/ 127 w 153"/>
              <a:gd name="T47" fmla="*/ 63 h 175"/>
              <a:gd name="T48" fmla="*/ 127 w 153"/>
              <a:gd name="T49" fmla="*/ 37 h 175"/>
              <a:gd name="T50" fmla="*/ 103 w 153"/>
              <a:gd name="T51" fmla="*/ 37 h 175"/>
              <a:gd name="T52" fmla="*/ 103 w 153"/>
              <a:gd name="T53" fmla="*/ 63 h 175"/>
              <a:gd name="T54" fmla="*/ 77 w 153"/>
              <a:gd name="T55" fmla="*/ 63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3" h="175">
                <a:moveTo>
                  <a:pt x="0" y="0"/>
                </a:moveTo>
                <a:lnTo>
                  <a:pt x="109" y="0"/>
                </a:lnTo>
                <a:lnTo>
                  <a:pt x="109" y="20"/>
                </a:lnTo>
                <a:lnTo>
                  <a:pt x="90" y="20"/>
                </a:lnTo>
                <a:lnTo>
                  <a:pt x="90" y="50"/>
                </a:lnTo>
                <a:lnTo>
                  <a:pt x="60" y="50"/>
                </a:lnTo>
                <a:lnTo>
                  <a:pt x="60" y="101"/>
                </a:lnTo>
                <a:lnTo>
                  <a:pt x="90" y="101"/>
                </a:lnTo>
                <a:lnTo>
                  <a:pt x="90" y="132"/>
                </a:lnTo>
                <a:lnTo>
                  <a:pt x="109" y="132"/>
                </a:lnTo>
                <a:lnTo>
                  <a:pt x="109" y="175"/>
                </a:lnTo>
                <a:lnTo>
                  <a:pt x="56" y="125"/>
                </a:lnTo>
                <a:lnTo>
                  <a:pt x="0" y="17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77" y="63"/>
                </a:moveTo>
                <a:lnTo>
                  <a:pt x="77" y="86"/>
                </a:lnTo>
                <a:lnTo>
                  <a:pt x="103" y="86"/>
                </a:lnTo>
                <a:lnTo>
                  <a:pt x="103" y="112"/>
                </a:lnTo>
                <a:lnTo>
                  <a:pt x="127" y="112"/>
                </a:lnTo>
                <a:lnTo>
                  <a:pt x="127" y="86"/>
                </a:lnTo>
                <a:lnTo>
                  <a:pt x="153" y="86"/>
                </a:lnTo>
                <a:lnTo>
                  <a:pt x="153" y="63"/>
                </a:lnTo>
                <a:lnTo>
                  <a:pt x="127" y="63"/>
                </a:lnTo>
                <a:lnTo>
                  <a:pt x="127" y="37"/>
                </a:lnTo>
                <a:lnTo>
                  <a:pt x="103" y="37"/>
                </a:lnTo>
                <a:lnTo>
                  <a:pt x="103" y="63"/>
                </a:lnTo>
                <a:lnTo>
                  <a:pt x="77" y="63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47"/>
          <p:cNvSpPr>
            <a:spLocks noEditPoints="1"/>
          </p:cNvSpPr>
          <p:nvPr/>
        </p:nvSpPr>
        <p:spPr bwMode="auto">
          <a:xfrm>
            <a:off x="6004875" y="5850453"/>
            <a:ext cx="204618" cy="323157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63"/>
          <p:cNvSpPr>
            <a:spLocks noEditPoints="1"/>
          </p:cNvSpPr>
          <p:nvPr/>
        </p:nvSpPr>
        <p:spPr bwMode="auto">
          <a:xfrm>
            <a:off x="3457806" y="3285384"/>
            <a:ext cx="354203" cy="228609"/>
          </a:xfrm>
          <a:custGeom>
            <a:avLst/>
            <a:gdLst>
              <a:gd name="T0" fmla="*/ 72 w 116"/>
              <a:gd name="T1" fmla="*/ 27 h 75"/>
              <a:gd name="T2" fmla="*/ 69 w 116"/>
              <a:gd name="T3" fmla="*/ 19 h 75"/>
              <a:gd name="T4" fmla="*/ 65 w 116"/>
              <a:gd name="T5" fmla="*/ 19 h 75"/>
              <a:gd name="T6" fmla="*/ 46 w 116"/>
              <a:gd name="T7" fmla="*/ 18 h 75"/>
              <a:gd name="T8" fmla="*/ 46 w 116"/>
              <a:gd name="T9" fmla="*/ 29 h 75"/>
              <a:gd name="T10" fmla="*/ 79 w 116"/>
              <a:gd name="T11" fmla="*/ 9 h 75"/>
              <a:gd name="T12" fmla="*/ 72 w 116"/>
              <a:gd name="T13" fmla="*/ 29 h 75"/>
              <a:gd name="T14" fmla="*/ 8 w 116"/>
              <a:gd name="T15" fmla="*/ 23 h 75"/>
              <a:gd name="T16" fmla="*/ 29 w 116"/>
              <a:gd name="T17" fmla="*/ 35 h 75"/>
              <a:gd name="T18" fmla="*/ 18 w 116"/>
              <a:gd name="T19" fmla="*/ 46 h 75"/>
              <a:gd name="T20" fmla="*/ 11 w 116"/>
              <a:gd name="T21" fmla="*/ 42 h 75"/>
              <a:gd name="T22" fmla="*/ 25 w 116"/>
              <a:gd name="T23" fmla="*/ 46 h 75"/>
              <a:gd name="T24" fmla="*/ 4 w 116"/>
              <a:gd name="T25" fmla="*/ 48 h 75"/>
              <a:gd name="T26" fmla="*/ 3 w 116"/>
              <a:gd name="T27" fmla="*/ 48 h 75"/>
              <a:gd name="T28" fmla="*/ 0 w 116"/>
              <a:gd name="T29" fmla="*/ 61 h 75"/>
              <a:gd name="T30" fmla="*/ 2 w 116"/>
              <a:gd name="T31" fmla="*/ 62 h 75"/>
              <a:gd name="T32" fmla="*/ 26 w 116"/>
              <a:gd name="T33" fmla="*/ 73 h 75"/>
              <a:gd name="T34" fmla="*/ 28 w 116"/>
              <a:gd name="T35" fmla="*/ 75 h 75"/>
              <a:gd name="T36" fmla="*/ 92 w 116"/>
              <a:gd name="T37" fmla="*/ 75 h 75"/>
              <a:gd name="T38" fmla="*/ 93 w 116"/>
              <a:gd name="T39" fmla="*/ 62 h 75"/>
              <a:gd name="T40" fmla="*/ 116 w 116"/>
              <a:gd name="T41" fmla="*/ 62 h 75"/>
              <a:gd name="T42" fmla="*/ 116 w 116"/>
              <a:gd name="T43" fmla="*/ 55 h 75"/>
              <a:gd name="T44" fmla="*/ 113 w 116"/>
              <a:gd name="T45" fmla="*/ 48 h 75"/>
              <a:gd name="T46" fmla="*/ 105 w 116"/>
              <a:gd name="T47" fmla="*/ 46 h 75"/>
              <a:gd name="T48" fmla="*/ 98 w 116"/>
              <a:gd name="T49" fmla="*/ 59 h 75"/>
              <a:gd name="T50" fmla="*/ 91 w 116"/>
              <a:gd name="T51" fmla="*/ 46 h 75"/>
              <a:gd name="T52" fmla="*/ 72 w 116"/>
              <a:gd name="T53" fmla="*/ 45 h 75"/>
              <a:gd name="T54" fmla="*/ 69 w 116"/>
              <a:gd name="T55" fmla="*/ 50 h 75"/>
              <a:gd name="T56" fmla="*/ 64 w 116"/>
              <a:gd name="T57" fmla="*/ 67 h 75"/>
              <a:gd name="T58" fmla="*/ 64 w 116"/>
              <a:gd name="T59" fmla="*/ 52 h 75"/>
              <a:gd name="T60" fmla="*/ 60 w 116"/>
              <a:gd name="T61" fmla="*/ 47 h 75"/>
              <a:gd name="T62" fmla="*/ 56 w 116"/>
              <a:gd name="T63" fmla="*/ 47 h 75"/>
              <a:gd name="T64" fmla="*/ 57 w 116"/>
              <a:gd name="T65" fmla="*/ 54 h 75"/>
              <a:gd name="T66" fmla="*/ 49 w 116"/>
              <a:gd name="T67" fmla="*/ 50 h 75"/>
              <a:gd name="T68" fmla="*/ 47 w 116"/>
              <a:gd name="T69" fmla="*/ 45 h 75"/>
              <a:gd name="T70" fmla="*/ 33 w 116"/>
              <a:gd name="T71" fmla="*/ 48 h 75"/>
              <a:gd name="T72" fmla="*/ 87 w 116"/>
              <a:gd name="T73" fmla="*/ 36 h 75"/>
              <a:gd name="T74" fmla="*/ 109 w 116"/>
              <a:gd name="T75" fmla="*/ 21 h 75"/>
              <a:gd name="T76" fmla="*/ 106 w 116"/>
              <a:gd name="T77" fmla="*/ 42 h 75"/>
              <a:gd name="T78" fmla="*/ 98 w 116"/>
              <a:gd name="T79" fmla="*/ 46 h 75"/>
              <a:gd name="T80" fmla="*/ 87 w 116"/>
              <a:gd name="T81" fmla="*/ 3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6" h="75">
                <a:moveTo>
                  <a:pt x="72" y="29"/>
                </a:moveTo>
                <a:cubicBezTo>
                  <a:pt x="72" y="28"/>
                  <a:pt x="72" y="27"/>
                  <a:pt x="72" y="27"/>
                </a:cubicBezTo>
                <a:cubicBezTo>
                  <a:pt x="72" y="19"/>
                  <a:pt x="72" y="19"/>
                  <a:pt x="72" y="19"/>
                </a:cubicBezTo>
                <a:cubicBezTo>
                  <a:pt x="71" y="19"/>
                  <a:pt x="70" y="19"/>
                  <a:pt x="69" y="19"/>
                </a:cubicBezTo>
                <a:cubicBezTo>
                  <a:pt x="68" y="14"/>
                  <a:pt x="68" y="14"/>
                  <a:pt x="68" y="14"/>
                </a:cubicBezTo>
                <a:cubicBezTo>
                  <a:pt x="65" y="19"/>
                  <a:pt x="65" y="19"/>
                  <a:pt x="65" y="19"/>
                </a:cubicBezTo>
                <a:cubicBezTo>
                  <a:pt x="60" y="21"/>
                  <a:pt x="56" y="22"/>
                  <a:pt x="47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8"/>
                  <a:pt x="46" y="29"/>
                </a:cubicBezTo>
                <a:cubicBezTo>
                  <a:pt x="38" y="23"/>
                  <a:pt x="41" y="20"/>
                  <a:pt x="39" y="9"/>
                </a:cubicBezTo>
                <a:cubicBezTo>
                  <a:pt x="45" y="0"/>
                  <a:pt x="75" y="0"/>
                  <a:pt x="79" y="9"/>
                </a:cubicBezTo>
                <a:cubicBezTo>
                  <a:pt x="78" y="17"/>
                  <a:pt x="79" y="24"/>
                  <a:pt x="73" y="29"/>
                </a:cubicBezTo>
                <a:cubicBezTo>
                  <a:pt x="72" y="29"/>
                  <a:pt x="72" y="29"/>
                  <a:pt x="72" y="29"/>
                </a:cubicBezTo>
                <a:close/>
                <a:moveTo>
                  <a:pt x="8" y="36"/>
                </a:moveTo>
                <a:cubicBezTo>
                  <a:pt x="7" y="30"/>
                  <a:pt x="7" y="27"/>
                  <a:pt x="8" y="23"/>
                </a:cubicBezTo>
                <a:cubicBezTo>
                  <a:pt x="18" y="25"/>
                  <a:pt x="20" y="16"/>
                  <a:pt x="29" y="23"/>
                </a:cubicBezTo>
                <a:cubicBezTo>
                  <a:pt x="30" y="27"/>
                  <a:pt x="30" y="32"/>
                  <a:pt x="29" y="35"/>
                </a:cubicBezTo>
                <a:cubicBezTo>
                  <a:pt x="29" y="38"/>
                  <a:pt x="28" y="40"/>
                  <a:pt x="26" y="42"/>
                </a:cubicBezTo>
                <a:cubicBezTo>
                  <a:pt x="24" y="44"/>
                  <a:pt x="21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3" y="44"/>
                  <a:pt x="11" y="42"/>
                </a:cubicBezTo>
                <a:cubicBezTo>
                  <a:pt x="9" y="40"/>
                  <a:pt x="8" y="38"/>
                  <a:pt x="8" y="36"/>
                </a:cubicBezTo>
                <a:close/>
                <a:moveTo>
                  <a:pt x="25" y="46"/>
                </a:moveTo>
                <a:cubicBezTo>
                  <a:pt x="22" y="52"/>
                  <a:pt x="14" y="52"/>
                  <a:pt x="12" y="46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50"/>
                  <a:pt x="1" y="51"/>
                  <a:pt x="0" y="54"/>
                </a:cubicBezTo>
                <a:cubicBezTo>
                  <a:pt x="0" y="56"/>
                  <a:pt x="0" y="58"/>
                  <a:pt x="0" y="61"/>
                </a:cubicBezTo>
                <a:cubicBezTo>
                  <a:pt x="1" y="62"/>
                  <a:pt x="1" y="62"/>
                  <a:pt x="1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26" y="62"/>
                  <a:pt x="26" y="62"/>
                  <a:pt x="26" y="62"/>
                </a:cubicBezTo>
                <a:cubicBezTo>
                  <a:pt x="25" y="65"/>
                  <a:pt x="26" y="69"/>
                  <a:pt x="26" y="73"/>
                </a:cubicBezTo>
                <a:cubicBezTo>
                  <a:pt x="27" y="75"/>
                  <a:pt x="27" y="75"/>
                  <a:pt x="27" y="75"/>
                </a:cubicBezTo>
                <a:cubicBezTo>
                  <a:pt x="28" y="75"/>
                  <a:pt x="28" y="75"/>
                  <a:pt x="28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2" y="75"/>
                  <a:pt x="92" y="75"/>
                </a:cubicBezTo>
                <a:cubicBezTo>
                  <a:pt x="92" y="73"/>
                  <a:pt x="92" y="73"/>
                  <a:pt x="92" y="73"/>
                </a:cubicBezTo>
                <a:cubicBezTo>
                  <a:pt x="93" y="69"/>
                  <a:pt x="93" y="66"/>
                  <a:pt x="93" y="62"/>
                </a:cubicBezTo>
                <a:cubicBezTo>
                  <a:pt x="115" y="62"/>
                  <a:pt x="115" y="62"/>
                  <a:pt x="115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16" y="59"/>
                  <a:pt x="116" y="57"/>
                  <a:pt x="116" y="55"/>
                </a:cubicBezTo>
                <a:cubicBezTo>
                  <a:pt x="116" y="52"/>
                  <a:pt x="115" y="50"/>
                  <a:pt x="114" y="49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05" y="46"/>
                  <a:pt x="105" y="46"/>
                  <a:pt x="105" y="46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98" y="59"/>
                  <a:pt x="98" y="59"/>
                  <a:pt x="98" y="59"/>
                </a:cubicBezTo>
                <a:cubicBezTo>
                  <a:pt x="93" y="47"/>
                  <a:pt x="93" y="47"/>
                  <a:pt x="93" y="47"/>
                </a:cubicBezTo>
                <a:cubicBezTo>
                  <a:pt x="91" y="46"/>
                  <a:pt x="91" y="46"/>
                  <a:pt x="91" y="46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5"/>
                  <a:pt x="72" y="45"/>
                  <a:pt x="72" y="45"/>
                </a:cubicBezTo>
                <a:cubicBezTo>
                  <a:pt x="69" y="47"/>
                  <a:pt x="69" y="47"/>
                  <a:pt x="69" y="47"/>
                </a:cubicBezTo>
                <a:cubicBezTo>
                  <a:pt x="69" y="50"/>
                  <a:pt x="69" y="50"/>
                  <a:pt x="69" y="50"/>
                </a:cubicBezTo>
                <a:cubicBezTo>
                  <a:pt x="64" y="67"/>
                  <a:pt x="64" y="67"/>
                  <a:pt x="64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62" y="54"/>
                  <a:pt x="62" y="54"/>
                  <a:pt x="62" y="54"/>
                </a:cubicBezTo>
                <a:cubicBezTo>
                  <a:pt x="64" y="52"/>
                  <a:pt x="64" y="52"/>
                  <a:pt x="64" y="52"/>
                </a:cubicBezTo>
                <a:cubicBezTo>
                  <a:pt x="63" y="47"/>
                  <a:pt x="63" y="47"/>
                  <a:pt x="63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59" y="47"/>
                  <a:pt x="59" y="47"/>
                  <a:pt x="59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52"/>
                  <a:pt x="55" y="52"/>
                  <a:pt x="55" y="52"/>
                </a:cubicBezTo>
                <a:cubicBezTo>
                  <a:pt x="57" y="54"/>
                  <a:pt x="57" y="54"/>
                  <a:pt x="57" y="54"/>
                </a:cubicBezTo>
                <a:cubicBezTo>
                  <a:pt x="54" y="67"/>
                  <a:pt x="54" y="67"/>
                  <a:pt x="54" y="67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6"/>
                  <a:pt x="25" y="46"/>
                  <a:pt x="25" y="46"/>
                </a:cubicBezTo>
                <a:close/>
                <a:moveTo>
                  <a:pt x="87" y="36"/>
                </a:moveTo>
                <a:cubicBezTo>
                  <a:pt x="87" y="30"/>
                  <a:pt x="86" y="25"/>
                  <a:pt x="87" y="21"/>
                </a:cubicBezTo>
                <a:cubicBezTo>
                  <a:pt x="91" y="18"/>
                  <a:pt x="106" y="18"/>
                  <a:pt x="109" y="21"/>
                </a:cubicBezTo>
                <a:cubicBezTo>
                  <a:pt x="109" y="26"/>
                  <a:pt x="109" y="32"/>
                  <a:pt x="109" y="35"/>
                </a:cubicBezTo>
                <a:cubicBezTo>
                  <a:pt x="108" y="38"/>
                  <a:pt x="107" y="40"/>
                  <a:pt x="106" y="42"/>
                </a:cubicBezTo>
                <a:cubicBezTo>
                  <a:pt x="104" y="44"/>
                  <a:pt x="101" y="46"/>
                  <a:pt x="98" y="46"/>
                </a:cubicBezTo>
                <a:cubicBezTo>
                  <a:pt x="98" y="46"/>
                  <a:pt x="98" y="46"/>
                  <a:pt x="98" y="46"/>
                </a:cubicBezTo>
                <a:cubicBezTo>
                  <a:pt x="95" y="46"/>
                  <a:pt x="92" y="44"/>
                  <a:pt x="90" y="42"/>
                </a:cubicBezTo>
                <a:cubicBezTo>
                  <a:pt x="89" y="40"/>
                  <a:pt x="88" y="38"/>
                  <a:pt x="87" y="36"/>
                </a:cubicBezTo>
                <a:close/>
              </a:path>
            </a:pathLst>
          </a:custGeom>
          <a:solidFill>
            <a:srgbClr val="3A3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350722" y="2927977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117844" y="3365490"/>
            <a:ext cx="209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3A3A3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We do our best to make your presentation perfect!</a:t>
            </a:r>
            <a:endParaRPr lang="zh-CN" altLang="en-US" sz="1100" dirty="0">
              <a:solidFill>
                <a:srgbClr val="3A3A3A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5295671" y="3325217"/>
            <a:ext cx="16545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 rot="18900000">
            <a:off x="4642798" y="2193704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 rot="3088311">
            <a:off x="6106738" y="2334054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 rot="13064296">
            <a:off x="4595027" y="3550742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 rot="8100000">
            <a:off x="6097520" y="3598210"/>
            <a:ext cx="1586727" cy="11004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960648"/>
              </a:avLst>
            </a:prstTxWarp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ADD  TITLE</a:t>
            </a:r>
            <a:endParaRPr lang="zh-HK" altLang="en-US" b="1" dirty="0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77" name="图片 76" descr="1">
            <a:extLst>
              <a:ext uri="{FF2B5EF4-FFF2-40B4-BE49-F238E27FC236}">
                <a16:creationId xmlns:a16="http://schemas.microsoft.com/office/drawing/2014/main" id="{7F10B8B1-DE69-47C5-BCF8-DED4BD1114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" y="483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73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5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  <p:bldP spid="85" grpId="0" animBg="1"/>
      <p:bldP spid="86" grpId="0" animBg="1"/>
      <p:bldP spid="87" grpId="0" animBg="1"/>
      <p:bldP spid="92" grpId="0"/>
      <p:bldP spid="93" grpId="0"/>
      <p:bldP spid="99" grpId="0"/>
      <p:bldP spid="100" grpId="0"/>
      <p:bldP spid="101" grpId="0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1005110" y="1634965"/>
            <a:ext cx="3704066" cy="4419467"/>
            <a:chOff x="942166" y="1562255"/>
            <a:chExt cx="3704066" cy="4419467"/>
          </a:xfrm>
        </p:grpSpPr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960353" y="3398725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5"/>
            <p:cNvSpPr>
              <a:spLocks/>
            </p:cNvSpPr>
            <p:nvPr/>
          </p:nvSpPr>
          <p:spPr bwMode="auto">
            <a:xfrm>
              <a:off x="2758920" y="4368947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942166" y="3827195"/>
              <a:ext cx="3597132" cy="2154527"/>
              <a:chOff x="3921371" y="3319272"/>
              <a:chExt cx="4371360" cy="2618256"/>
            </a:xfrm>
          </p:grpSpPr>
          <p:sp>
            <p:nvSpPr>
              <p:cNvPr id="128" name="Freeform 12"/>
              <p:cNvSpPr>
                <a:spLocks/>
              </p:cNvSpPr>
              <p:nvPr/>
            </p:nvSpPr>
            <p:spPr bwMode="auto">
              <a:xfrm>
                <a:off x="3921371" y="3319272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14"/>
              <p:cNvSpPr>
                <a:spLocks/>
              </p:cNvSpPr>
              <p:nvPr/>
            </p:nvSpPr>
            <p:spPr bwMode="auto">
              <a:xfrm>
                <a:off x="6107052" y="449831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16"/>
              <p:cNvSpPr>
                <a:spLocks/>
              </p:cNvSpPr>
              <p:nvPr/>
            </p:nvSpPr>
            <p:spPr bwMode="auto">
              <a:xfrm>
                <a:off x="3930166" y="449831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0" name="Freeform 18"/>
            <p:cNvSpPr>
              <a:spLocks/>
            </p:cNvSpPr>
            <p:nvPr/>
          </p:nvSpPr>
          <p:spPr bwMode="auto">
            <a:xfrm>
              <a:off x="960353" y="2920449"/>
              <a:ext cx="3597132" cy="1935886"/>
            </a:xfrm>
            <a:custGeom>
              <a:avLst/>
              <a:gdLst>
                <a:gd name="T0" fmla="*/ 994 w 994"/>
                <a:gd name="T1" fmla="*/ 213 h 425"/>
                <a:gd name="T2" fmla="*/ 497 w 994"/>
                <a:gd name="T3" fmla="*/ 425 h 425"/>
                <a:gd name="T4" fmla="*/ 0 w 994"/>
                <a:gd name="T5" fmla="*/ 213 h 425"/>
                <a:gd name="T6" fmla="*/ 497 w 994"/>
                <a:gd name="T7" fmla="*/ 0 h 425"/>
                <a:gd name="T8" fmla="*/ 994 w 994"/>
                <a:gd name="T9" fmla="*/ 2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5">
                  <a:moveTo>
                    <a:pt x="994" y="213"/>
                  </a:moveTo>
                  <a:lnTo>
                    <a:pt x="497" y="425"/>
                  </a:lnTo>
                  <a:lnTo>
                    <a:pt x="0" y="213"/>
                  </a:lnTo>
                  <a:lnTo>
                    <a:pt x="497" y="0"/>
                  </a:lnTo>
                  <a:lnTo>
                    <a:pt x="994" y="2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"/>
            <p:cNvSpPr>
              <a:spLocks/>
            </p:cNvSpPr>
            <p:nvPr/>
          </p:nvSpPr>
          <p:spPr bwMode="auto">
            <a:xfrm>
              <a:off x="2758920" y="3890668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942166" y="3207479"/>
              <a:ext cx="3597132" cy="2138848"/>
              <a:chOff x="3921371" y="2738055"/>
              <a:chExt cx="4371360" cy="2599202"/>
            </a:xfrm>
          </p:grpSpPr>
          <p:sp>
            <p:nvSpPr>
              <p:cNvPr id="125" name="Freeform 17"/>
              <p:cNvSpPr>
                <a:spLocks/>
              </p:cNvSpPr>
              <p:nvPr/>
            </p:nvSpPr>
            <p:spPr bwMode="auto">
              <a:xfrm>
                <a:off x="3921371" y="2738055"/>
                <a:ext cx="4371360" cy="2352556"/>
              </a:xfrm>
              <a:custGeom>
                <a:avLst/>
                <a:gdLst>
                  <a:gd name="T0" fmla="*/ 994 w 994"/>
                  <a:gd name="T1" fmla="*/ 213 h 425"/>
                  <a:gd name="T2" fmla="*/ 497 w 994"/>
                  <a:gd name="T3" fmla="*/ 425 h 425"/>
                  <a:gd name="T4" fmla="*/ 0 w 994"/>
                  <a:gd name="T5" fmla="*/ 213 h 425"/>
                  <a:gd name="T6" fmla="*/ 497 w 994"/>
                  <a:gd name="T7" fmla="*/ 0 h 425"/>
                  <a:gd name="T8" fmla="*/ 994 w 994"/>
                  <a:gd name="T9" fmla="*/ 213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5">
                    <a:moveTo>
                      <a:pt x="994" y="213"/>
                    </a:moveTo>
                    <a:lnTo>
                      <a:pt x="497" y="425"/>
                    </a:lnTo>
                    <a:lnTo>
                      <a:pt x="0" y="213"/>
                    </a:lnTo>
                    <a:lnTo>
                      <a:pt x="497" y="0"/>
                    </a:lnTo>
                    <a:lnTo>
                      <a:pt x="994" y="213"/>
                    </a:lnTo>
                    <a:close/>
                  </a:path>
                </a:pathLst>
              </a:custGeom>
              <a:solidFill>
                <a:srgbClr val="ACE3E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19"/>
              <p:cNvSpPr>
                <a:spLocks/>
              </p:cNvSpPr>
              <p:nvPr/>
            </p:nvSpPr>
            <p:spPr bwMode="auto">
              <a:xfrm>
                <a:off x="6107052" y="3898048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21"/>
              <p:cNvSpPr>
                <a:spLocks/>
              </p:cNvSpPr>
              <p:nvPr/>
            </p:nvSpPr>
            <p:spPr bwMode="auto">
              <a:xfrm>
                <a:off x="3930166" y="3898048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3" name="Freeform 23"/>
            <p:cNvSpPr>
              <a:spLocks/>
            </p:cNvSpPr>
            <p:nvPr/>
          </p:nvSpPr>
          <p:spPr bwMode="auto">
            <a:xfrm>
              <a:off x="960353" y="2446727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2758920" y="3412391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7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942166" y="2576641"/>
              <a:ext cx="3597132" cy="2149970"/>
              <a:chOff x="3921371" y="2162371"/>
              <a:chExt cx="4371360" cy="2612718"/>
            </a:xfrm>
          </p:grpSpPr>
          <p:sp>
            <p:nvSpPr>
              <p:cNvPr id="122" name="Freeform 22"/>
              <p:cNvSpPr>
                <a:spLocks/>
              </p:cNvSpPr>
              <p:nvPr/>
            </p:nvSpPr>
            <p:spPr bwMode="auto">
              <a:xfrm>
                <a:off x="3921371" y="2162371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24"/>
              <p:cNvSpPr>
                <a:spLocks/>
              </p:cNvSpPr>
              <p:nvPr/>
            </p:nvSpPr>
            <p:spPr bwMode="auto">
              <a:xfrm>
                <a:off x="6107052" y="3317101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7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7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6"/>
              <p:cNvSpPr>
                <a:spLocks/>
              </p:cNvSpPr>
              <p:nvPr/>
            </p:nvSpPr>
            <p:spPr bwMode="auto">
              <a:xfrm>
                <a:off x="3930166" y="3335880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7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9254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960353" y="1968448"/>
              <a:ext cx="3597132" cy="1931329"/>
            </a:xfrm>
            <a:custGeom>
              <a:avLst/>
              <a:gdLst>
                <a:gd name="T0" fmla="*/ 994 w 994"/>
                <a:gd name="T1" fmla="*/ 212 h 424"/>
                <a:gd name="T2" fmla="*/ 497 w 994"/>
                <a:gd name="T3" fmla="*/ 424 h 424"/>
                <a:gd name="T4" fmla="*/ 0 w 994"/>
                <a:gd name="T5" fmla="*/ 212 h 424"/>
                <a:gd name="T6" fmla="*/ 497 w 994"/>
                <a:gd name="T7" fmla="*/ 0 h 424"/>
                <a:gd name="T8" fmla="*/ 994 w 994"/>
                <a:gd name="T9" fmla="*/ 21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424">
                  <a:moveTo>
                    <a:pt x="994" y="212"/>
                  </a:moveTo>
                  <a:lnTo>
                    <a:pt x="497" y="424"/>
                  </a:lnTo>
                  <a:lnTo>
                    <a:pt x="0" y="212"/>
                  </a:lnTo>
                  <a:lnTo>
                    <a:pt x="497" y="0"/>
                  </a:lnTo>
                  <a:lnTo>
                    <a:pt x="994" y="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2758920" y="2934112"/>
              <a:ext cx="1791330" cy="1184306"/>
            </a:xfrm>
            <a:custGeom>
              <a:avLst/>
              <a:gdLst>
                <a:gd name="T0" fmla="*/ 495 w 495"/>
                <a:gd name="T1" fmla="*/ 0 h 260"/>
                <a:gd name="T2" fmla="*/ 0 w 495"/>
                <a:gd name="T3" fmla="*/ 212 h 260"/>
                <a:gd name="T4" fmla="*/ 0 w 495"/>
                <a:gd name="T5" fmla="*/ 260 h 260"/>
                <a:gd name="T6" fmla="*/ 495 w 495"/>
                <a:gd name="T7" fmla="*/ 4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5" h="260">
                  <a:moveTo>
                    <a:pt x="495" y="0"/>
                  </a:moveTo>
                  <a:lnTo>
                    <a:pt x="0" y="212"/>
                  </a:lnTo>
                  <a:lnTo>
                    <a:pt x="0" y="260"/>
                  </a:lnTo>
                  <a:lnTo>
                    <a:pt x="495" y="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988852" y="1562255"/>
              <a:ext cx="3657380" cy="2156141"/>
              <a:chOff x="3899270" y="1608968"/>
              <a:chExt cx="4384668" cy="2584900"/>
            </a:xfrm>
          </p:grpSpPr>
          <p:sp>
            <p:nvSpPr>
              <p:cNvPr id="119" name="Freeform 27"/>
              <p:cNvSpPr>
                <a:spLocks/>
              </p:cNvSpPr>
              <p:nvPr/>
            </p:nvSpPr>
            <p:spPr bwMode="auto">
              <a:xfrm>
                <a:off x="3899270" y="1608968"/>
                <a:ext cx="4371360" cy="2347018"/>
              </a:xfrm>
              <a:custGeom>
                <a:avLst/>
                <a:gdLst>
                  <a:gd name="T0" fmla="*/ 994 w 994"/>
                  <a:gd name="T1" fmla="*/ 212 h 424"/>
                  <a:gd name="T2" fmla="*/ 497 w 994"/>
                  <a:gd name="T3" fmla="*/ 424 h 424"/>
                  <a:gd name="T4" fmla="*/ 0 w 994"/>
                  <a:gd name="T5" fmla="*/ 212 h 424"/>
                  <a:gd name="T6" fmla="*/ 497 w 994"/>
                  <a:gd name="T7" fmla="*/ 0 h 424"/>
                  <a:gd name="T8" fmla="*/ 994 w 994"/>
                  <a:gd name="T9" fmla="*/ 212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4" h="424">
                    <a:moveTo>
                      <a:pt x="994" y="212"/>
                    </a:moveTo>
                    <a:lnTo>
                      <a:pt x="497" y="424"/>
                    </a:lnTo>
                    <a:lnTo>
                      <a:pt x="0" y="212"/>
                    </a:lnTo>
                    <a:lnTo>
                      <a:pt x="497" y="0"/>
                    </a:lnTo>
                    <a:lnTo>
                      <a:pt x="994" y="212"/>
                    </a:lnTo>
                    <a:close/>
                  </a:path>
                </a:pathLst>
              </a:custGeom>
              <a:solidFill>
                <a:srgbClr val="ACE3E8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6107052" y="2754659"/>
                <a:ext cx="2176886" cy="1439209"/>
              </a:xfrm>
              <a:custGeom>
                <a:avLst/>
                <a:gdLst>
                  <a:gd name="T0" fmla="*/ 495 w 495"/>
                  <a:gd name="T1" fmla="*/ 0 h 260"/>
                  <a:gd name="T2" fmla="*/ 0 w 495"/>
                  <a:gd name="T3" fmla="*/ 212 h 260"/>
                  <a:gd name="T4" fmla="*/ 0 w 495"/>
                  <a:gd name="T5" fmla="*/ 260 h 260"/>
                  <a:gd name="T6" fmla="*/ 495 w 495"/>
                  <a:gd name="T7" fmla="*/ 48 h 260"/>
                  <a:gd name="T8" fmla="*/ 495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495" y="0"/>
                    </a:moveTo>
                    <a:lnTo>
                      <a:pt x="0" y="212"/>
                    </a:lnTo>
                    <a:lnTo>
                      <a:pt x="0" y="260"/>
                    </a:lnTo>
                    <a:lnTo>
                      <a:pt x="495" y="48"/>
                    </a:lnTo>
                    <a:lnTo>
                      <a:pt x="495" y="0"/>
                    </a:lnTo>
                    <a:close/>
                  </a:path>
                </a:pathLst>
              </a:custGeom>
              <a:solidFill>
                <a:srgbClr val="69CBD5">
                  <a:alpha val="94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3930166" y="2754659"/>
                <a:ext cx="2176886" cy="1439209"/>
              </a:xfrm>
              <a:custGeom>
                <a:avLst/>
                <a:gdLst>
                  <a:gd name="T0" fmla="*/ 0 w 495"/>
                  <a:gd name="T1" fmla="*/ 0 h 260"/>
                  <a:gd name="T2" fmla="*/ 495 w 495"/>
                  <a:gd name="T3" fmla="*/ 212 h 260"/>
                  <a:gd name="T4" fmla="*/ 495 w 495"/>
                  <a:gd name="T5" fmla="*/ 260 h 260"/>
                  <a:gd name="T6" fmla="*/ 0 w 495"/>
                  <a:gd name="T7" fmla="*/ 48 h 260"/>
                  <a:gd name="T8" fmla="*/ 0 w 495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60">
                    <a:moveTo>
                      <a:pt x="0" y="0"/>
                    </a:moveTo>
                    <a:lnTo>
                      <a:pt x="495" y="212"/>
                    </a:lnTo>
                    <a:lnTo>
                      <a:pt x="495" y="260"/>
                    </a:lnTo>
                    <a:lnTo>
                      <a:pt x="0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CBD5">
                  <a:alpha val="9294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131" name="直接连接符 130"/>
          <p:cNvCxnSpPr/>
          <p:nvPr/>
        </p:nvCxnSpPr>
        <p:spPr>
          <a:xfrm>
            <a:off x="3355598" y="2218738"/>
            <a:ext cx="21384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3801274" y="3365292"/>
            <a:ext cx="1692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017576" y="4511846"/>
            <a:ext cx="147644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3355598" y="5658399"/>
            <a:ext cx="213842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551190" y="1479690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UI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美化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71362" y="1813460"/>
            <a:ext cx="5497341" cy="30899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实现系统基本功能后 即交给用户使用，则必须考虑用户的审美，操作习惯。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5551190" y="2679672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系统优化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771362" y="3013442"/>
            <a:ext cx="5497341" cy="30899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搭建完系统后需对系统进行足够的优化，在搭建系统之处优化即需同步开始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5551190" y="3883699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业务分析，系统设计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5771362" y="4217469"/>
            <a:ext cx="5497341" cy="30899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在了解需求后 进行业务分析，数据流处理，如何使用相关技术进行系统搭建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5551190" y="5078896"/>
            <a:ext cx="2171700" cy="338555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需求分析足够全面</a:t>
            </a:r>
            <a:endParaRPr lang="zh-HK" altLang="en-US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771362" y="5417451"/>
            <a:ext cx="5497341" cy="308993"/>
          </a:xfrm>
          <a:prstGeom prst="rect">
            <a:avLst/>
          </a:prstGeom>
          <a:solidFill>
            <a:schemeClr val="bg1"/>
          </a:solidFill>
        </p:spPr>
        <p:txBody>
          <a:bodyPr wrap="square" lIns="91436" tIns="45719" rIns="91436" bIns="45719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一切都是建立在业务需求上面，只有需求了解正确才能开始下一步。</a:t>
            </a:r>
          </a:p>
        </p:txBody>
      </p:sp>
      <p:pic>
        <p:nvPicPr>
          <p:cNvPr id="61" name="图片 60" descr="1">
            <a:extLst>
              <a:ext uri="{FF2B5EF4-FFF2-40B4-BE49-F238E27FC236}">
                <a16:creationId xmlns:a16="http://schemas.microsoft.com/office/drawing/2014/main" id="{FE20D2DE-F6EA-4F08-A29F-DC7C7EDF09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56" y="-56631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3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1" r="10080" b="61879"/>
          <a:stretch/>
        </p:blipFill>
        <p:spPr>
          <a:xfrm rot="16200000">
            <a:off x="-1193763" y="1194429"/>
            <a:ext cx="6852622" cy="446376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50967" r="11228" b="-27"/>
          <a:stretch/>
        </p:blipFill>
        <p:spPr>
          <a:xfrm rot="16200000">
            <a:off x="5890222" y="595344"/>
            <a:ext cx="6852622" cy="5744584"/>
          </a:xfrm>
          <a:prstGeom prst="rect">
            <a:avLst/>
          </a:prstGeom>
        </p:spPr>
      </p:pic>
      <p:cxnSp>
        <p:nvCxnSpPr>
          <p:cNvPr id="2" name="直接连接符 3"/>
          <p:cNvCxnSpPr/>
          <p:nvPr/>
        </p:nvCxnSpPr>
        <p:spPr>
          <a:xfrm>
            <a:off x="4478157" y="1774567"/>
            <a:ext cx="0" cy="338613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84755" y="1339621"/>
            <a:ext cx="2213687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论文摘要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84755" y="206088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研究背景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4755" y="278214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研究方法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4754" y="350340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研究结果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84755" y="4224661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问题讨论</a:t>
            </a:r>
            <a:endParaRPr lang="zh-HK" altLang="en-US" sz="32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84754" y="4945919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论文总结</a:t>
            </a:r>
            <a:endParaRPr lang="zh-HK" altLang="en-US" sz="3200" b="1" spc="300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1115" y="4137747"/>
            <a:ext cx="2657474" cy="52322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2800" b="1" spc="300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HK" altLang="en-US" sz="2800" b="1" spc="300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3964" y="1391030"/>
            <a:ext cx="507097" cy="53336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3963" y="2115630"/>
            <a:ext cx="507097" cy="53336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3965" y="2843700"/>
            <a:ext cx="507097" cy="533366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3964" y="3568300"/>
            <a:ext cx="507097" cy="5333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88"/>
          <a:stretch/>
        </p:blipFill>
        <p:spPr>
          <a:xfrm>
            <a:off x="4989382" y="4296370"/>
            <a:ext cx="507097" cy="53336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2" b="47936"/>
          <a:stretch/>
        </p:blipFill>
        <p:spPr>
          <a:xfrm>
            <a:off x="4989381" y="5020970"/>
            <a:ext cx="507097" cy="533366"/>
          </a:xfrm>
          <a:prstGeom prst="rect">
            <a:avLst/>
          </a:prstGeom>
        </p:spPr>
      </p:pic>
      <p:pic>
        <p:nvPicPr>
          <p:cNvPr id="29" name="图片 28" descr="1">
            <a:extLst>
              <a:ext uri="{FF2B5EF4-FFF2-40B4-BE49-F238E27FC236}">
                <a16:creationId xmlns:a16="http://schemas.microsoft.com/office/drawing/2014/main" id="{02A720FB-0D5E-4EF1-9C72-71784AAA0A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15" y="1"/>
            <a:ext cx="25400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E273AC70-8635-412E-83F1-8E06B72758A0}"/>
              </a:ext>
            </a:extLst>
          </p:cNvPr>
          <p:cNvSpPr txBox="1"/>
          <p:nvPr/>
        </p:nvSpPr>
        <p:spPr>
          <a:xfrm>
            <a:off x="1602685" y="3729463"/>
            <a:ext cx="6385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679549"/>
                </a:solidFill>
                <a:latin typeface="方正清刻本悦宋简体" panose="02000000000000000000" charset="-122"/>
                <a:ea typeface="方正清刻本悦宋简体" panose="02000000000000000000" charset="-122"/>
                <a:sym typeface="+mn-ea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884671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论文总结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8" name="图片 7" descr="1">
            <a:extLst>
              <a:ext uri="{FF2B5EF4-FFF2-40B4-BE49-F238E27FC236}">
                <a16:creationId xmlns:a16="http://schemas.microsoft.com/office/drawing/2014/main" id="{A4DC28C5-BE16-4E92-9A4A-AD75F8FB55C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" y="5379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5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6"/>
          <p:cNvSpPr/>
          <p:nvPr/>
        </p:nvSpPr>
        <p:spPr>
          <a:xfrm>
            <a:off x="1139432" y="2438197"/>
            <a:ext cx="2059924" cy="2792290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rgbClr val="F08392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89110" rIns="89110" bIns="386847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10" name="形状 9"/>
          <p:cNvSpPr/>
          <p:nvPr/>
        </p:nvSpPr>
        <p:spPr>
          <a:xfrm>
            <a:off x="2332521" y="3712731"/>
            <a:ext cx="2141425" cy="2141425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F0839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任意形状 10"/>
          <p:cNvSpPr/>
          <p:nvPr/>
        </p:nvSpPr>
        <p:spPr>
          <a:xfrm>
            <a:off x="1597191" y="4866416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F083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15" name="圆角矩形 14"/>
          <p:cNvSpPr/>
          <p:nvPr/>
        </p:nvSpPr>
        <p:spPr>
          <a:xfrm>
            <a:off x="3699199" y="2428431"/>
            <a:ext cx="2059924" cy="2802056"/>
          </a:xfrm>
          <a:prstGeom prst="roundRect">
            <a:avLst>
              <a:gd name="adj" fmla="val 10000"/>
            </a:avLst>
          </a:prstGeom>
          <a:ln>
            <a:solidFill>
              <a:srgbClr val="2F9FAB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环形箭头 15"/>
          <p:cNvSpPr/>
          <p:nvPr/>
        </p:nvSpPr>
        <p:spPr>
          <a:xfrm>
            <a:off x="4864211" y="1742886"/>
            <a:ext cx="2404638" cy="2404638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  <a:solidFill>
            <a:srgbClr val="2F9FAB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形状 16"/>
          <p:cNvSpPr/>
          <p:nvPr/>
        </p:nvSpPr>
        <p:spPr>
          <a:xfrm>
            <a:off x="4156960" y="2064358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21" name="任意形状 20"/>
          <p:cNvSpPr/>
          <p:nvPr/>
        </p:nvSpPr>
        <p:spPr>
          <a:xfrm>
            <a:off x="6248057" y="2428431"/>
            <a:ext cx="2059924" cy="2802056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noFill/>
          <a:ln>
            <a:solidFill>
              <a:srgbClr val="EFB099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89110" rIns="89110" bIns="386847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25" name="形状 24"/>
          <p:cNvSpPr/>
          <p:nvPr/>
        </p:nvSpPr>
        <p:spPr>
          <a:xfrm>
            <a:off x="7374176" y="3712731"/>
            <a:ext cx="2141425" cy="2141425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  <a:solidFill>
            <a:srgbClr val="EFB099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任意形状 28"/>
          <p:cNvSpPr/>
          <p:nvPr/>
        </p:nvSpPr>
        <p:spPr>
          <a:xfrm>
            <a:off x="6705817" y="4864756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EFB09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30" name="任意形状 29"/>
          <p:cNvSpPr/>
          <p:nvPr/>
        </p:nvSpPr>
        <p:spPr>
          <a:xfrm>
            <a:off x="8796914" y="2428431"/>
            <a:ext cx="2059924" cy="2802058"/>
          </a:xfrm>
          <a:custGeom>
            <a:avLst/>
            <a:gdLst>
              <a:gd name="connsiteX0" fmla="*/ 0 w 1685037"/>
              <a:gd name="connsiteY0" fmla="*/ 138980 h 1389803"/>
              <a:gd name="connsiteX1" fmla="*/ 138980 w 1685037"/>
              <a:gd name="connsiteY1" fmla="*/ 0 h 1389803"/>
              <a:gd name="connsiteX2" fmla="*/ 1546057 w 1685037"/>
              <a:gd name="connsiteY2" fmla="*/ 0 h 1389803"/>
              <a:gd name="connsiteX3" fmla="*/ 1685037 w 1685037"/>
              <a:gd name="connsiteY3" fmla="*/ 138980 h 1389803"/>
              <a:gd name="connsiteX4" fmla="*/ 1685037 w 1685037"/>
              <a:gd name="connsiteY4" fmla="*/ 1250823 h 1389803"/>
              <a:gd name="connsiteX5" fmla="*/ 1546057 w 1685037"/>
              <a:gd name="connsiteY5" fmla="*/ 1389803 h 1389803"/>
              <a:gd name="connsiteX6" fmla="*/ 138980 w 1685037"/>
              <a:gd name="connsiteY6" fmla="*/ 1389803 h 1389803"/>
              <a:gd name="connsiteX7" fmla="*/ 0 w 1685037"/>
              <a:gd name="connsiteY7" fmla="*/ 1250823 h 1389803"/>
              <a:gd name="connsiteX8" fmla="*/ 0 w 1685037"/>
              <a:gd name="connsiteY8" fmla="*/ 138980 h 1389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85037" h="1389803">
                <a:moveTo>
                  <a:pt x="0" y="138980"/>
                </a:moveTo>
                <a:cubicBezTo>
                  <a:pt x="0" y="62223"/>
                  <a:pt x="62223" y="0"/>
                  <a:pt x="138980" y="0"/>
                </a:cubicBezTo>
                <a:lnTo>
                  <a:pt x="1546057" y="0"/>
                </a:lnTo>
                <a:cubicBezTo>
                  <a:pt x="1622814" y="0"/>
                  <a:pt x="1685037" y="62223"/>
                  <a:pt x="1685037" y="138980"/>
                </a:cubicBezTo>
                <a:lnTo>
                  <a:pt x="1685037" y="1250823"/>
                </a:lnTo>
                <a:cubicBezTo>
                  <a:pt x="1685037" y="1327580"/>
                  <a:pt x="1622814" y="1389803"/>
                  <a:pt x="1546057" y="1389803"/>
                </a:cubicBezTo>
                <a:lnTo>
                  <a:pt x="138980" y="1389803"/>
                </a:lnTo>
                <a:cubicBezTo>
                  <a:pt x="62223" y="1389803"/>
                  <a:pt x="0" y="1327580"/>
                  <a:pt x="0" y="1250823"/>
                </a:cubicBezTo>
                <a:lnTo>
                  <a:pt x="0" y="138980"/>
                </a:lnTo>
                <a:close/>
              </a:path>
            </a:pathLst>
          </a:custGeom>
          <a:ln>
            <a:solidFill>
              <a:srgbClr val="ACE3E8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10" tIns="386847" rIns="89110" bIns="89110" numCol="1" spcCol="1270" anchor="t" anchorCtr="0">
            <a:noAutofit/>
          </a:bodyPr>
          <a:lstStyle/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  <a:p>
            <a:pPr marL="285664" lvl="1" indent="-285664" defTabSz="1333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2999"/>
          </a:p>
        </p:txBody>
      </p:sp>
      <p:sp>
        <p:nvSpPr>
          <p:cNvPr id="31" name="任意形状 30"/>
          <p:cNvSpPr/>
          <p:nvPr/>
        </p:nvSpPr>
        <p:spPr>
          <a:xfrm>
            <a:off x="9254673" y="2064358"/>
            <a:ext cx="1831043" cy="728145"/>
          </a:xfrm>
          <a:custGeom>
            <a:avLst/>
            <a:gdLst>
              <a:gd name="connsiteX0" fmla="*/ 0 w 1497810"/>
              <a:gd name="connsiteY0" fmla="*/ 59563 h 595630"/>
              <a:gd name="connsiteX1" fmla="*/ 59563 w 1497810"/>
              <a:gd name="connsiteY1" fmla="*/ 0 h 595630"/>
              <a:gd name="connsiteX2" fmla="*/ 1438247 w 1497810"/>
              <a:gd name="connsiteY2" fmla="*/ 0 h 595630"/>
              <a:gd name="connsiteX3" fmla="*/ 1497810 w 1497810"/>
              <a:gd name="connsiteY3" fmla="*/ 59563 h 595630"/>
              <a:gd name="connsiteX4" fmla="*/ 1497810 w 1497810"/>
              <a:gd name="connsiteY4" fmla="*/ 536067 h 595630"/>
              <a:gd name="connsiteX5" fmla="*/ 1438247 w 1497810"/>
              <a:gd name="connsiteY5" fmla="*/ 595630 h 595630"/>
              <a:gd name="connsiteX6" fmla="*/ 59563 w 1497810"/>
              <a:gd name="connsiteY6" fmla="*/ 595630 h 595630"/>
              <a:gd name="connsiteX7" fmla="*/ 0 w 1497810"/>
              <a:gd name="connsiteY7" fmla="*/ 536067 h 595630"/>
              <a:gd name="connsiteX8" fmla="*/ 0 w 1497810"/>
              <a:gd name="connsiteY8" fmla="*/ 59563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810" h="595630">
                <a:moveTo>
                  <a:pt x="0" y="59563"/>
                </a:moveTo>
                <a:cubicBezTo>
                  <a:pt x="0" y="26667"/>
                  <a:pt x="26667" y="0"/>
                  <a:pt x="59563" y="0"/>
                </a:cubicBezTo>
                <a:lnTo>
                  <a:pt x="1438247" y="0"/>
                </a:lnTo>
                <a:cubicBezTo>
                  <a:pt x="1471143" y="0"/>
                  <a:pt x="1497810" y="26667"/>
                  <a:pt x="1497810" y="59563"/>
                </a:cubicBezTo>
                <a:lnTo>
                  <a:pt x="1497810" y="536067"/>
                </a:lnTo>
                <a:cubicBezTo>
                  <a:pt x="1497810" y="568963"/>
                  <a:pt x="1471143" y="595630"/>
                  <a:pt x="1438247" y="595630"/>
                </a:cubicBezTo>
                <a:lnTo>
                  <a:pt x="59563" y="595630"/>
                </a:lnTo>
                <a:cubicBezTo>
                  <a:pt x="26667" y="595630"/>
                  <a:pt x="0" y="568963"/>
                  <a:pt x="0" y="536067"/>
                </a:cubicBezTo>
                <a:lnTo>
                  <a:pt x="0" y="59563"/>
                </a:lnTo>
                <a:close/>
              </a:path>
            </a:pathLst>
          </a:custGeom>
          <a:solidFill>
            <a:srgbClr val="ACE3E8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289" tIns="59340" rIns="80289" bIns="59340" numCol="1" spcCol="1270" anchor="ctr" anchorCtr="0">
            <a:noAutofit/>
          </a:bodyPr>
          <a:lstStyle/>
          <a:p>
            <a:pPr algn="ctr" defTabSz="146641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299"/>
          </a:p>
        </p:txBody>
      </p:sp>
      <p:sp>
        <p:nvSpPr>
          <p:cNvPr id="33" name="矩形 32"/>
          <p:cNvSpPr/>
          <p:nvPr/>
        </p:nvSpPr>
        <p:spPr>
          <a:xfrm>
            <a:off x="1606582" y="5055080"/>
            <a:ext cx="1719496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业务需求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64434" y="5053420"/>
            <a:ext cx="1719496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技术方案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12733" y="2214837"/>
            <a:ext cx="1719496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软件工程学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319187" y="2214837"/>
            <a:ext cx="1719496" cy="34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8782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charset="-122"/>
              </a:rPr>
              <a:t>优化与美化</a:t>
            </a:r>
            <a:endParaRPr lang="en-US" altLang="zh-CN" sz="14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60" name="文本框 8"/>
          <p:cNvSpPr txBox="1"/>
          <p:nvPr/>
        </p:nvSpPr>
        <p:spPr>
          <a:xfrm>
            <a:off x="1275632" y="3159557"/>
            <a:ext cx="1859921" cy="101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通过本论文，让我明白了 业务需求永远是第一位的，只有依据正确的业务需求，才能开发出正确的系统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62" name="文本框 8"/>
          <p:cNvSpPr txBox="1"/>
          <p:nvPr/>
        </p:nvSpPr>
        <p:spPr>
          <a:xfrm>
            <a:off x="3825076" y="3404573"/>
            <a:ext cx="1859921" cy="77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使用正确科学的方法，才能达到高效的开发。必须科学，规范化</a:t>
            </a:r>
          </a:p>
        </p:txBody>
      </p:sp>
      <p:sp>
        <p:nvSpPr>
          <p:cNvPr id="64" name="文本框 8"/>
          <p:cNvSpPr txBox="1"/>
          <p:nvPr/>
        </p:nvSpPr>
        <p:spPr>
          <a:xfrm>
            <a:off x="6333813" y="3156975"/>
            <a:ext cx="1859921" cy="12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知识是无限的，我们必须不断的进取，不断学习当下新的技术，不断锻炼。本系统使用 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 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稳定版 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5.7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，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66" name="文本框 8"/>
          <p:cNvSpPr txBox="1"/>
          <p:nvPr/>
        </p:nvSpPr>
        <p:spPr>
          <a:xfrm>
            <a:off x="8889199" y="3404573"/>
            <a:ext cx="1859921" cy="101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系统服务于用户，必须以用户为中心，考虑到用户的使用习惯，使用感受，则优化，美化必须做好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pic>
        <p:nvPicPr>
          <p:cNvPr id="57" name="图片 56" descr="1">
            <a:extLst>
              <a:ext uri="{FF2B5EF4-FFF2-40B4-BE49-F238E27FC236}">
                <a16:creationId xmlns:a16="http://schemas.microsoft.com/office/drawing/2014/main" id="{3056B092-D36E-40F3-9244-A1D26F480E3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56" y="-24767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27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3" grpId="0"/>
      <p:bldP spid="35" grpId="0"/>
      <p:bldP spid="37" grpId="0"/>
      <p:bldP spid="39" grpId="0"/>
      <p:bldP spid="60" grpId="0"/>
      <p:bldP spid="62" grpId="0"/>
      <p:bldP spid="64" grpId="0"/>
      <p:bldP spid="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825763" y="1584849"/>
            <a:ext cx="10551694" cy="5264742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140386" y="1890428"/>
            <a:ext cx="9922447" cy="4957012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1437878" y="2119053"/>
            <a:ext cx="9301222" cy="4728387"/>
          </a:xfrm>
          <a:prstGeom prst="triangl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1586267" y="2273311"/>
            <a:ext cx="9004443" cy="45762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84"/>
          <a:stretch/>
        </p:blipFill>
        <p:spPr>
          <a:xfrm rot="10800000">
            <a:off x="1871468" y="768321"/>
            <a:ext cx="8434039" cy="60791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01478" y="2599663"/>
            <a:ext cx="5214920" cy="1421926"/>
          </a:xfrm>
          <a:prstGeom prst="rect">
            <a:avLst/>
          </a:prstGeom>
          <a:noFill/>
          <a:ln>
            <a:noFill/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9600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感谢聆听</a:t>
            </a:r>
            <a:endParaRPr lang="en-US" altLang="zh-CN" sz="9600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364424" y="1291386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11" name="图片 10" descr="1">
            <a:extLst>
              <a:ext uri="{FF2B5EF4-FFF2-40B4-BE49-F238E27FC236}">
                <a16:creationId xmlns:a16="http://schemas.microsoft.com/office/drawing/2014/main" id="{CB1FE64C-5559-4F13-8DBE-441EECA1AF0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08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615533" y="-779500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0032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论文摘要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" name="图片 7" descr="1">
            <a:extLst>
              <a:ext uri="{FF2B5EF4-FFF2-40B4-BE49-F238E27FC236}">
                <a16:creationId xmlns:a16="http://schemas.microsoft.com/office/drawing/2014/main" id="{144C5FDC-6B58-4FD9-B23D-9BDC59E20D8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25400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9158FDAE-B2DF-4AED-A06C-FBE505D2A265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4209581" y="2087217"/>
            <a:ext cx="938888" cy="688024"/>
          </a:xfrm>
          <a:custGeom>
            <a:avLst/>
            <a:gdLst>
              <a:gd name="T0" fmla="*/ 516 w 962"/>
              <a:gd name="T1" fmla="*/ 0 h 631"/>
              <a:gd name="T2" fmla="*/ 32 w 962"/>
              <a:gd name="T3" fmla="*/ 71 h 631"/>
              <a:gd name="T4" fmla="*/ 32 w 962"/>
              <a:gd name="T5" fmla="*/ 327 h 631"/>
              <a:gd name="T6" fmla="*/ 21 w 962"/>
              <a:gd name="T7" fmla="*/ 338 h 631"/>
              <a:gd name="T8" fmla="*/ 17 w 962"/>
              <a:gd name="T9" fmla="*/ 354 h 631"/>
              <a:gd name="T10" fmla="*/ 17 w 962"/>
              <a:gd name="T11" fmla="*/ 363 h 631"/>
              <a:gd name="T12" fmla="*/ 23 w 962"/>
              <a:gd name="T13" fmla="*/ 375 h 631"/>
              <a:gd name="T14" fmla="*/ 32 w 962"/>
              <a:gd name="T15" fmla="*/ 384 h 631"/>
              <a:gd name="T16" fmla="*/ 44 w 962"/>
              <a:gd name="T17" fmla="*/ 388 h 631"/>
              <a:gd name="T18" fmla="*/ 50 w 962"/>
              <a:gd name="T19" fmla="*/ 390 h 631"/>
              <a:gd name="T20" fmla="*/ 63 w 962"/>
              <a:gd name="T21" fmla="*/ 388 h 631"/>
              <a:gd name="T22" fmla="*/ 76 w 962"/>
              <a:gd name="T23" fmla="*/ 379 h 631"/>
              <a:gd name="T24" fmla="*/ 82 w 962"/>
              <a:gd name="T25" fmla="*/ 369 h 631"/>
              <a:gd name="T26" fmla="*/ 84 w 962"/>
              <a:gd name="T27" fmla="*/ 354 h 631"/>
              <a:gd name="T28" fmla="*/ 84 w 962"/>
              <a:gd name="T29" fmla="*/ 346 h 631"/>
              <a:gd name="T30" fmla="*/ 76 w 962"/>
              <a:gd name="T31" fmla="*/ 331 h 631"/>
              <a:gd name="T32" fmla="*/ 67 w 962"/>
              <a:gd name="T33" fmla="*/ 164 h 631"/>
              <a:gd name="T34" fmla="*/ 962 w 962"/>
              <a:gd name="T35" fmla="*/ 159 h 631"/>
              <a:gd name="T36" fmla="*/ 962 w 962"/>
              <a:gd name="T37" fmla="*/ 71 h 631"/>
              <a:gd name="T38" fmla="*/ 78 w 962"/>
              <a:gd name="T39" fmla="*/ 402 h 631"/>
              <a:gd name="T40" fmla="*/ 50 w 962"/>
              <a:gd name="T41" fmla="*/ 409 h 631"/>
              <a:gd name="T42" fmla="*/ 25 w 962"/>
              <a:gd name="T43" fmla="*/ 402 h 631"/>
              <a:gd name="T44" fmla="*/ 0 w 962"/>
              <a:gd name="T45" fmla="*/ 555 h 631"/>
              <a:gd name="T46" fmla="*/ 17 w 962"/>
              <a:gd name="T47" fmla="*/ 562 h 631"/>
              <a:gd name="T48" fmla="*/ 25 w 962"/>
              <a:gd name="T49" fmla="*/ 564 h 631"/>
              <a:gd name="T50" fmla="*/ 40 w 962"/>
              <a:gd name="T51" fmla="*/ 566 h 631"/>
              <a:gd name="T52" fmla="*/ 61 w 962"/>
              <a:gd name="T53" fmla="*/ 549 h 631"/>
              <a:gd name="T54" fmla="*/ 67 w 962"/>
              <a:gd name="T55" fmla="*/ 566 h 631"/>
              <a:gd name="T56" fmla="*/ 76 w 962"/>
              <a:gd name="T57" fmla="*/ 495 h 631"/>
              <a:gd name="T58" fmla="*/ 86 w 962"/>
              <a:gd name="T59" fmla="*/ 560 h 631"/>
              <a:gd name="T60" fmla="*/ 99 w 962"/>
              <a:gd name="T61" fmla="*/ 555 h 631"/>
              <a:gd name="T62" fmla="*/ 78 w 962"/>
              <a:gd name="T63" fmla="*/ 402 h 631"/>
              <a:gd name="T64" fmla="*/ 176 w 962"/>
              <a:gd name="T65" fmla="*/ 220 h 631"/>
              <a:gd name="T66" fmla="*/ 838 w 962"/>
              <a:gd name="T67" fmla="*/ 218 h 631"/>
              <a:gd name="T68" fmla="*/ 838 w 962"/>
              <a:gd name="T69" fmla="*/ 553 h 631"/>
              <a:gd name="T70" fmla="*/ 757 w 962"/>
              <a:gd name="T71" fmla="*/ 557 h 631"/>
              <a:gd name="T72" fmla="*/ 673 w 962"/>
              <a:gd name="T73" fmla="*/ 572 h 631"/>
              <a:gd name="T74" fmla="*/ 591 w 962"/>
              <a:gd name="T75" fmla="*/ 597 h 631"/>
              <a:gd name="T76" fmla="*/ 509 w 962"/>
              <a:gd name="T77" fmla="*/ 631 h 631"/>
              <a:gd name="T78" fmla="*/ 469 w 962"/>
              <a:gd name="T79" fmla="*/ 612 h 631"/>
              <a:gd name="T80" fmla="*/ 390 w 962"/>
              <a:gd name="T81" fmla="*/ 585 h 631"/>
              <a:gd name="T82" fmla="*/ 306 w 962"/>
              <a:gd name="T83" fmla="*/ 566 h 631"/>
              <a:gd name="T84" fmla="*/ 220 w 962"/>
              <a:gd name="T85" fmla="*/ 557 h 631"/>
              <a:gd name="T86" fmla="*/ 176 w 962"/>
              <a:gd name="T87" fmla="*/ 555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62" h="631">
                <a:moveTo>
                  <a:pt x="962" y="71"/>
                </a:moveTo>
                <a:lnTo>
                  <a:pt x="516" y="0"/>
                </a:lnTo>
                <a:lnTo>
                  <a:pt x="32" y="71"/>
                </a:lnTo>
                <a:lnTo>
                  <a:pt x="32" y="71"/>
                </a:lnTo>
                <a:lnTo>
                  <a:pt x="32" y="327"/>
                </a:lnTo>
                <a:lnTo>
                  <a:pt x="32" y="327"/>
                </a:lnTo>
                <a:lnTo>
                  <a:pt x="25" y="331"/>
                </a:lnTo>
                <a:lnTo>
                  <a:pt x="21" y="338"/>
                </a:lnTo>
                <a:lnTo>
                  <a:pt x="17" y="346"/>
                </a:lnTo>
                <a:lnTo>
                  <a:pt x="17" y="354"/>
                </a:lnTo>
                <a:lnTo>
                  <a:pt x="17" y="354"/>
                </a:lnTo>
                <a:lnTo>
                  <a:pt x="17" y="363"/>
                </a:lnTo>
                <a:lnTo>
                  <a:pt x="19" y="369"/>
                </a:lnTo>
                <a:lnTo>
                  <a:pt x="23" y="375"/>
                </a:lnTo>
                <a:lnTo>
                  <a:pt x="27" y="379"/>
                </a:lnTo>
                <a:lnTo>
                  <a:pt x="32" y="384"/>
                </a:lnTo>
                <a:lnTo>
                  <a:pt x="38" y="388"/>
                </a:lnTo>
                <a:lnTo>
                  <a:pt x="44" y="388"/>
                </a:lnTo>
                <a:lnTo>
                  <a:pt x="50" y="390"/>
                </a:lnTo>
                <a:lnTo>
                  <a:pt x="50" y="390"/>
                </a:lnTo>
                <a:lnTo>
                  <a:pt x="57" y="388"/>
                </a:lnTo>
                <a:lnTo>
                  <a:pt x="63" y="388"/>
                </a:lnTo>
                <a:lnTo>
                  <a:pt x="69" y="384"/>
                </a:lnTo>
                <a:lnTo>
                  <a:pt x="76" y="379"/>
                </a:lnTo>
                <a:lnTo>
                  <a:pt x="80" y="375"/>
                </a:lnTo>
                <a:lnTo>
                  <a:pt x="82" y="369"/>
                </a:lnTo>
                <a:lnTo>
                  <a:pt x="84" y="363"/>
                </a:lnTo>
                <a:lnTo>
                  <a:pt x="84" y="354"/>
                </a:lnTo>
                <a:lnTo>
                  <a:pt x="84" y="354"/>
                </a:lnTo>
                <a:lnTo>
                  <a:pt x="84" y="346"/>
                </a:lnTo>
                <a:lnTo>
                  <a:pt x="80" y="338"/>
                </a:lnTo>
                <a:lnTo>
                  <a:pt x="76" y="331"/>
                </a:lnTo>
                <a:lnTo>
                  <a:pt x="67" y="325"/>
                </a:lnTo>
                <a:lnTo>
                  <a:pt x="67" y="164"/>
                </a:lnTo>
                <a:lnTo>
                  <a:pt x="516" y="229"/>
                </a:lnTo>
                <a:lnTo>
                  <a:pt x="962" y="159"/>
                </a:lnTo>
                <a:lnTo>
                  <a:pt x="962" y="71"/>
                </a:lnTo>
                <a:lnTo>
                  <a:pt x="962" y="71"/>
                </a:lnTo>
                <a:close/>
                <a:moveTo>
                  <a:pt x="78" y="402"/>
                </a:moveTo>
                <a:lnTo>
                  <a:pt x="78" y="402"/>
                </a:lnTo>
                <a:lnTo>
                  <a:pt x="65" y="407"/>
                </a:lnTo>
                <a:lnTo>
                  <a:pt x="50" y="409"/>
                </a:lnTo>
                <a:lnTo>
                  <a:pt x="38" y="407"/>
                </a:lnTo>
                <a:lnTo>
                  <a:pt x="25" y="402"/>
                </a:lnTo>
                <a:lnTo>
                  <a:pt x="25" y="402"/>
                </a:lnTo>
                <a:lnTo>
                  <a:pt x="0" y="555"/>
                </a:lnTo>
                <a:lnTo>
                  <a:pt x="0" y="555"/>
                </a:lnTo>
                <a:lnTo>
                  <a:pt x="17" y="562"/>
                </a:lnTo>
                <a:lnTo>
                  <a:pt x="23" y="545"/>
                </a:lnTo>
                <a:lnTo>
                  <a:pt x="25" y="564"/>
                </a:lnTo>
                <a:lnTo>
                  <a:pt x="25" y="564"/>
                </a:lnTo>
                <a:lnTo>
                  <a:pt x="40" y="566"/>
                </a:lnTo>
                <a:lnTo>
                  <a:pt x="55" y="566"/>
                </a:lnTo>
                <a:lnTo>
                  <a:pt x="61" y="549"/>
                </a:lnTo>
                <a:lnTo>
                  <a:pt x="67" y="566"/>
                </a:lnTo>
                <a:lnTo>
                  <a:pt x="67" y="566"/>
                </a:lnTo>
                <a:lnTo>
                  <a:pt x="71" y="564"/>
                </a:lnTo>
                <a:lnTo>
                  <a:pt x="76" y="495"/>
                </a:lnTo>
                <a:lnTo>
                  <a:pt x="86" y="560"/>
                </a:lnTo>
                <a:lnTo>
                  <a:pt x="86" y="560"/>
                </a:lnTo>
                <a:lnTo>
                  <a:pt x="99" y="555"/>
                </a:lnTo>
                <a:lnTo>
                  <a:pt x="99" y="555"/>
                </a:lnTo>
                <a:lnTo>
                  <a:pt x="78" y="402"/>
                </a:lnTo>
                <a:lnTo>
                  <a:pt x="78" y="402"/>
                </a:lnTo>
                <a:close/>
                <a:moveTo>
                  <a:pt x="176" y="555"/>
                </a:moveTo>
                <a:lnTo>
                  <a:pt x="176" y="220"/>
                </a:lnTo>
                <a:lnTo>
                  <a:pt x="516" y="268"/>
                </a:lnTo>
                <a:lnTo>
                  <a:pt x="838" y="218"/>
                </a:lnTo>
                <a:lnTo>
                  <a:pt x="838" y="553"/>
                </a:lnTo>
                <a:lnTo>
                  <a:pt x="838" y="553"/>
                </a:lnTo>
                <a:lnTo>
                  <a:pt x="796" y="553"/>
                </a:lnTo>
                <a:lnTo>
                  <a:pt x="757" y="557"/>
                </a:lnTo>
                <a:lnTo>
                  <a:pt x="715" y="564"/>
                </a:lnTo>
                <a:lnTo>
                  <a:pt x="673" y="572"/>
                </a:lnTo>
                <a:lnTo>
                  <a:pt x="631" y="585"/>
                </a:lnTo>
                <a:lnTo>
                  <a:pt x="591" y="597"/>
                </a:lnTo>
                <a:lnTo>
                  <a:pt x="549" y="614"/>
                </a:lnTo>
                <a:lnTo>
                  <a:pt x="509" y="631"/>
                </a:lnTo>
                <a:lnTo>
                  <a:pt x="509" y="631"/>
                </a:lnTo>
                <a:lnTo>
                  <a:pt x="469" y="612"/>
                </a:lnTo>
                <a:lnTo>
                  <a:pt x="430" y="597"/>
                </a:lnTo>
                <a:lnTo>
                  <a:pt x="390" y="585"/>
                </a:lnTo>
                <a:lnTo>
                  <a:pt x="348" y="574"/>
                </a:lnTo>
                <a:lnTo>
                  <a:pt x="306" y="566"/>
                </a:lnTo>
                <a:lnTo>
                  <a:pt x="262" y="562"/>
                </a:lnTo>
                <a:lnTo>
                  <a:pt x="220" y="557"/>
                </a:lnTo>
                <a:lnTo>
                  <a:pt x="176" y="555"/>
                </a:lnTo>
                <a:lnTo>
                  <a:pt x="176" y="555"/>
                </a:lnTo>
                <a:close/>
              </a:path>
            </a:pathLst>
          </a:custGeom>
          <a:solidFill>
            <a:srgbClr val="67954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605625" y="1611998"/>
            <a:ext cx="5207000" cy="775531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目前，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特色旅游网站</a:t>
            </a:r>
            <a:r>
              <a:rPr lang="zh-CN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系统大多功能单一，操作复杂，导致用户体验不佳。为改善这些不足，本论文致力于开发一套适应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现代的特色旅游</a:t>
            </a:r>
            <a:r>
              <a:rPr lang="zh-CN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系统。通过互联网，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旅游业</a:t>
            </a:r>
            <a:r>
              <a:rPr lang="zh-CN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可以得到更全面的发展，同时提升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景点</a:t>
            </a:r>
            <a:r>
              <a:rPr lang="zh-CN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的对外形象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01853" y="1137360"/>
            <a:ext cx="1439862" cy="2873092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“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0439" y="4100065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”</a:t>
            </a:r>
            <a:endParaRPr lang="zh-HK" altLang="en-US" sz="139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8576" y="3002347"/>
            <a:ext cx="5207000" cy="775531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本系统重点在于介绍特色旅游网站，依据游客的现实需求，规划整个系统的体系结构。本系统是基于</a:t>
            </a: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jsp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在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的基础上使用</a:t>
            </a:r>
            <a:r>
              <a:rPr lang="en-US" altLang="zh-CN" sz="1200" b="1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数据库，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tomcat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服务器一起协作完成。</a:t>
            </a:r>
          </a:p>
        </p:txBody>
      </p:sp>
      <p:sp>
        <p:nvSpPr>
          <p:cNvPr id="6" name="矩形 5"/>
          <p:cNvSpPr/>
          <p:nvPr/>
        </p:nvSpPr>
        <p:spPr>
          <a:xfrm>
            <a:off x="3605625" y="4063441"/>
            <a:ext cx="5207000" cy="775531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本系统具有配置简单，管理方便，响应快速，数据安全，权限区分明确，界面友好等诸多特点。本系统的核心是如何让游客旅游出行更加方便舒适。借助本系统，各个景点可以为游客提供更加便捷的，界面友好的服务。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02A4B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 descr="1">
            <a:extLst>
              <a:ext uri="{FF2B5EF4-FFF2-40B4-BE49-F238E27FC236}">
                <a16:creationId xmlns:a16="http://schemas.microsoft.com/office/drawing/2014/main" id="{5DE937FD-21E2-43E2-9252-7E947C69CE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7" y="-8438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5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0032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研究背景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8" name="图片 7" descr="1">
            <a:extLst>
              <a:ext uri="{FF2B5EF4-FFF2-40B4-BE49-F238E27FC236}">
                <a16:creationId xmlns:a16="http://schemas.microsoft.com/office/drawing/2014/main" id="{A0F61EA9-4305-42F0-997E-835984833E0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" y="5379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336188" y="965842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" name="椭圆 3"/>
          <p:cNvSpPr/>
          <p:nvPr/>
        </p:nvSpPr>
        <p:spPr>
          <a:xfrm>
            <a:off x="5613563" y="2413265"/>
            <a:ext cx="931091" cy="931091"/>
          </a:xfrm>
          <a:prstGeom prst="ellipse">
            <a:avLst/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/>
              <a:t>A</a:t>
            </a:r>
            <a:endParaRPr kumimoji="1" lang="zh-CN" altLang="en-US" sz="3599" b="1" dirty="0"/>
          </a:p>
        </p:txBody>
      </p:sp>
      <p:sp>
        <p:nvSpPr>
          <p:cNvPr id="5" name="文本框 8"/>
          <p:cNvSpPr txBox="1"/>
          <p:nvPr/>
        </p:nvSpPr>
        <p:spPr>
          <a:xfrm>
            <a:off x="2701787" y="1522637"/>
            <a:ext cx="31725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2000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年以来，互联网对人们生活带来巨大的改变，诸多传统信息模式都转移到互联网，旅游信息也不例外，在这时代建立旅游业自己的互联网信息系统就必须行动起来。</a:t>
            </a:r>
          </a:p>
        </p:txBody>
      </p:sp>
      <p:sp>
        <p:nvSpPr>
          <p:cNvPr id="6" name="矩形 5"/>
          <p:cNvSpPr/>
          <p:nvPr/>
        </p:nvSpPr>
        <p:spPr>
          <a:xfrm>
            <a:off x="2701786" y="1168990"/>
            <a:ext cx="101181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开发背景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986599" y="963674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F7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0" name="椭圆 9"/>
          <p:cNvSpPr/>
          <p:nvPr/>
        </p:nvSpPr>
        <p:spPr>
          <a:xfrm>
            <a:off x="10263974" y="2411096"/>
            <a:ext cx="931091" cy="931091"/>
          </a:xfrm>
          <a:prstGeom prst="ellipse">
            <a:avLst/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B</a:t>
            </a:r>
            <a:endParaRPr kumimoji="1" lang="zh-CN" altLang="en-US" sz="3599" b="1" dirty="0"/>
          </a:p>
        </p:txBody>
      </p:sp>
      <p:sp>
        <p:nvSpPr>
          <p:cNvPr id="14" name="圆角矩形 13"/>
          <p:cNvSpPr/>
          <p:nvPr/>
        </p:nvSpPr>
        <p:spPr>
          <a:xfrm>
            <a:off x="963153" y="3607471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15" name="椭圆 14"/>
          <p:cNvSpPr/>
          <p:nvPr/>
        </p:nvSpPr>
        <p:spPr>
          <a:xfrm>
            <a:off x="4240528" y="5054894"/>
            <a:ext cx="931091" cy="931091"/>
          </a:xfrm>
          <a:prstGeom prst="ellipse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C</a:t>
            </a:r>
            <a:endParaRPr kumimoji="1" lang="zh-CN" altLang="en-US" sz="3599" b="1" dirty="0"/>
          </a:p>
        </p:txBody>
      </p:sp>
      <p:sp>
        <p:nvSpPr>
          <p:cNvPr id="19" name="圆角矩形 18"/>
          <p:cNvSpPr/>
          <p:nvPr/>
        </p:nvSpPr>
        <p:spPr>
          <a:xfrm>
            <a:off x="5613564" y="3605303"/>
            <a:ext cx="3842868" cy="1912968"/>
          </a:xfrm>
          <a:prstGeom prst="roundRect">
            <a:avLst>
              <a:gd name="adj" fmla="val 4575"/>
            </a:avLst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0" name="椭圆 19"/>
          <p:cNvSpPr/>
          <p:nvPr/>
        </p:nvSpPr>
        <p:spPr>
          <a:xfrm>
            <a:off x="8890939" y="5052725"/>
            <a:ext cx="931091" cy="931091"/>
          </a:xfrm>
          <a:prstGeom prst="ellipse">
            <a:avLst/>
          </a:prstGeom>
          <a:solidFill>
            <a:srgbClr val="E9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599" b="1" dirty="0"/>
              <a:t>D</a:t>
            </a:r>
            <a:endParaRPr kumimoji="1" lang="zh-CN" altLang="en-US" sz="3599" b="1" dirty="0"/>
          </a:p>
        </p:txBody>
      </p:sp>
      <p:sp>
        <p:nvSpPr>
          <p:cNvPr id="47" name="文本框 8"/>
          <p:cNvSpPr txBox="1"/>
          <p:nvPr/>
        </p:nvSpPr>
        <p:spPr>
          <a:xfrm>
            <a:off x="7323766" y="1528183"/>
            <a:ext cx="3172548" cy="101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现有的旅游网站（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HIS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）大型软件开发受其采购成本高，维护难。尤其是采用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ORACLE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数据库，而则需特定的数据库管理人员，且容易受美国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Oracle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公司限制。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323765" y="1174536"/>
            <a:ext cx="101181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开发背景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9" name="文本框 8"/>
          <p:cNvSpPr txBox="1"/>
          <p:nvPr/>
        </p:nvSpPr>
        <p:spPr>
          <a:xfrm>
            <a:off x="1274420" y="4241992"/>
            <a:ext cx="3172548" cy="12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现如今都是大数据大流量时代信息系统必须要响应速度快，数据信息精准。为了较好创新变更实现全部自主化，故本系统使用的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开源数据库，为便捷使用本系统采用网站形式搭建。</a:t>
            </a:r>
          </a:p>
        </p:txBody>
      </p:sp>
      <p:sp>
        <p:nvSpPr>
          <p:cNvPr id="50" name="矩形 49"/>
          <p:cNvSpPr/>
          <p:nvPr/>
        </p:nvSpPr>
        <p:spPr>
          <a:xfrm>
            <a:off x="1274419" y="3888345"/>
            <a:ext cx="101181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开发背景</a:t>
            </a:r>
          </a:p>
        </p:txBody>
      </p:sp>
      <p:sp>
        <p:nvSpPr>
          <p:cNvPr id="51" name="文本框 8"/>
          <p:cNvSpPr txBox="1"/>
          <p:nvPr/>
        </p:nvSpPr>
        <p:spPr>
          <a:xfrm>
            <a:off x="5838002" y="4022656"/>
            <a:ext cx="3172548" cy="149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本系统将采用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 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加</a:t>
            </a:r>
            <a:r>
              <a:rPr lang="en-US" altLang="zh-CN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MySQL</a:t>
            </a: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实现。力求安装便捷且高移植性、用户操作界面设计简洁、系统进行优化加快反应速度、系统具有诸多功能模块、具有丰富的计算功能（查询，汇总等）、增强系统实用性。尽量减少用户的复杂操作。</a:t>
            </a:r>
          </a:p>
        </p:txBody>
      </p:sp>
      <p:sp>
        <p:nvSpPr>
          <p:cNvPr id="52" name="矩形 51"/>
          <p:cNvSpPr/>
          <p:nvPr/>
        </p:nvSpPr>
        <p:spPr>
          <a:xfrm>
            <a:off x="5856029" y="3734499"/>
            <a:ext cx="1011815" cy="363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开发背景</a:t>
            </a:r>
          </a:p>
        </p:txBody>
      </p:sp>
      <p:pic>
        <p:nvPicPr>
          <p:cNvPr id="46" name="图片 45" descr="1">
            <a:extLst>
              <a:ext uri="{FF2B5EF4-FFF2-40B4-BE49-F238E27FC236}">
                <a16:creationId xmlns:a16="http://schemas.microsoft.com/office/drawing/2014/main" id="{63455EED-8117-48D7-BC5E-3E67695ACB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706" y="-6926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4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9" grpId="0" animBg="1"/>
      <p:bldP spid="14" grpId="0" animBg="1"/>
      <p:bldP spid="19" grpId="0" animBg="1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 58"/>
          <p:cNvGrpSpPr/>
          <p:nvPr/>
        </p:nvGrpSpPr>
        <p:grpSpPr>
          <a:xfrm>
            <a:off x="1713388" y="1500164"/>
            <a:ext cx="3897096" cy="1703981"/>
            <a:chOff x="1713834" y="1499661"/>
            <a:chExt cx="3898111" cy="1704425"/>
          </a:xfrm>
        </p:grpSpPr>
        <p:sp>
          <p:nvSpPr>
            <p:cNvPr id="16" name="矩形 15"/>
            <p:cNvSpPr/>
            <p:nvPr/>
          </p:nvSpPr>
          <p:spPr>
            <a:xfrm>
              <a:off x="1713834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2F9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13834" y="1499661"/>
              <a:ext cx="1007038" cy="1704425"/>
            </a:xfrm>
            <a:prstGeom prst="rect">
              <a:avLst/>
            </a:prstGeom>
            <a:solidFill>
              <a:srgbClr val="2F9FAB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15" name="椭圆 14"/>
          <p:cNvSpPr/>
          <p:nvPr/>
        </p:nvSpPr>
        <p:spPr>
          <a:xfrm>
            <a:off x="5382375" y="2945490"/>
            <a:ext cx="444912" cy="444912"/>
          </a:xfrm>
          <a:prstGeom prst="ellipse">
            <a:avLst/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2" name="文本框 21"/>
          <p:cNvSpPr txBox="1"/>
          <p:nvPr/>
        </p:nvSpPr>
        <p:spPr>
          <a:xfrm>
            <a:off x="1745454" y="1690607"/>
            <a:ext cx="942640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A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6193973" y="1500164"/>
            <a:ext cx="3897096" cy="1703981"/>
            <a:chOff x="6195587" y="1499661"/>
            <a:chExt cx="3898111" cy="1704425"/>
          </a:xfrm>
        </p:grpSpPr>
        <p:sp>
          <p:nvSpPr>
            <p:cNvPr id="31" name="矩形 30"/>
            <p:cNvSpPr/>
            <p:nvPr/>
          </p:nvSpPr>
          <p:spPr>
            <a:xfrm flipH="1">
              <a:off x="6195587" y="1499661"/>
              <a:ext cx="3898111" cy="17044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EFB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32" name="矩形 31"/>
            <p:cNvSpPr/>
            <p:nvPr/>
          </p:nvSpPr>
          <p:spPr>
            <a:xfrm flipH="1">
              <a:off x="9086660" y="1499661"/>
              <a:ext cx="1007038" cy="1704425"/>
            </a:xfrm>
            <a:prstGeom prst="rect">
              <a:avLst/>
            </a:prstGeom>
            <a:solidFill>
              <a:srgbClr val="EFB09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26" name="椭圆 25"/>
          <p:cNvSpPr/>
          <p:nvPr/>
        </p:nvSpPr>
        <p:spPr>
          <a:xfrm flipH="1">
            <a:off x="5950427" y="2945490"/>
            <a:ext cx="444910" cy="444912"/>
          </a:xfrm>
          <a:prstGeom prst="ellipse">
            <a:avLst/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27" name="文本框 26"/>
          <p:cNvSpPr txBox="1"/>
          <p:nvPr/>
        </p:nvSpPr>
        <p:spPr>
          <a:xfrm flipH="1">
            <a:off x="9198094" y="1690607"/>
            <a:ext cx="779177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B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flipV="1">
            <a:off x="1713388" y="3712902"/>
            <a:ext cx="3897096" cy="1703981"/>
            <a:chOff x="815671" y="1618373"/>
            <a:chExt cx="4154756" cy="1743090"/>
          </a:xfrm>
        </p:grpSpPr>
        <p:sp>
          <p:nvSpPr>
            <p:cNvPr id="52" name="矩形 51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083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F0839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47" name="椭圆 46"/>
          <p:cNvSpPr/>
          <p:nvPr/>
        </p:nvSpPr>
        <p:spPr>
          <a:xfrm flipV="1">
            <a:off x="5382375" y="3490446"/>
            <a:ext cx="444912" cy="444910"/>
          </a:xfrm>
          <a:prstGeom prst="ellipse">
            <a:avLst/>
          </a:prstGeom>
          <a:solidFill>
            <a:srgbClr val="F08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8" name="文本框 47"/>
          <p:cNvSpPr txBox="1"/>
          <p:nvPr/>
        </p:nvSpPr>
        <p:spPr>
          <a:xfrm>
            <a:off x="1724621" y="3903346"/>
            <a:ext cx="984309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C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grpSp>
        <p:nvGrpSpPr>
          <p:cNvPr id="41" name="组 40"/>
          <p:cNvGrpSpPr/>
          <p:nvPr/>
        </p:nvGrpSpPr>
        <p:grpSpPr>
          <a:xfrm flipH="1" flipV="1">
            <a:off x="6193973" y="3712902"/>
            <a:ext cx="3897096" cy="1703981"/>
            <a:chOff x="815671" y="1618373"/>
            <a:chExt cx="4154756" cy="1743090"/>
          </a:xfrm>
        </p:grpSpPr>
        <p:sp>
          <p:nvSpPr>
            <p:cNvPr id="44" name="矩形 43"/>
            <p:cNvSpPr/>
            <p:nvPr/>
          </p:nvSpPr>
          <p:spPr>
            <a:xfrm>
              <a:off x="815671" y="1618373"/>
              <a:ext cx="4154756" cy="17430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CE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  <p:sp>
          <p:nvSpPr>
            <p:cNvPr id="45" name="矩形 44"/>
            <p:cNvSpPr/>
            <p:nvPr/>
          </p:nvSpPr>
          <p:spPr>
            <a:xfrm>
              <a:off x="815671" y="1618373"/>
              <a:ext cx="1073340" cy="1743090"/>
            </a:xfrm>
            <a:prstGeom prst="rect">
              <a:avLst/>
            </a:prstGeom>
            <a:solidFill>
              <a:srgbClr val="ACE3E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399"/>
            </a:p>
          </p:txBody>
        </p:sp>
      </p:grpSp>
      <p:sp>
        <p:nvSpPr>
          <p:cNvPr id="39" name="椭圆 38"/>
          <p:cNvSpPr/>
          <p:nvPr/>
        </p:nvSpPr>
        <p:spPr>
          <a:xfrm flipH="1" flipV="1">
            <a:off x="5950427" y="3466014"/>
            <a:ext cx="444910" cy="444910"/>
          </a:xfrm>
          <a:prstGeom prst="ellipse">
            <a:avLst/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40" name="文本框 39"/>
          <p:cNvSpPr txBox="1"/>
          <p:nvPr/>
        </p:nvSpPr>
        <p:spPr>
          <a:xfrm flipH="1">
            <a:off x="9136395" y="3903346"/>
            <a:ext cx="902576" cy="132309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7998" b="1" dirty="0">
                <a:solidFill>
                  <a:schemeClr val="bg1"/>
                </a:solidFill>
              </a:rPr>
              <a:t>D</a:t>
            </a:r>
            <a:endParaRPr kumimoji="1" lang="zh-CN" altLang="en-US" sz="7998" b="1" dirty="0">
              <a:solidFill>
                <a:schemeClr val="bg1"/>
              </a:solidFill>
            </a:endParaRPr>
          </a:p>
        </p:txBody>
      </p:sp>
      <p:sp>
        <p:nvSpPr>
          <p:cNvPr id="56" name="右箭头 55"/>
          <p:cNvSpPr/>
          <p:nvPr/>
        </p:nvSpPr>
        <p:spPr>
          <a:xfrm>
            <a:off x="5752508" y="3038414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2F9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57" name="右箭头 56"/>
          <p:cNvSpPr/>
          <p:nvPr/>
        </p:nvSpPr>
        <p:spPr>
          <a:xfrm rot="5400000">
            <a:off x="5970156" y="3394547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EFB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58" name="右箭头 57"/>
          <p:cNvSpPr/>
          <p:nvPr/>
        </p:nvSpPr>
        <p:spPr>
          <a:xfrm rot="10800000">
            <a:off x="5599471" y="3578898"/>
            <a:ext cx="428573" cy="268007"/>
          </a:xfrm>
          <a:prstGeom prst="rightArrow">
            <a:avLst>
              <a:gd name="adj1" fmla="val 24450"/>
              <a:gd name="adj2" fmla="val 50000"/>
            </a:avLst>
          </a:prstGeom>
          <a:solidFill>
            <a:srgbClr val="A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399"/>
          </a:p>
        </p:txBody>
      </p:sp>
      <p:sp>
        <p:nvSpPr>
          <p:cNvPr id="76" name="文本框 8"/>
          <p:cNvSpPr txBox="1"/>
          <p:nvPr/>
        </p:nvSpPr>
        <p:spPr>
          <a:xfrm>
            <a:off x="2805710" y="2001091"/>
            <a:ext cx="2703855" cy="77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使用特色旅游网站，管理员对系统进行妥善的管理，方便景点的上传与管理。</a:t>
            </a:r>
          </a:p>
        </p:txBody>
      </p:sp>
      <p:sp>
        <p:nvSpPr>
          <p:cNvPr id="77" name="矩形 76"/>
          <p:cNvSpPr/>
          <p:nvPr/>
        </p:nvSpPr>
        <p:spPr>
          <a:xfrm>
            <a:off x="2805709" y="1647444"/>
            <a:ext cx="2084046" cy="36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开发意义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6326345" y="1999094"/>
            <a:ext cx="27038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有利于提高旅游业信息的管理环境，同时也保障系统的高可用，以及正常工作秩序，以确保旅游信息的正确，工作的有序进行</a:t>
            </a:r>
          </a:p>
        </p:txBody>
      </p:sp>
      <p:sp>
        <p:nvSpPr>
          <p:cNvPr id="79" name="矩形 78"/>
          <p:cNvSpPr/>
          <p:nvPr/>
        </p:nvSpPr>
        <p:spPr>
          <a:xfrm>
            <a:off x="6326344" y="1645447"/>
            <a:ext cx="2084046" cy="36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开发意义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0" name="文本框 8"/>
          <p:cNvSpPr txBox="1"/>
          <p:nvPr/>
        </p:nvSpPr>
        <p:spPr>
          <a:xfrm>
            <a:off x="2812955" y="4259047"/>
            <a:ext cx="2703855" cy="1015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提高景区管理者综合素养，有利于旅游推广。本系统能极大的提高旅游业信息的高效性，并且管理维护更加及时</a:t>
            </a:r>
          </a:p>
        </p:txBody>
      </p:sp>
      <p:sp>
        <p:nvSpPr>
          <p:cNvPr id="81" name="矩形 80"/>
          <p:cNvSpPr/>
          <p:nvPr/>
        </p:nvSpPr>
        <p:spPr>
          <a:xfrm>
            <a:off x="2812954" y="3905400"/>
            <a:ext cx="2084046" cy="36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开发意义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82" name="文本框 8"/>
          <p:cNvSpPr txBox="1"/>
          <p:nvPr/>
        </p:nvSpPr>
        <p:spPr>
          <a:xfrm>
            <a:off x="6333590" y="4257050"/>
            <a:ext cx="2703855" cy="775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旅游行业本系统后，使得旅游信息信息管理将得到极大的提升，跟上互联网主流的发展水平。</a:t>
            </a:r>
          </a:p>
        </p:txBody>
      </p:sp>
      <p:sp>
        <p:nvSpPr>
          <p:cNvPr id="83" name="矩形 82"/>
          <p:cNvSpPr/>
          <p:nvPr/>
        </p:nvSpPr>
        <p:spPr>
          <a:xfrm>
            <a:off x="6333589" y="3903403"/>
            <a:ext cx="2084046" cy="36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782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开发意义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84" name="图片 83" descr="1">
            <a:extLst>
              <a:ext uri="{FF2B5EF4-FFF2-40B4-BE49-F238E27FC236}">
                <a16:creationId xmlns:a16="http://schemas.microsoft.com/office/drawing/2014/main" id="{1DFAD451-94C1-43E2-941E-E8169DAD71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7" y="-24767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1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47" grpId="0" animBg="1"/>
      <p:bldP spid="39" grpId="0" animBg="1"/>
      <p:bldP spid="56" grpId="0" animBg="1"/>
      <p:bldP spid="57" grpId="0" animBg="1"/>
      <p:bldP spid="58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接连接符 38"/>
          <p:cNvCxnSpPr/>
          <p:nvPr/>
        </p:nvCxnSpPr>
        <p:spPr>
          <a:xfrm flipV="1">
            <a:off x="0" y="-10274"/>
            <a:ext cx="2703815" cy="4863290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-8706" y="-10274"/>
            <a:ext cx="2456163" cy="4436629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9790222" y="2421371"/>
            <a:ext cx="2398603" cy="4436629"/>
          </a:xfrm>
          <a:prstGeom prst="line">
            <a:avLst/>
          </a:prstGeom>
          <a:ln>
            <a:solidFill>
              <a:srgbClr val="F7DAD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 rot="10800000">
            <a:off x="-855" y="483"/>
            <a:ext cx="3281082" cy="2926080"/>
          </a:xfrm>
          <a:prstGeom prst="triangl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1065945" y="542427"/>
            <a:ext cx="3281082" cy="2926080"/>
          </a:xfrm>
          <a:prstGeom prst="triangle">
            <a:avLst/>
          </a:prstGeom>
          <a:noFill/>
          <a:ln>
            <a:solidFill>
              <a:srgbClr val="02A4B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7840943" y="3389976"/>
            <a:ext cx="3281082" cy="2926080"/>
          </a:xfrm>
          <a:prstGeom prst="triangle">
            <a:avLst/>
          </a:prstGeom>
          <a:noFill/>
          <a:ln>
            <a:solidFill>
              <a:srgbClr val="F0839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8907743" y="3931920"/>
            <a:ext cx="3281082" cy="2926080"/>
          </a:xfrm>
          <a:prstGeom prst="triangl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9485010" y="1994710"/>
            <a:ext cx="2703815" cy="4863290"/>
          </a:xfrm>
          <a:prstGeom prst="line">
            <a:avLst/>
          </a:prstGeom>
          <a:ln>
            <a:solidFill>
              <a:srgbClr val="ACE3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9790222" y="4655904"/>
            <a:ext cx="396065" cy="400518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095743" y="5987442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1107550" y="5230489"/>
            <a:ext cx="467678" cy="460306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77332" y="5559431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0820502" y="3139566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993390" y="3332006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0948390" y="194450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009076" y="2029619"/>
            <a:ext cx="396065" cy="400518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95754" y="4501380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00564" y="1475024"/>
            <a:ext cx="467678" cy="460306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39685" y="3341233"/>
            <a:ext cx="311972" cy="328942"/>
          </a:xfrm>
          <a:prstGeom prst="ellipse">
            <a:avLst/>
          </a:prstGeom>
          <a:solidFill>
            <a:srgbClr val="2F9F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19060" y="1335147"/>
            <a:ext cx="311972" cy="328942"/>
          </a:xfrm>
          <a:prstGeom prst="ellipse">
            <a:avLst/>
          </a:prstGeom>
          <a:solidFill>
            <a:srgbClr val="F083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97104" y="808418"/>
            <a:ext cx="311972" cy="328942"/>
          </a:xfrm>
          <a:prstGeom prst="ellipse">
            <a:avLst/>
          </a:prstGeom>
          <a:solidFill>
            <a:srgbClr val="ACE3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213918" y="972889"/>
            <a:ext cx="471131" cy="476533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951981" y="3734499"/>
            <a:ext cx="311972" cy="328942"/>
          </a:xfrm>
          <a:prstGeom prst="ellipse">
            <a:avLst/>
          </a:prstGeom>
          <a:solidFill>
            <a:srgbClr val="F7DA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90261" y="1361832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2F9FA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HK" altLang="en-US" sz="6600" b="1" dirty="0">
              <a:solidFill>
                <a:srgbClr val="2F9FA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98666" y="2893724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F08392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HK" altLang="en-US" sz="6600" b="1" dirty="0">
              <a:solidFill>
                <a:srgbClr val="F08392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56617" y="4370866"/>
            <a:ext cx="1117600" cy="110799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2A4BB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lang="zh-HK" altLang="en-US" sz="6600" b="1" dirty="0">
              <a:solidFill>
                <a:srgbClr val="02A4BB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200142" y="1599203"/>
            <a:ext cx="4294446" cy="1015597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提高优化旅游信息，数据流管理服务：在当下的时代，旅游行业接受并且转型到互联网上，便捷提供资料给旅游信息互联网系统，随时接受用户的反馈。区别于其他旅游网站，该系统还可以选择最佳出游路线，方便游客出行</a:t>
            </a:r>
          </a:p>
        </p:txBody>
      </p:sp>
      <p:sp>
        <p:nvSpPr>
          <p:cNvPr id="60" name="矩形 59"/>
          <p:cNvSpPr/>
          <p:nvPr/>
        </p:nvSpPr>
        <p:spPr>
          <a:xfrm>
            <a:off x="4582526" y="3101543"/>
            <a:ext cx="4273286" cy="775531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提高景区对外信息形象：系统网站对于一个景点来说是在互联网宣传自己的名片，步入互联网时代，旅游业也必须在互联网上拥有自己的名片。</a:t>
            </a:r>
          </a:p>
        </p:txBody>
      </p:sp>
      <p:sp>
        <p:nvSpPr>
          <p:cNvPr id="61" name="矩形 60"/>
          <p:cNvSpPr/>
          <p:nvPr/>
        </p:nvSpPr>
        <p:spPr>
          <a:xfrm>
            <a:off x="3827139" y="4518599"/>
            <a:ext cx="4273286" cy="1015597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一个好的系统可以帮助旅游业数据流，信息管理带来巨大的提升，本系统内容系统管理者可以随时掌握，更新。这是传统旅游行业纸笔系统无法完成的，特色旅游网站系统可随时统计游客所需求的信息，随时反映景区的最新信息情况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0A8A1B7-DEBA-4E4E-8C6D-84DED7771478}"/>
              </a:ext>
            </a:extLst>
          </p:cNvPr>
          <p:cNvSpPr txBox="1"/>
          <p:nvPr/>
        </p:nvSpPr>
        <p:spPr>
          <a:xfrm>
            <a:off x="2583206" y="1388992"/>
            <a:ext cx="5009662" cy="535529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优点</a:t>
            </a:r>
            <a:endParaRPr lang="en-US" altLang="zh-CN" sz="32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24506F9C-E9E6-462F-8A82-9BCC2B0FD51C}"/>
              </a:ext>
            </a:extLst>
          </p:cNvPr>
          <p:cNvGrpSpPr>
            <a:grpSpLocks noChangeAspect="1"/>
          </p:cNvGrpSpPr>
          <p:nvPr/>
        </p:nvGrpSpPr>
        <p:grpSpPr bwMode="auto">
          <a:xfrm rot="19764056">
            <a:off x="1871173" y="637087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2419BFD1-C530-4247-B346-EFFD99161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BD8FABDA-025B-44D1-8B1A-C9E42AD87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64" name="图片 63" descr="1">
            <a:extLst>
              <a:ext uri="{FF2B5EF4-FFF2-40B4-BE49-F238E27FC236}">
                <a16:creationId xmlns:a16="http://schemas.microsoft.com/office/drawing/2014/main" id="{7860350B-F9DA-4C80-AB7C-E4D1C8D0E4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56" y="-15225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9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50"/>
                            </p:stCondLst>
                            <p:childTnLst>
                              <p:par>
                                <p:cTn id="3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1"/>
            <a:ext cx="9703135" cy="6858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4" t="31567" r="14148" b="81"/>
          <a:stretch/>
        </p:blipFill>
        <p:spPr>
          <a:xfrm rot="5400000">
            <a:off x="570153" y="-580914"/>
            <a:ext cx="6863379" cy="800369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79118" y="2735484"/>
            <a:ext cx="5009662" cy="1220847"/>
          </a:xfrm>
          <a:prstGeom prst="rect">
            <a:avLst/>
          </a:prstGeom>
          <a:noFill/>
          <a:ln w="28575">
            <a:solidFill>
              <a:srgbClr val="FEFEFE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8000" b="1" spc="300" dirty="0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研究方法</a:t>
            </a:r>
            <a:endParaRPr lang="en-US" altLang="zh-CN" sz="8000" b="1" spc="300" dirty="0">
              <a:solidFill>
                <a:schemeClr val="bg1">
                  <a:lumMod val="50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 rot="19764056">
            <a:off x="3745965" y="2072333"/>
            <a:ext cx="1424066" cy="1326299"/>
            <a:chOff x="1164" y="687"/>
            <a:chExt cx="3219" cy="2998"/>
          </a:xfrm>
          <a:solidFill>
            <a:srgbClr val="F08392"/>
          </a:solidFill>
          <a:effectLst/>
        </p:grpSpPr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>
                    <a:lumMod val="50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pic>
        <p:nvPicPr>
          <p:cNvPr id="8" name="图片 7" descr="1">
            <a:extLst>
              <a:ext uri="{FF2B5EF4-FFF2-40B4-BE49-F238E27FC236}">
                <a16:creationId xmlns:a16="http://schemas.microsoft.com/office/drawing/2014/main" id="{86F48F51-E545-4012-8EFB-61C5ED540F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" y="-16137"/>
            <a:ext cx="2540000" cy="63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1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几何毕业答辩PPT模板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1631</Words>
  <Application>Microsoft Office PowerPoint</Application>
  <PresentationFormat>自定义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微軟正黑體</vt:lpstr>
      <vt:lpstr>方正清刻本悦宋简体</vt:lpstr>
      <vt:lpstr>方正姚体</vt:lpstr>
      <vt:lpstr>黑体</vt:lpstr>
      <vt:lpstr>微软雅黑</vt:lpstr>
      <vt:lpstr>Arial</vt:lpstr>
      <vt:lpstr>Calibri</vt:lpstr>
      <vt:lpstr>Century Gothic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清新几何毕业答辩PPT模板</dc:title>
  <dc:creator>麒雅</dc:creator>
  <cp:lastModifiedBy>邓金林</cp:lastModifiedBy>
  <cp:revision>135</cp:revision>
  <dcterms:created xsi:type="dcterms:W3CDTF">2015-07-02T02:13:33Z</dcterms:created>
  <dcterms:modified xsi:type="dcterms:W3CDTF">2021-06-17T01:30:15Z</dcterms:modified>
  <cp:contentStatus/>
</cp:coreProperties>
</file>