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66" r:id="rId5"/>
    <p:sldId id="259" r:id="rId6"/>
    <p:sldId id="277" r:id="rId7"/>
    <p:sldId id="258" r:id="rId8"/>
    <p:sldId id="271" r:id="rId9"/>
    <p:sldId id="269" r:id="rId10"/>
    <p:sldId id="273" r:id="rId11"/>
    <p:sldId id="274" r:id="rId12"/>
    <p:sldId id="275" r:id="rId13"/>
    <p:sldId id="276" r:id="rId14"/>
    <p:sldId id="262" r:id="rId15"/>
    <p:sldId id="272" r:id="rId16"/>
    <p:sldId id="278" r:id="rId17"/>
    <p:sldId id="265" r:id="rId18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sley Silva" initials="WS" lastIdx="1" clrIdx="0">
    <p:extLst>
      <p:ext uri="{19B8F6BF-5375-455C-9EA6-DF929625EA0E}">
        <p15:presenceInfo xmlns:p15="http://schemas.microsoft.com/office/powerpoint/2012/main" userId="3d55bd942e9d9a92" providerId="Windows Live"/>
      </p:ext>
    </p:extLst>
  </p:cmAuthor>
  <p:cmAuthor id="2" name="João Pedro" initials="JP" lastIdx="1" clrIdx="1">
    <p:extLst>
      <p:ext uri="{19B8F6BF-5375-455C-9EA6-DF929625EA0E}">
        <p15:presenceInfo xmlns:p15="http://schemas.microsoft.com/office/powerpoint/2012/main" userId="João Ped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49CB3-204D-B985-C280-73A8CE844E38}" v="873" dt="2020-09-07T22:47:12.654"/>
    <p1510:client id="{3ED003A7-AC50-50D0-51D1-28F5C252937F}" v="419" dt="2020-09-08T23:10:06.335"/>
    <p1510:client id="{73A00CFE-4E47-4028-81A3-D35F88F1107C}" v="137" dt="2022-08-16T11:40:55.843"/>
    <p1510:client id="{B08DADDC-31B8-C53A-09EC-DFEC2A9FC465}" v="4" dt="2020-09-07T15:28:05.608"/>
    <p1510:client id="{B880449B-E102-C385-91F5-51D95C45C04A}" v="18" dt="2020-09-09T00:32:48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5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7594F-24D6-4E17-9422-183BAD8C861F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693863" y="1257300"/>
            <a:ext cx="43846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33911-8D5C-4742-8880-06F12DBEF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09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33911-8D5C-4742-8880-06F12DBEFD3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110" name="Imagem 109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28196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12876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03A3B9CE-0780-4A01-BBD4-04A9D9F06670}"/>
              </a:ext>
            </a:extLst>
          </p:cNvPr>
          <p:cNvSpPr/>
          <p:nvPr userDrawn="1"/>
        </p:nvSpPr>
        <p:spPr>
          <a:xfrm>
            <a:off x="5314680" y="32832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31360" y="133317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31360" y="2853559"/>
            <a:ext cx="9566640" cy="5150142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303B816D-B75F-4CD6-87E9-6078A99F34B3}"/>
              </a:ext>
            </a:extLst>
          </p:cNvPr>
          <p:cNvSpPr/>
          <p:nvPr userDrawn="1"/>
        </p:nvSpPr>
        <p:spPr>
          <a:xfrm>
            <a:off x="5314680" y="372438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 userDrawn="1"/>
        </p:nvSpPr>
        <p:spPr>
          <a:xfrm>
            <a:off x="5314950" y="415440"/>
            <a:ext cx="526617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531360" y="1479203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31360" y="3162538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Arrays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 IV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4" y="3914518"/>
            <a:ext cx="3754523" cy="1216983"/>
          </a:xfrm>
          <a:prstGeom prst="rect">
            <a:avLst/>
          </a:prstGeom>
        </p:spPr>
      </p:pic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Erro do tipo "NullPointerExecption"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2B4CEE19-1AE8-4472-9A98-FF28E67A83E5}"/>
              </a:ext>
            </a:extLst>
          </p:cNvPr>
          <p:cNvSpPr/>
          <p:nvPr/>
        </p:nvSpPr>
        <p:spPr>
          <a:xfrm>
            <a:off x="390373" y="2116588"/>
            <a:ext cx="5786907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Primeiro vamos realizar um teste:</a:t>
            </a:r>
            <a:endParaRPr lang="en-US"/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8BF268FF-E824-4664-825C-9E0E6872F876}"/>
              </a:ext>
            </a:extLst>
          </p:cNvPr>
          <p:cNvSpPr/>
          <p:nvPr/>
        </p:nvSpPr>
        <p:spPr>
          <a:xfrm>
            <a:off x="491304" y="3786502"/>
            <a:ext cx="2023296" cy="919211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AD8C2D89-7CE1-4A1D-9323-0C6341AEEC9D}"/>
              </a:ext>
            </a:extLst>
          </p:cNvPr>
          <p:cNvSpPr/>
          <p:nvPr/>
        </p:nvSpPr>
        <p:spPr>
          <a:xfrm>
            <a:off x="2655576" y="3927004"/>
            <a:ext cx="2602223" cy="385223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D543356D-0C39-4F58-97B1-CFEFBD1A3DBA}"/>
              </a:ext>
            </a:extLst>
          </p:cNvPr>
          <p:cNvSpPr/>
          <p:nvPr/>
        </p:nvSpPr>
        <p:spPr>
          <a:xfrm>
            <a:off x="5350636" y="3835602"/>
            <a:ext cx="3679064" cy="538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As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quatro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contas que criamos e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seu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endereço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na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memória</a:t>
            </a:r>
            <a:endParaRPr lang="en-US" dirty="0"/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30A3D48B-72B7-4EFE-B594-4DE699ED798F}"/>
              </a:ext>
            </a:extLst>
          </p:cNvPr>
          <p:cNvSpPr/>
          <p:nvPr/>
        </p:nvSpPr>
        <p:spPr>
          <a:xfrm>
            <a:off x="492437" y="4711303"/>
            <a:ext cx="2022163" cy="233993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462F6E42-8CA2-43CD-B25D-5C080502DC3B}"/>
              </a:ext>
            </a:extLst>
          </p:cNvPr>
          <p:cNvSpPr/>
          <p:nvPr/>
        </p:nvSpPr>
        <p:spPr>
          <a:xfrm>
            <a:off x="2616547" y="4660584"/>
            <a:ext cx="2641253" cy="284712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02ECC180-22F0-4835-A7AB-7A8880AD9719}"/>
              </a:ext>
            </a:extLst>
          </p:cNvPr>
          <p:cNvSpPr/>
          <p:nvPr/>
        </p:nvSpPr>
        <p:spPr>
          <a:xfrm>
            <a:off x="5350636" y="4464315"/>
            <a:ext cx="3839739" cy="1102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Posições do Array que estão "livres", ou seja, não possui nenhum objeto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naquela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b="1" spc="-1" dirty="0" err="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posição</a:t>
            </a:r>
            <a:endParaRPr lang="en-US" b="1" spc="-1" dirty="0">
              <a:uFill>
                <a:solidFill>
                  <a:srgbClr val="FFFFFF"/>
                </a:solidFill>
              </a:uFill>
              <a:latin typeface="Tahoma"/>
              <a:ea typeface="MS PGothic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18879E-B514-4ADF-950E-DDD2EF1FAE6A}"/>
              </a:ext>
            </a:extLst>
          </p:cNvPr>
          <p:cNvCxnSpPr/>
          <p:nvPr/>
        </p:nvCxnSpPr>
        <p:spPr>
          <a:xfrm flipV="1">
            <a:off x="395816" y="5928286"/>
            <a:ext cx="9829518" cy="131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stomShape 2">
            <a:extLst>
              <a:ext uri="{FF2B5EF4-FFF2-40B4-BE49-F238E27FC236}">
                <a16:creationId xmlns:a16="http://schemas.microsoft.com/office/drawing/2014/main" id="{D486B947-8493-435F-A8D1-C54442FE8B5D}"/>
              </a:ext>
            </a:extLst>
          </p:cNvPr>
          <p:cNvSpPr/>
          <p:nvPr/>
        </p:nvSpPr>
        <p:spPr>
          <a:xfrm>
            <a:off x="399277" y="6134524"/>
            <a:ext cx="9902719" cy="971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 erro do slide anterior acontece pois estamos tentando acessar um atributo, em uma posição </a:t>
            </a:r>
            <a:r>
              <a:rPr lang="en-US" b="1" spc="-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que não existe nenhum objeto do tipo "Conta" instanciado (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"null"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).</a:t>
            </a:r>
            <a:endParaRPr lang="en-US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ahoma"/>
              <a:ea typeface="MS PGothic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4" y="2699379"/>
            <a:ext cx="5450444" cy="7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1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16" y="2733817"/>
            <a:ext cx="3554178" cy="1732938"/>
          </a:xfrm>
          <a:prstGeom prst="rect">
            <a:avLst/>
          </a:prstGeom>
        </p:spPr>
      </p:pic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Solução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2B4CEE19-1AE8-4472-9A98-FF28E67A83E5}"/>
              </a:ext>
            </a:extLst>
          </p:cNvPr>
          <p:cNvSpPr/>
          <p:nvPr/>
        </p:nvSpPr>
        <p:spPr>
          <a:xfrm>
            <a:off x="390373" y="2116588"/>
            <a:ext cx="9592673" cy="242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Primeira solução: Verificar se a </a:t>
            </a: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posição do Array é diferente de nulo ("null")</a:t>
            </a:r>
            <a:endParaRPr lang="en-US"/>
          </a:p>
        </p:txBody>
      </p:sp>
      <p:pic>
        <p:nvPicPr>
          <p:cNvPr id="5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3D6F3B62-4C32-4087-B9AF-56872FC9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4" y="2984126"/>
            <a:ext cx="5498676" cy="15919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3528AF-DBC4-45B0-9A64-53885233CEB2}"/>
              </a:ext>
            </a:extLst>
          </p:cNvPr>
          <p:cNvCxnSpPr/>
          <p:nvPr/>
        </p:nvCxnSpPr>
        <p:spPr>
          <a:xfrm flipV="1">
            <a:off x="395816" y="4773254"/>
            <a:ext cx="9829518" cy="131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stomShape 2">
            <a:extLst>
              <a:ext uri="{FF2B5EF4-FFF2-40B4-BE49-F238E27FC236}">
                <a16:creationId xmlns:a16="http://schemas.microsoft.com/office/drawing/2014/main" id="{E5B9C5A1-FEAC-47DE-A54E-24959F574E94}"/>
              </a:ext>
            </a:extLst>
          </p:cNvPr>
          <p:cNvSpPr/>
          <p:nvPr/>
        </p:nvSpPr>
        <p:spPr>
          <a:xfrm>
            <a:off x="390455" y="4938539"/>
            <a:ext cx="9592673" cy="242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Segunda solução: Instanciar todas as posições do Array com </a:t>
            </a: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um objeto do tipo "Conta"</a:t>
            </a:r>
            <a:endParaRPr lang="en-U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8BA39CD2-0B64-426B-ACBE-2F44EEF962F5}"/>
              </a:ext>
            </a:extLst>
          </p:cNvPr>
          <p:cNvSpPr/>
          <p:nvPr/>
        </p:nvSpPr>
        <p:spPr>
          <a:xfrm>
            <a:off x="6348656" y="2720455"/>
            <a:ext cx="3654138" cy="1833943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C2A79B-CC7F-4BE9-9C8A-A2BD7874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41" y="5757526"/>
            <a:ext cx="6141720" cy="1859688"/>
          </a:xfrm>
          <a:prstGeom prst="rect">
            <a:avLst/>
          </a:prstGeom>
        </p:spPr>
      </p:pic>
      <p:pic>
        <p:nvPicPr>
          <p:cNvPr id="11" name="Picture 13" descr="Screen of a cell phone&#10;&#10;Description automatically generated">
            <a:extLst>
              <a:ext uri="{FF2B5EF4-FFF2-40B4-BE49-F238E27FC236}">
                <a16:creationId xmlns:a16="http://schemas.microsoft.com/office/drawing/2014/main" id="{1389D103-C85E-43E2-A5EA-5792F8658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584" y="6251047"/>
            <a:ext cx="4251958" cy="1502663"/>
          </a:xfrm>
          <a:prstGeom prst="rect">
            <a:avLst/>
          </a:prstGeom>
        </p:spPr>
      </p:pic>
      <p:sp>
        <p:nvSpPr>
          <p:cNvPr id="25" name="CustomShape 2">
            <a:extLst>
              <a:ext uri="{FF2B5EF4-FFF2-40B4-BE49-F238E27FC236}">
                <a16:creationId xmlns:a16="http://schemas.microsoft.com/office/drawing/2014/main" id="{F73FDC7B-FF97-4D52-BAA4-BCDD970C27D3}"/>
              </a:ext>
            </a:extLst>
          </p:cNvPr>
          <p:cNvSpPr/>
          <p:nvPr/>
        </p:nvSpPr>
        <p:spPr>
          <a:xfrm>
            <a:off x="6070727" y="6193607"/>
            <a:ext cx="4311901" cy="1587042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DA36D448-D5DE-4DE3-A96F-56A015635710}"/>
              </a:ext>
            </a:extLst>
          </p:cNvPr>
          <p:cNvSpPr/>
          <p:nvPr/>
        </p:nvSpPr>
        <p:spPr>
          <a:xfrm>
            <a:off x="293430" y="7756113"/>
            <a:ext cx="10805536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7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Agora todas as posições possuem um objeto do tipo "Conta" e nenhuma posição nula (</a:t>
            </a:r>
            <a:r>
              <a:rPr lang="en-US" sz="17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"null"</a:t>
            </a:r>
            <a:r>
              <a:rPr lang="en-US" sz="17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</a:t>
            </a:r>
            <a:endParaRPr lang="en-US" sz="1700" b="1"/>
          </a:p>
        </p:txBody>
      </p:sp>
    </p:spTree>
    <p:extLst>
      <p:ext uri="{BB962C8B-B14F-4D97-AF65-F5344CB8AC3E}">
        <p14:creationId xmlns:p14="http://schemas.microsoft.com/office/powerpoint/2010/main" val="1399654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95360" y="2283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t"/>
          <a:lstStyle/>
          <a:p>
            <a:pPr marL="1270" algn="just">
              <a:lnSpc>
                <a:spcPct val="100000"/>
              </a:lnSpc>
              <a:buClr>
                <a:srgbClr val="808080"/>
              </a:buClr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Você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está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participando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um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projeto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irá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implantar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e-commerce de um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grande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varejista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global que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está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iniciando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suas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operações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no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Brasil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Atualmente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sua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responsabilidade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é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exibir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carrinho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compras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ou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seja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implementar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método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receba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produtos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consumidor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irá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comprar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exiba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tela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as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informações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produto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nome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descrição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fabricante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preço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Ao final da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tela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deverá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ser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exibido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valor total da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compra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470" lvl="1" algn="just">
              <a:buClr>
                <a:srgbClr val="808080"/>
              </a:buClr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Como um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bom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desenvolvedor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você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irá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realizar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testes no software antes de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assumir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tarefa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concluída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(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ou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seja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implemente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uma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classe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Main para teste).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2445" algn="just">
              <a:buClr>
                <a:srgbClr val="808080"/>
              </a:buClr>
              <a:buFont typeface="Tahoma"/>
              <a:buAutoNum type="arabicPeriod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57" y="5178600"/>
            <a:ext cx="5935165" cy="2197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95360" y="2283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t"/>
          <a:lstStyle/>
          <a:p>
            <a:pPr marL="1905" algn="just">
              <a:lnSpc>
                <a:spcPct val="100000"/>
              </a:lnSpc>
              <a:buClr>
                <a:srgbClr val="808080"/>
              </a:buClr>
            </a:pP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Implemente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cadastro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centralizado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dos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fornecedores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da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sua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empresa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contendo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as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seguintes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informações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CNPJ,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Endereço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contato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Como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empresa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pode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mais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um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contato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armazene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forma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separada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dados da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pessoa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nome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email,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telefone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data de </a:t>
            </a:r>
            <a:r>
              <a:rPr lang="en-US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nascimento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2445" algn="just">
              <a:lnSpc>
                <a:spcPct val="100000"/>
              </a:lnSpc>
              <a:buClr>
                <a:srgbClr val="808080"/>
              </a:buClr>
              <a:buFont typeface="Tahoma"/>
              <a:buAutoNum type="arabicPeriod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514350" indent="-512445" algn="just">
              <a:lnSpc>
                <a:spcPct val="100000"/>
              </a:lnSpc>
              <a:buClr>
                <a:srgbClr val="808080"/>
              </a:buClr>
              <a:buFont typeface="Tahoma"/>
              <a:buAutoNum type="arabicPeriod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64" y="4403746"/>
            <a:ext cx="6936152" cy="26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0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95360" y="2283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t"/>
          <a:lstStyle/>
          <a:p>
            <a:pPr marL="1905" algn="just">
              <a:buClr>
                <a:srgbClr val="80808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Faça o cadastro dos fornecedores de um determinado restaurante. Sabendo que um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restaurante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pode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vários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fornecedores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que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fornecedor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possui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tipo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quantidade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E 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restaurante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possui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seguintes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informações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nome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endereco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cnpj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Modele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sistema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abaixo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por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fim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mostre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informações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do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restaurante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de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seus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respectivos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fornecedores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</a:p>
          <a:p>
            <a:pPr marL="1905" algn="just">
              <a:lnSpc>
                <a:spcPct val="100000"/>
              </a:lnSpc>
              <a:buClr>
                <a:srgbClr val="808080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1905" algn="just">
              <a:buClr>
                <a:srgbClr val="808080"/>
              </a:buClr>
            </a:pPr>
            <a:endParaRPr lang="en-US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1905" algn="just">
              <a:buClr>
                <a:srgbClr val="80808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514350" indent="-512445" algn="just">
              <a:buClr>
                <a:srgbClr val="808080"/>
              </a:buClr>
              <a:buFont typeface="Tahoma"/>
              <a:buAutoNum type="arabicPeriod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  <a:p>
            <a:pPr marL="514350" indent="-512445" algn="just">
              <a:buClr>
                <a:srgbClr val="808080"/>
              </a:buClr>
              <a:buFont typeface="Tahoma"/>
              <a:buAutoNum type="arabicPeriod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S PGothic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02" y="5350199"/>
            <a:ext cx="5838475" cy="22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6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Obrigado!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Declarando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um array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95360" y="2332233"/>
            <a:ext cx="333248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 de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primitivos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Imagem 114"/>
          <p:cNvPicPr/>
          <p:nvPr/>
        </p:nvPicPr>
        <p:blipFill>
          <a:blip r:embed="rId2"/>
          <a:stretch/>
        </p:blipFill>
        <p:spPr>
          <a:xfrm>
            <a:off x="457200" y="2720160"/>
            <a:ext cx="3837960" cy="2152800"/>
          </a:xfrm>
          <a:prstGeom prst="rect">
            <a:avLst/>
          </a:prstGeom>
          <a:ln>
            <a:noFill/>
          </a:ln>
        </p:spPr>
      </p:pic>
      <p:pic>
        <p:nvPicPr>
          <p:cNvPr id="116" name="Imagem 115"/>
          <p:cNvPicPr/>
          <p:nvPr/>
        </p:nvPicPr>
        <p:blipFill>
          <a:blip r:embed="rId3"/>
          <a:stretch/>
        </p:blipFill>
        <p:spPr>
          <a:xfrm>
            <a:off x="5486400" y="3818160"/>
            <a:ext cx="3898440" cy="70884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5486400" y="3273447"/>
            <a:ext cx="4809068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 de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referências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objetos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3052079" y="5796719"/>
            <a:ext cx="4809067" cy="3700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multidimensionais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Imagem 118"/>
          <p:cNvPicPr/>
          <p:nvPr/>
        </p:nvPicPr>
        <p:blipFill>
          <a:blip r:embed="rId4"/>
          <a:stretch/>
        </p:blipFill>
        <p:spPr>
          <a:xfrm>
            <a:off x="3118320" y="6294240"/>
            <a:ext cx="2675520" cy="598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0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Percorrendo um array</a:t>
            </a:r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do tipo primitivo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95360" y="2410701"/>
            <a:ext cx="5644182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Acessando elementos específicos</a:t>
            </a:r>
            <a:endParaRPr lang="en-US"/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4AF705-E9A2-4204-ABB9-190BD719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84" y="3112230"/>
            <a:ext cx="9160086" cy="1703257"/>
          </a:xfrm>
          <a:prstGeom prst="rect">
            <a:avLst/>
          </a:prstGeom>
        </p:spPr>
      </p:pic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2651A9D-2CBB-4B7B-9DA4-2E6634992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4" y="5205958"/>
            <a:ext cx="6522296" cy="84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Percorrendo um array</a:t>
            </a:r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do tipo primitivo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95360" y="2410701"/>
            <a:ext cx="5644182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Percorrendo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através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um loop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870039-4440-4CFA-AE38-F8E8D589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4" y="3001579"/>
            <a:ext cx="7860875" cy="3880238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EEAF5-0FEF-4EE3-BAEA-64AD1096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4" y="7011814"/>
            <a:ext cx="5485553" cy="91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11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28578" y="1566515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Sábias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palavras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5653" t="41803" r="26114" b="47268"/>
          <a:stretch/>
        </p:blipFill>
        <p:spPr>
          <a:xfrm>
            <a:off x="500158" y="3047999"/>
            <a:ext cx="9565980" cy="121859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068662" y="4431092"/>
            <a:ext cx="178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Tio </a:t>
            </a:r>
            <a:r>
              <a:rPr lang="pt-BR" sz="2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Renzo</a:t>
            </a:r>
            <a:endParaRPr lang="pt-BR" sz="2800" i="1" dirty="0">
              <a:solidFill>
                <a:schemeClr val="tx2">
                  <a:lumMod val="60000"/>
                  <a:lumOff val="40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12250" y="2317629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Relembrando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bjetos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em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142385" y="2135469"/>
            <a:ext cx="3564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o explicativo em elipse 1"/>
          <p:cNvSpPr/>
          <p:nvPr/>
        </p:nvSpPr>
        <p:spPr>
          <a:xfrm>
            <a:off x="2336801" y="1303867"/>
            <a:ext cx="2978149" cy="831602"/>
          </a:xfrm>
          <a:prstGeom prst="wedgeEllipseCallout">
            <a:avLst>
              <a:gd name="adj1" fmla="val -30341"/>
              <a:gd name="adj2" fmla="val 755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786232" y="1534526"/>
            <a:ext cx="22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são variáveis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0875" t="30279" r="30722" b="18356"/>
          <a:stretch/>
        </p:blipFill>
        <p:spPr>
          <a:xfrm>
            <a:off x="2142385" y="3381069"/>
            <a:ext cx="5647434" cy="424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55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3" y="5309958"/>
            <a:ext cx="5500017" cy="2470663"/>
          </a:xfrm>
          <a:prstGeom prst="rect">
            <a:avLst/>
          </a:prstGeom>
        </p:spPr>
      </p:pic>
      <p:sp>
        <p:nvSpPr>
          <p:cNvPr id="120" name="CustomShape 1"/>
          <p:cNvSpPr/>
          <p:nvPr/>
        </p:nvSpPr>
        <p:spPr>
          <a:xfrm>
            <a:off x="412250" y="1333100"/>
            <a:ext cx="5294855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Arrays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142385" y="2135469"/>
            <a:ext cx="3564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12250" y="2032494"/>
            <a:ext cx="4469993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 dirty="0"/>
              <a:t>Não basta apenas instanciar o objeto array. O array serve apenas de suporte, é necessário instanciar o elemento que irá ocupar cada posição. Assim como uma estante de livros.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3605842E-D946-4159-8AC6-9EF192810AD8}"/>
              </a:ext>
            </a:extLst>
          </p:cNvPr>
          <p:cNvSpPr txBox="1"/>
          <p:nvPr/>
        </p:nvSpPr>
        <p:spPr>
          <a:xfrm>
            <a:off x="409294" y="4825388"/>
            <a:ext cx="18149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/>
              <a:t>Primeira forma</a:t>
            </a:r>
            <a:endParaRPr lang="en-US"/>
          </a:p>
        </p:txBody>
      </p:sp>
      <p:sp>
        <p:nvSpPr>
          <p:cNvPr id="15" name="CaixaDeTexto 3">
            <a:extLst>
              <a:ext uri="{FF2B5EF4-FFF2-40B4-BE49-F238E27FC236}">
                <a16:creationId xmlns:a16="http://schemas.microsoft.com/office/drawing/2014/main" id="{8B2741D5-BF84-49B2-8EF3-E2CF15106900}"/>
              </a:ext>
            </a:extLst>
          </p:cNvPr>
          <p:cNvSpPr txBox="1"/>
          <p:nvPr/>
        </p:nvSpPr>
        <p:spPr>
          <a:xfrm>
            <a:off x="4884436" y="1688426"/>
            <a:ext cx="188056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/>
              <a:t>Segunda forma</a:t>
            </a:r>
            <a:endParaRPr lang="en-US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9513DA15-6684-45FF-AB41-CBF5EF09A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6344"/>
              </p:ext>
            </p:extLst>
          </p:nvPr>
        </p:nvGraphicFramePr>
        <p:xfrm>
          <a:off x="5909311" y="4226848"/>
          <a:ext cx="591042" cy="18541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1042">
                  <a:extLst>
                    <a:ext uri="{9D8B030D-6E8A-4147-A177-3AD203B41FA5}">
                      <a16:colId xmlns:a16="http://schemas.microsoft.com/office/drawing/2014/main" val="3325895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50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6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244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c4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2543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9A808102-AA51-4D62-A78E-4DEB4FCEA1CC}"/>
              </a:ext>
            </a:extLst>
          </p:cNvPr>
          <p:cNvSpPr/>
          <p:nvPr/>
        </p:nvSpPr>
        <p:spPr>
          <a:xfrm>
            <a:off x="6549560" y="4274491"/>
            <a:ext cx="275613" cy="1785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3">
            <a:extLst>
              <a:ext uri="{FF2B5EF4-FFF2-40B4-BE49-F238E27FC236}">
                <a16:creationId xmlns:a16="http://schemas.microsoft.com/office/drawing/2014/main" id="{CEF2DA90-FCA7-42DB-A348-2D0CFBC7B8DA}"/>
              </a:ext>
            </a:extLst>
          </p:cNvPr>
          <p:cNvSpPr txBox="1"/>
          <p:nvPr/>
        </p:nvSpPr>
        <p:spPr>
          <a:xfrm>
            <a:off x="6788095" y="5009142"/>
            <a:ext cx="117191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/>
              <a:t>"contas"</a:t>
            </a:r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914E7595-E86B-471F-912C-A5741134847D}"/>
              </a:ext>
            </a:extLst>
          </p:cNvPr>
          <p:cNvSpPr/>
          <p:nvPr/>
        </p:nvSpPr>
        <p:spPr>
          <a:xfrm>
            <a:off x="6417225" y="3969217"/>
            <a:ext cx="393826" cy="2625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E1A2B1C7-594E-44AC-AE7E-6EB9E32DB15E}"/>
              </a:ext>
            </a:extLst>
          </p:cNvPr>
          <p:cNvSpPr txBox="1"/>
          <p:nvPr/>
        </p:nvSpPr>
        <p:spPr>
          <a:xfrm>
            <a:off x="6815344" y="3696605"/>
            <a:ext cx="25761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/>
              <a:t>nome = "João Pedro"</a:t>
            </a:r>
          </a:p>
          <a:p>
            <a:r>
              <a:rPr lang="pt-BR" b="1"/>
              <a:t>saldo = 5000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243" y="2317629"/>
            <a:ext cx="5555770" cy="9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85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Percorrendo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um array</a:t>
            </a:r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do tipo Referência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95360" y="2195340"/>
            <a:ext cx="5786907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Acessando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elementos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específicos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F2FD2B-6ECA-4CAE-81A6-A38FC565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4" y="2853410"/>
            <a:ext cx="6496050" cy="250965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4" y="5698688"/>
            <a:ext cx="4984705" cy="15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7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51" y="6273175"/>
            <a:ext cx="4492381" cy="1634527"/>
          </a:xfrm>
          <a:prstGeom prst="rect">
            <a:avLst/>
          </a:prstGeom>
        </p:spPr>
      </p:pic>
      <p:sp>
        <p:nvSpPr>
          <p:cNvPr id="125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Percorrendo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um array</a:t>
            </a:r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do tipo Referência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95360" y="2195340"/>
            <a:ext cx="5786907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Percorrendo através de um loop</a:t>
            </a:r>
            <a:endParaRPr lang="en-US"/>
          </a:p>
        </p:txBody>
      </p:sp>
      <p:pic>
        <p:nvPicPr>
          <p:cNvPr id="2" name="Picture 4" descr="A picture containing holding, person&#10;&#10;Description automatically generated">
            <a:extLst>
              <a:ext uri="{FF2B5EF4-FFF2-40B4-BE49-F238E27FC236}">
                <a16:creationId xmlns:a16="http://schemas.microsoft.com/office/drawing/2014/main" id="{001B8B79-D658-4AF8-B1EE-1FC89BDA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4" y="2809199"/>
            <a:ext cx="6666653" cy="1744928"/>
          </a:xfrm>
          <a:prstGeom prst="rect">
            <a:avLst/>
          </a:prstGeom>
        </p:spPr>
      </p:pic>
      <p:pic>
        <p:nvPicPr>
          <p:cNvPr id="5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45553AD2-F497-407C-BDE6-27AB62CC0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04" y="4559448"/>
            <a:ext cx="5957994" cy="1670148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60FDB99-493B-4CAC-8DB1-507AA96B0CA9}"/>
              </a:ext>
            </a:extLst>
          </p:cNvPr>
          <p:cNvSpPr/>
          <p:nvPr/>
        </p:nvSpPr>
        <p:spPr>
          <a:xfrm>
            <a:off x="452968" y="6229597"/>
            <a:ext cx="6523646" cy="1721684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8619D4B-1D77-48C7-8815-FB5288E14C98}"/>
              </a:ext>
            </a:extLst>
          </p:cNvPr>
          <p:cNvSpPr/>
          <p:nvPr/>
        </p:nvSpPr>
        <p:spPr>
          <a:xfrm>
            <a:off x="6976614" y="6892289"/>
            <a:ext cx="307419" cy="284712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2B97559-3F5A-4264-B37A-C4AB9EE1E30E}"/>
              </a:ext>
            </a:extLst>
          </p:cNvPr>
          <p:cNvSpPr/>
          <p:nvPr/>
        </p:nvSpPr>
        <p:spPr>
          <a:xfrm>
            <a:off x="7302727" y="6161589"/>
            <a:ext cx="2973600" cy="1746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b="1" spc="-1" dirty="0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 saída dos dois é a mesma. Porém perceba que o Java aponta um </a:t>
            </a:r>
            <a:r>
              <a:rPr lang="en-US" b="1" spc="-1"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erro! </a:t>
            </a:r>
            <a:r>
              <a:rPr lang="en-US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Como resolver?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78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22785</TotalTime>
  <Words>634</Words>
  <Application>Microsoft Office PowerPoint</Application>
  <PresentationFormat>Personalizar</PresentationFormat>
  <Paragraphs>63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Felipe Miranda</dc:creator>
  <dc:description/>
  <cp:lastModifiedBy>Gabriel Pivoto</cp:lastModifiedBy>
  <cp:revision>4118</cp:revision>
  <cp:lastPrinted>1999-09-01T13:45:01Z</cp:lastPrinted>
  <dcterms:created xsi:type="dcterms:W3CDTF">1998-03-25T00:18:48Z</dcterms:created>
  <dcterms:modified xsi:type="dcterms:W3CDTF">2022-08-16T12:05:51Z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