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3"/>
  </p:notesMasterIdLst>
  <p:sldIdLst>
    <p:sldId id="256" r:id="rId6"/>
    <p:sldId id="277" r:id="rId7"/>
    <p:sldId id="257" r:id="rId8"/>
    <p:sldId id="280" r:id="rId9"/>
    <p:sldId id="279" r:id="rId10"/>
    <p:sldId id="281" r:id="rId11"/>
    <p:sldId id="282" r:id="rId12"/>
    <p:sldId id="283" r:id="rId13"/>
    <p:sldId id="276" r:id="rId14"/>
    <p:sldId id="266" r:id="rId15"/>
    <p:sldId id="267" r:id="rId16"/>
    <p:sldId id="268" r:id="rId17"/>
    <p:sldId id="269" r:id="rId18"/>
    <p:sldId id="284" r:id="rId19"/>
    <p:sldId id="274" r:id="rId20"/>
    <p:sldId id="285" r:id="rId21"/>
    <p:sldId id="265" r:id="rId22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da Cruz Souza" initials="SdCS" lastIdx="1" clrIdx="0">
    <p:extLst>
      <p:ext uri="{19B8F6BF-5375-455C-9EA6-DF929625EA0E}">
        <p15:presenceInfo xmlns:p15="http://schemas.microsoft.com/office/powerpoint/2012/main" userId="S-1-5-21-3445452243-3819877848-418072004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9CCF1-D86A-4777-A8B2-6BFF43771D94}" v="2" dt="2022-08-29T11:59:05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0F4E0-5757-4B86-850C-F7314BC37D65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693863" y="1257300"/>
            <a:ext cx="43846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97A90-4E01-479C-BF46-CC5325D47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8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97A90-4E01-479C-BF46-CC5325D47E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19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5644054" y="415440"/>
            <a:ext cx="4937065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400375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041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314950" y="415440"/>
            <a:ext cx="526617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31360" y="1353079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31360" y="3041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Modificadores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de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acesso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e</a:t>
            </a:r>
          </a:p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atributos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de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classe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V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Precisamos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contar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número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robos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uma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nave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91585" y="6443126"/>
            <a:ext cx="66714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modificador </a:t>
            </a:r>
            <a:r>
              <a:rPr lang="pt-BR" sz="2000" dirty="0" err="1">
                <a:solidFill>
                  <a:srgbClr val="0000E6"/>
                </a:solidFill>
              </a:rPr>
              <a:t>static</a:t>
            </a:r>
            <a:r>
              <a:rPr lang="pt-BR" dirty="0"/>
              <a:t> permite o compartilhamento de um atributo entre </a:t>
            </a:r>
            <a:r>
              <a:rPr lang="pt-BR" u="sng" dirty="0"/>
              <a:t>todos os objetos</a:t>
            </a:r>
            <a:r>
              <a:rPr lang="pt-BR" dirty="0"/>
              <a:t> da classe, neste caso </a:t>
            </a:r>
            <a:r>
              <a:rPr lang="pt-BR" i="1" dirty="0" err="1"/>
              <a:t>Robo</a:t>
            </a:r>
            <a:endParaRPr lang="pt-BR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114129"/>
            <a:ext cx="8344665" cy="24132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" y="5024528"/>
            <a:ext cx="7378094" cy="9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83" y="2778293"/>
            <a:ext cx="4044260" cy="3022700"/>
          </a:xfrm>
          <a:prstGeom prst="rect">
            <a:avLst/>
          </a:prstGeom>
        </p:spPr>
      </p:pic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Precisamos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contar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número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robos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uma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nave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81653" y="2778293"/>
            <a:ext cx="4562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Um desenvolvedor novo no projeto poderia muito bem alterar o valor da variável </a:t>
            </a:r>
            <a:r>
              <a:rPr lang="pt-BR" sz="2000" i="1" dirty="0" err="1">
                <a:solidFill>
                  <a:srgbClr val="009900"/>
                </a:solidFill>
              </a:rPr>
              <a:t>qtdRobos</a:t>
            </a:r>
            <a:r>
              <a:rPr lang="pt-BR" sz="2000" dirty="0"/>
              <a:t> inadvertidamente</a:t>
            </a:r>
          </a:p>
        </p:txBody>
      </p:sp>
      <p:sp>
        <p:nvSpPr>
          <p:cNvPr id="9" name="CustomShape 2"/>
          <p:cNvSpPr/>
          <p:nvPr/>
        </p:nvSpPr>
        <p:spPr>
          <a:xfrm>
            <a:off x="778024" y="4592609"/>
            <a:ext cx="3270960" cy="87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Como </a:t>
            </a:r>
            <a:r>
              <a:rPr lang="en-US" sz="2600" b="0" strike="noStrike" spc="-1" dirty="0" err="1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nos</a:t>
            </a:r>
            <a:r>
              <a:rPr lang="en-US" sz="2600" b="0" strike="noStrike" spc="-1" dirty="0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b="0" strike="noStrike" spc="-1" dirty="0" err="1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proteger</a:t>
            </a:r>
            <a:r>
              <a:rPr lang="en-US" sz="2600" spc="-1" dirty="0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?</a:t>
            </a:r>
            <a:endParaRPr lang="en-US" sz="1800" b="0" strike="noStrike" spc="-1" dirty="0">
              <a:solidFill>
                <a:srgbClr val="0000E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5461000" y="3232079"/>
            <a:ext cx="1052473" cy="41282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339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6" y="6949441"/>
            <a:ext cx="8959080" cy="5232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346" y="5499417"/>
            <a:ext cx="4080192" cy="927936"/>
          </a:xfrm>
          <a:prstGeom prst="rect">
            <a:avLst/>
          </a:prstGeom>
        </p:spPr>
      </p:pic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Encapsulamento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dados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0716" y="2084331"/>
            <a:ext cx="97522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 agora?! Como o atributo </a:t>
            </a:r>
            <a:r>
              <a:rPr lang="pt-BR" sz="2000" i="1" dirty="0" err="1">
                <a:solidFill>
                  <a:srgbClr val="009900"/>
                </a:solidFill>
              </a:rPr>
              <a:t>qtdRobos</a:t>
            </a:r>
            <a:r>
              <a:rPr lang="pt-BR" dirty="0"/>
              <a:t> possui o modificador </a:t>
            </a:r>
            <a:r>
              <a:rPr lang="pt-BR" sz="2000" dirty="0" err="1">
                <a:solidFill>
                  <a:srgbClr val="0000E6"/>
                </a:solidFill>
              </a:rPr>
              <a:t>private</a:t>
            </a:r>
            <a:r>
              <a:rPr lang="pt-BR" dirty="0"/>
              <a:t> não podemos acessar diretamente através do seletor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9736" y="4942208"/>
            <a:ext cx="518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Então vamos acessar através de </a:t>
            </a:r>
            <a:r>
              <a:rPr lang="pt-BR" sz="2000" u="sng" dirty="0"/>
              <a:t>métodos</a:t>
            </a:r>
            <a:r>
              <a:rPr lang="pt-BR" sz="2000" dirty="0"/>
              <a:t>!</a:t>
            </a:r>
          </a:p>
        </p:txBody>
      </p:sp>
      <p:sp>
        <p:nvSpPr>
          <p:cNvPr id="7" name="Elipse 6"/>
          <p:cNvSpPr/>
          <p:nvPr/>
        </p:nvSpPr>
        <p:spPr>
          <a:xfrm>
            <a:off x="6570662" y="6845181"/>
            <a:ext cx="3208603" cy="63512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cxnSpLocks/>
            <a:stCxn id="7" idx="0"/>
          </p:cNvCxnSpPr>
          <p:nvPr/>
        </p:nvCxnSpPr>
        <p:spPr>
          <a:xfrm flipH="1" flipV="1">
            <a:off x="6884990" y="6063137"/>
            <a:ext cx="1289974" cy="7820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60" y="2865986"/>
            <a:ext cx="68580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29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03" y="3012634"/>
            <a:ext cx="4990785" cy="2402971"/>
          </a:xfrm>
          <a:prstGeom prst="rect">
            <a:avLst/>
          </a:prstGeom>
        </p:spPr>
      </p:pic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Encapsulamento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dados com Setter e Getter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2066856" y="3355220"/>
            <a:ext cx="2181759" cy="4739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>
            <a:cxnSpLocks/>
            <a:stCxn id="12" idx="0"/>
            <a:endCxn id="14" idx="1"/>
          </p:cNvCxnSpPr>
          <p:nvPr/>
        </p:nvCxnSpPr>
        <p:spPr>
          <a:xfrm flipV="1">
            <a:off x="3157736" y="2670048"/>
            <a:ext cx="2005279" cy="6851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163015" y="2316105"/>
            <a:ext cx="3218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u="sng" dirty="0"/>
              <a:t>Recupera</a:t>
            </a:r>
            <a:r>
              <a:rPr lang="pt-BR" sz="2000" dirty="0"/>
              <a:t> o valor de um atributo</a:t>
            </a:r>
          </a:p>
        </p:txBody>
      </p:sp>
      <p:sp>
        <p:nvSpPr>
          <p:cNvPr id="15" name="Elipse 14"/>
          <p:cNvSpPr/>
          <p:nvPr/>
        </p:nvSpPr>
        <p:spPr>
          <a:xfrm>
            <a:off x="2207940" y="4388214"/>
            <a:ext cx="3624147" cy="39565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>
            <a:cxnSpLocks/>
            <a:stCxn id="15" idx="5"/>
          </p:cNvCxnSpPr>
          <p:nvPr/>
        </p:nvCxnSpPr>
        <p:spPr>
          <a:xfrm>
            <a:off x="5301343" y="4725930"/>
            <a:ext cx="1032550" cy="9054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742878" y="5729992"/>
            <a:ext cx="2486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u="sng" dirty="0"/>
              <a:t>Altera</a:t>
            </a:r>
            <a:r>
              <a:rPr lang="pt-BR" sz="2000" dirty="0"/>
              <a:t> o valor de um atributo</a:t>
            </a:r>
          </a:p>
        </p:txBody>
      </p:sp>
    </p:spTree>
    <p:extLst>
      <p:ext uri="{BB962C8B-B14F-4D97-AF65-F5344CB8AC3E}">
        <p14:creationId xmlns:p14="http://schemas.microsoft.com/office/powerpoint/2010/main" val="3256602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Encapsulamento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dados com Setter e Getter – 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CUIDADO!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/>
          </p:nvPr>
        </p:nvSpPr>
        <p:spPr>
          <a:xfrm>
            <a:off x="2231355" y="2320412"/>
            <a:ext cx="6352206" cy="15731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“É uma má prática criar uma Classe e, logo em seguida, criar </a:t>
            </a:r>
            <a:r>
              <a:rPr lang="pt-BR" sz="2800" dirty="0" err="1"/>
              <a:t>Getters</a:t>
            </a:r>
            <a:r>
              <a:rPr lang="pt-BR" sz="2800" dirty="0"/>
              <a:t> e </a:t>
            </a:r>
            <a:r>
              <a:rPr lang="pt-BR" sz="2800" dirty="0" err="1"/>
              <a:t>Setters</a:t>
            </a:r>
            <a:r>
              <a:rPr lang="pt-BR" sz="2800" dirty="0"/>
              <a:t> para todos os atributos”</a:t>
            </a:r>
          </a:p>
        </p:txBody>
      </p:sp>
      <p:sp>
        <p:nvSpPr>
          <p:cNvPr id="7" name="Retângulo 6"/>
          <p:cNvSpPr/>
          <p:nvPr/>
        </p:nvSpPr>
        <p:spPr>
          <a:xfrm>
            <a:off x="2045110" y="2418735"/>
            <a:ext cx="6705600" cy="13568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320" y="4401496"/>
            <a:ext cx="4477640" cy="194031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997677" y="5702710"/>
            <a:ext cx="165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Tio </a:t>
            </a:r>
            <a:r>
              <a:rPr lang="pt-BR" dirty="0" err="1"/>
              <a:t>Renzo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93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4362" y="2129164"/>
            <a:ext cx="9861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Fazer um programa para ler um valor numérico qualquer, e daí mostrar quanto seria o valor de uma circunferência e do volume de uma esfera para um raio daquele valor. Informar também o valor de PI com duas casas decimais.</a:t>
            </a:r>
            <a:endParaRPr lang="pt-BR" kern="0" dirty="0">
              <a:solidFill>
                <a:srgbClr val="000000"/>
              </a:solidFill>
              <a:latin typeface="Montserrat" panose="00000500000000000000" pitchFamily="2" charset="0"/>
              <a:ea typeface="MS PGothic" panose="020B0600070205080204" pitchFamily="34" charset="-128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B0FA6A3-0FCA-441E-A60D-213AEA9AE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62" y="3538388"/>
            <a:ext cx="5262756" cy="26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4362" y="2129164"/>
            <a:ext cx="9861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 startAt="2"/>
            </a:pPr>
            <a:r>
              <a:rPr lang="pt-BR" dirty="0">
                <a:latin typeface="Montserrat" panose="00000500000000000000" pitchFamily="2" charset="0"/>
              </a:rPr>
              <a:t>Crie um sistema de Conta/Cliente, no qual é possível realizar o deposito de um valor informado, sacar e pedir o extrato da conta. Cada cliente possui nome e </a:t>
            </a:r>
            <a:r>
              <a:rPr lang="pt-BR" dirty="0" err="1">
                <a:latin typeface="Montserrat" panose="00000500000000000000" pitchFamily="2" charset="0"/>
              </a:rPr>
              <a:t>cpf</a:t>
            </a:r>
            <a:r>
              <a:rPr lang="pt-BR" dirty="0">
                <a:latin typeface="Montserrat" panose="00000500000000000000" pitchFamily="2" charset="0"/>
              </a:rPr>
              <a:t>. Todos os atributos devem ser do tipo “</a:t>
            </a:r>
            <a:r>
              <a:rPr lang="pt-BR" dirty="0" err="1">
                <a:latin typeface="Montserrat" panose="00000500000000000000" pitchFamily="2" charset="0"/>
              </a:rPr>
              <a:t>private</a:t>
            </a:r>
            <a:r>
              <a:rPr lang="pt-BR" dirty="0">
                <a:latin typeface="Montserrat" panose="00000500000000000000" pitchFamily="2" charset="0"/>
              </a:rPr>
              <a:t>” e utilizar de </a:t>
            </a:r>
            <a:r>
              <a:rPr lang="pt-BR" dirty="0" err="1">
                <a:latin typeface="Montserrat" panose="00000500000000000000" pitchFamily="2" charset="0"/>
              </a:rPr>
              <a:t>get</a:t>
            </a:r>
            <a:r>
              <a:rPr lang="pt-BR" dirty="0">
                <a:latin typeface="Montserrat" panose="00000500000000000000" pitchFamily="2" charset="0"/>
              </a:rPr>
              <a:t>/set para recuperar e editar as informações.</a:t>
            </a:r>
            <a:endParaRPr lang="pt-BR" kern="0" dirty="0">
              <a:solidFill>
                <a:srgbClr val="000000"/>
              </a:solidFill>
              <a:latin typeface="Montserrat" panose="00000500000000000000" pitchFamily="2" charset="0"/>
              <a:ea typeface="MS PGothic" panose="020B0600070205080204" pitchFamily="34" charset="-128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E5B890-E4E1-441C-9CA5-F4BD98AC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62" y="4114800"/>
            <a:ext cx="989785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584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Obrigado!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03" y="1536634"/>
            <a:ext cx="9566640" cy="1373760"/>
          </a:xfrm>
        </p:spPr>
        <p:txBody>
          <a:bodyPr/>
          <a:lstStyle/>
          <a:p>
            <a:r>
              <a:rPr lang="pt-BR" sz="3600" dirty="0"/>
              <a:t>Modificadores de Acesso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498703" y="3133954"/>
            <a:ext cx="9566640" cy="1966450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/>
              <a:t>Faz parte de um dos pilares da OO o Encapsulamento. Serve para limitar o acesso aos dados, aumentando o nível de segurança e organização do sistema.</a:t>
            </a:r>
          </a:p>
        </p:txBody>
      </p:sp>
      <p:pic>
        <p:nvPicPr>
          <p:cNvPr id="2050" name="Picture 2" descr="Resultado de imagem para pilares da 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607" y="5100404"/>
            <a:ext cx="4177663" cy="293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09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19"/>
            <a:ext cx="9637560" cy="1034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Modificadores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Acesso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Java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0" name="Picture 6" descr="Resultado de imagem para modificador de acesso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8" y="3347355"/>
            <a:ext cx="9560872" cy="230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19"/>
            <a:ext cx="9637560" cy="1034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Modificadores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Atributos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  <a:ea typeface="DejaVu San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CECF63-8058-49E8-91E7-BC5C7C7B736C}"/>
              </a:ext>
            </a:extLst>
          </p:cNvPr>
          <p:cNvSpPr txBox="1"/>
          <p:nvPr/>
        </p:nvSpPr>
        <p:spPr>
          <a:xfrm>
            <a:off x="813916" y="2593835"/>
            <a:ext cx="87923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600" b="1" i="0" dirty="0">
                <a:effectLst/>
                <a:latin typeface="Montserrat" panose="00000500000000000000" pitchFamily="2" charset="0"/>
              </a:rPr>
              <a:t>(default): </a:t>
            </a:r>
            <a:r>
              <a:rPr lang="pt-BR" sz="2600" b="0" i="0" dirty="0">
                <a:effectLst/>
                <a:latin typeface="Montserrat" panose="00000500000000000000" pitchFamily="2" charset="0"/>
              </a:rPr>
              <a:t>o membro só pode ser acessado nas classes do mesmo pacote.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600" b="1" i="0" dirty="0" err="1">
                <a:effectLst/>
                <a:latin typeface="Montserrat" panose="00000500000000000000" pitchFamily="2" charset="0"/>
              </a:rPr>
              <a:t>public</a:t>
            </a:r>
            <a:r>
              <a:rPr lang="pt-BR" sz="2600" b="1" i="0" dirty="0">
                <a:effectLst/>
                <a:latin typeface="Montserrat" panose="00000500000000000000" pitchFamily="2" charset="0"/>
              </a:rPr>
              <a:t>:</a:t>
            </a:r>
            <a:r>
              <a:rPr lang="pt-BR" sz="2600" b="0" i="0" dirty="0">
                <a:effectLst/>
                <a:latin typeface="Montserrat" panose="00000500000000000000" pitchFamily="2" charset="0"/>
              </a:rPr>
              <a:t> o membro é acessado por todas classes (ao menos que ele resida em um módulo diferente que não exporte o pacote onde ele está).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600" b="1" i="0" dirty="0" err="1">
                <a:effectLst/>
                <a:latin typeface="Montserrat" panose="00000500000000000000" pitchFamily="2" charset="0"/>
              </a:rPr>
              <a:t>protected</a:t>
            </a:r>
            <a:r>
              <a:rPr lang="pt-BR" sz="2600" b="1" i="0" dirty="0">
                <a:effectLst/>
                <a:latin typeface="Montserrat" panose="00000500000000000000" pitchFamily="2" charset="0"/>
              </a:rPr>
              <a:t>:</a:t>
            </a:r>
            <a:r>
              <a:rPr lang="pt-BR" sz="2600" b="0" i="0" dirty="0">
                <a:effectLst/>
                <a:latin typeface="Montserrat" panose="00000500000000000000" pitchFamily="2" charset="0"/>
              </a:rPr>
              <a:t> o membro só pode ser acessado no mesmo pacote, bem como em subclasses de pacotes diferentes.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600" b="1" i="0" dirty="0" err="1">
                <a:effectLst/>
                <a:latin typeface="Montserrat" panose="00000500000000000000" pitchFamily="2" charset="0"/>
              </a:rPr>
              <a:t>private</a:t>
            </a:r>
            <a:r>
              <a:rPr lang="pt-BR" sz="2600" b="1" i="0" dirty="0">
                <a:effectLst/>
                <a:latin typeface="Montserrat" panose="00000500000000000000" pitchFamily="2" charset="0"/>
              </a:rPr>
              <a:t>:</a:t>
            </a:r>
            <a:r>
              <a:rPr lang="pt-BR" sz="2600" b="0" i="0" dirty="0">
                <a:effectLst/>
                <a:latin typeface="Montserrat" panose="00000500000000000000" pitchFamily="2" charset="0"/>
              </a:rPr>
              <a:t> o membro só pode ser acessado na própria classe.</a:t>
            </a:r>
            <a:endParaRPr lang="pt-BR" sz="2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623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0346" y="1487649"/>
            <a:ext cx="9566640" cy="1001552"/>
          </a:xfrm>
        </p:spPr>
        <p:txBody>
          <a:bodyPr/>
          <a:lstStyle/>
          <a:p>
            <a:r>
              <a:rPr lang="pt-BR" sz="2800" dirty="0">
                <a:latin typeface="Montserrat" panose="00000500000000000000" pitchFamily="2" charset="0"/>
              </a:rPr>
              <a:t>Membros estáticos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80346" y="2185639"/>
            <a:ext cx="9469208" cy="970156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>
                <a:latin typeface="Montserrat" panose="00000500000000000000" pitchFamily="2" charset="0"/>
              </a:rPr>
              <a:t>Quando dizemos “membros” estamos nos referindo aos atributos e métodos da classe.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F7AC6FF-71B7-4F68-8E57-E0B75C5B8D0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80346" y="3155795"/>
            <a:ext cx="9469208" cy="4812549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b="1" dirty="0">
                <a:latin typeface="Montserrat" panose="00000500000000000000" pitchFamily="2" charset="0"/>
              </a:rPr>
              <a:t>Características</a:t>
            </a:r>
            <a:r>
              <a:rPr lang="pt-BR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" panose="00000500000000000000" pitchFamily="2" charset="0"/>
              </a:rPr>
              <a:t>São membros que fazem sentido independentemente do objeto (Compartilham informações entre os objetos).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" panose="00000500000000000000" pitchFamily="2" charset="0"/>
              </a:rPr>
              <a:t>Não precisam da instância do objeto para serem chamados.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" panose="00000500000000000000" pitchFamily="2" charset="0"/>
              </a:rPr>
              <a:t>São chamados a partir do próprio nome da classe.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400" dirty="0">
              <a:latin typeface="Montserrat" panose="00000500000000000000" pitchFamily="2" charset="0"/>
            </a:endParaRPr>
          </a:p>
          <a:p>
            <a:pPr algn="just"/>
            <a:r>
              <a:rPr lang="pt-BR" sz="2400" b="1" dirty="0">
                <a:latin typeface="Montserrat" panose="00000500000000000000" pitchFamily="2" charset="0"/>
              </a:rPr>
              <a:t>Aplicações: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" panose="00000500000000000000" pitchFamily="2" charset="0"/>
              </a:rPr>
              <a:t>Classes utilitárias. (</a:t>
            </a:r>
            <a:r>
              <a:rPr lang="pt-BR" sz="2400" b="1" dirty="0">
                <a:latin typeface="Montserrat" panose="00000500000000000000" pitchFamily="2" charset="0"/>
              </a:rPr>
              <a:t>Ex.: </a:t>
            </a:r>
            <a:r>
              <a:rPr lang="pt-BR" sz="2400" dirty="0" err="1">
                <a:latin typeface="Montserrat" panose="00000500000000000000" pitchFamily="2" charset="0"/>
              </a:rPr>
              <a:t>Math.sqrt</a:t>
            </a:r>
            <a:r>
              <a:rPr lang="pt-BR" sz="2400" dirty="0">
                <a:latin typeface="Montserrat" panose="00000500000000000000" pitchFamily="2" charset="0"/>
              </a:rPr>
              <a:t>(</a:t>
            </a:r>
            <a:r>
              <a:rPr lang="pt-BR" sz="2400" dirty="0" err="1">
                <a:latin typeface="Montserrat" panose="00000500000000000000" pitchFamily="2" charset="0"/>
              </a:rPr>
              <a:t>double</a:t>
            </a:r>
            <a:r>
              <a:rPr lang="pt-BR" sz="2400" dirty="0">
                <a:latin typeface="Montserrat" panose="00000500000000000000" pitchFamily="2" charset="0"/>
              </a:rPr>
              <a:t>))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" panose="00000500000000000000" pitchFamily="2" charset="0"/>
              </a:rPr>
              <a:t>Quando se deseja compartilhar informação</a:t>
            </a:r>
            <a:r>
              <a:rPr lang="pt-BR" sz="2800" dirty="0">
                <a:latin typeface="Montserrat" panose="00000500000000000000" pitchFamily="2" charset="0"/>
              </a:rPr>
              <a:t>.</a:t>
            </a:r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422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0346" y="1487649"/>
            <a:ext cx="9566640" cy="1373760"/>
          </a:xfrm>
        </p:spPr>
        <p:txBody>
          <a:bodyPr/>
          <a:lstStyle/>
          <a:p>
            <a:r>
              <a:rPr lang="pt-BR" sz="2800" dirty="0"/>
              <a:t>Exemplo Controle de Objetos Criados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6" y="2670706"/>
            <a:ext cx="9281663" cy="30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0346" y="1487649"/>
            <a:ext cx="9566640" cy="1373760"/>
          </a:xfrm>
        </p:spPr>
        <p:txBody>
          <a:bodyPr/>
          <a:lstStyle/>
          <a:p>
            <a:r>
              <a:rPr lang="pt-BR" sz="2800" dirty="0"/>
              <a:t>Exemplo Controle de Objetos Criados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7" y="2454820"/>
            <a:ext cx="6866934" cy="307323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6" y="5528054"/>
            <a:ext cx="6511334" cy="243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3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80346" y="1487649"/>
            <a:ext cx="9566640" cy="1373760"/>
          </a:xfrm>
        </p:spPr>
        <p:txBody>
          <a:bodyPr/>
          <a:lstStyle/>
          <a:p>
            <a:r>
              <a:rPr lang="pt-BR" sz="2800" dirty="0"/>
              <a:t>Aplicação – Exemplo: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9" y="5722514"/>
            <a:ext cx="7313904" cy="22171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9" y="2505869"/>
            <a:ext cx="4365645" cy="283556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395" y="3304942"/>
            <a:ext cx="4961591" cy="9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6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Aplicação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-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Exemplo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734404" y="6478908"/>
            <a:ext cx="3739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Montserrat" panose="00000500000000000000" pitchFamily="2" charset="0"/>
              </a:rPr>
              <a:t>Lembrando que o construtor é chamado sempre que criarmos o objeto.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36" y="2553540"/>
            <a:ext cx="6069738" cy="3543414"/>
          </a:xfrm>
          <a:prstGeom prst="rect">
            <a:avLst/>
          </a:prstGeom>
        </p:spPr>
      </p:pic>
      <p:sp>
        <p:nvSpPr>
          <p:cNvPr id="4" name="Balão de Fala: Retângulo 3"/>
          <p:cNvSpPr/>
          <p:nvPr/>
        </p:nvSpPr>
        <p:spPr>
          <a:xfrm>
            <a:off x="1003300" y="4114800"/>
            <a:ext cx="4940300" cy="1538868"/>
          </a:xfrm>
          <a:prstGeom prst="wedgeRectCallout">
            <a:avLst>
              <a:gd name="adj1" fmla="val 49876"/>
              <a:gd name="adj2" fmla="val 910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8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F8BF3DB063CB4CBEC9C5D423567D09" ma:contentTypeVersion="10" ma:contentTypeDescription="Create a new document." ma:contentTypeScope="" ma:versionID="c0a0fc6e3698a56b40291c4df21ce1ed">
  <xsd:schema xmlns:xsd="http://www.w3.org/2001/XMLSchema" xmlns:xs="http://www.w3.org/2001/XMLSchema" xmlns:p="http://schemas.microsoft.com/office/2006/metadata/properties" xmlns:ns3="3d4fd10f-0fb4-4785-9250-b32360f5e5c1" xmlns:ns4="fbd11d91-579a-4e85-ac44-da17ab5f5b66" targetNamespace="http://schemas.microsoft.com/office/2006/metadata/properties" ma:root="true" ma:fieldsID="32de83156a7dbbecb86f0d3722e1d923" ns3:_="" ns4:_="">
    <xsd:import namespace="3d4fd10f-0fb4-4785-9250-b32360f5e5c1"/>
    <xsd:import namespace="fbd11d91-579a-4e85-ac44-da17ab5f5b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fd10f-0fb4-4785-9250-b32360f5e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1d91-579a-4e85-ac44-da17ab5f5b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4892DF-A369-4C19-BF6B-9B7AD502A14F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3d4fd10f-0fb4-4785-9250-b32360f5e5c1"/>
    <ds:schemaRef ds:uri="fbd11d91-579a-4e85-ac44-da17ab5f5b6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6944CC-CA8C-43CC-9FA0-EE7248B3F4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47A02-A9AF-405C-B5F0-19A50AD2B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fd10f-0fb4-4785-9250-b32360f5e5c1"/>
    <ds:schemaRef ds:uri="fbd11d91-579a-4e85-ac44-da17ab5f5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23174</TotalTime>
  <Words>462</Words>
  <Application>Microsoft Office PowerPoint</Application>
  <PresentationFormat>Personalizar</PresentationFormat>
  <Paragraphs>46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Apresentação do PowerPoint</vt:lpstr>
      <vt:lpstr>Modificadores de Acesso</vt:lpstr>
      <vt:lpstr>Apresentação do PowerPoint</vt:lpstr>
      <vt:lpstr>Apresentação do PowerPoint</vt:lpstr>
      <vt:lpstr>Membros estáticos</vt:lpstr>
      <vt:lpstr>Exemplo Controle de Objetos Criados</vt:lpstr>
      <vt:lpstr>Exemplo Controle de Objetos Criados</vt:lpstr>
      <vt:lpstr>Aplicação – Exemplo: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Samuel Cruz</dc:creator>
  <dc:description/>
  <cp:lastModifiedBy>Gabriel Pivoto</cp:lastModifiedBy>
  <cp:revision>3700</cp:revision>
  <cp:lastPrinted>1999-09-01T13:45:01Z</cp:lastPrinted>
  <dcterms:created xsi:type="dcterms:W3CDTF">1998-03-25T00:18:48Z</dcterms:created>
  <dcterms:modified xsi:type="dcterms:W3CDTF">2022-08-29T12:12:31Z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  <property fmtid="{D5CDD505-2E9C-101B-9397-08002B2CF9AE}" pid="13" name="ContentTypeId">
    <vt:lpwstr>0x010100BCF8BF3DB063CB4CBEC9C5D423567D09</vt:lpwstr>
  </property>
</Properties>
</file>