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65" r:id="rId4"/>
    <p:sldId id="258" r:id="rId5"/>
    <p:sldId id="269" r:id="rId6"/>
    <p:sldId id="270" r:id="rId7"/>
    <p:sldId id="271" r:id="rId8"/>
    <p:sldId id="266" r:id="rId9"/>
    <p:sldId id="272" r:id="rId10"/>
    <p:sldId id="273" r:id="rId11"/>
    <p:sldId id="267" r:id="rId12"/>
    <p:sldId id="276" r:id="rId13"/>
    <p:sldId id="261" r:id="rId14"/>
    <p:sldId id="274" r:id="rId15"/>
    <p:sldId id="275" r:id="rId16"/>
    <p:sldId id="263" r:id="rId17"/>
    <p:sldId id="264" r:id="rId18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CEF3E-C70B-9534-5920-4E602E510508}" v="9" dt="2020-10-21T11:37:45.947"/>
    <p1510:client id="{4A192068-84C4-4640-937E-C00D24FEF426}" v="156" dt="2022-09-12T23:14:20.257"/>
    <p1510:client id="{E836878E-3A36-EFC9-259E-F58F0FA28D7D}" v="125" dt="2020-10-21T01:08:39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41949-7C88-4E05-8D35-67B347773CA8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82D7-22B7-4405-AFC0-DB274C910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27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82D7-22B7-4405-AFC0-DB274C91018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58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82D7-22B7-4405-AFC0-DB274C91018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4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82D7-22B7-4405-AFC0-DB274C91018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82D7-22B7-4405-AFC0-DB274C91018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440"/>
            <a:ext cx="526581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463438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440"/>
            <a:ext cx="526581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28178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97040" y="2556000"/>
            <a:ext cx="903384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Classes Abstratas e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93720" y="4664160"/>
            <a:ext cx="7440120" cy="20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 VII e VIII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7">
            <a:extLst>
              <a:ext uri="{FF2B5EF4-FFF2-40B4-BE49-F238E27FC236}">
                <a16:creationId xmlns:a16="http://schemas.microsoft.com/office/drawing/2014/main" id="{E3168E94-AD5E-41EF-AF37-3CE4A07C603B}"/>
              </a:ext>
            </a:extLst>
          </p:cNvPr>
          <p:cNvSpPr/>
          <p:nvPr/>
        </p:nvSpPr>
        <p:spPr>
          <a:xfrm>
            <a:off x="369056" y="1666304"/>
            <a:ext cx="8552071" cy="44627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pt-BR" sz="2400" spc="-5">
                <a:latin typeface="Montserrat Light"/>
              </a:rPr>
              <a:t>Interface:</a:t>
            </a:r>
            <a:endParaRPr lang="pt-BR" sz="2400" spc="-10">
              <a:latin typeface="Montserrat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2000">
              <a:latin typeface="Montserrat Light" panose="00000400000000000000" pitchFamily="2" charset="0"/>
              <a:cs typeface="Times New Roman"/>
            </a:endParaRP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>
                <a:latin typeface="Montserrat Light"/>
              </a:rPr>
              <a:t>É um tipo que define apenas os métodos que uma classe deve implementar.</a:t>
            </a: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>
                <a:latin typeface="Montserrat Light"/>
              </a:rPr>
              <a:t>Declaramos apenas o escopo desses métodos  </a:t>
            </a:r>
            <a:endParaRPr lang="pt-BR"/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>
                <a:latin typeface="Montserrat Light"/>
              </a:rPr>
              <a:t>A interface estabelece um contrato com a classe.</a:t>
            </a: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endParaRPr lang="pt-BR" sz="2000" spc="-10" dirty="0">
              <a:latin typeface="Montserrat Light" panose="00000400000000000000" pitchFamily="2" charset="0"/>
            </a:endParaRP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endParaRPr lang="pt-BR" sz="2000" spc="-10" dirty="0">
              <a:latin typeface="Montserrat Light" panose="00000400000000000000" pitchFamily="2" charset="0"/>
            </a:endParaRPr>
          </a:p>
          <a:p>
            <a:pPr marL="355600" indent="-342900">
              <a:buFont typeface="Wingdings,Sans-Serif" pitchFamily="2" charset="2"/>
              <a:buChar char="§"/>
              <a:tabLst>
                <a:tab pos="241300" algn="l"/>
              </a:tabLst>
            </a:pPr>
            <a:r>
              <a:rPr lang="pt-BR" sz="2000" spc="-10">
                <a:latin typeface="Montserrat Light" panose="00000400000000000000" pitchFamily="2" charset="0"/>
              </a:rPr>
              <a:t>Pra que serve?</a:t>
            </a:r>
            <a:endParaRPr lang="pt-BR" sz="2000" b="0" spc="-10">
              <a:latin typeface="Times New Roman"/>
              <a:cs typeface="Times New Roman"/>
            </a:endParaRPr>
          </a:p>
          <a:p>
            <a:pPr marL="812800" lvl="1" indent="-342900">
              <a:buFont typeface="Wingdings,Sans-Serif" pitchFamily="2" charset="2"/>
              <a:buChar char="§"/>
              <a:tabLst>
                <a:tab pos="241300" algn="l"/>
              </a:tabLst>
            </a:pPr>
            <a:r>
              <a:rPr lang="pt-BR" sz="2000" spc="-10">
                <a:latin typeface="Montserrat Light" panose="00000400000000000000" pitchFamily="2" charset="0"/>
              </a:rPr>
              <a:t>Criar sistemas com baixo acoplamento e flexíveis.</a:t>
            </a:r>
            <a:endParaRPr lang="pt-BR" sz="2000" b="0" spc="-10">
              <a:latin typeface="Times New Roman"/>
              <a:cs typeface="Times New Roman"/>
            </a:endParaRP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endParaRPr lang="pt-BR" sz="2000" spc="-10" dirty="0">
              <a:latin typeface="Montserrat Light" panose="00000400000000000000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972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13" y="1979280"/>
            <a:ext cx="6928293" cy="56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70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80293" y="2313922"/>
            <a:ext cx="7667333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Utilizando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Interface,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garantia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que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implementá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-la,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terá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métodos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Interface.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89" y="3501562"/>
            <a:ext cx="4691339" cy="14848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74555" y="573932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Utilizaremos a Interface </a:t>
            </a:r>
            <a:r>
              <a:rPr lang="pt-BR" dirty="0" err="1"/>
              <a:t>GerenciaProjeto</a:t>
            </a:r>
            <a:r>
              <a:rPr lang="pt-BR" dirty="0"/>
              <a:t>, que será implementada</a:t>
            </a:r>
          </a:p>
          <a:p>
            <a:pPr algn="ctr"/>
            <a:r>
              <a:rPr lang="pt-BR" dirty="0"/>
              <a:t>pelas classes Arquiteto e Engenheiro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2108790"/>
            <a:ext cx="7725853" cy="26292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" y="4867567"/>
            <a:ext cx="6611273" cy="261021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106633" y="6088566"/>
            <a:ext cx="3621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Utilizamos a palavra reservada</a:t>
            </a: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implements</a:t>
            </a:r>
            <a:r>
              <a:rPr lang="pt-BR" dirty="0"/>
              <a:t> para dizer que uma </a:t>
            </a:r>
          </a:p>
          <a:p>
            <a:pPr algn="ctr"/>
            <a:r>
              <a:rPr lang="pt-BR" dirty="0"/>
              <a:t>classe implementa uma interface.</a:t>
            </a:r>
          </a:p>
        </p:txBody>
      </p:sp>
      <p:sp>
        <p:nvSpPr>
          <p:cNvPr id="8" name="Retângulo 7"/>
          <p:cNvSpPr/>
          <p:nvPr/>
        </p:nvSpPr>
        <p:spPr>
          <a:xfrm>
            <a:off x="3800996" y="2108790"/>
            <a:ext cx="871365" cy="199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800996" y="4867567"/>
            <a:ext cx="871365" cy="195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647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2335223"/>
            <a:ext cx="6553109" cy="444471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28078" y="3824868"/>
            <a:ext cx="1460810" cy="23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28078" y="6300439"/>
            <a:ext cx="1371600" cy="22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06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4480" y="2053080"/>
            <a:ext cx="9860760" cy="58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9" tIns="45000" rIns="89999" bIns="45000" anchor="t"/>
          <a:lstStyle/>
          <a:p>
            <a:pPr marL="514350" indent="-513715" algn="just">
              <a:buClr>
                <a:srgbClr val="808080"/>
              </a:buClr>
              <a:buFont typeface="Arial"/>
              <a:buChar char="•"/>
            </a:pPr>
            <a:r>
              <a:rPr lang="pt-BR" sz="1600" spc="-1" dirty="0">
                <a:uFill>
                  <a:solidFill>
                    <a:srgbClr val="FFFFFF"/>
                  </a:solidFill>
                </a:uFill>
                <a:ea typeface="MS PGothic"/>
              </a:rPr>
              <a:t>acelerar()  deve aumentar </a:t>
            </a:r>
            <a:r>
              <a:rPr lang="pt-BR" sz="1600" spc="-1" dirty="0">
                <a:uFill>
                  <a:solidFill>
                    <a:srgbClr val="FFFFFF"/>
                  </a:solidFill>
                </a:uFill>
                <a:ea typeface="MS PGothic"/>
                <a:cs typeface="Arial"/>
              </a:rPr>
              <a:t>e imprimir </a:t>
            </a:r>
            <a:r>
              <a:rPr lang="pt-BR" sz="1600" spc="-1" dirty="0">
                <a:uFill>
                  <a:solidFill>
                    <a:srgbClr val="FFFFFF"/>
                  </a:solidFill>
                </a:uFill>
                <a:ea typeface="MS PGothic"/>
              </a:rPr>
              <a:t>a velocidade atual </a:t>
            </a:r>
            <a:endParaRPr lang="pt-BR"/>
          </a:p>
          <a:p>
            <a:pPr marL="514350" indent="-513715">
              <a:buClr>
                <a:srgbClr val="808080"/>
              </a:buClr>
              <a:buFont typeface="Arial"/>
              <a:buChar char="•"/>
            </a:pPr>
            <a:r>
              <a:rPr lang="pt-BR" sz="1600" spc="-1" dirty="0">
                <a:uFill>
                  <a:solidFill>
                    <a:srgbClr val="FFFFFF"/>
                  </a:solidFill>
                </a:uFill>
                <a:ea typeface="MS PGothic"/>
              </a:rPr>
              <a:t>empinar() deve apenas imprimir que está sendo empinado </a:t>
            </a:r>
          </a:p>
          <a:p>
            <a:pPr marL="514350" indent="-513715">
              <a:buClr>
                <a:srgbClr val="808080"/>
              </a:buClr>
              <a:buFont typeface="Arial"/>
              <a:buChar char="•"/>
            </a:pPr>
            <a:r>
              <a:rPr lang="pt-BR" sz="1600" spc="-1" dirty="0">
                <a:uFill>
                  <a:solidFill>
                    <a:srgbClr val="FFFFFF"/>
                  </a:solidFill>
                </a:uFill>
                <a:ea typeface="MS PGothic"/>
              </a:rPr>
              <a:t>Teste os métodos e os atributos dos objetos </a:t>
            </a:r>
            <a:br>
              <a:rPr lang="pt-BR" sz="1600" spc="-1" dirty="0">
                <a:uFill>
                  <a:solidFill>
                    <a:srgbClr val="FFFFFF"/>
                  </a:solidFill>
                </a:uFill>
                <a:ea typeface="MS PGothic"/>
              </a:rPr>
            </a:br>
            <a:br>
              <a:rPr lang="pt-BR" sz="1600" spc="-1" dirty="0">
                <a:uFill>
                  <a:solidFill>
                    <a:srgbClr val="FFFFFF"/>
                  </a:solidFill>
                </a:uFill>
                <a:ea typeface="MS PGothic"/>
              </a:rPr>
            </a:br>
            <a:endParaRPr lang="pt-BR" sz="1600" spc="-1">
              <a:uFill>
                <a:solidFill>
                  <a:srgbClr val="FFFFFF"/>
                </a:solidFill>
              </a:uFill>
              <a:ea typeface="MS PGothic"/>
            </a:endParaRPr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/>
          </a:p>
          <a:p>
            <a:pPr marL="514350" indent="-513715" algn="just">
              <a:buClr>
                <a:srgbClr val="808080"/>
              </a:buClr>
              <a:buFont typeface="Arial"/>
              <a:buAutoNum type="arabicPeriod"/>
            </a:pPr>
            <a:endParaRPr lang="en-US"/>
          </a:p>
          <a:p>
            <a:pPr marL="514350" indent="-513715" algn="just">
              <a:buClr>
                <a:srgbClr val="808080"/>
              </a:buClr>
              <a:buFont typeface="+mj-lt"/>
              <a:buAutoNum type="arabicPeriod" startAt="2"/>
            </a:pPr>
            <a:endParaRPr lang="en-US"/>
          </a:p>
          <a:p>
            <a:pPr marL="971550" lvl="1" indent="-513715" algn="just">
              <a:buClr>
                <a:srgbClr val="808080"/>
              </a:buClr>
              <a:buFont typeface="+mj-lt"/>
              <a:buAutoNum type="arabicPeriod"/>
            </a:pPr>
            <a:endParaRPr lang="pt-BR" sz="1600" spc="-1" dirty="0">
              <a:uFill>
                <a:solidFill>
                  <a:srgbClr val="FFFFFF"/>
                </a:solidFill>
              </a:uFill>
              <a:ea typeface="MS PGothic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F450AAA1-FBF9-4323-92F6-60837557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3" y="3158431"/>
            <a:ext cx="9592564" cy="4276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97040" y="2556000"/>
            <a:ext cx="903384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593720" y="4664160"/>
            <a:ext cx="7440120" cy="20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Classes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Abstratas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383580" y="2151000"/>
            <a:ext cx="9860760" cy="6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80808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forçarmos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programador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códigos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fazem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utilizaremos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conceito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6" name="CustomShape 1"/>
          <p:cNvSpPr/>
          <p:nvPr/>
        </p:nvSpPr>
        <p:spPr>
          <a:xfrm>
            <a:off x="383580" y="3295280"/>
            <a:ext cx="9860760" cy="9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80808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Classes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Abstratas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instanciadas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Classes que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as classes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filhas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5360" y="446544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Métodos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das Classes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Abstratas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495360" y="5351400"/>
            <a:ext cx="9860760" cy="6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808080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Tornamos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abstrato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garantimos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sempre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reescrito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pelas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suas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classes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filhas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135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Utilizando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 aula anterior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96" y="2534476"/>
            <a:ext cx="7418327" cy="4356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Utilizando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 aula anterior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290459"/>
            <a:ext cx="6596728" cy="295061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02888" y="2854712"/>
            <a:ext cx="3278458" cy="31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149460" y="3010829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Faz sentido instanciarmos</a:t>
            </a:r>
          </a:p>
          <a:p>
            <a:pPr algn="ctr"/>
            <a:r>
              <a:rPr lang="pt-BR" dirty="0"/>
              <a:t>um objeto </a:t>
            </a:r>
            <a:r>
              <a:rPr lang="pt-BR" dirty="0" err="1"/>
              <a:t>Funcionario</a:t>
            </a:r>
            <a:r>
              <a:rPr lang="pt-BR" dirty="0"/>
              <a:t> na </a:t>
            </a:r>
            <a:r>
              <a:rPr lang="pt-BR" dirty="0" err="1"/>
              <a:t>main</a:t>
            </a:r>
            <a:r>
              <a:rPr lang="pt-BR" dirty="0"/>
              <a:t>?</a:t>
            </a:r>
          </a:p>
        </p:txBody>
      </p:sp>
      <p:cxnSp>
        <p:nvCxnSpPr>
          <p:cNvPr id="7" name="Conector de Seta Reta 6"/>
          <p:cNvCxnSpPr>
            <a:stCxn id="3" idx="3"/>
          </p:cNvCxnSpPr>
          <p:nvPr/>
        </p:nvCxnSpPr>
        <p:spPr>
          <a:xfrm>
            <a:off x="4081346" y="3010829"/>
            <a:ext cx="3318270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26808" y="6149225"/>
            <a:ext cx="917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Neste caso, não. Funcionário é muito genérico e não faz sentido colocá-lo no </a:t>
            </a:r>
            <a:r>
              <a:rPr lang="pt-BR" dirty="0" err="1"/>
              <a:t>array</a:t>
            </a:r>
            <a:r>
              <a:rPr lang="pt-BR" dirty="0"/>
              <a:t> com</a:t>
            </a:r>
          </a:p>
          <a:p>
            <a:pPr algn="ctr"/>
            <a:r>
              <a:rPr lang="pt-BR" dirty="0"/>
              <a:t>os  outros objetos, por exemplo. Ou seja, </a:t>
            </a:r>
            <a:r>
              <a:rPr lang="pt-BR" dirty="0" err="1"/>
              <a:t>Funcionario</a:t>
            </a:r>
            <a:r>
              <a:rPr lang="pt-BR" dirty="0"/>
              <a:t> é apenas utilizado para</a:t>
            </a:r>
          </a:p>
          <a:p>
            <a:pPr algn="ctr"/>
            <a:r>
              <a:rPr lang="pt-BR" dirty="0"/>
              <a:t> reaproveitarmos de código e realizar o polimorfismo.  </a:t>
            </a:r>
          </a:p>
        </p:txBody>
      </p:sp>
    </p:spTree>
    <p:extLst>
      <p:ext uri="{BB962C8B-B14F-4D97-AF65-F5344CB8AC3E}">
        <p14:creationId xmlns:p14="http://schemas.microsoft.com/office/powerpoint/2010/main" val="3646781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Utilizando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 aula anterior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5360" y="2196790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Mas como impedir que um objeto </a:t>
            </a:r>
            <a:r>
              <a:rPr lang="pt-BR" dirty="0" err="1"/>
              <a:t>Funcionario</a:t>
            </a:r>
            <a:r>
              <a:rPr lang="pt-BR" dirty="0"/>
              <a:t> seja instanciado?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4155232"/>
            <a:ext cx="5787849" cy="202348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148575" y="4155232"/>
            <a:ext cx="836342" cy="31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8" idx="0"/>
            <a:endCxn id="12" idx="1"/>
          </p:cNvCxnSpPr>
          <p:nvPr/>
        </p:nvCxnSpPr>
        <p:spPr>
          <a:xfrm flipV="1">
            <a:off x="1566746" y="3346999"/>
            <a:ext cx="2710133" cy="8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76879" y="2885334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Utilizamos a palavra reservada </a:t>
            </a:r>
            <a:r>
              <a:rPr lang="pt-BR" dirty="0">
                <a:solidFill>
                  <a:srgbClr val="FF0000"/>
                </a:solidFill>
              </a:rPr>
              <a:t>abstract </a:t>
            </a:r>
            <a:r>
              <a:rPr lang="pt-BR" dirty="0"/>
              <a:t>para tornar a classe</a:t>
            </a:r>
          </a:p>
          <a:p>
            <a:r>
              <a:rPr lang="pt-BR" dirty="0" err="1"/>
              <a:t>Funcionario</a:t>
            </a:r>
            <a:r>
              <a:rPr lang="pt-BR" dirty="0"/>
              <a:t> em abstrata. Isso quer dizer que nenhum objeto</a:t>
            </a:r>
          </a:p>
          <a:p>
            <a:pPr algn="ctr"/>
            <a:r>
              <a:rPr lang="pt-BR" dirty="0" err="1"/>
              <a:t>Funcionario</a:t>
            </a:r>
            <a:r>
              <a:rPr lang="pt-BR" dirty="0"/>
              <a:t> pode ser instanciado.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035" y="6710553"/>
            <a:ext cx="5343525" cy="1057275"/>
          </a:xfrm>
          <a:prstGeom prst="rect">
            <a:avLst/>
          </a:prstGeom>
        </p:spPr>
      </p:pic>
      <p:cxnSp>
        <p:nvCxnSpPr>
          <p:cNvPr id="15" name="Conector de Seta Reta 14"/>
          <p:cNvCxnSpPr>
            <a:stCxn id="12" idx="2"/>
          </p:cNvCxnSpPr>
          <p:nvPr/>
        </p:nvCxnSpPr>
        <p:spPr>
          <a:xfrm>
            <a:off x="7453390" y="3808664"/>
            <a:ext cx="7407" cy="2759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4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Utilizando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 aula anterior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95360" y="2408663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Mesmo a classe sendo abstrata, ainda podemos criar uma referência para ela: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3207378"/>
            <a:ext cx="4296375" cy="140989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69434" y="3702205"/>
            <a:ext cx="1494264" cy="32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69434" y="4237463"/>
            <a:ext cx="3806530" cy="301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4" idx="3"/>
          </p:cNvCxnSpPr>
          <p:nvPr/>
        </p:nvCxnSpPr>
        <p:spPr>
          <a:xfrm flipV="1">
            <a:off x="2263698" y="3863897"/>
            <a:ext cx="32004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3"/>
          </p:cNvCxnSpPr>
          <p:nvPr/>
        </p:nvCxnSpPr>
        <p:spPr>
          <a:xfrm flipV="1">
            <a:off x="4575964" y="4388004"/>
            <a:ext cx="8881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506682" y="365625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Referência para um objeto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506682" y="416921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Referência para 5 objetos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5669723"/>
            <a:ext cx="553479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5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3AE3B27-2146-4F26-BAA8-C906D5E68963}"/>
              </a:ext>
            </a:extLst>
          </p:cNvPr>
          <p:cNvSpPr/>
          <p:nvPr/>
        </p:nvSpPr>
        <p:spPr>
          <a:xfrm>
            <a:off x="515773" y="1656847"/>
            <a:ext cx="8370378" cy="35394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pt-BR" sz="2400" spc="-5" dirty="0">
                <a:latin typeface="Montserrat Light"/>
              </a:rPr>
              <a:t>Recapitulando:</a:t>
            </a:r>
            <a:endParaRPr lang="pt-BR" sz="2400" spc="-10" dirty="0">
              <a:latin typeface="Montserrat Light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lang="pt-BR" sz="2000" dirty="0">
              <a:latin typeface="Montserrat Light" panose="00000400000000000000" pitchFamily="2" charset="0"/>
              <a:cs typeface="Times New Roman"/>
            </a:endParaRPr>
          </a:p>
          <a:p>
            <a:pPr marL="355600" indent="-342900" algn="just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 dirty="0">
                <a:latin typeface="Montserrat Light"/>
              </a:rPr>
              <a:t>Se </a:t>
            </a:r>
            <a:r>
              <a:rPr lang="pt-BR" sz="2000" spc="-10" dirty="0" err="1">
                <a:latin typeface="Montserrat Light"/>
              </a:rPr>
              <a:t>Funcionario</a:t>
            </a:r>
            <a:r>
              <a:rPr lang="pt-BR" sz="2000" spc="-10" dirty="0">
                <a:latin typeface="Montserrat Light"/>
              </a:rPr>
              <a:t> não pode ser instanciado, por que não criar somente Engenheiro, Arquiteto ou Professor?</a:t>
            </a:r>
            <a:endParaRPr lang="pt-BR" sz="2000" spc="-10" dirty="0">
              <a:latin typeface="Montserrat Light" panose="00000400000000000000" pitchFamily="2" charset="0"/>
            </a:endParaRPr>
          </a:p>
          <a:p>
            <a:pPr marL="355600" indent="-342900" algn="just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 dirty="0">
                <a:latin typeface="Montserrat Light"/>
              </a:rPr>
              <a:t>Resposta:</a:t>
            </a:r>
            <a:endParaRPr lang="pt-BR" sz="2000" spc="-10" dirty="0">
              <a:latin typeface="Montserrat Light" panose="00000400000000000000" pitchFamily="2" charset="0"/>
            </a:endParaRPr>
          </a:p>
          <a:p>
            <a:pPr marL="812800" lvl="1" indent="-342900" algn="just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 dirty="0">
                <a:latin typeface="Montserrat Light"/>
              </a:rPr>
              <a:t>Reuso de código</a:t>
            </a:r>
          </a:p>
          <a:p>
            <a:pPr marL="812800" lvl="1" indent="-342900" algn="just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 dirty="0">
                <a:latin typeface="Montserrat Light"/>
              </a:rPr>
              <a:t>Polimorfismo: A classe </a:t>
            </a:r>
            <a:r>
              <a:rPr lang="pt-BR" sz="2000" spc="-10" dirty="0" err="1">
                <a:latin typeface="Montserrat Light"/>
              </a:rPr>
              <a:t>genéria</a:t>
            </a:r>
            <a:r>
              <a:rPr lang="pt-BR" sz="2000" spc="-10" dirty="0">
                <a:latin typeface="Montserrat Light"/>
              </a:rPr>
              <a:t> vai nos permitir tratar de forma fácil todo tipo de produto e colocar todos os tipos de produto em uma só coleção.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845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Utilizando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 aula anterior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162875"/>
            <a:ext cx="4563112" cy="162900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13960" y="2598234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Na classe </a:t>
            </a:r>
            <a:r>
              <a:rPr lang="pt-BR" dirty="0" err="1"/>
              <a:t>Funcionario</a:t>
            </a:r>
            <a:r>
              <a:rPr lang="pt-BR" dirty="0"/>
              <a:t> temos o método</a:t>
            </a:r>
          </a:p>
          <a:p>
            <a:pPr algn="ctr"/>
            <a:r>
              <a:rPr lang="pt-BR" dirty="0" err="1"/>
              <a:t>fazAlgo</a:t>
            </a:r>
            <a:r>
              <a:rPr lang="pt-BR" dirty="0"/>
              <a:t>() que é reescrita nas classes que herdam</a:t>
            </a:r>
          </a:p>
          <a:p>
            <a:pPr algn="ctr"/>
            <a:r>
              <a:rPr lang="pt-BR" dirty="0"/>
              <a:t>de </a:t>
            </a:r>
            <a:r>
              <a:rPr lang="pt-BR" dirty="0" err="1"/>
              <a:t>Funcionario</a:t>
            </a:r>
            <a:r>
              <a:rPr lang="pt-BR" dirty="0"/>
              <a:t>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4305597"/>
            <a:ext cx="4753638" cy="73352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" y="5321682"/>
            <a:ext cx="5449060" cy="7049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60" y="6309189"/>
            <a:ext cx="5715798" cy="71447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61723" y="44876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Engenheiro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043961" y="5489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289217" y="649128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214644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495360" y="1447920"/>
            <a:ext cx="9637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Utilizando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 aula anterior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95360" y="2297151"/>
            <a:ext cx="959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Devido ao fato deste método ser reescrito em todas as classes filhas, e pelo fato</a:t>
            </a:r>
          </a:p>
          <a:p>
            <a:r>
              <a:rPr lang="pt-BR" dirty="0"/>
              <a:t>de agora a classe </a:t>
            </a:r>
            <a:r>
              <a:rPr lang="pt-BR" dirty="0" err="1"/>
              <a:t>Funcionario</a:t>
            </a:r>
            <a:r>
              <a:rPr lang="pt-BR" dirty="0"/>
              <a:t> ser abstrata, podemos tornar o método </a:t>
            </a:r>
            <a:r>
              <a:rPr lang="pt-BR" dirty="0" err="1"/>
              <a:t>fazAlgo</a:t>
            </a:r>
            <a:r>
              <a:rPr lang="pt-BR" dirty="0"/>
              <a:t>() em abstrato: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3261353"/>
            <a:ext cx="4284583" cy="189510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03249" y="4761571"/>
            <a:ext cx="3590692" cy="31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7" idx="3"/>
          </p:cNvCxnSpPr>
          <p:nvPr/>
        </p:nvCxnSpPr>
        <p:spPr>
          <a:xfrm flipV="1">
            <a:off x="4493941" y="4208904"/>
            <a:ext cx="1237786" cy="70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753209" y="36399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Um método abstrato não possui corpo,</a:t>
            </a:r>
          </a:p>
          <a:p>
            <a:pPr algn="ctr"/>
            <a:r>
              <a:rPr lang="pt-BR" dirty="0"/>
              <a:t>declaramos apenas seu escopo para ele</a:t>
            </a:r>
          </a:p>
          <a:p>
            <a:pPr algn="ctr"/>
            <a:r>
              <a:rPr lang="pt-BR" dirty="0"/>
              <a:t>ser reescrito depois.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5322988"/>
            <a:ext cx="644932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62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23744</TotalTime>
  <Words>529</Words>
  <Application>Microsoft Office PowerPoint</Application>
  <PresentationFormat>Personalizar</PresentationFormat>
  <Paragraphs>98</Paragraphs>
  <Slides>16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Gabriel Pivoto</cp:lastModifiedBy>
  <cp:revision>3843</cp:revision>
  <cp:lastPrinted>1999-09-01T13:45:01Z</cp:lastPrinted>
  <dcterms:created xsi:type="dcterms:W3CDTF">1998-03-25T00:18:48Z</dcterms:created>
  <dcterms:modified xsi:type="dcterms:W3CDTF">2022-09-12T23:14:34Z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