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4" r:id="rId2"/>
    <p:sldId id="295" r:id="rId3"/>
    <p:sldId id="296" r:id="rId4"/>
    <p:sldId id="310" r:id="rId5"/>
    <p:sldId id="311" r:id="rId6"/>
    <p:sldId id="297" r:id="rId7"/>
    <p:sldId id="312" r:id="rId8"/>
    <p:sldId id="313" r:id="rId9"/>
    <p:sldId id="314" r:id="rId10"/>
    <p:sldId id="298" r:id="rId11"/>
    <p:sldId id="315" r:id="rId12"/>
    <p:sldId id="299" r:id="rId13"/>
    <p:sldId id="316" r:id="rId14"/>
    <p:sldId id="317" r:id="rId15"/>
    <p:sldId id="318" r:id="rId16"/>
    <p:sldId id="319" r:id="rId17"/>
    <p:sldId id="320" r:id="rId18"/>
    <p:sldId id="321" r:id="rId19"/>
    <p:sldId id="300" r:id="rId20"/>
    <p:sldId id="322" r:id="rId21"/>
    <p:sldId id="301" r:id="rId22"/>
    <p:sldId id="323" r:id="rId23"/>
    <p:sldId id="302" r:id="rId24"/>
    <p:sldId id="306" r:id="rId25"/>
    <p:sldId id="307" r:id="rId26"/>
    <p:sldId id="324" r:id="rId27"/>
    <p:sldId id="325" r:id="rId28"/>
    <p:sldId id="303" r:id="rId29"/>
    <p:sldId id="304" r:id="rId30"/>
    <p:sldId id="305" r:id="rId31"/>
    <p:sldId id="308" r:id="rId32"/>
    <p:sldId id="326" r:id="rId33"/>
    <p:sldId id="309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424" autoAdjust="0"/>
  </p:normalViewPr>
  <p:slideViewPr>
    <p:cSldViewPr snapToGrid="0">
      <p:cViewPr varScale="1">
        <p:scale>
          <a:sx n="105" d="100"/>
          <a:sy n="105" d="100"/>
        </p:scale>
        <p:origin x="14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6F203-CE04-47F8-AFBA-996A69DA787F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7B39-6C18-47E8-B1C2-48E17F91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的应用资源可以分为两大类：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无法通过</a:t>
            </a:r>
            <a:r>
              <a:rPr lang="en-US" altLang="zh-CN" dirty="0" smtClean="0"/>
              <a:t>R</a:t>
            </a:r>
            <a:r>
              <a:rPr lang="zh-CN" altLang="en-US" dirty="0" smtClean="0"/>
              <a:t>资源清单类访问的原声资源，保存在</a:t>
            </a:r>
            <a:r>
              <a:rPr lang="en-US" altLang="zh-CN" dirty="0" smtClean="0"/>
              <a:t>assets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可通过</a:t>
            </a:r>
            <a:r>
              <a:rPr lang="en-US" altLang="zh-CN" dirty="0" smtClean="0"/>
              <a:t>R</a:t>
            </a:r>
            <a:r>
              <a:rPr lang="zh-CN" altLang="en-US" dirty="0" smtClean="0"/>
              <a:t>资源清单类访问的资源，保存在</a:t>
            </a:r>
            <a:r>
              <a:rPr lang="en-US" altLang="zh-CN" dirty="0" smtClean="0"/>
              <a:t>res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大部分时候提到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资源时，往往都是位于</a:t>
            </a:r>
            <a:r>
              <a:rPr lang="en-US" altLang="zh-CN" dirty="0" smtClean="0"/>
              <a:t>res</a:t>
            </a:r>
            <a:r>
              <a:rPr lang="zh-CN" altLang="en-US" dirty="0" smtClean="0"/>
              <a:t>目录下咋应用资源，</a:t>
            </a:r>
            <a:r>
              <a:rPr lang="en-US" altLang="zh-CN" dirty="0" smtClean="0"/>
              <a:t>Android SDK</a:t>
            </a:r>
            <a:r>
              <a:rPr lang="zh-CN" altLang="en-US" dirty="0" smtClean="0"/>
              <a:t>会在编译该应用时再</a:t>
            </a:r>
            <a:r>
              <a:rPr lang="en-US" altLang="zh-CN" dirty="0" smtClean="0"/>
              <a:t>R</a:t>
            </a:r>
            <a:r>
              <a:rPr lang="zh-CN" altLang="en-US" dirty="0" smtClean="0"/>
              <a:t>类中为他们创建对应的索引项。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18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如果我们经常需要对某个类型的组件指定大致相似的格式，比如字体，颜色，背景色等，如果每次都要为组件重复指定这些属性，无疑会有大量的工作量，而且不利于项目后期的维护。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77B39-6C18-47E8-B1C2-48E17F91FD6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3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文件中使用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组件时，开发者可以指定多个属性，这些属性可以很好地控制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组件的外观行为。如果用户开发自定义的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组件也需要指定属性，就需要属性资源的帮助了。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属性资源文件也放在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/res/values/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目录下，根元素也是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&lt;resources…/&gt;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元素，包含如下两个子元素：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attr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子元素：定义一个属性。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declare-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styleable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子元素：定义一个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styleable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对象，每个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styleable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对象就是一组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attr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属性的集合。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没有为之提供专门的支持，这种资源都被称为原始资源。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的原始资源可以放在如下两个地方：</a:t>
            </a:r>
            <a:endParaRPr lang="en-US" altLang="zh-CN" dirty="0" smtClean="0"/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位于</a:t>
            </a:r>
            <a:r>
              <a:rPr lang="en-US" altLang="zh-CN" dirty="0" smtClean="0"/>
              <a:t>/res/raw/</a:t>
            </a:r>
            <a:r>
              <a:rPr lang="zh-CN" altLang="en-US" dirty="0" smtClean="0"/>
              <a:t>目录下，</a:t>
            </a:r>
            <a:r>
              <a:rPr lang="en-US" altLang="zh-CN" dirty="0" smtClean="0"/>
              <a:t>Android SDK</a:t>
            </a:r>
            <a:r>
              <a:rPr lang="zh-CN" altLang="en-US" dirty="0" smtClean="0"/>
              <a:t>会处理该目录下的原始资源，</a:t>
            </a:r>
            <a:r>
              <a:rPr lang="en-US" altLang="zh-CN" dirty="0" smtClean="0"/>
              <a:t>Android SDK</a:t>
            </a:r>
            <a:r>
              <a:rPr lang="zh-CN" altLang="en-US" dirty="0" smtClean="0"/>
              <a:t>会在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清单类中为该目录下的资源生成一个索引项。</a:t>
            </a:r>
            <a:endParaRPr lang="en-US" altLang="zh-CN" dirty="0" smtClean="0"/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位于</a:t>
            </a:r>
            <a:r>
              <a:rPr lang="en-US" altLang="zh-CN" dirty="0" smtClean="0"/>
              <a:t>/assets/</a:t>
            </a:r>
            <a:r>
              <a:rPr lang="zh-CN" altLang="en-US" dirty="0" smtClean="0"/>
              <a:t>目录下，该目录下的资源是更彻底的原始资源。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需要通过</a:t>
            </a:r>
            <a:r>
              <a:rPr lang="en-US" altLang="zh-CN" dirty="0" err="1" smtClean="0"/>
              <a:t>AssetManager</a:t>
            </a:r>
            <a:r>
              <a:rPr lang="zh-CN" altLang="en-US" dirty="0" smtClean="0"/>
              <a:t>来管理该目录下的原始资源。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 smtClean="0"/>
              <a:t>AssetManager</a:t>
            </a:r>
            <a:r>
              <a:rPr lang="zh-CN" altLang="en-US" dirty="0" smtClean="0"/>
              <a:t>是专门管理</a:t>
            </a:r>
            <a:r>
              <a:rPr lang="en-US" altLang="zh-CN" dirty="0" smtClean="0"/>
              <a:t>/assets/</a:t>
            </a:r>
            <a:r>
              <a:rPr lang="zh-CN" altLang="en-US" dirty="0" smtClean="0"/>
              <a:t>目录下原始资源的管理器类，</a:t>
            </a:r>
            <a:r>
              <a:rPr lang="en-US" altLang="zh-CN" dirty="0" err="1" smtClean="0"/>
              <a:t>AssetManager</a:t>
            </a:r>
            <a:r>
              <a:rPr lang="zh-CN" altLang="en-US" dirty="0" smtClean="0"/>
              <a:t>提供了如下两个方法来访问</a:t>
            </a:r>
            <a:r>
              <a:rPr lang="en-US" altLang="zh-CN" dirty="0" smtClean="0"/>
              <a:t>Assets</a:t>
            </a:r>
            <a:r>
              <a:rPr lang="zh-CN" altLang="en-US" dirty="0" smtClean="0"/>
              <a:t>资源：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InputStream</a:t>
            </a:r>
            <a:r>
              <a:rPr lang="en-US" altLang="zh-CN" dirty="0" smtClean="0"/>
              <a:t> open(String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：根据文件名来获取原始资源所对应的输入流。</a:t>
            </a:r>
            <a:endParaRPr lang="en-US" altLang="zh-C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AssetFileDescriptor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openFd</a:t>
            </a:r>
            <a:r>
              <a:rPr lang="en-US" altLang="zh-CN" baseline="0" dirty="0" smtClean="0"/>
              <a:t>(String </a:t>
            </a:r>
            <a:r>
              <a:rPr lang="en-US" altLang="zh-CN" baseline="0" dirty="0" err="1" smtClean="0"/>
              <a:t>fileName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：根据文件名来获取原始资源对应的</a:t>
            </a:r>
            <a:r>
              <a:rPr lang="en-US" altLang="zh-CN" dirty="0" err="1" smtClean="0"/>
              <a:t>AssetFileDescriptor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40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6.12.1 Java</a:t>
            </a:r>
            <a:r>
              <a:rPr lang="zh-CN" altLang="en-US" dirty="0" smtClean="0"/>
              <a:t>国际化的思路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6.12.2 Java</a:t>
            </a:r>
            <a:r>
              <a:rPr lang="zh-CN" altLang="en-US" dirty="0" smtClean="0"/>
              <a:t>支持的国家和语言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6.12.3 </a:t>
            </a:r>
            <a:r>
              <a:rPr lang="zh-CN" altLang="en-US" dirty="0" smtClean="0"/>
              <a:t>完成程序国际化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6.12.4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应用提供国际化资源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6.12.5 </a:t>
            </a:r>
            <a:r>
              <a:rPr lang="zh-CN" altLang="en-US" baseline="0" dirty="0" smtClean="0"/>
              <a:t> 国际化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60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5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2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7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3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Layout</a:t>
            </a:r>
            <a:r>
              <a:rPr lang="zh-CN" altLang="en-US" dirty="0" smtClean="0"/>
              <a:t>资源文件应放在</a:t>
            </a:r>
            <a:r>
              <a:rPr lang="en-US" altLang="zh-CN" dirty="0" smtClean="0"/>
              <a:t>/res/layout/</a:t>
            </a:r>
            <a:r>
              <a:rPr lang="zh-CN" altLang="en-US" dirty="0" smtClean="0"/>
              <a:t>目录下，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资源文件的根元素通常是各种资源管理器，比如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TableLayout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FrameLayout</a:t>
            </a:r>
            <a:r>
              <a:rPr lang="zh-CN" altLang="en-US" dirty="0" smtClean="0"/>
              <a:t>等，接着在布局管理器中定义各种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组件即可。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文件中访问的方式：</a:t>
            </a:r>
            <a:r>
              <a:rPr lang="en-US" altLang="zh-CN" dirty="0" smtClean="0"/>
              <a:t>@[&lt;</a:t>
            </a:r>
            <a:r>
              <a:rPr lang="en-US" altLang="zh-CN" dirty="0" err="1" smtClean="0"/>
              <a:t>package_name</a:t>
            </a:r>
            <a:r>
              <a:rPr lang="en-US" altLang="zh-CN" dirty="0" smtClean="0"/>
              <a:t>&gt;:]layout/</a:t>
            </a:r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代码中访问的方式：</a:t>
            </a:r>
            <a:r>
              <a:rPr lang="en-US" altLang="zh-CN" dirty="0" smtClean="0"/>
              <a:t>[&lt;</a:t>
            </a:r>
            <a:r>
              <a:rPr lang="en-US" altLang="zh-CN" dirty="0" err="1" smtClean="0"/>
              <a:t>package_name</a:t>
            </a:r>
            <a:r>
              <a:rPr lang="en-US" altLang="zh-CN" dirty="0" smtClean="0"/>
              <a:t>&gt;.]</a:t>
            </a:r>
            <a:r>
              <a:rPr lang="en-US" altLang="zh-CN" dirty="0" err="1" smtClean="0"/>
              <a:t>R.layout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3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资源文件来定义菜单，这样将会提供更好的解耦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菜单资源文件放在</a:t>
            </a:r>
            <a:r>
              <a:rPr lang="en-US" altLang="zh-CN" dirty="0" smtClean="0"/>
              <a:t>/res/menu/</a:t>
            </a:r>
            <a:r>
              <a:rPr lang="zh-CN" altLang="en-US" dirty="0" smtClean="0"/>
              <a:t>目录下，菜单资源的根元素通常是</a:t>
            </a:r>
            <a:r>
              <a:rPr lang="en-US" altLang="zh-CN" dirty="0" smtClean="0"/>
              <a:t>&lt;menu…/&gt;</a:t>
            </a:r>
            <a:r>
              <a:rPr lang="zh-CN" altLang="en-US" dirty="0" smtClean="0"/>
              <a:t>元素，无须指定任何属性。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文件中访问的方式：</a:t>
            </a:r>
            <a:r>
              <a:rPr lang="en-US" altLang="zh-CN" dirty="0" smtClean="0"/>
              <a:t>@[&lt;</a:t>
            </a:r>
            <a:r>
              <a:rPr lang="en-US" altLang="zh-CN" dirty="0" err="1" smtClean="0"/>
              <a:t>package_name</a:t>
            </a:r>
            <a:r>
              <a:rPr lang="en-US" altLang="zh-CN" dirty="0" smtClean="0"/>
              <a:t>&gt;:]menu/</a:t>
            </a:r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代码中访问的方式：</a:t>
            </a:r>
            <a:r>
              <a:rPr lang="en-US" altLang="zh-CN" dirty="0" smtClean="0"/>
              <a:t>[&lt;</a:t>
            </a:r>
            <a:r>
              <a:rPr lang="en-US" altLang="zh-CN" dirty="0" err="1" smtClean="0"/>
              <a:t>package_name</a:t>
            </a:r>
            <a:r>
              <a:rPr lang="en-US" altLang="zh-CN" dirty="0" smtClean="0"/>
              <a:t>&gt;.]</a:t>
            </a:r>
            <a:r>
              <a:rPr lang="en-US" altLang="zh-CN" dirty="0" err="1" smtClean="0"/>
              <a:t>R.menu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25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3716-3079-41B6-8951-92C177AE55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8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第六章</a:t>
            </a:r>
            <a:endParaRPr lang="zh-CN" altLang="en-US" sz="72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874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代立云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1451527" y="3426423"/>
            <a:ext cx="737894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6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应用的资源</a:t>
            </a:r>
            <a:endParaRPr lang="zh-CN" altLang="en-US" sz="66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2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258355" y="4724825"/>
            <a:ext cx="54168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数组（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Array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4072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>
            <a:off x="8675223" y="5140324"/>
            <a:ext cx="2539665" cy="36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36419" y="229050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数组资源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39888" y="893763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采用位于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/res/values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目录下的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arrays.xml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文件来定义数组资源，定义数组时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资源文件的根元素是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&lt;resources…/&gt;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元素包含如下三种子元素：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9888" y="666750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75" y="1747838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042979" y="1590868"/>
            <a:ext cx="255588" cy="1379537"/>
            <a:chOff x="4840287" y="4879975"/>
            <a:chExt cx="255588" cy="1379537"/>
          </a:xfrm>
        </p:grpSpPr>
        <p:cxnSp>
          <p:nvCxnSpPr>
            <p:cNvPr id="12" name="直接连接符 11"/>
            <p:cNvCxnSpPr>
              <a:stCxn id="15" idx="4"/>
            </p:cNvCxnSpPr>
            <p:nvPr/>
          </p:nvCxnSpPr>
          <p:spPr bwMode="auto">
            <a:xfrm>
              <a:off x="4968875" y="5135562"/>
              <a:ext cx="0" cy="1123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 bwMode="auto">
            <a:xfrm>
              <a:off x="4840287" y="4879975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2170773" y="1975043"/>
            <a:ext cx="7356475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&lt;array…./&gt;</a:t>
            </a:r>
            <a:r>
              <a:rPr lang="zh-CN" altLang="en-US" dirty="0" smtClean="0"/>
              <a:t>子元素：定义普通类型的数组，例如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数组。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&lt;string-array…./&gt;</a:t>
            </a:r>
            <a:r>
              <a:rPr lang="zh-CN" altLang="en-US" dirty="0" smtClean="0"/>
              <a:t>子元素：定义字符串数组。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&lt;integer-array…./&gt;</a:t>
            </a:r>
            <a:r>
              <a:rPr lang="zh-CN" altLang="en-US" dirty="0" smtClean="0"/>
              <a:t>子元素：定义整型数组。</a:t>
            </a:r>
            <a:endParaRPr lang="zh-CN" altLang="en-US" dirty="0"/>
          </a:p>
        </p:txBody>
      </p:sp>
      <p:sp>
        <p:nvSpPr>
          <p:cNvPr id="31" name="文本框 1"/>
          <p:cNvSpPr txBox="1">
            <a:spLocks noChangeArrowheads="1"/>
          </p:cNvSpPr>
          <p:nvPr/>
        </p:nvSpPr>
        <p:spPr bwMode="auto">
          <a:xfrm>
            <a:off x="2042979" y="4022481"/>
            <a:ext cx="63413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为了能在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中访问到实际数组，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Resources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提供了如下方法：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042979" y="3837671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40504" y="4552999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184316" y="4465635"/>
            <a:ext cx="255588" cy="2051410"/>
            <a:chOff x="4840287" y="4879975"/>
            <a:chExt cx="255588" cy="2051410"/>
          </a:xfrm>
        </p:grpSpPr>
        <p:cxnSp>
          <p:nvCxnSpPr>
            <p:cNvPr id="35" name="直接连接符 34"/>
            <p:cNvCxnSpPr>
              <a:stCxn id="36" idx="4"/>
            </p:cNvCxnSpPr>
            <p:nvPr/>
          </p:nvCxnSpPr>
          <p:spPr bwMode="auto">
            <a:xfrm flipH="1">
              <a:off x="4954538" y="5135562"/>
              <a:ext cx="13543" cy="17958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 bwMode="auto">
            <a:xfrm>
              <a:off x="4840287" y="4879975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2298567" y="4880961"/>
            <a:ext cx="9327404" cy="160086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getStringArray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id)</a:t>
            </a:r>
            <a:r>
              <a:rPr lang="zh-CN" altLang="en-US" dirty="0" smtClean="0"/>
              <a:t>：根据资源文件中字符串数组资源的名称来获取实际的字符串数组。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getIntArray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id)</a:t>
            </a:r>
            <a:r>
              <a:rPr lang="zh-CN" altLang="en-US" dirty="0" smtClean="0"/>
              <a:t>：</a:t>
            </a:r>
            <a:r>
              <a:rPr lang="zh-CN" altLang="en-US" dirty="0"/>
              <a:t>根据资源文件</a:t>
            </a:r>
            <a:r>
              <a:rPr lang="zh-CN" altLang="en-US" dirty="0" smtClean="0"/>
              <a:t>中整型数组</a:t>
            </a:r>
            <a:r>
              <a:rPr lang="zh-CN" altLang="en-US" dirty="0"/>
              <a:t>资源的名称来获取实际</a:t>
            </a:r>
            <a:r>
              <a:rPr lang="zh-CN" altLang="en-US" dirty="0" smtClean="0"/>
              <a:t>的整型数组。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TypedArray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obtainTypedArray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id)</a:t>
            </a:r>
            <a:r>
              <a:rPr lang="zh-CN" altLang="en-US" dirty="0" smtClean="0"/>
              <a:t>：</a:t>
            </a:r>
            <a:r>
              <a:rPr lang="zh-CN" altLang="en-US" dirty="0"/>
              <a:t>根据资源文件</a:t>
            </a:r>
            <a:r>
              <a:rPr lang="zh-CN" altLang="en-US" dirty="0" smtClean="0"/>
              <a:t>中普通数组</a:t>
            </a:r>
            <a:r>
              <a:rPr lang="zh-CN" altLang="en-US" dirty="0"/>
              <a:t>资源的名称来获取实际</a:t>
            </a:r>
            <a:r>
              <a:rPr lang="zh-CN" altLang="en-US" dirty="0" smtClean="0"/>
              <a:t>的普通数组。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9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17900" y="4714043"/>
            <a:ext cx="51090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en-US" altLang="zh-CN" sz="4800" dirty="0" err="1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Drawable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5102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796270" y="5176838"/>
            <a:ext cx="24186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4067418" y="367199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6.4.1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图片资源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50"/>
          <p:cNvGrpSpPr>
            <a:grpSpLocks/>
          </p:cNvGrpSpPr>
          <p:nvPr/>
        </p:nvGrpSpPr>
        <p:grpSpPr bwMode="auto">
          <a:xfrm>
            <a:off x="1004693" y="4774125"/>
            <a:ext cx="10543021" cy="1598541"/>
            <a:chOff x="363071" y="4314864"/>
            <a:chExt cx="10543106" cy="1725229"/>
          </a:xfrm>
        </p:grpSpPr>
        <p:sp>
          <p:nvSpPr>
            <p:cNvPr id="15" name="矩形 14"/>
            <p:cNvSpPr/>
            <p:nvPr/>
          </p:nvSpPr>
          <p:spPr>
            <a:xfrm>
              <a:off x="3536508" y="4314864"/>
              <a:ext cx="7202716" cy="1725229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文本框 1"/>
            <p:cNvSpPr txBox="1">
              <a:spLocks noChangeArrowheads="1"/>
            </p:cNvSpPr>
            <p:nvPr/>
          </p:nvSpPr>
          <p:spPr bwMode="auto">
            <a:xfrm>
              <a:off x="363071" y="4314865"/>
              <a:ext cx="3015232" cy="1195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图片资源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是最简单的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资源。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17" name="文本框 49"/>
            <p:cNvSpPr txBox="1">
              <a:spLocks noChangeArrowheads="1"/>
            </p:cNvSpPr>
            <p:nvPr/>
          </p:nvSpPr>
          <p:spPr bwMode="auto">
            <a:xfrm>
              <a:off x="3704917" y="4634305"/>
              <a:ext cx="7201260" cy="996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只要把*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.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png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*.jpg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*.gif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等格式的图片放入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/res/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drawable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-xxx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目录下，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 SDK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就会在编译应用中自动加载该图片，并在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资源清单类中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生成该资源的索引。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004693" y="1844565"/>
            <a:ext cx="2871484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代码中访问图片资源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025907" y="3276651"/>
            <a:ext cx="3015028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文件中访问图片资源</a:t>
            </a:r>
            <a:endParaRPr lang="zh-CN" altLang="en-US" sz="2800" b="1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004693" y="2513175"/>
            <a:ext cx="40607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&gt;.]R.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.&lt;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004693" y="3945262"/>
            <a:ext cx="396134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&gt;:]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23550" y="2075092"/>
            <a:ext cx="4950776" cy="189801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为了在程序中获得实际的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Drawable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getDrawable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id)</a:t>
            </a:r>
            <a:r>
              <a:rPr lang="zh-CN" altLang="en-US" dirty="0" smtClean="0"/>
              <a:t>方法，该方法即可根据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资源在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资源清单类中的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来获取实际的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6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2435566" y="367199"/>
            <a:ext cx="72915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6.4.2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StateListDrawable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0"/>
          <p:cNvGrpSpPr>
            <a:grpSpLocks/>
          </p:cNvGrpSpPr>
          <p:nvPr/>
        </p:nvGrpSpPr>
        <p:grpSpPr bwMode="auto">
          <a:xfrm>
            <a:off x="585296" y="1460176"/>
            <a:ext cx="10701801" cy="2400657"/>
            <a:chOff x="292732" y="3449178"/>
            <a:chExt cx="10701886" cy="2590915"/>
          </a:xfrm>
        </p:grpSpPr>
        <p:sp>
          <p:nvSpPr>
            <p:cNvPr id="6" name="矩形 5"/>
            <p:cNvSpPr/>
            <p:nvPr/>
          </p:nvSpPr>
          <p:spPr>
            <a:xfrm>
              <a:off x="2921781" y="3771690"/>
              <a:ext cx="8072837" cy="2268403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292732" y="3449178"/>
              <a:ext cx="2552371" cy="2590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800" dirty="0" err="1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StateListDrawable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用于组织多个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对象，会随目标组件状态的改变而自动切换。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8" name="文本框 49"/>
            <p:cNvSpPr txBox="1">
              <a:spLocks noChangeArrowheads="1"/>
            </p:cNvSpPr>
            <p:nvPr/>
          </p:nvSpPr>
          <p:spPr bwMode="auto">
            <a:xfrm>
              <a:off x="3125388" y="4108687"/>
              <a:ext cx="7665621" cy="1594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定义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StateListDrawable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文件的根元素为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&lt;selector…/&gt;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，该元素可以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包含多个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&lt;item…/&gt;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元素，该元素可指定如下属性：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ndroid:color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android:drawable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：指定颜色或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android:state_xxx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：指定一个特定状态。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352" y="4122812"/>
            <a:ext cx="11991975" cy="2838450"/>
            <a:chOff x="169178" y="3576188"/>
            <a:chExt cx="11991975" cy="2838450"/>
          </a:xfrm>
        </p:grpSpPr>
        <p:sp>
          <p:nvSpPr>
            <p:cNvPr id="9" name="矩形 8"/>
            <p:cNvSpPr/>
            <p:nvPr/>
          </p:nvSpPr>
          <p:spPr>
            <a:xfrm>
              <a:off x="3874403" y="3576188"/>
              <a:ext cx="8286750" cy="283845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0" rIns="756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通过使用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StateListDrawable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不仅可以让文本框里文字的颜色随文本框状态的改变而切换，也可以让按钮的背景图片随按钮状态的改变而切换，实际上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StateListDrawable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的功能非常灵活，它可以让各种组件的背景、前景随状态的改变而切换。</a:t>
              </a:r>
              <a:endParaRPr lang="zh-CN" altLang="en-US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78" y="3584503"/>
              <a:ext cx="3705225" cy="280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9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2716920" y="367199"/>
            <a:ext cx="65090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6.4.3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LayerDrawable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2451810"/>
            <a:ext cx="12302761" cy="3371851"/>
            <a:chOff x="0" y="2381470"/>
            <a:chExt cx="12302761" cy="337185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81471"/>
              <a:ext cx="3695700" cy="33718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695700" y="2381470"/>
              <a:ext cx="8607061" cy="337185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0" rIns="756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定义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LayerDrawable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文件的根元素为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&lt;layer-list…./&gt;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，该元素可以包含多个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&lt;item…/&gt;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元素，该元素可指定如下属性：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android:drawable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：指定作为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LayerDrawable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元素之一的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/>
                <a:t>android:id</a:t>
              </a:r>
              <a:r>
                <a:rPr lang="zh-CN" altLang="en-US" dirty="0" smtClean="0"/>
                <a:t>：为该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对象指定一个标识。</a:t>
              </a:r>
              <a:endParaRPr lang="en-US" altLang="zh-CN" dirty="0" smtClean="0"/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  <a:defRPr/>
              </a:pPr>
              <a:r>
                <a:rPr lang="en-US" altLang="zh-CN" dirty="0" err="1" smtClean="0"/>
                <a:t>android:buttom|top|left|button</a:t>
              </a:r>
              <a:r>
                <a:rPr lang="zh-CN" altLang="en-US" dirty="0" smtClean="0"/>
                <a:t>：用于指定一个长度值，指定将该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Drawable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对象绘制到目标组件的指定位置。</a:t>
              </a:r>
              <a:endParaRPr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30055" y="1285379"/>
            <a:ext cx="848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StateListDrawable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有点类似，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LayerDrawable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可以包含一个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数组，系统将会按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对象的数组顺序来控制它们，索引最大的</a:t>
            </a:r>
            <a:r>
              <a:rPr lang="en-US" altLang="zh-CN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对象会被控制在最上面。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7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2646581" y="367199"/>
            <a:ext cx="6705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6.4.4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ShapeDrawable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337285" y="2828176"/>
            <a:ext cx="96073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ShapeDrawable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用于定义一个基本的几何图形（如矩形、圆形、线条等），定义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ShapeDrawable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文件的根元素是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&lt;shape…/&gt;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元素，可指定如下属性：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37285" y="2601163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793272" y="3682251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868250" y="3548755"/>
            <a:ext cx="255588" cy="1379537"/>
            <a:chOff x="4840287" y="4879975"/>
            <a:chExt cx="255588" cy="1379537"/>
          </a:xfrm>
        </p:grpSpPr>
        <p:cxnSp>
          <p:nvCxnSpPr>
            <p:cNvPr id="9" name="直接连接符 8"/>
            <p:cNvCxnSpPr>
              <a:stCxn id="10" idx="4"/>
            </p:cNvCxnSpPr>
            <p:nvPr/>
          </p:nvCxnSpPr>
          <p:spPr bwMode="auto">
            <a:xfrm>
              <a:off x="4968875" y="5135562"/>
              <a:ext cx="0" cy="1123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 bwMode="auto">
            <a:xfrm>
              <a:off x="4840287" y="4879975"/>
              <a:ext cx="255588" cy="25558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996044" y="3932930"/>
            <a:ext cx="8442184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a</a:t>
            </a:r>
            <a:r>
              <a:rPr lang="en-US" altLang="zh-CN" dirty="0" err="1" smtClean="0"/>
              <a:t>ndroid:shape</a:t>
            </a:r>
            <a:r>
              <a:rPr lang="en-US" altLang="zh-CN" dirty="0" smtClean="0"/>
              <a:t>=[“</a:t>
            </a:r>
            <a:r>
              <a:rPr lang="en-US" altLang="zh-CN" dirty="0" err="1" smtClean="0"/>
              <a:t>rectangle”|”oval”|”line”|”ring</a:t>
            </a:r>
            <a:r>
              <a:rPr lang="en-US" altLang="zh-CN" dirty="0" smtClean="0"/>
              <a:t>”]</a:t>
            </a:r>
            <a:r>
              <a:rPr lang="zh-CN" altLang="en-US" dirty="0" smtClean="0"/>
              <a:t>：指定定义哪种类型的几何图形。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416" y="2659991"/>
            <a:ext cx="3705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3012341" y="367199"/>
            <a:ext cx="61096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6.4.5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ClipDrawable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81632" y="2651836"/>
            <a:ext cx="8607061" cy="31718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定义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&lt;clip…/&gt;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元素可指定如下属性：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android:drawable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：指定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截取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的源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android:clipOrientation</a:t>
            </a:r>
            <a:r>
              <a:rPr lang="zh-CN" altLang="en-US" dirty="0" smtClean="0"/>
              <a:t>：指定截取方向，可设置水平截取或垂直截取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android:gravity</a:t>
            </a:r>
            <a:r>
              <a:rPr lang="zh-CN" altLang="en-US" dirty="0" smtClean="0"/>
              <a:t>：指定截取时的对齐方式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ClipDrawable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对象时可调用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setLevel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level)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方法来设置截取的区域大小，当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level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时，截取的图片片段为空；当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level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10000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时，截取整张图片。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30055" y="1285379"/>
            <a:ext cx="848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ClipDrawable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代表从其他位图上截取的一个“图片片段”。在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文件中定义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ClipDrawable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对象使用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&lt;clip…/&gt;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86" y="2651836"/>
            <a:ext cx="3676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2459070" y="367199"/>
            <a:ext cx="74862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6.4.6 </a:t>
            </a:r>
            <a:r>
              <a:rPr lang="en-US" altLang="zh-CN" sz="4800" dirty="0" err="1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AnimationDrawble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681632" y="2651836"/>
            <a:ext cx="8607061" cy="31718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定义补间动画的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资源文件已</a:t>
            </a:r>
            <a:r>
              <a:rPr lang="en-US" altLang="zh-CN" dirty="0" smtClean="0"/>
              <a:t>&lt;set…/&gt;</a:t>
            </a:r>
            <a:r>
              <a:rPr lang="zh-CN" altLang="en-US" dirty="0" smtClean="0"/>
              <a:t>元素为根元素，该元素可指定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个属性：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alpha</a:t>
            </a:r>
            <a:r>
              <a:rPr lang="zh-CN" altLang="en-US" dirty="0" smtClean="0"/>
              <a:t>：设置透明度的改变。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cale</a:t>
            </a:r>
            <a:r>
              <a:rPr lang="zh-CN" altLang="en-US" dirty="0" smtClean="0"/>
              <a:t>：设置图片进行缩放变换。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</a:t>
            </a:r>
            <a:r>
              <a:rPr lang="en-US" altLang="zh-CN" dirty="0" smtClean="0"/>
              <a:t>ranslate</a:t>
            </a:r>
            <a:r>
              <a:rPr lang="zh-CN" altLang="en-US" dirty="0" smtClean="0"/>
              <a:t>：设置图片进行位移变换。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r</a:t>
            </a:r>
            <a:r>
              <a:rPr lang="en-US" altLang="zh-CN" dirty="0" smtClean="0"/>
              <a:t>otate</a:t>
            </a:r>
            <a:r>
              <a:rPr lang="zh-CN" altLang="en-US" dirty="0" smtClean="0"/>
              <a:t>：设置图片进行旋转。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44467" y="1253700"/>
            <a:ext cx="695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AnimationDrawable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代表一个动画，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既支持传统的逐帧动画，也支持通过平移、变换计算出来的补间动画，以补间动画为例。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3686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6.5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855317" y="4724826"/>
            <a:ext cx="106490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属性动画（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Property Animation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783874" y="2191203"/>
            <a:ext cx="1885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AutoNum type="arabicPeriod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的资源和作用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88329" y="4638791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资源的存储方式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18614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件中使用资源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15923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中使用资源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801737" y="1874929"/>
            <a:ext cx="2291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使用各种资源，适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应不同屏幕的资源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1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7" name="文本框 6"/>
          <p:cNvSpPr txBox="1">
            <a:spLocks noChangeArrowheads="1"/>
          </p:cNvSpPr>
          <p:nvPr/>
        </p:nvSpPr>
        <p:spPr bwMode="auto">
          <a:xfrm>
            <a:off x="252359" y="2319338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属性动画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52229" name="组合 82"/>
          <p:cNvGrpSpPr>
            <a:grpSpLocks/>
          </p:cNvGrpSpPr>
          <p:nvPr/>
        </p:nvGrpSpPr>
        <p:grpSpPr bwMode="auto">
          <a:xfrm>
            <a:off x="657225" y="4894263"/>
            <a:ext cx="11555413" cy="1725478"/>
            <a:chOff x="635374" y="366327"/>
            <a:chExt cx="11556626" cy="1724881"/>
          </a:xfrm>
        </p:grpSpPr>
        <p:sp>
          <p:nvSpPr>
            <p:cNvPr id="81" name="矩形 80"/>
            <p:cNvSpPr/>
            <p:nvPr/>
          </p:nvSpPr>
          <p:spPr>
            <a:xfrm>
              <a:off x="635374" y="366327"/>
              <a:ext cx="11556626" cy="172488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2231" name="文本框 81"/>
            <p:cNvSpPr txBox="1">
              <a:spLocks noChangeArrowheads="1"/>
            </p:cNvSpPr>
            <p:nvPr/>
          </p:nvSpPr>
          <p:spPr bwMode="auto">
            <a:xfrm>
              <a:off x="832044" y="522111"/>
              <a:ext cx="10807448" cy="1476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定义属性动画的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资源文件能以如下三个元素中的任意一个作为根元素：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&lt;set…/&gt;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：是一个父元素，用于包含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objectAnimator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&lt;animator…/&gt;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&lt;set…/&gt;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子元素，该元素定义的资源代表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AnimatorSet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对象。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objectAnimation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：用于定义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ObjectAnimator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动画。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&lt;animation…/&gt;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：用于定义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ValueAnimator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动画。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11" y="1372511"/>
            <a:ext cx="3667125" cy="2667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1811" y="65839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E5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案例：不断渐变的背景色</a:t>
            </a:r>
            <a:endParaRPr lang="zh-CN" altLang="en-US" sz="2000" b="1" dirty="0">
              <a:solidFill>
                <a:srgbClr val="FE5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14" y="881590"/>
            <a:ext cx="368617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892" y="1745456"/>
            <a:ext cx="3695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517900" y="4714043"/>
            <a:ext cx="48013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使用原始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XML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329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25814" y="5176838"/>
            <a:ext cx="2689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5"/>
          <p:cNvSpPr>
            <a:spLocks noChangeArrowheads="1"/>
          </p:cNvSpPr>
          <p:nvPr/>
        </p:nvSpPr>
        <p:spPr bwMode="auto">
          <a:xfrm>
            <a:off x="290478" y="440591"/>
            <a:ext cx="37497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原始</a:t>
            </a:r>
            <a:r>
              <a:rPr lang="en-US" altLang="zh-CN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XML</a:t>
            </a:r>
            <a:r>
              <a:rPr lang="zh-CN" altLang="en-US" sz="48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资源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 47"/>
          <p:cNvSpPr/>
          <p:nvPr/>
        </p:nvSpPr>
        <p:spPr>
          <a:xfrm>
            <a:off x="1068388" y="1581150"/>
            <a:ext cx="3771900" cy="4913313"/>
          </a:xfrm>
          <a:custGeom>
            <a:avLst/>
            <a:gdLst>
              <a:gd name="connsiteX0" fmla="*/ 0 w 3771900"/>
              <a:gd name="connsiteY0" fmla="*/ 0 h 4914514"/>
              <a:gd name="connsiteX1" fmla="*/ 3771900 w 3771900"/>
              <a:gd name="connsiteY1" fmla="*/ 0 h 4914514"/>
              <a:gd name="connsiteX2" fmla="*/ 3771900 w 3771900"/>
              <a:gd name="connsiteY2" fmla="*/ 1646878 h 4914514"/>
              <a:gd name="connsiteX3" fmla="*/ 3119718 w 3771900"/>
              <a:gd name="connsiteY3" fmla="*/ 2299060 h 4914514"/>
              <a:gd name="connsiteX4" fmla="*/ 3771900 w 3771900"/>
              <a:gd name="connsiteY4" fmla="*/ 2951242 h 4914514"/>
              <a:gd name="connsiteX5" fmla="*/ 3771900 w 3771900"/>
              <a:gd name="connsiteY5" fmla="*/ 4914514 h 4914514"/>
              <a:gd name="connsiteX6" fmla="*/ 0 w 3771900"/>
              <a:gd name="connsiteY6" fmla="*/ 4914514 h 4914514"/>
              <a:gd name="connsiteX7" fmla="*/ 0 w 3771900"/>
              <a:gd name="connsiteY7" fmla="*/ 0 h 49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1900" h="4914514">
                <a:moveTo>
                  <a:pt x="0" y="0"/>
                </a:moveTo>
                <a:lnTo>
                  <a:pt x="3771900" y="0"/>
                </a:lnTo>
                <a:lnTo>
                  <a:pt x="3771900" y="1646878"/>
                </a:lnTo>
                <a:cubicBezTo>
                  <a:pt x="3411710" y="1646878"/>
                  <a:pt x="3119718" y="1938870"/>
                  <a:pt x="3119718" y="2299060"/>
                </a:cubicBezTo>
                <a:cubicBezTo>
                  <a:pt x="3119718" y="2659250"/>
                  <a:pt x="3411710" y="2951242"/>
                  <a:pt x="3771900" y="2951242"/>
                </a:cubicBezTo>
                <a:lnTo>
                  <a:pt x="3771900" y="4914514"/>
                </a:lnTo>
                <a:lnTo>
                  <a:pt x="0" y="491451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91275" y="1581150"/>
            <a:ext cx="4424363" cy="4913313"/>
          </a:xfrm>
          <a:custGeom>
            <a:avLst/>
            <a:gdLst>
              <a:gd name="connsiteX0" fmla="*/ 652182 w 4424082"/>
              <a:gd name="connsiteY0" fmla="*/ 0 h 4914514"/>
              <a:gd name="connsiteX1" fmla="*/ 4424082 w 4424082"/>
              <a:gd name="connsiteY1" fmla="*/ 0 h 4914514"/>
              <a:gd name="connsiteX2" fmla="*/ 4424082 w 4424082"/>
              <a:gd name="connsiteY2" fmla="*/ 4914514 h 4914514"/>
              <a:gd name="connsiteX3" fmla="*/ 652182 w 4424082"/>
              <a:gd name="connsiteY3" fmla="*/ 4914514 h 4914514"/>
              <a:gd name="connsiteX4" fmla="*/ 652182 w 4424082"/>
              <a:gd name="connsiteY4" fmla="*/ 2951242 h 4914514"/>
              <a:gd name="connsiteX5" fmla="*/ 0 w 4424082"/>
              <a:gd name="connsiteY5" fmla="*/ 2299060 h 4914514"/>
              <a:gd name="connsiteX6" fmla="*/ 652182 w 4424082"/>
              <a:gd name="connsiteY6" fmla="*/ 1646878 h 49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4082" h="4914514">
                <a:moveTo>
                  <a:pt x="652182" y="0"/>
                </a:moveTo>
                <a:lnTo>
                  <a:pt x="4424082" y="0"/>
                </a:lnTo>
                <a:lnTo>
                  <a:pt x="4424082" y="4914514"/>
                </a:lnTo>
                <a:lnTo>
                  <a:pt x="652182" y="4914514"/>
                </a:lnTo>
                <a:lnTo>
                  <a:pt x="652182" y="2951242"/>
                </a:lnTo>
                <a:cubicBezTo>
                  <a:pt x="291992" y="2951242"/>
                  <a:pt x="0" y="2659250"/>
                  <a:pt x="0" y="2299060"/>
                </a:cubicBezTo>
                <a:cubicBezTo>
                  <a:pt x="0" y="1938870"/>
                  <a:pt x="291992" y="1646878"/>
                  <a:pt x="652182" y="164687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27525" y="3370263"/>
            <a:ext cx="1027113" cy="1027112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6510338" y="3381375"/>
            <a:ext cx="1027112" cy="1027113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7898" name="文本框 52"/>
          <p:cNvSpPr txBox="1">
            <a:spLocks noChangeArrowheads="1"/>
          </p:cNvSpPr>
          <p:nvPr/>
        </p:nvSpPr>
        <p:spPr bwMode="auto">
          <a:xfrm>
            <a:off x="1243014" y="1760160"/>
            <a:ext cx="34718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应用对于原始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资源没有任何特殊的要求，只要是一份格式良好的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文档即可。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代码中访问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代码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中访问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在程序中获取实际的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文档：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XmlResourceParser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getXml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id)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：获取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文档，并使用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XmlPullParser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来解析该文档。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InputStream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openRawResource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(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id)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：获取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文档对应的     输入流。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44392" y="2972981"/>
            <a:ext cx="306686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&gt;.]R.xml.&lt;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7348" y="3748323"/>
            <a:ext cx="27687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&gt;:]xml/file_name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0" y="2036800"/>
            <a:ext cx="369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633150" y="4773019"/>
            <a:ext cx="6955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使用布局（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Layout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117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659155" y="5176837"/>
            <a:ext cx="155573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6.8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940927" y="4761338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</a:t>
            </a:r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菜单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Menu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117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659155" y="5176837"/>
            <a:ext cx="1555733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3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6.9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1216473" y="4877248"/>
            <a:ext cx="100335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样式（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Style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）和主题（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Theme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3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35000" y="366713"/>
            <a:ext cx="11557000" cy="147637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文本框 6"/>
          <p:cNvSpPr txBox="1">
            <a:spLocks noChangeArrowheads="1"/>
          </p:cNvSpPr>
          <p:nvPr/>
        </p:nvSpPr>
        <p:spPr bwMode="auto">
          <a:xfrm>
            <a:off x="257056" y="2298700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样式资源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3256" name="文本框 12"/>
          <p:cNvSpPr txBox="1">
            <a:spLocks noChangeArrowheads="1"/>
          </p:cNvSpPr>
          <p:nvPr/>
        </p:nvSpPr>
        <p:spPr bwMode="auto">
          <a:xfrm>
            <a:off x="3120564" y="2484899"/>
            <a:ext cx="2884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指定样式的名称。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3257" name="文本框 14"/>
          <p:cNvSpPr txBox="1">
            <a:spLocks noChangeArrowheads="1"/>
          </p:cNvSpPr>
          <p:nvPr/>
        </p:nvSpPr>
        <p:spPr bwMode="auto">
          <a:xfrm>
            <a:off x="7203067" y="2499185"/>
            <a:ext cx="3207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指定该样式所继承的父样式。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99181" y="2082984"/>
            <a:ext cx="1388522" cy="1182687"/>
            <a:chOff x="1599181" y="2082984"/>
            <a:chExt cx="1388522" cy="1182687"/>
          </a:xfrm>
        </p:grpSpPr>
        <p:sp>
          <p:nvSpPr>
            <p:cNvPr id="11" name="椭圆 10"/>
            <p:cNvSpPr/>
            <p:nvPr/>
          </p:nvSpPr>
          <p:spPr bwMode="auto">
            <a:xfrm>
              <a:off x="1688604" y="2106796"/>
              <a:ext cx="1158875" cy="115887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263" name="文本框 11"/>
            <p:cNvSpPr txBox="1">
              <a:spLocks noChangeArrowheads="1"/>
            </p:cNvSpPr>
            <p:nvPr/>
          </p:nvSpPr>
          <p:spPr bwMode="auto">
            <a:xfrm>
              <a:off x="1599181" y="2307343"/>
              <a:ext cx="138852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name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8" name="弦形 17"/>
            <p:cNvSpPr/>
            <p:nvPr/>
          </p:nvSpPr>
          <p:spPr bwMode="auto">
            <a:xfrm>
              <a:off x="1688604" y="2082984"/>
              <a:ext cx="1171575" cy="1173162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85514" y="2106796"/>
            <a:ext cx="1597617" cy="1158875"/>
            <a:chOff x="4462015" y="2082984"/>
            <a:chExt cx="1597617" cy="1158875"/>
          </a:xfrm>
        </p:grpSpPr>
        <p:sp>
          <p:nvSpPr>
            <p:cNvPr id="10" name="椭圆 9"/>
            <p:cNvSpPr/>
            <p:nvPr/>
          </p:nvSpPr>
          <p:spPr bwMode="auto">
            <a:xfrm>
              <a:off x="4641354" y="2082984"/>
              <a:ext cx="1158875" cy="1158875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264" name="文本框 13"/>
            <p:cNvSpPr txBox="1">
              <a:spLocks noChangeArrowheads="1"/>
            </p:cNvSpPr>
            <p:nvPr/>
          </p:nvSpPr>
          <p:spPr bwMode="auto">
            <a:xfrm>
              <a:off x="4462015" y="2248634"/>
              <a:ext cx="159761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parent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9" name="弦形 18"/>
            <p:cNvSpPr/>
            <p:nvPr/>
          </p:nvSpPr>
          <p:spPr bwMode="auto">
            <a:xfrm rot="5400000">
              <a:off x="4652466" y="2086158"/>
              <a:ext cx="1147762" cy="1147763"/>
            </a:xfrm>
            <a:prstGeom prst="chord">
              <a:avLst>
                <a:gd name="adj1" fmla="val 5382386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3254" name="文本框 23"/>
          <p:cNvSpPr txBox="1">
            <a:spLocks noChangeArrowheads="1"/>
          </p:cNvSpPr>
          <p:nvPr/>
        </p:nvSpPr>
        <p:spPr bwMode="auto">
          <a:xfrm>
            <a:off x="1398588" y="782638"/>
            <a:ext cx="9977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的样式文件资源放在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/res/values/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目录下，样式资源的根元素是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&lt;resources…/&gt;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元素，该元素类可包含多个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&lt;style…/&gt;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子元素，每个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&lt;style…/&gt;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元素定义一个样式，可指定如下两个属性：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文本框 14"/>
          <p:cNvSpPr txBox="1">
            <a:spLocks noChangeArrowheads="1"/>
          </p:cNvSpPr>
          <p:nvPr/>
        </p:nvSpPr>
        <p:spPr bwMode="auto">
          <a:xfrm>
            <a:off x="1398588" y="4677463"/>
            <a:ext cx="3391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&lt;style…/&gt;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元素内可包含多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&lt;item…/&gt;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子元素，每个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&lt;item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子元素定义一个样式项。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06" y="3636429"/>
            <a:ext cx="3667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文本框 6"/>
          <p:cNvSpPr txBox="1">
            <a:spLocks noChangeArrowheads="1"/>
          </p:cNvSpPr>
          <p:nvPr/>
        </p:nvSpPr>
        <p:spPr bwMode="auto">
          <a:xfrm>
            <a:off x="257056" y="2298700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主题资源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grpSp>
        <p:nvGrpSpPr>
          <p:cNvPr id="53253" name="组合 2"/>
          <p:cNvGrpSpPr>
            <a:grpSpLocks/>
          </p:cNvGrpSpPr>
          <p:nvPr/>
        </p:nvGrpSpPr>
        <p:grpSpPr bwMode="auto">
          <a:xfrm>
            <a:off x="3113964" y="2120279"/>
            <a:ext cx="6265863" cy="4191312"/>
            <a:chOff x="1995202" y="1789164"/>
            <a:chExt cx="6265161" cy="4191414"/>
          </a:xfrm>
        </p:grpSpPr>
        <p:grpSp>
          <p:nvGrpSpPr>
            <p:cNvPr id="53255" name="组合 7"/>
            <p:cNvGrpSpPr>
              <a:grpSpLocks/>
            </p:cNvGrpSpPr>
            <p:nvPr/>
          </p:nvGrpSpPr>
          <p:grpSpPr bwMode="auto">
            <a:xfrm>
              <a:off x="1995202" y="2591184"/>
              <a:ext cx="6265161" cy="3389394"/>
              <a:chOff x="1126184" y="2698761"/>
              <a:chExt cx="6265161" cy="338939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6184" y="2698761"/>
                <a:ext cx="3388933" cy="33893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002412" y="2698761"/>
                <a:ext cx="3388933" cy="33893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/>
              </a:p>
            </p:txBody>
          </p:sp>
        </p:grpSp>
        <p:sp>
          <p:nvSpPr>
            <p:cNvPr id="53256" name="文本框 12"/>
            <p:cNvSpPr txBox="1">
              <a:spLocks noChangeArrowheads="1"/>
            </p:cNvSpPr>
            <p:nvPr/>
          </p:nvSpPr>
          <p:spPr bwMode="auto">
            <a:xfrm>
              <a:off x="2476491" y="3510170"/>
              <a:ext cx="2248952" cy="175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主题不能作用于单个的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View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组件，主题应该对整个应用中的所有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起作用，或对指定的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Activity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起作用。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3257" name="文本框 14"/>
            <p:cNvSpPr txBox="1">
              <a:spLocks noChangeArrowheads="1"/>
            </p:cNvSpPr>
            <p:nvPr/>
          </p:nvSpPr>
          <p:spPr bwMode="auto">
            <a:xfrm>
              <a:off x="5628074" y="3510170"/>
              <a:ext cx="2038147" cy="120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主题定义的格式应该是改变窗口外观的格式，例如窗口标题、窗口边框等。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3263" name="文本框 11"/>
            <p:cNvSpPr txBox="1">
              <a:spLocks noChangeArrowheads="1"/>
            </p:cNvSpPr>
            <p:nvPr/>
          </p:nvSpPr>
          <p:spPr bwMode="auto">
            <a:xfrm>
              <a:off x="2366007" y="1789164"/>
              <a:ext cx="3262066" cy="707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主题与样式的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区别：</a:t>
              </a:r>
              <a:endParaRPr lang="zh-CN" altLang="en-US" sz="40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35000" y="366713"/>
            <a:ext cx="11557000" cy="147637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7" name="文本框 23"/>
          <p:cNvSpPr txBox="1">
            <a:spLocks noChangeArrowheads="1"/>
          </p:cNvSpPr>
          <p:nvPr/>
        </p:nvSpPr>
        <p:spPr bwMode="auto">
          <a:xfrm>
            <a:off x="1398588" y="782638"/>
            <a:ext cx="9977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与样式资源非常相似，主题资源的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文件通常也放在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/res/values/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目录下，同样以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&lt;resources…/&gt;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元素为根元素，使用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&lt;style…/&gt;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元素来定义主题。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6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6.10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25675" y="4724826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属性（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Attribute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）资源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17761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672034" y="5176838"/>
            <a:ext cx="15428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6.11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89492" y="4714043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使用原始资源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717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87932" y="5140324"/>
            <a:ext cx="3126956" cy="36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/>
              <a:t>6</a:t>
            </a:r>
            <a:r>
              <a:rPr lang="en-US" altLang="zh-CN" sz="9600" dirty="0" smtClean="0"/>
              <a:t>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876813" y="4724825"/>
            <a:ext cx="38779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应用资源概述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717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87932" y="5140324"/>
            <a:ext cx="3126956" cy="36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6.12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04081" y="4736904"/>
            <a:ext cx="5724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国际化和资源自适应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072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09302" y="5176838"/>
            <a:ext cx="2205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6.13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796305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自适应不同屏幕的资源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072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09302" y="5176838"/>
            <a:ext cx="2205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35000" y="-120650"/>
            <a:ext cx="0" cy="2030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57225" y="4827588"/>
            <a:ext cx="0" cy="2030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3" name="文本框 6"/>
          <p:cNvSpPr txBox="1">
            <a:spLocks noChangeArrowheads="1"/>
          </p:cNvSpPr>
          <p:nvPr/>
        </p:nvSpPr>
        <p:spPr bwMode="auto">
          <a:xfrm>
            <a:off x="236419" y="2290504"/>
            <a:ext cx="800219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屏幕资源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1639888" y="893763"/>
            <a:ext cx="9480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默认把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目录分为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drawable-ldpi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drawable-mdpi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drawable-hdpi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drawable-xhdpi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这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个子目录，这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个子目录就是为不同分辨率准备的图片。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39888" y="666750"/>
            <a:ext cx="53927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75" y="1747838"/>
            <a:ext cx="53927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7" name="组合 22"/>
          <p:cNvGrpSpPr>
            <a:grpSpLocks/>
          </p:cNvGrpSpPr>
          <p:nvPr/>
        </p:nvGrpSpPr>
        <p:grpSpPr bwMode="auto">
          <a:xfrm>
            <a:off x="1949522" y="2327275"/>
            <a:ext cx="3706741" cy="4214813"/>
            <a:chOff x="1949951" y="2328015"/>
            <a:chExt cx="3706165" cy="421392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87955" y="2328015"/>
              <a:ext cx="0" cy="4213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138702" y="3865977"/>
              <a:ext cx="0" cy="26299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5" idx="4"/>
            </p:cNvCxnSpPr>
            <p:nvPr/>
          </p:nvCxnSpPr>
          <p:spPr>
            <a:xfrm>
              <a:off x="5529136" y="5343626"/>
              <a:ext cx="0" cy="11237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460975" y="2328015"/>
              <a:ext cx="255548" cy="255534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11722" y="3739004"/>
              <a:ext cx="255547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00568" y="5088093"/>
              <a:ext cx="255548" cy="255533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51217" name="文本框 19"/>
            <p:cNvSpPr txBox="1">
              <a:spLocks noChangeArrowheads="1"/>
            </p:cNvSpPr>
            <p:nvPr/>
          </p:nvSpPr>
          <p:spPr bwMode="auto">
            <a:xfrm>
              <a:off x="1949951" y="2331893"/>
              <a:ext cx="461593" cy="10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屏幕尺寸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1218" name="文本框 20"/>
            <p:cNvSpPr txBox="1">
              <a:spLocks noChangeArrowheads="1"/>
            </p:cNvSpPr>
            <p:nvPr/>
          </p:nvSpPr>
          <p:spPr bwMode="auto">
            <a:xfrm>
              <a:off x="3510595" y="3738967"/>
              <a:ext cx="461593" cy="1246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屏幕分辨率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1219" name="文本框 21"/>
            <p:cNvSpPr txBox="1">
              <a:spLocks noChangeArrowheads="1"/>
            </p:cNvSpPr>
            <p:nvPr/>
          </p:nvSpPr>
          <p:spPr bwMode="auto">
            <a:xfrm>
              <a:off x="5002902" y="5120820"/>
              <a:ext cx="461593" cy="10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屏幕方向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138613" y="3960813"/>
            <a:ext cx="73580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屏幕分辨率可分为</a:t>
            </a:r>
            <a:r>
              <a:rPr lang="en-US" altLang="zh-CN" dirty="0" err="1" smtClean="0"/>
              <a:t>ldpi</a:t>
            </a:r>
            <a:r>
              <a:rPr lang="zh-CN" altLang="en-US" dirty="0" smtClean="0"/>
              <a:t>（低分辨率）、</a:t>
            </a:r>
            <a:r>
              <a:rPr lang="en-US" altLang="zh-CN" dirty="0" err="1" smtClean="0"/>
              <a:t>mdpi</a:t>
            </a:r>
            <a:r>
              <a:rPr lang="zh-CN" altLang="en-US" dirty="0" smtClean="0"/>
              <a:t>（中等分辨率）、</a:t>
            </a:r>
            <a:r>
              <a:rPr lang="en-US" altLang="zh-CN" dirty="0" err="1" smtClean="0"/>
              <a:t>hdpi</a:t>
            </a:r>
            <a:r>
              <a:rPr lang="zh-CN" altLang="en-US" dirty="0" smtClean="0"/>
              <a:t>（高分辨率）、</a:t>
            </a:r>
            <a:r>
              <a:rPr lang="en-US" altLang="zh-CN" dirty="0" err="1" smtClean="0"/>
              <a:t>xhdpi</a:t>
            </a:r>
            <a:r>
              <a:rPr lang="zh-CN" altLang="en-US" dirty="0" smtClean="0"/>
              <a:t>（超高分辨率）、</a:t>
            </a:r>
            <a:r>
              <a:rPr lang="en-US" altLang="zh-CN" dirty="0" err="1" smtClean="0"/>
              <a:t>xxhdpi</a:t>
            </a:r>
            <a:r>
              <a:rPr lang="zh-CN" altLang="en-US" dirty="0" smtClean="0"/>
              <a:t>（超超高分辨率）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89213" y="2582863"/>
            <a:ext cx="8907462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屏幕尺寸可分为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（小屏幕）、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（中等屏幕）、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（大屏幕）、</a:t>
            </a:r>
            <a:r>
              <a:rPr lang="en-US" altLang="zh-CN" dirty="0" err="1" smtClean="0"/>
              <a:t>xlarge</a:t>
            </a:r>
            <a:r>
              <a:rPr lang="zh-CN" altLang="en-US" dirty="0" smtClean="0"/>
              <a:t>（超大屏幕）</a:t>
            </a:r>
            <a:r>
              <a:rPr lang="en-US" altLang="zh-CN" dirty="0" smtClean="0"/>
              <a:t>4</a:t>
            </a:r>
            <a:r>
              <a:rPr lang="zh-CN" altLang="en-US" dirty="0"/>
              <a:t>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27675" y="5338763"/>
            <a:ext cx="5969000" cy="99536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屏幕方向可分为</a:t>
            </a:r>
            <a:r>
              <a:rPr lang="en-US" altLang="zh-CN" dirty="0" smtClean="0"/>
              <a:t>land</a:t>
            </a:r>
            <a:r>
              <a:rPr lang="zh-CN" altLang="en-US" dirty="0" smtClean="0"/>
              <a:t>（横屏）、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（竖屏）两种。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9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6.14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32424" y="2681597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32425" y="5812395"/>
            <a:ext cx="2877480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应用的</a:t>
            </a:r>
            <a:r>
              <a:rPr lang="zh-CN" altLang="en-US" sz="2800" b="1" dirty="0" smtClean="0"/>
              <a:t>资源</a:t>
            </a:r>
            <a:endParaRPr lang="zh-CN" altLang="en-US" sz="36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5625384" y="2119076"/>
            <a:ext cx="556904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应用的字符串、颜色、尺寸资源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应用的数组、图片、各种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Drawable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应用的原始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布局、菜单资源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应用的样式、主题、属性资源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应用的国际化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6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2154212" y="364024"/>
            <a:ext cx="83439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6.1.1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资源的类型以及存储方式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41" y="1791438"/>
            <a:ext cx="8448675" cy="4400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41" y="2172438"/>
            <a:ext cx="84201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4067418" y="367199"/>
            <a:ext cx="40350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6.1.2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042264" y="1914893"/>
            <a:ext cx="0" cy="39290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309464" y="2029193"/>
            <a:ext cx="0" cy="381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3"/>
          <p:cNvSpPr txBox="1">
            <a:spLocks noChangeArrowheads="1"/>
          </p:cNvSpPr>
          <p:nvPr/>
        </p:nvSpPr>
        <p:spPr bwMode="auto">
          <a:xfrm>
            <a:off x="785718" y="2462581"/>
            <a:ext cx="3043237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语法格式成分说明：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package_name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：指定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类所在包，实际上就是使用全限定类名。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resource_type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类中代表不同资源类型的子类。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resource_name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：指定资源的名称。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0333" y="5296268"/>
            <a:ext cx="3141932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代码中使用资源清单项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042264" y="1910131"/>
            <a:ext cx="2922856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代码中访问实际资源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8309464" y="5291506"/>
            <a:ext cx="2528888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文件中使用资源</a:t>
            </a:r>
            <a:endParaRPr lang="zh-CN" altLang="en-US" sz="2800" b="1" dirty="0"/>
          </a:p>
        </p:txBody>
      </p:sp>
      <p:sp>
        <p:nvSpPr>
          <p:cNvPr id="11" name="文本框 37"/>
          <p:cNvSpPr txBox="1">
            <a:spLocks noChangeArrowheads="1"/>
          </p:cNvSpPr>
          <p:nvPr/>
        </p:nvSpPr>
        <p:spPr bwMode="auto">
          <a:xfrm>
            <a:off x="4377227" y="2594609"/>
            <a:ext cx="350562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为获取实际资源，可以借助于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Resources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getXxx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id)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：根据资源清单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来获取实际资源。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getAssets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：获取访问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/assets/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目录下资源的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AssetsManager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Resources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getResources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方法来获取。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8517819" y="2754653"/>
            <a:ext cx="3157537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语法格式成分说明：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package_name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：指定资源类所在应用的包。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resource_type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类中代表不同资源类型的子类。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resource_name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：指定资源的名称。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3784" y="5854582"/>
            <a:ext cx="515397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&gt;.]R.&lt;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66732" y="5858024"/>
            <a:ext cx="505458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&gt;:]&lt;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&gt;/&lt;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6.2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498773" y="4761339"/>
            <a:ext cx="6955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字符串、颜色、尺寸资源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>
            <a:endCxn id="29700" idx="1"/>
          </p:cNvCxnSpPr>
          <p:nvPr/>
        </p:nvCxnSpPr>
        <p:spPr>
          <a:xfrm>
            <a:off x="851128" y="5176838"/>
            <a:ext cx="16476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9700" idx="3"/>
          </p:cNvCxnSpPr>
          <p:nvPr/>
        </p:nvCxnSpPr>
        <p:spPr>
          <a:xfrm>
            <a:off x="9454523" y="5176838"/>
            <a:ext cx="17603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3496944" y="340167"/>
            <a:ext cx="526618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6.2.1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颜色值的定义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67"/>
          <p:cNvGrpSpPr>
            <a:grpSpLocks/>
          </p:cNvGrpSpPr>
          <p:nvPr/>
        </p:nvGrpSpPr>
        <p:grpSpPr bwMode="auto">
          <a:xfrm>
            <a:off x="643867" y="1929374"/>
            <a:ext cx="10942637" cy="4230688"/>
            <a:chOff x="600891" y="2168628"/>
            <a:chExt cx="10944050" cy="4231258"/>
          </a:xfrm>
        </p:grpSpPr>
        <p:grpSp>
          <p:nvGrpSpPr>
            <p:cNvPr id="15" name="组合 8"/>
            <p:cNvGrpSpPr>
              <a:grpSpLocks/>
            </p:cNvGrpSpPr>
            <p:nvPr/>
          </p:nvGrpSpPr>
          <p:grpSpPr bwMode="auto">
            <a:xfrm>
              <a:off x="600891" y="2855693"/>
              <a:ext cx="2408936" cy="2395382"/>
              <a:chOff x="985838" y="4043363"/>
              <a:chExt cx="2691683" cy="2486025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85838" y="4615579"/>
                <a:ext cx="2691249" cy="191309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985838" y="4043795"/>
                <a:ext cx="2691249" cy="60474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/>
                  <a:t>#</a:t>
                </a:r>
                <a:r>
                  <a:rPr lang="en-US" altLang="zh-CN" sz="2400" dirty="0" err="1" smtClean="0"/>
                  <a:t>RGB</a:t>
                </a:r>
                <a:endParaRPr lang="zh-CN" altLang="en-US" sz="2400" dirty="0"/>
              </a:p>
            </p:txBody>
          </p:sp>
        </p:grpSp>
        <p:grpSp>
          <p:nvGrpSpPr>
            <p:cNvPr id="16" name="组合 9"/>
            <p:cNvGrpSpPr>
              <a:grpSpLocks/>
            </p:cNvGrpSpPr>
            <p:nvPr/>
          </p:nvGrpSpPr>
          <p:grpSpPr bwMode="auto">
            <a:xfrm>
              <a:off x="3442341" y="4004504"/>
              <a:ext cx="2412524" cy="2395382"/>
              <a:chOff x="981828" y="4043363"/>
              <a:chExt cx="2695693" cy="248602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85982" y="4614651"/>
                <a:ext cx="2691250" cy="1914737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82434" y="4042866"/>
                <a:ext cx="2691250" cy="606388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/>
                  <a:t>#</a:t>
                </a:r>
                <a:r>
                  <a:rPr lang="en-US" altLang="zh-CN" sz="2400" dirty="0" err="1" smtClean="0"/>
                  <a:t>ARGB</a:t>
                </a:r>
                <a:endParaRPr lang="zh-CN" altLang="en-US" sz="2400" dirty="0"/>
              </a:p>
            </p:txBody>
          </p:sp>
        </p:grpSp>
        <p:grpSp>
          <p:nvGrpSpPr>
            <p:cNvPr id="17" name="组合 12"/>
            <p:cNvGrpSpPr>
              <a:grpSpLocks/>
            </p:cNvGrpSpPr>
            <p:nvPr/>
          </p:nvGrpSpPr>
          <p:grpSpPr bwMode="auto">
            <a:xfrm>
              <a:off x="6287687" y="2855693"/>
              <a:ext cx="2412524" cy="2395382"/>
              <a:chOff x="981828" y="4043363"/>
              <a:chExt cx="2695693" cy="248602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85782" y="4615579"/>
                <a:ext cx="2691250" cy="191309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982234" y="4043795"/>
                <a:ext cx="2691250" cy="604740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/>
                  <a:t>#</a:t>
                </a:r>
                <a:r>
                  <a:rPr lang="en-US" altLang="zh-CN" sz="2400" dirty="0" err="1" smtClean="0"/>
                  <a:t>RRGGBB</a:t>
                </a:r>
                <a:endParaRPr lang="zh-CN" altLang="en-US" sz="2400" dirty="0"/>
              </a:p>
            </p:txBody>
          </p:sp>
        </p:grpSp>
        <p:grpSp>
          <p:nvGrpSpPr>
            <p:cNvPr id="18" name="组合 15"/>
            <p:cNvGrpSpPr>
              <a:grpSpLocks/>
            </p:cNvGrpSpPr>
            <p:nvPr/>
          </p:nvGrpSpPr>
          <p:grpSpPr bwMode="auto">
            <a:xfrm>
              <a:off x="9132417" y="4004504"/>
              <a:ext cx="2412524" cy="2395382"/>
              <a:chOff x="981828" y="4043363"/>
              <a:chExt cx="2695693" cy="2486025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84497" y="4614651"/>
                <a:ext cx="2693024" cy="1914737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80949" y="4042866"/>
                <a:ext cx="2693024" cy="606388"/>
              </a:xfrm>
              <a:prstGeom prst="rect">
                <a:avLst/>
              </a:prstGeom>
              <a:solidFill>
                <a:srgbClr val="FE5A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/>
                  <a:t>#</a:t>
                </a:r>
                <a:r>
                  <a:rPr lang="en-US" altLang="zh-CN" sz="2400" dirty="0" err="1" smtClean="0"/>
                  <a:t>AARRGGBB</a:t>
                </a:r>
                <a:endParaRPr lang="zh-CN" altLang="en-US" sz="2400" dirty="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1845652" y="2168628"/>
              <a:ext cx="28324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845652" y="2168628"/>
              <a:ext cx="3175" cy="685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842476" y="5250381"/>
              <a:ext cx="0" cy="6874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1845652" y="5937861"/>
              <a:ext cx="13797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4678117" y="3146660"/>
              <a:ext cx="140829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678117" y="3146660"/>
              <a:ext cx="0" cy="8573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7521697" y="6042650"/>
              <a:ext cx="13971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532811" y="5264670"/>
              <a:ext cx="0" cy="777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924719" y="2168628"/>
              <a:ext cx="342309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347811" y="2168628"/>
              <a:ext cx="0" cy="16226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弦形 28"/>
            <p:cNvSpPr/>
            <p:nvPr/>
          </p:nvSpPr>
          <p:spPr>
            <a:xfrm rot="5400000">
              <a:off x="1628928" y="2650501"/>
              <a:ext cx="439796" cy="438207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0" name="弦形 29"/>
            <p:cNvSpPr/>
            <p:nvPr/>
          </p:nvSpPr>
          <p:spPr>
            <a:xfrm rot="5400000">
              <a:off x="4458219" y="3785716"/>
              <a:ext cx="438209" cy="439795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1" name="弦形 30"/>
            <p:cNvSpPr/>
            <p:nvPr/>
          </p:nvSpPr>
          <p:spPr>
            <a:xfrm rot="5400000">
              <a:off x="10117593" y="3775396"/>
              <a:ext cx="438209" cy="438207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2" name="弦形 31"/>
            <p:cNvSpPr/>
            <p:nvPr/>
          </p:nvSpPr>
          <p:spPr>
            <a:xfrm>
              <a:off x="6054657" y="2922793"/>
              <a:ext cx="439795" cy="438209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3" name="弦形 32"/>
            <p:cNvSpPr/>
            <p:nvPr/>
          </p:nvSpPr>
          <p:spPr>
            <a:xfrm rot="16200000">
              <a:off x="1638455" y="5044774"/>
              <a:ext cx="439796" cy="438207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4" name="弦形 33"/>
            <p:cNvSpPr/>
            <p:nvPr/>
          </p:nvSpPr>
          <p:spPr>
            <a:xfrm>
              <a:off x="3225367" y="5718756"/>
              <a:ext cx="438207" cy="438209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5" name="弦形 34"/>
            <p:cNvSpPr/>
            <p:nvPr/>
          </p:nvSpPr>
          <p:spPr>
            <a:xfrm>
              <a:off x="8918877" y="5823545"/>
              <a:ext cx="439795" cy="438209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6" name="弦形 35"/>
            <p:cNvSpPr/>
            <p:nvPr/>
          </p:nvSpPr>
          <p:spPr>
            <a:xfrm rot="16200000">
              <a:off x="7315294" y="5043980"/>
              <a:ext cx="439796" cy="439795"/>
            </a:xfrm>
            <a:prstGeom prst="chord">
              <a:avLst>
                <a:gd name="adj1" fmla="val 5398047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dirty="0"/>
            </a:p>
          </p:txBody>
        </p:sp>
        <p:sp>
          <p:nvSpPr>
            <p:cNvPr id="37" name="文本框 50"/>
            <p:cNvSpPr txBox="1">
              <a:spLocks noChangeArrowheads="1"/>
            </p:cNvSpPr>
            <p:nvPr/>
          </p:nvSpPr>
          <p:spPr bwMode="auto">
            <a:xfrm>
              <a:off x="890735" y="3557574"/>
              <a:ext cx="1874069" cy="1200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分别指定红、绿、蓝三原色的值来代表颜色（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0~f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16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级颜色）。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8" name="文本框 64"/>
            <p:cNvSpPr txBox="1">
              <a:spLocks noChangeArrowheads="1"/>
            </p:cNvSpPr>
            <p:nvPr/>
          </p:nvSpPr>
          <p:spPr bwMode="auto">
            <a:xfrm>
              <a:off x="3713297" y="4707577"/>
              <a:ext cx="1874069" cy="1477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分别指定红、绿、蓝三原色的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值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（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0~f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这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16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级颜色）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及透明度来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代表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颜色。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39" name="文本框 65"/>
            <p:cNvSpPr txBox="1">
              <a:spLocks noChangeArrowheads="1"/>
            </p:cNvSpPr>
            <p:nvPr/>
          </p:nvSpPr>
          <p:spPr bwMode="auto">
            <a:xfrm>
              <a:off x="6493797" y="3566104"/>
              <a:ext cx="2021894" cy="1200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分别指定红、绿、蓝三原色的值来代表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颜色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（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00~ff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这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256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级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颜色）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0" name="文本框 66"/>
            <p:cNvSpPr txBox="1">
              <a:spLocks noChangeArrowheads="1"/>
            </p:cNvSpPr>
            <p:nvPr/>
          </p:nvSpPr>
          <p:spPr bwMode="auto">
            <a:xfrm>
              <a:off x="9336864" y="4738660"/>
              <a:ext cx="2021894" cy="1477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分别指定红、绿、蓝三原色的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值（</a:t>
              </a:r>
              <a:r>
                <a:rPr lang="en-US" altLang="zh-CN" dirty="0" err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00~ff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这</a:t>
              </a:r>
              <a:r>
                <a:rPr lang="en-US" altLang="zh-CN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256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级颜色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）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及透明度来代表颜色。</a:t>
              </a:r>
            </a:p>
          </p:txBody>
        </p:sp>
      </p:grpSp>
      <p:sp>
        <p:nvSpPr>
          <p:cNvPr id="49" name="文本框 68"/>
          <p:cNvSpPr txBox="1">
            <a:spLocks noChangeArrowheads="1"/>
          </p:cNvSpPr>
          <p:nvPr/>
        </p:nvSpPr>
        <p:spPr bwMode="auto">
          <a:xfrm>
            <a:off x="4719773" y="1608760"/>
            <a:ext cx="2358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zh-CN" altLang="en-US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R</a:t>
            </a:r>
            <a:r>
              <a:rPr lang="zh-CN" altLang="en-US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</a:t>
            </a:r>
            <a:r>
              <a:rPr lang="zh-CN" altLang="en-US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B</a:t>
            </a:r>
            <a:endParaRPr lang="zh-CN" altLang="en-US" sz="32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8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799097" y="367199"/>
            <a:ext cx="108061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6.2.2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定义字符串、颜色、尺寸资源文件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37285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1257300" y="1817688"/>
            <a:ext cx="1862138" cy="4429125"/>
            <a:chOff x="1458250" y="2095839"/>
            <a:chExt cx="1863174" cy="4429274"/>
          </a:xfrm>
        </p:grpSpPr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059408" y="2095839"/>
              <a:ext cx="262016" cy="4213920"/>
              <a:chOff x="2563371" y="1931386"/>
              <a:chExt cx="262016" cy="421392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2698316" y="1931386"/>
                <a:ext cx="0" cy="42133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2569657" y="2447340"/>
                <a:ext cx="255730" cy="255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569657" y="4041244"/>
                <a:ext cx="255730" cy="2540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63303" y="5633561"/>
                <a:ext cx="255730" cy="2555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dirty="0"/>
              </a:p>
            </p:txBody>
          </p:sp>
        </p:grpSp>
        <p:sp>
          <p:nvSpPr>
            <p:cNvPr id="7" name="泪滴形 6"/>
            <p:cNvSpPr/>
            <p:nvPr/>
          </p:nvSpPr>
          <p:spPr>
            <a:xfrm rot="2700000">
              <a:off x="1467285" y="2167774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泪滴形 7"/>
            <p:cNvSpPr/>
            <p:nvPr/>
          </p:nvSpPr>
          <p:spPr>
            <a:xfrm rot="2700000">
              <a:off x="1458549" y="5380187"/>
              <a:ext cx="1144627" cy="1145225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泪滴形 8"/>
            <p:cNvSpPr/>
            <p:nvPr/>
          </p:nvSpPr>
          <p:spPr>
            <a:xfrm rot="2700000">
              <a:off x="1467285" y="3761677"/>
              <a:ext cx="1144627" cy="1143636"/>
            </a:xfrm>
            <a:prstGeom prst="teardrop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3766552" y="3379190"/>
            <a:ext cx="70024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颜色资源文件位于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/res/values/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目录下，根元素是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&lt;resources…/&gt;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，该元素里每个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&lt;color…/&gt;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子元素定义一个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颜色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常量，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属性指定该颜色的名称。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1306947">
            <a:off x="1199492" y="22643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定义字符串</a:t>
            </a:r>
          </a:p>
        </p:txBody>
      </p:sp>
      <p:sp>
        <p:nvSpPr>
          <p:cNvPr id="17" name="文本框 16"/>
          <p:cNvSpPr txBox="1"/>
          <p:nvPr/>
        </p:nvSpPr>
        <p:spPr>
          <a:xfrm rot="1438342">
            <a:off x="1284326" y="5489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定义尺寸</a:t>
            </a:r>
          </a:p>
        </p:txBody>
      </p:sp>
      <p:sp>
        <p:nvSpPr>
          <p:cNvPr id="18" name="文本框 17"/>
          <p:cNvSpPr txBox="1"/>
          <p:nvPr/>
        </p:nvSpPr>
        <p:spPr>
          <a:xfrm rot="1463894">
            <a:off x="1314908" y="3882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定义颜色</a:t>
            </a: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3668078" y="1492084"/>
            <a:ext cx="70024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字符串资源文件位于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/res/values/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目录下，根元素是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&lt;resources…/&gt;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，该元素里每个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&lt;string…/&gt;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子元素定义一个字符串常量，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属性指定该字符串的名称。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3766552" y="5166687"/>
            <a:ext cx="70024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尺寸资源文件位于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/res/values/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目录下，根元素是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&lt;resources…/&gt;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，该元素里每个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dimen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…/&gt;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子元素定义一个</a:t>
            </a: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尺寸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常量，</a:t>
            </a:r>
            <a:r>
              <a:rPr lang="en-US" altLang="zh-CN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name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属性指定该尺寸的名称。</a:t>
            </a:r>
            <a:endParaRPr lang="zh-CN" altLang="en-US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24260" y="4279279"/>
            <a:ext cx="48974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"colorPrimary"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&gt;#3F51B5&lt;/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"colorAccent"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&gt;#FF4081&lt;/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766552" y="2426509"/>
            <a:ext cx="495520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"app_name"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&gt;IntentTab&lt;/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"action_settings"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&gt;Settings&lt;/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853189" y="6182350"/>
            <a:ext cx="386195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dimen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"fab_margin"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&gt;16dp&lt;/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3"/>
          <p:cNvSpPr txBox="1">
            <a:spLocks noChangeArrowheads="1"/>
          </p:cNvSpPr>
          <p:nvPr/>
        </p:nvSpPr>
        <p:spPr bwMode="auto">
          <a:xfrm>
            <a:off x="1393540" y="367199"/>
            <a:ext cx="9575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6.2.3 </a:t>
            </a:r>
            <a:r>
              <a:rPr lang="zh-CN" altLang="en-US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使用字符串、颜色、尺寸资源</a:t>
            </a:r>
            <a:endParaRPr lang="zh-CN" altLang="en-US" sz="48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38809" y="1198196"/>
            <a:ext cx="97297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03236" y="1603914"/>
            <a:ext cx="2660469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代码中使用资源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846424" y="4009125"/>
            <a:ext cx="2528888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文件中使用资源</a:t>
            </a:r>
            <a:endParaRPr lang="zh-CN" altLang="en-US" sz="28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236" y="2295882"/>
            <a:ext cx="515397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&gt;.]R.&lt;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46424" y="4714453"/>
            <a:ext cx="505458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@[&lt;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&gt;:]&lt;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&gt;/&lt;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resource_name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6424" y="5175108"/>
            <a:ext cx="465704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使用字符串资源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尺寸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颜色资源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"@string/app_name"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:textSize=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"@dimen/title_font_size"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:textColor=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"@color/blue"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3236" y="2743177"/>
            <a:ext cx="594906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Resources res = MainActivity.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.getResources();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使用尺度资源来设置文本框的高度、宽度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text.setWidth((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res.getDimension(R.dimen.cell_width));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使用字符串资源设置文本框的内容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text.setText(textIds[position]);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使用颜色资源来设置文本框的背景色</a:t>
            </a:r>
            <a:b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text.setBackgroundResource(colorIds[position]);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2642</Words>
  <Application>Microsoft Office PowerPoint</Application>
  <PresentationFormat>宽屏</PresentationFormat>
  <Paragraphs>233</Paragraphs>
  <Slides>33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方正大黑简体</vt:lpstr>
      <vt:lpstr>隶书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256</cp:revision>
  <dcterms:created xsi:type="dcterms:W3CDTF">2014-03-11T02:58:27Z</dcterms:created>
  <dcterms:modified xsi:type="dcterms:W3CDTF">2018-10-30T01:52:27Z</dcterms:modified>
</cp:coreProperties>
</file>