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简单讲解一下Android提供的各种Activity基类，那个类图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单击“设置程序参数”将会启动PreferenceActivityTest，单击“查看星级兵种”将会启动ExpandableListActivityTest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启动</a:t>
            </a:r>
            <a:r>
              <a:rPr>
                <a:solidFill>
                  <a:srgbClr val="FFFFFF"/>
                </a:solidFill>
              </a:rPr>
              <a:t>Activity</a:t>
            </a:r>
            <a:r>
              <a: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时可指定一个</a:t>
            </a:r>
            <a:r>
              <a:rPr>
                <a:solidFill>
                  <a:srgbClr val="FFFFFF"/>
                </a:solidFill>
              </a:rPr>
              <a:t>requestCode</a:t>
            </a:r>
            <a:r>
              <a: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参数，该参数代表了启动</a:t>
            </a:r>
            <a:r>
              <a:rPr>
                <a:solidFill>
                  <a:srgbClr val="FFFFFF"/>
                </a:solidFill>
              </a:rPr>
              <a:t>Activity</a:t>
            </a:r>
            <a:r>
              <a: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的请求码</a:t>
            </a:r>
            <a:endParaRPr>
              <a:solidFill>
                <a:srgbClr val="FFFFFF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t>Intent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是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应用里各组件之间通信的重要方式，一个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通过</a:t>
            </a:r>
            <a:r>
              <a:t>Intent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来表达自己的意图</a:t>
            </a:r>
            <a:r>
              <a:t>——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想要启动哪个组件，被启动的组件既可是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组件，也可是</a:t>
            </a:r>
            <a:r>
              <a:t>Service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组件。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当用户单击“注册”按钮，程序将会启动ResultActvity，并将用户输入的数据传入该Activity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" name="Shape 2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为了获取被启动的Activity返回的结果，需从两方面着手：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当前Activity需要重写onActivityResult(int requestCode,int resultCode,Intent intent)，当被启动的Activity返回结果时，该方法将被触发，其中requestCode代表请求码，而resultCode代表Activity返回的结果码。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被启动的Activity需要调用serResult()方法设置处理结果。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0" name="Shape 2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Activity的回调机制：</a:t>
            </a:r>
          </a:p>
          <a:p>
            <a:pPr/>
            <a:r>
              <a:t>当Activity部署在Android应用中之后，随着应用程序的运行，Activity会不断地在不同的状态之间切换，该Activity中特定的方法就会被回调——开发者就可以有选择性的重写这些方法来加入业务相关的处理。</a:t>
            </a:r>
          </a:p>
          <a:p>
            <a:pPr/>
            <a:r>
              <a:t>Activity运行过程所处的不同状态也被称为生命周期。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5" name="Shape 3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配置Activity时可指定android:launchMode属性，用于配置Activity的加载模式。Activity的加载模式就是负责管理实例化、加载Activity的方式，并可以控制Activity与Task之间的加载方式。</a:t>
            </a:r>
          </a:p>
          <a:p>
            <a:pPr/>
            <a:r>
              <a:t>采用singleTask模式加载Activity，有如下三种情况：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如果将要启动的目标Activity不存在，系统将会创建目标Activity的实例，并将它加入Task栈顶。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如果将要启动的目标Activity已经位于Task栈顶，此时与singleTop模式的行为相同。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如果将要启动的目标Activity已经存在、但没有位于Task栈顶，系统将会把位于该Activity上忙的所有Activity移出Task栈，从而使得目标目标Activity转入栈顶。</a:t>
            </a:r>
          </a:p>
          <a:p>
            <a:pPr marL="171450" indent="-171450">
              <a:buSzPct val="100000"/>
              <a:buFont typeface="Trebuchet MS"/>
              <a:buChar char="➢"/>
            </a:pPr>
          </a:p>
          <a:p>
            <a:pPr/>
            <a:r>
              <a:t>采用singleInstance模式加载Activity，有如下两种情况：</a:t>
            </a:r>
          </a:p>
          <a:p>
            <a:pPr marL="228600" indent="-228600">
              <a:buSzPct val="100000"/>
              <a:buFont typeface="Trebuchet MS"/>
              <a:buChar char="➢"/>
            </a:pPr>
            <a:r>
              <a:t>如果将要启动的目标Activity不存在，系统先会创建一个全新的Task，再创建目标Activity的实例，并将它加入新的Task栈顶。</a:t>
            </a:r>
          </a:p>
          <a:p>
            <a:pPr marL="228600" indent="-228600">
              <a:buSzPct val="100000"/>
              <a:buFont typeface="Trebuchet MS"/>
              <a:buChar char="➢"/>
            </a:pPr>
            <a:r>
              <a:t>如果将要启动的目标Activity已经存在，无论它位于哪个应用程序中、位于哪个Task中，系统都会将该Activity所在的Task转到前台，从而使该Activity显示出来。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7" name="Shape 4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onCreateView()方法返回的View将作为该Fragment显示的组件，当Fragment绘制界面组件时将会回到该方法。</a:t>
            </a:r>
          </a:p>
          <a:p>
            <a:pPr/>
            <a:r>
              <a:t>开发ListFragment的子类，无须重写onCreateView()方法，只要调用ListFragment提供的setAdapter()方法，即可让该ListFragment显示Adapter提供的多个列表项。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0" name="Shape 5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在Fragment的生命周期中，如下方法会被系统回调：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onTouch()：当Fragment被添加到当前Activity时被回调，该方法只会被调用一次。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onCreate(Bundle savedStatus)：创建Fragment时被回调，该方法只会被调用一次。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onCreateView()：每次创建、绘制该Fragment的View组件时回调该方法，Fragment将会显示该方法返回的View组件。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onActivityCreated()：当Fragment所在的Activity被启动完成后回调该方法。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onStart()：启动Fragment时被调用。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onResume()：恢复Fragment时被调用。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onPause()：暂停Fragment时被调用。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onStop()：停止Fragment时被调用。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onDestroyView()：销毁该Fragment所包含的View组件时调用。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onDestroy()：销毁Fragment时被调用，该方法只调用一次。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onDetach()：将该Fragment从Activity中删除、替换完成时回调该方法，该方法只会被调用一次。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bm.com/developerworks/cn/xml/tutorials/x-andddyntut/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72.18.5.102/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38"/>
          <p:cNvSpPr/>
          <p:nvPr/>
        </p:nvSpPr>
        <p:spPr>
          <a:xfrm>
            <a:off x="4789487" y="4836109"/>
            <a:ext cx="4000502" cy="695327"/>
          </a:xfrm>
          <a:prstGeom prst="rect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文本框 7"/>
          <p:cNvSpPr txBox="1"/>
          <p:nvPr/>
        </p:nvSpPr>
        <p:spPr>
          <a:xfrm>
            <a:off x="3187275" y="776351"/>
            <a:ext cx="2847339" cy="136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2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第四章</a:t>
            </a:r>
          </a:p>
        </p:txBody>
      </p:sp>
      <p:sp>
        <p:nvSpPr>
          <p:cNvPr id="114" name="直接连接符 9"/>
          <p:cNvSpPr/>
          <p:nvPr/>
        </p:nvSpPr>
        <p:spPr>
          <a:xfrm>
            <a:off x="3106312" y="2163652"/>
            <a:ext cx="5683677" cy="38797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文本框 10"/>
          <p:cNvSpPr txBox="1"/>
          <p:nvPr/>
        </p:nvSpPr>
        <p:spPr>
          <a:xfrm>
            <a:off x="5081587" y="4983746"/>
            <a:ext cx="1769277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教师：代立云  </a:t>
            </a:r>
          </a:p>
        </p:txBody>
      </p:sp>
      <p:sp>
        <p:nvSpPr>
          <p:cNvPr id="116" name="矩形 15"/>
          <p:cNvSpPr/>
          <p:nvPr/>
        </p:nvSpPr>
        <p:spPr>
          <a:xfrm>
            <a:off x="8789988" y="1893846"/>
            <a:ext cx="3057527" cy="3816129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直接连接符 19"/>
          <p:cNvSpPr/>
          <p:nvPr/>
        </p:nvSpPr>
        <p:spPr>
          <a:xfrm>
            <a:off x="3414712" y="5183771"/>
            <a:ext cx="1350964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8" name="矩形 32"/>
          <p:cNvSpPr/>
          <p:nvPr/>
        </p:nvSpPr>
        <p:spPr>
          <a:xfrm>
            <a:off x="4765675" y="4836109"/>
            <a:ext cx="234950" cy="695327"/>
          </a:xfrm>
          <a:prstGeom prst="rect">
            <a:avLst/>
          </a:prstGeom>
          <a:solidFill>
            <a:srgbClr val="FE5A3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任意多边形 22"/>
          <p:cNvSpPr/>
          <p:nvPr/>
        </p:nvSpPr>
        <p:spPr>
          <a:xfrm>
            <a:off x="325012" y="436287"/>
            <a:ext cx="2781302" cy="2781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817" y="8740"/>
                </a:moveTo>
                <a:cubicBezTo>
                  <a:pt x="15434" y="8740"/>
                  <a:pt x="15125" y="9050"/>
                  <a:pt x="15125" y="9432"/>
                </a:cubicBezTo>
                <a:lnTo>
                  <a:pt x="15125" y="12786"/>
                </a:lnTo>
                <a:cubicBezTo>
                  <a:pt x="15125" y="13168"/>
                  <a:pt x="15434" y="13478"/>
                  <a:pt x="15817" y="13478"/>
                </a:cubicBezTo>
                <a:lnTo>
                  <a:pt x="15975" y="13478"/>
                </a:lnTo>
                <a:cubicBezTo>
                  <a:pt x="16357" y="13478"/>
                  <a:pt x="16667" y="13168"/>
                  <a:pt x="16667" y="12786"/>
                </a:cubicBezTo>
                <a:lnTo>
                  <a:pt x="16667" y="9432"/>
                </a:lnTo>
                <a:cubicBezTo>
                  <a:pt x="16667" y="9050"/>
                  <a:pt x="16357" y="8740"/>
                  <a:pt x="15975" y="8740"/>
                </a:cubicBezTo>
                <a:close/>
                <a:moveTo>
                  <a:pt x="7019" y="8730"/>
                </a:moveTo>
                <a:lnTo>
                  <a:pt x="7019" y="14466"/>
                </a:lnTo>
                <a:lnTo>
                  <a:pt x="7023" y="14466"/>
                </a:lnTo>
                <a:lnTo>
                  <a:pt x="7080" y="14744"/>
                </a:lnTo>
                <a:cubicBezTo>
                  <a:pt x="7196" y="15020"/>
                  <a:pt x="7470" y="15214"/>
                  <a:pt x="7788" y="15214"/>
                </a:cubicBezTo>
                <a:lnTo>
                  <a:pt x="8345" y="15214"/>
                </a:lnTo>
                <a:lnTo>
                  <a:pt x="8345" y="16891"/>
                </a:lnTo>
                <a:cubicBezTo>
                  <a:pt x="8345" y="17273"/>
                  <a:pt x="8655" y="17583"/>
                  <a:pt x="9037" y="17583"/>
                </a:cubicBezTo>
                <a:lnTo>
                  <a:pt x="9195" y="17583"/>
                </a:lnTo>
                <a:cubicBezTo>
                  <a:pt x="9577" y="17583"/>
                  <a:pt x="9887" y="17273"/>
                  <a:pt x="9887" y="16891"/>
                </a:cubicBezTo>
                <a:lnTo>
                  <a:pt x="9887" y="15214"/>
                </a:lnTo>
                <a:lnTo>
                  <a:pt x="11633" y="15214"/>
                </a:lnTo>
                <a:lnTo>
                  <a:pt x="11633" y="17014"/>
                </a:lnTo>
                <a:cubicBezTo>
                  <a:pt x="11633" y="17396"/>
                  <a:pt x="11943" y="17706"/>
                  <a:pt x="12325" y="17706"/>
                </a:cubicBezTo>
                <a:lnTo>
                  <a:pt x="12483" y="17706"/>
                </a:lnTo>
                <a:cubicBezTo>
                  <a:pt x="12865" y="17706"/>
                  <a:pt x="13175" y="17396"/>
                  <a:pt x="13175" y="17014"/>
                </a:cubicBezTo>
                <a:lnTo>
                  <a:pt x="13175" y="15214"/>
                </a:lnTo>
                <a:lnTo>
                  <a:pt x="13732" y="15214"/>
                </a:lnTo>
                <a:cubicBezTo>
                  <a:pt x="14051" y="15214"/>
                  <a:pt x="14324" y="15020"/>
                  <a:pt x="14441" y="14744"/>
                </a:cubicBezTo>
                <a:lnTo>
                  <a:pt x="14497" y="14466"/>
                </a:lnTo>
                <a:lnTo>
                  <a:pt x="14501" y="14466"/>
                </a:lnTo>
                <a:lnTo>
                  <a:pt x="14501" y="8730"/>
                </a:lnTo>
                <a:close/>
                <a:moveTo>
                  <a:pt x="5625" y="8730"/>
                </a:moveTo>
                <a:cubicBezTo>
                  <a:pt x="5243" y="8730"/>
                  <a:pt x="4933" y="9040"/>
                  <a:pt x="4933" y="9422"/>
                </a:cubicBezTo>
                <a:lnTo>
                  <a:pt x="4933" y="12776"/>
                </a:lnTo>
                <a:cubicBezTo>
                  <a:pt x="4933" y="13158"/>
                  <a:pt x="5243" y="13468"/>
                  <a:pt x="5625" y="13468"/>
                </a:cubicBezTo>
                <a:lnTo>
                  <a:pt x="5783" y="13468"/>
                </a:lnTo>
                <a:cubicBezTo>
                  <a:pt x="6166" y="13468"/>
                  <a:pt x="6475" y="13158"/>
                  <a:pt x="6475" y="12776"/>
                </a:cubicBezTo>
                <a:lnTo>
                  <a:pt x="6475" y="9422"/>
                </a:lnTo>
                <a:cubicBezTo>
                  <a:pt x="6475" y="9040"/>
                  <a:pt x="6166" y="8730"/>
                  <a:pt x="5783" y="8730"/>
                </a:cubicBezTo>
                <a:close/>
                <a:moveTo>
                  <a:pt x="12256" y="6236"/>
                </a:moveTo>
                <a:cubicBezTo>
                  <a:pt x="12463" y="6236"/>
                  <a:pt x="12631" y="6403"/>
                  <a:pt x="12631" y="6610"/>
                </a:cubicBezTo>
                <a:cubicBezTo>
                  <a:pt x="12631" y="6816"/>
                  <a:pt x="12463" y="6984"/>
                  <a:pt x="12256" y="6984"/>
                </a:cubicBezTo>
                <a:cubicBezTo>
                  <a:pt x="12050" y="6984"/>
                  <a:pt x="11882" y="6816"/>
                  <a:pt x="11882" y="6610"/>
                </a:cubicBezTo>
                <a:cubicBezTo>
                  <a:pt x="11882" y="6403"/>
                  <a:pt x="12050" y="6236"/>
                  <a:pt x="12256" y="6236"/>
                </a:cubicBezTo>
                <a:close/>
                <a:moveTo>
                  <a:pt x="9264" y="6236"/>
                </a:moveTo>
                <a:cubicBezTo>
                  <a:pt x="9470" y="6236"/>
                  <a:pt x="9638" y="6403"/>
                  <a:pt x="9638" y="6610"/>
                </a:cubicBezTo>
                <a:cubicBezTo>
                  <a:pt x="9638" y="6816"/>
                  <a:pt x="9470" y="6984"/>
                  <a:pt x="9264" y="6984"/>
                </a:cubicBezTo>
                <a:cubicBezTo>
                  <a:pt x="9057" y="6984"/>
                  <a:pt x="8890" y="6816"/>
                  <a:pt x="8890" y="6610"/>
                </a:cubicBezTo>
                <a:cubicBezTo>
                  <a:pt x="8890" y="6403"/>
                  <a:pt x="9057" y="6236"/>
                  <a:pt x="9264" y="6236"/>
                </a:cubicBezTo>
                <a:close/>
                <a:moveTo>
                  <a:pt x="8263" y="4091"/>
                </a:moveTo>
                <a:cubicBezTo>
                  <a:pt x="8206" y="4086"/>
                  <a:pt x="8147" y="4102"/>
                  <a:pt x="8099" y="4141"/>
                </a:cubicBezTo>
                <a:cubicBezTo>
                  <a:pt x="8003" y="4219"/>
                  <a:pt x="7989" y="4360"/>
                  <a:pt x="8067" y="4455"/>
                </a:cubicBezTo>
                <a:lnTo>
                  <a:pt x="8847" y="5410"/>
                </a:lnTo>
                <a:lnTo>
                  <a:pt x="8669" y="5486"/>
                </a:lnTo>
                <a:cubicBezTo>
                  <a:pt x="7673" y="6009"/>
                  <a:pt x="7019" y="6894"/>
                  <a:pt x="7019" y="7899"/>
                </a:cubicBezTo>
                <a:cubicBezTo>
                  <a:pt x="7019" y="8011"/>
                  <a:pt x="7027" y="8122"/>
                  <a:pt x="7045" y="8231"/>
                </a:cubicBezTo>
                <a:lnTo>
                  <a:pt x="14475" y="8231"/>
                </a:lnTo>
                <a:cubicBezTo>
                  <a:pt x="14493" y="8122"/>
                  <a:pt x="14501" y="8011"/>
                  <a:pt x="14501" y="7899"/>
                </a:cubicBezTo>
                <a:cubicBezTo>
                  <a:pt x="14501" y="6894"/>
                  <a:pt x="13847" y="6009"/>
                  <a:pt x="12852" y="5486"/>
                </a:cubicBezTo>
                <a:lnTo>
                  <a:pt x="12502" y="5338"/>
                </a:lnTo>
                <a:lnTo>
                  <a:pt x="13223" y="4455"/>
                </a:lnTo>
                <a:cubicBezTo>
                  <a:pt x="13301" y="4360"/>
                  <a:pt x="13287" y="4219"/>
                  <a:pt x="13191" y="4141"/>
                </a:cubicBezTo>
                <a:cubicBezTo>
                  <a:pt x="13144" y="4102"/>
                  <a:pt x="13084" y="4086"/>
                  <a:pt x="13028" y="4091"/>
                </a:cubicBezTo>
                <a:cubicBezTo>
                  <a:pt x="12971" y="4097"/>
                  <a:pt x="12916" y="4125"/>
                  <a:pt x="12877" y="4172"/>
                </a:cubicBezTo>
                <a:lnTo>
                  <a:pt x="12055" y="5179"/>
                </a:lnTo>
                <a:lnTo>
                  <a:pt x="11514" y="5048"/>
                </a:lnTo>
                <a:cubicBezTo>
                  <a:pt x="11271" y="5009"/>
                  <a:pt x="11018" y="4989"/>
                  <a:pt x="10760" y="4989"/>
                </a:cubicBezTo>
                <a:cubicBezTo>
                  <a:pt x="10244" y="4989"/>
                  <a:pt x="9752" y="5070"/>
                  <a:pt x="9304" y="5217"/>
                </a:cubicBezTo>
                <a:lnTo>
                  <a:pt x="9276" y="5229"/>
                </a:lnTo>
                <a:lnTo>
                  <a:pt x="8413" y="4172"/>
                </a:lnTo>
                <a:cubicBezTo>
                  <a:pt x="8374" y="4125"/>
                  <a:pt x="8320" y="4097"/>
                  <a:pt x="8263" y="4091"/>
                </a:cubicBezTo>
                <a:close/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>
              <a:alpha val="67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pic>
        <p:nvPicPr>
          <p:cNvPr id="12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0952" y="1976678"/>
            <a:ext cx="2900340" cy="3668902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文本框 7"/>
          <p:cNvSpPr txBox="1"/>
          <p:nvPr/>
        </p:nvSpPr>
        <p:spPr>
          <a:xfrm>
            <a:off x="643612" y="3657451"/>
            <a:ext cx="7691397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深入理解Activity与Fragment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组合 40"/>
          <p:cNvGrpSpPr/>
          <p:nvPr/>
        </p:nvGrpSpPr>
        <p:grpSpPr>
          <a:xfrm>
            <a:off x="-3" y="270564"/>
            <a:ext cx="11418893" cy="1321894"/>
            <a:chOff x="-1" y="0"/>
            <a:chExt cx="11418891" cy="1321893"/>
          </a:xfrm>
        </p:grpSpPr>
        <p:sp>
          <p:nvSpPr>
            <p:cNvPr id="249" name="矩形 41"/>
            <p:cNvSpPr/>
            <p:nvPr/>
          </p:nvSpPr>
          <p:spPr>
            <a:xfrm>
              <a:off x="2352674" y="769442"/>
              <a:ext cx="9066217" cy="552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文本框 42"/>
            <p:cNvSpPr txBox="1"/>
            <p:nvPr/>
          </p:nvSpPr>
          <p:spPr>
            <a:xfrm>
              <a:off x="2659061" y="-1"/>
              <a:ext cx="8301145" cy="878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4.1.5 启动其他Activity并返回结果</a:t>
              </a:r>
            </a:p>
          </p:txBody>
        </p:sp>
        <p:sp>
          <p:nvSpPr>
            <p:cNvPr id="251" name="直接连接符 43"/>
            <p:cNvSpPr/>
            <p:nvPr/>
          </p:nvSpPr>
          <p:spPr>
            <a:xfrm>
              <a:off x="-2" y="772617"/>
              <a:ext cx="2479677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2" name="矩形 44"/>
            <p:cNvSpPr/>
            <p:nvPr/>
          </p:nvSpPr>
          <p:spPr>
            <a:xfrm>
              <a:off x="2352674" y="97927"/>
              <a:ext cx="306388" cy="1223966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文本框 45"/>
            <p:cNvSpPr txBox="1"/>
            <p:nvPr/>
          </p:nvSpPr>
          <p:spPr>
            <a:xfrm>
              <a:off x="2770187" y="840878"/>
              <a:ext cx="7245036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Bundle是一个简单的数据携带包，包含了多个方法来存储数据。</a:t>
              </a:r>
            </a:p>
          </p:txBody>
        </p:sp>
      </p:grpSp>
      <p:sp>
        <p:nvSpPr>
          <p:cNvPr id="255" name="文本框 56"/>
          <p:cNvSpPr txBox="1"/>
          <p:nvPr/>
        </p:nvSpPr>
        <p:spPr>
          <a:xfrm>
            <a:off x="425202" y="2026259"/>
            <a:ext cx="4464555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案例：用第二个Activity让用户选择信息</a:t>
            </a:r>
          </a:p>
        </p:txBody>
      </p:sp>
      <p:pic>
        <p:nvPicPr>
          <p:cNvPr id="256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3339" y="2545433"/>
            <a:ext cx="3714752" cy="2219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89963" y="2580121"/>
            <a:ext cx="3686177" cy="4124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图片 3" descr="图片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38011" y="4060766"/>
            <a:ext cx="3695702" cy="2295527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弧形 18"/>
          <p:cNvSpPr/>
          <p:nvPr/>
        </p:nvSpPr>
        <p:spPr>
          <a:xfrm rot="8100000">
            <a:off x="1817530" y="4722485"/>
            <a:ext cx="404021" cy="415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63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60" name="直接连接符 19"/>
          <p:cNvSpPr/>
          <p:nvPr/>
        </p:nvSpPr>
        <p:spPr>
          <a:xfrm flipH="1">
            <a:off x="2020888" y="5050128"/>
            <a:ext cx="2" cy="1031877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1" name="直接连接符 20"/>
          <p:cNvSpPr/>
          <p:nvPr/>
        </p:nvSpPr>
        <p:spPr>
          <a:xfrm>
            <a:off x="2020888" y="6082002"/>
            <a:ext cx="2369077" cy="3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2" name="文本框 22"/>
          <p:cNvSpPr txBox="1"/>
          <p:nvPr/>
        </p:nvSpPr>
        <p:spPr>
          <a:xfrm>
            <a:off x="2016936" y="5423729"/>
            <a:ext cx="1959539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进入第二个Activity选择信息</a:t>
            </a:r>
          </a:p>
        </p:txBody>
      </p:sp>
      <p:sp>
        <p:nvSpPr>
          <p:cNvPr id="263" name="弧形 23"/>
          <p:cNvSpPr/>
          <p:nvPr/>
        </p:nvSpPr>
        <p:spPr>
          <a:xfrm rot="2619305">
            <a:off x="8116698" y="2826167"/>
            <a:ext cx="404815" cy="404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63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64" name="直接连接符 24"/>
          <p:cNvSpPr/>
          <p:nvPr/>
        </p:nvSpPr>
        <p:spPr>
          <a:xfrm>
            <a:off x="12966809" y="2821524"/>
            <a:ext cx="2" cy="238127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5" name="直接连接符 25"/>
          <p:cNvSpPr/>
          <p:nvPr/>
        </p:nvSpPr>
        <p:spPr>
          <a:xfrm>
            <a:off x="8489625" y="3035292"/>
            <a:ext cx="1658342" cy="2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6" name="直接连接符 30"/>
          <p:cNvSpPr/>
          <p:nvPr/>
        </p:nvSpPr>
        <p:spPr>
          <a:xfrm>
            <a:off x="10147965" y="3007086"/>
            <a:ext cx="2" cy="1031877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7" name="文本框 33"/>
          <p:cNvSpPr txBox="1"/>
          <p:nvPr/>
        </p:nvSpPr>
        <p:spPr>
          <a:xfrm>
            <a:off x="8618080" y="2351963"/>
            <a:ext cx="1959539" cy="68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返回结果到第一个Activity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椭圆 6"/>
          <p:cNvGrpSpPr/>
          <p:nvPr/>
        </p:nvGrpSpPr>
        <p:grpSpPr>
          <a:xfrm>
            <a:off x="4127500" y="550860"/>
            <a:ext cx="3376615" cy="3375031"/>
            <a:chOff x="0" y="-1"/>
            <a:chExt cx="3376614" cy="3375030"/>
          </a:xfrm>
        </p:grpSpPr>
        <p:sp>
          <p:nvSpPr>
            <p:cNvPr id="271" name="圆形"/>
            <p:cNvSpPr/>
            <p:nvPr/>
          </p:nvSpPr>
          <p:spPr>
            <a:xfrm>
              <a:off x="0" y="-2"/>
              <a:ext cx="3376615" cy="3375031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" name="4.2"/>
            <p:cNvSpPr txBox="1"/>
            <p:nvPr/>
          </p:nvSpPr>
          <p:spPr>
            <a:xfrm>
              <a:off x="494494" y="936942"/>
              <a:ext cx="2387626" cy="1501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4.2</a:t>
              </a:r>
            </a:p>
          </p:txBody>
        </p:sp>
      </p:grpSp>
      <p:sp>
        <p:nvSpPr>
          <p:cNvPr id="274" name="弦形 7"/>
          <p:cNvSpPr/>
          <p:nvPr/>
        </p:nvSpPr>
        <p:spPr>
          <a:xfrm rot="17100000">
            <a:off x="4401121" y="1615749"/>
            <a:ext cx="1709107" cy="2716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fill="norm" stroke="1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直接连接符 9"/>
          <p:cNvSpPr/>
          <p:nvPr/>
        </p:nvSpPr>
        <p:spPr>
          <a:xfrm>
            <a:off x="3517899" y="1239837"/>
            <a:ext cx="3595691" cy="3211513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文本框 12"/>
          <p:cNvSpPr txBox="1"/>
          <p:nvPr/>
        </p:nvSpPr>
        <p:spPr>
          <a:xfrm>
            <a:off x="2989838" y="4714042"/>
            <a:ext cx="5082737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Activity的回调机制</a:t>
            </a:r>
          </a:p>
        </p:txBody>
      </p:sp>
      <p:sp>
        <p:nvSpPr>
          <p:cNvPr id="277" name="直接连接符 13"/>
          <p:cNvSpPr/>
          <p:nvPr/>
        </p:nvSpPr>
        <p:spPr>
          <a:xfrm>
            <a:off x="851127" y="5176836"/>
            <a:ext cx="1975201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直接连接符 14"/>
          <p:cNvSpPr/>
          <p:nvPr/>
        </p:nvSpPr>
        <p:spPr>
          <a:xfrm>
            <a:off x="8877992" y="5176836"/>
            <a:ext cx="2297328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椭圆 6"/>
          <p:cNvGrpSpPr/>
          <p:nvPr/>
        </p:nvGrpSpPr>
        <p:grpSpPr>
          <a:xfrm>
            <a:off x="4127500" y="550860"/>
            <a:ext cx="3376615" cy="3375031"/>
            <a:chOff x="0" y="-1"/>
            <a:chExt cx="3376614" cy="3375030"/>
          </a:xfrm>
        </p:grpSpPr>
        <p:sp>
          <p:nvSpPr>
            <p:cNvPr id="282" name="圆形"/>
            <p:cNvSpPr/>
            <p:nvPr/>
          </p:nvSpPr>
          <p:spPr>
            <a:xfrm>
              <a:off x="0" y="-2"/>
              <a:ext cx="3376615" cy="3375031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3" name="4.3"/>
            <p:cNvSpPr txBox="1"/>
            <p:nvPr/>
          </p:nvSpPr>
          <p:spPr>
            <a:xfrm>
              <a:off x="494494" y="936942"/>
              <a:ext cx="2387626" cy="1501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4.3</a:t>
              </a:r>
            </a:p>
          </p:txBody>
        </p:sp>
      </p:grpSp>
      <p:sp>
        <p:nvSpPr>
          <p:cNvPr id="285" name="弦形 7"/>
          <p:cNvSpPr/>
          <p:nvPr/>
        </p:nvSpPr>
        <p:spPr>
          <a:xfrm rot="17100000">
            <a:off x="4401121" y="1615749"/>
            <a:ext cx="1709107" cy="2716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fill="norm" stroke="1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6" name="直接连接符 9"/>
          <p:cNvSpPr/>
          <p:nvPr/>
        </p:nvSpPr>
        <p:spPr>
          <a:xfrm>
            <a:off x="3517899" y="1239837"/>
            <a:ext cx="3595691" cy="3211513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7" name="文本框 12"/>
          <p:cNvSpPr txBox="1"/>
          <p:nvPr/>
        </p:nvSpPr>
        <p:spPr>
          <a:xfrm>
            <a:off x="1842091" y="4714042"/>
            <a:ext cx="7521138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Activity生命周期与加载模式</a:t>
            </a:r>
          </a:p>
        </p:txBody>
      </p:sp>
      <p:sp>
        <p:nvSpPr>
          <p:cNvPr id="288" name="直接连接符 13"/>
          <p:cNvSpPr/>
          <p:nvPr/>
        </p:nvSpPr>
        <p:spPr>
          <a:xfrm>
            <a:off x="851127" y="5176836"/>
            <a:ext cx="1170858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9" name="直接连接符 14"/>
          <p:cNvSpPr/>
          <p:nvPr/>
        </p:nvSpPr>
        <p:spPr>
          <a:xfrm>
            <a:off x="9749307" y="5176837"/>
            <a:ext cx="1426014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椭圆 32"/>
          <p:cNvSpPr/>
          <p:nvPr/>
        </p:nvSpPr>
        <p:spPr>
          <a:xfrm>
            <a:off x="6196245" y="1607690"/>
            <a:ext cx="4992573" cy="4847437"/>
          </a:xfrm>
          <a:prstGeom prst="ellipse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2" name="直接连接符 4"/>
          <p:cNvSpPr/>
          <p:nvPr/>
        </p:nvSpPr>
        <p:spPr>
          <a:xfrm>
            <a:off x="-1" y="446086"/>
            <a:ext cx="3321053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3" name="直接连接符 5"/>
          <p:cNvSpPr/>
          <p:nvPr/>
        </p:nvSpPr>
        <p:spPr>
          <a:xfrm>
            <a:off x="-1" y="1271587"/>
            <a:ext cx="11591928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96" name="矩形 6"/>
          <p:cNvGrpSpPr/>
          <p:nvPr/>
        </p:nvGrpSpPr>
        <p:grpSpPr>
          <a:xfrm>
            <a:off x="7976378" y="1419169"/>
            <a:ext cx="1432306" cy="510539"/>
            <a:chOff x="0" y="0"/>
            <a:chExt cx="1432305" cy="510538"/>
          </a:xfrm>
        </p:grpSpPr>
        <p:sp>
          <p:nvSpPr>
            <p:cNvPr id="294" name="矩形"/>
            <p:cNvSpPr/>
            <p:nvPr/>
          </p:nvSpPr>
          <p:spPr>
            <a:xfrm>
              <a:off x="0" y="13023"/>
              <a:ext cx="1432306" cy="484495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5" name="回调方法"/>
            <p:cNvSpPr txBox="1"/>
            <p:nvPr/>
          </p:nvSpPr>
          <p:spPr>
            <a:xfrm>
              <a:off x="0" y="0"/>
              <a:ext cx="1432306" cy="510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回调方法</a:t>
              </a:r>
            </a:p>
          </p:txBody>
        </p:sp>
      </p:grpSp>
      <p:grpSp>
        <p:nvGrpSpPr>
          <p:cNvPr id="313" name="组合 1"/>
          <p:cNvGrpSpPr/>
          <p:nvPr/>
        </p:nvGrpSpPr>
        <p:grpSpPr>
          <a:xfrm>
            <a:off x="448942" y="1263533"/>
            <a:ext cx="4852956" cy="5191594"/>
            <a:chOff x="-1" y="-1"/>
            <a:chExt cx="4852954" cy="5191592"/>
          </a:xfrm>
        </p:grpSpPr>
        <p:sp>
          <p:nvSpPr>
            <p:cNvPr id="297" name="直接连接符 8"/>
            <p:cNvSpPr/>
            <p:nvPr/>
          </p:nvSpPr>
          <p:spPr>
            <a:xfrm flipH="1">
              <a:off x="712777" y="8052"/>
              <a:ext cx="2" cy="170021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8" name="直接连接符 9"/>
            <p:cNvSpPr/>
            <p:nvPr/>
          </p:nvSpPr>
          <p:spPr>
            <a:xfrm>
              <a:off x="2028252" y="-2"/>
              <a:ext cx="11827" cy="311914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9" name="直接连接符 11"/>
            <p:cNvSpPr/>
            <p:nvPr/>
          </p:nvSpPr>
          <p:spPr>
            <a:xfrm>
              <a:off x="4227951" y="56025"/>
              <a:ext cx="36030" cy="379254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0" name="直接连接符 12"/>
            <p:cNvSpPr/>
            <p:nvPr/>
          </p:nvSpPr>
          <p:spPr>
            <a:xfrm flipH="1">
              <a:off x="3101362" y="2453"/>
              <a:ext cx="10321" cy="102411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1" name="椭圆 17"/>
            <p:cNvSpPr/>
            <p:nvPr/>
          </p:nvSpPr>
          <p:spPr>
            <a:xfrm>
              <a:off x="-2" y="1967027"/>
              <a:ext cx="1438282" cy="143986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2" name="椭圆 18"/>
            <p:cNvSpPr/>
            <p:nvPr/>
          </p:nvSpPr>
          <p:spPr>
            <a:xfrm>
              <a:off x="1481276" y="3301705"/>
              <a:ext cx="1117605" cy="1119191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3" name="椭圆 19"/>
            <p:cNvSpPr/>
            <p:nvPr/>
          </p:nvSpPr>
          <p:spPr>
            <a:xfrm>
              <a:off x="2561609" y="1207541"/>
              <a:ext cx="1117605" cy="1117603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4" name="椭圆 20"/>
            <p:cNvSpPr/>
            <p:nvPr/>
          </p:nvSpPr>
          <p:spPr>
            <a:xfrm>
              <a:off x="3735349" y="4073989"/>
              <a:ext cx="1117605" cy="111760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5" name="矩形 26"/>
            <p:cNvSpPr txBox="1"/>
            <p:nvPr/>
          </p:nvSpPr>
          <p:spPr>
            <a:xfrm>
              <a:off x="133372" y="2289470"/>
              <a:ext cx="1171533" cy="929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运行</a:t>
              </a:r>
            </a:p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状态</a:t>
              </a:r>
            </a:p>
          </p:txBody>
        </p:sp>
        <p:sp>
          <p:nvSpPr>
            <p:cNvPr id="306" name="矩形 27"/>
            <p:cNvSpPr txBox="1"/>
            <p:nvPr/>
          </p:nvSpPr>
          <p:spPr>
            <a:xfrm>
              <a:off x="2668764" y="1304919"/>
              <a:ext cx="890664" cy="929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停止状态</a:t>
              </a:r>
            </a:p>
          </p:txBody>
        </p:sp>
        <p:sp>
          <p:nvSpPr>
            <p:cNvPr id="307" name="矩形 28"/>
            <p:cNvSpPr txBox="1"/>
            <p:nvPr/>
          </p:nvSpPr>
          <p:spPr>
            <a:xfrm>
              <a:off x="1594923" y="3399374"/>
              <a:ext cx="890664" cy="929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暂停状态</a:t>
              </a:r>
            </a:p>
          </p:txBody>
        </p:sp>
        <p:sp>
          <p:nvSpPr>
            <p:cNvPr id="308" name="矩形 29"/>
            <p:cNvSpPr txBox="1"/>
            <p:nvPr/>
          </p:nvSpPr>
          <p:spPr>
            <a:xfrm>
              <a:off x="3848731" y="4226319"/>
              <a:ext cx="890664" cy="929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销毁状态</a:t>
              </a:r>
            </a:p>
          </p:txBody>
        </p:sp>
        <p:sp>
          <p:nvSpPr>
            <p:cNvPr id="309" name="弧形 41"/>
            <p:cNvSpPr/>
            <p:nvPr/>
          </p:nvSpPr>
          <p:spPr>
            <a:xfrm rot="18900000">
              <a:off x="422672" y="1616341"/>
              <a:ext cx="581822" cy="581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10" name="弧形 42"/>
            <p:cNvSpPr/>
            <p:nvPr/>
          </p:nvSpPr>
          <p:spPr>
            <a:xfrm rot="18900000">
              <a:off x="1844931" y="3048286"/>
              <a:ext cx="404021" cy="404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11" name="弧形 43"/>
            <p:cNvSpPr/>
            <p:nvPr/>
          </p:nvSpPr>
          <p:spPr>
            <a:xfrm rot="18900000">
              <a:off x="2909672" y="944482"/>
              <a:ext cx="404022" cy="404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12" name="弧形 44"/>
            <p:cNvSpPr/>
            <p:nvPr/>
          </p:nvSpPr>
          <p:spPr>
            <a:xfrm rot="18900000">
              <a:off x="4070706" y="3788702"/>
              <a:ext cx="404021" cy="404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314" name="文本框 31"/>
          <p:cNvSpPr txBox="1"/>
          <p:nvPr/>
        </p:nvSpPr>
        <p:spPr>
          <a:xfrm>
            <a:off x="6553468" y="2092181"/>
            <a:ext cx="4278123" cy="433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            onCreate()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：创建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回调，只被调用一次。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onStart()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：启动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onRestart()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：重新启动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onResume()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：恢复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时被回调，在</a:t>
            </a:r>
            <a:r>
              <a:t>onStart()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之后一定会调用</a:t>
            </a:r>
            <a:r>
              <a:t>onResume()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方法。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  onPause()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：暂停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onStop()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：停止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    </a:t>
            </a:r>
          </a:p>
        </p:txBody>
      </p:sp>
      <p:sp>
        <p:nvSpPr>
          <p:cNvPr id="315" name="矩形 33"/>
          <p:cNvSpPr txBox="1"/>
          <p:nvPr/>
        </p:nvSpPr>
        <p:spPr>
          <a:xfrm>
            <a:off x="-107992" y="502094"/>
            <a:ext cx="6700449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4.3.1 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的生命周期演示</a:t>
            </a:r>
          </a:p>
        </p:txBody>
      </p:sp>
      <p:sp>
        <p:nvSpPr>
          <p:cNvPr id="316" name="文本框 22"/>
          <p:cNvSpPr txBox="1"/>
          <p:nvPr/>
        </p:nvSpPr>
        <p:spPr>
          <a:xfrm>
            <a:off x="7204539" y="5464966"/>
            <a:ext cx="3196764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 onDestroy()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：销毁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回调，只被调用一次。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椭圆 35"/>
          <p:cNvSpPr/>
          <p:nvPr/>
        </p:nvSpPr>
        <p:spPr>
          <a:xfrm>
            <a:off x="4568825" y="2692400"/>
            <a:ext cx="2911476" cy="2911476"/>
          </a:xfrm>
          <a:prstGeom prst="ellipse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9" name="直接连接符 30"/>
          <p:cNvSpPr/>
          <p:nvPr/>
        </p:nvSpPr>
        <p:spPr>
          <a:xfrm flipH="1">
            <a:off x="6024562" y="2073274"/>
            <a:ext cx="1" cy="3971927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0" name="直接连接符 4"/>
          <p:cNvSpPr/>
          <p:nvPr/>
        </p:nvSpPr>
        <p:spPr>
          <a:xfrm>
            <a:off x="-1" y="446086"/>
            <a:ext cx="3321053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1" name="直接连接符 5"/>
          <p:cNvSpPr/>
          <p:nvPr/>
        </p:nvSpPr>
        <p:spPr>
          <a:xfrm>
            <a:off x="-1" y="1271587"/>
            <a:ext cx="11591928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24" name="矩形 22"/>
          <p:cNvGrpSpPr/>
          <p:nvPr/>
        </p:nvGrpSpPr>
        <p:grpSpPr>
          <a:xfrm>
            <a:off x="4424362" y="3530600"/>
            <a:ext cx="3254377" cy="1236664"/>
            <a:chOff x="0" y="0"/>
            <a:chExt cx="3254376" cy="1236663"/>
          </a:xfrm>
        </p:grpSpPr>
        <p:sp>
          <p:nvSpPr>
            <p:cNvPr id="322" name="矩形"/>
            <p:cNvSpPr/>
            <p:nvPr/>
          </p:nvSpPr>
          <p:spPr>
            <a:xfrm>
              <a:off x="-1" y="0"/>
              <a:ext cx="3254378" cy="1236664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200">
                  <a:solidFill>
                    <a:srgbClr val="FFFFFF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pPr>
            </a:p>
          </p:txBody>
        </p:sp>
        <p:sp>
          <p:nvSpPr>
            <p:cNvPr id="323" name="VS"/>
            <p:cNvSpPr txBox="1"/>
            <p:nvPr/>
          </p:nvSpPr>
          <p:spPr>
            <a:xfrm>
              <a:off x="-1" y="26511"/>
              <a:ext cx="3254378" cy="1183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200">
                  <a:solidFill>
                    <a:srgbClr val="FFFFFF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lvl1pPr>
            </a:lstStyle>
            <a:p>
              <a:pPr/>
              <a:r>
                <a:t>VS</a:t>
              </a:r>
            </a:p>
          </p:txBody>
        </p:sp>
      </p:grpSp>
      <p:sp>
        <p:nvSpPr>
          <p:cNvPr id="325" name="椭圆 33"/>
          <p:cNvSpPr/>
          <p:nvPr/>
        </p:nvSpPr>
        <p:spPr>
          <a:xfrm>
            <a:off x="5895975" y="3367087"/>
            <a:ext cx="257176" cy="25717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6" name="椭圆 34"/>
          <p:cNvSpPr/>
          <p:nvPr/>
        </p:nvSpPr>
        <p:spPr>
          <a:xfrm>
            <a:off x="5895975" y="4618037"/>
            <a:ext cx="257176" cy="25717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7" name="矩形 17"/>
          <p:cNvSpPr txBox="1"/>
          <p:nvPr/>
        </p:nvSpPr>
        <p:spPr>
          <a:xfrm>
            <a:off x="-179531" y="451924"/>
            <a:ext cx="8804384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4.3.2 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与</a:t>
            </a:r>
            <a:r>
              <a:t>Servlet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的相似性与区别</a:t>
            </a:r>
          </a:p>
        </p:txBody>
      </p:sp>
      <p:sp>
        <p:nvSpPr>
          <p:cNvPr id="328" name="文本框 1"/>
          <p:cNvSpPr txBox="1"/>
          <p:nvPr/>
        </p:nvSpPr>
        <p:spPr>
          <a:xfrm rot="5400000">
            <a:off x="4400890" y="3947338"/>
            <a:ext cx="561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相似</a:t>
            </a:r>
          </a:p>
        </p:txBody>
      </p:sp>
      <p:sp>
        <p:nvSpPr>
          <p:cNvPr id="329" name="文本框 19"/>
          <p:cNvSpPr txBox="1"/>
          <p:nvPr/>
        </p:nvSpPr>
        <p:spPr>
          <a:xfrm rot="5400000">
            <a:off x="7150093" y="3947338"/>
            <a:ext cx="561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区别</a:t>
            </a:r>
          </a:p>
        </p:txBody>
      </p:sp>
      <p:sp>
        <p:nvSpPr>
          <p:cNvPr id="330" name="文本框 52"/>
          <p:cNvSpPr txBox="1"/>
          <p:nvPr/>
        </p:nvSpPr>
        <p:spPr>
          <a:xfrm>
            <a:off x="599280" y="2009089"/>
            <a:ext cx="3897316" cy="541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都是向用户呈现界面。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开发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、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Servlet</a:t>
            </a:r>
            <a:r>
              <a:t>都继承系统的基类。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都需要进行配置。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运行与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应用中，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运行于</a:t>
            </a:r>
            <a:r>
              <a:t>Web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应用中。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的方法由系统以回调的方式来调用。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都有生命周期且由外部负责管理。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不会直接相互调用，不能直接进行数据交换。</a:t>
            </a:r>
          </a:p>
        </p:txBody>
      </p:sp>
      <p:sp>
        <p:nvSpPr>
          <p:cNvPr id="331" name="文本框 52"/>
          <p:cNvSpPr txBox="1"/>
          <p:nvPr/>
        </p:nvSpPr>
        <p:spPr>
          <a:xfrm>
            <a:off x="7774781" y="2009089"/>
            <a:ext cx="3897315" cy="4650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是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窗口的容器，因此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最终以窗口的形式显示出来；而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并不会生成应用界面，只是向浏览者生成文本响应。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运行与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应用中，因此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的本质还是通过各种界面组件来搭建界面；而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则主要以</a:t>
            </a:r>
            <a:r>
              <a:t>IO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流向浏览者生成文本响应，浏览者看到的界面其实是由浏览器负责生成的。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之间的跳转主要通过</a:t>
            </a:r>
            <a:r>
              <a:t>Intent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对象来控制；而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之间的跳转则主要由用户请求来控制。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直接连接符 4"/>
          <p:cNvSpPr/>
          <p:nvPr/>
        </p:nvSpPr>
        <p:spPr>
          <a:xfrm>
            <a:off x="-1" y="446086"/>
            <a:ext cx="3321053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4" name="直接连接符 5"/>
          <p:cNvSpPr/>
          <p:nvPr/>
        </p:nvSpPr>
        <p:spPr>
          <a:xfrm>
            <a:off x="-1" y="1271587"/>
            <a:ext cx="11591928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5" name="矩形 17"/>
          <p:cNvSpPr txBox="1"/>
          <p:nvPr/>
        </p:nvSpPr>
        <p:spPr>
          <a:xfrm>
            <a:off x="-90365" y="516074"/>
            <a:ext cx="6458852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4.3.3 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的</a:t>
            </a:r>
            <a:r>
              <a:t>4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种加载模式</a:t>
            </a:r>
          </a:p>
        </p:txBody>
      </p:sp>
      <p:sp>
        <p:nvSpPr>
          <p:cNvPr id="336" name="直接连接符 13"/>
          <p:cNvSpPr/>
          <p:nvPr/>
        </p:nvSpPr>
        <p:spPr>
          <a:xfrm>
            <a:off x="1158874" y="4159250"/>
            <a:ext cx="4152903" cy="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7" name="直接连接符 14"/>
          <p:cNvSpPr/>
          <p:nvPr/>
        </p:nvSpPr>
        <p:spPr>
          <a:xfrm>
            <a:off x="5819774" y="2303463"/>
            <a:ext cx="1" cy="1347789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40" name="矩形 15"/>
          <p:cNvGrpSpPr/>
          <p:nvPr/>
        </p:nvGrpSpPr>
        <p:grpSpPr>
          <a:xfrm>
            <a:off x="5033962" y="2237898"/>
            <a:ext cx="785814" cy="916940"/>
            <a:chOff x="0" y="0"/>
            <a:chExt cx="785813" cy="916938"/>
          </a:xfrm>
        </p:grpSpPr>
        <p:sp>
          <p:nvSpPr>
            <p:cNvPr id="338" name="正方形"/>
            <p:cNvSpPr/>
            <p:nvPr/>
          </p:nvSpPr>
          <p:spPr>
            <a:xfrm>
              <a:off x="-1" y="65563"/>
              <a:ext cx="785815" cy="785816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</a:p>
          </p:txBody>
        </p:sp>
        <p:sp>
          <p:nvSpPr>
            <p:cNvPr id="339" name="1"/>
            <p:cNvSpPr txBox="1"/>
            <p:nvPr/>
          </p:nvSpPr>
          <p:spPr>
            <a:xfrm>
              <a:off x="-1" y="-1"/>
              <a:ext cx="785815" cy="916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43" name="矩形 16"/>
          <p:cNvGrpSpPr/>
          <p:nvPr/>
        </p:nvGrpSpPr>
        <p:grpSpPr>
          <a:xfrm>
            <a:off x="1158874" y="4107972"/>
            <a:ext cx="785816" cy="916939"/>
            <a:chOff x="0" y="0"/>
            <a:chExt cx="785815" cy="916938"/>
          </a:xfrm>
        </p:grpSpPr>
        <p:sp>
          <p:nvSpPr>
            <p:cNvPr id="341" name="正方形"/>
            <p:cNvSpPr/>
            <p:nvPr/>
          </p:nvSpPr>
          <p:spPr>
            <a:xfrm>
              <a:off x="0" y="65563"/>
              <a:ext cx="785816" cy="785816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</a:p>
          </p:txBody>
        </p:sp>
        <p:sp>
          <p:nvSpPr>
            <p:cNvPr id="342" name="2"/>
            <p:cNvSpPr txBox="1"/>
            <p:nvPr/>
          </p:nvSpPr>
          <p:spPr>
            <a:xfrm>
              <a:off x="0" y="-1"/>
              <a:ext cx="785816" cy="916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46" name="矩形 18"/>
          <p:cNvGrpSpPr/>
          <p:nvPr/>
        </p:nvGrpSpPr>
        <p:grpSpPr>
          <a:xfrm>
            <a:off x="5840412" y="5252561"/>
            <a:ext cx="785814" cy="916939"/>
            <a:chOff x="0" y="0"/>
            <a:chExt cx="785813" cy="916938"/>
          </a:xfrm>
        </p:grpSpPr>
        <p:sp>
          <p:nvSpPr>
            <p:cNvPr id="344" name="正方形"/>
            <p:cNvSpPr/>
            <p:nvPr/>
          </p:nvSpPr>
          <p:spPr>
            <a:xfrm>
              <a:off x="-1" y="65563"/>
              <a:ext cx="785815" cy="785816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</a:p>
          </p:txBody>
        </p:sp>
        <p:sp>
          <p:nvSpPr>
            <p:cNvPr id="345" name="3"/>
            <p:cNvSpPr txBox="1"/>
            <p:nvPr/>
          </p:nvSpPr>
          <p:spPr>
            <a:xfrm>
              <a:off x="-1" y="-1"/>
              <a:ext cx="785815" cy="916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49" name="矩形 20"/>
          <p:cNvGrpSpPr/>
          <p:nvPr/>
        </p:nvGrpSpPr>
        <p:grpSpPr>
          <a:xfrm>
            <a:off x="9810749" y="3322161"/>
            <a:ext cx="785817" cy="916939"/>
            <a:chOff x="0" y="0"/>
            <a:chExt cx="785815" cy="916938"/>
          </a:xfrm>
        </p:grpSpPr>
        <p:sp>
          <p:nvSpPr>
            <p:cNvPr id="347" name="正方形"/>
            <p:cNvSpPr/>
            <p:nvPr/>
          </p:nvSpPr>
          <p:spPr>
            <a:xfrm>
              <a:off x="0" y="65563"/>
              <a:ext cx="785816" cy="785816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</a:p>
          </p:txBody>
        </p:sp>
        <p:sp>
          <p:nvSpPr>
            <p:cNvPr id="348" name="4"/>
            <p:cNvSpPr txBox="1"/>
            <p:nvPr/>
          </p:nvSpPr>
          <p:spPr>
            <a:xfrm>
              <a:off x="0" y="-1"/>
              <a:ext cx="785816" cy="916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50" name="直接连接符 28"/>
          <p:cNvSpPr/>
          <p:nvPr/>
        </p:nvSpPr>
        <p:spPr>
          <a:xfrm>
            <a:off x="6326187" y="4173537"/>
            <a:ext cx="4270377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1" name="直接连接符 29"/>
          <p:cNvSpPr/>
          <p:nvPr/>
        </p:nvSpPr>
        <p:spPr>
          <a:xfrm>
            <a:off x="5819775" y="4665661"/>
            <a:ext cx="1" cy="1438278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2" name="椭圆 31"/>
          <p:cNvSpPr/>
          <p:nvPr/>
        </p:nvSpPr>
        <p:spPr>
          <a:xfrm>
            <a:off x="5311773" y="3651248"/>
            <a:ext cx="1014417" cy="1014417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3" name="椭圆 32"/>
          <p:cNvSpPr/>
          <p:nvPr/>
        </p:nvSpPr>
        <p:spPr>
          <a:xfrm>
            <a:off x="5581650" y="3921125"/>
            <a:ext cx="476250" cy="476250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4" name="椭圆 36"/>
          <p:cNvSpPr/>
          <p:nvPr/>
        </p:nvSpPr>
        <p:spPr>
          <a:xfrm>
            <a:off x="6100762" y="3719512"/>
            <a:ext cx="101603" cy="10160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5" name="椭圆 37"/>
          <p:cNvSpPr/>
          <p:nvPr/>
        </p:nvSpPr>
        <p:spPr>
          <a:xfrm>
            <a:off x="5940425" y="4278312"/>
            <a:ext cx="103188" cy="10160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6" name="文本框 1"/>
          <p:cNvSpPr txBox="1"/>
          <p:nvPr/>
        </p:nvSpPr>
        <p:spPr>
          <a:xfrm>
            <a:off x="1004887" y="1829223"/>
            <a:ext cx="3015209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standard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57" name="文本框 1"/>
          <p:cNvSpPr txBox="1"/>
          <p:nvPr/>
        </p:nvSpPr>
        <p:spPr>
          <a:xfrm>
            <a:off x="6565875" y="1829223"/>
            <a:ext cx="4289178" cy="1120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singleInstance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58" name="文本框 1"/>
          <p:cNvSpPr txBox="1"/>
          <p:nvPr/>
        </p:nvSpPr>
        <p:spPr>
          <a:xfrm>
            <a:off x="7567165" y="5516262"/>
            <a:ext cx="327367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singleTask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59" name="文本框 1"/>
          <p:cNvSpPr txBox="1"/>
          <p:nvPr/>
        </p:nvSpPr>
        <p:spPr>
          <a:xfrm>
            <a:off x="1047284" y="5516262"/>
            <a:ext cx="3015210" cy="1120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singleTop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60" name="文本框 1"/>
          <p:cNvSpPr txBox="1"/>
          <p:nvPr/>
        </p:nvSpPr>
        <p:spPr>
          <a:xfrm>
            <a:off x="1226716" y="2811328"/>
            <a:ext cx="3623519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加载时会为目标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创建一个新的实例，并将新启动的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添加到当前的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栈中。</a:t>
            </a:r>
          </a:p>
        </p:txBody>
      </p:sp>
      <p:sp>
        <p:nvSpPr>
          <p:cNvPr id="361" name="文本框 1"/>
          <p:cNvSpPr txBox="1"/>
          <p:nvPr/>
        </p:nvSpPr>
        <p:spPr>
          <a:xfrm>
            <a:off x="2002439" y="4583841"/>
            <a:ext cx="3481772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当目标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已经位于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栈顶时，不会重新创建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实例，直接复用已有的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实例。</a:t>
            </a:r>
          </a:p>
        </p:txBody>
      </p:sp>
      <p:sp>
        <p:nvSpPr>
          <p:cNvPr id="362" name="文本框 1"/>
          <p:cNvSpPr txBox="1"/>
          <p:nvPr/>
        </p:nvSpPr>
        <p:spPr>
          <a:xfrm>
            <a:off x="6569495" y="2815960"/>
            <a:ext cx="3317081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采用这种加载模式的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在同一个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内只有一个实例。</a:t>
            </a:r>
          </a:p>
        </p:txBody>
      </p:sp>
      <p:sp>
        <p:nvSpPr>
          <p:cNvPr id="363" name="文本框 1"/>
          <p:cNvSpPr txBox="1"/>
          <p:nvPr/>
        </p:nvSpPr>
        <p:spPr>
          <a:xfrm>
            <a:off x="6746254" y="4513943"/>
            <a:ext cx="4094586" cy="136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保证无论从哪个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中启动目标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，只会创建一个目标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实例，并会使用一个全新的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栈来加载该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椭圆 6"/>
          <p:cNvGrpSpPr/>
          <p:nvPr/>
        </p:nvGrpSpPr>
        <p:grpSpPr>
          <a:xfrm>
            <a:off x="4127500" y="550860"/>
            <a:ext cx="3376615" cy="3375031"/>
            <a:chOff x="0" y="-1"/>
            <a:chExt cx="3376614" cy="3375030"/>
          </a:xfrm>
        </p:grpSpPr>
        <p:sp>
          <p:nvSpPr>
            <p:cNvPr id="367" name="圆形"/>
            <p:cNvSpPr/>
            <p:nvPr/>
          </p:nvSpPr>
          <p:spPr>
            <a:xfrm>
              <a:off x="0" y="-2"/>
              <a:ext cx="3376615" cy="3375031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8" name="4.4"/>
            <p:cNvSpPr txBox="1"/>
            <p:nvPr/>
          </p:nvSpPr>
          <p:spPr>
            <a:xfrm>
              <a:off x="494494" y="936942"/>
              <a:ext cx="2387626" cy="1501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4.4</a:t>
              </a:r>
            </a:p>
          </p:txBody>
        </p:sp>
      </p:grpSp>
      <p:sp>
        <p:nvSpPr>
          <p:cNvPr id="370" name="弦形 7"/>
          <p:cNvSpPr/>
          <p:nvPr/>
        </p:nvSpPr>
        <p:spPr>
          <a:xfrm rot="17100000">
            <a:off x="4401121" y="1615749"/>
            <a:ext cx="1709107" cy="2716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fill="norm" stroke="1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1" name="直接连接符 9"/>
          <p:cNvSpPr/>
          <p:nvPr/>
        </p:nvSpPr>
        <p:spPr>
          <a:xfrm>
            <a:off x="3517899" y="1239837"/>
            <a:ext cx="3595691" cy="3211513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2" name="文本框 12"/>
          <p:cNvSpPr txBox="1"/>
          <p:nvPr/>
        </p:nvSpPr>
        <p:spPr>
          <a:xfrm>
            <a:off x="3876811" y="4751947"/>
            <a:ext cx="3931999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Fragment详解</a:t>
            </a:r>
          </a:p>
        </p:txBody>
      </p:sp>
      <p:sp>
        <p:nvSpPr>
          <p:cNvPr id="373" name="直接连接符 13"/>
          <p:cNvSpPr/>
          <p:nvPr/>
        </p:nvSpPr>
        <p:spPr>
          <a:xfrm>
            <a:off x="851127" y="5278436"/>
            <a:ext cx="3025687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" name="直接连接符 14"/>
          <p:cNvSpPr/>
          <p:nvPr/>
        </p:nvSpPr>
        <p:spPr>
          <a:xfrm>
            <a:off x="7754797" y="5253036"/>
            <a:ext cx="3420522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矩形 17"/>
          <p:cNvSpPr txBox="1"/>
          <p:nvPr/>
        </p:nvSpPr>
        <p:spPr>
          <a:xfrm>
            <a:off x="1886399" y="263730"/>
            <a:ext cx="7657167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4.4.1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概述及其设计初衷</a:t>
            </a:r>
          </a:p>
        </p:txBody>
      </p:sp>
      <p:grpSp>
        <p:nvGrpSpPr>
          <p:cNvPr id="381" name="组合 40"/>
          <p:cNvGrpSpPr/>
          <p:nvPr/>
        </p:nvGrpSpPr>
        <p:grpSpPr>
          <a:xfrm>
            <a:off x="-661990" y="314323"/>
            <a:ext cx="11418893" cy="1223965"/>
            <a:chOff x="-1" y="0"/>
            <a:chExt cx="11418891" cy="1223964"/>
          </a:xfrm>
        </p:grpSpPr>
        <p:sp>
          <p:nvSpPr>
            <p:cNvPr id="377" name="矩形 14"/>
            <p:cNvSpPr/>
            <p:nvPr/>
          </p:nvSpPr>
          <p:spPr>
            <a:xfrm>
              <a:off x="2352674" y="671513"/>
              <a:ext cx="9066217" cy="552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8" name="直接连接符 16"/>
            <p:cNvSpPr/>
            <p:nvPr/>
          </p:nvSpPr>
          <p:spPr>
            <a:xfrm>
              <a:off x="-2" y="674688"/>
              <a:ext cx="2479677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9" name="矩形 18"/>
            <p:cNvSpPr/>
            <p:nvPr/>
          </p:nvSpPr>
          <p:spPr>
            <a:xfrm>
              <a:off x="2352674" y="-1"/>
              <a:ext cx="306388" cy="1223965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0" name="文本框 20"/>
            <p:cNvSpPr txBox="1"/>
            <p:nvPr/>
          </p:nvSpPr>
          <p:spPr>
            <a:xfrm>
              <a:off x="2770187" y="742950"/>
              <a:ext cx="6525080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Fragment必须“嵌入”Activity且受Activity生命周期的控制。</a:t>
              </a:r>
            </a:p>
          </p:txBody>
        </p:sp>
      </p:grpSp>
      <p:grpSp>
        <p:nvGrpSpPr>
          <p:cNvPr id="385" name="组合 50"/>
          <p:cNvGrpSpPr/>
          <p:nvPr/>
        </p:nvGrpSpPr>
        <p:grpSpPr>
          <a:xfrm>
            <a:off x="538931" y="2349499"/>
            <a:ext cx="11918752" cy="4028439"/>
            <a:chOff x="0" y="0"/>
            <a:chExt cx="11918751" cy="4028437"/>
          </a:xfrm>
        </p:grpSpPr>
        <p:sp>
          <p:nvSpPr>
            <p:cNvPr id="382" name="矩形 32"/>
            <p:cNvSpPr/>
            <p:nvPr/>
          </p:nvSpPr>
          <p:spPr>
            <a:xfrm>
              <a:off x="3118669" y="0"/>
              <a:ext cx="8534402" cy="3873522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3" name="文本框 1"/>
            <p:cNvSpPr txBox="1"/>
            <p:nvPr/>
          </p:nvSpPr>
          <p:spPr>
            <a:xfrm>
              <a:off x="0" y="48567"/>
              <a:ext cx="3015209" cy="2212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4800">
                  <a:solidFill>
                    <a:srgbClr val="FFFFFF"/>
                  </a:solidFill>
                  <a:latin typeface="方正大黑简体"/>
                  <a:ea typeface="方正大黑简体"/>
                  <a:cs typeface="方正大黑简体"/>
                  <a:sym typeface="方正大黑简体"/>
                </a:defRPr>
              </a:pPr>
              <a:r>
                <a:t>特征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Fragment</a:t>
              </a:r>
              <a:r>
                <a:rPr>
                  <a:latin typeface="方正大黑简体"/>
                  <a:ea typeface="方正大黑简体"/>
                  <a:cs typeface="方正大黑简体"/>
                  <a:sym typeface="方正大黑简体"/>
                </a:rPr>
                <a:t>引入的初衷是为了适应大屏幕的平板电脑，简化了大屏</a:t>
              </a:r>
              <a:r>
                <a:t>UI</a:t>
              </a:r>
              <a:r>
                <a:rPr>
                  <a:latin typeface="方正大黑简体"/>
                  <a:ea typeface="方正大黑简体"/>
                  <a:cs typeface="方正大黑简体"/>
                  <a:sym typeface="方正大黑简体"/>
                </a:rPr>
                <a:t>的设计，对</a:t>
              </a:r>
              <a:r>
                <a:t>UI</a:t>
              </a:r>
              <a:r>
                <a:rPr>
                  <a:latin typeface="方正大黑简体"/>
                  <a:ea typeface="方正大黑简体"/>
                  <a:cs typeface="方正大黑简体"/>
                  <a:sym typeface="方正大黑简体"/>
                </a:rPr>
                <a:t>组件进行分组、模块化管理。</a:t>
              </a:r>
            </a:p>
          </p:txBody>
        </p:sp>
        <p:sp>
          <p:nvSpPr>
            <p:cNvPr id="384" name="文本框 49"/>
            <p:cNvSpPr txBox="1"/>
            <p:nvPr/>
          </p:nvSpPr>
          <p:spPr>
            <a:xfrm>
              <a:off x="3222133" y="279400"/>
              <a:ext cx="8696619" cy="3749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总是作为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界面的组成成分。</a:t>
              </a:r>
              <a:r>
                <a:t> 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可调用</a:t>
              </a:r>
              <a:r>
                <a:t>getActivity()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获取它所在的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，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可调用</a:t>
              </a:r>
              <a:r>
                <a:t>findFragmentById()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或</a:t>
              </a:r>
              <a:r>
                <a:t>findFragmentByTag()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方法来获取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的运行过程中，可调用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FragmentManager</a:t>
              </a:r>
              <a:r>
                <a:t>的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add()</a:t>
              </a:r>
              <a:r>
                <a:t>、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remove()</a:t>
              </a:r>
              <a:r>
                <a:t>、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replace()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方法动态地添加、删除或替换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一个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可以同时组合多个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</a:t>
              </a:r>
              <a:r>
                <a:t>；一个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</a:t>
              </a:r>
              <a:r>
                <a:t>也可以同时被多个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复用。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可以响应自己的输入事件，并拥有自己的生命周期，但其生命周期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直接被所属的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的生命周期控制。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组合 148"/>
          <p:cNvGrpSpPr/>
          <p:nvPr/>
        </p:nvGrpSpPr>
        <p:grpSpPr>
          <a:xfrm>
            <a:off x="6252500" y="2600861"/>
            <a:ext cx="5554945" cy="3049592"/>
            <a:chOff x="0" y="0"/>
            <a:chExt cx="5554944" cy="3049590"/>
          </a:xfrm>
        </p:grpSpPr>
        <p:sp>
          <p:nvSpPr>
            <p:cNvPr id="387" name="矩形 149"/>
            <p:cNvSpPr/>
            <p:nvPr/>
          </p:nvSpPr>
          <p:spPr>
            <a:xfrm>
              <a:off x="47903" y="0"/>
              <a:ext cx="5507042" cy="304959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8" name="弦形 150"/>
            <p:cNvSpPr/>
            <p:nvPr/>
          </p:nvSpPr>
          <p:spPr>
            <a:xfrm rot="10800000">
              <a:off x="26367" y="595385"/>
              <a:ext cx="995561" cy="192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41" y="21600"/>
                  </a:moveTo>
                  <a:cubicBezTo>
                    <a:pt x="9376" y="21600"/>
                    <a:pt x="0" y="16765"/>
                    <a:pt x="0" y="10800"/>
                  </a:cubicBezTo>
                  <a:cubicBezTo>
                    <a:pt x="0" y="4835"/>
                    <a:pt x="9376" y="0"/>
                    <a:pt x="20941" y="0"/>
                  </a:cubicBezTo>
                  <a:cubicBezTo>
                    <a:pt x="21161" y="0"/>
                    <a:pt x="21381" y="2"/>
                    <a:pt x="2160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9" name="文本框 31"/>
            <p:cNvSpPr txBox="1"/>
            <p:nvPr/>
          </p:nvSpPr>
          <p:spPr>
            <a:xfrm>
              <a:off x="0" y="1021110"/>
              <a:ext cx="1030289" cy="1234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实现方法</a:t>
              </a:r>
            </a:p>
          </p:txBody>
        </p:sp>
      </p:grpSp>
      <p:sp>
        <p:nvSpPr>
          <p:cNvPr id="391" name="矩形 17"/>
          <p:cNvSpPr txBox="1"/>
          <p:nvPr/>
        </p:nvSpPr>
        <p:spPr>
          <a:xfrm>
            <a:off x="1893375" y="275027"/>
            <a:ext cx="4609167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4.4.2 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创建</a:t>
            </a:r>
            <a:r>
              <a:t>Fragment</a:t>
            </a:r>
          </a:p>
        </p:txBody>
      </p:sp>
      <p:grpSp>
        <p:nvGrpSpPr>
          <p:cNvPr id="396" name="组合 40"/>
          <p:cNvGrpSpPr/>
          <p:nvPr/>
        </p:nvGrpSpPr>
        <p:grpSpPr>
          <a:xfrm>
            <a:off x="-661990" y="314323"/>
            <a:ext cx="11418893" cy="1223965"/>
            <a:chOff x="-1" y="0"/>
            <a:chExt cx="11418891" cy="1223964"/>
          </a:xfrm>
        </p:grpSpPr>
        <p:sp>
          <p:nvSpPr>
            <p:cNvPr id="392" name="矩形 14"/>
            <p:cNvSpPr/>
            <p:nvPr/>
          </p:nvSpPr>
          <p:spPr>
            <a:xfrm>
              <a:off x="2352674" y="671513"/>
              <a:ext cx="9066217" cy="552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3" name="直接连接符 16"/>
            <p:cNvSpPr/>
            <p:nvPr/>
          </p:nvSpPr>
          <p:spPr>
            <a:xfrm>
              <a:off x="-2" y="674688"/>
              <a:ext cx="2479677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94" name="矩形 18"/>
            <p:cNvSpPr/>
            <p:nvPr/>
          </p:nvSpPr>
          <p:spPr>
            <a:xfrm>
              <a:off x="2352674" y="-1"/>
              <a:ext cx="306388" cy="1223965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5" name="文本框 20"/>
            <p:cNvSpPr txBox="1"/>
            <p:nvPr/>
          </p:nvSpPr>
          <p:spPr>
            <a:xfrm>
              <a:off x="2770186" y="742950"/>
              <a:ext cx="6384438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与创建Activity类似，Fragment必须继承Fragment基类。</a:t>
              </a:r>
            </a:p>
          </p:txBody>
        </p:sp>
      </p:grpSp>
      <p:grpSp>
        <p:nvGrpSpPr>
          <p:cNvPr id="434" name="组合 4"/>
          <p:cNvGrpSpPr/>
          <p:nvPr/>
        </p:nvGrpSpPr>
        <p:grpSpPr>
          <a:xfrm>
            <a:off x="211041" y="2418279"/>
            <a:ext cx="5748851" cy="3055236"/>
            <a:chOff x="0" y="-1"/>
            <a:chExt cx="5748850" cy="3055235"/>
          </a:xfrm>
        </p:grpSpPr>
        <p:grpSp>
          <p:nvGrpSpPr>
            <p:cNvPr id="401" name="组合 12"/>
            <p:cNvGrpSpPr/>
            <p:nvPr/>
          </p:nvGrpSpPr>
          <p:grpSpPr>
            <a:xfrm>
              <a:off x="2413641" y="-2"/>
              <a:ext cx="1195955" cy="763326"/>
              <a:chOff x="0" y="0"/>
              <a:chExt cx="1195954" cy="763325"/>
            </a:xfrm>
          </p:grpSpPr>
          <p:sp>
            <p:nvSpPr>
              <p:cNvPr id="397" name="矩形 79"/>
              <p:cNvSpPr/>
              <p:nvPr/>
            </p:nvSpPr>
            <p:spPr>
              <a:xfrm>
                <a:off x="10867" y="23576"/>
                <a:ext cx="1119437" cy="739749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8" name="直接连接符 80"/>
              <p:cNvSpPr/>
              <p:nvPr/>
            </p:nvSpPr>
            <p:spPr>
              <a:xfrm>
                <a:off x="-1" y="324290"/>
                <a:ext cx="1108566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9" name="直接连接符 81"/>
              <p:cNvSpPr/>
              <p:nvPr/>
            </p:nvSpPr>
            <p:spPr>
              <a:xfrm>
                <a:off x="-1" y="564208"/>
                <a:ext cx="1108566" cy="2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0" name="文本框 82"/>
              <p:cNvSpPr txBox="1"/>
              <p:nvPr/>
            </p:nvSpPr>
            <p:spPr>
              <a:xfrm>
                <a:off x="89266" y="-1"/>
                <a:ext cx="1106688" cy="332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Fragment</a:t>
                </a:r>
              </a:p>
            </p:txBody>
          </p:sp>
        </p:grpSp>
        <p:grpSp>
          <p:nvGrpSpPr>
            <p:cNvPr id="406" name="组合 19"/>
            <p:cNvGrpSpPr/>
            <p:nvPr/>
          </p:nvGrpSpPr>
          <p:grpSpPr>
            <a:xfrm>
              <a:off x="4292440" y="1128692"/>
              <a:ext cx="1456411" cy="765233"/>
              <a:chOff x="-1" y="0"/>
              <a:chExt cx="1456410" cy="765232"/>
            </a:xfrm>
          </p:grpSpPr>
          <p:sp>
            <p:nvSpPr>
              <p:cNvPr id="402" name="矩形 71"/>
              <p:cNvSpPr/>
              <p:nvPr/>
            </p:nvSpPr>
            <p:spPr>
              <a:xfrm>
                <a:off x="77092" y="25486"/>
                <a:ext cx="1119433" cy="739747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3" name="直接连接符 72"/>
              <p:cNvSpPr/>
              <p:nvPr/>
            </p:nvSpPr>
            <p:spPr>
              <a:xfrm>
                <a:off x="66224" y="326199"/>
                <a:ext cx="1108564" cy="2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4" name="直接连接符 73"/>
              <p:cNvSpPr/>
              <p:nvPr/>
            </p:nvSpPr>
            <p:spPr>
              <a:xfrm>
                <a:off x="66224" y="566117"/>
                <a:ext cx="1108564" cy="2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5" name="文本框 74"/>
              <p:cNvSpPr txBox="1"/>
              <p:nvPr/>
            </p:nvSpPr>
            <p:spPr>
              <a:xfrm>
                <a:off x="-2" y="0"/>
                <a:ext cx="1456412" cy="332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ListFragment</a:t>
                </a:r>
              </a:p>
            </p:txBody>
          </p:sp>
        </p:grpSp>
        <p:grpSp>
          <p:nvGrpSpPr>
            <p:cNvPr id="411" name="组合 22"/>
            <p:cNvGrpSpPr/>
            <p:nvPr/>
          </p:nvGrpSpPr>
          <p:grpSpPr>
            <a:xfrm>
              <a:off x="688941" y="2288871"/>
              <a:ext cx="1937013" cy="752100"/>
              <a:chOff x="0" y="0"/>
              <a:chExt cx="1937011" cy="752099"/>
            </a:xfrm>
          </p:grpSpPr>
          <p:sp>
            <p:nvSpPr>
              <p:cNvPr id="407" name="矩形 63"/>
              <p:cNvSpPr/>
              <p:nvPr/>
            </p:nvSpPr>
            <p:spPr>
              <a:xfrm>
                <a:off x="51473" y="12353"/>
                <a:ext cx="1758597" cy="739746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8" name="直接连接符 64"/>
              <p:cNvSpPr/>
              <p:nvPr/>
            </p:nvSpPr>
            <p:spPr>
              <a:xfrm>
                <a:off x="34400" y="313066"/>
                <a:ext cx="1741522" cy="2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9" name="直接连接符 65"/>
              <p:cNvSpPr/>
              <p:nvPr/>
            </p:nvSpPr>
            <p:spPr>
              <a:xfrm>
                <a:off x="34400" y="552984"/>
                <a:ext cx="1741522" cy="2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0" name="文本框 66"/>
              <p:cNvSpPr txBox="1"/>
              <p:nvPr/>
            </p:nvSpPr>
            <p:spPr>
              <a:xfrm>
                <a:off x="-1" y="-1"/>
                <a:ext cx="1937013" cy="574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PreferenceFragment</a:t>
                </a:r>
              </a:p>
            </p:txBody>
          </p:sp>
        </p:grpSp>
        <p:grpSp>
          <p:nvGrpSpPr>
            <p:cNvPr id="416" name="组合 24"/>
            <p:cNvGrpSpPr/>
            <p:nvPr/>
          </p:nvGrpSpPr>
          <p:grpSpPr>
            <a:xfrm>
              <a:off x="0" y="1166742"/>
              <a:ext cx="1558660" cy="739749"/>
              <a:chOff x="0" y="-1"/>
              <a:chExt cx="1558659" cy="739748"/>
            </a:xfrm>
          </p:grpSpPr>
          <p:sp>
            <p:nvSpPr>
              <p:cNvPr id="412" name="矩形 55"/>
              <p:cNvSpPr/>
              <p:nvPr/>
            </p:nvSpPr>
            <p:spPr>
              <a:xfrm>
                <a:off x="70694" y="-2"/>
                <a:ext cx="1412952" cy="739749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3" name="直接连接符 56"/>
              <p:cNvSpPr/>
              <p:nvPr/>
            </p:nvSpPr>
            <p:spPr>
              <a:xfrm>
                <a:off x="56976" y="300713"/>
                <a:ext cx="1399234" cy="2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4" name="直接连接符 57"/>
              <p:cNvSpPr/>
              <p:nvPr/>
            </p:nvSpPr>
            <p:spPr>
              <a:xfrm>
                <a:off x="56976" y="540631"/>
                <a:ext cx="1399234" cy="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5" name="文本框 58"/>
              <p:cNvSpPr txBox="1"/>
              <p:nvPr/>
            </p:nvSpPr>
            <p:spPr>
              <a:xfrm>
                <a:off x="-1" y="13689"/>
                <a:ext cx="1558660" cy="332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DialogFragment</a:t>
                </a:r>
              </a:p>
            </p:txBody>
          </p:sp>
        </p:grpSp>
        <p:grpSp>
          <p:nvGrpSpPr>
            <p:cNvPr id="421" name="组合 25"/>
            <p:cNvGrpSpPr/>
            <p:nvPr/>
          </p:nvGrpSpPr>
          <p:grpSpPr>
            <a:xfrm>
              <a:off x="2999736" y="2301222"/>
              <a:ext cx="1806061" cy="754012"/>
              <a:chOff x="0" y="-1"/>
              <a:chExt cx="1806060" cy="754011"/>
            </a:xfrm>
          </p:grpSpPr>
          <p:sp>
            <p:nvSpPr>
              <p:cNvPr id="417" name="矩形 51"/>
              <p:cNvSpPr/>
              <p:nvPr/>
            </p:nvSpPr>
            <p:spPr>
              <a:xfrm>
                <a:off x="41373" y="14262"/>
                <a:ext cx="1645418" cy="739749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8" name="直接连接符 52"/>
              <p:cNvSpPr/>
              <p:nvPr/>
            </p:nvSpPr>
            <p:spPr>
              <a:xfrm>
                <a:off x="25397" y="314975"/>
                <a:ext cx="1629442" cy="2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9" name="直接连接符 53"/>
              <p:cNvSpPr/>
              <p:nvPr/>
            </p:nvSpPr>
            <p:spPr>
              <a:xfrm>
                <a:off x="25397" y="554893"/>
                <a:ext cx="1629442" cy="2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20" name="文本框 54"/>
              <p:cNvSpPr txBox="1"/>
              <p:nvPr/>
            </p:nvSpPr>
            <p:spPr>
              <a:xfrm>
                <a:off x="-1" y="-2"/>
                <a:ext cx="1806062" cy="332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WebViewFragment</a:t>
                </a:r>
              </a:p>
            </p:txBody>
          </p:sp>
        </p:grpSp>
        <p:grpSp>
          <p:nvGrpSpPr>
            <p:cNvPr id="424" name="组合 29"/>
            <p:cNvGrpSpPr/>
            <p:nvPr/>
          </p:nvGrpSpPr>
          <p:grpSpPr>
            <a:xfrm>
              <a:off x="1770886" y="807281"/>
              <a:ext cx="1208685" cy="1503525"/>
              <a:chOff x="0" y="8538"/>
              <a:chExt cx="1208684" cy="1503524"/>
            </a:xfrm>
          </p:grpSpPr>
          <p:sp>
            <p:nvSpPr>
              <p:cNvPr id="422" name="等腰三角形 43"/>
              <p:cNvSpPr/>
              <p:nvPr/>
            </p:nvSpPr>
            <p:spPr>
              <a:xfrm rot="2324941">
                <a:off x="1010830" y="49354"/>
                <a:ext cx="176371" cy="130672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3" name="直接连接符 44"/>
              <p:cNvSpPr/>
              <p:nvPr/>
            </p:nvSpPr>
            <p:spPr>
              <a:xfrm flipH="1">
                <a:off x="0" y="165645"/>
                <a:ext cx="1058122" cy="1346419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27" name="组合 30"/>
            <p:cNvGrpSpPr/>
            <p:nvPr/>
          </p:nvGrpSpPr>
          <p:grpSpPr>
            <a:xfrm>
              <a:off x="1510533" y="726801"/>
              <a:ext cx="1124839" cy="946002"/>
              <a:chOff x="0" y="11221"/>
              <a:chExt cx="1124838" cy="946000"/>
            </a:xfrm>
          </p:grpSpPr>
          <p:sp>
            <p:nvSpPr>
              <p:cNvPr id="425" name="等腰三角形 41"/>
              <p:cNvSpPr/>
              <p:nvPr/>
            </p:nvSpPr>
            <p:spPr>
              <a:xfrm rot="3320674">
                <a:off x="932763" y="55578"/>
                <a:ext cx="176372" cy="130672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6" name="直接连接符 42"/>
              <p:cNvSpPr/>
              <p:nvPr/>
            </p:nvSpPr>
            <p:spPr>
              <a:xfrm flipH="1">
                <a:off x="0" y="156491"/>
                <a:ext cx="960103" cy="800732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30" name="组合 33"/>
            <p:cNvGrpSpPr/>
            <p:nvPr/>
          </p:nvGrpSpPr>
          <p:grpSpPr>
            <a:xfrm>
              <a:off x="3363293" y="773498"/>
              <a:ext cx="905813" cy="785250"/>
              <a:chOff x="9967" y="9314"/>
              <a:chExt cx="905812" cy="785249"/>
            </a:xfrm>
          </p:grpSpPr>
          <p:sp>
            <p:nvSpPr>
              <p:cNvPr id="428" name="等腰三角形 39"/>
              <p:cNvSpPr/>
              <p:nvPr/>
            </p:nvSpPr>
            <p:spPr>
              <a:xfrm rot="19016398">
                <a:off x="30822" y="51925"/>
                <a:ext cx="176372" cy="130672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9" name="直接连接符 40"/>
              <p:cNvSpPr/>
              <p:nvPr/>
            </p:nvSpPr>
            <p:spPr>
              <a:xfrm>
                <a:off x="163616" y="164996"/>
                <a:ext cx="752165" cy="629568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33" name="组合 34"/>
            <p:cNvGrpSpPr/>
            <p:nvPr/>
          </p:nvGrpSpPr>
          <p:grpSpPr>
            <a:xfrm>
              <a:off x="3057825" y="822602"/>
              <a:ext cx="805995" cy="1454809"/>
              <a:chOff x="11814" y="6821"/>
              <a:chExt cx="805994" cy="1454807"/>
            </a:xfrm>
          </p:grpSpPr>
          <p:sp>
            <p:nvSpPr>
              <p:cNvPr id="431" name="等腰三角形 35"/>
              <p:cNvSpPr/>
              <p:nvPr/>
            </p:nvSpPr>
            <p:spPr>
              <a:xfrm rot="19800000">
                <a:off x="32667" y="42160"/>
                <a:ext cx="176372" cy="130672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2" name="直接连接符 38"/>
              <p:cNvSpPr/>
              <p:nvPr/>
            </p:nvSpPr>
            <p:spPr>
              <a:xfrm>
                <a:off x="131923" y="139026"/>
                <a:ext cx="685887" cy="132260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435" name="矩形 33"/>
          <p:cNvSpPr txBox="1"/>
          <p:nvPr/>
        </p:nvSpPr>
        <p:spPr>
          <a:xfrm>
            <a:off x="7240871" y="2938359"/>
            <a:ext cx="4623901" cy="252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onCreate()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：系统创建</a:t>
            </a:r>
            <a:r>
              <a:t>Fragment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对象后回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调该方法。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onCreateView()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：当</a:t>
            </a:r>
            <a:r>
              <a:t>Fragment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绘制界面组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件时会回调该方法。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onPause()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：当用户离开该</a:t>
            </a:r>
            <a:r>
              <a:t>Fragment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时将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会回调该方法。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矩形 17"/>
          <p:cNvSpPr txBox="1"/>
          <p:nvPr/>
        </p:nvSpPr>
        <p:spPr>
          <a:xfrm>
            <a:off x="1829401" y="304141"/>
            <a:ext cx="6860191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4.4.3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与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通信</a:t>
            </a:r>
          </a:p>
        </p:txBody>
      </p:sp>
      <p:grpSp>
        <p:nvGrpSpPr>
          <p:cNvPr id="444" name="组合 40"/>
          <p:cNvGrpSpPr/>
          <p:nvPr/>
        </p:nvGrpSpPr>
        <p:grpSpPr>
          <a:xfrm>
            <a:off x="-661990" y="314323"/>
            <a:ext cx="11418893" cy="1223965"/>
            <a:chOff x="-1" y="0"/>
            <a:chExt cx="11418891" cy="1223964"/>
          </a:xfrm>
        </p:grpSpPr>
        <p:sp>
          <p:nvSpPr>
            <p:cNvPr id="440" name="矩形 14"/>
            <p:cNvSpPr/>
            <p:nvPr/>
          </p:nvSpPr>
          <p:spPr>
            <a:xfrm>
              <a:off x="2352674" y="671513"/>
              <a:ext cx="9066217" cy="552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1" name="直接连接符 16"/>
            <p:cNvSpPr/>
            <p:nvPr/>
          </p:nvSpPr>
          <p:spPr>
            <a:xfrm>
              <a:off x="-2" y="674688"/>
              <a:ext cx="2479677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2" name="矩形 18"/>
            <p:cNvSpPr/>
            <p:nvPr/>
          </p:nvSpPr>
          <p:spPr>
            <a:xfrm>
              <a:off x="2352674" y="-1"/>
              <a:ext cx="306388" cy="1223965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3" name="文本框 20"/>
            <p:cNvSpPr txBox="1"/>
            <p:nvPr/>
          </p:nvSpPr>
          <p:spPr>
            <a:xfrm>
              <a:off x="2770187" y="742950"/>
              <a:ext cx="6934854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在Activity中显示Fragment必须将Fragment添加到Activity中。</a:t>
              </a:r>
            </a:p>
          </p:txBody>
        </p:sp>
      </p:grpSp>
      <p:sp>
        <p:nvSpPr>
          <p:cNvPr id="445" name="直接连接符 11"/>
          <p:cNvSpPr/>
          <p:nvPr/>
        </p:nvSpPr>
        <p:spPr>
          <a:xfrm flipH="1">
            <a:off x="466723" y="1871658"/>
            <a:ext cx="4" cy="104616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6" name="文本框 32"/>
          <p:cNvSpPr txBox="1"/>
          <p:nvPr/>
        </p:nvSpPr>
        <p:spPr>
          <a:xfrm>
            <a:off x="808036" y="1994492"/>
            <a:ext cx="3273428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Java</a:t>
            </a:r>
            <a:r>
              <a:t>代码中通过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FragmentTransaction</a:t>
            </a:r>
            <a:r>
              <a:t>对象的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add()</a:t>
            </a:r>
            <a:r>
              <a:t>方法来添加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。</a:t>
            </a:r>
          </a:p>
        </p:txBody>
      </p:sp>
      <p:sp>
        <p:nvSpPr>
          <p:cNvPr id="447" name="直接连接符 15"/>
          <p:cNvSpPr/>
          <p:nvPr/>
        </p:nvSpPr>
        <p:spPr>
          <a:xfrm>
            <a:off x="2216149" y="3176583"/>
            <a:ext cx="1" cy="53975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8" name="直接连接符 19"/>
          <p:cNvSpPr/>
          <p:nvPr/>
        </p:nvSpPr>
        <p:spPr>
          <a:xfrm>
            <a:off x="1196975" y="3179759"/>
            <a:ext cx="1930401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9" name="文本框 38"/>
          <p:cNvSpPr txBox="1"/>
          <p:nvPr/>
        </p:nvSpPr>
        <p:spPr>
          <a:xfrm>
            <a:off x="579436" y="3948181"/>
            <a:ext cx="3273428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两种方式添加</a:t>
            </a:r>
          </a:p>
        </p:txBody>
      </p:sp>
      <p:sp>
        <p:nvSpPr>
          <p:cNvPr id="450" name="文本框 39"/>
          <p:cNvSpPr txBox="1"/>
          <p:nvPr/>
        </p:nvSpPr>
        <p:spPr>
          <a:xfrm>
            <a:off x="1084262" y="5479193"/>
            <a:ext cx="10490201" cy="821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30000"/>
              </a:lnSpc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在布局文件中使用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&lt;Fragment…/&gt;</a:t>
            </a:r>
            <a:r>
              <a:t>元素添加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，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&lt;Fragment…/&gt;</a:t>
            </a:r>
            <a:r>
              <a:t>元素的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android:name</a:t>
            </a:r>
            <a:r>
              <a:t>属性指定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的实现类。</a:t>
            </a:r>
          </a:p>
        </p:txBody>
      </p:sp>
      <p:sp>
        <p:nvSpPr>
          <p:cNvPr id="451" name="直接连接符 23"/>
          <p:cNvSpPr/>
          <p:nvPr/>
        </p:nvSpPr>
        <p:spPr>
          <a:xfrm>
            <a:off x="2216149" y="4897435"/>
            <a:ext cx="1" cy="504827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2" name="直接连接符 24"/>
          <p:cNvSpPr/>
          <p:nvPr/>
        </p:nvSpPr>
        <p:spPr>
          <a:xfrm>
            <a:off x="642936" y="5424487"/>
            <a:ext cx="10931528" cy="9526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56" name="组合 2"/>
          <p:cNvGrpSpPr/>
          <p:nvPr/>
        </p:nvGrpSpPr>
        <p:grpSpPr>
          <a:xfrm>
            <a:off x="4651375" y="2163759"/>
            <a:ext cx="7128343" cy="2656786"/>
            <a:chOff x="0" y="0"/>
            <a:chExt cx="7128342" cy="2656784"/>
          </a:xfrm>
        </p:grpSpPr>
        <p:sp>
          <p:nvSpPr>
            <p:cNvPr id="453" name="矩形 25"/>
            <p:cNvSpPr/>
            <p:nvPr/>
          </p:nvSpPr>
          <p:spPr>
            <a:xfrm>
              <a:off x="0" y="363711"/>
              <a:ext cx="6791326" cy="2293074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4" name="文本框 1"/>
            <p:cNvSpPr txBox="1"/>
            <p:nvPr/>
          </p:nvSpPr>
          <p:spPr>
            <a:xfrm>
              <a:off x="2739" y="-1"/>
              <a:ext cx="1180992" cy="40893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通信方式</a:t>
              </a:r>
            </a:p>
          </p:txBody>
        </p:sp>
        <p:sp>
          <p:nvSpPr>
            <p:cNvPr id="455" name="矩形 33"/>
            <p:cNvSpPr txBox="1"/>
            <p:nvPr/>
          </p:nvSpPr>
          <p:spPr>
            <a:xfrm>
              <a:off x="228601" y="595052"/>
              <a:ext cx="6899742" cy="1945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Trebuchet MS"/>
                <a:buChar char="➢"/>
                <a:defRPr b="1">
                  <a:solidFill>
                    <a:srgbClr val="FFFFFF"/>
                  </a:solidFill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获取它所在的</a:t>
              </a:r>
              <a:r>
                <a:t>Activity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：调用</a:t>
              </a:r>
              <a:r>
                <a:rPr b="0"/>
                <a:t>Fragment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rPr b="0"/>
                <a:t>getActivity()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方法即可返回它所在的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</a:p>
            <a:p>
              <a:pPr marL="285750" indent="-285750">
                <a:buSzPct val="100000"/>
                <a:buFont typeface="Trebuchet MS"/>
                <a:buChar char="➢"/>
                <a:defRPr b="1">
                  <a:solidFill>
                    <a:srgbClr val="FFFFFF"/>
                  </a:solidFill>
                </a:defRPr>
              </a:pP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获取它包含的</a:t>
              </a:r>
              <a:r>
                <a:t>Fragment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：调用</a:t>
              </a:r>
              <a:r>
                <a:rPr b="0"/>
                <a:t>Activity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关联的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FragmentManager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t>findFragmentById()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或</a:t>
              </a:r>
              <a:r>
                <a:t>findFragmentByTag()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方法即可获取指定的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1"/>
          <p:cNvSpPr txBox="1"/>
          <p:nvPr/>
        </p:nvSpPr>
        <p:spPr>
          <a:xfrm>
            <a:off x="20297" y="452200"/>
            <a:ext cx="4015739" cy="87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4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本章学习要点：</a:t>
            </a:r>
          </a:p>
        </p:txBody>
      </p:sp>
      <p:grpSp>
        <p:nvGrpSpPr>
          <p:cNvPr id="131" name="组合 5"/>
          <p:cNvGrpSpPr/>
          <p:nvPr/>
        </p:nvGrpSpPr>
        <p:grpSpPr>
          <a:xfrm>
            <a:off x="3229140" y="1288404"/>
            <a:ext cx="5343150" cy="4559917"/>
            <a:chOff x="-1" y="0"/>
            <a:chExt cx="5343149" cy="4559916"/>
          </a:xfrm>
        </p:grpSpPr>
        <p:grpSp>
          <p:nvGrpSpPr>
            <p:cNvPr id="128" name="组合 52"/>
            <p:cNvGrpSpPr/>
            <p:nvPr/>
          </p:nvGrpSpPr>
          <p:grpSpPr>
            <a:xfrm>
              <a:off x="-2" y="1061055"/>
              <a:ext cx="5343150" cy="3498861"/>
              <a:chOff x="-1" y="-1"/>
              <a:chExt cx="5343149" cy="3498860"/>
            </a:xfrm>
          </p:grpSpPr>
          <p:sp>
            <p:nvSpPr>
              <p:cNvPr id="124" name="任意多边形 16"/>
              <p:cNvSpPr/>
              <p:nvPr/>
            </p:nvSpPr>
            <p:spPr>
              <a:xfrm flipH="1" rot="13926129">
                <a:off x="110163" y="1002771"/>
                <a:ext cx="1120777" cy="827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3036" y="14462"/>
                      <a:pt x="7067" y="9132"/>
                      <a:pt x="14366" y="3581"/>
                    </a:cubicBezTo>
                    <a:lnTo>
                      <a:pt x="13161" y="0"/>
                    </a:lnTo>
                    <a:lnTo>
                      <a:pt x="21600" y="3739"/>
                    </a:lnTo>
                    <a:lnTo>
                      <a:pt x="16705" y="11681"/>
                    </a:lnTo>
                    <a:lnTo>
                      <a:pt x="15500" y="9026"/>
                    </a:lnTo>
                    <a:cubicBezTo>
                      <a:pt x="11779" y="10353"/>
                      <a:pt x="5688" y="14665"/>
                      <a:pt x="0" y="21600"/>
                    </a:cubicBezTo>
                    <a:close/>
                  </a:path>
                </a:pathLst>
              </a:cu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 sz="2800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</a:p>
            </p:txBody>
          </p:sp>
          <p:sp>
            <p:nvSpPr>
              <p:cNvPr id="125" name="任意多边形 17"/>
              <p:cNvSpPr/>
              <p:nvPr/>
            </p:nvSpPr>
            <p:spPr>
              <a:xfrm flipH="1" rot="10597657">
                <a:off x="1288882" y="2738702"/>
                <a:ext cx="1038228" cy="7302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3228" y="13396"/>
                      <a:pt x="7575" y="7504"/>
                      <a:pt x="14697" y="4100"/>
                    </a:cubicBezTo>
                    <a:lnTo>
                      <a:pt x="13500" y="0"/>
                    </a:lnTo>
                    <a:lnTo>
                      <a:pt x="21600" y="4763"/>
                    </a:lnTo>
                    <a:lnTo>
                      <a:pt x="17020" y="13375"/>
                    </a:lnTo>
                    <a:lnTo>
                      <a:pt x="16174" y="10498"/>
                    </a:lnTo>
                    <a:cubicBezTo>
                      <a:pt x="10811" y="11572"/>
                      <a:pt x="4838" y="14922"/>
                      <a:pt x="0" y="21600"/>
                    </a:cubicBezTo>
                    <a:close/>
                  </a:path>
                </a:pathLst>
              </a:cu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 sz="2800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</a:p>
            </p:txBody>
          </p:sp>
          <p:sp>
            <p:nvSpPr>
              <p:cNvPr id="126" name="任意多边形 18"/>
              <p:cNvSpPr/>
              <p:nvPr/>
            </p:nvSpPr>
            <p:spPr>
              <a:xfrm flipH="1" rot="3362433">
                <a:off x="4164641" y="309033"/>
                <a:ext cx="1128714" cy="7207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1323" y="16557"/>
                      <a:pt x="5410" y="8206"/>
                      <a:pt x="14959" y="3159"/>
                    </a:cubicBezTo>
                    <a:lnTo>
                      <a:pt x="14160" y="0"/>
                    </a:lnTo>
                    <a:lnTo>
                      <a:pt x="21600" y="4667"/>
                    </a:lnTo>
                    <a:lnTo>
                      <a:pt x="17169" y="12887"/>
                    </a:lnTo>
                    <a:lnTo>
                      <a:pt x="16364" y="9870"/>
                    </a:lnTo>
                    <a:cubicBezTo>
                      <a:pt x="10241" y="11598"/>
                      <a:pt x="4105" y="15161"/>
                      <a:pt x="0" y="21600"/>
                    </a:cubicBezTo>
                    <a:close/>
                  </a:path>
                </a:pathLst>
              </a:cu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 sz="2800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</a:p>
            </p:txBody>
          </p:sp>
          <p:sp>
            <p:nvSpPr>
              <p:cNvPr id="127" name="椭圆 19"/>
              <p:cNvSpPr/>
              <p:nvPr/>
            </p:nvSpPr>
            <p:spPr>
              <a:xfrm>
                <a:off x="1500020" y="11376"/>
                <a:ext cx="2663827" cy="2663829"/>
              </a:xfrm>
              <a:prstGeom prst="ellipse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 sz="2800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</a:p>
            </p:txBody>
          </p:sp>
        </p:grpSp>
        <p:sp>
          <p:nvSpPr>
            <p:cNvPr id="129" name="任意多边形 12"/>
            <p:cNvSpPr/>
            <p:nvPr/>
          </p:nvSpPr>
          <p:spPr>
            <a:xfrm flipH="1" rot="19778450">
              <a:off x="1796883" y="235821"/>
              <a:ext cx="1128715" cy="720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23" y="16557"/>
                    <a:pt x="5410" y="8206"/>
                    <a:pt x="14959" y="3159"/>
                  </a:cubicBezTo>
                  <a:lnTo>
                    <a:pt x="14160" y="0"/>
                  </a:lnTo>
                  <a:lnTo>
                    <a:pt x="21600" y="4667"/>
                  </a:lnTo>
                  <a:lnTo>
                    <a:pt x="17169" y="12887"/>
                  </a:lnTo>
                  <a:lnTo>
                    <a:pt x="16364" y="9870"/>
                  </a:lnTo>
                  <a:cubicBezTo>
                    <a:pt x="10241" y="11598"/>
                    <a:pt x="4105" y="15161"/>
                    <a:pt x="0" y="21600"/>
                  </a:cubicBezTo>
                  <a:close/>
                </a:path>
              </a:pathLst>
            </a:cu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latin typeface="隶书"/>
                  <a:ea typeface="隶书"/>
                  <a:cs typeface="隶书"/>
                  <a:sym typeface="隶书"/>
                </a:defRPr>
              </a:pPr>
            </a:p>
          </p:txBody>
        </p:sp>
        <p:sp>
          <p:nvSpPr>
            <p:cNvPr id="130" name="任意多边形 15"/>
            <p:cNvSpPr/>
            <p:nvPr/>
          </p:nvSpPr>
          <p:spPr>
            <a:xfrm flipH="1" rot="6306812">
              <a:off x="3964615" y="3313189"/>
              <a:ext cx="1128713" cy="720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23" y="16557"/>
                    <a:pt x="5410" y="8206"/>
                    <a:pt x="14959" y="3159"/>
                  </a:cubicBezTo>
                  <a:lnTo>
                    <a:pt x="14160" y="0"/>
                  </a:lnTo>
                  <a:lnTo>
                    <a:pt x="21600" y="4667"/>
                  </a:lnTo>
                  <a:lnTo>
                    <a:pt x="17169" y="12887"/>
                  </a:lnTo>
                  <a:lnTo>
                    <a:pt x="16364" y="9870"/>
                  </a:lnTo>
                  <a:cubicBezTo>
                    <a:pt x="10241" y="11598"/>
                    <a:pt x="4105" y="15161"/>
                    <a:pt x="0" y="21600"/>
                  </a:cubicBezTo>
                  <a:close/>
                </a:path>
              </a:pathLst>
            </a:cu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latin typeface="隶书"/>
                  <a:ea typeface="隶书"/>
                  <a:cs typeface="隶书"/>
                  <a:sym typeface="隶书"/>
                </a:defRPr>
              </a:pPr>
            </a:p>
          </p:txBody>
        </p:sp>
      </p:grpSp>
      <p:sp>
        <p:nvSpPr>
          <p:cNvPr id="132" name="TextBox 4"/>
          <p:cNvSpPr txBox="1"/>
          <p:nvPr/>
        </p:nvSpPr>
        <p:spPr>
          <a:xfrm>
            <a:off x="5301548" y="3018857"/>
            <a:ext cx="1500190" cy="151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学习要点</a:t>
            </a:r>
          </a:p>
        </p:txBody>
      </p:sp>
      <p:sp>
        <p:nvSpPr>
          <p:cNvPr id="133" name="文本框 6"/>
          <p:cNvSpPr txBox="1"/>
          <p:nvPr/>
        </p:nvSpPr>
        <p:spPr>
          <a:xfrm>
            <a:off x="2894850" y="2244049"/>
            <a:ext cx="1768074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1.理解Activity的</a:t>
            </a:r>
          </a:p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功能与作用</a:t>
            </a:r>
          </a:p>
        </p:txBody>
      </p:sp>
      <p:sp>
        <p:nvSpPr>
          <p:cNvPr id="134" name="文本框 7"/>
          <p:cNvSpPr txBox="1"/>
          <p:nvPr/>
        </p:nvSpPr>
        <p:spPr>
          <a:xfrm>
            <a:off x="2515292" y="4666710"/>
            <a:ext cx="2212774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 Activity的回调机制</a:t>
            </a:r>
          </a:p>
        </p:txBody>
      </p:sp>
      <p:sp>
        <p:nvSpPr>
          <p:cNvPr id="135" name="文本框 8"/>
          <p:cNvSpPr txBox="1"/>
          <p:nvPr/>
        </p:nvSpPr>
        <p:spPr>
          <a:xfrm>
            <a:off x="5629275" y="5532663"/>
            <a:ext cx="2212773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3. Activity的生命周期</a:t>
            </a:r>
          </a:p>
        </p:txBody>
      </p:sp>
      <p:sp>
        <p:nvSpPr>
          <p:cNvPr id="136" name="文本框 9"/>
          <p:cNvSpPr txBox="1"/>
          <p:nvPr/>
        </p:nvSpPr>
        <p:spPr>
          <a:xfrm>
            <a:off x="7758113" y="3765777"/>
            <a:ext cx="2479547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. 开发和管理Fragment</a:t>
            </a:r>
          </a:p>
        </p:txBody>
      </p:sp>
      <p:sp>
        <p:nvSpPr>
          <p:cNvPr id="137" name="文本框 10"/>
          <p:cNvSpPr txBox="1"/>
          <p:nvPr/>
        </p:nvSpPr>
        <p:spPr>
          <a:xfrm>
            <a:off x="6801735" y="1874927"/>
            <a:ext cx="2479548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5. Fragment的生命周期</a:t>
            </a:r>
          </a:p>
        </p:txBody>
      </p:sp>
      <p:sp>
        <p:nvSpPr>
          <p:cNvPr id="138" name="直接连接符 28"/>
          <p:cNvSpPr/>
          <p:nvPr/>
        </p:nvSpPr>
        <p:spPr>
          <a:xfrm>
            <a:off x="-1" y="446086"/>
            <a:ext cx="3321053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" name="直接连接符 29"/>
          <p:cNvSpPr/>
          <p:nvPr/>
        </p:nvSpPr>
        <p:spPr>
          <a:xfrm>
            <a:off x="-1" y="1271587"/>
            <a:ext cx="11591928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mph" nodeType="afterEffect" presetSubtype="0" presetID="8" grpId="7" fill="hold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Subtype="16" presetID="23" grpId="8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2"/>
      <p:bldP build="whole" bldLvl="1" animBg="1" rev="0" advAuto="0" spid="133" grpId="1"/>
      <p:bldP build="whole" bldLvl="1" animBg="1" rev="0" advAuto="0" spid="131" grpId="6"/>
      <p:bldP build="whole" bldLvl="1" animBg="1" rev="0" advAuto="0" spid="137" grpId="5"/>
      <p:bldP build="whole" bldLvl="1" animBg="1" rev="0" advAuto="0" spid="131" grpId="7"/>
      <p:bldP build="whole" bldLvl="1" animBg="1" rev="0" advAuto="0" spid="132" grpId="8"/>
      <p:bldP build="whole" bldLvl="1" animBg="1" rev="0" advAuto="0" spid="136" grpId="4"/>
      <p:bldP build="whole" bldLvl="1" animBg="1" rev="0" advAuto="0" spid="135" grpId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矩形 17"/>
          <p:cNvSpPr txBox="1"/>
          <p:nvPr/>
        </p:nvSpPr>
        <p:spPr>
          <a:xfrm>
            <a:off x="1829401" y="304141"/>
            <a:ext cx="6860191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4.4.3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与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通信</a:t>
            </a:r>
          </a:p>
        </p:txBody>
      </p:sp>
      <p:grpSp>
        <p:nvGrpSpPr>
          <p:cNvPr id="463" name="组合 40"/>
          <p:cNvGrpSpPr/>
          <p:nvPr/>
        </p:nvGrpSpPr>
        <p:grpSpPr>
          <a:xfrm>
            <a:off x="-661990" y="314323"/>
            <a:ext cx="11418893" cy="1223965"/>
            <a:chOff x="-1" y="0"/>
            <a:chExt cx="11418891" cy="1223964"/>
          </a:xfrm>
        </p:grpSpPr>
        <p:sp>
          <p:nvSpPr>
            <p:cNvPr id="459" name="矩形 14"/>
            <p:cNvSpPr/>
            <p:nvPr/>
          </p:nvSpPr>
          <p:spPr>
            <a:xfrm>
              <a:off x="2352674" y="671513"/>
              <a:ext cx="9066217" cy="552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0" name="直接连接符 16"/>
            <p:cNvSpPr/>
            <p:nvPr/>
          </p:nvSpPr>
          <p:spPr>
            <a:xfrm>
              <a:off x="-2" y="674688"/>
              <a:ext cx="2479677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1" name="矩形 18"/>
            <p:cNvSpPr/>
            <p:nvPr/>
          </p:nvSpPr>
          <p:spPr>
            <a:xfrm>
              <a:off x="2352674" y="-1"/>
              <a:ext cx="306388" cy="1223965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2" name="文本框 20"/>
            <p:cNvSpPr txBox="1"/>
            <p:nvPr/>
          </p:nvSpPr>
          <p:spPr>
            <a:xfrm>
              <a:off x="2770187" y="742950"/>
              <a:ext cx="6934854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在Activity中显示Fragment必须将Fragment添加到Activity中。</a:t>
              </a:r>
            </a:p>
          </p:txBody>
        </p:sp>
      </p:grpSp>
      <p:grpSp>
        <p:nvGrpSpPr>
          <p:cNvPr id="467" name="组合 2"/>
          <p:cNvGrpSpPr/>
          <p:nvPr/>
        </p:nvGrpSpPr>
        <p:grpSpPr>
          <a:xfrm>
            <a:off x="600075" y="2532059"/>
            <a:ext cx="7077956" cy="3524818"/>
            <a:chOff x="0" y="0"/>
            <a:chExt cx="7077955" cy="3524816"/>
          </a:xfrm>
        </p:grpSpPr>
        <p:sp>
          <p:nvSpPr>
            <p:cNvPr id="464" name="矩形 25"/>
            <p:cNvSpPr/>
            <p:nvPr/>
          </p:nvSpPr>
          <p:spPr>
            <a:xfrm>
              <a:off x="0" y="363712"/>
              <a:ext cx="6791326" cy="3073229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文本框 1"/>
            <p:cNvSpPr txBox="1"/>
            <p:nvPr/>
          </p:nvSpPr>
          <p:spPr>
            <a:xfrm>
              <a:off x="2739" y="-1"/>
              <a:ext cx="1594286" cy="40893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数据传递方式</a:t>
              </a:r>
            </a:p>
          </p:txBody>
        </p:sp>
        <p:sp>
          <p:nvSpPr>
            <p:cNvPr id="466" name="矩形 33"/>
            <p:cNvSpPr txBox="1"/>
            <p:nvPr/>
          </p:nvSpPr>
          <p:spPr>
            <a:xfrm>
              <a:off x="92824" y="677478"/>
              <a:ext cx="6985133" cy="284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Trebuchet MS"/>
                <a:buChar char="➢"/>
                <a:defRPr b="1">
                  <a:solidFill>
                    <a:srgbClr val="FFFFFF"/>
                  </a:solidFill>
                </a:defRPr>
              </a:pP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向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传递数据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：在</a:t>
              </a:r>
              <a:r>
                <a:rPr b="0"/>
                <a:t>Activity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中创建</a:t>
              </a:r>
              <a:r>
                <a:rPr b="0"/>
                <a:t>Bundle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数据包，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并调用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t>setAguments(Bundle bundle)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方法即可将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Bundle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数据包传递给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</a:p>
            <a:p>
              <a:pPr>
                <a:defRPr>
                  <a:solidFill>
                    <a:srgbClr val="FFFFFF"/>
                  </a:solidFill>
                </a:defRPr>
              </a:pPr>
            </a:p>
            <a:p>
              <a:pPr marL="285750" indent="-285750">
                <a:buSzPct val="100000"/>
                <a:buFont typeface="Trebuchet MS"/>
                <a:buChar char="➢"/>
                <a:defRPr b="1">
                  <a:solidFill>
                    <a:srgbClr val="FFFFFF"/>
                  </a:solidFill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向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传递数据或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需要在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运行中</a:t>
              </a:r>
            </a:p>
            <a:p>
              <a:pPr>
                <a:defRPr b="1"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进行实时通信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：在</a:t>
              </a:r>
              <a:r>
                <a:rPr b="0"/>
                <a:t>Fragment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中定义一个内部回调接口，再让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包含该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实现该回调接口，这样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即可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调用该回调方法将数据传递给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</p:txBody>
        </p:sp>
      </p:grpSp>
      <p:pic>
        <p:nvPicPr>
          <p:cNvPr id="46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5125" y="2136188"/>
            <a:ext cx="6457130" cy="3644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矩形 17"/>
          <p:cNvSpPr txBox="1"/>
          <p:nvPr/>
        </p:nvSpPr>
        <p:spPr>
          <a:xfrm>
            <a:off x="1793752" y="288852"/>
            <a:ext cx="8296880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4.4.4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管理与</a:t>
            </a:r>
            <a:r>
              <a:t>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事务</a:t>
            </a:r>
          </a:p>
        </p:txBody>
      </p:sp>
      <p:grpSp>
        <p:nvGrpSpPr>
          <p:cNvPr id="475" name="组合 40"/>
          <p:cNvGrpSpPr/>
          <p:nvPr/>
        </p:nvGrpSpPr>
        <p:grpSpPr>
          <a:xfrm>
            <a:off x="-661990" y="314323"/>
            <a:ext cx="11418893" cy="1223965"/>
            <a:chOff x="-1" y="0"/>
            <a:chExt cx="11418891" cy="1223964"/>
          </a:xfrm>
        </p:grpSpPr>
        <p:sp>
          <p:nvSpPr>
            <p:cNvPr id="471" name="矩形 14"/>
            <p:cNvSpPr/>
            <p:nvPr/>
          </p:nvSpPr>
          <p:spPr>
            <a:xfrm>
              <a:off x="2352674" y="671513"/>
              <a:ext cx="9066217" cy="552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2" name="直接连接符 16"/>
            <p:cNvSpPr/>
            <p:nvPr/>
          </p:nvSpPr>
          <p:spPr>
            <a:xfrm>
              <a:off x="-2" y="674688"/>
              <a:ext cx="2479677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3" name="矩形 18"/>
            <p:cNvSpPr/>
            <p:nvPr/>
          </p:nvSpPr>
          <p:spPr>
            <a:xfrm>
              <a:off x="2352674" y="-1"/>
              <a:ext cx="306388" cy="1223965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4" name="文本框 20"/>
            <p:cNvSpPr txBox="1"/>
            <p:nvPr/>
          </p:nvSpPr>
          <p:spPr>
            <a:xfrm>
              <a:off x="2770186" y="742950"/>
              <a:ext cx="5862919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Activity管理Fragment主要依靠FragmentManager。</a:t>
              </a:r>
            </a:p>
          </p:txBody>
        </p:sp>
      </p:grpSp>
      <p:grpSp>
        <p:nvGrpSpPr>
          <p:cNvPr id="479" name="组合 3"/>
          <p:cNvGrpSpPr/>
          <p:nvPr/>
        </p:nvGrpSpPr>
        <p:grpSpPr>
          <a:xfrm>
            <a:off x="577848" y="3268667"/>
            <a:ext cx="5631659" cy="2673844"/>
            <a:chOff x="0" y="0"/>
            <a:chExt cx="5631658" cy="2673843"/>
          </a:xfrm>
        </p:grpSpPr>
        <p:sp>
          <p:nvSpPr>
            <p:cNvPr id="476" name="直接连接符 26"/>
            <p:cNvSpPr/>
            <p:nvPr/>
          </p:nvSpPr>
          <p:spPr>
            <a:xfrm>
              <a:off x="26193" y="0"/>
              <a:ext cx="539274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7" name="直接连接符 28"/>
            <p:cNvSpPr/>
            <p:nvPr/>
          </p:nvSpPr>
          <p:spPr>
            <a:xfrm>
              <a:off x="119458" y="2319338"/>
              <a:ext cx="5392742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8" name="矩形 29"/>
            <p:cNvSpPr txBox="1"/>
            <p:nvPr/>
          </p:nvSpPr>
          <p:spPr>
            <a:xfrm>
              <a:off x="-1" y="144005"/>
              <a:ext cx="5631660" cy="2529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Helvetica"/>
                <a:buChar char="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使用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findFragmentById()</a:t>
              </a:r>
              <a:r>
                <a:t>或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findFragmentByTag()</a:t>
              </a:r>
              <a:r>
                <a:t>方法来获取指定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</a:t>
              </a:r>
              <a:r>
                <a:t>。</a:t>
              </a:r>
            </a:p>
            <a:p>
              <a:pPr marL="285750" indent="-285750"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</a:defRPr>
              </a:pPr>
            </a:p>
            <a:p>
              <a:pPr marL="285750" indent="-285750">
                <a:buSzPct val="100000"/>
                <a:buFont typeface="Helvetica"/>
                <a:buChar char="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调用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popBackStack()</a:t>
              </a:r>
              <a:r>
                <a:t>方法将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</a:t>
              </a:r>
              <a:r>
                <a:t>从后台栈中弹出。</a:t>
              </a:r>
            </a:p>
            <a:p>
              <a:pPr marL="285750" indent="-285750"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</a:defRPr>
              </a:pPr>
            </a:p>
            <a:p>
              <a:pPr marL="285750" indent="-285750">
                <a:buSzPct val="100000"/>
                <a:buFont typeface="Helvetica"/>
                <a:buChar char="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调用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addOnBackStackChangeListener()</a:t>
              </a:r>
              <a:r>
                <a:t>注册一个监听器，用于监听后台栈的变化。</a:t>
              </a:r>
            </a:p>
          </p:txBody>
        </p:sp>
      </p:grpSp>
      <p:grpSp>
        <p:nvGrpSpPr>
          <p:cNvPr id="482" name="矩形 30"/>
          <p:cNvGrpSpPr/>
          <p:nvPr/>
        </p:nvGrpSpPr>
        <p:grpSpPr>
          <a:xfrm>
            <a:off x="604043" y="2517481"/>
            <a:ext cx="2965451" cy="546102"/>
            <a:chOff x="0" y="0"/>
            <a:chExt cx="2965450" cy="546101"/>
          </a:xfrm>
        </p:grpSpPr>
        <p:sp>
          <p:nvSpPr>
            <p:cNvPr id="480" name="矩形"/>
            <p:cNvSpPr/>
            <p:nvPr/>
          </p:nvSpPr>
          <p:spPr>
            <a:xfrm>
              <a:off x="0" y="-1"/>
              <a:ext cx="2965451" cy="546103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333F50"/>
                  </a:solidFill>
                </a:defRPr>
              </a:pPr>
            </a:p>
          </p:txBody>
        </p:sp>
        <p:sp>
          <p:nvSpPr>
            <p:cNvPr id="481" name="FragmentManager的功能"/>
            <p:cNvSpPr txBox="1"/>
            <p:nvPr/>
          </p:nvSpPr>
          <p:spPr>
            <a:xfrm>
              <a:off x="0" y="49530"/>
              <a:ext cx="2965451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000">
                  <a:solidFill>
                    <a:srgbClr val="333F50"/>
                  </a:solidFill>
                </a:defRPr>
              </a:pPr>
              <a:r>
                <a:t>FragmentManager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的功能</a:t>
              </a:r>
            </a:p>
          </p:txBody>
        </p:sp>
      </p:grpSp>
      <p:pic>
        <p:nvPicPr>
          <p:cNvPr id="483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6775" y="3268667"/>
            <a:ext cx="3705225" cy="2324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椭圆 6"/>
          <p:cNvGrpSpPr/>
          <p:nvPr/>
        </p:nvGrpSpPr>
        <p:grpSpPr>
          <a:xfrm>
            <a:off x="4127500" y="550860"/>
            <a:ext cx="3376615" cy="3375031"/>
            <a:chOff x="0" y="-1"/>
            <a:chExt cx="3376614" cy="3375030"/>
          </a:xfrm>
        </p:grpSpPr>
        <p:sp>
          <p:nvSpPr>
            <p:cNvPr id="485" name="圆形"/>
            <p:cNvSpPr/>
            <p:nvPr/>
          </p:nvSpPr>
          <p:spPr>
            <a:xfrm>
              <a:off x="0" y="-2"/>
              <a:ext cx="3376615" cy="3375031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6" name="4.5"/>
            <p:cNvSpPr txBox="1"/>
            <p:nvPr/>
          </p:nvSpPr>
          <p:spPr>
            <a:xfrm>
              <a:off x="494494" y="936942"/>
              <a:ext cx="2387626" cy="1501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4.5</a:t>
              </a:r>
            </a:p>
          </p:txBody>
        </p:sp>
      </p:grpSp>
      <p:sp>
        <p:nvSpPr>
          <p:cNvPr id="488" name="弦形 7"/>
          <p:cNvSpPr/>
          <p:nvPr/>
        </p:nvSpPr>
        <p:spPr>
          <a:xfrm rot="17100000">
            <a:off x="4401121" y="1615749"/>
            <a:ext cx="1709107" cy="2716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fill="norm" stroke="1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9" name="直接连接符 9"/>
          <p:cNvSpPr/>
          <p:nvPr/>
        </p:nvSpPr>
        <p:spPr>
          <a:xfrm>
            <a:off x="3517899" y="1239837"/>
            <a:ext cx="3595691" cy="3211513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0" name="文本框 12"/>
          <p:cNvSpPr txBox="1"/>
          <p:nvPr/>
        </p:nvSpPr>
        <p:spPr>
          <a:xfrm>
            <a:off x="3009900" y="4850238"/>
            <a:ext cx="5760798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Fragment的生命周期</a:t>
            </a:r>
          </a:p>
        </p:txBody>
      </p:sp>
      <p:sp>
        <p:nvSpPr>
          <p:cNvPr id="491" name="直接连接符 13"/>
          <p:cNvSpPr/>
          <p:nvPr/>
        </p:nvSpPr>
        <p:spPr>
          <a:xfrm flipV="1">
            <a:off x="851128" y="5253037"/>
            <a:ext cx="2158772" cy="2540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2" name="直接连接符 14"/>
          <p:cNvSpPr/>
          <p:nvPr/>
        </p:nvSpPr>
        <p:spPr>
          <a:xfrm flipV="1">
            <a:off x="8734544" y="5253036"/>
            <a:ext cx="2440777" cy="1270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组合 1"/>
          <p:cNvGrpSpPr/>
          <p:nvPr/>
        </p:nvGrpSpPr>
        <p:grpSpPr>
          <a:xfrm>
            <a:off x="1426471" y="-283981"/>
            <a:ext cx="7081760" cy="5910930"/>
            <a:chOff x="-1" y="0"/>
            <a:chExt cx="7081758" cy="5910928"/>
          </a:xfrm>
        </p:grpSpPr>
        <p:sp>
          <p:nvSpPr>
            <p:cNvPr id="494" name="直接连接符 8"/>
            <p:cNvSpPr/>
            <p:nvPr/>
          </p:nvSpPr>
          <p:spPr>
            <a:xfrm flipH="1">
              <a:off x="712774" y="255048"/>
              <a:ext cx="2" cy="170021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95" name="直接连接符 9"/>
            <p:cNvSpPr/>
            <p:nvPr/>
          </p:nvSpPr>
          <p:spPr>
            <a:xfrm>
              <a:off x="2645879" y="181937"/>
              <a:ext cx="17688" cy="441928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96" name="直接连接符 11"/>
            <p:cNvSpPr/>
            <p:nvPr/>
          </p:nvSpPr>
          <p:spPr>
            <a:xfrm>
              <a:off x="6456752" y="-1"/>
              <a:ext cx="36029" cy="379254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97" name="直接连接符 12"/>
            <p:cNvSpPr/>
            <p:nvPr/>
          </p:nvSpPr>
          <p:spPr>
            <a:xfrm flipH="1">
              <a:off x="4439880" y="196058"/>
              <a:ext cx="1846" cy="107486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98" name="椭圆 17"/>
            <p:cNvSpPr/>
            <p:nvPr/>
          </p:nvSpPr>
          <p:spPr>
            <a:xfrm>
              <a:off x="-2" y="2214024"/>
              <a:ext cx="1438282" cy="143986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9" name="椭圆 18"/>
            <p:cNvSpPr/>
            <p:nvPr/>
          </p:nvSpPr>
          <p:spPr>
            <a:xfrm>
              <a:off x="2098902" y="4791738"/>
              <a:ext cx="1117607" cy="1119191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0" name="椭圆 19"/>
            <p:cNvSpPr/>
            <p:nvPr/>
          </p:nvSpPr>
          <p:spPr>
            <a:xfrm>
              <a:off x="3900127" y="1451890"/>
              <a:ext cx="1117606" cy="1117603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1" name="椭圆 20"/>
            <p:cNvSpPr/>
            <p:nvPr/>
          </p:nvSpPr>
          <p:spPr>
            <a:xfrm>
              <a:off x="5964151" y="4017962"/>
              <a:ext cx="1117607" cy="111760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2" name="矩形 26"/>
            <p:cNvSpPr txBox="1"/>
            <p:nvPr/>
          </p:nvSpPr>
          <p:spPr>
            <a:xfrm>
              <a:off x="133361" y="2536467"/>
              <a:ext cx="1171534" cy="929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运行</a:t>
              </a:r>
            </a:p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状态</a:t>
              </a:r>
            </a:p>
          </p:txBody>
        </p:sp>
        <p:sp>
          <p:nvSpPr>
            <p:cNvPr id="503" name="矩形 27"/>
            <p:cNvSpPr txBox="1"/>
            <p:nvPr/>
          </p:nvSpPr>
          <p:spPr>
            <a:xfrm>
              <a:off x="4007280" y="1549269"/>
              <a:ext cx="890665" cy="929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停止状态</a:t>
              </a:r>
            </a:p>
          </p:txBody>
        </p:sp>
        <p:sp>
          <p:nvSpPr>
            <p:cNvPr id="504" name="矩形 28"/>
            <p:cNvSpPr txBox="1"/>
            <p:nvPr/>
          </p:nvSpPr>
          <p:spPr>
            <a:xfrm>
              <a:off x="2212548" y="4889410"/>
              <a:ext cx="890665" cy="929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暂停状态</a:t>
              </a:r>
            </a:p>
          </p:txBody>
        </p:sp>
        <p:sp>
          <p:nvSpPr>
            <p:cNvPr id="505" name="矩形 29"/>
            <p:cNvSpPr txBox="1"/>
            <p:nvPr/>
          </p:nvSpPr>
          <p:spPr>
            <a:xfrm>
              <a:off x="6077528" y="4170291"/>
              <a:ext cx="890665" cy="929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销毁状态</a:t>
              </a:r>
            </a:p>
          </p:txBody>
        </p:sp>
        <p:sp>
          <p:nvSpPr>
            <p:cNvPr id="506" name="弧形 41"/>
            <p:cNvSpPr/>
            <p:nvPr/>
          </p:nvSpPr>
          <p:spPr>
            <a:xfrm rot="18900000">
              <a:off x="422666" y="1863336"/>
              <a:ext cx="581822" cy="581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07" name="弧形 42"/>
            <p:cNvSpPr/>
            <p:nvPr/>
          </p:nvSpPr>
          <p:spPr>
            <a:xfrm rot="18900000">
              <a:off x="2462556" y="4538324"/>
              <a:ext cx="404022" cy="404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08" name="弧形 43"/>
            <p:cNvSpPr/>
            <p:nvPr/>
          </p:nvSpPr>
          <p:spPr>
            <a:xfrm rot="18900000">
              <a:off x="4248190" y="1188831"/>
              <a:ext cx="404022" cy="404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09" name="弧形 44"/>
            <p:cNvSpPr/>
            <p:nvPr/>
          </p:nvSpPr>
          <p:spPr>
            <a:xfrm rot="18900000">
              <a:off x="6299505" y="3732675"/>
              <a:ext cx="404022" cy="404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511" name="直接连接符 25"/>
          <p:cNvSpPr/>
          <p:nvPr/>
        </p:nvSpPr>
        <p:spPr>
          <a:xfrm flipH="1">
            <a:off x="634998" y="-120652"/>
            <a:ext cx="4" cy="2030415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2" name="直接连接符 26"/>
          <p:cNvSpPr/>
          <p:nvPr/>
        </p:nvSpPr>
        <p:spPr>
          <a:xfrm flipH="1">
            <a:off x="657223" y="4827587"/>
            <a:ext cx="4" cy="203041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3" name="文本框 6"/>
          <p:cNvSpPr txBox="1"/>
          <p:nvPr/>
        </p:nvSpPr>
        <p:spPr>
          <a:xfrm rot="5400000">
            <a:off x="-427451" y="2927585"/>
            <a:ext cx="2136139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生命周期</a:t>
            </a:r>
          </a:p>
        </p:txBody>
      </p:sp>
      <p:sp>
        <p:nvSpPr>
          <p:cNvPr id="514" name="文本框 1"/>
          <p:cNvSpPr txBox="1"/>
          <p:nvPr/>
        </p:nvSpPr>
        <p:spPr>
          <a:xfrm>
            <a:off x="1298429" y="3426936"/>
            <a:ext cx="2169995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当前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位于前台，用户可见，可以获得焦点。</a:t>
            </a:r>
          </a:p>
        </p:txBody>
      </p:sp>
      <p:sp>
        <p:nvSpPr>
          <p:cNvPr id="515" name="文本框 1"/>
          <p:cNvSpPr txBox="1"/>
          <p:nvPr/>
        </p:nvSpPr>
        <p:spPr>
          <a:xfrm>
            <a:off x="2935977" y="5651620"/>
            <a:ext cx="2555771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其他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位于前台，该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依然可见，只是不能获得焦点。</a:t>
            </a:r>
          </a:p>
        </p:txBody>
      </p:sp>
      <p:sp>
        <p:nvSpPr>
          <p:cNvPr id="516" name="文本框 1"/>
          <p:cNvSpPr txBox="1"/>
          <p:nvPr/>
        </p:nvSpPr>
        <p:spPr>
          <a:xfrm>
            <a:off x="4938145" y="2310184"/>
            <a:ext cx="2169994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不可见，失去焦点。</a:t>
            </a:r>
          </a:p>
        </p:txBody>
      </p:sp>
      <p:sp>
        <p:nvSpPr>
          <p:cNvPr id="517" name="文本框 1"/>
          <p:cNvSpPr txBox="1"/>
          <p:nvPr/>
        </p:nvSpPr>
        <p:spPr>
          <a:xfrm>
            <a:off x="5208551" y="4170784"/>
            <a:ext cx="2423333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被完全删除，或该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所在的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被结束。</a:t>
            </a:r>
          </a:p>
        </p:txBody>
      </p:sp>
      <p:pic>
        <p:nvPicPr>
          <p:cNvPr id="518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25963" y="-3175"/>
            <a:ext cx="2730501" cy="6858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组合 1"/>
          <p:cNvGrpSpPr/>
          <p:nvPr/>
        </p:nvGrpSpPr>
        <p:grpSpPr>
          <a:xfrm>
            <a:off x="462465" y="305535"/>
            <a:ext cx="3986218" cy="3900489"/>
            <a:chOff x="0" y="0"/>
            <a:chExt cx="3986216" cy="3900488"/>
          </a:xfrm>
        </p:grpSpPr>
        <p:grpSp>
          <p:nvGrpSpPr>
            <p:cNvPr id="524" name="椭圆 6"/>
            <p:cNvGrpSpPr/>
            <p:nvPr/>
          </p:nvGrpSpPr>
          <p:grpSpPr>
            <a:xfrm>
              <a:off x="609600" y="-1"/>
              <a:ext cx="3376617" cy="3375031"/>
              <a:chOff x="0" y="0"/>
              <a:chExt cx="3376615" cy="3375030"/>
            </a:xfrm>
          </p:grpSpPr>
          <p:sp>
            <p:nvSpPr>
              <p:cNvPr id="522" name="圆形"/>
              <p:cNvSpPr/>
              <p:nvPr/>
            </p:nvSpPr>
            <p:spPr>
              <a:xfrm>
                <a:off x="-1" y="-1"/>
                <a:ext cx="3376617" cy="3375031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9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23" name="4.6"/>
              <p:cNvSpPr txBox="1"/>
              <p:nvPr/>
            </p:nvSpPr>
            <p:spPr>
              <a:xfrm>
                <a:off x="494494" y="936942"/>
                <a:ext cx="2387627" cy="15011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9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4.6</a:t>
                </a:r>
              </a:p>
            </p:txBody>
          </p:sp>
        </p:grpSp>
        <p:sp>
          <p:nvSpPr>
            <p:cNvPr id="525" name="弦形 7"/>
            <p:cNvSpPr/>
            <p:nvPr/>
          </p:nvSpPr>
          <p:spPr>
            <a:xfrm rot="17100000">
              <a:off x="883221" y="1064886"/>
              <a:ext cx="1709108" cy="2716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59" h="21600" fill="norm" stroke="1" extrusionOk="0">
                  <a:moveTo>
                    <a:pt x="3662" y="21600"/>
                  </a:moveTo>
                  <a:cubicBezTo>
                    <a:pt x="-2541" y="15536"/>
                    <a:pt x="-676" y="7034"/>
                    <a:pt x="7828" y="2611"/>
                  </a:cubicBezTo>
                  <a:cubicBezTo>
                    <a:pt x="11089" y="914"/>
                    <a:pt x="15022" y="0"/>
                    <a:pt x="19059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6" name="直接连接符 9"/>
            <p:cNvSpPr/>
            <p:nvPr/>
          </p:nvSpPr>
          <p:spPr>
            <a:xfrm>
              <a:off x="-1" y="688974"/>
              <a:ext cx="3595691" cy="3211514"/>
            </a:xfrm>
            <a:prstGeom prst="line">
              <a:avLst/>
            </a:prstGeom>
            <a:noFill/>
            <a:ln w="6350" cap="flat">
              <a:solidFill>
                <a:srgbClr val="FE5A3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28" name="文本框 12"/>
          <p:cNvSpPr txBox="1"/>
          <p:nvPr/>
        </p:nvSpPr>
        <p:spPr>
          <a:xfrm>
            <a:off x="4853392" y="579011"/>
            <a:ext cx="2542539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本章小结</a:t>
            </a:r>
          </a:p>
        </p:txBody>
      </p:sp>
      <p:sp>
        <p:nvSpPr>
          <p:cNvPr id="529" name="直接连接符 14"/>
          <p:cNvSpPr/>
          <p:nvPr/>
        </p:nvSpPr>
        <p:spPr>
          <a:xfrm>
            <a:off x="7500270" y="994510"/>
            <a:ext cx="2151065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0" name="直接连接符 8"/>
          <p:cNvSpPr/>
          <p:nvPr/>
        </p:nvSpPr>
        <p:spPr>
          <a:xfrm flipH="1">
            <a:off x="5532422" y="2681596"/>
            <a:ext cx="3" cy="36832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33" name="矩形 10"/>
          <p:cNvGrpSpPr/>
          <p:nvPr/>
        </p:nvGrpSpPr>
        <p:grpSpPr>
          <a:xfrm>
            <a:off x="5532423" y="5632820"/>
            <a:ext cx="4118912" cy="911597"/>
            <a:chOff x="0" y="0"/>
            <a:chExt cx="4118910" cy="911595"/>
          </a:xfrm>
        </p:grpSpPr>
        <p:sp>
          <p:nvSpPr>
            <p:cNvPr id="531" name="矩形"/>
            <p:cNvSpPr/>
            <p:nvPr/>
          </p:nvSpPr>
          <p:spPr>
            <a:xfrm>
              <a:off x="-1" y="179573"/>
              <a:ext cx="4118912" cy="552452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2" name="深入理解Activity与Fragment"/>
            <p:cNvSpPr txBox="1"/>
            <p:nvPr/>
          </p:nvSpPr>
          <p:spPr>
            <a:xfrm>
              <a:off x="-1" y="0"/>
              <a:ext cx="4118912" cy="911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深入理解</a:t>
              </a:r>
              <a:r>
                <a:rPr b="1" sz="2800"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与</a:t>
              </a:r>
              <a:r>
                <a:rPr b="1" sz="2800">
                  <a:latin typeface="+mj-lt"/>
                  <a:ea typeface="+mj-ea"/>
                  <a:cs typeface="+mj-cs"/>
                  <a:sym typeface="Calibri"/>
                </a:rPr>
                <a:t>Fragment</a:t>
              </a:r>
            </a:p>
          </p:txBody>
        </p:sp>
      </p:grpSp>
      <p:sp>
        <p:nvSpPr>
          <p:cNvPr id="534" name="文本框 38"/>
          <p:cNvSpPr txBox="1"/>
          <p:nvPr/>
        </p:nvSpPr>
        <p:spPr>
          <a:xfrm>
            <a:off x="5622699" y="2440257"/>
            <a:ext cx="6086701" cy="3682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介绍了Android四大组件之一：Activity。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重点掌握如何开发Activity。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如何在AndroidManifest.xml文件中配置Activity。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介绍了启动其他Activity的方法。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利用Bundle在不同Activity之间通信。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掌握Activity的生命周期。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详细介绍的开发Fragment的方法。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掌握Fragment的生命周期。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 Work2: Android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在线表单</a:t>
            </a:r>
          </a:p>
        </p:txBody>
      </p:sp>
      <p:sp>
        <p:nvSpPr>
          <p:cNvPr id="53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参考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https://www.ibm.com/developerworks/cn/xml/tutorials/x-andddyntut/</a:t>
            </a:r>
          </a:p>
          <a:p>
            <a:pPr/>
          </a:p>
          <a:p>
            <a:pPr/>
            <a:r>
              <a:t>作业截止时间北京时间11月30后23:59</a:t>
            </a:r>
          </a:p>
          <a:p>
            <a:pPr/>
          </a:p>
          <a:p>
            <a:pPr/>
            <a:r>
              <a:t>作业提交内容（1）实验报告；（2）源代码（</a:t>
            </a:r>
            <a:r>
              <a:rPr>
                <a:solidFill>
                  <a:srgbClr val="FB107B"/>
                </a:solidFill>
              </a:rPr>
              <a:t>只需要源代码部分</a:t>
            </a:r>
            <a:r>
              <a:t>）。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0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1" name="内容占位符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48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ftp 提交网站：</a:t>
            </a: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http://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172.18.5.102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4800"/>
            </a:pPr>
            <a:r>
              <a:t>User dailiyun password dailiyun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480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内容：</a:t>
            </a: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440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实验报告。 学号</a:t>
            </a:r>
            <a:r>
              <a:t>-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姓名</a:t>
            </a:r>
            <a:r>
              <a:t>.doc</a:t>
            </a:r>
            <a:endParaRPr sz="2400"/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440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代码。学号</a:t>
            </a:r>
            <a:r>
              <a:t>-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姓名</a:t>
            </a:r>
            <a:r>
              <a:t>.zip(rar)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Home Work2: Android 在线表单要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 Work2: Android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在线表单要求</a:t>
            </a:r>
          </a:p>
        </p:txBody>
      </p:sp>
      <p:sp>
        <p:nvSpPr>
          <p:cNvPr id="544" name="1. 拥有一个属性设置界面设置。完成设置姓名，学号，出生年月，年龄，名族，籍贯等信息的配置。"/>
          <p:cNvSpPr txBox="1"/>
          <p:nvPr/>
        </p:nvSpPr>
        <p:spPr>
          <a:xfrm>
            <a:off x="1326507" y="2277140"/>
            <a:ext cx="8393371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1.分析清楚IBM已有代码的流程和各部分的作用。初步认识实际app开发的方式。</a:t>
            </a:r>
          </a:p>
        </p:txBody>
      </p:sp>
      <p:sp>
        <p:nvSpPr>
          <p:cNvPr id="545" name="2.当注册表单中含有1种相应属于，app在在线渲染时自动填充相应内容。"/>
          <p:cNvSpPr txBox="1"/>
          <p:nvPr/>
        </p:nvSpPr>
        <p:spPr>
          <a:xfrm>
            <a:off x="1298311" y="4557090"/>
            <a:ext cx="11004162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3.当xml表单的扩展：当表单中含有1中的相应属性时app在在线渲染时自动填充相应内容（属性设置内容）。</a:t>
            </a:r>
          </a:p>
        </p:txBody>
      </p:sp>
      <p:sp>
        <p:nvSpPr>
          <p:cNvPr id="546" name="1. 拥有一个属性设置界面设置。完成设置姓名，学号，出生年月，年龄，名族，籍贯等信息的配置。"/>
          <p:cNvSpPr txBox="1"/>
          <p:nvPr/>
        </p:nvSpPr>
        <p:spPr>
          <a:xfrm>
            <a:off x="1326507" y="3471803"/>
            <a:ext cx="8393371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2. 拥有一个属性设置界面设置。完成设置姓名，学号，出生年月，年龄，民族，籍贯等信息的配置。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3.当XML表单的具体扩展"/>
          <p:cNvSpPr txBox="1"/>
          <p:nvPr>
            <p:ph type="title"/>
          </p:nvPr>
        </p:nvSpPr>
        <p:spPr>
          <a:xfrm>
            <a:off x="776168" y="376403"/>
            <a:ext cx="10515601" cy="1325564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pPr/>
            <a:r>
              <a:t>3.当XML表单的具体扩展</a:t>
            </a:r>
          </a:p>
        </p:txBody>
      </p:sp>
      <p:sp>
        <p:nvSpPr>
          <p:cNvPr id="549" name="&lt;?xml version=&quot;1.0&quot; encoding=&quot;utf-8&quot;?&gt;…"/>
          <p:cNvSpPr txBox="1"/>
          <p:nvPr>
            <p:ph type="body" idx="1"/>
          </p:nvPr>
        </p:nvSpPr>
        <p:spPr>
          <a:xfrm>
            <a:off x="838200" y="1870738"/>
            <a:ext cx="10515600" cy="4351339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&lt;?xml</a:t>
            </a:r>
            <a:r>
              <a:t> </a:t>
            </a:r>
            <a:r>
              <a:rPr>
                <a:solidFill>
                  <a:srgbClr val="6E6E6E"/>
                </a:solidFill>
              </a:rPr>
              <a:t>version</a:t>
            </a:r>
            <a:r>
              <a:t>="1.0"</a:t>
            </a:r>
            <a:r>
              <a:t> </a:t>
            </a:r>
            <a:r>
              <a:rPr>
                <a:solidFill>
                  <a:srgbClr val="6E6E6E"/>
                </a:solidFill>
              </a:rPr>
              <a:t>encoding</a:t>
            </a:r>
            <a:r>
              <a:t>="utf-8"?&gt;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&lt;xmlgui&gt;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&lt;form</a:t>
            </a:r>
            <a:r>
              <a:t> </a:t>
            </a:r>
            <a:r>
              <a:rPr>
                <a:solidFill>
                  <a:srgbClr val="6E6E6E"/>
                </a:solidFill>
              </a:rPr>
              <a:t>id</a:t>
            </a:r>
            <a:r>
              <a:t>="1"</a:t>
            </a:r>
            <a:r>
              <a:t>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="Robotics Club Registration"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   </a:t>
            </a:r>
            <a:r>
              <a:rPr>
                <a:solidFill>
                  <a:srgbClr val="6E6E6E"/>
                </a:solidFill>
              </a:rPr>
              <a:t>submitTo</a:t>
            </a:r>
            <a:r>
              <a:t>="http://serverurl/xmlgui1-post.php"</a:t>
            </a:r>
            <a:r>
              <a:t> </a:t>
            </a:r>
            <a:r>
              <a:t>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&lt;field</a:t>
            </a:r>
            <a:r>
              <a:t>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="fname"</a:t>
            </a:r>
            <a:r>
              <a:t> </a:t>
            </a:r>
            <a:r>
              <a:rPr>
                <a:solidFill>
                  <a:srgbClr val="6E6E6E"/>
                </a:solidFill>
              </a:rPr>
              <a:t>label</a:t>
            </a:r>
            <a:r>
              <a:t>="Name"</a:t>
            </a:r>
            <a:r>
              <a:t> </a:t>
            </a:r>
            <a:r>
              <a:rPr>
                <a:solidFill>
                  <a:srgbClr val="6E6E6E"/>
                </a:solidFill>
              </a:rPr>
              <a:t>type</a:t>
            </a:r>
            <a:r>
              <a:t>="text"</a:t>
            </a:r>
            <a:r>
              <a:t> </a:t>
            </a:r>
            <a:r>
              <a:rPr>
                <a:solidFill>
                  <a:srgbClr val="FF1E7B"/>
                </a:solidFill>
              </a:rPr>
              <a:t>source=“姓名”</a:t>
            </a:r>
            <a:r>
              <a:t> </a:t>
            </a:r>
            <a:r>
              <a:rPr>
                <a:solidFill>
                  <a:srgbClr val="6E6E6E"/>
                </a:solidFill>
              </a:rPr>
              <a:t>required</a:t>
            </a:r>
            <a:r>
              <a:t>="Y"</a:t>
            </a:r>
            <a:r>
              <a:t> </a:t>
            </a:r>
            <a:r>
              <a:rPr>
                <a:solidFill>
                  <a:srgbClr val="6E6E6E"/>
                </a:solidFill>
              </a:rPr>
              <a:t>options</a:t>
            </a:r>
            <a:r>
              <a:t>=""/&gt;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&lt;field</a:t>
            </a:r>
            <a:r>
              <a:t>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="学号"</a:t>
            </a:r>
            <a:r>
              <a:t> </a:t>
            </a:r>
            <a:r>
              <a:rPr>
                <a:solidFill>
                  <a:srgbClr val="6E6E6E"/>
                </a:solidFill>
              </a:rPr>
              <a:t>label</a:t>
            </a:r>
            <a:r>
              <a:t>=“id"</a:t>
            </a:r>
            <a:r>
              <a:t> </a:t>
            </a:r>
            <a:r>
              <a:rPr>
                <a:solidFill>
                  <a:srgbClr val="6E6E6E"/>
                </a:solidFill>
              </a:rPr>
              <a:t>type</a:t>
            </a:r>
            <a:r>
              <a:t>="text"</a:t>
            </a:r>
            <a:r>
              <a:t> </a:t>
            </a:r>
            <a:r>
              <a:rPr>
                <a:solidFill>
                  <a:srgbClr val="FF1E7B"/>
                </a:solidFill>
              </a:rPr>
              <a:t>source=“学号”  </a:t>
            </a:r>
            <a:r>
              <a:rPr>
                <a:solidFill>
                  <a:srgbClr val="6E6E6E"/>
                </a:solidFill>
              </a:rPr>
              <a:t>required</a:t>
            </a:r>
            <a:r>
              <a:t>="Y"</a:t>
            </a:r>
            <a:r>
              <a:t> </a:t>
            </a:r>
            <a:r>
              <a:rPr>
                <a:solidFill>
                  <a:srgbClr val="6E6E6E"/>
                </a:solidFill>
              </a:rPr>
              <a:t>options</a:t>
            </a:r>
            <a:r>
              <a:t>=""/&gt;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&lt;field</a:t>
            </a:r>
            <a:r>
              <a:t>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="gender"</a:t>
            </a:r>
            <a:r>
              <a:t> </a:t>
            </a:r>
            <a:r>
              <a:rPr>
                <a:solidFill>
                  <a:srgbClr val="6E6E6E"/>
                </a:solidFill>
              </a:rPr>
              <a:t>label</a:t>
            </a:r>
            <a:r>
              <a:t>="Gender"</a:t>
            </a:r>
            <a:r>
              <a:t> </a:t>
            </a:r>
            <a:r>
              <a:rPr>
                <a:solidFill>
                  <a:srgbClr val="6E6E6E"/>
                </a:solidFill>
              </a:rPr>
              <a:t>type</a:t>
            </a:r>
            <a:r>
              <a:t>="choice"</a:t>
            </a:r>
            <a:r>
              <a:t> </a:t>
            </a:r>
            <a:r>
              <a:rPr>
                <a:solidFill>
                  <a:srgbClr val="6E6E6E"/>
                </a:solidFill>
              </a:rPr>
              <a:t>required</a:t>
            </a:r>
            <a:r>
              <a:t>="Y"</a:t>
            </a:r>
            <a:r>
              <a:t> </a:t>
            </a:r>
            <a:r>
              <a:rPr>
                <a:solidFill>
                  <a:srgbClr val="6E6E6E"/>
                </a:solidFill>
              </a:rPr>
              <a:t>options</a:t>
            </a:r>
            <a:r>
              <a:t>="Male|Female"/&gt;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&lt;field</a:t>
            </a:r>
            <a:r>
              <a:t>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="age"</a:t>
            </a:r>
            <a:r>
              <a:t> </a:t>
            </a:r>
            <a:r>
              <a:rPr>
                <a:solidFill>
                  <a:srgbClr val="6E6E6E"/>
                </a:solidFill>
              </a:rPr>
              <a:t>label</a:t>
            </a:r>
            <a:r>
              <a:t>="Age on 15 Oct. 2010"</a:t>
            </a:r>
            <a:r>
              <a:t> </a:t>
            </a:r>
            <a:r>
              <a:rPr>
                <a:solidFill>
                  <a:srgbClr val="6E6E6E"/>
                </a:solidFill>
              </a:rPr>
              <a:t>type</a:t>
            </a:r>
            <a:r>
              <a:t>="numeric"</a:t>
            </a:r>
            <a:r>
              <a:t> </a:t>
            </a:r>
            <a:r>
              <a:rPr>
                <a:solidFill>
                  <a:srgbClr val="6E6E6E"/>
                </a:solidFill>
              </a:rPr>
              <a:t>required</a:t>
            </a:r>
            <a:r>
              <a:t>="N"</a:t>
            </a:r>
            <a:r>
              <a:t> </a:t>
            </a:r>
            <a:r>
              <a:rPr>
                <a:solidFill>
                  <a:srgbClr val="6E6E6E"/>
                </a:solidFill>
              </a:rPr>
              <a:t>options</a:t>
            </a:r>
            <a:r>
              <a:t>=“"/&gt;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&lt;/form&gt;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&lt;/xmlgui&gt;</a:t>
            </a:r>
          </a:p>
        </p:txBody>
      </p:sp>
      <p:sp>
        <p:nvSpPr>
          <p:cNvPr id="550" name="当app渲染是自动在这个文本框中填入属性设置中“姓名”的内容。例如这里会自动填充“张三”"/>
          <p:cNvSpPr/>
          <p:nvPr/>
        </p:nvSpPr>
        <p:spPr>
          <a:xfrm>
            <a:off x="7085096" y="1702920"/>
            <a:ext cx="2262570" cy="9343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 sz="1100"/>
            </a:lvl1pPr>
          </a:lstStyle>
          <a:p>
            <a:pPr/>
            <a:r>
              <a:t>当app渲染是自动在这个文本框中填入属性设置中“姓名”的内容。例如这里会自动填充“张三”</a:t>
            </a:r>
          </a:p>
        </p:txBody>
      </p:sp>
      <p:sp>
        <p:nvSpPr>
          <p:cNvPr id="551" name="线条"/>
          <p:cNvSpPr/>
          <p:nvPr/>
        </p:nvSpPr>
        <p:spPr>
          <a:xfrm flipH="1">
            <a:off x="5283216" y="2141024"/>
            <a:ext cx="1749210" cy="59828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椭圆 6"/>
          <p:cNvGrpSpPr/>
          <p:nvPr/>
        </p:nvGrpSpPr>
        <p:grpSpPr>
          <a:xfrm>
            <a:off x="4127500" y="550860"/>
            <a:ext cx="3376615" cy="3375031"/>
            <a:chOff x="0" y="-1"/>
            <a:chExt cx="3376614" cy="3375030"/>
          </a:xfrm>
        </p:grpSpPr>
        <p:sp>
          <p:nvSpPr>
            <p:cNvPr id="141" name="圆形"/>
            <p:cNvSpPr/>
            <p:nvPr/>
          </p:nvSpPr>
          <p:spPr>
            <a:xfrm>
              <a:off x="0" y="-2"/>
              <a:ext cx="3376615" cy="3375031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4.1"/>
            <p:cNvSpPr txBox="1"/>
            <p:nvPr/>
          </p:nvSpPr>
          <p:spPr>
            <a:xfrm>
              <a:off x="494494" y="936942"/>
              <a:ext cx="2387626" cy="1501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4.1</a:t>
              </a:r>
            </a:p>
          </p:txBody>
        </p:sp>
      </p:grpSp>
      <p:sp>
        <p:nvSpPr>
          <p:cNvPr id="144" name="弦形 7"/>
          <p:cNvSpPr/>
          <p:nvPr/>
        </p:nvSpPr>
        <p:spPr>
          <a:xfrm rot="17100000">
            <a:off x="4401121" y="1615749"/>
            <a:ext cx="1709107" cy="2716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fill="norm" stroke="1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直接连接符 9"/>
          <p:cNvSpPr/>
          <p:nvPr/>
        </p:nvSpPr>
        <p:spPr>
          <a:xfrm>
            <a:off x="3517899" y="1239837"/>
            <a:ext cx="3595691" cy="3211513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文本框 12"/>
          <p:cNvSpPr txBox="1"/>
          <p:nvPr/>
        </p:nvSpPr>
        <p:spPr>
          <a:xfrm>
            <a:off x="2178003" y="4714042"/>
            <a:ext cx="6911538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建立、配置和使用Activity</a:t>
            </a:r>
          </a:p>
        </p:txBody>
      </p:sp>
      <p:sp>
        <p:nvSpPr>
          <p:cNvPr id="147" name="直接连接符 13"/>
          <p:cNvSpPr/>
          <p:nvPr/>
        </p:nvSpPr>
        <p:spPr>
          <a:xfrm>
            <a:off x="851127" y="5176836"/>
            <a:ext cx="1170858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直接连接符 14"/>
          <p:cNvSpPr/>
          <p:nvPr/>
        </p:nvSpPr>
        <p:spPr>
          <a:xfrm>
            <a:off x="9749307" y="5176837"/>
            <a:ext cx="1426014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40"/>
          <p:cNvGrpSpPr/>
          <p:nvPr/>
        </p:nvGrpSpPr>
        <p:grpSpPr>
          <a:xfrm>
            <a:off x="201610" y="571497"/>
            <a:ext cx="11418893" cy="1322392"/>
            <a:chOff x="-1" y="-1"/>
            <a:chExt cx="11418891" cy="1322390"/>
          </a:xfrm>
        </p:grpSpPr>
        <p:sp>
          <p:nvSpPr>
            <p:cNvPr id="150" name="矩形 11"/>
            <p:cNvSpPr/>
            <p:nvPr/>
          </p:nvSpPr>
          <p:spPr>
            <a:xfrm>
              <a:off x="2352674" y="769939"/>
              <a:ext cx="9066217" cy="552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" name="文本框 42"/>
            <p:cNvSpPr txBox="1"/>
            <p:nvPr/>
          </p:nvSpPr>
          <p:spPr>
            <a:xfrm>
              <a:off x="2770340" y="-2"/>
              <a:ext cx="3241386" cy="764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4.1.1 Activity</a:t>
              </a:r>
            </a:p>
          </p:txBody>
        </p:sp>
        <p:sp>
          <p:nvSpPr>
            <p:cNvPr id="152" name="直接连接符 13"/>
            <p:cNvSpPr/>
            <p:nvPr/>
          </p:nvSpPr>
          <p:spPr>
            <a:xfrm>
              <a:off x="-2" y="773113"/>
              <a:ext cx="2479677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3" name="矩形 14"/>
            <p:cNvSpPr/>
            <p:nvPr/>
          </p:nvSpPr>
          <p:spPr>
            <a:xfrm>
              <a:off x="2352674" y="98424"/>
              <a:ext cx="306388" cy="1223966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" name="文本框 16"/>
            <p:cNvSpPr txBox="1"/>
            <p:nvPr/>
          </p:nvSpPr>
          <p:spPr>
            <a:xfrm>
              <a:off x="2770187" y="841376"/>
              <a:ext cx="5594036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Activity是Android应用中负责与用户交互的组件。</a:t>
              </a:r>
            </a:p>
          </p:txBody>
        </p:sp>
      </p:grpSp>
      <p:grpSp>
        <p:nvGrpSpPr>
          <p:cNvPr id="172" name="组合 1"/>
          <p:cNvGrpSpPr/>
          <p:nvPr/>
        </p:nvGrpSpPr>
        <p:grpSpPr>
          <a:xfrm>
            <a:off x="1607674" y="2565401"/>
            <a:ext cx="9126541" cy="3498853"/>
            <a:chOff x="0" y="0"/>
            <a:chExt cx="9126539" cy="3498852"/>
          </a:xfrm>
        </p:grpSpPr>
        <p:grpSp>
          <p:nvGrpSpPr>
            <p:cNvPr id="159" name="组合 33"/>
            <p:cNvGrpSpPr/>
            <p:nvPr/>
          </p:nvGrpSpPr>
          <p:grpSpPr>
            <a:xfrm>
              <a:off x="-1" y="111124"/>
              <a:ext cx="9126541" cy="3387729"/>
              <a:chOff x="0" y="0"/>
              <a:chExt cx="9126540" cy="3387728"/>
            </a:xfrm>
          </p:grpSpPr>
          <p:sp>
            <p:nvSpPr>
              <p:cNvPr id="156" name="椭圆 33"/>
              <p:cNvSpPr/>
              <p:nvPr/>
            </p:nvSpPr>
            <p:spPr>
              <a:xfrm>
                <a:off x="0" y="-1"/>
                <a:ext cx="3389315" cy="3387729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7" name="椭圆 34"/>
              <p:cNvSpPr/>
              <p:nvPr/>
            </p:nvSpPr>
            <p:spPr>
              <a:xfrm>
                <a:off x="2876550" y="-1"/>
                <a:ext cx="3389315" cy="3387729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8" name="椭圆 35"/>
              <p:cNvSpPr/>
              <p:nvPr/>
            </p:nvSpPr>
            <p:spPr>
              <a:xfrm>
                <a:off x="5737226" y="-1"/>
                <a:ext cx="3389315" cy="3387729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60" name="椭圆 20"/>
            <p:cNvSpPr/>
            <p:nvPr/>
          </p:nvSpPr>
          <p:spPr>
            <a:xfrm>
              <a:off x="6107112" y="14287"/>
              <a:ext cx="1158877" cy="1158878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椭圆 21"/>
            <p:cNvSpPr/>
            <p:nvPr/>
          </p:nvSpPr>
          <p:spPr>
            <a:xfrm>
              <a:off x="3130550" y="0"/>
              <a:ext cx="1158877" cy="1158878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椭圆 22"/>
            <p:cNvSpPr/>
            <p:nvPr/>
          </p:nvSpPr>
          <p:spPr>
            <a:xfrm>
              <a:off x="177798" y="23810"/>
              <a:ext cx="1158877" cy="1157292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" name="文本框 14"/>
            <p:cNvSpPr txBox="1"/>
            <p:nvPr/>
          </p:nvSpPr>
          <p:spPr>
            <a:xfrm>
              <a:off x="125938" y="224324"/>
              <a:ext cx="1120139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4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案例</a:t>
              </a:r>
            </a:p>
          </p:txBody>
        </p:sp>
        <p:sp>
          <p:nvSpPr>
            <p:cNvPr id="164" name="文本框 15"/>
            <p:cNvSpPr txBox="1"/>
            <p:nvPr/>
          </p:nvSpPr>
          <p:spPr>
            <a:xfrm>
              <a:off x="531244" y="1497349"/>
              <a:ext cx="2205417" cy="1450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LauncherActivity</a:t>
              </a:r>
              <a:r>
                <a:t>开发启动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的列表。</a:t>
              </a:r>
            </a:p>
          </p:txBody>
        </p:sp>
        <p:sp>
          <p:nvSpPr>
            <p:cNvPr id="165" name="文本框 24"/>
            <p:cNvSpPr txBox="1"/>
            <p:nvPr/>
          </p:nvSpPr>
          <p:spPr>
            <a:xfrm>
              <a:off x="3116254" y="224324"/>
              <a:ext cx="1120139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4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案例</a:t>
              </a:r>
            </a:p>
          </p:txBody>
        </p:sp>
        <p:sp>
          <p:nvSpPr>
            <p:cNvPr id="166" name="文本框 25"/>
            <p:cNvSpPr txBox="1"/>
            <p:nvPr/>
          </p:nvSpPr>
          <p:spPr>
            <a:xfrm>
              <a:off x="3574836" y="1445184"/>
              <a:ext cx="2038377" cy="1450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使用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ExpandableListActivity</a:t>
              </a:r>
              <a:r>
                <a:t>实现可扩展的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。</a:t>
              </a:r>
            </a:p>
          </p:txBody>
        </p:sp>
        <p:sp>
          <p:nvSpPr>
            <p:cNvPr id="167" name="文本框 26"/>
            <p:cNvSpPr txBox="1"/>
            <p:nvPr/>
          </p:nvSpPr>
          <p:spPr>
            <a:xfrm>
              <a:off x="6070077" y="224324"/>
              <a:ext cx="1120139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4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案例</a:t>
              </a:r>
            </a:p>
          </p:txBody>
        </p:sp>
        <p:sp>
          <p:nvSpPr>
            <p:cNvPr id="168" name="文本框 27"/>
            <p:cNvSpPr txBox="1"/>
            <p:nvPr/>
          </p:nvSpPr>
          <p:spPr>
            <a:xfrm>
              <a:off x="6536494" y="1367830"/>
              <a:ext cx="2319416" cy="1386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r>
                <a:t>PreferenceActivity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结合</a:t>
              </a:r>
              <a:r>
                <a:t>PreferenceFragment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实现参数设置界面。</a:t>
              </a:r>
            </a:p>
          </p:txBody>
        </p:sp>
        <p:sp>
          <p:nvSpPr>
            <p:cNvPr id="169" name="弦形 29"/>
            <p:cNvSpPr/>
            <p:nvPr/>
          </p:nvSpPr>
          <p:spPr>
            <a:xfrm>
              <a:off x="180767" y="14278"/>
              <a:ext cx="579440" cy="1158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" name="弦形 30"/>
            <p:cNvSpPr/>
            <p:nvPr/>
          </p:nvSpPr>
          <p:spPr>
            <a:xfrm rot="5400000">
              <a:off x="3420673" y="-283973"/>
              <a:ext cx="578645" cy="1158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弦形 31"/>
            <p:cNvSpPr/>
            <p:nvPr/>
          </p:nvSpPr>
          <p:spPr>
            <a:xfrm rot="10800000">
              <a:off x="6683581" y="9533"/>
              <a:ext cx="579440" cy="1158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任意多边形 50"/>
          <p:cNvSpPr/>
          <p:nvPr/>
        </p:nvSpPr>
        <p:spPr>
          <a:xfrm>
            <a:off x="965199" y="2293978"/>
            <a:ext cx="619127" cy="677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75" y="0"/>
                </a:moveTo>
                <a:cubicBezTo>
                  <a:pt x="15155" y="0"/>
                  <a:pt x="18124" y="1214"/>
                  <a:pt x="20273" y="3177"/>
                </a:cubicBezTo>
                <a:lnTo>
                  <a:pt x="21600" y="4646"/>
                </a:lnTo>
                <a:lnTo>
                  <a:pt x="10882" y="21600"/>
                </a:lnTo>
                <a:lnTo>
                  <a:pt x="9482" y="21471"/>
                </a:lnTo>
                <a:cubicBezTo>
                  <a:pt x="4071" y="20460"/>
                  <a:pt x="0" y="16087"/>
                  <a:pt x="0" y="10846"/>
                </a:cubicBezTo>
                <a:cubicBezTo>
                  <a:pt x="0" y="4856"/>
                  <a:pt x="5317" y="0"/>
                  <a:pt x="11875" y="0"/>
                </a:cubicBezTo>
                <a:close/>
              </a:path>
            </a:pathLst>
          </a:custGeom>
          <a:solidFill>
            <a:srgbClr val="FE5A3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2" name="组合 40"/>
          <p:cNvGrpSpPr/>
          <p:nvPr/>
        </p:nvGrpSpPr>
        <p:grpSpPr>
          <a:xfrm>
            <a:off x="201610" y="571498"/>
            <a:ext cx="11418893" cy="1322391"/>
            <a:chOff x="-1" y="-1"/>
            <a:chExt cx="11418891" cy="1322389"/>
          </a:xfrm>
        </p:grpSpPr>
        <p:sp>
          <p:nvSpPr>
            <p:cNvPr id="177" name="矩形 41"/>
            <p:cNvSpPr/>
            <p:nvPr/>
          </p:nvSpPr>
          <p:spPr>
            <a:xfrm>
              <a:off x="2352674" y="769938"/>
              <a:ext cx="9066217" cy="552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文本框 42"/>
            <p:cNvSpPr txBox="1"/>
            <p:nvPr/>
          </p:nvSpPr>
          <p:spPr>
            <a:xfrm>
              <a:off x="2770339" y="-2"/>
              <a:ext cx="4389546" cy="878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4.1.2 配置Activity</a:t>
              </a:r>
            </a:p>
          </p:txBody>
        </p:sp>
        <p:sp>
          <p:nvSpPr>
            <p:cNvPr id="179" name="直接连接符 43"/>
            <p:cNvSpPr/>
            <p:nvPr/>
          </p:nvSpPr>
          <p:spPr>
            <a:xfrm>
              <a:off x="-2" y="773113"/>
              <a:ext cx="2479677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0" name="矩形 44"/>
            <p:cNvSpPr/>
            <p:nvPr/>
          </p:nvSpPr>
          <p:spPr>
            <a:xfrm>
              <a:off x="2352674" y="98424"/>
              <a:ext cx="306388" cy="1223965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文本框 45"/>
            <p:cNvSpPr txBox="1"/>
            <p:nvPr/>
          </p:nvSpPr>
          <p:spPr>
            <a:xfrm>
              <a:off x="2770186" y="841375"/>
              <a:ext cx="6567621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Android应用要求所有应用程序组件都必须显示进行配置。</a:t>
              </a:r>
            </a:p>
          </p:txBody>
        </p:sp>
      </p:grpSp>
      <p:grpSp>
        <p:nvGrpSpPr>
          <p:cNvPr id="187" name="组合 40"/>
          <p:cNvGrpSpPr/>
          <p:nvPr/>
        </p:nvGrpSpPr>
        <p:grpSpPr>
          <a:xfrm>
            <a:off x="1124636" y="3304075"/>
            <a:ext cx="5528579" cy="3049592"/>
            <a:chOff x="0" y="0"/>
            <a:chExt cx="5528578" cy="3049591"/>
          </a:xfrm>
        </p:grpSpPr>
        <p:sp>
          <p:nvSpPr>
            <p:cNvPr id="183" name="矩形 42"/>
            <p:cNvSpPr/>
            <p:nvPr/>
          </p:nvSpPr>
          <p:spPr>
            <a:xfrm>
              <a:off x="21536" y="0"/>
              <a:ext cx="5507042" cy="304959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弦形 46"/>
            <p:cNvSpPr/>
            <p:nvPr/>
          </p:nvSpPr>
          <p:spPr>
            <a:xfrm rot="10800000">
              <a:off x="-1" y="595385"/>
              <a:ext cx="995562" cy="192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41" y="21600"/>
                  </a:moveTo>
                  <a:cubicBezTo>
                    <a:pt x="9376" y="21600"/>
                    <a:pt x="0" y="16765"/>
                    <a:pt x="0" y="10800"/>
                  </a:cubicBezTo>
                  <a:cubicBezTo>
                    <a:pt x="0" y="4835"/>
                    <a:pt x="9376" y="0"/>
                    <a:pt x="20941" y="0"/>
                  </a:cubicBezTo>
                  <a:cubicBezTo>
                    <a:pt x="21161" y="0"/>
                    <a:pt x="21381" y="2"/>
                    <a:pt x="2160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文本框 31"/>
            <p:cNvSpPr txBox="1"/>
            <p:nvPr/>
          </p:nvSpPr>
          <p:spPr>
            <a:xfrm>
              <a:off x="150123" y="969963"/>
              <a:ext cx="1030289" cy="1234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3200"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属</a:t>
              </a:r>
            </a:p>
            <a:p>
              <a:pPr>
                <a:defRPr sz="3200"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性</a:t>
              </a:r>
            </a:p>
          </p:txBody>
        </p:sp>
        <p:sp>
          <p:nvSpPr>
            <p:cNvPr id="186" name="矩形 33"/>
            <p:cNvSpPr txBox="1"/>
            <p:nvPr/>
          </p:nvSpPr>
          <p:spPr>
            <a:xfrm>
              <a:off x="1127231" y="-1"/>
              <a:ext cx="4281491" cy="294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</a:defRPr>
              </a:pPr>
              <a:r>
                <a:t>name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实现类的类名。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</a:defRPr>
              </a:pPr>
              <a:r>
                <a:t>icon: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对应的图标。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</a:defRPr>
              </a:pPr>
              <a:r>
                <a:t>label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的标签。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</a:defRPr>
              </a:pPr>
              <a:r>
                <a:t>exported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是否被其他应用调用。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</a:defRPr>
              </a:pPr>
              <a:r>
                <a:t>launchMode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的加载模式。</a:t>
              </a:r>
            </a:p>
          </p:txBody>
        </p:sp>
      </p:grpSp>
      <p:sp>
        <p:nvSpPr>
          <p:cNvPr id="188" name="文本框 1"/>
          <p:cNvSpPr txBox="1"/>
          <p:nvPr/>
        </p:nvSpPr>
        <p:spPr>
          <a:xfrm>
            <a:off x="965199" y="2392177"/>
            <a:ext cx="4477249" cy="95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只 </a:t>
            </a:r>
            <a:r>
              <a:rPr sz="2000"/>
              <a:t>要为&lt;application…./&gt;元素添加&lt;activity…./&gt;子元素即可配置Activity.</a:t>
            </a:r>
          </a:p>
        </p:txBody>
      </p:sp>
      <p:pic>
        <p:nvPicPr>
          <p:cNvPr id="189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3140" y="2008102"/>
            <a:ext cx="3648078" cy="2057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54565" y="4274039"/>
            <a:ext cx="3676653" cy="2343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图片 3" descr="图片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97747" y="165052"/>
            <a:ext cx="4022753" cy="1140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组合 40"/>
          <p:cNvGrpSpPr/>
          <p:nvPr/>
        </p:nvGrpSpPr>
        <p:grpSpPr>
          <a:xfrm>
            <a:off x="161128" y="172606"/>
            <a:ext cx="11418893" cy="1322391"/>
            <a:chOff x="-1" y="-1"/>
            <a:chExt cx="11418891" cy="1322389"/>
          </a:xfrm>
        </p:grpSpPr>
        <p:sp>
          <p:nvSpPr>
            <p:cNvPr id="195" name="矩形 41"/>
            <p:cNvSpPr/>
            <p:nvPr/>
          </p:nvSpPr>
          <p:spPr>
            <a:xfrm>
              <a:off x="2352674" y="769938"/>
              <a:ext cx="9066217" cy="552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" name="文本框 42"/>
            <p:cNvSpPr txBox="1"/>
            <p:nvPr/>
          </p:nvSpPr>
          <p:spPr>
            <a:xfrm>
              <a:off x="2770340" y="-2"/>
              <a:ext cx="6065946" cy="878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4.1.3 启动、关闭Activity</a:t>
              </a:r>
            </a:p>
          </p:txBody>
        </p:sp>
        <p:sp>
          <p:nvSpPr>
            <p:cNvPr id="197" name="直接连接符 43"/>
            <p:cNvSpPr/>
            <p:nvPr/>
          </p:nvSpPr>
          <p:spPr>
            <a:xfrm>
              <a:off x="-2" y="773113"/>
              <a:ext cx="2479677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8" name="矩形 44"/>
            <p:cNvSpPr/>
            <p:nvPr/>
          </p:nvSpPr>
          <p:spPr>
            <a:xfrm>
              <a:off x="2352674" y="98424"/>
              <a:ext cx="306388" cy="1223965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" name="文本框 45"/>
            <p:cNvSpPr txBox="1"/>
            <p:nvPr/>
          </p:nvSpPr>
          <p:spPr>
            <a:xfrm>
              <a:off x="2770186" y="841375"/>
              <a:ext cx="6284971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只有一个Activity作为程序的入口，并启动其他Activity。</a:t>
              </a:r>
            </a:p>
          </p:txBody>
        </p:sp>
      </p:grpSp>
      <p:grpSp>
        <p:nvGrpSpPr>
          <p:cNvPr id="214" name="组合 1"/>
          <p:cNvGrpSpPr/>
          <p:nvPr/>
        </p:nvGrpSpPr>
        <p:grpSpPr>
          <a:xfrm>
            <a:off x="1274429" y="1867249"/>
            <a:ext cx="9747254" cy="4507322"/>
            <a:chOff x="-1" y="0"/>
            <a:chExt cx="9747253" cy="4507320"/>
          </a:xfrm>
        </p:grpSpPr>
        <p:sp>
          <p:nvSpPr>
            <p:cNvPr id="201" name="任意多边形 14"/>
            <p:cNvSpPr/>
            <p:nvPr/>
          </p:nvSpPr>
          <p:spPr>
            <a:xfrm>
              <a:off x="-2" y="-1"/>
              <a:ext cx="3771904" cy="4507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7238"/>
                  </a:lnTo>
                  <a:cubicBezTo>
                    <a:pt x="19537" y="7238"/>
                    <a:pt x="17865" y="8522"/>
                    <a:pt x="17865" y="10105"/>
                  </a:cubicBezTo>
                  <a:cubicBezTo>
                    <a:pt x="17865" y="11688"/>
                    <a:pt x="19537" y="12971"/>
                    <a:pt x="21600" y="12971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2" name="任意多边形 15"/>
            <p:cNvSpPr/>
            <p:nvPr/>
          </p:nvSpPr>
          <p:spPr>
            <a:xfrm>
              <a:off x="5322887" y="-1"/>
              <a:ext cx="4424365" cy="4507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8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3184" y="21600"/>
                  </a:lnTo>
                  <a:lnTo>
                    <a:pt x="3184" y="12971"/>
                  </a:lnTo>
                  <a:cubicBezTo>
                    <a:pt x="1426" y="12971"/>
                    <a:pt x="0" y="11688"/>
                    <a:pt x="0" y="10105"/>
                  </a:cubicBezTo>
                  <a:cubicBezTo>
                    <a:pt x="0" y="8522"/>
                    <a:pt x="1426" y="7238"/>
                    <a:pt x="3184" y="7238"/>
                  </a:cubicBez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05" name="椭圆 16"/>
            <p:cNvGrpSpPr/>
            <p:nvPr/>
          </p:nvGrpSpPr>
          <p:grpSpPr>
            <a:xfrm>
              <a:off x="3204453" y="1596591"/>
              <a:ext cx="1027119" cy="1027117"/>
              <a:chOff x="-1" y="0"/>
              <a:chExt cx="1027118" cy="1027115"/>
            </a:xfrm>
          </p:grpSpPr>
          <p:sp>
            <p:nvSpPr>
              <p:cNvPr id="203" name="圆形"/>
              <p:cNvSpPr/>
              <p:nvPr/>
            </p:nvSpPr>
            <p:spPr>
              <a:xfrm>
                <a:off x="-2" y="-1"/>
                <a:ext cx="1027119" cy="1027117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4" name="启动"/>
              <p:cNvSpPr txBox="1"/>
              <p:nvPr/>
            </p:nvSpPr>
            <p:spPr>
              <a:xfrm>
                <a:off x="150416" y="290036"/>
                <a:ext cx="726283" cy="447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启动</a:t>
                </a:r>
              </a:p>
            </p:txBody>
          </p:sp>
        </p:grpSp>
        <p:grpSp>
          <p:nvGrpSpPr>
            <p:cNvPr id="208" name="椭圆 17"/>
            <p:cNvGrpSpPr/>
            <p:nvPr/>
          </p:nvGrpSpPr>
          <p:grpSpPr>
            <a:xfrm>
              <a:off x="5398291" y="1593546"/>
              <a:ext cx="1027117" cy="1027119"/>
              <a:chOff x="0" y="-1"/>
              <a:chExt cx="1027115" cy="1027118"/>
            </a:xfrm>
          </p:grpSpPr>
          <p:sp>
            <p:nvSpPr>
              <p:cNvPr id="206" name="圆形"/>
              <p:cNvSpPr/>
              <p:nvPr/>
            </p:nvSpPr>
            <p:spPr>
              <a:xfrm>
                <a:off x="-1" y="-2"/>
                <a:ext cx="1027117" cy="1027119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7" name="关闭"/>
              <p:cNvSpPr txBox="1"/>
              <p:nvPr/>
            </p:nvSpPr>
            <p:spPr>
              <a:xfrm>
                <a:off x="150416" y="290036"/>
                <a:ext cx="726282" cy="447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关闭</a:t>
                </a:r>
              </a:p>
            </p:txBody>
          </p:sp>
        </p:grpSp>
        <p:sp>
          <p:nvSpPr>
            <p:cNvPr id="209" name="文本框 52"/>
            <p:cNvSpPr txBox="1"/>
            <p:nvPr/>
          </p:nvSpPr>
          <p:spPr>
            <a:xfrm>
              <a:off x="123637" y="534852"/>
              <a:ext cx="3471864" cy="726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</a:defRPr>
              </a:pPr>
              <a:r>
                <a:t>startActivity(Intent intent)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：启动其他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</p:txBody>
        </p:sp>
        <p:sp>
          <p:nvSpPr>
            <p:cNvPr id="210" name="直接连接符 20"/>
            <p:cNvSpPr/>
            <p:nvPr/>
          </p:nvSpPr>
          <p:spPr>
            <a:xfrm>
              <a:off x="1170821" y="2107104"/>
              <a:ext cx="1957390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1" name="直接连接符 21"/>
            <p:cNvSpPr/>
            <p:nvPr/>
          </p:nvSpPr>
          <p:spPr>
            <a:xfrm>
              <a:off x="6425404" y="2107104"/>
              <a:ext cx="1957390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2" name="椭圆 22"/>
            <p:cNvSpPr/>
            <p:nvPr/>
          </p:nvSpPr>
          <p:spPr>
            <a:xfrm>
              <a:off x="735009" y="1881678"/>
              <a:ext cx="452441" cy="45085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" name="椭圆 23"/>
            <p:cNvSpPr/>
            <p:nvPr/>
          </p:nvSpPr>
          <p:spPr>
            <a:xfrm>
              <a:off x="8395493" y="1881678"/>
              <a:ext cx="452441" cy="45085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5" name="文本框 52"/>
          <p:cNvSpPr txBox="1"/>
          <p:nvPr/>
        </p:nvSpPr>
        <p:spPr>
          <a:xfrm>
            <a:off x="1398069" y="4895884"/>
            <a:ext cx="3471865" cy="993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rebuchet MS"/>
              <a:buChar char="➢"/>
              <a:defRPr>
                <a:solidFill>
                  <a:srgbClr val="FFFFFF"/>
                </a:solidFill>
              </a:defRPr>
            </a:pPr>
            <a:r>
              <a:t>startActivityForResult(Intent intent, int requestCode)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：以指定的请求码启动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  <p:sp>
        <p:nvSpPr>
          <p:cNvPr id="216" name="文本框 52"/>
          <p:cNvSpPr txBox="1"/>
          <p:nvPr/>
        </p:nvSpPr>
        <p:spPr>
          <a:xfrm>
            <a:off x="7628711" y="2429184"/>
            <a:ext cx="3471863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rebuchet MS"/>
              <a:buChar char="➢"/>
              <a:defRPr>
                <a:solidFill>
                  <a:srgbClr val="FFFFFF"/>
                </a:solidFill>
              </a:defRPr>
            </a:pPr>
            <a:r>
              <a:t>finish()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：结束当前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  <p:sp>
        <p:nvSpPr>
          <p:cNvPr id="217" name="文本框 52"/>
          <p:cNvSpPr txBox="1"/>
          <p:nvPr/>
        </p:nvSpPr>
        <p:spPr>
          <a:xfrm>
            <a:off x="7386004" y="4730679"/>
            <a:ext cx="3471865" cy="157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rebuchet MS"/>
              <a:buChar char="➢"/>
              <a:defRPr>
                <a:solidFill>
                  <a:srgbClr val="FFFFFF"/>
                </a:solidFill>
              </a:defRPr>
            </a:pPr>
            <a:r>
              <a:t>finishActivity(int requestCode)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：结束以</a:t>
            </a:r>
            <a:r>
              <a:t>startActivityForResult(Intent intent, int requestCode)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方式启动的</a:t>
            </a:r>
            <a:r>
              <a:t>Activity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4.1.3 启动、关闭Activity</a:t>
            </a:r>
          </a:p>
        </p:txBody>
      </p:sp>
      <p:pic>
        <p:nvPicPr>
          <p:cNvPr id="22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223" y="1878888"/>
            <a:ext cx="3760720" cy="2316049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文本框 4"/>
          <p:cNvSpPr txBox="1"/>
          <p:nvPr/>
        </p:nvSpPr>
        <p:spPr>
          <a:xfrm>
            <a:off x="1270459" y="1478779"/>
            <a:ext cx="2080205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Intent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的构造函数</a:t>
            </a:r>
          </a:p>
        </p:txBody>
      </p:sp>
      <p:pic>
        <p:nvPicPr>
          <p:cNvPr id="224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8210" y="1774781"/>
            <a:ext cx="5925590" cy="11715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图片 6" descr="图片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28210" y="3437023"/>
            <a:ext cx="5925590" cy="1704764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文本框 7"/>
          <p:cNvSpPr txBox="1"/>
          <p:nvPr/>
        </p:nvSpPr>
        <p:spPr>
          <a:xfrm>
            <a:off x="5329842" y="1388223"/>
            <a:ext cx="2432555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solidFill>
                  <a:srgbClr val="FFFF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跳转到另一个</a:t>
            </a:r>
            <a:r>
              <a:rPr>
                <a:latin typeface="Arial"/>
                <a:ea typeface="Arial"/>
                <a:cs typeface="Arial"/>
                <a:sym typeface="Arial"/>
              </a:rPr>
              <a:t>Activity</a:t>
            </a:r>
          </a:p>
        </p:txBody>
      </p:sp>
      <p:sp>
        <p:nvSpPr>
          <p:cNvPr id="227" name="文本框 8"/>
          <p:cNvSpPr txBox="1"/>
          <p:nvPr/>
        </p:nvSpPr>
        <p:spPr>
          <a:xfrm>
            <a:off x="5482242" y="3036914"/>
            <a:ext cx="112013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FFF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打开网页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组合 40"/>
          <p:cNvGrpSpPr/>
          <p:nvPr/>
        </p:nvGrpSpPr>
        <p:grpSpPr>
          <a:xfrm>
            <a:off x="201610" y="571498"/>
            <a:ext cx="11418893" cy="1322391"/>
            <a:chOff x="-1" y="-1"/>
            <a:chExt cx="11418891" cy="1322389"/>
          </a:xfrm>
        </p:grpSpPr>
        <p:sp>
          <p:nvSpPr>
            <p:cNvPr id="229" name="矩形 41"/>
            <p:cNvSpPr/>
            <p:nvPr/>
          </p:nvSpPr>
          <p:spPr>
            <a:xfrm>
              <a:off x="2352674" y="769938"/>
              <a:ext cx="9066217" cy="552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文本框 42"/>
            <p:cNvSpPr txBox="1"/>
            <p:nvPr/>
          </p:nvSpPr>
          <p:spPr>
            <a:xfrm>
              <a:off x="2770339" y="-2"/>
              <a:ext cx="6595005" cy="878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4.1.4 使用Bundle交换数据</a:t>
              </a:r>
            </a:p>
          </p:txBody>
        </p:sp>
        <p:sp>
          <p:nvSpPr>
            <p:cNvPr id="231" name="直接连接符 43"/>
            <p:cNvSpPr/>
            <p:nvPr/>
          </p:nvSpPr>
          <p:spPr>
            <a:xfrm>
              <a:off x="-2" y="773113"/>
              <a:ext cx="2479677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2" name="矩形 44"/>
            <p:cNvSpPr/>
            <p:nvPr/>
          </p:nvSpPr>
          <p:spPr>
            <a:xfrm>
              <a:off x="2352674" y="98424"/>
              <a:ext cx="306388" cy="1223965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3" name="文本框 45"/>
            <p:cNvSpPr txBox="1"/>
            <p:nvPr/>
          </p:nvSpPr>
          <p:spPr>
            <a:xfrm>
              <a:off x="2770187" y="841375"/>
              <a:ext cx="7245036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Bundle是一个简单的数据携带包，包含了多个方法来存储数据。</a:t>
              </a:r>
            </a:p>
          </p:txBody>
        </p:sp>
      </p:grpSp>
      <p:sp>
        <p:nvSpPr>
          <p:cNvPr id="235" name="文本框 56"/>
          <p:cNvSpPr txBox="1"/>
          <p:nvPr/>
        </p:nvSpPr>
        <p:spPr>
          <a:xfrm>
            <a:off x="1817284" y="2115179"/>
            <a:ext cx="4210555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案例：用第二个Activity处理注册信息</a:t>
            </a:r>
          </a:p>
        </p:txBody>
      </p:sp>
      <p:pic>
        <p:nvPicPr>
          <p:cNvPr id="236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052" y="2545120"/>
            <a:ext cx="3686178" cy="2583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64601" y="2640477"/>
            <a:ext cx="3686177" cy="1819276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右箭头 5"/>
          <p:cNvSpPr/>
          <p:nvPr/>
        </p:nvSpPr>
        <p:spPr>
          <a:xfrm>
            <a:off x="5701067" y="3271056"/>
            <a:ext cx="1263536" cy="37554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E5A3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9" name="文本框 6"/>
          <p:cNvSpPr txBox="1"/>
          <p:nvPr/>
        </p:nvSpPr>
        <p:spPr>
          <a:xfrm>
            <a:off x="5701067" y="2926663"/>
            <a:ext cx="157942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注册结果</a:t>
            </a:r>
          </a:p>
        </p:txBody>
      </p:sp>
      <p:pic>
        <p:nvPicPr>
          <p:cNvPr id="240" name="图片 3" descr="图片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44052" y="4936956"/>
            <a:ext cx="4540763" cy="1688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图片 4" descr="图片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4601" y="4608805"/>
            <a:ext cx="4033139" cy="2016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4.1.4 使用Bundle交换数据</a:t>
            </a:r>
          </a:p>
        </p:txBody>
      </p:sp>
      <p:pic>
        <p:nvPicPr>
          <p:cNvPr id="246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7213" y="2038580"/>
            <a:ext cx="4038097" cy="3863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92612" y="2038580"/>
            <a:ext cx="4273609" cy="38634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