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4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19" r:id="rId10"/>
    <p:sldId id="318" r:id="rId11"/>
    <p:sldId id="303" r:id="rId12"/>
    <p:sldId id="305" r:id="rId13"/>
    <p:sldId id="304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4" r:id="rId22"/>
    <p:sldId id="320" r:id="rId23"/>
    <p:sldId id="315" r:id="rId24"/>
    <p:sldId id="316" r:id="rId25"/>
    <p:sldId id="321" r:id="rId26"/>
    <p:sldId id="317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FFFFFF"/>
    <a:srgbClr val="94769D"/>
    <a:srgbClr val="ED7D31"/>
    <a:srgbClr val="BB0856"/>
    <a:srgbClr val="612053"/>
    <a:srgbClr val="FFDD9D"/>
    <a:srgbClr val="BDD495"/>
    <a:srgbClr val="0D1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0254" autoAdjust="0"/>
  </p:normalViewPr>
  <p:slideViewPr>
    <p:cSldViewPr snapToGrid="0">
      <p:cViewPr varScale="1">
        <p:scale>
          <a:sx n="92" d="100"/>
          <a:sy n="92" d="100"/>
        </p:scale>
        <p:origin x="12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8C870-B0E4-4138-B7B4-433F2E14F87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D3716-3079-41B6-8951-92C177AE5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3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32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基于回调的事件处理更适合于应付那种事件处理逻辑比较固定的</a:t>
            </a:r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56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9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为解决操作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组件可能导致的线程安全问题，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定制了一条简单的规则：只允许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线程修改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组件。这样就导致新启动的线程无法动态界面组件的属性值。</a:t>
            </a:r>
            <a:endParaRPr lang="en-US" altLang="zh-CN" dirty="0" smtClean="0"/>
          </a:p>
          <a:p>
            <a:r>
              <a:rPr lang="zh-CN" altLang="en-US" dirty="0" smtClean="0"/>
              <a:t>当程序第一次启动时，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会同时启动一条主线程（</a:t>
            </a:r>
            <a:r>
              <a:rPr lang="en-US" altLang="zh-CN" dirty="0" smtClean="0"/>
              <a:t>Main Thread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主线程负责处理与</a:t>
            </a:r>
            <a:r>
              <a:rPr lang="en-US" altLang="zh-CN" dirty="0" smtClean="0"/>
              <a:t>UI</a:t>
            </a:r>
            <a:r>
              <a:rPr lang="zh-CN" altLang="en-US" dirty="0" smtClean="0"/>
              <a:t>相关的事件，如用户的按键事件、用户接触屏幕的事件及屏幕绘图事件，并把相关的事件分发到对应的组件进行处理。所以，主线程通常又被叫做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在实际开发中，需要新启动的线程周期性地改变界面组件的属性值，这就需要借助于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的消息机制来实现。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29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27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09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2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63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异步的好处，就是把一些东西，特别是耗时间的东西扔到后台去运行了，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doInBackground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，程序可以继续做自己的事情，防止程序卡在那里失去响应。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同步执行的话，就是程序会呆板地从头执行到尾，耗时间的东西不执行完，程序不会继续往下走，等待时间长的话，有时候就会造成失去响应了。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17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7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提供两套强大的事件处理机制：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基于监听的事件处理：为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界面组件绑定特定的事件监听器。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基于回调的事件处理：重写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组件特定的回调方法或者重写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的回调方法。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基于监听的事件处理是一种更“面向对象”的事件处理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7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的事件处理机制是一种委派式（</a:t>
            </a:r>
            <a:r>
              <a:rPr lang="en-US" altLang="zh-CN" dirty="0" smtClean="0"/>
              <a:t>Delegation</a:t>
            </a:r>
            <a:r>
              <a:rPr lang="zh-CN" altLang="en-US" dirty="0" smtClean="0"/>
              <a:t>）事件处理方式：普通组件（事件源）将整个事件处理委托给特定的对象（事件监听器）；当该事件源发生指定的事件时，就通知所委托的事件监听器，由事件监听器来处理这个事件。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87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89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使用外部类定义事件监听器的形式比较少见，主要有如下两个原因：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事件监听器通常属于特定的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界面，定义成外部类不利于提高程序的内聚性；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外部类形式的事件监听器不能自由访问创建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界面的类中的组件，编程不够简洁。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本身作为事件监听器类的两个缺点：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这种形式可能造成程序结构混乱，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的主要职责应该是完成界面初始化工作，但此时还需包含事件处理器的方法，从而引起混乱。</a:t>
            </a:r>
            <a:endParaRPr lang="en-US" altLang="zh-CN" dirty="0" smtClean="0"/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界面类需要实现监听器接口，让人感觉比较怪异。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0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6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2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第三章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949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 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988847" y="3365226"/>
            <a:ext cx="67249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的事件处理</a:t>
            </a:r>
            <a:endParaRPr lang="zh-CN" altLang="en-US" sz="60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4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a typeface="方正大黑简体" panose="02010601030101010101"/>
              </a:rPr>
              <a:t>3.2.2 </a:t>
            </a:r>
            <a:r>
              <a:rPr lang="zh-CN" altLang="en-US" dirty="0">
                <a:solidFill>
                  <a:schemeClr val="bg1"/>
                </a:solidFill>
                <a:ea typeface="方正大黑简体" panose="02010601030101010101"/>
              </a:rPr>
              <a:t>事件和事件</a:t>
            </a:r>
            <a:r>
              <a:rPr lang="zh-CN" altLang="en-US" dirty="0" smtClean="0">
                <a:solidFill>
                  <a:schemeClr val="bg1"/>
                </a:solidFill>
                <a:ea typeface="方正大黑简体" panose="02010601030101010101"/>
              </a:rPr>
              <a:t>监听器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57" y="1690688"/>
            <a:ext cx="4155133" cy="454385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09168" y="1416182"/>
            <a:ext cx="2279505" cy="4818363"/>
            <a:chOff x="609168" y="1416182"/>
            <a:chExt cx="2565694" cy="481836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769" y="1690688"/>
              <a:ext cx="2026227" cy="2226685"/>
            </a:xfrm>
            <a:prstGeom prst="rect">
              <a:avLst/>
            </a:prstGeom>
          </p:spPr>
        </p:pic>
        <p:sp>
          <p:nvSpPr>
            <p:cNvPr id="5" name="矩形 12"/>
            <p:cNvSpPr>
              <a:spLocks noChangeArrowheads="1"/>
            </p:cNvSpPr>
            <p:nvPr/>
          </p:nvSpPr>
          <p:spPr bwMode="auto">
            <a:xfrm>
              <a:off x="807094" y="1416182"/>
              <a:ext cx="18010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多加一些小飞机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769" y="3917373"/>
              <a:ext cx="2063093" cy="2317172"/>
            </a:xfrm>
            <a:prstGeom prst="rect">
              <a:avLst/>
            </a:prstGeom>
          </p:spPr>
        </p:pic>
        <p:sp>
          <p:nvSpPr>
            <p:cNvPr id="9" name="矩形 12"/>
            <p:cNvSpPr>
              <a:spLocks noChangeArrowheads="1"/>
            </p:cNvSpPr>
            <p:nvPr/>
          </p:nvSpPr>
          <p:spPr bwMode="auto">
            <a:xfrm>
              <a:off x="609168" y="4029951"/>
              <a:ext cx="18010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加旋转的效果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1690687"/>
            <a:ext cx="4187541" cy="45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6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81752" y="488215"/>
            <a:ext cx="5442516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3.2.2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事件和时间监听器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56"/>
          <p:cNvSpPr txBox="1">
            <a:spLocks noChangeArrowheads="1"/>
          </p:cNvSpPr>
          <p:nvPr/>
        </p:nvSpPr>
        <p:spPr bwMode="auto">
          <a:xfrm>
            <a:off x="354084" y="2017887"/>
            <a:ext cx="3518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实现事件监听器的几种形式：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13726" y="2701080"/>
            <a:ext cx="10627374" cy="3281114"/>
            <a:chOff x="7204560" y="3196387"/>
            <a:chExt cx="4421050" cy="1090190"/>
          </a:xfrm>
        </p:grpSpPr>
        <p:sp>
          <p:nvSpPr>
            <p:cNvPr id="20" name="矩形 19"/>
            <p:cNvSpPr/>
            <p:nvPr/>
          </p:nvSpPr>
          <p:spPr bwMode="auto">
            <a:xfrm>
              <a:off x="7204560" y="3196387"/>
              <a:ext cx="4421050" cy="102507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7212182" y="3289656"/>
              <a:ext cx="4413428" cy="9969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内部类形式：将事件监听器定义成当前类的内部类；使用内部类可以在当前类中复用该监听器类；因为监听器类是外部类的内部类，所以可以自由访问外部类的所有界面组件。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外部类形式：将事件监听器定义成一个外部类（如果某个事件监听器被多个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GUI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界面所共享，而且主要是完成某种业务逻辑的实现）。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本身作为事件监听器类：让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本身实现监听器接口，并实现事件处理方法。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匿名内部类形式：使用匿名内部类创建事件监听器。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2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3.3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54870" y="4714043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基于回调的事件处理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81097" y="525290"/>
            <a:ext cx="5955477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3.3.1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回调机制与监听机制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71925" y="2170581"/>
            <a:ext cx="0" cy="3929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239125" y="2284881"/>
            <a:ext cx="0" cy="3814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33"/>
          <p:cNvSpPr txBox="1">
            <a:spLocks noChangeArrowheads="1"/>
          </p:cNvSpPr>
          <p:nvPr/>
        </p:nvSpPr>
        <p:spPr bwMode="auto">
          <a:xfrm>
            <a:off x="671514" y="2571584"/>
            <a:ext cx="3043237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事件监听机制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zh-CN" altLang="en-US" sz="1600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委派式（</a:t>
            </a:r>
            <a:r>
              <a:rPr lang="en-US" altLang="zh-CN" sz="1600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Delegation</a:t>
            </a:r>
            <a:r>
              <a:rPr lang="zh-CN" altLang="en-US" sz="1600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事件处理方式：普通组件（事件源）将整个事件处理委托给特定的对象（事件监听器）；当该事件源发生指定的事件时，就通知所委托的事件监听器，由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事件监听器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来处理这个事件。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3038" y="5551956"/>
            <a:ext cx="2528887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/>
              <a:t>监听</a:t>
            </a:r>
            <a:r>
              <a:rPr lang="zh-CN" altLang="en-US" dirty="0"/>
              <a:t>机制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3971925" y="2165819"/>
            <a:ext cx="2528888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/>
              <a:t>回调</a:t>
            </a:r>
            <a:r>
              <a:rPr lang="zh-CN" altLang="en-US" dirty="0"/>
              <a:t>机制</a:t>
            </a:r>
          </a:p>
        </p:txBody>
      </p:sp>
      <p:sp>
        <p:nvSpPr>
          <p:cNvPr id="14" name="矩形 13"/>
          <p:cNvSpPr/>
          <p:nvPr/>
        </p:nvSpPr>
        <p:spPr>
          <a:xfrm>
            <a:off x="8239124" y="5547194"/>
            <a:ext cx="2805393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事件处理的</a:t>
            </a:r>
            <a:r>
              <a:rPr lang="zh-CN" altLang="en-US" sz="2800" b="1" dirty="0" smtClean="0"/>
              <a:t>回调方法</a:t>
            </a:r>
            <a:endParaRPr lang="zh-CN" altLang="en-US" sz="2800" b="1" dirty="0"/>
          </a:p>
        </p:txBody>
      </p:sp>
      <p:sp>
        <p:nvSpPr>
          <p:cNvPr id="15" name="文本框 37"/>
          <p:cNvSpPr txBox="1">
            <a:spLocks noChangeArrowheads="1"/>
          </p:cNvSpPr>
          <p:nvPr/>
        </p:nvSpPr>
        <p:spPr bwMode="auto">
          <a:xfrm>
            <a:off x="4411663" y="2892894"/>
            <a:ext cx="3232150" cy="265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对于回调的事件处理模型来说，</a:t>
            </a:r>
            <a:r>
              <a:rPr lang="zh-CN" altLang="en-US" sz="16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事件源和事件监听器是统一的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，或者说事件监听器完全消失了，当事件源发生特定事件时，该事件还是由事件源本身进行处理，即当用户在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组件上激发某个事件时，组件自己特定的方法将会负责处理该事件。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38"/>
          <p:cNvSpPr txBox="1">
            <a:spLocks noChangeArrowheads="1"/>
          </p:cNvSpPr>
          <p:nvPr/>
        </p:nvSpPr>
        <p:spPr bwMode="auto">
          <a:xfrm>
            <a:off x="8544765" y="2284881"/>
            <a:ext cx="3157537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oolean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onKeyDown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KeyCode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KeyEvent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event)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：按下某个按键时触发该方法。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oolean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onTouchEvent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MotionEvent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event 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：触发触摸屏幕事件时触发该方法。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。。。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5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72261" y="504895"/>
            <a:ext cx="5955476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3.3.2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基于回调的事件传播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/>
        </p:nvSpPr>
        <p:spPr>
          <a:xfrm>
            <a:off x="5341938" y="5162550"/>
            <a:ext cx="1044575" cy="1044575"/>
          </a:xfrm>
          <a:custGeom>
            <a:avLst/>
            <a:gdLst>
              <a:gd name="connsiteX0" fmla="*/ 390398 w 780796"/>
              <a:gd name="connsiteY0" fmla="*/ 0 h 780796"/>
              <a:gd name="connsiteX1" fmla="*/ 780796 w 780796"/>
              <a:gd name="connsiteY1" fmla="*/ 390398 h 780796"/>
              <a:gd name="connsiteX2" fmla="*/ 390398 w 780796"/>
              <a:gd name="connsiteY2" fmla="*/ 780796 h 780796"/>
              <a:gd name="connsiteX3" fmla="*/ 0 w 780796"/>
              <a:gd name="connsiteY3" fmla="*/ 390398 h 780796"/>
              <a:gd name="connsiteX4" fmla="*/ 13 w 780796"/>
              <a:gd name="connsiteY4" fmla="*/ 390270 h 780796"/>
              <a:gd name="connsiteX5" fmla="*/ 372619 w 780796"/>
              <a:gd name="connsiteY5" fmla="*/ 390270 h 780796"/>
              <a:gd name="connsiteX6" fmla="*/ 372619 w 780796"/>
              <a:gd name="connsiteY6" fmla="*/ 1792 h 78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796" h="780796">
                <a:moveTo>
                  <a:pt x="390398" y="0"/>
                </a:moveTo>
                <a:cubicBezTo>
                  <a:pt x="606009" y="0"/>
                  <a:pt x="780796" y="174787"/>
                  <a:pt x="780796" y="390398"/>
                </a:cubicBezTo>
                <a:cubicBezTo>
                  <a:pt x="780796" y="606009"/>
                  <a:pt x="606009" y="780796"/>
                  <a:pt x="390398" y="780796"/>
                </a:cubicBezTo>
                <a:cubicBezTo>
                  <a:pt x="174787" y="780796"/>
                  <a:pt x="0" y="606009"/>
                  <a:pt x="0" y="390398"/>
                </a:cubicBezTo>
                <a:lnTo>
                  <a:pt x="13" y="390270"/>
                </a:lnTo>
                <a:lnTo>
                  <a:pt x="372619" y="390270"/>
                </a:lnTo>
                <a:lnTo>
                  <a:pt x="372619" y="17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341938" y="3638550"/>
            <a:ext cx="1044575" cy="1044575"/>
          </a:xfrm>
          <a:custGeom>
            <a:avLst/>
            <a:gdLst>
              <a:gd name="connsiteX0" fmla="*/ 390398 w 780796"/>
              <a:gd name="connsiteY0" fmla="*/ 0 h 780796"/>
              <a:gd name="connsiteX1" fmla="*/ 780796 w 780796"/>
              <a:gd name="connsiteY1" fmla="*/ 390398 h 780796"/>
              <a:gd name="connsiteX2" fmla="*/ 390398 w 780796"/>
              <a:gd name="connsiteY2" fmla="*/ 780796 h 780796"/>
              <a:gd name="connsiteX3" fmla="*/ 0 w 780796"/>
              <a:gd name="connsiteY3" fmla="*/ 390398 h 780796"/>
              <a:gd name="connsiteX4" fmla="*/ 13 w 780796"/>
              <a:gd name="connsiteY4" fmla="*/ 390270 h 780796"/>
              <a:gd name="connsiteX5" fmla="*/ 372619 w 780796"/>
              <a:gd name="connsiteY5" fmla="*/ 390270 h 780796"/>
              <a:gd name="connsiteX6" fmla="*/ 372619 w 780796"/>
              <a:gd name="connsiteY6" fmla="*/ 1792 h 78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796" h="780796">
                <a:moveTo>
                  <a:pt x="390398" y="0"/>
                </a:moveTo>
                <a:cubicBezTo>
                  <a:pt x="606009" y="0"/>
                  <a:pt x="780796" y="174787"/>
                  <a:pt x="780796" y="390398"/>
                </a:cubicBezTo>
                <a:cubicBezTo>
                  <a:pt x="780796" y="606009"/>
                  <a:pt x="606009" y="780796"/>
                  <a:pt x="390398" y="780796"/>
                </a:cubicBezTo>
                <a:cubicBezTo>
                  <a:pt x="174787" y="780796"/>
                  <a:pt x="0" y="606009"/>
                  <a:pt x="0" y="390398"/>
                </a:cubicBezTo>
                <a:lnTo>
                  <a:pt x="13" y="390270"/>
                </a:lnTo>
                <a:lnTo>
                  <a:pt x="372619" y="390270"/>
                </a:lnTo>
                <a:lnTo>
                  <a:pt x="372619" y="17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341938" y="2106613"/>
            <a:ext cx="1044575" cy="1044575"/>
          </a:xfrm>
          <a:custGeom>
            <a:avLst/>
            <a:gdLst>
              <a:gd name="connsiteX0" fmla="*/ 390398 w 780796"/>
              <a:gd name="connsiteY0" fmla="*/ 0 h 780796"/>
              <a:gd name="connsiteX1" fmla="*/ 780796 w 780796"/>
              <a:gd name="connsiteY1" fmla="*/ 390398 h 780796"/>
              <a:gd name="connsiteX2" fmla="*/ 390398 w 780796"/>
              <a:gd name="connsiteY2" fmla="*/ 780796 h 780796"/>
              <a:gd name="connsiteX3" fmla="*/ 0 w 780796"/>
              <a:gd name="connsiteY3" fmla="*/ 390398 h 780796"/>
              <a:gd name="connsiteX4" fmla="*/ 13 w 780796"/>
              <a:gd name="connsiteY4" fmla="*/ 390270 h 780796"/>
              <a:gd name="connsiteX5" fmla="*/ 372619 w 780796"/>
              <a:gd name="connsiteY5" fmla="*/ 390270 h 780796"/>
              <a:gd name="connsiteX6" fmla="*/ 372619 w 780796"/>
              <a:gd name="connsiteY6" fmla="*/ 1792 h 78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796" h="780796">
                <a:moveTo>
                  <a:pt x="390398" y="0"/>
                </a:moveTo>
                <a:cubicBezTo>
                  <a:pt x="606009" y="0"/>
                  <a:pt x="780796" y="174787"/>
                  <a:pt x="780796" y="390398"/>
                </a:cubicBezTo>
                <a:cubicBezTo>
                  <a:pt x="780796" y="606009"/>
                  <a:pt x="606009" y="780796"/>
                  <a:pt x="390398" y="780796"/>
                </a:cubicBezTo>
                <a:cubicBezTo>
                  <a:pt x="174787" y="780796"/>
                  <a:pt x="0" y="606009"/>
                  <a:pt x="0" y="390398"/>
                </a:cubicBezTo>
                <a:lnTo>
                  <a:pt x="13" y="390270"/>
                </a:lnTo>
                <a:lnTo>
                  <a:pt x="372619" y="390270"/>
                </a:lnTo>
                <a:lnTo>
                  <a:pt x="372619" y="17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5864225" y="1628775"/>
            <a:ext cx="0" cy="49339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453063" y="2219325"/>
            <a:ext cx="820737" cy="820738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/>
          </a:p>
        </p:txBody>
      </p:sp>
      <p:sp>
        <p:nvSpPr>
          <p:cNvPr id="22" name="椭圆 21"/>
          <p:cNvSpPr/>
          <p:nvPr/>
        </p:nvSpPr>
        <p:spPr>
          <a:xfrm>
            <a:off x="5453063" y="3751263"/>
            <a:ext cx="820737" cy="81915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4" name="椭圆 23"/>
          <p:cNvSpPr/>
          <p:nvPr/>
        </p:nvSpPr>
        <p:spPr>
          <a:xfrm>
            <a:off x="5453063" y="5283200"/>
            <a:ext cx="820737" cy="81915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7" name="任意多边形 26"/>
          <p:cNvSpPr/>
          <p:nvPr/>
        </p:nvSpPr>
        <p:spPr>
          <a:xfrm rot="5400000">
            <a:off x="2254997" y="362698"/>
            <a:ext cx="1304456" cy="4272523"/>
          </a:xfrm>
          <a:custGeom>
            <a:avLst/>
            <a:gdLst>
              <a:gd name="connsiteX0" fmla="*/ 0 w 1156448"/>
              <a:gd name="connsiteY0" fmla="*/ 3996014 h 4188759"/>
              <a:gd name="connsiteX1" fmla="*/ 0 w 1156448"/>
              <a:gd name="connsiteY1" fmla="*/ 602881 h 4188759"/>
              <a:gd name="connsiteX2" fmla="*/ 192745 w 1156448"/>
              <a:gd name="connsiteY2" fmla="*/ 410136 h 4188759"/>
              <a:gd name="connsiteX3" fmla="*/ 612131 w 1156448"/>
              <a:gd name="connsiteY3" fmla="*/ 410136 h 4188759"/>
              <a:gd name="connsiteX4" fmla="*/ 789354 w 1156448"/>
              <a:gd name="connsiteY4" fmla="*/ 0 h 4188759"/>
              <a:gd name="connsiteX5" fmla="*/ 966576 w 1156448"/>
              <a:gd name="connsiteY5" fmla="*/ 410136 h 4188759"/>
              <a:gd name="connsiteX6" fmla="*/ 963705 w 1156448"/>
              <a:gd name="connsiteY6" fmla="*/ 410136 h 4188759"/>
              <a:gd name="connsiteX7" fmla="*/ 1038728 w 1156448"/>
              <a:gd name="connsiteY7" fmla="*/ 425283 h 4188759"/>
              <a:gd name="connsiteX8" fmla="*/ 1156448 w 1156448"/>
              <a:gd name="connsiteY8" fmla="*/ 602881 h 4188759"/>
              <a:gd name="connsiteX9" fmla="*/ 1156448 w 1156448"/>
              <a:gd name="connsiteY9" fmla="*/ 3996014 h 4188759"/>
              <a:gd name="connsiteX10" fmla="*/ 963703 w 1156448"/>
              <a:gd name="connsiteY10" fmla="*/ 4188759 h 4188759"/>
              <a:gd name="connsiteX11" fmla="*/ 192745 w 1156448"/>
              <a:gd name="connsiteY11" fmla="*/ 4188759 h 4188759"/>
              <a:gd name="connsiteX12" fmla="*/ 0 w 1156448"/>
              <a:gd name="connsiteY12" fmla="*/ 3996014 h 41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6448" h="4188759">
                <a:moveTo>
                  <a:pt x="0" y="3996014"/>
                </a:moveTo>
                <a:lnTo>
                  <a:pt x="0" y="602881"/>
                </a:lnTo>
                <a:cubicBezTo>
                  <a:pt x="0" y="496431"/>
                  <a:pt x="86295" y="410136"/>
                  <a:pt x="192745" y="410136"/>
                </a:cubicBezTo>
                <a:lnTo>
                  <a:pt x="612131" y="410136"/>
                </a:lnTo>
                <a:lnTo>
                  <a:pt x="789354" y="0"/>
                </a:lnTo>
                <a:lnTo>
                  <a:pt x="966576" y="410136"/>
                </a:lnTo>
                <a:lnTo>
                  <a:pt x="963705" y="410136"/>
                </a:lnTo>
                <a:lnTo>
                  <a:pt x="1038728" y="425283"/>
                </a:lnTo>
                <a:cubicBezTo>
                  <a:pt x="1107907" y="454543"/>
                  <a:pt x="1156448" y="523043"/>
                  <a:pt x="1156448" y="602881"/>
                </a:cubicBezTo>
                <a:lnTo>
                  <a:pt x="1156448" y="3996014"/>
                </a:lnTo>
                <a:cubicBezTo>
                  <a:pt x="1156448" y="4102464"/>
                  <a:pt x="1070153" y="4188759"/>
                  <a:pt x="963703" y="4188759"/>
                </a:cubicBezTo>
                <a:lnTo>
                  <a:pt x="192745" y="4188759"/>
                </a:lnTo>
                <a:cubicBezTo>
                  <a:pt x="86295" y="4188759"/>
                  <a:pt x="0" y="4102464"/>
                  <a:pt x="0" y="3996014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8" name="任意多边形 27"/>
          <p:cNvSpPr/>
          <p:nvPr/>
        </p:nvSpPr>
        <p:spPr>
          <a:xfrm rot="16200000">
            <a:off x="8028082" y="2265171"/>
            <a:ext cx="1500000" cy="4189413"/>
          </a:xfrm>
          <a:custGeom>
            <a:avLst/>
            <a:gdLst>
              <a:gd name="connsiteX0" fmla="*/ 0 w 1156448"/>
              <a:gd name="connsiteY0" fmla="*/ 3996014 h 4188759"/>
              <a:gd name="connsiteX1" fmla="*/ 0 w 1156448"/>
              <a:gd name="connsiteY1" fmla="*/ 602881 h 4188759"/>
              <a:gd name="connsiteX2" fmla="*/ 192745 w 1156448"/>
              <a:gd name="connsiteY2" fmla="*/ 410136 h 4188759"/>
              <a:gd name="connsiteX3" fmla="*/ 612131 w 1156448"/>
              <a:gd name="connsiteY3" fmla="*/ 410136 h 4188759"/>
              <a:gd name="connsiteX4" fmla="*/ 789354 w 1156448"/>
              <a:gd name="connsiteY4" fmla="*/ 0 h 4188759"/>
              <a:gd name="connsiteX5" fmla="*/ 966576 w 1156448"/>
              <a:gd name="connsiteY5" fmla="*/ 410136 h 4188759"/>
              <a:gd name="connsiteX6" fmla="*/ 963705 w 1156448"/>
              <a:gd name="connsiteY6" fmla="*/ 410136 h 4188759"/>
              <a:gd name="connsiteX7" fmla="*/ 1038728 w 1156448"/>
              <a:gd name="connsiteY7" fmla="*/ 425283 h 4188759"/>
              <a:gd name="connsiteX8" fmla="*/ 1156448 w 1156448"/>
              <a:gd name="connsiteY8" fmla="*/ 602881 h 4188759"/>
              <a:gd name="connsiteX9" fmla="*/ 1156448 w 1156448"/>
              <a:gd name="connsiteY9" fmla="*/ 3996014 h 4188759"/>
              <a:gd name="connsiteX10" fmla="*/ 963703 w 1156448"/>
              <a:gd name="connsiteY10" fmla="*/ 4188759 h 4188759"/>
              <a:gd name="connsiteX11" fmla="*/ 192745 w 1156448"/>
              <a:gd name="connsiteY11" fmla="*/ 4188759 h 4188759"/>
              <a:gd name="connsiteX12" fmla="*/ 0 w 1156448"/>
              <a:gd name="connsiteY12" fmla="*/ 3996014 h 41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6448" h="4188759">
                <a:moveTo>
                  <a:pt x="0" y="3996014"/>
                </a:moveTo>
                <a:lnTo>
                  <a:pt x="0" y="602881"/>
                </a:lnTo>
                <a:cubicBezTo>
                  <a:pt x="0" y="496431"/>
                  <a:pt x="86295" y="410136"/>
                  <a:pt x="192745" y="410136"/>
                </a:cubicBezTo>
                <a:lnTo>
                  <a:pt x="612131" y="410136"/>
                </a:lnTo>
                <a:lnTo>
                  <a:pt x="789354" y="0"/>
                </a:lnTo>
                <a:lnTo>
                  <a:pt x="966576" y="410136"/>
                </a:lnTo>
                <a:lnTo>
                  <a:pt x="963705" y="410136"/>
                </a:lnTo>
                <a:lnTo>
                  <a:pt x="1038728" y="425283"/>
                </a:lnTo>
                <a:cubicBezTo>
                  <a:pt x="1107907" y="454543"/>
                  <a:pt x="1156448" y="523043"/>
                  <a:pt x="1156448" y="602881"/>
                </a:cubicBezTo>
                <a:lnTo>
                  <a:pt x="1156448" y="3996014"/>
                </a:lnTo>
                <a:cubicBezTo>
                  <a:pt x="1156448" y="4102464"/>
                  <a:pt x="1070153" y="4188759"/>
                  <a:pt x="963703" y="4188759"/>
                </a:cubicBezTo>
                <a:lnTo>
                  <a:pt x="192745" y="4188759"/>
                </a:lnTo>
                <a:cubicBezTo>
                  <a:pt x="86295" y="4188759"/>
                  <a:pt x="0" y="4102464"/>
                  <a:pt x="0" y="3996014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9" name="任意多边形 28"/>
          <p:cNvSpPr/>
          <p:nvPr/>
        </p:nvSpPr>
        <p:spPr>
          <a:xfrm rot="5400000">
            <a:off x="2270278" y="3473604"/>
            <a:ext cx="1493532" cy="4189412"/>
          </a:xfrm>
          <a:custGeom>
            <a:avLst/>
            <a:gdLst>
              <a:gd name="connsiteX0" fmla="*/ 0 w 1156448"/>
              <a:gd name="connsiteY0" fmla="*/ 3996014 h 4188759"/>
              <a:gd name="connsiteX1" fmla="*/ 0 w 1156448"/>
              <a:gd name="connsiteY1" fmla="*/ 602881 h 4188759"/>
              <a:gd name="connsiteX2" fmla="*/ 192745 w 1156448"/>
              <a:gd name="connsiteY2" fmla="*/ 410136 h 4188759"/>
              <a:gd name="connsiteX3" fmla="*/ 612131 w 1156448"/>
              <a:gd name="connsiteY3" fmla="*/ 410136 h 4188759"/>
              <a:gd name="connsiteX4" fmla="*/ 789354 w 1156448"/>
              <a:gd name="connsiteY4" fmla="*/ 0 h 4188759"/>
              <a:gd name="connsiteX5" fmla="*/ 966576 w 1156448"/>
              <a:gd name="connsiteY5" fmla="*/ 410136 h 4188759"/>
              <a:gd name="connsiteX6" fmla="*/ 963705 w 1156448"/>
              <a:gd name="connsiteY6" fmla="*/ 410136 h 4188759"/>
              <a:gd name="connsiteX7" fmla="*/ 1038728 w 1156448"/>
              <a:gd name="connsiteY7" fmla="*/ 425283 h 4188759"/>
              <a:gd name="connsiteX8" fmla="*/ 1156448 w 1156448"/>
              <a:gd name="connsiteY8" fmla="*/ 602881 h 4188759"/>
              <a:gd name="connsiteX9" fmla="*/ 1156448 w 1156448"/>
              <a:gd name="connsiteY9" fmla="*/ 3996014 h 4188759"/>
              <a:gd name="connsiteX10" fmla="*/ 963703 w 1156448"/>
              <a:gd name="connsiteY10" fmla="*/ 4188759 h 4188759"/>
              <a:gd name="connsiteX11" fmla="*/ 192745 w 1156448"/>
              <a:gd name="connsiteY11" fmla="*/ 4188759 h 4188759"/>
              <a:gd name="connsiteX12" fmla="*/ 0 w 1156448"/>
              <a:gd name="connsiteY12" fmla="*/ 3996014 h 41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6448" h="4188759">
                <a:moveTo>
                  <a:pt x="0" y="3996014"/>
                </a:moveTo>
                <a:lnTo>
                  <a:pt x="0" y="602881"/>
                </a:lnTo>
                <a:cubicBezTo>
                  <a:pt x="0" y="496431"/>
                  <a:pt x="86295" y="410136"/>
                  <a:pt x="192745" y="410136"/>
                </a:cubicBezTo>
                <a:lnTo>
                  <a:pt x="612131" y="410136"/>
                </a:lnTo>
                <a:lnTo>
                  <a:pt x="789354" y="0"/>
                </a:lnTo>
                <a:lnTo>
                  <a:pt x="966576" y="410136"/>
                </a:lnTo>
                <a:lnTo>
                  <a:pt x="963705" y="410136"/>
                </a:lnTo>
                <a:lnTo>
                  <a:pt x="1038728" y="425283"/>
                </a:lnTo>
                <a:cubicBezTo>
                  <a:pt x="1107907" y="454543"/>
                  <a:pt x="1156448" y="523043"/>
                  <a:pt x="1156448" y="602881"/>
                </a:cubicBezTo>
                <a:lnTo>
                  <a:pt x="1156448" y="3996014"/>
                </a:lnTo>
                <a:cubicBezTo>
                  <a:pt x="1156448" y="4102464"/>
                  <a:pt x="1070153" y="4188759"/>
                  <a:pt x="963703" y="4188759"/>
                </a:cubicBezTo>
                <a:lnTo>
                  <a:pt x="192745" y="4188759"/>
                </a:lnTo>
                <a:cubicBezTo>
                  <a:pt x="86295" y="4188759"/>
                  <a:pt x="0" y="4102464"/>
                  <a:pt x="0" y="3996014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0" name="文本框 16"/>
          <p:cNvSpPr txBox="1">
            <a:spLocks noChangeArrowheads="1"/>
          </p:cNvSpPr>
          <p:nvPr/>
        </p:nvSpPr>
        <p:spPr bwMode="auto">
          <a:xfrm>
            <a:off x="879777" y="2038280"/>
            <a:ext cx="37325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基于回调的事件处理方法都有一个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boolean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类型的返回值，用于标识该处理方法是否</a:t>
            </a:r>
            <a:r>
              <a:rPr lang="zh-CN" altLang="en-US" dirty="0" smtClean="0">
                <a:solidFill>
                  <a:srgbClr val="FFFF00"/>
                </a:solidFill>
                <a:latin typeface="Calibri" pitchFamily="34" charset="0"/>
                <a:ea typeface="微软雅黑" pitchFamily="34" charset="-122"/>
              </a:rPr>
              <a:t>能完全处理该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事件。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1" name="文本框 17"/>
          <p:cNvSpPr txBox="1">
            <a:spLocks noChangeArrowheads="1"/>
          </p:cNvSpPr>
          <p:nvPr/>
        </p:nvSpPr>
        <p:spPr bwMode="auto">
          <a:xfrm>
            <a:off x="7550150" y="3898212"/>
            <a:ext cx="30130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表明该处理方法已完全处理该事件，该事件不会传播出去。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2" name="文本框 18"/>
          <p:cNvSpPr txBox="1">
            <a:spLocks noChangeArrowheads="1"/>
          </p:cNvSpPr>
          <p:nvPr/>
        </p:nvSpPr>
        <p:spPr bwMode="auto">
          <a:xfrm>
            <a:off x="1211728" y="5109878"/>
            <a:ext cx="30686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表明该处理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方法并未完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全处理该事件，该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事件会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传播出去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6200" y="2428845"/>
            <a:ext cx="1036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返回值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534491" y="3930303"/>
            <a:ext cx="103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true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09651" y="5461942"/>
            <a:ext cx="103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false</a:t>
            </a:r>
            <a:endParaRPr lang="zh-CN" altLang="en-US" sz="24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3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553852"/>
            <a:ext cx="990841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3.3.3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重写</a:t>
            </a:r>
            <a:r>
              <a:rPr lang="en-US" altLang="zh-CN" sz="4000" dirty="0" err="1" smtClean="0">
                <a:solidFill>
                  <a:schemeClr val="bg1"/>
                </a:solidFill>
                <a:ea typeface="方正大黑简体" panose="02010601030101010101"/>
              </a:rPr>
              <a:t>onTouchEvent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方法响应触摸屏事件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7220600" y="2157484"/>
            <a:ext cx="3657600" cy="1760938"/>
            <a:chOff x="607401" y="3661128"/>
            <a:chExt cx="3657600" cy="1760938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1" y="3661128"/>
              <a:ext cx="3657600" cy="176093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 bwMode="auto">
            <a:xfrm>
              <a:off x="641801" y="4071448"/>
              <a:ext cx="126041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CustomView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66936" y="2710407"/>
            <a:ext cx="3903856" cy="552450"/>
            <a:chOff x="7151472" y="3217312"/>
            <a:chExt cx="3903856" cy="552450"/>
          </a:xfrm>
        </p:grpSpPr>
        <p:sp>
          <p:nvSpPr>
            <p:cNvPr id="21" name="矩形 20"/>
            <p:cNvSpPr/>
            <p:nvPr/>
          </p:nvSpPr>
          <p:spPr bwMode="auto">
            <a:xfrm>
              <a:off x="7151472" y="3217312"/>
              <a:ext cx="3873638" cy="55245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 bwMode="auto">
            <a:xfrm>
              <a:off x="7408176" y="3313744"/>
              <a:ext cx="36471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分工更明确、有更好的可维护性。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90330" y="4245469"/>
            <a:ext cx="4827187" cy="552450"/>
            <a:chOff x="7151471" y="3217312"/>
            <a:chExt cx="4827187" cy="552450"/>
          </a:xfrm>
        </p:grpSpPr>
        <p:sp>
          <p:nvSpPr>
            <p:cNvPr id="27" name="矩形 26"/>
            <p:cNvSpPr/>
            <p:nvPr/>
          </p:nvSpPr>
          <p:spPr bwMode="auto">
            <a:xfrm>
              <a:off x="7151471" y="3217312"/>
              <a:ext cx="4750243" cy="55245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 bwMode="auto">
            <a:xfrm>
              <a:off x="7408176" y="3313744"/>
              <a:ext cx="45704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保证基于监听的事件监听器会被优先触发。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 bwMode="auto">
          <a:xfrm>
            <a:off x="1658422" y="1291648"/>
            <a:ext cx="1" cy="98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 flipH="1">
            <a:off x="725122" y="1261738"/>
            <a:ext cx="19050" cy="24890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 bwMode="auto">
          <a:xfrm>
            <a:off x="1107010" y="2435213"/>
            <a:ext cx="1117600" cy="1119188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 bwMode="auto">
          <a:xfrm>
            <a:off x="185372" y="3931796"/>
            <a:ext cx="1117600" cy="111760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28"/>
          <p:cNvSpPr>
            <a:spLocks noChangeArrowheads="1"/>
          </p:cNvSpPr>
          <p:nvPr/>
        </p:nvSpPr>
        <p:spPr bwMode="auto">
          <a:xfrm>
            <a:off x="1213092" y="2484602"/>
            <a:ext cx="89066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4" name="弧形 33"/>
          <p:cNvSpPr/>
          <p:nvPr/>
        </p:nvSpPr>
        <p:spPr bwMode="auto">
          <a:xfrm rot="18900000">
            <a:off x="1268935" y="2265351"/>
            <a:ext cx="808037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弧形 34"/>
          <p:cNvSpPr/>
          <p:nvPr/>
        </p:nvSpPr>
        <p:spPr bwMode="auto">
          <a:xfrm rot="18900000">
            <a:off x="331422" y="3752409"/>
            <a:ext cx="808038" cy="808037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28"/>
          <p:cNvSpPr>
            <a:spLocks noChangeArrowheads="1"/>
          </p:cNvSpPr>
          <p:nvPr/>
        </p:nvSpPr>
        <p:spPr bwMode="auto">
          <a:xfrm>
            <a:off x="290110" y="3965267"/>
            <a:ext cx="89066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7" name="文本框 56"/>
          <p:cNvSpPr txBox="1">
            <a:spLocks noChangeArrowheads="1"/>
          </p:cNvSpPr>
          <p:nvPr/>
        </p:nvSpPr>
        <p:spPr bwMode="auto">
          <a:xfrm>
            <a:off x="2199310" y="1935821"/>
            <a:ext cx="4031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基于监听的事件处理模型的优势：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56"/>
          <p:cNvSpPr txBox="1">
            <a:spLocks noChangeArrowheads="1"/>
          </p:cNvSpPr>
          <p:nvPr/>
        </p:nvSpPr>
        <p:spPr bwMode="auto">
          <a:xfrm>
            <a:off x="7088104" y="1698123"/>
            <a:ext cx="4288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案例：通过回调实现跟随手指的小球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09725" y="4521694"/>
            <a:ext cx="4782200" cy="1652880"/>
            <a:chOff x="5400675" y="5087938"/>
            <a:chExt cx="4782200" cy="1652880"/>
          </a:xfrm>
        </p:grpSpPr>
        <p:cxnSp>
          <p:nvCxnSpPr>
            <p:cNvPr id="39" name="直接连接符 38"/>
            <p:cNvCxnSpPr>
              <a:stCxn id="40" idx="4"/>
            </p:cNvCxnSpPr>
            <p:nvPr/>
          </p:nvCxnSpPr>
          <p:spPr bwMode="auto">
            <a:xfrm flipH="1">
              <a:off x="5527675" y="5343525"/>
              <a:ext cx="794" cy="13972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 bwMode="auto">
            <a:xfrm>
              <a:off x="5400675" y="5087938"/>
              <a:ext cx="255588" cy="25558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7675" y="5451307"/>
              <a:ext cx="4655200" cy="99536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360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通过</a:t>
              </a:r>
              <a:r>
                <a:rPr lang="en-US" altLang="zh-CN" dirty="0" smtClean="0"/>
                <a:t>view</a:t>
              </a:r>
              <a:r>
                <a:rPr lang="zh-CN" altLang="en-US" dirty="0" smtClean="0"/>
                <a:t>提供事件处理的回调方法，可以很好地把事件处理方法封装在该</a:t>
              </a:r>
              <a:r>
                <a:rPr lang="en-US" altLang="zh-CN" dirty="0" smtClean="0"/>
                <a:t>view</a:t>
              </a:r>
              <a:r>
                <a:rPr lang="zh-CN" altLang="en-US" dirty="0" smtClean="0"/>
                <a:t>内部，从而提高程序的内聚性。</a:t>
              </a:r>
              <a:endParaRPr lang="zh-CN" altLang="en-US" dirty="0"/>
            </a:p>
          </p:txBody>
        </p:sp>
      </p:grpSp>
      <p:sp>
        <p:nvSpPr>
          <p:cNvPr id="42" name="文本框 21"/>
          <p:cNvSpPr txBox="1">
            <a:spLocks noChangeArrowheads="1"/>
          </p:cNvSpPr>
          <p:nvPr/>
        </p:nvSpPr>
        <p:spPr bwMode="auto">
          <a:xfrm>
            <a:off x="6347266" y="4852680"/>
            <a:ext cx="461665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回调的好处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5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3.4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54870" y="4714043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响应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系统设置的事件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50"/>
          <p:cNvGrpSpPr>
            <a:grpSpLocks/>
          </p:cNvGrpSpPr>
          <p:nvPr/>
        </p:nvGrpSpPr>
        <p:grpSpPr bwMode="auto">
          <a:xfrm>
            <a:off x="203151" y="585906"/>
            <a:ext cx="11988849" cy="3440945"/>
            <a:chOff x="82032" y="3043480"/>
            <a:chExt cx="11988945" cy="3713648"/>
          </a:xfrm>
        </p:grpSpPr>
        <p:sp>
          <p:nvSpPr>
            <p:cNvPr id="49" name="矩形 48"/>
            <p:cNvSpPr/>
            <p:nvPr/>
          </p:nvSpPr>
          <p:spPr>
            <a:xfrm>
              <a:off x="3916340" y="3603258"/>
              <a:ext cx="8154637" cy="315387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731" name="文本框 1"/>
            <p:cNvSpPr txBox="1">
              <a:spLocks noChangeArrowheads="1"/>
            </p:cNvSpPr>
            <p:nvPr/>
          </p:nvSpPr>
          <p:spPr bwMode="auto">
            <a:xfrm>
              <a:off x="82032" y="3043480"/>
              <a:ext cx="3745407" cy="1793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Configuration</a:t>
              </a: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用于描述手机设备上的配置信息，这些配置信息既包括用户特定的配置项，也包括系统的动态设备配置。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30732" name="文本框 49"/>
            <p:cNvSpPr txBox="1">
              <a:spLocks noChangeArrowheads="1"/>
            </p:cNvSpPr>
            <p:nvPr/>
          </p:nvSpPr>
          <p:spPr bwMode="auto">
            <a:xfrm>
              <a:off x="4023060" y="3824755"/>
              <a:ext cx="6060170" cy="2790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Public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keyboard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：获取当前设备所关联的键盘类型。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Public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mcc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：获取移动信号的国家码。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Public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navigation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：判断系统上方向导航设备的类型。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Public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orientation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：获取系统屏幕的方向。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Public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touchscreen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：获取系统触摸屏的触摸方式。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2729" y="4173146"/>
            <a:ext cx="8413647" cy="2200575"/>
            <a:chOff x="927300" y="4076300"/>
            <a:chExt cx="8413647" cy="2200575"/>
          </a:xfrm>
        </p:grpSpPr>
        <p:grpSp>
          <p:nvGrpSpPr>
            <p:cNvPr id="30721" name="组合 47"/>
            <p:cNvGrpSpPr>
              <a:grpSpLocks/>
            </p:cNvGrpSpPr>
            <p:nvPr/>
          </p:nvGrpSpPr>
          <p:grpSpPr bwMode="auto">
            <a:xfrm>
              <a:off x="927300" y="4076300"/>
              <a:ext cx="8413647" cy="2200575"/>
              <a:chOff x="1196771" y="1579741"/>
              <a:chExt cx="8413924" cy="2201028"/>
            </a:xfrm>
          </p:grpSpPr>
          <p:sp>
            <p:nvSpPr>
              <p:cNvPr id="30734" name="Freeform 60"/>
              <p:cNvSpPr>
                <a:spLocks noEditPoints="1"/>
              </p:cNvSpPr>
              <p:nvPr/>
            </p:nvSpPr>
            <p:spPr bwMode="auto">
              <a:xfrm>
                <a:off x="8665408" y="2473444"/>
                <a:ext cx="481329" cy="425241"/>
              </a:xfrm>
              <a:custGeom>
                <a:avLst/>
                <a:gdLst>
                  <a:gd name="T0" fmla="*/ 89659 w 102"/>
                  <a:gd name="T1" fmla="*/ 165094 h 85"/>
                  <a:gd name="T2" fmla="*/ 42470 w 102"/>
                  <a:gd name="T3" fmla="*/ 160091 h 85"/>
                  <a:gd name="T4" fmla="*/ 84940 w 102"/>
                  <a:gd name="T5" fmla="*/ 175099 h 85"/>
                  <a:gd name="T6" fmla="*/ 132130 w 102"/>
                  <a:gd name="T7" fmla="*/ 185105 h 85"/>
                  <a:gd name="T8" fmla="*/ 415264 w 102"/>
                  <a:gd name="T9" fmla="*/ 255145 h 85"/>
                  <a:gd name="T10" fmla="*/ 481329 w 102"/>
                  <a:gd name="T11" fmla="*/ 235133 h 85"/>
                  <a:gd name="T12" fmla="*/ 415264 w 102"/>
                  <a:gd name="T13" fmla="*/ 425241 h 85"/>
                  <a:gd name="T14" fmla="*/ 330324 w 102"/>
                  <a:gd name="T15" fmla="*/ 360204 h 85"/>
                  <a:gd name="T16" fmla="*/ 14157 w 102"/>
                  <a:gd name="T17" fmla="*/ 325184 h 85"/>
                  <a:gd name="T18" fmla="*/ 0 w 102"/>
                  <a:gd name="T19" fmla="*/ 290164 h 85"/>
                  <a:gd name="T20" fmla="*/ 0 w 102"/>
                  <a:gd name="T21" fmla="*/ 255145 h 85"/>
                  <a:gd name="T22" fmla="*/ 146286 w 102"/>
                  <a:gd name="T23" fmla="*/ 265150 h 85"/>
                  <a:gd name="T24" fmla="*/ 254821 w 102"/>
                  <a:gd name="T25" fmla="*/ 225128 h 85"/>
                  <a:gd name="T26" fmla="*/ 188756 w 102"/>
                  <a:gd name="T27" fmla="*/ 185105 h 85"/>
                  <a:gd name="T28" fmla="*/ 405826 w 102"/>
                  <a:gd name="T29" fmla="*/ 250142 h 85"/>
                  <a:gd name="T30" fmla="*/ 89659 w 102"/>
                  <a:gd name="T31" fmla="*/ 160091 h 85"/>
                  <a:gd name="T32" fmla="*/ 146286 w 102"/>
                  <a:gd name="T33" fmla="*/ 185105 h 85"/>
                  <a:gd name="T34" fmla="*/ 141567 w 102"/>
                  <a:gd name="T35" fmla="*/ 215122 h 85"/>
                  <a:gd name="T36" fmla="*/ 23595 w 102"/>
                  <a:gd name="T37" fmla="*/ 190108 h 85"/>
                  <a:gd name="T38" fmla="*/ 28313 w 102"/>
                  <a:gd name="T39" fmla="*/ 155088 h 85"/>
                  <a:gd name="T40" fmla="*/ 51908 w 102"/>
                  <a:gd name="T41" fmla="*/ 150085 h 85"/>
                  <a:gd name="T42" fmla="*/ 179319 w 102"/>
                  <a:gd name="T43" fmla="*/ 135077 h 85"/>
                  <a:gd name="T44" fmla="*/ 146286 w 102"/>
                  <a:gd name="T45" fmla="*/ 65037 h 85"/>
                  <a:gd name="T46" fmla="*/ 141567 w 102"/>
                  <a:gd name="T47" fmla="*/ 70040 h 85"/>
                  <a:gd name="T48" fmla="*/ 174600 w 102"/>
                  <a:gd name="T49" fmla="*/ 140079 h 85"/>
                  <a:gd name="T50" fmla="*/ 179319 w 102"/>
                  <a:gd name="T51" fmla="*/ 135077 h 85"/>
                  <a:gd name="T52" fmla="*/ 188756 w 102"/>
                  <a:gd name="T53" fmla="*/ 135077 h 85"/>
                  <a:gd name="T54" fmla="*/ 188756 w 102"/>
                  <a:gd name="T55" fmla="*/ 160091 h 85"/>
                  <a:gd name="T56" fmla="*/ 160443 w 102"/>
                  <a:gd name="T57" fmla="*/ 175099 h 85"/>
                  <a:gd name="T58" fmla="*/ 108535 w 102"/>
                  <a:gd name="T59" fmla="*/ 60034 h 85"/>
                  <a:gd name="T60" fmla="*/ 136848 w 102"/>
                  <a:gd name="T61" fmla="*/ 45026 h 85"/>
                  <a:gd name="T62" fmla="*/ 174600 w 102"/>
                  <a:gd name="T63" fmla="*/ 95054 h 85"/>
                  <a:gd name="T64" fmla="*/ 212351 w 102"/>
                  <a:gd name="T65" fmla="*/ 55031 h 85"/>
                  <a:gd name="T66" fmla="*/ 202913 w 102"/>
                  <a:gd name="T67" fmla="*/ 95054 h 85"/>
                  <a:gd name="T68" fmla="*/ 221789 w 102"/>
                  <a:gd name="T69" fmla="*/ 60034 h 85"/>
                  <a:gd name="T70" fmla="*/ 231227 w 102"/>
                  <a:gd name="T71" fmla="*/ 15009 h 85"/>
                  <a:gd name="T72" fmla="*/ 202913 w 102"/>
                  <a:gd name="T73" fmla="*/ 50028 h 85"/>
                  <a:gd name="T74" fmla="*/ 193475 w 102"/>
                  <a:gd name="T75" fmla="*/ 105060 h 85"/>
                  <a:gd name="T76" fmla="*/ 217070 w 102"/>
                  <a:gd name="T77" fmla="*/ 120068 h 85"/>
                  <a:gd name="T78" fmla="*/ 264259 w 102"/>
                  <a:gd name="T79" fmla="*/ 15009 h 85"/>
                  <a:gd name="T80" fmla="*/ 235946 w 102"/>
                  <a:gd name="T81" fmla="*/ 0 h 85"/>
                  <a:gd name="T82" fmla="*/ 221789 w 102"/>
                  <a:gd name="T83" fmla="*/ 15009 h 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02"/>
                  <a:gd name="T127" fmla="*/ 0 h 85"/>
                  <a:gd name="T128" fmla="*/ 102 w 102"/>
                  <a:gd name="T129" fmla="*/ 85 h 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02" h="85">
                    <a:moveTo>
                      <a:pt x="26" y="36"/>
                    </a:moveTo>
                    <a:cubicBezTo>
                      <a:pt x="25" y="35"/>
                      <a:pt x="22" y="34"/>
                      <a:pt x="19" y="33"/>
                    </a:cubicBezTo>
                    <a:cubicBezTo>
                      <a:pt x="16" y="33"/>
                      <a:pt x="13" y="32"/>
                      <a:pt x="11" y="32"/>
                    </a:cubicBezTo>
                    <a:cubicBezTo>
                      <a:pt x="10" y="32"/>
                      <a:pt x="9" y="32"/>
                      <a:pt x="9" y="32"/>
                    </a:cubicBezTo>
                    <a:cubicBezTo>
                      <a:pt x="9" y="32"/>
                      <a:pt x="10" y="32"/>
                      <a:pt x="11" y="33"/>
                    </a:cubicBezTo>
                    <a:cubicBezTo>
                      <a:pt x="13" y="34"/>
                      <a:pt x="15" y="35"/>
                      <a:pt x="18" y="35"/>
                    </a:cubicBezTo>
                    <a:cubicBezTo>
                      <a:pt x="21" y="36"/>
                      <a:pt x="24" y="37"/>
                      <a:pt x="26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6"/>
                      <a:pt x="26" y="36"/>
                    </a:cubicBezTo>
                    <a:close/>
                    <a:moveTo>
                      <a:pt x="88" y="51"/>
                    </a:moveTo>
                    <a:cubicBezTo>
                      <a:pt x="88" y="47"/>
                      <a:pt x="88" y="47"/>
                      <a:pt x="88" y="47"/>
                    </a:cubicBezTo>
                    <a:cubicBezTo>
                      <a:pt x="102" y="47"/>
                      <a:pt x="102" y="47"/>
                      <a:pt x="102" y="47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86" y="50"/>
                      <a:pt x="86" y="50"/>
                      <a:pt x="86" y="50"/>
                    </a:cubicBezTo>
                    <a:cubicBezTo>
                      <a:pt x="88" y="51"/>
                      <a:pt x="88" y="51"/>
                      <a:pt x="88" y="51"/>
                    </a:cubicBezTo>
                    <a:close/>
                    <a:moveTo>
                      <a:pt x="19" y="32"/>
                    </a:moveTo>
                    <a:cubicBezTo>
                      <a:pt x="23" y="32"/>
                      <a:pt x="25" y="33"/>
                      <a:pt x="27" y="34"/>
                    </a:cubicBezTo>
                    <a:cubicBezTo>
                      <a:pt x="29" y="35"/>
                      <a:pt x="30" y="36"/>
                      <a:pt x="31" y="37"/>
                    </a:cubicBezTo>
                    <a:cubicBezTo>
                      <a:pt x="31" y="37"/>
                      <a:pt x="31" y="38"/>
                      <a:pt x="31" y="38"/>
                    </a:cubicBezTo>
                    <a:cubicBezTo>
                      <a:pt x="31" y="40"/>
                      <a:pt x="30" y="42"/>
                      <a:pt x="30" y="43"/>
                    </a:cubicBezTo>
                    <a:cubicBezTo>
                      <a:pt x="30" y="44"/>
                      <a:pt x="29" y="44"/>
                      <a:pt x="29" y="44"/>
                    </a:cubicBezTo>
                    <a:cubicBezTo>
                      <a:pt x="25" y="46"/>
                      <a:pt x="7" y="42"/>
                      <a:pt x="5" y="38"/>
                    </a:cubicBezTo>
                    <a:cubicBezTo>
                      <a:pt x="5" y="38"/>
                      <a:pt x="4" y="37"/>
                      <a:pt x="5" y="37"/>
                    </a:cubicBezTo>
                    <a:cubicBezTo>
                      <a:pt x="5" y="35"/>
                      <a:pt x="6" y="33"/>
                      <a:pt x="6" y="31"/>
                    </a:cubicBezTo>
                    <a:cubicBezTo>
                      <a:pt x="6" y="31"/>
                      <a:pt x="6" y="31"/>
                      <a:pt x="7" y="30"/>
                    </a:cubicBezTo>
                    <a:cubicBezTo>
                      <a:pt x="8" y="30"/>
                      <a:pt x="9" y="30"/>
                      <a:pt x="11" y="30"/>
                    </a:cubicBezTo>
                    <a:cubicBezTo>
                      <a:pt x="13" y="30"/>
                      <a:pt x="16" y="31"/>
                      <a:pt x="19" y="32"/>
                    </a:cubicBezTo>
                    <a:close/>
                    <a:moveTo>
                      <a:pt x="38" y="27"/>
                    </a:moveTo>
                    <a:cubicBezTo>
                      <a:pt x="38" y="25"/>
                      <a:pt x="36" y="23"/>
                      <a:pt x="35" y="20"/>
                    </a:cubicBezTo>
                    <a:cubicBezTo>
                      <a:pt x="33" y="17"/>
                      <a:pt x="32" y="15"/>
                      <a:pt x="31" y="13"/>
                    </a:cubicBezTo>
                    <a:cubicBezTo>
                      <a:pt x="30" y="12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30" y="14"/>
                    </a:cubicBezTo>
                    <a:cubicBezTo>
                      <a:pt x="30" y="16"/>
                      <a:pt x="32" y="18"/>
                      <a:pt x="33" y="21"/>
                    </a:cubicBezTo>
                    <a:cubicBezTo>
                      <a:pt x="35" y="24"/>
                      <a:pt x="36" y="26"/>
                      <a:pt x="37" y="28"/>
                    </a:cubicBezTo>
                    <a:cubicBezTo>
                      <a:pt x="38" y="29"/>
                      <a:pt x="39" y="29"/>
                      <a:pt x="39" y="29"/>
                    </a:cubicBezTo>
                    <a:cubicBezTo>
                      <a:pt x="39" y="29"/>
                      <a:pt x="39" y="28"/>
                      <a:pt x="38" y="27"/>
                    </a:cubicBezTo>
                    <a:close/>
                    <a:moveTo>
                      <a:pt x="37" y="19"/>
                    </a:moveTo>
                    <a:cubicBezTo>
                      <a:pt x="38" y="22"/>
                      <a:pt x="39" y="25"/>
                      <a:pt x="40" y="27"/>
                    </a:cubicBezTo>
                    <a:cubicBezTo>
                      <a:pt x="41" y="29"/>
                      <a:pt x="41" y="30"/>
                      <a:pt x="41" y="31"/>
                    </a:cubicBezTo>
                    <a:cubicBezTo>
                      <a:pt x="41" y="32"/>
                      <a:pt x="40" y="32"/>
                      <a:pt x="40" y="32"/>
                    </a:cubicBezTo>
                    <a:cubicBezTo>
                      <a:pt x="38" y="33"/>
                      <a:pt x="37" y="34"/>
                      <a:pt x="35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0" y="33"/>
                      <a:pt x="21" y="17"/>
                      <a:pt x="22" y="13"/>
                    </a:cubicBezTo>
                    <a:cubicBezTo>
                      <a:pt x="22" y="12"/>
                      <a:pt x="22" y="12"/>
                      <a:pt x="23" y="12"/>
                    </a:cubicBezTo>
                    <a:cubicBezTo>
                      <a:pt x="24" y="11"/>
                      <a:pt x="26" y="10"/>
                      <a:pt x="27" y="9"/>
                    </a:cubicBezTo>
                    <a:cubicBezTo>
                      <a:pt x="28" y="9"/>
                      <a:pt x="28" y="9"/>
                      <a:pt x="29" y="9"/>
                    </a:cubicBezTo>
                    <a:cubicBezTo>
                      <a:pt x="30" y="9"/>
                      <a:pt x="31" y="10"/>
                      <a:pt x="32" y="12"/>
                    </a:cubicBezTo>
                    <a:cubicBezTo>
                      <a:pt x="33" y="14"/>
                      <a:pt x="35" y="16"/>
                      <a:pt x="37" y="19"/>
                    </a:cubicBezTo>
                    <a:close/>
                    <a:moveTo>
                      <a:pt x="48" y="4"/>
                    </a:moveTo>
                    <a:cubicBezTo>
                      <a:pt x="47" y="6"/>
                      <a:pt x="46" y="8"/>
                      <a:pt x="45" y="11"/>
                    </a:cubicBezTo>
                    <a:cubicBezTo>
                      <a:pt x="44" y="13"/>
                      <a:pt x="43" y="16"/>
                      <a:pt x="43" y="18"/>
                    </a:cubicBezTo>
                    <a:cubicBezTo>
                      <a:pt x="43" y="19"/>
                      <a:pt x="42" y="19"/>
                      <a:pt x="43" y="19"/>
                    </a:cubicBezTo>
                    <a:cubicBezTo>
                      <a:pt x="43" y="19"/>
                      <a:pt x="43" y="19"/>
                      <a:pt x="44" y="18"/>
                    </a:cubicBezTo>
                    <a:cubicBezTo>
                      <a:pt x="45" y="16"/>
                      <a:pt x="46" y="14"/>
                      <a:pt x="47" y="12"/>
                    </a:cubicBezTo>
                    <a:cubicBezTo>
                      <a:pt x="48" y="9"/>
                      <a:pt x="49" y="7"/>
                      <a:pt x="49" y="5"/>
                    </a:cubicBezTo>
                    <a:cubicBezTo>
                      <a:pt x="49" y="4"/>
                      <a:pt x="49" y="3"/>
                      <a:pt x="49" y="3"/>
                    </a:cubicBezTo>
                    <a:cubicBezTo>
                      <a:pt x="49" y="3"/>
                      <a:pt x="49" y="3"/>
                      <a:pt x="48" y="4"/>
                    </a:cubicBezTo>
                    <a:close/>
                    <a:moveTo>
                      <a:pt x="43" y="10"/>
                    </a:moveTo>
                    <a:cubicBezTo>
                      <a:pt x="42" y="13"/>
                      <a:pt x="42" y="16"/>
                      <a:pt x="41" y="17"/>
                    </a:cubicBezTo>
                    <a:cubicBezTo>
                      <a:pt x="41" y="19"/>
                      <a:pt x="41" y="21"/>
                      <a:pt x="41" y="21"/>
                    </a:cubicBezTo>
                    <a:cubicBezTo>
                      <a:pt x="41" y="22"/>
                      <a:pt x="41" y="22"/>
                      <a:pt x="42" y="22"/>
                    </a:cubicBezTo>
                    <a:cubicBezTo>
                      <a:pt x="43" y="23"/>
                      <a:pt x="45" y="23"/>
                      <a:pt x="46" y="24"/>
                    </a:cubicBezTo>
                    <a:cubicBezTo>
                      <a:pt x="47" y="24"/>
                      <a:pt x="47" y="24"/>
                      <a:pt x="48" y="24"/>
                    </a:cubicBezTo>
                    <a:cubicBezTo>
                      <a:pt x="51" y="22"/>
                      <a:pt x="57" y="7"/>
                      <a:pt x="56" y="3"/>
                    </a:cubicBezTo>
                    <a:cubicBezTo>
                      <a:pt x="56" y="3"/>
                      <a:pt x="56" y="3"/>
                      <a:pt x="55" y="2"/>
                    </a:cubicBezTo>
                    <a:cubicBezTo>
                      <a:pt x="54" y="2"/>
                      <a:pt x="52" y="1"/>
                      <a:pt x="50" y="0"/>
                    </a:cubicBezTo>
                    <a:cubicBezTo>
                      <a:pt x="50" y="0"/>
                      <a:pt x="50" y="0"/>
                      <a:pt x="49" y="1"/>
                    </a:cubicBezTo>
                    <a:cubicBezTo>
                      <a:pt x="49" y="1"/>
                      <a:pt x="48" y="2"/>
                      <a:pt x="47" y="3"/>
                    </a:cubicBezTo>
                    <a:cubicBezTo>
                      <a:pt x="46" y="5"/>
                      <a:pt x="45" y="8"/>
                      <a:pt x="43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5" name="Freeform 61"/>
              <p:cNvSpPr>
                <a:spLocks noEditPoints="1"/>
              </p:cNvSpPr>
              <p:nvPr/>
            </p:nvSpPr>
            <p:spPr bwMode="auto">
              <a:xfrm>
                <a:off x="1285271" y="1658548"/>
                <a:ext cx="457231" cy="420704"/>
              </a:xfrm>
              <a:custGeom>
                <a:avLst/>
                <a:gdLst>
                  <a:gd name="T0" fmla="*/ 117421 w 257"/>
                  <a:gd name="T1" fmla="*/ 84586 h 189"/>
                  <a:gd name="T2" fmla="*/ 104967 w 257"/>
                  <a:gd name="T3" fmla="*/ 104620 h 189"/>
                  <a:gd name="T4" fmla="*/ 104967 w 257"/>
                  <a:gd name="T5" fmla="*/ 351700 h 189"/>
                  <a:gd name="T6" fmla="*/ 441219 w 257"/>
                  <a:gd name="T7" fmla="*/ 351700 h 189"/>
                  <a:gd name="T8" fmla="*/ 457231 w 257"/>
                  <a:gd name="T9" fmla="*/ 336118 h 189"/>
                  <a:gd name="T10" fmla="*/ 457231 w 257"/>
                  <a:gd name="T11" fmla="*/ 84586 h 189"/>
                  <a:gd name="T12" fmla="*/ 441219 w 257"/>
                  <a:gd name="T13" fmla="*/ 84586 h 189"/>
                  <a:gd name="T14" fmla="*/ 185027 w 257"/>
                  <a:gd name="T15" fmla="*/ 211465 h 189"/>
                  <a:gd name="T16" fmla="*/ 188586 w 257"/>
                  <a:gd name="T17" fmla="*/ 215917 h 189"/>
                  <a:gd name="T18" fmla="*/ 201039 w 257"/>
                  <a:gd name="T19" fmla="*/ 173624 h 189"/>
                  <a:gd name="T20" fmla="*/ 222389 w 257"/>
                  <a:gd name="T21" fmla="*/ 200335 h 189"/>
                  <a:gd name="T22" fmla="*/ 234842 w 257"/>
                  <a:gd name="T23" fmla="*/ 178076 h 189"/>
                  <a:gd name="T24" fmla="*/ 265087 w 257"/>
                  <a:gd name="T25" fmla="*/ 242628 h 189"/>
                  <a:gd name="T26" fmla="*/ 272204 w 257"/>
                  <a:gd name="T27" fmla="*/ 178076 h 189"/>
                  <a:gd name="T28" fmla="*/ 289995 w 257"/>
                  <a:gd name="T29" fmla="*/ 211465 h 189"/>
                  <a:gd name="T30" fmla="*/ 323798 w 257"/>
                  <a:gd name="T31" fmla="*/ 178076 h 189"/>
                  <a:gd name="T32" fmla="*/ 339810 w 257"/>
                  <a:gd name="T33" fmla="*/ 211465 h 189"/>
                  <a:gd name="T34" fmla="*/ 348705 w 257"/>
                  <a:gd name="T35" fmla="*/ 200335 h 189"/>
                  <a:gd name="T36" fmla="*/ 398520 w 257"/>
                  <a:gd name="T37" fmla="*/ 220369 h 189"/>
                  <a:gd name="T38" fmla="*/ 348705 w 257"/>
                  <a:gd name="T39" fmla="*/ 258210 h 189"/>
                  <a:gd name="T40" fmla="*/ 314902 w 257"/>
                  <a:gd name="T41" fmla="*/ 204787 h 189"/>
                  <a:gd name="T42" fmla="*/ 293553 w 257"/>
                  <a:gd name="T43" fmla="*/ 247080 h 189"/>
                  <a:gd name="T44" fmla="*/ 281099 w 257"/>
                  <a:gd name="T45" fmla="*/ 227047 h 189"/>
                  <a:gd name="T46" fmla="*/ 259750 w 257"/>
                  <a:gd name="T47" fmla="*/ 273791 h 189"/>
                  <a:gd name="T48" fmla="*/ 222389 w 257"/>
                  <a:gd name="T49" fmla="*/ 220369 h 189"/>
                  <a:gd name="T50" fmla="*/ 213493 w 257"/>
                  <a:gd name="T51" fmla="*/ 220369 h 189"/>
                  <a:gd name="T52" fmla="*/ 201039 w 257"/>
                  <a:gd name="T53" fmla="*/ 253758 h 189"/>
                  <a:gd name="T54" fmla="*/ 176132 w 257"/>
                  <a:gd name="T55" fmla="*/ 227047 h 189"/>
                  <a:gd name="T56" fmla="*/ 160120 w 257"/>
                  <a:gd name="T57" fmla="*/ 211465 h 189"/>
                  <a:gd name="T58" fmla="*/ 154782 w 257"/>
                  <a:gd name="T59" fmla="*/ 420704 h 189"/>
                  <a:gd name="T60" fmla="*/ 0 w 257"/>
                  <a:gd name="T61" fmla="*/ 0 h 189"/>
                  <a:gd name="T62" fmla="*/ 154782 w 257"/>
                  <a:gd name="T63" fmla="*/ 57875 h 189"/>
                  <a:gd name="T64" fmla="*/ 80060 w 257"/>
                  <a:gd name="T65" fmla="*/ 57875 h 189"/>
                  <a:gd name="T66" fmla="*/ 12454 w 257"/>
                  <a:gd name="T67" fmla="*/ 57875 h 189"/>
                  <a:gd name="T68" fmla="*/ 12454 w 257"/>
                  <a:gd name="T69" fmla="*/ 120201 h 189"/>
                  <a:gd name="T70" fmla="*/ 21349 w 257"/>
                  <a:gd name="T71" fmla="*/ 126879 h 189"/>
                  <a:gd name="T72" fmla="*/ 80060 w 257"/>
                  <a:gd name="T73" fmla="*/ 142461 h 189"/>
                  <a:gd name="T74" fmla="*/ 12454 w 257"/>
                  <a:gd name="T75" fmla="*/ 142461 h 189"/>
                  <a:gd name="T76" fmla="*/ 12454 w 257"/>
                  <a:gd name="T77" fmla="*/ 204787 h 189"/>
                  <a:gd name="T78" fmla="*/ 21349 w 257"/>
                  <a:gd name="T79" fmla="*/ 211465 h 189"/>
                  <a:gd name="T80" fmla="*/ 80060 w 257"/>
                  <a:gd name="T81" fmla="*/ 378411 h 189"/>
                  <a:gd name="T82" fmla="*/ 154782 w 257"/>
                  <a:gd name="T83" fmla="*/ 420704 h 189"/>
                  <a:gd name="T84" fmla="*/ 40919 w 257"/>
                  <a:gd name="T85" fmla="*/ 235950 h 189"/>
                  <a:gd name="T86" fmla="*/ 16012 w 257"/>
                  <a:gd name="T87" fmla="*/ 258210 h 189"/>
                  <a:gd name="T88" fmla="*/ 40919 w 257"/>
                  <a:gd name="T89" fmla="*/ 235950 h 189"/>
                  <a:gd name="T90" fmla="*/ 40919 w 257"/>
                  <a:gd name="T91" fmla="*/ 273791 h 189"/>
                  <a:gd name="T92" fmla="*/ 16012 w 257"/>
                  <a:gd name="T93" fmla="*/ 289373 h 189"/>
                  <a:gd name="T94" fmla="*/ 40919 w 257"/>
                  <a:gd name="T95" fmla="*/ 273791 h 189"/>
                  <a:gd name="T96" fmla="*/ 80060 w 257"/>
                  <a:gd name="T97" fmla="*/ 73456 h 189"/>
                  <a:gd name="T98" fmla="*/ 28466 w 257"/>
                  <a:gd name="T99" fmla="*/ 111297 h 189"/>
                  <a:gd name="T100" fmla="*/ 80060 w 257"/>
                  <a:gd name="T101" fmla="*/ 73456 h 189"/>
                  <a:gd name="T102" fmla="*/ 80060 w 257"/>
                  <a:gd name="T103" fmla="*/ 162494 h 189"/>
                  <a:gd name="T104" fmla="*/ 28466 w 257"/>
                  <a:gd name="T105" fmla="*/ 195883 h 189"/>
                  <a:gd name="T106" fmla="*/ 80060 w 257"/>
                  <a:gd name="T107" fmla="*/ 162494 h 189"/>
                  <a:gd name="T108" fmla="*/ 364717 w 257"/>
                  <a:gd name="T109" fmla="*/ 400670 h 189"/>
                  <a:gd name="T110" fmla="*/ 339810 w 257"/>
                  <a:gd name="T111" fmla="*/ 362829 h 189"/>
                  <a:gd name="T112" fmla="*/ 225947 w 257"/>
                  <a:gd name="T113" fmla="*/ 400670 h 189"/>
                  <a:gd name="T114" fmla="*/ 201039 w 257"/>
                  <a:gd name="T115" fmla="*/ 420704 h 189"/>
                  <a:gd name="T116" fmla="*/ 364717 w 257"/>
                  <a:gd name="T117" fmla="*/ 400670 h 189"/>
                  <a:gd name="T118" fmla="*/ 142329 w 257"/>
                  <a:gd name="T119" fmla="*/ 131331 h 189"/>
                  <a:gd name="T120" fmla="*/ 416311 w 257"/>
                  <a:gd name="T121" fmla="*/ 304955 h 189"/>
                  <a:gd name="T122" fmla="*/ 142329 w 257"/>
                  <a:gd name="T123" fmla="*/ 131331 h 18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57"/>
                  <a:gd name="T187" fmla="*/ 0 h 189"/>
                  <a:gd name="T188" fmla="*/ 257 w 257"/>
                  <a:gd name="T189" fmla="*/ 189 h 18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57" h="189">
                    <a:moveTo>
                      <a:pt x="248" y="38"/>
                    </a:moveTo>
                    <a:lnTo>
                      <a:pt x="66" y="38"/>
                    </a:lnTo>
                    <a:lnTo>
                      <a:pt x="59" y="38"/>
                    </a:lnTo>
                    <a:lnTo>
                      <a:pt x="59" y="47"/>
                    </a:lnTo>
                    <a:lnTo>
                      <a:pt x="59" y="151"/>
                    </a:lnTo>
                    <a:lnTo>
                      <a:pt x="59" y="158"/>
                    </a:lnTo>
                    <a:lnTo>
                      <a:pt x="66" y="158"/>
                    </a:lnTo>
                    <a:lnTo>
                      <a:pt x="248" y="158"/>
                    </a:lnTo>
                    <a:lnTo>
                      <a:pt x="257" y="158"/>
                    </a:lnTo>
                    <a:lnTo>
                      <a:pt x="257" y="151"/>
                    </a:lnTo>
                    <a:lnTo>
                      <a:pt x="257" y="47"/>
                    </a:lnTo>
                    <a:lnTo>
                      <a:pt x="257" y="38"/>
                    </a:lnTo>
                    <a:lnTo>
                      <a:pt x="248" y="38"/>
                    </a:lnTo>
                    <a:close/>
                    <a:moveTo>
                      <a:pt x="90" y="95"/>
                    </a:moveTo>
                    <a:lnTo>
                      <a:pt x="104" y="95"/>
                    </a:lnTo>
                    <a:lnTo>
                      <a:pt x="106" y="95"/>
                    </a:lnTo>
                    <a:lnTo>
                      <a:pt x="106" y="97"/>
                    </a:lnTo>
                    <a:lnTo>
                      <a:pt x="108" y="99"/>
                    </a:lnTo>
                    <a:lnTo>
                      <a:pt x="113" y="78"/>
                    </a:lnTo>
                    <a:lnTo>
                      <a:pt x="120" y="78"/>
                    </a:lnTo>
                    <a:lnTo>
                      <a:pt x="125" y="90"/>
                    </a:lnTo>
                    <a:lnTo>
                      <a:pt x="127" y="85"/>
                    </a:lnTo>
                    <a:lnTo>
                      <a:pt x="132" y="80"/>
                    </a:lnTo>
                    <a:lnTo>
                      <a:pt x="134" y="88"/>
                    </a:lnTo>
                    <a:lnTo>
                      <a:pt x="149" y="109"/>
                    </a:lnTo>
                    <a:lnTo>
                      <a:pt x="151" y="90"/>
                    </a:lnTo>
                    <a:lnTo>
                      <a:pt x="153" y="80"/>
                    </a:lnTo>
                    <a:lnTo>
                      <a:pt x="160" y="90"/>
                    </a:lnTo>
                    <a:lnTo>
                      <a:pt x="163" y="95"/>
                    </a:lnTo>
                    <a:lnTo>
                      <a:pt x="175" y="80"/>
                    </a:lnTo>
                    <a:lnTo>
                      <a:pt x="182" y="80"/>
                    </a:lnTo>
                    <a:lnTo>
                      <a:pt x="191" y="102"/>
                    </a:lnTo>
                    <a:lnTo>
                      <a:pt x="191" y="95"/>
                    </a:lnTo>
                    <a:lnTo>
                      <a:pt x="193" y="90"/>
                    </a:lnTo>
                    <a:lnTo>
                      <a:pt x="196" y="90"/>
                    </a:lnTo>
                    <a:lnTo>
                      <a:pt x="224" y="90"/>
                    </a:lnTo>
                    <a:lnTo>
                      <a:pt x="224" y="99"/>
                    </a:lnTo>
                    <a:lnTo>
                      <a:pt x="201" y="99"/>
                    </a:lnTo>
                    <a:lnTo>
                      <a:pt x="196" y="116"/>
                    </a:lnTo>
                    <a:lnTo>
                      <a:pt x="189" y="116"/>
                    </a:lnTo>
                    <a:lnTo>
                      <a:pt x="177" y="92"/>
                    </a:lnTo>
                    <a:lnTo>
                      <a:pt x="167" y="106"/>
                    </a:lnTo>
                    <a:lnTo>
                      <a:pt x="165" y="111"/>
                    </a:lnTo>
                    <a:lnTo>
                      <a:pt x="160" y="106"/>
                    </a:lnTo>
                    <a:lnTo>
                      <a:pt x="158" y="102"/>
                    </a:lnTo>
                    <a:lnTo>
                      <a:pt x="153" y="123"/>
                    </a:lnTo>
                    <a:lnTo>
                      <a:pt x="146" y="123"/>
                    </a:lnTo>
                    <a:lnTo>
                      <a:pt x="130" y="95"/>
                    </a:lnTo>
                    <a:lnTo>
                      <a:pt x="125" y="99"/>
                    </a:lnTo>
                    <a:lnTo>
                      <a:pt x="120" y="104"/>
                    </a:lnTo>
                    <a:lnTo>
                      <a:pt x="120" y="99"/>
                    </a:lnTo>
                    <a:lnTo>
                      <a:pt x="118" y="95"/>
                    </a:lnTo>
                    <a:lnTo>
                      <a:pt x="113" y="114"/>
                    </a:lnTo>
                    <a:lnTo>
                      <a:pt x="106" y="114"/>
                    </a:lnTo>
                    <a:lnTo>
                      <a:pt x="99" y="102"/>
                    </a:lnTo>
                    <a:lnTo>
                      <a:pt x="90" y="102"/>
                    </a:lnTo>
                    <a:lnTo>
                      <a:pt x="90" y="95"/>
                    </a:lnTo>
                    <a:close/>
                    <a:moveTo>
                      <a:pt x="87" y="189"/>
                    </a:moveTo>
                    <a:lnTo>
                      <a:pt x="0" y="189"/>
                    </a:lnTo>
                    <a:lnTo>
                      <a:pt x="0" y="0"/>
                    </a:lnTo>
                    <a:lnTo>
                      <a:pt x="87" y="0"/>
                    </a:lnTo>
                    <a:lnTo>
                      <a:pt x="87" y="26"/>
                    </a:lnTo>
                    <a:lnTo>
                      <a:pt x="61" y="26"/>
                    </a:lnTo>
                    <a:lnTo>
                      <a:pt x="45" y="26"/>
                    </a:lnTo>
                    <a:lnTo>
                      <a:pt x="12" y="26"/>
                    </a:lnTo>
                    <a:lnTo>
                      <a:pt x="7" y="26"/>
                    </a:lnTo>
                    <a:lnTo>
                      <a:pt x="7" y="31"/>
                    </a:lnTo>
                    <a:lnTo>
                      <a:pt x="7" y="54"/>
                    </a:lnTo>
                    <a:lnTo>
                      <a:pt x="7" y="57"/>
                    </a:lnTo>
                    <a:lnTo>
                      <a:pt x="12" y="57"/>
                    </a:lnTo>
                    <a:lnTo>
                      <a:pt x="45" y="57"/>
                    </a:lnTo>
                    <a:lnTo>
                      <a:pt x="45" y="64"/>
                    </a:lnTo>
                    <a:lnTo>
                      <a:pt x="12" y="64"/>
                    </a:lnTo>
                    <a:lnTo>
                      <a:pt x="7" y="64"/>
                    </a:lnTo>
                    <a:lnTo>
                      <a:pt x="7" y="69"/>
                    </a:lnTo>
                    <a:lnTo>
                      <a:pt x="7" y="92"/>
                    </a:lnTo>
                    <a:lnTo>
                      <a:pt x="7" y="95"/>
                    </a:lnTo>
                    <a:lnTo>
                      <a:pt x="12" y="95"/>
                    </a:lnTo>
                    <a:lnTo>
                      <a:pt x="45" y="95"/>
                    </a:lnTo>
                    <a:lnTo>
                      <a:pt x="45" y="170"/>
                    </a:lnTo>
                    <a:lnTo>
                      <a:pt x="87" y="170"/>
                    </a:lnTo>
                    <a:lnTo>
                      <a:pt x="87" y="189"/>
                    </a:lnTo>
                    <a:close/>
                    <a:moveTo>
                      <a:pt x="23" y="106"/>
                    </a:moveTo>
                    <a:lnTo>
                      <a:pt x="9" y="106"/>
                    </a:lnTo>
                    <a:lnTo>
                      <a:pt x="9" y="116"/>
                    </a:lnTo>
                    <a:lnTo>
                      <a:pt x="23" y="116"/>
                    </a:lnTo>
                    <a:lnTo>
                      <a:pt x="23" y="106"/>
                    </a:lnTo>
                    <a:close/>
                    <a:moveTo>
                      <a:pt x="23" y="123"/>
                    </a:moveTo>
                    <a:lnTo>
                      <a:pt x="9" y="123"/>
                    </a:lnTo>
                    <a:lnTo>
                      <a:pt x="9" y="130"/>
                    </a:lnTo>
                    <a:lnTo>
                      <a:pt x="23" y="130"/>
                    </a:lnTo>
                    <a:lnTo>
                      <a:pt x="23" y="123"/>
                    </a:lnTo>
                    <a:close/>
                    <a:moveTo>
                      <a:pt x="45" y="33"/>
                    </a:moveTo>
                    <a:lnTo>
                      <a:pt x="16" y="33"/>
                    </a:lnTo>
                    <a:lnTo>
                      <a:pt x="16" y="50"/>
                    </a:lnTo>
                    <a:lnTo>
                      <a:pt x="45" y="50"/>
                    </a:lnTo>
                    <a:lnTo>
                      <a:pt x="45" y="33"/>
                    </a:lnTo>
                    <a:close/>
                    <a:moveTo>
                      <a:pt x="45" y="73"/>
                    </a:moveTo>
                    <a:lnTo>
                      <a:pt x="16" y="73"/>
                    </a:lnTo>
                    <a:lnTo>
                      <a:pt x="16" y="88"/>
                    </a:lnTo>
                    <a:lnTo>
                      <a:pt x="45" y="88"/>
                    </a:lnTo>
                    <a:lnTo>
                      <a:pt x="45" y="73"/>
                    </a:lnTo>
                    <a:close/>
                    <a:moveTo>
                      <a:pt x="205" y="180"/>
                    </a:moveTo>
                    <a:lnTo>
                      <a:pt x="191" y="180"/>
                    </a:lnTo>
                    <a:lnTo>
                      <a:pt x="191" y="163"/>
                    </a:lnTo>
                    <a:lnTo>
                      <a:pt x="127" y="163"/>
                    </a:lnTo>
                    <a:lnTo>
                      <a:pt x="127" y="180"/>
                    </a:lnTo>
                    <a:lnTo>
                      <a:pt x="113" y="180"/>
                    </a:lnTo>
                    <a:lnTo>
                      <a:pt x="113" y="189"/>
                    </a:lnTo>
                    <a:lnTo>
                      <a:pt x="205" y="189"/>
                    </a:lnTo>
                    <a:lnTo>
                      <a:pt x="205" y="180"/>
                    </a:lnTo>
                    <a:close/>
                    <a:moveTo>
                      <a:pt x="80" y="59"/>
                    </a:moveTo>
                    <a:lnTo>
                      <a:pt x="234" y="59"/>
                    </a:lnTo>
                    <a:lnTo>
                      <a:pt x="234" y="137"/>
                    </a:lnTo>
                    <a:lnTo>
                      <a:pt x="80" y="137"/>
                    </a:lnTo>
                    <a:lnTo>
                      <a:pt x="80" y="5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 flipV="1">
                <a:off x="1196771" y="3777592"/>
                <a:ext cx="8413924" cy="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1344412" y="2200882"/>
                <a:ext cx="457215" cy="1567184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57255" y="2200882"/>
                <a:ext cx="457215" cy="15767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697951" y="2984473"/>
                <a:ext cx="457215" cy="7732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右大括号 33"/>
              <p:cNvSpPr/>
              <p:nvPr/>
            </p:nvSpPr>
            <p:spPr>
              <a:xfrm>
                <a:off x="2695420" y="2213585"/>
                <a:ext cx="292110" cy="1567184"/>
              </a:xfrm>
              <a:prstGeom prst="righ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3028806" y="2997971"/>
                <a:ext cx="5431016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344412" y="2200882"/>
                <a:ext cx="7115409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46" name="矩形 38"/>
              <p:cNvSpPr>
                <a:spLocks noChangeArrowheads="1"/>
              </p:cNvSpPr>
              <p:nvPr/>
            </p:nvSpPr>
            <p:spPr bwMode="auto">
              <a:xfrm>
                <a:off x="1890530" y="1579741"/>
                <a:ext cx="3539676" cy="646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600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获取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系统的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Configuration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对象</a:t>
                </a:r>
                <a:endParaRPr lang="zh-CN" altLang="en-US" dirty="0"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2644560" y="4999446"/>
              <a:ext cx="5551520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Configuration cfg = getResources().getConfiguration();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050421" y="574945"/>
            <a:ext cx="3873638" cy="552450"/>
            <a:chOff x="7151472" y="3217312"/>
            <a:chExt cx="3873638" cy="552450"/>
          </a:xfrm>
        </p:grpSpPr>
        <p:sp>
          <p:nvSpPr>
            <p:cNvPr id="39" name="矩形 38"/>
            <p:cNvSpPr/>
            <p:nvPr/>
          </p:nvSpPr>
          <p:spPr bwMode="auto">
            <a:xfrm>
              <a:off x="7151472" y="3217312"/>
              <a:ext cx="3873638" cy="55245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 bwMode="auto">
            <a:xfrm>
              <a:off x="7408176" y="3313744"/>
              <a:ext cx="35605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Configuration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对象的常用属性：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11283950" y="464185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1399838" y="29083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99838" y="3833813"/>
            <a:ext cx="336550" cy="334962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52" y="2131180"/>
            <a:ext cx="3657600" cy="243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25" y="2146079"/>
            <a:ext cx="36290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6"/>
          <p:cNvGrpSpPr>
            <a:grpSpLocks/>
          </p:cNvGrpSpPr>
          <p:nvPr/>
        </p:nvGrpSpPr>
        <p:grpSpPr bwMode="auto">
          <a:xfrm>
            <a:off x="560388" y="401638"/>
            <a:ext cx="11631612" cy="1846262"/>
            <a:chOff x="438739" y="4252465"/>
            <a:chExt cx="11632237" cy="2215991"/>
          </a:xfrm>
        </p:grpSpPr>
        <p:sp>
          <p:nvSpPr>
            <p:cNvPr id="18" name="矩形 17"/>
            <p:cNvSpPr/>
            <p:nvPr/>
          </p:nvSpPr>
          <p:spPr>
            <a:xfrm>
              <a:off x="4410878" y="4252465"/>
              <a:ext cx="7660098" cy="2215991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89" name="文本框 18"/>
            <p:cNvSpPr txBox="1">
              <a:spLocks noChangeArrowheads="1"/>
            </p:cNvSpPr>
            <p:nvPr/>
          </p:nvSpPr>
          <p:spPr bwMode="auto">
            <a:xfrm>
              <a:off x="438739" y="4465774"/>
              <a:ext cx="3867963" cy="1477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重写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onConfigurationChanged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方法响应系统设置更改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31752" name="矩形 21"/>
          <p:cNvSpPr>
            <a:spLocks noChangeArrowheads="1"/>
          </p:cNvSpPr>
          <p:nvPr/>
        </p:nvSpPr>
        <p:spPr bwMode="auto">
          <a:xfrm>
            <a:off x="4772025" y="722313"/>
            <a:ext cx="61753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如果程序需要监听系统设置的更改，则可以考虑重写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onConfigurationChanged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(Configuration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newConfig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方法，该方法是一个基于回调的事件处理方法：当系统设置发生更改时，该方法会被自动触发。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1283950" y="5627688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99838" y="91440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25" y="3091962"/>
            <a:ext cx="6181725" cy="3448050"/>
          </a:xfrm>
          <a:prstGeom prst="rect">
            <a:avLst/>
          </a:prstGeom>
        </p:spPr>
      </p:pic>
      <p:sp>
        <p:nvSpPr>
          <p:cNvPr id="65" name="文本框 56"/>
          <p:cNvSpPr txBox="1">
            <a:spLocks noChangeArrowheads="1"/>
          </p:cNvSpPr>
          <p:nvPr/>
        </p:nvSpPr>
        <p:spPr bwMode="auto">
          <a:xfrm>
            <a:off x="1165711" y="2622490"/>
            <a:ext cx="3262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案例：监听屏幕方向的改变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9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3.5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70463" y="4713339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Handler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消息传递机制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800187" y="2213795"/>
            <a:ext cx="2521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基于监听的事件处理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515293" y="4666710"/>
            <a:ext cx="2521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基于回调的事件处理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521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响应系统设置的事件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699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消息传递机制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2933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异步任务（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AsyncTask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7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2"/>
          <p:cNvGrpSpPr>
            <a:grpSpLocks/>
          </p:cNvGrpSpPr>
          <p:nvPr/>
        </p:nvGrpSpPr>
        <p:grpSpPr bwMode="auto">
          <a:xfrm rot="19703203">
            <a:off x="9255339" y="1877721"/>
            <a:ext cx="2673350" cy="2911475"/>
            <a:chOff x="1241059" y="2517781"/>
            <a:chExt cx="2672976" cy="2911264"/>
          </a:xfrm>
        </p:grpSpPr>
        <p:sp>
          <p:nvSpPr>
            <p:cNvPr id="37" name="任意多边形 36"/>
            <p:cNvSpPr/>
            <p:nvPr/>
          </p:nvSpPr>
          <p:spPr>
            <a:xfrm rot="16200000">
              <a:off x="517956" y="3240884"/>
              <a:ext cx="2911264" cy="1465058"/>
            </a:xfrm>
            <a:custGeom>
              <a:avLst/>
              <a:gdLst>
                <a:gd name="connsiteX0" fmla="*/ 2911264 w 2911264"/>
                <a:gd name="connsiteY0" fmla="*/ 1455632 h 1465464"/>
                <a:gd name="connsiteX1" fmla="*/ 2910768 w 2911264"/>
                <a:gd name="connsiteY1" fmla="*/ 1465464 h 1465464"/>
                <a:gd name="connsiteX2" fmla="*/ 497 w 2911264"/>
                <a:gd name="connsiteY2" fmla="*/ 1465464 h 1465464"/>
                <a:gd name="connsiteX3" fmla="*/ 0 w 2911264"/>
                <a:gd name="connsiteY3" fmla="*/ 1455632 h 1465464"/>
                <a:gd name="connsiteX4" fmla="*/ 1455632 w 2911264"/>
                <a:gd name="connsiteY4" fmla="*/ 0 h 1465464"/>
                <a:gd name="connsiteX5" fmla="*/ 2911264 w 2911264"/>
                <a:gd name="connsiteY5" fmla="*/ 1455632 h 146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1264" h="1465464">
                  <a:moveTo>
                    <a:pt x="2911264" y="1455632"/>
                  </a:moveTo>
                  <a:lnTo>
                    <a:pt x="2910768" y="1465464"/>
                  </a:lnTo>
                  <a:lnTo>
                    <a:pt x="497" y="1465464"/>
                  </a:lnTo>
                  <a:lnTo>
                    <a:pt x="0" y="1455632"/>
                  </a:lnTo>
                  <a:cubicBezTo>
                    <a:pt x="0" y="651709"/>
                    <a:pt x="651709" y="0"/>
                    <a:pt x="1455632" y="0"/>
                  </a:cubicBezTo>
                  <a:cubicBezTo>
                    <a:pt x="2259555" y="0"/>
                    <a:pt x="2911264" y="651709"/>
                    <a:pt x="2911264" y="1455632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空心弧 9"/>
            <p:cNvSpPr/>
            <p:nvPr/>
          </p:nvSpPr>
          <p:spPr>
            <a:xfrm rot="5400000">
              <a:off x="1467164" y="2790100"/>
              <a:ext cx="2446160" cy="2447583"/>
            </a:xfrm>
            <a:prstGeom prst="blockArc">
              <a:avLst>
                <a:gd name="adj1" fmla="val 10800000"/>
                <a:gd name="adj2" fmla="val 22215"/>
                <a:gd name="adj3" fmla="val 12002"/>
              </a:avLst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685" name="文本框 11"/>
            <p:cNvSpPr txBox="1">
              <a:spLocks noChangeArrowheads="1"/>
            </p:cNvSpPr>
            <p:nvPr/>
          </p:nvSpPr>
          <p:spPr bwMode="auto">
            <a:xfrm>
              <a:off x="1795748" y="3127732"/>
              <a:ext cx="1352312" cy="1861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1500" b="1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？</a:t>
              </a:r>
              <a:endParaRPr lang="zh-CN" altLang="en-US" sz="11500" b="1" dirty="0">
                <a:solidFill>
                  <a:schemeClr val="bg1"/>
                </a:solidFill>
                <a:latin typeface="Broadway"/>
                <a:ea typeface="微软雅黑" pitchFamily="34" charset="-122"/>
              </a:endParaRPr>
            </a:p>
          </p:txBody>
        </p:sp>
      </p:grpSp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256507" y="362711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4020640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Handler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类简介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5827219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让新启动的线程周期性地改变界面组件的属性值。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2809" y="2088327"/>
            <a:ext cx="5607769" cy="2120929"/>
            <a:chOff x="4260850" y="2709863"/>
            <a:chExt cx="5607769" cy="2120929"/>
          </a:xfrm>
        </p:grpSpPr>
        <p:grpSp>
          <p:nvGrpSpPr>
            <p:cNvPr id="27651" name="组合 13"/>
            <p:cNvGrpSpPr>
              <a:grpSpLocks/>
            </p:cNvGrpSpPr>
            <p:nvPr/>
          </p:nvGrpSpPr>
          <p:grpSpPr bwMode="auto">
            <a:xfrm>
              <a:off x="4260850" y="2709863"/>
              <a:ext cx="5607769" cy="2120929"/>
              <a:chOff x="4261540" y="2426201"/>
              <a:chExt cx="5607177" cy="212138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686945" y="3221710"/>
                <a:ext cx="5181772" cy="1325877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4261540" y="2426201"/>
                <a:ext cx="619060" cy="678008"/>
              </a:xfrm>
              <a:custGeom>
                <a:avLst/>
                <a:gdLst>
                  <a:gd name="connsiteX0" fmla="*/ 464278 w 844464"/>
                  <a:gd name="connsiteY0" fmla="*/ 0 h 924641"/>
                  <a:gd name="connsiteX1" fmla="*/ 792572 w 844464"/>
                  <a:gd name="connsiteY1" fmla="*/ 135984 h 924641"/>
                  <a:gd name="connsiteX2" fmla="*/ 844464 w 844464"/>
                  <a:gd name="connsiteY2" fmla="*/ 198877 h 924641"/>
                  <a:gd name="connsiteX3" fmla="*/ 425444 w 844464"/>
                  <a:gd name="connsiteY3" fmla="*/ 924641 h 924641"/>
                  <a:gd name="connsiteX4" fmla="*/ 370710 w 844464"/>
                  <a:gd name="connsiteY4" fmla="*/ 919124 h 924641"/>
                  <a:gd name="connsiteX5" fmla="*/ 0 w 844464"/>
                  <a:gd name="connsiteY5" fmla="*/ 464278 h 924641"/>
                  <a:gd name="connsiteX6" fmla="*/ 464278 w 844464"/>
                  <a:gd name="connsiteY6" fmla="*/ 0 h 92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4464" h="924641">
                    <a:moveTo>
                      <a:pt x="464278" y="0"/>
                    </a:moveTo>
                    <a:cubicBezTo>
                      <a:pt x="592485" y="0"/>
                      <a:pt x="708555" y="51966"/>
                      <a:pt x="792572" y="135984"/>
                    </a:cubicBezTo>
                    <a:lnTo>
                      <a:pt x="844464" y="198877"/>
                    </a:lnTo>
                    <a:lnTo>
                      <a:pt x="425444" y="924641"/>
                    </a:lnTo>
                    <a:lnTo>
                      <a:pt x="370710" y="919124"/>
                    </a:lnTo>
                    <a:cubicBezTo>
                      <a:pt x="159146" y="875832"/>
                      <a:pt x="0" y="688640"/>
                      <a:pt x="0" y="464278"/>
                    </a:cubicBezTo>
                    <a:cubicBezTo>
                      <a:pt x="0" y="207864"/>
                      <a:pt x="207864" y="0"/>
                      <a:pt x="464278" y="0"/>
                    </a:cubicBezTo>
                    <a:close/>
                  </a:path>
                </a:pathLst>
              </a:cu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681" name="文本框 15"/>
              <p:cNvSpPr txBox="1">
                <a:spLocks noChangeArrowheads="1"/>
              </p:cNvSpPr>
              <p:nvPr/>
            </p:nvSpPr>
            <p:spPr bwMode="auto">
              <a:xfrm>
                <a:off x="4316428" y="2608809"/>
                <a:ext cx="3734924" cy="369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一</a:t>
                </a:r>
                <a:r>
                  <a:rPr lang="zh-CN" altLang="en-US" dirty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     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Handler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类的主要功能有两个。</a:t>
                </a:r>
                <a:endPara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5003036" y="3747095"/>
              <a:ext cx="41687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在新启动的线程中发送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消息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在主线程中获取、处理消息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81167" y="3148792"/>
            <a:ext cx="2170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何时发送消息</a:t>
            </a:r>
            <a:endParaRPr lang="en-US" altLang="zh-CN" sz="24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何时处理消息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136585" y="4630550"/>
            <a:ext cx="5538809" cy="1862137"/>
            <a:chOff x="5394304" y="4310063"/>
            <a:chExt cx="5538809" cy="1862137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540375" y="4310063"/>
              <a:ext cx="4762921" cy="240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540375" y="6172200"/>
              <a:ext cx="53927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5394304" y="4403614"/>
              <a:ext cx="553880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通过</a:t>
              </a:r>
              <a:r>
                <a:rPr lang="zh-CN" altLang="en-US" dirty="0" smtClean="0">
                  <a:solidFill>
                    <a:srgbClr val="FE5A3E"/>
                  </a:solidFill>
                  <a:latin typeface="+mn-lt"/>
                  <a:ea typeface="+mn-ea"/>
                </a:rPr>
                <a:t>回调</a:t>
              </a: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的方式让主线程能“适时”地处理新启动的线程所发送的消息。</a:t>
              </a:r>
              <a:endParaRPr lang="en-US" altLang="zh-CN" dirty="0" smtClean="0">
                <a:solidFill>
                  <a:schemeClr val="bg1"/>
                </a:solidFill>
                <a:latin typeface="+mn-lt"/>
                <a:ea typeface="+mn-ea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重写</a:t>
              </a:r>
              <a:r>
                <a:rPr lang="en-US" altLang="zh-CN" dirty="0" smtClean="0">
                  <a:solidFill>
                    <a:schemeClr val="bg1"/>
                  </a:solidFill>
                  <a:latin typeface="+mn-lt"/>
                  <a:ea typeface="+mn-ea"/>
                </a:rPr>
                <a:t>Handler</a:t>
              </a: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类中处理消息的方法，当新启动的线程发送消息时，消息会发送到与之关联的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+mn-lt"/>
                  <a:ea typeface="+mn-ea"/>
                </a:rPr>
                <a:t>MessageQueue</a:t>
              </a: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，而</a:t>
              </a:r>
              <a:r>
                <a:rPr lang="en-US" altLang="zh-CN" dirty="0" smtClean="0">
                  <a:solidFill>
                    <a:schemeClr val="bg1"/>
                  </a:solidFill>
                  <a:latin typeface="+mn-lt"/>
                  <a:ea typeface="+mn-ea"/>
                </a:rPr>
                <a:t>Handler</a:t>
              </a: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会不断从</a:t>
              </a:r>
              <a:r>
                <a:rPr lang="en-US" altLang="zh-CN" dirty="0" err="1" smtClean="0">
                  <a:solidFill>
                    <a:schemeClr val="bg1"/>
                  </a:solidFill>
                  <a:latin typeface="+mn-lt"/>
                  <a:ea typeface="+mn-ea"/>
                </a:rPr>
                <a:t>MessageQueue</a:t>
              </a: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中获取并处理消息。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9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-1175478" y="139274"/>
            <a:ext cx="11781140" cy="1322388"/>
            <a:chOff x="200997" y="571383"/>
            <a:chExt cx="11781105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9010773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Handler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Loop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44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MessageQueue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3467606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一起工作的组件。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7408" y="1580228"/>
            <a:ext cx="7006127" cy="3846647"/>
            <a:chOff x="4260850" y="2709863"/>
            <a:chExt cx="7006127" cy="3846647"/>
          </a:xfrm>
        </p:grpSpPr>
        <p:grpSp>
          <p:nvGrpSpPr>
            <p:cNvPr id="27651" name="组合 13"/>
            <p:cNvGrpSpPr>
              <a:grpSpLocks/>
            </p:cNvGrpSpPr>
            <p:nvPr/>
          </p:nvGrpSpPr>
          <p:grpSpPr bwMode="auto">
            <a:xfrm>
              <a:off x="4260850" y="2709863"/>
              <a:ext cx="7006127" cy="3846647"/>
              <a:chOff x="4261540" y="2426201"/>
              <a:chExt cx="7005387" cy="384747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686945" y="3221710"/>
                <a:ext cx="6579982" cy="3051967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4261540" y="2426201"/>
                <a:ext cx="619060" cy="678008"/>
              </a:xfrm>
              <a:custGeom>
                <a:avLst/>
                <a:gdLst>
                  <a:gd name="connsiteX0" fmla="*/ 464278 w 844464"/>
                  <a:gd name="connsiteY0" fmla="*/ 0 h 924641"/>
                  <a:gd name="connsiteX1" fmla="*/ 792572 w 844464"/>
                  <a:gd name="connsiteY1" fmla="*/ 135984 h 924641"/>
                  <a:gd name="connsiteX2" fmla="*/ 844464 w 844464"/>
                  <a:gd name="connsiteY2" fmla="*/ 198877 h 924641"/>
                  <a:gd name="connsiteX3" fmla="*/ 425444 w 844464"/>
                  <a:gd name="connsiteY3" fmla="*/ 924641 h 924641"/>
                  <a:gd name="connsiteX4" fmla="*/ 370710 w 844464"/>
                  <a:gd name="connsiteY4" fmla="*/ 919124 h 924641"/>
                  <a:gd name="connsiteX5" fmla="*/ 0 w 844464"/>
                  <a:gd name="connsiteY5" fmla="*/ 464278 h 924641"/>
                  <a:gd name="connsiteX6" fmla="*/ 464278 w 844464"/>
                  <a:gd name="connsiteY6" fmla="*/ 0 h 92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4464" h="924641">
                    <a:moveTo>
                      <a:pt x="464278" y="0"/>
                    </a:moveTo>
                    <a:cubicBezTo>
                      <a:pt x="592485" y="0"/>
                      <a:pt x="708555" y="51966"/>
                      <a:pt x="792572" y="135984"/>
                    </a:cubicBezTo>
                    <a:lnTo>
                      <a:pt x="844464" y="198877"/>
                    </a:lnTo>
                    <a:lnTo>
                      <a:pt x="425444" y="924641"/>
                    </a:lnTo>
                    <a:lnTo>
                      <a:pt x="370710" y="919124"/>
                    </a:lnTo>
                    <a:cubicBezTo>
                      <a:pt x="159146" y="875832"/>
                      <a:pt x="0" y="688640"/>
                      <a:pt x="0" y="464278"/>
                    </a:cubicBezTo>
                    <a:cubicBezTo>
                      <a:pt x="0" y="207864"/>
                      <a:pt x="207864" y="0"/>
                      <a:pt x="464278" y="0"/>
                    </a:cubicBezTo>
                    <a:close/>
                  </a:path>
                </a:pathLst>
              </a:cu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681" name="文本框 15"/>
              <p:cNvSpPr txBox="1">
                <a:spLocks noChangeArrowheads="1"/>
              </p:cNvSpPr>
              <p:nvPr/>
            </p:nvSpPr>
            <p:spPr bwMode="auto">
              <a:xfrm>
                <a:off x="4316428" y="2608809"/>
                <a:ext cx="5334231" cy="369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二    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Handler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、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Looper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、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MessageQueue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libri" pitchFamily="34" charset="0"/>
                    <a:ea typeface="微软雅黑" pitchFamily="34" charset="-122"/>
                  </a:rPr>
                  <a:t>各自的作用。</a:t>
                </a:r>
                <a:endPara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5003036" y="3747095"/>
              <a:ext cx="590163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Looper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：每个线程中只有一个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Looper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，它负责管理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MessageQueue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，会不断地从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MessageQueue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中取消息，并将消息分给对应的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Handler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处理。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MessageQueue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：由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Looper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负责管理，它采用先进先出的方式来管理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Message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Handler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：它能把消息发送给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Looper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管理的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MessageQueue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，并负责处理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Looper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分给它的消息。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859562" y="2510838"/>
            <a:ext cx="3251260" cy="3814763"/>
            <a:chOff x="8239125" y="1657350"/>
            <a:chExt cx="3251260" cy="381476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239125" y="1657350"/>
              <a:ext cx="0" cy="38147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239125" y="4919663"/>
              <a:ext cx="3251260" cy="55245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案例：使用新线程计算质数</a:t>
              </a:r>
              <a:endParaRPr lang="zh-CN" altLang="en-US" sz="2800" b="1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902" y="1668514"/>
            <a:ext cx="3385039" cy="40564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91" y="5444677"/>
            <a:ext cx="4959932" cy="9050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095" y="543274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新线程加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</a:rPr>
              <a:t>入这两句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13429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Handler Message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07665"/>
            <a:ext cx="5219700" cy="4372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39" y="1907665"/>
            <a:ext cx="5115761" cy="1286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1366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发送信息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8787" y="1366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接受</a:t>
            </a:r>
            <a:r>
              <a:rPr lang="zh-CN" altLang="en-US" sz="2400" dirty="0" smtClean="0">
                <a:solidFill>
                  <a:srgbClr val="FFFF00"/>
                </a:solidFill>
              </a:rPr>
              <a:t>信息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12" y="3203835"/>
            <a:ext cx="5095013" cy="30759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81776" y="3262745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发送其它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类型的信息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15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3.6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846177" y="4724826"/>
            <a:ext cx="6647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异步任务（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AsyncTask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5080000" y="3268663"/>
            <a:ext cx="1752600" cy="175260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57346" name="文本框 3"/>
          <p:cNvSpPr txBox="1">
            <a:spLocks noChangeArrowheads="1"/>
          </p:cNvSpPr>
          <p:nvPr/>
        </p:nvSpPr>
        <p:spPr bwMode="auto">
          <a:xfrm>
            <a:off x="4716463" y="650875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异步任务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66775" y="160337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48" name="组合 39"/>
          <p:cNvGrpSpPr>
            <a:grpSpLocks/>
          </p:cNvGrpSpPr>
          <p:nvPr/>
        </p:nvGrpSpPr>
        <p:grpSpPr bwMode="auto">
          <a:xfrm>
            <a:off x="771744" y="2217738"/>
            <a:ext cx="4089204" cy="3143523"/>
            <a:chOff x="312900" y="1813644"/>
            <a:chExt cx="12025994" cy="1184817"/>
          </a:xfrm>
        </p:grpSpPr>
        <p:sp>
          <p:nvSpPr>
            <p:cNvPr id="57368" name="文本框 2"/>
            <p:cNvSpPr txBox="1">
              <a:spLocks noChangeArrowheads="1"/>
            </p:cNvSpPr>
            <p:nvPr/>
          </p:nvSpPr>
          <p:spPr bwMode="auto">
            <a:xfrm>
              <a:off x="316997" y="1813644"/>
              <a:ext cx="12021897" cy="4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必须在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线程中创建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AsyncTask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的示例。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必须在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UI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线程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AsyncTask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execute()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7369" name="文本框 37"/>
            <p:cNvSpPr txBox="1">
              <a:spLocks noChangeArrowheads="1"/>
            </p:cNvSpPr>
            <p:nvPr/>
          </p:nvSpPr>
          <p:spPr bwMode="auto">
            <a:xfrm>
              <a:off x="312900" y="2441645"/>
              <a:ext cx="11207647" cy="556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AsyncTask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onPreExecute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()…..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方法不应该由程序员代码调用，而是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系统调用。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每个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AsyncTask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只能被执行一次，多次调用将会引发异常。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57349" name="Freeform 96"/>
          <p:cNvSpPr>
            <a:spLocks noEditPoints="1"/>
          </p:cNvSpPr>
          <p:nvPr/>
        </p:nvSpPr>
        <p:spPr bwMode="auto">
          <a:xfrm>
            <a:off x="5313363" y="3721100"/>
            <a:ext cx="1262062" cy="784225"/>
          </a:xfrm>
          <a:custGeom>
            <a:avLst/>
            <a:gdLst>
              <a:gd name="T0" fmla="*/ 277632 w 100"/>
              <a:gd name="T1" fmla="*/ 694642 h 70"/>
              <a:gd name="T2" fmla="*/ 315491 w 100"/>
              <a:gd name="T3" fmla="*/ 403340 h 70"/>
              <a:gd name="T4" fmla="*/ 454307 w 100"/>
              <a:gd name="T5" fmla="*/ 347321 h 70"/>
              <a:gd name="T6" fmla="*/ 605743 w 100"/>
              <a:gd name="T7" fmla="*/ 201670 h 70"/>
              <a:gd name="T8" fmla="*/ 1072669 w 100"/>
              <a:gd name="T9" fmla="*/ 224078 h 70"/>
              <a:gd name="T10" fmla="*/ 1186246 w 100"/>
              <a:gd name="T11" fmla="*/ 470564 h 70"/>
              <a:gd name="T12" fmla="*/ 1186246 w 100"/>
              <a:gd name="T13" fmla="*/ 492972 h 70"/>
              <a:gd name="T14" fmla="*/ 1261964 w 100"/>
              <a:gd name="T15" fmla="*/ 638622 h 70"/>
              <a:gd name="T16" fmla="*/ 1173627 w 100"/>
              <a:gd name="T17" fmla="*/ 784273 h 70"/>
              <a:gd name="T18" fmla="*/ 403829 w 100"/>
              <a:gd name="T19" fmla="*/ 784273 h 70"/>
              <a:gd name="T20" fmla="*/ 138816 w 100"/>
              <a:gd name="T21" fmla="*/ 134447 h 70"/>
              <a:gd name="T22" fmla="*/ 0 w 100"/>
              <a:gd name="T23" fmla="*/ 280097 h 70"/>
              <a:gd name="T24" fmla="*/ 88337 w 100"/>
              <a:gd name="T25" fmla="*/ 414544 h 70"/>
              <a:gd name="T26" fmla="*/ 239773 w 100"/>
              <a:gd name="T27" fmla="*/ 414544 h 70"/>
              <a:gd name="T28" fmla="*/ 302871 w 100"/>
              <a:gd name="T29" fmla="*/ 347321 h 70"/>
              <a:gd name="T30" fmla="*/ 88337 w 100"/>
              <a:gd name="T31" fmla="*/ 324913 h 70"/>
              <a:gd name="T32" fmla="*/ 113577 w 100"/>
              <a:gd name="T33" fmla="*/ 224078 h 70"/>
              <a:gd name="T34" fmla="*/ 227154 w 100"/>
              <a:gd name="T35" fmla="*/ 201670 h 70"/>
              <a:gd name="T36" fmla="*/ 290252 w 100"/>
              <a:gd name="T37" fmla="*/ 257690 h 70"/>
              <a:gd name="T38" fmla="*/ 315491 w 100"/>
              <a:gd name="T39" fmla="*/ 179262 h 70"/>
              <a:gd name="T40" fmla="*/ 227154 w 100"/>
              <a:gd name="T41" fmla="*/ 134447 h 70"/>
              <a:gd name="T42" fmla="*/ 365970 w 100"/>
              <a:gd name="T43" fmla="*/ 67223 h 70"/>
              <a:gd name="T44" fmla="*/ 517405 w 100"/>
              <a:gd name="T45" fmla="*/ 190466 h 70"/>
              <a:gd name="T46" fmla="*/ 530025 w 100"/>
              <a:gd name="T47" fmla="*/ 67223 h 70"/>
              <a:gd name="T48" fmla="*/ 227154 w 100"/>
              <a:gd name="T49" fmla="*/ 44816 h 70"/>
              <a:gd name="T50" fmla="*/ 138816 w 100"/>
              <a:gd name="T51" fmla="*/ 134447 h 70"/>
              <a:gd name="T52" fmla="*/ 555264 w 100"/>
              <a:gd name="T53" fmla="*/ 336117 h 70"/>
              <a:gd name="T54" fmla="*/ 731939 w 100"/>
              <a:gd name="T55" fmla="*/ 414544 h 70"/>
              <a:gd name="T56" fmla="*/ 782418 w 100"/>
              <a:gd name="T57" fmla="*/ 627418 h 70"/>
              <a:gd name="T58" fmla="*/ 706700 w 100"/>
              <a:gd name="T59" fmla="*/ 616214 h 70"/>
              <a:gd name="T60" fmla="*/ 681461 w 100"/>
              <a:gd name="T61" fmla="*/ 459360 h 70"/>
              <a:gd name="T62" fmla="*/ 466927 w 100"/>
              <a:gd name="T63" fmla="*/ 414544 h 70"/>
              <a:gd name="T64" fmla="*/ 315491 w 100"/>
              <a:gd name="T65" fmla="*/ 571399 h 70"/>
              <a:gd name="T66" fmla="*/ 403829 w 100"/>
              <a:gd name="T67" fmla="*/ 717050 h 70"/>
              <a:gd name="T68" fmla="*/ 1186246 w 100"/>
              <a:gd name="T69" fmla="*/ 638622 h 70"/>
              <a:gd name="T70" fmla="*/ 1123148 w 100"/>
              <a:gd name="T71" fmla="*/ 537787 h 70"/>
              <a:gd name="T72" fmla="*/ 971712 w 100"/>
              <a:gd name="T73" fmla="*/ 526583 h 70"/>
              <a:gd name="T74" fmla="*/ 1060050 w 100"/>
              <a:gd name="T75" fmla="*/ 436952 h 70"/>
              <a:gd name="T76" fmla="*/ 1022191 w 100"/>
              <a:gd name="T77" fmla="*/ 268894 h 70"/>
              <a:gd name="T78" fmla="*/ 643602 w 100"/>
              <a:gd name="T79" fmla="*/ 246486 h 7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00"/>
              <a:gd name="T121" fmla="*/ 0 h 70"/>
              <a:gd name="T122" fmla="*/ 100 w 100"/>
              <a:gd name="T123" fmla="*/ 70 h 7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00" h="70">
                <a:moveTo>
                  <a:pt x="30" y="69"/>
                </a:moveTo>
                <a:cubicBezTo>
                  <a:pt x="27" y="67"/>
                  <a:pt x="24" y="65"/>
                  <a:pt x="22" y="62"/>
                </a:cubicBezTo>
                <a:cubicBezTo>
                  <a:pt x="20" y="58"/>
                  <a:pt x="19" y="55"/>
                  <a:pt x="19" y="51"/>
                </a:cubicBezTo>
                <a:cubicBezTo>
                  <a:pt x="19" y="45"/>
                  <a:pt x="22" y="40"/>
                  <a:pt x="25" y="36"/>
                </a:cubicBezTo>
                <a:cubicBezTo>
                  <a:pt x="28" y="34"/>
                  <a:pt x="31" y="32"/>
                  <a:pt x="35" y="31"/>
                </a:cubicBezTo>
                <a:cubicBezTo>
                  <a:pt x="35" y="31"/>
                  <a:pt x="36" y="31"/>
                  <a:pt x="36" y="31"/>
                </a:cubicBezTo>
                <a:cubicBezTo>
                  <a:pt x="36" y="31"/>
                  <a:pt x="37" y="30"/>
                  <a:pt x="38" y="30"/>
                </a:cubicBezTo>
                <a:cubicBezTo>
                  <a:pt x="40" y="25"/>
                  <a:pt x="43" y="21"/>
                  <a:pt x="48" y="18"/>
                </a:cubicBezTo>
                <a:cubicBezTo>
                  <a:pt x="52" y="14"/>
                  <a:pt x="58" y="12"/>
                  <a:pt x="65" y="12"/>
                </a:cubicBezTo>
                <a:cubicBezTo>
                  <a:pt x="73" y="12"/>
                  <a:pt x="80" y="15"/>
                  <a:pt x="85" y="20"/>
                </a:cubicBezTo>
                <a:cubicBezTo>
                  <a:pt x="91" y="26"/>
                  <a:pt x="94" y="33"/>
                  <a:pt x="94" y="41"/>
                </a:cubicBezTo>
                <a:cubicBezTo>
                  <a:pt x="94" y="41"/>
                  <a:pt x="94" y="41"/>
                  <a:pt x="94" y="42"/>
                </a:cubicBezTo>
                <a:cubicBezTo>
                  <a:pt x="94" y="42"/>
                  <a:pt x="94" y="43"/>
                  <a:pt x="94" y="43"/>
                </a:cubicBezTo>
                <a:cubicBezTo>
                  <a:pt x="94" y="43"/>
                  <a:pt x="94" y="43"/>
                  <a:pt x="94" y="44"/>
                </a:cubicBezTo>
                <a:cubicBezTo>
                  <a:pt x="96" y="45"/>
                  <a:pt x="97" y="46"/>
                  <a:pt x="98" y="48"/>
                </a:cubicBezTo>
                <a:cubicBezTo>
                  <a:pt x="100" y="51"/>
                  <a:pt x="100" y="54"/>
                  <a:pt x="100" y="57"/>
                </a:cubicBezTo>
                <a:cubicBezTo>
                  <a:pt x="100" y="61"/>
                  <a:pt x="99" y="65"/>
                  <a:pt x="95" y="69"/>
                </a:cubicBezTo>
                <a:cubicBezTo>
                  <a:pt x="95" y="69"/>
                  <a:pt x="94" y="70"/>
                  <a:pt x="93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1" y="70"/>
                  <a:pt x="31" y="69"/>
                  <a:pt x="30" y="69"/>
                </a:cubicBezTo>
                <a:close/>
                <a:moveTo>
                  <a:pt x="11" y="12"/>
                </a:moveTo>
                <a:cubicBezTo>
                  <a:pt x="8" y="12"/>
                  <a:pt x="6" y="14"/>
                  <a:pt x="4" y="15"/>
                </a:cubicBezTo>
                <a:cubicBezTo>
                  <a:pt x="2" y="18"/>
                  <a:pt x="0" y="21"/>
                  <a:pt x="0" y="25"/>
                </a:cubicBezTo>
                <a:cubicBezTo>
                  <a:pt x="0" y="28"/>
                  <a:pt x="1" y="30"/>
                  <a:pt x="2" y="32"/>
                </a:cubicBezTo>
                <a:cubicBezTo>
                  <a:pt x="3" y="34"/>
                  <a:pt x="5" y="36"/>
                  <a:pt x="7" y="37"/>
                </a:cubicBezTo>
                <a:cubicBezTo>
                  <a:pt x="8" y="37"/>
                  <a:pt x="8" y="37"/>
                  <a:pt x="9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0" y="36"/>
                  <a:pt x="21" y="35"/>
                  <a:pt x="22" y="33"/>
                </a:cubicBezTo>
                <a:cubicBezTo>
                  <a:pt x="23" y="33"/>
                  <a:pt x="24" y="32"/>
                  <a:pt x="24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9" y="31"/>
                  <a:pt x="8" y="30"/>
                  <a:pt x="7" y="29"/>
                </a:cubicBezTo>
                <a:cubicBezTo>
                  <a:pt x="7" y="28"/>
                  <a:pt x="6" y="26"/>
                  <a:pt x="6" y="25"/>
                </a:cubicBezTo>
                <a:cubicBezTo>
                  <a:pt x="6" y="23"/>
                  <a:pt x="7" y="21"/>
                  <a:pt x="9" y="20"/>
                </a:cubicBezTo>
                <a:cubicBezTo>
                  <a:pt x="10" y="19"/>
                  <a:pt x="11" y="18"/>
                  <a:pt x="12" y="18"/>
                </a:cubicBezTo>
                <a:cubicBezTo>
                  <a:pt x="14" y="17"/>
                  <a:pt x="16" y="17"/>
                  <a:pt x="18" y="18"/>
                </a:cubicBezTo>
                <a:cubicBezTo>
                  <a:pt x="19" y="18"/>
                  <a:pt x="20" y="19"/>
                  <a:pt x="21" y="20"/>
                </a:cubicBezTo>
                <a:cubicBezTo>
                  <a:pt x="22" y="21"/>
                  <a:pt x="22" y="22"/>
                  <a:pt x="23" y="23"/>
                </a:cubicBezTo>
                <a:cubicBezTo>
                  <a:pt x="23" y="26"/>
                  <a:pt x="28" y="25"/>
                  <a:pt x="28" y="22"/>
                </a:cubicBezTo>
                <a:cubicBezTo>
                  <a:pt x="28" y="20"/>
                  <a:pt x="27" y="17"/>
                  <a:pt x="25" y="16"/>
                </a:cubicBezTo>
                <a:cubicBezTo>
                  <a:pt x="24" y="14"/>
                  <a:pt x="22" y="13"/>
                  <a:pt x="19" y="12"/>
                </a:cubicBezTo>
                <a:cubicBezTo>
                  <a:pt x="19" y="12"/>
                  <a:pt x="19" y="12"/>
                  <a:pt x="18" y="12"/>
                </a:cubicBezTo>
                <a:cubicBezTo>
                  <a:pt x="19" y="11"/>
                  <a:pt x="20" y="10"/>
                  <a:pt x="21" y="9"/>
                </a:cubicBezTo>
                <a:cubicBezTo>
                  <a:pt x="23" y="7"/>
                  <a:pt x="26" y="6"/>
                  <a:pt x="29" y="6"/>
                </a:cubicBezTo>
                <a:cubicBezTo>
                  <a:pt x="32" y="6"/>
                  <a:pt x="35" y="8"/>
                  <a:pt x="38" y="10"/>
                </a:cubicBezTo>
                <a:cubicBezTo>
                  <a:pt x="39" y="12"/>
                  <a:pt x="41" y="14"/>
                  <a:pt x="41" y="17"/>
                </a:cubicBezTo>
                <a:cubicBezTo>
                  <a:pt x="42" y="16"/>
                  <a:pt x="44" y="14"/>
                  <a:pt x="46" y="13"/>
                </a:cubicBezTo>
                <a:cubicBezTo>
                  <a:pt x="45" y="10"/>
                  <a:pt x="44" y="8"/>
                  <a:pt x="42" y="6"/>
                </a:cubicBezTo>
                <a:cubicBezTo>
                  <a:pt x="38" y="3"/>
                  <a:pt x="34" y="0"/>
                  <a:pt x="29" y="0"/>
                </a:cubicBezTo>
                <a:cubicBezTo>
                  <a:pt x="25" y="0"/>
                  <a:pt x="21" y="2"/>
                  <a:pt x="18" y="4"/>
                </a:cubicBezTo>
                <a:cubicBezTo>
                  <a:pt x="15" y="6"/>
                  <a:pt x="13" y="9"/>
                  <a:pt x="12" y="12"/>
                </a:cubicBezTo>
                <a:cubicBezTo>
                  <a:pt x="12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44" y="30"/>
                </a:moveTo>
                <a:cubicBezTo>
                  <a:pt x="46" y="31"/>
                  <a:pt x="47" y="31"/>
                  <a:pt x="48" y="31"/>
                </a:cubicBezTo>
                <a:cubicBezTo>
                  <a:pt x="52" y="32"/>
                  <a:pt x="56" y="34"/>
                  <a:pt x="58" y="37"/>
                </a:cubicBezTo>
                <a:cubicBezTo>
                  <a:pt x="60" y="39"/>
                  <a:pt x="62" y="43"/>
                  <a:pt x="62" y="46"/>
                </a:cubicBezTo>
                <a:cubicBezTo>
                  <a:pt x="63" y="49"/>
                  <a:pt x="63" y="53"/>
                  <a:pt x="62" y="56"/>
                </a:cubicBezTo>
                <a:cubicBezTo>
                  <a:pt x="61" y="58"/>
                  <a:pt x="60" y="59"/>
                  <a:pt x="58" y="58"/>
                </a:cubicBezTo>
                <a:cubicBezTo>
                  <a:pt x="56" y="58"/>
                  <a:pt x="56" y="56"/>
                  <a:pt x="56" y="55"/>
                </a:cubicBezTo>
                <a:cubicBezTo>
                  <a:pt x="57" y="52"/>
                  <a:pt x="57" y="49"/>
                  <a:pt x="56" y="47"/>
                </a:cubicBezTo>
                <a:cubicBezTo>
                  <a:pt x="56" y="45"/>
                  <a:pt x="55" y="42"/>
                  <a:pt x="54" y="41"/>
                </a:cubicBezTo>
                <a:cubicBezTo>
                  <a:pt x="52" y="39"/>
                  <a:pt x="50" y="38"/>
                  <a:pt x="47" y="37"/>
                </a:cubicBezTo>
                <a:cubicBezTo>
                  <a:pt x="44" y="36"/>
                  <a:pt x="41" y="36"/>
                  <a:pt x="37" y="37"/>
                </a:cubicBezTo>
                <a:cubicBezTo>
                  <a:pt x="34" y="37"/>
                  <a:pt x="32" y="39"/>
                  <a:pt x="30" y="41"/>
                </a:cubicBezTo>
                <a:cubicBezTo>
                  <a:pt x="27" y="43"/>
                  <a:pt x="25" y="47"/>
                  <a:pt x="25" y="51"/>
                </a:cubicBezTo>
                <a:cubicBezTo>
                  <a:pt x="25" y="54"/>
                  <a:pt x="26" y="56"/>
                  <a:pt x="27" y="59"/>
                </a:cubicBezTo>
                <a:cubicBezTo>
                  <a:pt x="29" y="61"/>
                  <a:pt x="30" y="62"/>
                  <a:pt x="32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3" y="61"/>
                  <a:pt x="94" y="59"/>
                  <a:pt x="94" y="57"/>
                </a:cubicBezTo>
                <a:cubicBezTo>
                  <a:pt x="94" y="55"/>
                  <a:pt x="94" y="53"/>
                  <a:pt x="93" y="51"/>
                </a:cubicBezTo>
                <a:cubicBezTo>
                  <a:pt x="92" y="50"/>
                  <a:pt x="91" y="49"/>
                  <a:pt x="89" y="48"/>
                </a:cubicBezTo>
                <a:cubicBezTo>
                  <a:pt x="87" y="47"/>
                  <a:pt x="84" y="47"/>
                  <a:pt x="80" y="48"/>
                </a:cubicBezTo>
                <a:cubicBezTo>
                  <a:pt x="79" y="48"/>
                  <a:pt x="78" y="48"/>
                  <a:pt x="77" y="47"/>
                </a:cubicBezTo>
                <a:cubicBezTo>
                  <a:pt x="76" y="46"/>
                  <a:pt x="76" y="44"/>
                  <a:pt x="77" y="43"/>
                </a:cubicBezTo>
                <a:cubicBezTo>
                  <a:pt x="79" y="41"/>
                  <a:pt x="82" y="40"/>
                  <a:pt x="84" y="39"/>
                </a:cubicBezTo>
                <a:cubicBezTo>
                  <a:pt x="85" y="39"/>
                  <a:pt x="87" y="39"/>
                  <a:pt x="88" y="39"/>
                </a:cubicBezTo>
                <a:cubicBezTo>
                  <a:pt x="87" y="33"/>
                  <a:pt x="85" y="28"/>
                  <a:pt x="81" y="24"/>
                </a:cubicBezTo>
                <a:cubicBezTo>
                  <a:pt x="77" y="20"/>
                  <a:pt x="71" y="18"/>
                  <a:pt x="65" y="18"/>
                </a:cubicBezTo>
                <a:cubicBezTo>
                  <a:pt x="60" y="18"/>
                  <a:pt x="55" y="19"/>
                  <a:pt x="51" y="22"/>
                </a:cubicBezTo>
                <a:cubicBezTo>
                  <a:pt x="48" y="24"/>
                  <a:pt x="46" y="27"/>
                  <a:pt x="44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102860" tIns="51429" rIns="102860" bIns="51429"/>
          <a:lstStyle/>
          <a:p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992188" y="5721350"/>
            <a:ext cx="29067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55" name="组合 69"/>
          <p:cNvGrpSpPr>
            <a:grpSpLocks/>
          </p:cNvGrpSpPr>
          <p:nvPr/>
        </p:nvGrpSpPr>
        <p:grpSpPr bwMode="auto">
          <a:xfrm>
            <a:off x="7086600" y="2295525"/>
            <a:ext cx="1628775" cy="3633788"/>
            <a:chOff x="7004847" y="2703012"/>
            <a:chExt cx="1628165" cy="3175764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7538047" y="2703012"/>
              <a:ext cx="0" cy="31757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77" idx="6"/>
            </p:cNvCxnSpPr>
            <p:nvPr/>
          </p:nvCxnSpPr>
          <p:spPr>
            <a:xfrm>
              <a:off x="7004847" y="4290200"/>
              <a:ext cx="533200" cy="13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7538047" y="2703012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7538047" y="5878776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椭圆 70"/>
          <p:cNvSpPr/>
          <p:nvPr/>
        </p:nvSpPr>
        <p:spPr>
          <a:xfrm>
            <a:off x="8664575" y="2244725"/>
            <a:ext cx="101600" cy="103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74" name="椭圆 73"/>
          <p:cNvSpPr/>
          <p:nvPr/>
        </p:nvSpPr>
        <p:spPr>
          <a:xfrm>
            <a:off x="8664575" y="5894388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75" name="椭圆 74"/>
          <p:cNvSpPr/>
          <p:nvPr/>
        </p:nvSpPr>
        <p:spPr>
          <a:xfrm>
            <a:off x="4948238" y="3116263"/>
            <a:ext cx="1992312" cy="19923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77" name="椭圆 76"/>
          <p:cNvSpPr/>
          <p:nvPr/>
        </p:nvSpPr>
        <p:spPr>
          <a:xfrm>
            <a:off x="6689725" y="3913188"/>
            <a:ext cx="396875" cy="3984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50" y="2369136"/>
            <a:ext cx="3422666" cy="348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异步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任务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96" y="1444335"/>
            <a:ext cx="9641158" cy="49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99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3.7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4" y="5812395"/>
            <a:ext cx="3367263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的</a:t>
            </a:r>
            <a:r>
              <a:rPr lang="zh-CN" altLang="en-US" sz="2800" b="1" dirty="0" smtClean="0"/>
              <a:t>事件处理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22700" y="2440258"/>
            <a:ext cx="590620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的两种事件处理机制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基于回调的事件处理（回调方法）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基于监听的事件处理（监听器接口）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介绍了重写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onConfigurationChanged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方法响应系统设置更改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Handler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对象实现在子线程中更新界面组件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详细介绍了</a:t>
            </a: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Handler</a:t>
            </a:r>
            <a:r>
              <a: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Looper</a:t>
            </a:r>
            <a:r>
              <a: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MessageQueue</a:t>
            </a:r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之间的关系及工作原理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4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3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54870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事件处理概述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7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3.2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54870" y="4714043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基于监听的事件处理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1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975" y="534334"/>
            <a:ext cx="4929555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3.2.1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监听的处理模型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4968" y="1450975"/>
            <a:ext cx="2719220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主要涉及如下三类对象：</a:t>
            </a:r>
            <a:endParaRPr lang="zh-CN" altLang="en-US" dirty="0"/>
          </a:p>
        </p:txBody>
      </p:sp>
      <p:grpSp>
        <p:nvGrpSpPr>
          <p:cNvPr id="46085" name="组合 30"/>
          <p:cNvGrpSpPr>
            <a:grpSpLocks/>
          </p:cNvGrpSpPr>
          <p:nvPr/>
        </p:nvGrpSpPr>
        <p:grpSpPr bwMode="auto">
          <a:xfrm>
            <a:off x="2716213" y="2074863"/>
            <a:ext cx="6157912" cy="1438275"/>
            <a:chOff x="1721844" y="2089522"/>
            <a:chExt cx="6157613" cy="1437628"/>
          </a:xfrm>
        </p:grpSpPr>
        <p:grpSp>
          <p:nvGrpSpPr>
            <p:cNvPr id="46091" name="组合 13"/>
            <p:cNvGrpSpPr>
              <a:grpSpLocks/>
            </p:cNvGrpSpPr>
            <p:nvPr/>
          </p:nvGrpSpPr>
          <p:grpSpPr bwMode="auto">
            <a:xfrm>
              <a:off x="2030402" y="2249470"/>
              <a:ext cx="5849055" cy="1277680"/>
              <a:chOff x="1021873" y="2652882"/>
              <a:chExt cx="5849055" cy="127768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21275" y="2653199"/>
                <a:ext cx="1277875" cy="12773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smtClean="0"/>
                  <a:t>Event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err="1" smtClean="0"/>
                  <a:t>Sourse</a:t>
                </a:r>
                <a:endParaRPr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253192" y="2653199"/>
                <a:ext cx="1277875" cy="12773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smtClean="0"/>
                  <a:t>Event</a:t>
                </a:r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593053" y="2653199"/>
                <a:ext cx="1277875" cy="12773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" name="加号 1"/>
              <p:cNvSpPr/>
              <p:nvPr/>
            </p:nvSpPr>
            <p:spPr>
              <a:xfrm>
                <a:off x="4746956" y="2975317"/>
                <a:ext cx="631794" cy="633127"/>
              </a:xfrm>
              <a:prstGeom prst="mathPlu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2" name="加号 11"/>
              <p:cNvSpPr/>
              <p:nvPr/>
            </p:nvSpPr>
            <p:spPr>
              <a:xfrm>
                <a:off x="2488054" y="2975317"/>
                <a:ext cx="631794" cy="633127"/>
              </a:xfrm>
              <a:prstGeom prst="mathPlu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grpSp>
          <p:nvGrpSpPr>
            <p:cNvPr id="46092" name="组合 20"/>
            <p:cNvGrpSpPr>
              <a:grpSpLocks/>
            </p:cNvGrpSpPr>
            <p:nvPr/>
          </p:nvGrpSpPr>
          <p:grpSpPr bwMode="auto">
            <a:xfrm>
              <a:off x="1721844" y="2095839"/>
              <a:ext cx="636633" cy="636633"/>
              <a:chOff x="1721844" y="2095839"/>
              <a:chExt cx="636633" cy="63663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721844" y="2095869"/>
                <a:ext cx="636556" cy="636300"/>
              </a:xfrm>
              <a:prstGeom prst="ellipse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46100" name="Freeform 101"/>
              <p:cNvSpPr>
                <a:spLocks noEditPoints="1"/>
              </p:cNvSpPr>
              <p:nvPr/>
            </p:nvSpPr>
            <p:spPr bwMode="auto">
              <a:xfrm>
                <a:off x="1850299" y="2245312"/>
                <a:ext cx="379227" cy="325052"/>
              </a:xfrm>
              <a:custGeom>
                <a:avLst/>
                <a:gdLst>
                  <a:gd name="T0" fmla="*/ 233019 w 83"/>
                  <a:gd name="T1" fmla="*/ 95805 h 95"/>
                  <a:gd name="T2" fmla="*/ 260433 w 83"/>
                  <a:gd name="T3" fmla="*/ 198453 h 95"/>
                  <a:gd name="T4" fmla="*/ 319830 w 83"/>
                  <a:gd name="T5" fmla="*/ 325052 h 95"/>
                  <a:gd name="T6" fmla="*/ 91380 w 83"/>
                  <a:gd name="T7" fmla="*/ 325052 h 95"/>
                  <a:gd name="T8" fmla="*/ 73104 w 83"/>
                  <a:gd name="T9" fmla="*/ 304522 h 95"/>
                  <a:gd name="T10" fmla="*/ 159915 w 83"/>
                  <a:gd name="T11" fmla="*/ 119756 h 95"/>
                  <a:gd name="T12" fmla="*/ 191898 w 83"/>
                  <a:gd name="T13" fmla="*/ 61589 h 95"/>
                  <a:gd name="T14" fmla="*/ 201036 w 83"/>
                  <a:gd name="T15" fmla="*/ 153972 h 95"/>
                  <a:gd name="T16" fmla="*/ 178191 w 83"/>
                  <a:gd name="T17" fmla="*/ 171080 h 95"/>
                  <a:gd name="T18" fmla="*/ 205605 w 83"/>
                  <a:gd name="T19" fmla="*/ 171080 h 95"/>
                  <a:gd name="T20" fmla="*/ 219312 w 83"/>
                  <a:gd name="T21" fmla="*/ 198453 h 95"/>
                  <a:gd name="T22" fmla="*/ 228450 w 83"/>
                  <a:gd name="T23" fmla="*/ 218982 h 95"/>
                  <a:gd name="T24" fmla="*/ 246726 w 83"/>
                  <a:gd name="T25" fmla="*/ 249777 h 95"/>
                  <a:gd name="T26" fmla="*/ 255864 w 83"/>
                  <a:gd name="T27" fmla="*/ 270306 h 95"/>
                  <a:gd name="T28" fmla="*/ 265002 w 83"/>
                  <a:gd name="T29" fmla="*/ 294258 h 95"/>
                  <a:gd name="T30" fmla="*/ 132501 w 83"/>
                  <a:gd name="T31" fmla="*/ 294258 h 95"/>
                  <a:gd name="T32" fmla="*/ 132501 w 83"/>
                  <a:gd name="T33" fmla="*/ 266885 h 95"/>
                  <a:gd name="T34" fmla="*/ 132501 w 83"/>
                  <a:gd name="T35" fmla="*/ 294258 h 95"/>
                  <a:gd name="T36" fmla="*/ 196467 w 83"/>
                  <a:gd name="T37" fmla="*/ 215561 h 95"/>
                  <a:gd name="T38" fmla="*/ 141639 w 83"/>
                  <a:gd name="T39" fmla="*/ 239512 h 95"/>
                  <a:gd name="T40" fmla="*/ 306123 w 83"/>
                  <a:gd name="T41" fmla="*/ 20530 h 95"/>
                  <a:gd name="T42" fmla="*/ 301554 w 83"/>
                  <a:gd name="T43" fmla="*/ 167658 h 95"/>
                  <a:gd name="T44" fmla="*/ 379227 w 83"/>
                  <a:gd name="T45" fmla="*/ 95805 h 95"/>
                  <a:gd name="T46" fmla="*/ 50259 w 83"/>
                  <a:gd name="T47" fmla="*/ 188188 h 95"/>
                  <a:gd name="T48" fmla="*/ 41121 w 83"/>
                  <a:gd name="T49" fmla="*/ 95805 h 95"/>
                  <a:gd name="T50" fmla="*/ 45690 w 83"/>
                  <a:gd name="T51" fmla="*/ 3422 h 95"/>
                  <a:gd name="T52" fmla="*/ 50259 w 83"/>
                  <a:gd name="T53" fmla="*/ 188188 h 95"/>
                  <a:gd name="T54" fmla="*/ 251295 w 83"/>
                  <a:gd name="T55" fmla="*/ 54746 h 95"/>
                  <a:gd name="T56" fmla="*/ 251295 w 83"/>
                  <a:gd name="T57" fmla="*/ 133442 h 95"/>
                  <a:gd name="T58" fmla="*/ 310692 w 83"/>
                  <a:gd name="T59" fmla="*/ 95805 h 95"/>
                  <a:gd name="T60" fmla="*/ 100518 w 83"/>
                  <a:gd name="T61" fmla="*/ 153972 h 95"/>
                  <a:gd name="T62" fmla="*/ 109656 w 83"/>
                  <a:gd name="T63" fmla="*/ 95805 h 95"/>
                  <a:gd name="T64" fmla="*/ 100518 w 83"/>
                  <a:gd name="T65" fmla="*/ 34216 h 95"/>
                  <a:gd name="T66" fmla="*/ 100518 w 83"/>
                  <a:gd name="T67" fmla="*/ 15397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83"/>
                  <a:gd name="T103" fmla="*/ 0 h 95"/>
                  <a:gd name="T104" fmla="*/ 83 w 83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83" h="95">
                    <a:moveTo>
                      <a:pt x="42" y="18"/>
                    </a:moveTo>
                    <a:cubicBezTo>
                      <a:pt x="47" y="18"/>
                      <a:pt x="51" y="22"/>
                      <a:pt x="51" y="28"/>
                    </a:cubicBezTo>
                    <a:cubicBezTo>
                      <a:pt x="51" y="30"/>
                      <a:pt x="50" y="33"/>
                      <a:pt x="49" y="34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70" y="95"/>
                      <a:pt x="70" y="95"/>
                      <a:pt x="70" y="95"/>
                    </a:cubicBezTo>
                    <a:cubicBezTo>
                      <a:pt x="64" y="95"/>
                      <a:pt x="64" y="95"/>
                      <a:pt x="64" y="95"/>
                    </a:cubicBezTo>
                    <a:cubicBezTo>
                      <a:pt x="26" y="95"/>
                      <a:pt x="56" y="95"/>
                      <a:pt x="20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3" y="33"/>
                      <a:pt x="32" y="30"/>
                      <a:pt x="32" y="28"/>
                    </a:cubicBezTo>
                    <a:cubicBezTo>
                      <a:pt x="32" y="22"/>
                      <a:pt x="36" y="18"/>
                      <a:pt x="42" y="18"/>
                    </a:cubicBezTo>
                    <a:close/>
                    <a:moveTo>
                      <a:pt x="44" y="46"/>
                    </a:moveTo>
                    <a:cubicBezTo>
                      <a:pt x="44" y="45"/>
                      <a:pt x="44" y="45"/>
                      <a:pt x="44" y="45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44" y="46"/>
                      <a:pt x="44" y="46"/>
                      <a:pt x="44" y="46"/>
                    </a:cubicBezTo>
                    <a:close/>
                    <a:moveTo>
                      <a:pt x="45" y="50"/>
                    </a:moveTo>
                    <a:cubicBezTo>
                      <a:pt x="37" y="58"/>
                      <a:pt x="37" y="58"/>
                      <a:pt x="37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5" y="50"/>
                      <a:pt x="45" y="50"/>
                      <a:pt x="45" y="50"/>
                    </a:cubicBezTo>
                    <a:close/>
                    <a:moveTo>
                      <a:pt x="50" y="64"/>
                    </a:moveTo>
                    <a:cubicBezTo>
                      <a:pt x="36" y="73"/>
                      <a:pt x="36" y="73"/>
                      <a:pt x="36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0" y="64"/>
                      <a:pt x="50" y="64"/>
                      <a:pt x="50" y="64"/>
                    </a:cubicBezTo>
                    <a:close/>
                    <a:moveTo>
                      <a:pt x="56" y="79"/>
                    </a:moveTo>
                    <a:cubicBezTo>
                      <a:pt x="40" y="86"/>
                      <a:pt x="40" y="86"/>
                      <a:pt x="40" y="86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56" y="79"/>
                      <a:pt x="56" y="79"/>
                      <a:pt x="56" y="79"/>
                    </a:cubicBezTo>
                    <a:close/>
                    <a:moveTo>
                      <a:pt x="29" y="86"/>
                    </a:moveTo>
                    <a:cubicBezTo>
                      <a:pt x="47" y="78"/>
                      <a:pt x="47" y="78"/>
                      <a:pt x="47" y="78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9" y="86"/>
                      <a:pt x="29" y="86"/>
                      <a:pt x="29" y="86"/>
                    </a:cubicBezTo>
                    <a:close/>
                    <a:moveTo>
                      <a:pt x="31" y="70"/>
                    </a:moveTo>
                    <a:cubicBezTo>
                      <a:pt x="43" y="63"/>
                      <a:pt x="43" y="63"/>
                      <a:pt x="43" y="63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1" y="70"/>
                      <a:pt x="31" y="70"/>
                      <a:pt x="31" y="70"/>
                    </a:cubicBezTo>
                    <a:close/>
                    <a:moveTo>
                      <a:pt x="73" y="0"/>
                    </a:moveTo>
                    <a:cubicBezTo>
                      <a:pt x="67" y="6"/>
                      <a:pt x="67" y="6"/>
                      <a:pt x="67" y="6"/>
                    </a:cubicBezTo>
                    <a:cubicBezTo>
                      <a:pt x="72" y="12"/>
                      <a:pt x="75" y="19"/>
                      <a:pt x="75" y="28"/>
                    </a:cubicBezTo>
                    <a:cubicBezTo>
                      <a:pt x="75" y="36"/>
                      <a:pt x="71" y="44"/>
                      <a:pt x="66" y="49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79" y="48"/>
                      <a:pt x="83" y="38"/>
                      <a:pt x="83" y="28"/>
                    </a:cubicBezTo>
                    <a:cubicBezTo>
                      <a:pt x="83" y="17"/>
                      <a:pt x="79" y="8"/>
                      <a:pt x="73" y="0"/>
                    </a:cubicBezTo>
                    <a:close/>
                    <a:moveTo>
                      <a:pt x="11" y="55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2" y="44"/>
                      <a:pt x="9" y="36"/>
                      <a:pt x="9" y="28"/>
                    </a:cubicBezTo>
                    <a:cubicBezTo>
                      <a:pt x="9" y="19"/>
                      <a:pt x="12" y="12"/>
                      <a:pt x="17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4" y="8"/>
                      <a:pt x="0" y="17"/>
                      <a:pt x="0" y="28"/>
                    </a:cubicBezTo>
                    <a:cubicBezTo>
                      <a:pt x="0" y="38"/>
                      <a:pt x="4" y="47"/>
                      <a:pt x="11" y="55"/>
                    </a:cubicBezTo>
                    <a:close/>
                    <a:moveTo>
                      <a:pt x="61" y="10"/>
                    </a:moveTo>
                    <a:cubicBezTo>
                      <a:pt x="55" y="16"/>
                      <a:pt x="55" y="16"/>
                      <a:pt x="55" y="16"/>
                    </a:cubicBezTo>
                    <a:cubicBezTo>
                      <a:pt x="58" y="19"/>
                      <a:pt x="59" y="23"/>
                      <a:pt x="59" y="28"/>
                    </a:cubicBezTo>
                    <a:cubicBezTo>
                      <a:pt x="59" y="32"/>
                      <a:pt x="57" y="36"/>
                      <a:pt x="55" y="39"/>
                    </a:cubicBezTo>
                    <a:cubicBezTo>
                      <a:pt x="61" y="45"/>
                      <a:pt x="61" y="45"/>
                      <a:pt x="61" y="45"/>
                    </a:cubicBezTo>
                    <a:cubicBezTo>
                      <a:pt x="65" y="40"/>
                      <a:pt x="68" y="34"/>
                      <a:pt x="68" y="28"/>
                    </a:cubicBezTo>
                    <a:cubicBezTo>
                      <a:pt x="68" y="21"/>
                      <a:pt x="65" y="15"/>
                      <a:pt x="61" y="10"/>
                    </a:cubicBezTo>
                    <a:close/>
                    <a:moveTo>
                      <a:pt x="22" y="45"/>
                    </a:moveTo>
                    <a:cubicBezTo>
                      <a:pt x="29" y="39"/>
                      <a:pt x="29" y="39"/>
                      <a:pt x="29" y="39"/>
                    </a:cubicBezTo>
                    <a:cubicBezTo>
                      <a:pt x="26" y="36"/>
                      <a:pt x="24" y="32"/>
                      <a:pt x="24" y="28"/>
                    </a:cubicBezTo>
                    <a:cubicBezTo>
                      <a:pt x="24" y="23"/>
                      <a:pt x="26" y="19"/>
                      <a:pt x="29" y="16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8" y="15"/>
                      <a:pt x="16" y="21"/>
                      <a:pt x="16" y="28"/>
                    </a:cubicBezTo>
                    <a:cubicBezTo>
                      <a:pt x="16" y="34"/>
                      <a:pt x="18" y="40"/>
                      <a:pt x="22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093" name="组合 21"/>
            <p:cNvGrpSpPr>
              <a:grpSpLocks/>
            </p:cNvGrpSpPr>
            <p:nvPr/>
          </p:nvGrpSpPr>
          <p:grpSpPr bwMode="auto">
            <a:xfrm>
              <a:off x="3964617" y="2089522"/>
              <a:ext cx="636633" cy="636633"/>
              <a:chOff x="3964617" y="2089522"/>
              <a:chExt cx="636633" cy="636633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964872" y="2089522"/>
                <a:ext cx="636557" cy="636300"/>
              </a:xfrm>
              <a:prstGeom prst="ellipse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46098" name="Freeform 56"/>
              <p:cNvSpPr>
                <a:spLocks/>
              </p:cNvSpPr>
              <p:nvPr/>
            </p:nvSpPr>
            <p:spPr bwMode="auto">
              <a:xfrm>
                <a:off x="4073149" y="2219817"/>
                <a:ext cx="461305" cy="411983"/>
              </a:xfrm>
              <a:custGeom>
                <a:avLst/>
                <a:gdLst>
                  <a:gd name="T0" fmla="*/ 66633 w 90"/>
                  <a:gd name="T1" fmla="*/ 77819 h 90"/>
                  <a:gd name="T2" fmla="*/ 133266 w 90"/>
                  <a:gd name="T3" fmla="*/ 132750 h 90"/>
                  <a:gd name="T4" fmla="*/ 343416 w 90"/>
                  <a:gd name="T5" fmla="*/ 178526 h 90"/>
                  <a:gd name="T6" fmla="*/ 353667 w 90"/>
                  <a:gd name="T7" fmla="*/ 160216 h 90"/>
                  <a:gd name="T8" fmla="*/ 307537 w 90"/>
                  <a:gd name="T9" fmla="*/ 86974 h 90"/>
                  <a:gd name="T10" fmla="*/ 292160 w 90"/>
                  <a:gd name="T11" fmla="*/ 91552 h 90"/>
                  <a:gd name="T12" fmla="*/ 240904 w 90"/>
                  <a:gd name="T13" fmla="*/ 45776 h 90"/>
                  <a:gd name="T14" fmla="*/ 292160 w 90"/>
                  <a:gd name="T15" fmla="*/ 0 h 90"/>
                  <a:gd name="T16" fmla="*/ 343416 w 90"/>
                  <a:gd name="T17" fmla="*/ 45776 h 90"/>
                  <a:gd name="T18" fmla="*/ 333165 w 90"/>
                  <a:gd name="T19" fmla="*/ 73241 h 90"/>
                  <a:gd name="T20" fmla="*/ 384421 w 90"/>
                  <a:gd name="T21" fmla="*/ 146483 h 90"/>
                  <a:gd name="T22" fmla="*/ 399798 w 90"/>
                  <a:gd name="T23" fmla="*/ 141905 h 90"/>
                  <a:gd name="T24" fmla="*/ 461305 w 90"/>
                  <a:gd name="T25" fmla="*/ 196836 h 90"/>
                  <a:gd name="T26" fmla="*/ 399798 w 90"/>
                  <a:gd name="T27" fmla="*/ 256345 h 90"/>
                  <a:gd name="T28" fmla="*/ 338290 w 90"/>
                  <a:gd name="T29" fmla="*/ 210569 h 90"/>
                  <a:gd name="T30" fmla="*/ 128140 w 90"/>
                  <a:gd name="T31" fmla="*/ 164793 h 90"/>
                  <a:gd name="T32" fmla="*/ 102512 w 90"/>
                  <a:gd name="T33" fmla="*/ 183104 h 90"/>
                  <a:gd name="T34" fmla="*/ 138391 w 90"/>
                  <a:gd name="T35" fmla="*/ 274655 h 90"/>
                  <a:gd name="T36" fmla="*/ 148643 w 90"/>
                  <a:gd name="T37" fmla="*/ 270078 h 90"/>
                  <a:gd name="T38" fmla="*/ 225527 w 90"/>
                  <a:gd name="T39" fmla="*/ 343319 h 90"/>
                  <a:gd name="T40" fmla="*/ 148643 w 90"/>
                  <a:gd name="T41" fmla="*/ 411983 h 90"/>
                  <a:gd name="T42" fmla="*/ 71759 w 90"/>
                  <a:gd name="T43" fmla="*/ 343319 h 90"/>
                  <a:gd name="T44" fmla="*/ 107638 w 90"/>
                  <a:gd name="T45" fmla="*/ 283810 h 90"/>
                  <a:gd name="T46" fmla="*/ 71759 w 90"/>
                  <a:gd name="T47" fmla="*/ 192259 h 90"/>
                  <a:gd name="T48" fmla="*/ 66633 w 90"/>
                  <a:gd name="T49" fmla="*/ 192259 h 90"/>
                  <a:gd name="T50" fmla="*/ 0 w 90"/>
                  <a:gd name="T51" fmla="*/ 132750 h 90"/>
                  <a:gd name="T52" fmla="*/ 66633 w 90"/>
                  <a:gd name="T53" fmla="*/ 77819 h 9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90"/>
                  <a:gd name="T82" fmla="*/ 0 h 90"/>
                  <a:gd name="T83" fmla="*/ 90 w 90"/>
                  <a:gd name="T84" fmla="*/ 90 h 9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90" h="90">
                    <a:moveTo>
                      <a:pt x="13" y="17"/>
                    </a:moveTo>
                    <a:cubicBezTo>
                      <a:pt x="20" y="17"/>
                      <a:pt x="26" y="22"/>
                      <a:pt x="26" y="2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8"/>
                      <a:pt x="68" y="36"/>
                      <a:pt x="69" y="35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20"/>
                      <a:pt x="58" y="20"/>
                      <a:pt x="57" y="20"/>
                    </a:cubicBezTo>
                    <a:cubicBezTo>
                      <a:pt x="52" y="20"/>
                      <a:pt x="47" y="15"/>
                      <a:pt x="47" y="10"/>
                    </a:cubicBezTo>
                    <a:cubicBezTo>
                      <a:pt x="47" y="5"/>
                      <a:pt x="52" y="0"/>
                      <a:pt x="57" y="0"/>
                    </a:cubicBezTo>
                    <a:cubicBezTo>
                      <a:pt x="62" y="0"/>
                      <a:pt x="67" y="5"/>
                      <a:pt x="67" y="10"/>
                    </a:cubicBezTo>
                    <a:cubicBezTo>
                      <a:pt x="67" y="12"/>
                      <a:pt x="66" y="14"/>
                      <a:pt x="65" y="1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6" y="31"/>
                      <a:pt x="77" y="31"/>
                      <a:pt x="78" y="31"/>
                    </a:cubicBezTo>
                    <a:cubicBezTo>
                      <a:pt x="85" y="31"/>
                      <a:pt x="90" y="37"/>
                      <a:pt x="90" y="43"/>
                    </a:cubicBezTo>
                    <a:cubicBezTo>
                      <a:pt x="90" y="50"/>
                      <a:pt x="85" y="56"/>
                      <a:pt x="78" y="56"/>
                    </a:cubicBezTo>
                    <a:cubicBezTo>
                      <a:pt x="72" y="56"/>
                      <a:pt x="68" y="52"/>
                      <a:pt x="66" y="4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4" y="37"/>
                      <a:pt x="22" y="39"/>
                      <a:pt x="20" y="4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8" y="59"/>
                      <a:pt x="28" y="59"/>
                      <a:pt x="29" y="59"/>
                    </a:cubicBezTo>
                    <a:cubicBezTo>
                      <a:pt x="37" y="59"/>
                      <a:pt x="44" y="66"/>
                      <a:pt x="44" y="75"/>
                    </a:cubicBezTo>
                    <a:cubicBezTo>
                      <a:pt x="44" y="83"/>
                      <a:pt x="37" y="90"/>
                      <a:pt x="29" y="90"/>
                    </a:cubicBezTo>
                    <a:cubicBezTo>
                      <a:pt x="20" y="90"/>
                      <a:pt x="14" y="83"/>
                      <a:pt x="14" y="75"/>
                    </a:cubicBezTo>
                    <a:cubicBezTo>
                      <a:pt x="14" y="69"/>
                      <a:pt x="17" y="64"/>
                      <a:pt x="21" y="6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3" y="42"/>
                    </a:cubicBezTo>
                    <a:cubicBezTo>
                      <a:pt x="6" y="42"/>
                      <a:pt x="0" y="36"/>
                      <a:pt x="0" y="29"/>
                    </a:cubicBezTo>
                    <a:cubicBezTo>
                      <a:pt x="0" y="22"/>
                      <a:pt x="6" y="17"/>
                      <a:pt x="13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02860" tIns="51429" rIns="102860" bIns="51429"/>
              <a:lstStyle/>
              <a:p>
                <a:endParaRPr lang="zh-CN" altLang="en-US"/>
              </a:p>
            </p:txBody>
          </p:sp>
        </p:grpSp>
        <p:grpSp>
          <p:nvGrpSpPr>
            <p:cNvPr id="46094" name="组合 22"/>
            <p:cNvGrpSpPr>
              <a:grpSpLocks/>
            </p:cNvGrpSpPr>
            <p:nvPr/>
          </p:nvGrpSpPr>
          <p:grpSpPr bwMode="auto">
            <a:xfrm>
              <a:off x="6387143" y="2118392"/>
              <a:ext cx="636633" cy="636633"/>
              <a:chOff x="6377384" y="1976009"/>
              <a:chExt cx="636633" cy="636633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6377520" y="1975701"/>
                <a:ext cx="636557" cy="636300"/>
              </a:xfrm>
              <a:prstGeom prst="ellipse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46096" name="Freeform 156"/>
              <p:cNvSpPr>
                <a:spLocks noEditPoints="1"/>
              </p:cNvSpPr>
              <p:nvPr/>
            </p:nvSpPr>
            <p:spPr bwMode="auto">
              <a:xfrm>
                <a:off x="6528804" y="2114447"/>
                <a:ext cx="333792" cy="359756"/>
              </a:xfrm>
              <a:custGeom>
                <a:avLst/>
                <a:gdLst>
                  <a:gd name="T0" fmla="*/ 67508 w 178"/>
                  <a:gd name="T1" fmla="*/ 219659 h 208"/>
                  <a:gd name="T2" fmla="*/ 125641 w 178"/>
                  <a:gd name="T3" fmla="*/ 191985 h 208"/>
                  <a:gd name="T4" fmla="*/ 159395 w 178"/>
                  <a:gd name="T5" fmla="*/ 240414 h 208"/>
                  <a:gd name="T6" fmla="*/ 208151 w 178"/>
                  <a:gd name="T7" fmla="*/ 114153 h 208"/>
                  <a:gd name="T8" fmla="*/ 266284 w 178"/>
                  <a:gd name="T9" fmla="*/ 141827 h 208"/>
                  <a:gd name="T10" fmla="*/ 195025 w 178"/>
                  <a:gd name="T11" fmla="*/ 294031 h 208"/>
                  <a:gd name="T12" fmla="*/ 142518 w 178"/>
                  <a:gd name="T13" fmla="*/ 294031 h 208"/>
                  <a:gd name="T14" fmla="*/ 67508 w 178"/>
                  <a:gd name="T15" fmla="*/ 219659 h 208"/>
                  <a:gd name="T16" fmla="*/ 67508 w 178"/>
                  <a:gd name="T17" fmla="*/ 219659 h 208"/>
                  <a:gd name="T18" fmla="*/ 18752 w 178"/>
                  <a:gd name="T19" fmla="*/ 32862 h 208"/>
                  <a:gd name="T20" fmla="*/ 0 w 178"/>
                  <a:gd name="T21" fmla="*/ 32862 h 208"/>
                  <a:gd name="T22" fmla="*/ 0 w 178"/>
                  <a:gd name="T23" fmla="*/ 48429 h 208"/>
                  <a:gd name="T24" fmla="*/ 0 w 178"/>
                  <a:gd name="T25" fmla="*/ 342460 h 208"/>
                  <a:gd name="T26" fmla="*/ 0 w 178"/>
                  <a:gd name="T27" fmla="*/ 359756 h 208"/>
                  <a:gd name="T28" fmla="*/ 18752 w 178"/>
                  <a:gd name="T29" fmla="*/ 359756 h 208"/>
                  <a:gd name="T30" fmla="*/ 311289 w 178"/>
                  <a:gd name="T31" fmla="*/ 359756 h 208"/>
                  <a:gd name="T32" fmla="*/ 333792 w 178"/>
                  <a:gd name="T33" fmla="*/ 359756 h 208"/>
                  <a:gd name="T34" fmla="*/ 333792 w 178"/>
                  <a:gd name="T35" fmla="*/ 342460 h 208"/>
                  <a:gd name="T36" fmla="*/ 333792 w 178"/>
                  <a:gd name="T37" fmla="*/ 48429 h 208"/>
                  <a:gd name="T38" fmla="*/ 333792 w 178"/>
                  <a:gd name="T39" fmla="*/ 32862 h 208"/>
                  <a:gd name="T40" fmla="*/ 311289 w 178"/>
                  <a:gd name="T41" fmla="*/ 32862 h 208"/>
                  <a:gd name="T42" fmla="*/ 253157 w 178"/>
                  <a:gd name="T43" fmla="*/ 32862 h 208"/>
                  <a:gd name="T44" fmla="*/ 253157 w 178"/>
                  <a:gd name="T45" fmla="*/ 15566 h 208"/>
                  <a:gd name="T46" fmla="*/ 217527 w 178"/>
                  <a:gd name="T47" fmla="*/ 15566 h 208"/>
                  <a:gd name="T48" fmla="*/ 217527 w 178"/>
                  <a:gd name="T49" fmla="*/ 0 h 208"/>
                  <a:gd name="T50" fmla="*/ 116265 w 178"/>
                  <a:gd name="T51" fmla="*/ 0 h 208"/>
                  <a:gd name="T52" fmla="*/ 116265 w 178"/>
                  <a:gd name="T53" fmla="*/ 15566 h 208"/>
                  <a:gd name="T54" fmla="*/ 76885 w 178"/>
                  <a:gd name="T55" fmla="*/ 15566 h 208"/>
                  <a:gd name="T56" fmla="*/ 76885 w 178"/>
                  <a:gd name="T57" fmla="*/ 32862 h 208"/>
                  <a:gd name="T58" fmla="*/ 18752 w 178"/>
                  <a:gd name="T59" fmla="*/ 32862 h 208"/>
                  <a:gd name="T60" fmla="*/ 18752 w 178"/>
                  <a:gd name="T61" fmla="*/ 32862 h 208"/>
                  <a:gd name="T62" fmla="*/ 253157 w 178"/>
                  <a:gd name="T63" fmla="*/ 63995 h 208"/>
                  <a:gd name="T64" fmla="*/ 253157 w 178"/>
                  <a:gd name="T65" fmla="*/ 89939 h 208"/>
                  <a:gd name="T66" fmla="*/ 76885 w 178"/>
                  <a:gd name="T67" fmla="*/ 89939 h 208"/>
                  <a:gd name="T68" fmla="*/ 76885 w 178"/>
                  <a:gd name="T69" fmla="*/ 63995 h 208"/>
                  <a:gd name="T70" fmla="*/ 35629 w 178"/>
                  <a:gd name="T71" fmla="*/ 63995 h 208"/>
                  <a:gd name="T72" fmla="*/ 35629 w 178"/>
                  <a:gd name="T73" fmla="*/ 326894 h 208"/>
                  <a:gd name="T74" fmla="*/ 292537 w 178"/>
                  <a:gd name="T75" fmla="*/ 326894 h 208"/>
                  <a:gd name="T76" fmla="*/ 292537 w 178"/>
                  <a:gd name="T77" fmla="*/ 63995 h 208"/>
                  <a:gd name="T78" fmla="*/ 253157 w 178"/>
                  <a:gd name="T79" fmla="*/ 63995 h 208"/>
                  <a:gd name="T80" fmla="*/ 253157 w 178"/>
                  <a:gd name="T81" fmla="*/ 63995 h 208"/>
                  <a:gd name="T82" fmla="*/ 80635 w 178"/>
                  <a:gd name="T83" fmla="*/ 219659 h 208"/>
                  <a:gd name="T84" fmla="*/ 146268 w 178"/>
                  <a:gd name="T85" fmla="*/ 285383 h 208"/>
                  <a:gd name="T86" fmla="*/ 151894 w 178"/>
                  <a:gd name="T87" fmla="*/ 285383 h 208"/>
                  <a:gd name="T88" fmla="*/ 93762 w 178"/>
                  <a:gd name="T89" fmla="*/ 216200 h 208"/>
                  <a:gd name="T90" fmla="*/ 80635 w 178"/>
                  <a:gd name="T91" fmla="*/ 219659 h 208"/>
                  <a:gd name="T92" fmla="*/ 80635 w 178"/>
                  <a:gd name="T93" fmla="*/ 219659 h 208"/>
                  <a:gd name="T94" fmla="*/ 168771 w 178"/>
                  <a:gd name="T95" fmla="*/ 252521 h 208"/>
                  <a:gd name="T96" fmla="*/ 178147 w 178"/>
                  <a:gd name="T97" fmla="*/ 255980 h 208"/>
                  <a:gd name="T98" fmla="*/ 213777 w 178"/>
                  <a:gd name="T99" fmla="*/ 129720 h 208"/>
                  <a:gd name="T100" fmla="*/ 168771 w 178"/>
                  <a:gd name="T101" fmla="*/ 252521 h 20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8"/>
                  <a:gd name="T154" fmla="*/ 0 h 208"/>
                  <a:gd name="T155" fmla="*/ 178 w 178"/>
                  <a:gd name="T156" fmla="*/ 208 h 20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8" h="208">
                    <a:moveTo>
                      <a:pt x="36" y="127"/>
                    </a:moveTo>
                    <a:lnTo>
                      <a:pt x="67" y="111"/>
                    </a:lnTo>
                    <a:lnTo>
                      <a:pt x="85" y="139"/>
                    </a:lnTo>
                    <a:lnTo>
                      <a:pt x="111" y="66"/>
                    </a:lnTo>
                    <a:lnTo>
                      <a:pt x="142" y="82"/>
                    </a:lnTo>
                    <a:lnTo>
                      <a:pt x="104" y="170"/>
                    </a:lnTo>
                    <a:lnTo>
                      <a:pt x="76" y="170"/>
                    </a:lnTo>
                    <a:lnTo>
                      <a:pt x="36" y="127"/>
                    </a:lnTo>
                    <a:close/>
                    <a:moveTo>
                      <a:pt x="10" y="19"/>
                    </a:moveTo>
                    <a:lnTo>
                      <a:pt x="0" y="19"/>
                    </a:lnTo>
                    <a:lnTo>
                      <a:pt x="0" y="28"/>
                    </a:lnTo>
                    <a:lnTo>
                      <a:pt x="0" y="198"/>
                    </a:lnTo>
                    <a:lnTo>
                      <a:pt x="0" y="208"/>
                    </a:lnTo>
                    <a:lnTo>
                      <a:pt x="10" y="208"/>
                    </a:lnTo>
                    <a:lnTo>
                      <a:pt x="166" y="208"/>
                    </a:lnTo>
                    <a:lnTo>
                      <a:pt x="178" y="208"/>
                    </a:lnTo>
                    <a:lnTo>
                      <a:pt x="178" y="198"/>
                    </a:lnTo>
                    <a:lnTo>
                      <a:pt x="178" y="28"/>
                    </a:lnTo>
                    <a:lnTo>
                      <a:pt x="178" y="19"/>
                    </a:lnTo>
                    <a:lnTo>
                      <a:pt x="166" y="19"/>
                    </a:lnTo>
                    <a:lnTo>
                      <a:pt x="135" y="19"/>
                    </a:lnTo>
                    <a:lnTo>
                      <a:pt x="135" y="9"/>
                    </a:lnTo>
                    <a:lnTo>
                      <a:pt x="116" y="9"/>
                    </a:lnTo>
                    <a:lnTo>
                      <a:pt x="116" y="0"/>
                    </a:lnTo>
                    <a:lnTo>
                      <a:pt x="62" y="0"/>
                    </a:lnTo>
                    <a:lnTo>
                      <a:pt x="62" y="9"/>
                    </a:lnTo>
                    <a:lnTo>
                      <a:pt x="41" y="9"/>
                    </a:lnTo>
                    <a:lnTo>
                      <a:pt x="41" y="19"/>
                    </a:lnTo>
                    <a:lnTo>
                      <a:pt x="10" y="19"/>
                    </a:lnTo>
                    <a:close/>
                    <a:moveTo>
                      <a:pt x="135" y="37"/>
                    </a:moveTo>
                    <a:lnTo>
                      <a:pt x="135" y="52"/>
                    </a:lnTo>
                    <a:lnTo>
                      <a:pt x="41" y="52"/>
                    </a:lnTo>
                    <a:lnTo>
                      <a:pt x="41" y="37"/>
                    </a:lnTo>
                    <a:lnTo>
                      <a:pt x="19" y="37"/>
                    </a:lnTo>
                    <a:lnTo>
                      <a:pt x="19" y="189"/>
                    </a:lnTo>
                    <a:lnTo>
                      <a:pt x="156" y="189"/>
                    </a:lnTo>
                    <a:lnTo>
                      <a:pt x="156" y="37"/>
                    </a:lnTo>
                    <a:lnTo>
                      <a:pt x="135" y="37"/>
                    </a:lnTo>
                    <a:close/>
                    <a:moveTo>
                      <a:pt x="43" y="127"/>
                    </a:moveTo>
                    <a:lnTo>
                      <a:pt x="78" y="165"/>
                    </a:lnTo>
                    <a:lnTo>
                      <a:pt x="81" y="165"/>
                    </a:lnTo>
                    <a:lnTo>
                      <a:pt x="50" y="125"/>
                    </a:lnTo>
                    <a:lnTo>
                      <a:pt x="43" y="127"/>
                    </a:lnTo>
                    <a:close/>
                    <a:moveTo>
                      <a:pt x="90" y="146"/>
                    </a:moveTo>
                    <a:lnTo>
                      <a:pt x="95" y="148"/>
                    </a:lnTo>
                    <a:lnTo>
                      <a:pt x="114" y="75"/>
                    </a:lnTo>
                    <a:lnTo>
                      <a:pt x="90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02860" tIns="51429" rIns="102860" bIns="51429"/>
              <a:lstStyle/>
              <a:p>
                <a:endParaRPr lang="zh-CN" altLang="en-US"/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845200" y="4385995"/>
            <a:ext cx="517525" cy="19304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事件处理流程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5540375" y="4310063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540375" y="6172200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0375" y="4383586"/>
            <a:ext cx="52705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Event Source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（事件源）：事件发生的场所，通常就是各个组件。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Event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（事件）：封装了界面组件上发生的特定事件（通常是一次用户操作）。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Event Listener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（事件监听器）：负责监听事件源所发生的事件，并对各种事件作出相应的响应。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31767" y="2563735"/>
            <a:ext cx="122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Event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Listener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33344" y="4162255"/>
            <a:ext cx="936654" cy="32770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外部动作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13520" y="5138564"/>
            <a:ext cx="776302" cy="32770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/>
              <a:t>事件源</a:t>
            </a:r>
          </a:p>
        </p:txBody>
      </p:sp>
      <p:sp>
        <p:nvSpPr>
          <p:cNvPr id="33" name="矩形 32"/>
          <p:cNvSpPr/>
          <p:nvPr/>
        </p:nvSpPr>
        <p:spPr>
          <a:xfrm>
            <a:off x="3194577" y="4172686"/>
            <a:ext cx="645298" cy="29464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事件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3863035" y="5138564"/>
            <a:ext cx="1078206" cy="29425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事件监听器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2077614" y="6118677"/>
            <a:ext cx="1078206" cy="29425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事件处理器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3268596" y="6126661"/>
            <a:ext cx="1078206" cy="29425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事件处理器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4411696" y="6126661"/>
            <a:ext cx="1078206" cy="28940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。。。</a:t>
            </a:r>
            <a:endParaRPr lang="zh-CN" altLang="en-US" sz="1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034071" y="4467326"/>
            <a:ext cx="14514" cy="648603"/>
          </a:xfrm>
          <a:prstGeom prst="straightConnector1">
            <a:avLst/>
          </a:prstGeom>
          <a:ln>
            <a:solidFill>
              <a:srgbClr val="FF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2" idx="3"/>
            <a:endCxn id="33" idx="2"/>
          </p:cNvCxnSpPr>
          <p:nvPr/>
        </p:nvCxnSpPr>
        <p:spPr>
          <a:xfrm flipV="1">
            <a:off x="2389822" y="4467326"/>
            <a:ext cx="1127404" cy="835091"/>
          </a:xfrm>
          <a:prstGeom prst="straightConnector1">
            <a:avLst/>
          </a:prstGeom>
          <a:ln>
            <a:solidFill>
              <a:srgbClr val="FF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3" idx="2"/>
            <a:endCxn id="34" idx="0"/>
          </p:cNvCxnSpPr>
          <p:nvPr/>
        </p:nvCxnSpPr>
        <p:spPr>
          <a:xfrm>
            <a:off x="3517226" y="4467326"/>
            <a:ext cx="884912" cy="671238"/>
          </a:xfrm>
          <a:prstGeom prst="straightConnector1">
            <a:avLst/>
          </a:prstGeom>
          <a:ln>
            <a:solidFill>
              <a:srgbClr val="FF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4" idx="1"/>
            <a:endCxn id="32" idx="3"/>
          </p:cNvCxnSpPr>
          <p:nvPr/>
        </p:nvCxnSpPr>
        <p:spPr>
          <a:xfrm flipH="1">
            <a:off x="2389822" y="5285692"/>
            <a:ext cx="1473213" cy="16725"/>
          </a:xfrm>
          <a:prstGeom prst="straightConnector1">
            <a:avLst/>
          </a:prstGeom>
          <a:ln>
            <a:solidFill>
              <a:srgbClr val="FF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6" idx="0"/>
          </p:cNvCxnSpPr>
          <p:nvPr/>
        </p:nvCxnSpPr>
        <p:spPr>
          <a:xfrm flipH="1">
            <a:off x="2616717" y="5441182"/>
            <a:ext cx="1473605" cy="677495"/>
          </a:xfrm>
          <a:prstGeom prst="straightConnector1">
            <a:avLst/>
          </a:prstGeom>
          <a:ln>
            <a:solidFill>
              <a:srgbClr val="FF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4" idx="2"/>
            <a:endCxn id="37" idx="0"/>
          </p:cNvCxnSpPr>
          <p:nvPr/>
        </p:nvCxnSpPr>
        <p:spPr>
          <a:xfrm flipH="1">
            <a:off x="3807699" y="5432820"/>
            <a:ext cx="594439" cy="693841"/>
          </a:xfrm>
          <a:prstGeom prst="straightConnector1">
            <a:avLst/>
          </a:prstGeom>
          <a:ln>
            <a:solidFill>
              <a:srgbClr val="FF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38" idx="0"/>
          </p:cNvCxnSpPr>
          <p:nvPr/>
        </p:nvCxnSpPr>
        <p:spPr>
          <a:xfrm>
            <a:off x="4605873" y="5432820"/>
            <a:ext cx="344926" cy="693841"/>
          </a:xfrm>
          <a:prstGeom prst="straightConnector1">
            <a:avLst/>
          </a:prstGeom>
          <a:ln>
            <a:solidFill>
              <a:srgbClr val="FF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990669" y="5285692"/>
            <a:ext cx="3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①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545931" y="4606961"/>
            <a:ext cx="3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②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93558" y="4519661"/>
            <a:ext cx="3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③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022332" y="4519661"/>
            <a:ext cx="3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④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846893" y="5540759"/>
            <a:ext cx="3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⑤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>
            <a:stCxn id="36" idx="4"/>
          </p:cNvCxnSpPr>
          <p:nvPr/>
        </p:nvCxnSpPr>
        <p:spPr>
          <a:xfrm>
            <a:off x="10731500" y="3114675"/>
            <a:ext cx="0" cy="3440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55718" y="2536457"/>
            <a:ext cx="3430587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46138" y="4329112"/>
            <a:ext cx="3430587" cy="145097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615950" y="5775325"/>
            <a:ext cx="38846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3" idx="6"/>
          </p:cNvCxnSpPr>
          <p:nvPr/>
        </p:nvCxnSpPr>
        <p:spPr>
          <a:xfrm>
            <a:off x="2647480" y="2536457"/>
            <a:ext cx="634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6" name="矩形 12"/>
          <p:cNvSpPr>
            <a:spLocks noChangeArrowheads="1"/>
          </p:cNvSpPr>
          <p:nvPr/>
        </p:nvSpPr>
        <p:spPr bwMode="auto">
          <a:xfrm>
            <a:off x="5293843" y="2860307"/>
            <a:ext cx="2952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实现事件监听器类，该监听器类是一个特殊的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类，必须实现一个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XxxListener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接口。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5067" name="矩形 13"/>
          <p:cNvSpPr>
            <a:spLocks noChangeArrowheads="1"/>
          </p:cNvSpPr>
          <p:nvPr/>
        </p:nvSpPr>
        <p:spPr bwMode="auto">
          <a:xfrm>
            <a:off x="1086914" y="4741754"/>
            <a:ext cx="29876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获取普通界面组件（事件源），也就是被监听的对象。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45068" name="组合 31"/>
          <p:cNvGrpSpPr>
            <a:grpSpLocks/>
          </p:cNvGrpSpPr>
          <p:nvPr/>
        </p:nvGrpSpPr>
        <p:grpSpPr bwMode="auto">
          <a:xfrm>
            <a:off x="6162675" y="4872038"/>
            <a:ext cx="4568825" cy="1376362"/>
            <a:chOff x="6148058" y="4557932"/>
            <a:chExt cx="4567611" cy="1377564"/>
          </a:xfrm>
        </p:grpSpPr>
        <p:sp>
          <p:nvSpPr>
            <p:cNvPr id="30" name="矩形 29"/>
            <p:cNvSpPr/>
            <p:nvPr/>
          </p:nvSpPr>
          <p:spPr>
            <a:xfrm>
              <a:off x="6148058" y="4557932"/>
              <a:ext cx="4567611" cy="1377564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5076" name="矩形 14"/>
            <p:cNvSpPr>
              <a:spLocks noChangeArrowheads="1"/>
            </p:cNvSpPr>
            <p:nvPr/>
          </p:nvSpPr>
          <p:spPr bwMode="auto">
            <a:xfrm>
              <a:off x="6676662" y="4828709"/>
              <a:ext cx="3688987" cy="924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调用事件源的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setXxxListener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方法将事件监听器对象注册给普通组件（事件源）。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4708904" y="5343525"/>
            <a:ext cx="904875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1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55280" y="2084020"/>
            <a:ext cx="906463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2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277475" y="2022475"/>
            <a:ext cx="906463" cy="906463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3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369543" y="1896695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35" name="椭圆 34"/>
          <p:cNvSpPr/>
          <p:nvPr/>
        </p:nvSpPr>
        <p:spPr>
          <a:xfrm>
            <a:off x="4495800" y="5135563"/>
            <a:ext cx="1277938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36" name="椭圆 35"/>
          <p:cNvSpPr/>
          <p:nvPr/>
        </p:nvSpPr>
        <p:spPr>
          <a:xfrm>
            <a:off x="10091738" y="1836738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23" name="矩形 22"/>
          <p:cNvSpPr/>
          <p:nvPr/>
        </p:nvSpPr>
        <p:spPr>
          <a:xfrm>
            <a:off x="115975" y="534334"/>
            <a:ext cx="4929555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3.2.1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监听的处理模型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803010" y="1422564"/>
            <a:ext cx="4505416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基于监听的事件处理模型的编程步骤如下：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9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3" name="组合 15"/>
          <p:cNvGrpSpPr>
            <a:grpSpLocks/>
          </p:cNvGrpSpPr>
          <p:nvPr/>
        </p:nvGrpSpPr>
        <p:grpSpPr bwMode="auto">
          <a:xfrm>
            <a:off x="1257300" y="1817688"/>
            <a:ext cx="1862138" cy="4429125"/>
            <a:chOff x="1458250" y="2095839"/>
            <a:chExt cx="1863174" cy="4429274"/>
          </a:xfrm>
        </p:grpSpPr>
        <p:grpSp>
          <p:nvGrpSpPr>
            <p:cNvPr id="48137" name="组合 11"/>
            <p:cNvGrpSpPr>
              <a:grpSpLocks/>
            </p:cNvGrpSpPr>
            <p:nvPr/>
          </p:nvGrpSpPr>
          <p:grpSpPr bwMode="auto">
            <a:xfrm>
              <a:off x="3059408" y="2095839"/>
              <a:ext cx="262016" cy="4213920"/>
              <a:chOff x="2563371" y="1931386"/>
              <a:chExt cx="262016" cy="421392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698316" y="1931386"/>
                <a:ext cx="0" cy="42133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椭圆 2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563303" y="5633561"/>
                <a:ext cx="255730" cy="2555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11" name="泪滴形 10"/>
            <p:cNvSpPr/>
            <p:nvPr/>
          </p:nvSpPr>
          <p:spPr>
            <a:xfrm rot="2700000">
              <a:off x="1467285" y="2167774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4" name="泪滴形 13"/>
            <p:cNvSpPr/>
            <p:nvPr/>
          </p:nvSpPr>
          <p:spPr>
            <a:xfrm rot="2700000">
              <a:off x="1458549" y="5380187"/>
              <a:ext cx="1144627" cy="1145225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5" name="泪滴形 14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48134" name="矩形 16"/>
          <p:cNvSpPr>
            <a:spLocks noChangeArrowheads="1"/>
          </p:cNvSpPr>
          <p:nvPr/>
        </p:nvSpPr>
        <p:spPr bwMode="auto">
          <a:xfrm>
            <a:off x="3729038" y="1911367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就是程序中的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组件，其实开发者不需要太多的额外处理，应用程序中任何组件都可作为事件源。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8135" name="矩形 17"/>
          <p:cNvSpPr>
            <a:spLocks noChangeArrowheads="1"/>
          </p:cNvSpPr>
          <p:nvPr/>
        </p:nvSpPr>
        <p:spPr bwMode="auto">
          <a:xfrm>
            <a:off x="3729038" y="3392035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就是程序中的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MyClickListener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类。监听器必须由程序员负责实现，关键是实现处理器方法。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8136" name="矩形 18"/>
          <p:cNvSpPr>
            <a:spLocks noChangeArrowheads="1"/>
          </p:cNvSpPr>
          <p:nvPr/>
        </p:nvSpPr>
        <p:spPr bwMode="auto">
          <a:xfrm>
            <a:off x="3767853" y="5590659"/>
            <a:ext cx="7002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只要调用事件源的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setXxxListener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XxxListener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）方法即可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975" y="534334"/>
            <a:ext cx="4929555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3.2.1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监听的处理模型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 rot="293152">
            <a:off x="1405151" y="2264333"/>
            <a:ext cx="9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事件源</a:t>
            </a:r>
          </a:p>
        </p:txBody>
      </p:sp>
      <p:sp>
        <p:nvSpPr>
          <p:cNvPr id="22" name="文本框 21"/>
          <p:cNvSpPr txBox="1"/>
          <p:nvPr/>
        </p:nvSpPr>
        <p:spPr>
          <a:xfrm rot="293152">
            <a:off x="1235789" y="5479233"/>
            <a:ext cx="14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lt1"/>
                </a:solidFill>
                <a:latin typeface="+mn-lt"/>
                <a:ea typeface="+mn-ea"/>
              </a:rPr>
              <a:t>注册监听器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 rot="293152">
            <a:off x="1254782" y="3880535"/>
            <a:ext cx="133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lt1"/>
                </a:solidFill>
                <a:latin typeface="+mn-lt"/>
                <a:ea typeface="+mn-ea"/>
              </a:rPr>
              <a:t>事件监听器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61306" y="2601514"/>
            <a:ext cx="459314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 bn = (Button) findViewById(R.id.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61306" y="5959991"/>
            <a:ext cx="475643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bn.setOnClickListener(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MyClickListener());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861306" y="4069465"/>
            <a:ext cx="5849678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MyClickListener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View.OnClickListener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onClick(View v)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EditText txt = (EditText) findViewById(R.id.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txt.setText(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"bn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按钮被单击了！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08119" y="724929"/>
            <a:ext cx="3683806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基于监听的事件处理</a:t>
            </a:r>
            <a:r>
              <a:rPr lang="zh-CN" altLang="en-US" dirty="0"/>
              <a:t>有</a:t>
            </a:r>
            <a:r>
              <a:rPr lang="zh-CN" altLang="en-US" dirty="0" smtClean="0"/>
              <a:t>如下规则：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483" y="2334613"/>
            <a:ext cx="36480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2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19214400">
            <a:off x="2464879" y="3034111"/>
            <a:ext cx="3430587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612381" y="1692357"/>
            <a:ext cx="3717017" cy="31116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6" name="矩形 12"/>
          <p:cNvSpPr>
            <a:spLocks noChangeArrowheads="1"/>
          </p:cNvSpPr>
          <p:nvPr/>
        </p:nvSpPr>
        <p:spPr bwMode="auto">
          <a:xfrm rot="19278631">
            <a:off x="2462340" y="3260857"/>
            <a:ext cx="343566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对事件监听模型做了进一步简化：如果事件源触发的事件足够简单，事件里封装的信息比较有限，那就无须封装事件对象，将事件对象传入事件监听器。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570908" y="4523665"/>
            <a:ext cx="1277938" cy="1277937"/>
            <a:chOff x="4495800" y="5135563"/>
            <a:chExt cx="1277938" cy="1277937"/>
          </a:xfrm>
        </p:grpSpPr>
        <p:sp>
          <p:nvSpPr>
            <p:cNvPr id="17" name="椭圆 16"/>
            <p:cNvSpPr/>
            <p:nvPr/>
          </p:nvSpPr>
          <p:spPr>
            <a:xfrm>
              <a:off x="4708904" y="5343525"/>
              <a:ext cx="904875" cy="904875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 smtClean="0">
                  <a:latin typeface="Broadway" panose="04040905080B02020502" pitchFamily="82" charset="0"/>
                </a:rPr>
                <a:t>案例</a:t>
              </a:r>
              <a:endParaRPr lang="zh-CN" altLang="en-US" sz="2400" dirty="0">
                <a:latin typeface="Broadway" panose="04040905080B02020502" pitchFamily="82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495800" y="5135563"/>
              <a:ext cx="1277938" cy="127793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600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81751" y="488215"/>
            <a:ext cx="5442517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3.2.2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事件和事件监听器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67176" y="4481799"/>
            <a:ext cx="1277938" cy="1277937"/>
            <a:chOff x="4495800" y="5135563"/>
            <a:chExt cx="1277938" cy="1277937"/>
          </a:xfrm>
        </p:grpSpPr>
        <p:sp>
          <p:nvSpPr>
            <p:cNvPr id="31" name="椭圆 30"/>
            <p:cNvSpPr/>
            <p:nvPr/>
          </p:nvSpPr>
          <p:spPr>
            <a:xfrm>
              <a:off x="4708904" y="5343525"/>
              <a:ext cx="904875" cy="904875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400" dirty="0">
                <a:latin typeface="Broadway" panose="04040905080B02020502" pitchFamily="82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495800" y="5135563"/>
              <a:ext cx="1277938" cy="127793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600" dirty="0"/>
            </a:p>
          </p:txBody>
        </p:sp>
      </p:grpSp>
      <p:sp>
        <p:nvSpPr>
          <p:cNvPr id="2" name="文本框 1"/>
          <p:cNvSpPr txBox="1"/>
          <p:nvPr/>
        </p:nvSpPr>
        <p:spPr>
          <a:xfrm rot="18971469">
            <a:off x="517192" y="4608636"/>
            <a:ext cx="10310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chemeClr val="lt1"/>
                </a:solidFill>
                <a:latin typeface="Broadway" panose="04040905080B02020502" pitchFamily="82" charset="0"/>
                <a:ea typeface="+mn-ea"/>
              </a:rPr>
              <a:t>？</a:t>
            </a:r>
          </a:p>
        </p:txBody>
      </p:sp>
      <p:sp>
        <p:nvSpPr>
          <p:cNvPr id="34" name="矩形 12"/>
          <p:cNvSpPr>
            <a:spLocks noChangeArrowheads="1"/>
          </p:cNvSpPr>
          <p:nvPr/>
        </p:nvSpPr>
        <p:spPr bwMode="auto">
          <a:xfrm rot="19186583">
            <a:off x="1326635" y="2641255"/>
            <a:ext cx="2952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在上面的程序中为什么没有发现事件呢？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7" name="矩形 12"/>
          <p:cNvSpPr>
            <a:spLocks noChangeArrowheads="1"/>
          </p:cNvSpPr>
          <p:nvPr/>
        </p:nvSpPr>
        <p:spPr bwMode="auto">
          <a:xfrm>
            <a:off x="3795214" y="5706979"/>
            <a:ext cx="2952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键盘事件、触摸事件</a:t>
            </a:r>
            <a:r>
              <a:rPr lang="zh-CN" altLang="en-US" sz="32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？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 flipV="1">
            <a:off x="7315200" y="1764271"/>
            <a:ext cx="3375654" cy="30000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 rot="2506954">
            <a:off x="6390935" y="2905024"/>
            <a:ext cx="3389902" cy="2519090"/>
            <a:chOff x="4572000" y="2819672"/>
            <a:chExt cx="3389902" cy="251909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819672"/>
              <a:ext cx="3389902" cy="251909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474" y="3368109"/>
              <a:ext cx="1102501" cy="1200939"/>
            </a:xfrm>
            <a:prstGeom prst="rect">
              <a:avLst/>
            </a:prstGeom>
          </p:spPr>
        </p:pic>
        <p:sp>
          <p:nvSpPr>
            <p:cNvPr id="15" name="椭圆 14"/>
            <p:cNvSpPr/>
            <p:nvPr/>
          </p:nvSpPr>
          <p:spPr>
            <a:xfrm>
              <a:off x="6166443" y="4937265"/>
              <a:ext cx="190080" cy="20957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H="1">
              <a:off x="5259003" y="4957441"/>
              <a:ext cx="206907" cy="166555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077232" y="4948959"/>
              <a:ext cx="180000" cy="1800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38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a typeface="方正大黑简体" panose="02010601030101010101"/>
              </a:rPr>
              <a:t>3.2.2 </a:t>
            </a:r>
            <a:r>
              <a:rPr lang="zh-CN" altLang="en-US" dirty="0">
                <a:solidFill>
                  <a:schemeClr val="bg1"/>
                </a:solidFill>
                <a:ea typeface="方正大黑简体" panose="02010601030101010101"/>
              </a:rPr>
              <a:t>事件和事件</a:t>
            </a:r>
            <a:r>
              <a:rPr lang="zh-CN" altLang="en-US" dirty="0" smtClean="0">
                <a:solidFill>
                  <a:schemeClr val="bg1"/>
                </a:solidFill>
                <a:ea typeface="方正大黑简体" panose="02010601030101010101"/>
              </a:rPr>
              <a:t>监听器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18" y="1690688"/>
            <a:ext cx="9185564" cy="46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4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5951</TotalTime>
  <Words>1953</Words>
  <Application>Microsoft Office PowerPoint</Application>
  <PresentationFormat>宽屏</PresentationFormat>
  <Paragraphs>207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方正大黑简体</vt:lpstr>
      <vt:lpstr>隶书</vt:lpstr>
      <vt:lpstr>宋体</vt:lpstr>
      <vt:lpstr>微软雅黑</vt:lpstr>
      <vt:lpstr>Arial</vt:lpstr>
      <vt:lpstr>Broadway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3.2.2 事件和事件监听器</vt:lpstr>
      <vt:lpstr>3.2.2 事件和事件监听器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Handler Message</vt:lpstr>
      <vt:lpstr>PowerPoint 演示文稿</vt:lpstr>
      <vt:lpstr>PowerPoint 演示文稿</vt:lpstr>
      <vt:lpstr>异步任务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dly</cp:lastModifiedBy>
  <cp:revision>296</cp:revision>
  <dcterms:created xsi:type="dcterms:W3CDTF">2014-03-11T02:58:27Z</dcterms:created>
  <dcterms:modified xsi:type="dcterms:W3CDTF">2018-10-10T02:48:59Z</dcterms:modified>
</cp:coreProperties>
</file>