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简单讲解一下</a:t>
            </a:r>
            <a:r>
              <a:t>Android</a:t>
            </a:r>
            <a:r>
              <a:t>提供的各种</a:t>
            </a:r>
            <a:r>
              <a:t>Activity</a:t>
            </a:r>
            <a:r>
              <a:t>基类，那个类图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</a:t>
            </a:r>
            <a:r>
              <a:t>“</a:t>
            </a:r>
            <a:r>
              <a:t>设置程序参数</a:t>
            </a:r>
            <a:r>
              <a:t>”</a:t>
            </a:r>
            <a:r>
              <a:t>将会启动</a:t>
            </a:r>
            <a:r>
              <a:t>PreferenceActivityTest</a:t>
            </a:r>
            <a:r>
              <a:t>，单击</a:t>
            </a:r>
            <a:r>
              <a:t>“</a:t>
            </a:r>
            <a:r>
              <a:t>查看星级兵种</a:t>
            </a:r>
            <a:r>
              <a:t>”</a:t>
            </a:r>
            <a:r>
              <a:t>将会启动</a:t>
            </a:r>
            <a:r>
              <a:t>ExpandableListActivityTest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时可指定一个</a:t>
            </a:r>
            <a:r>
              <a:rPr>
                <a:solidFill>
                  <a:srgbClr val="FFFFFF"/>
                </a:solidFill>
              </a:rPr>
              <a:t>requestCode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参数，该参数代表了启动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的请求码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应用里各组件之间通信的重要方式，一个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来表达自己的意图</a:t>
            </a:r>
            <a:r>
              <a:t>——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想要启动哪个组件，被启动的组件既可是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组件，也可是</a:t>
            </a:r>
            <a:r>
              <a:t>Service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当用户单击</a:t>
            </a:r>
            <a:r>
              <a:t>“</a:t>
            </a:r>
            <a:r>
              <a:t>注册</a:t>
            </a:r>
            <a:r>
              <a:t>”</a:t>
            </a:r>
            <a:r>
              <a:t>按钮，程序将会启动</a:t>
            </a:r>
            <a:r>
              <a:t>ResultActvity</a:t>
            </a:r>
            <a:r>
              <a:t>，并将用户输入的数据传入该</a:t>
            </a:r>
            <a:r>
              <a:t>Activity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为了获取被启动的</a:t>
            </a:r>
            <a:r>
              <a:t>Activity</a:t>
            </a:r>
            <a:r>
              <a:t>返回的结果，需从两方面着手：</a:t>
            </a:r>
          </a:p>
          <a:p>
            <a:pPr marL="171450" indent="-171450">
              <a:buSzPct val="100000"/>
              <a:buChar char="➢"/>
            </a:pPr>
            <a:r>
              <a:t>当前</a:t>
            </a:r>
            <a:r>
              <a:t>Activity</a:t>
            </a:r>
            <a:r>
              <a:t>需要重写</a:t>
            </a:r>
            <a:r>
              <a:t>onActivityResult(int requestCode,int resultCode,Intent intent)</a:t>
            </a:r>
            <a:r>
              <a:t>，当被启动的</a:t>
            </a:r>
            <a:r>
              <a:t>Activity</a:t>
            </a:r>
            <a:r>
              <a:t>返回结果时，该方法将被触发，其中</a:t>
            </a:r>
            <a:r>
              <a:t>requestCode</a:t>
            </a:r>
            <a:r>
              <a:t>代表请求码，而</a:t>
            </a:r>
            <a:r>
              <a:t>resultCode</a:t>
            </a:r>
            <a:r>
              <a:t>代表</a:t>
            </a:r>
            <a:r>
              <a:t>Activity</a:t>
            </a:r>
            <a:r>
              <a:t>返回的结果码。</a:t>
            </a:r>
          </a:p>
          <a:p>
            <a:pPr marL="171450" indent="-171450">
              <a:buSzPct val="100000"/>
              <a:buChar char="➢"/>
            </a:pPr>
            <a:r>
              <a:t>被启动的</a:t>
            </a:r>
            <a:r>
              <a:t>Activity</a:t>
            </a:r>
            <a:r>
              <a:t>需要调用</a:t>
            </a:r>
            <a:r>
              <a:t>serResult()</a:t>
            </a:r>
            <a:r>
              <a:t>方法设置处理结果。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</a:t>
            </a:r>
            <a:r>
              <a:t>的回调机制：</a:t>
            </a:r>
          </a:p>
          <a:p>
            <a:pPr/>
            <a:r>
              <a:t>当</a:t>
            </a:r>
            <a:r>
              <a:t>Activity</a:t>
            </a:r>
            <a:r>
              <a:t>部署在</a:t>
            </a:r>
            <a:r>
              <a:t>Android</a:t>
            </a:r>
            <a:r>
              <a:t>应用中之后，随着应用程序的运行，</a:t>
            </a:r>
            <a:r>
              <a:t>Activity</a:t>
            </a:r>
            <a:r>
              <a:t>会不断地在不同的状态之间切换，该</a:t>
            </a:r>
            <a:r>
              <a:t>Activity</a:t>
            </a:r>
            <a:r>
              <a:t>中特定的方法就会被回调</a:t>
            </a:r>
            <a:r>
              <a:t>——</a:t>
            </a:r>
            <a:r>
              <a:t>开发者就可以有选择性的重写这些方法来加入业务相关的处理。</a:t>
            </a:r>
          </a:p>
          <a:p>
            <a:pPr/>
            <a:r>
              <a:t>Activity</a:t>
            </a:r>
            <a:r>
              <a:t>运行过程所处的不同状态也被称为生命周期。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</a:t>
            </a:r>
            <a:r>
              <a:t>Activity</a:t>
            </a:r>
            <a:r>
              <a:t>时可指定</a:t>
            </a:r>
            <a:r>
              <a:t>android:launchMode</a:t>
            </a:r>
            <a:r>
              <a:t>属性，用于配置</a:t>
            </a:r>
            <a:r>
              <a:t>Activity</a:t>
            </a:r>
            <a:r>
              <a:t>的加载模式。</a:t>
            </a:r>
            <a:r>
              <a:t>Activity</a:t>
            </a:r>
            <a:r>
              <a:t>的加载模式就是负责管理实例化、加载</a:t>
            </a:r>
            <a:r>
              <a:t>Activity</a:t>
            </a:r>
            <a:r>
              <a:t>的方式，并可以控制</a:t>
            </a:r>
            <a:r>
              <a:t>Activity</a:t>
            </a:r>
            <a:r>
              <a:t>与</a:t>
            </a:r>
            <a:r>
              <a:t>Task</a:t>
            </a:r>
            <a:r>
              <a:t>之间的加载方式。</a:t>
            </a:r>
          </a:p>
          <a:p>
            <a:pPr/>
            <a:r>
              <a:t>采用</a:t>
            </a:r>
            <a:r>
              <a:t>singleTask</a:t>
            </a:r>
            <a:r>
              <a:t>模式加载</a:t>
            </a:r>
            <a:r>
              <a:t>Activity</a:t>
            </a:r>
            <a:r>
              <a:t>，有如下三种情况：</a:t>
            </a:r>
          </a:p>
          <a:p>
            <a:pPr marL="171450" indent="-171450">
              <a:buSzPct val="100000"/>
              <a:buChar char="➢"/>
            </a:pPr>
            <a:r>
              <a:t>如果将要启动的目标</a:t>
            </a:r>
            <a:r>
              <a:t>Activity</a:t>
            </a:r>
            <a:r>
              <a:t>不存在，系统将会创建目标</a:t>
            </a:r>
            <a:r>
              <a:t>Activity</a:t>
            </a:r>
            <a:r>
              <a:t>的实例，并将它加入</a:t>
            </a:r>
            <a:r>
              <a:t>Task</a:t>
            </a:r>
            <a:r>
              <a:t>栈顶。</a:t>
            </a:r>
          </a:p>
          <a:p>
            <a:pPr marL="171450" indent="-171450">
              <a:buSzPct val="100000"/>
              <a:buChar char="➢"/>
            </a:pPr>
            <a:r>
              <a:t>如果将要启动的目标</a:t>
            </a:r>
            <a:r>
              <a:t>Activity</a:t>
            </a:r>
            <a:r>
              <a:t>已经位于</a:t>
            </a:r>
            <a:r>
              <a:t>Task</a:t>
            </a:r>
            <a:r>
              <a:t>栈顶，此时与</a:t>
            </a:r>
            <a:r>
              <a:t>singleTop</a:t>
            </a:r>
            <a:r>
              <a:t>模式的行为相同。</a:t>
            </a:r>
          </a:p>
          <a:p>
            <a:pPr marL="171450" indent="-171450">
              <a:buSzPct val="100000"/>
              <a:buChar char="➢"/>
            </a:pPr>
            <a:r>
              <a:t>如果将要启动的目标</a:t>
            </a:r>
            <a:r>
              <a:t>Activity</a:t>
            </a:r>
            <a:r>
              <a:t>已经存在、但没有位于</a:t>
            </a:r>
            <a:r>
              <a:t>Task</a:t>
            </a:r>
            <a:r>
              <a:t>栈顶，系统将会把位于该</a:t>
            </a:r>
            <a:r>
              <a:t>Activity</a:t>
            </a:r>
            <a:r>
              <a:t>上忙的所有</a:t>
            </a:r>
            <a:r>
              <a:t>Activity</a:t>
            </a:r>
            <a:r>
              <a:t>移出</a:t>
            </a:r>
            <a:r>
              <a:t>Task</a:t>
            </a:r>
            <a:r>
              <a:t>栈，从而使得目标目标</a:t>
            </a:r>
            <a:r>
              <a:t>Activity</a:t>
            </a:r>
            <a:r>
              <a:t>转入栈顶。</a:t>
            </a:r>
          </a:p>
          <a:p>
            <a:pPr marL="171450" indent="-171450">
              <a:buSzPct val="100000"/>
              <a:buChar char="➢"/>
            </a:pPr>
          </a:p>
          <a:p>
            <a:pPr/>
            <a:r>
              <a:t>采用</a:t>
            </a:r>
            <a:r>
              <a:t>singleInstance</a:t>
            </a:r>
            <a:r>
              <a:t>模式加载</a:t>
            </a:r>
            <a:r>
              <a:t>Activity</a:t>
            </a:r>
            <a:r>
              <a:t>，有如下两种情况：</a:t>
            </a:r>
          </a:p>
          <a:p>
            <a:pPr marL="228600" indent="-228600">
              <a:buSzPct val="100000"/>
              <a:buChar char="➢"/>
            </a:pPr>
            <a:r>
              <a:t>如果将要启动的目标</a:t>
            </a:r>
            <a:r>
              <a:t>Activity</a:t>
            </a:r>
            <a:r>
              <a:t>不存在，系统先会创建一个全新的</a:t>
            </a:r>
            <a:r>
              <a:t>Task</a:t>
            </a:r>
            <a:r>
              <a:t>，再创建目标</a:t>
            </a:r>
            <a:r>
              <a:t>Activity</a:t>
            </a:r>
            <a:r>
              <a:t>的实例，并将它加入新的</a:t>
            </a:r>
            <a:r>
              <a:t>Task</a:t>
            </a:r>
            <a:r>
              <a:t>栈顶。</a:t>
            </a:r>
          </a:p>
          <a:p>
            <a:pPr marL="228600" indent="-228600">
              <a:buSzPct val="100000"/>
              <a:buChar char="➢"/>
            </a:pPr>
            <a:r>
              <a:t>如果将要启动的目标</a:t>
            </a:r>
            <a:r>
              <a:t>Activity</a:t>
            </a:r>
            <a:r>
              <a:t>已经存在，无论它位于哪个应用程序中、位于哪个</a:t>
            </a:r>
            <a:r>
              <a:t>Task</a:t>
            </a:r>
            <a:r>
              <a:t>中，系统都会将该</a:t>
            </a:r>
            <a:r>
              <a:t>Activity</a:t>
            </a:r>
            <a:r>
              <a:t>所在的</a:t>
            </a:r>
            <a:r>
              <a:t>Task</a:t>
            </a:r>
            <a:r>
              <a:t>转到前台，从而使该</a:t>
            </a:r>
            <a:r>
              <a:t>Activity</a:t>
            </a:r>
            <a:r>
              <a:t>显示出来。</a:t>
            </a:r>
          </a:p>
          <a:p>
            <a:pPr marL="171450" indent="-171450">
              <a:buSzPct val="100000"/>
              <a:buChar char="➢"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7" name="Shape 4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onCreateView()</a:t>
            </a:r>
            <a:r>
              <a:t>方法返回的</a:t>
            </a:r>
            <a:r>
              <a:t>View</a:t>
            </a:r>
            <a:r>
              <a:t>将作为该</a:t>
            </a:r>
            <a:r>
              <a:t>Fragment</a:t>
            </a:r>
            <a:r>
              <a:t>显示的组件，当</a:t>
            </a:r>
            <a:r>
              <a:t>Fragment</a:t>
            </a:r>
            <a:r>
              <a:t>绘制界面组件时将会回到该方法。</a:t>
            </a:r>
          </a:p>
          <a:p>
            <a:pPr/>
            <a:r>
              <a:t>开发</a:t>
            </a:r>
            <a:r>
              <a:t>ListFragment</a:t>
            </a:r>
            <a:r>
              <a:t>的子类，无须重写</a:t>
            </a:r>
            <a:r>
              <a:t>onCreateView()</a:t>
            </a:r>
            <a:r>
              <a:t>方法，只要调用</a:t>
            </a:r>
            <a:r>
              <a:t>ListFragment</a:t>
            </a:r>
            <a:r>
              <a:t>提供的</a:t>
            </a:r>
            <a:r>
              <a:t>setAdapter()</a:t>
            </a:r>
            <a:r>
              <a:t>方法，即可让该</a:t>
            </a:r>
            <a:r>
              <a:t>ListFragment</a:t>
            </a:r>
            <a:r>
              <a:t>显示</a:t>
            </a:r>
            <a:r>
              <a:t>Adapter</a:t>
            </a:r>
            <a:r>
              <a:t>提供的多个列表项。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0" name="Shape 5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</a:t>
            </a:r>
            <a:r>
              <a:t>Fragment</a:t>
            </a:r>
            <a:r>
              <a:t>的生命周期中，如下方法会被系统回调：</a:t>
            </a:r>
          </a:p>
          <a:p>
            <a:pPr marL="171450" indent="-171450">
              <a:buSzPct val="100000"/>
              <a:buChar char="➢"/>
            </a:pPr>
            <a:r>
              <a:t>onTouch()</a:t>
            </a:r>
            <a:r>
              <a:t>：当</a:t>
            </a:r>
            <a:r>
              <a:t>Fragment</a:t>
            </a:r>
            <a:r>
              <a:t>被添加到当前</a:t>
            </a:r>
            <a:r>
              <a:t>Activity</a:t>
            </a:r>
            <a:r>
              <a:t>时被回调，该方法只会被调用一次。</a:t>
            </a:r>
          </a:p>
          <a:p>
            <a:pPr marL="171450" indent="-171450">
              <a:buSzPct val="100000"/>
              <a:buChar char="➢"/>
            </a:pPr>
            <a:r>
              <a:t>onCreate(Bundle savedStatus)</a:t>
            </a:r>
            <a:r>
              <a:t>：创建</a:t>
            </a:r>
            <a:r>
              <a:t>Fragment</a:t>
            </a:r>
            <a:r>
              <a:t>时被回调，该方法只会被调用一次。</a:t>
            </a:r>
          </a:p>
          <a:p>
            <a:pPr marL="171450" indent="-171450">
              <a:buSzPct val="100000"/>
              <a:buChar char="➢"/>
            </a:pPr>
            <a:r>
              <a:t>onCreateView()</a:t>
            </a:r>
            <a:r>
              <a:t>：每次创建、绘制该</a:t>
            </a:r>
            <a:r>
              <a:t>Fragment</a:t>
            </a:r>
            <a:r>
              <a:t>的</a:t>
            </a:r>
            <a:r>
              <a:t>View</a:t>
            </a:r>
            <a:r>
              <a:t>组件时回调该方法，</a:t>
            </a:r>
            <a:r>
              <a:t>Fragment</a:t>
            </a:r>
            <a:r>
              <a:t>将会显示该方法返回的</a:t>
            </a:r>
            <a:r>
              <a:t>View</a:t>
            </a:r>
            <a:r>
              <a:t>组件。</a:t>
            </a:r>
          </a:p>
          <a:p>
            <a:pPr marL="171450" indent="-171450">
              <a:buSzPct val="100000"/>
              <a:buChar char="➢"/>
            </a:pPr>
            <a:r>
              <a:t>onActivityCreated()</a:t>
            </a:r>
            <a:r>
              <a:t>：当</a:t>
            </a:r>
            <a:r>
              <a:t>Fragment</a:t>
            </a:r>
            <a:r>
              <a:t>所在的</a:t>
            </a:r>
            <a:r>
              <a:t>Activity</a:t>
            </a:r>
            <a:r>
              <a:t>被启动完成后回调该方法。</a:t>
            </a:r>
          </a:p>
          <a:p>
            <a:pPr marL="171450" indent="-171450">
              <a:buSzPct val="100000"/>
              <a:buChar char="➢"/>
            </a:pPr>
            <a:r>
              <a:t>onStart()</a:t>
            </a:r>
            <a:r>
              <a:t>：启动</a:t>
            </a:r>
            <a:r>
              <a:t>Fragment</a:t>
            </a:r>
            <a:r>
              <a:t>时被调用。</a:t>
            </a:r>
          </a:p>
          <a:p>
            <a:pPr marL="171450" indent="-171450">
              <a:buSzPct val="100000"/>
              <a:buChar char="➢"/>
            </a:pPr>
            <a:r>
              <a:t>onResume()</a:t>
            </a:r>
            <a:r>
              <a:t>：恢复</a:t>
            </a:r>
            <a:r>
              <a:t>Fragment</a:t>
            </a:r>
            <a:r>
              <a:t>时被调用。</a:t>
            </a:r>
          </a:p>
          <a:p>
            <a:pPr marL="171450" indent="-171450">
              <a:buSzPct val="100000"/>
              <a:buChar char="➢"/>
            </a:pPr>
            <a:r>
              <a:t>onPause()</a:t>
            </a:r>
            <a:r>
              <a:t>：暂停</a:t>
            </a:r>
            <a:r>
              <a:t>Fragment</a:t>
            </a:r>
            <a:r>
              <a:t>时被调用。</a:t>
            </a:r>
          </a:p>
          <a:p>
            <a:pPr marL="171450" indent="-171450">
              <a:buSzPct val="100000"/>
              <a:buChar char="➢"/>
            </a:pPr>
            <a:r>
              <a:t>onStop()</a:t>
            </a:r>
            <a:r>
              <a:t>：停止</a:t>
            </a:r>
            <a:r>
              <a:t>Fragment</a:t>
            </a:r>
            <a:r>
              <a:t>时被调用。</a:t>
            </a:r>
          </a:p>
          <a:p>
            <a:pPr marL="171450" indent="-171450">
              <a:buSzPct val="100000"/>
              <a:buChar char="➢"/>
            </a:pPr>
            <a:r>
              <a:t>onDestroyView()</a:t>
            </a:r>
            <a:r>
              <a:t>：销毁该</a:t>
            </a:r>
            <a:r>
              <a:t>Fragment</a:t>
            </a:r>
            <a:r>
              <a:t>所包含的</a:t>
            </a:r>
            <a:r>
              <a:t>View</a:t>
            </a:r>
            <a:r>
              <a:t>组件时调用。</a:t>
            </a:r>
          </a:p>
          <a:p>
            <a:pPr marL="171450" indent="-171450">
              <a:buSzPct val="100000"/>
              <a:buChar char="➢"/>
            </a:pPr>
            <a:r>
              <a:t>onDestroy()</a:t>
            </a:r>
            <a:r>
              <a:t>：销毁</a:t>
            </a:r>
            <a:r>
              <a:t>Fragment</a:t>
            </a:r>
            <a:r>
              <a:t>时被调用，该方法只调用一次。</a:t>
            </a:r>
          </a:p>
          <a:p>
            <a:pPr marL="171450" indent="-171450">
              <a:buSzPct val="100000"/>
              <a:buChar char="➢"/>
            </a:pPr>
            <a:r>
              <a:t>onDetach()</a:t>
            </a:r>
            <a:r>
              <a:t>：将该</a:t>
            </a:r>
            <a:r>
              <a:t>Fragment</a:t>
            </a:r>
            <a:r>
              <a:t>从</a:t>
            </a:r>
            <a:r>
              <a:t>Activity</a:t>
            </a:r>
            <a:r>
              <a:t>中删除、替换完成时回调该方法，该方法只会被调用一次。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38"/>
          <p:cNvSpPr/>
          <p:nvPr/>
        </p:nvSpPr>
        <p:spPr>
          <a:xfrm>
            <a:off x="4789487" y="4836109"/>
            <a:ext cx="4000501" cy="695326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文本框 7"/>
          <p:cNvSpPr txBox="1"/>
          <p:nvPr/>
        </p:nvSpPr>
        <p:spPr>
          <a:xfrm>
            <a:off x="3187276" y="776351"/>
            <a:ext cx="2847341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第四章</a:t>
            </a:r>
          </a:p>
        </p:txBody>
      </p:sp>
      <p:sp>
        <p:nvSpPr>
          <p:cNvPr id="114" name="直接连接符 9"/>
          <p:cNvSpPr/>
          <p:nvPr/>
        </p:nvSpPr>
        <p:spPr>
          <a:xfrm>
            <a:off x="3106312" y="2163653"/>
            <a:ext cx="5683676" cy="3879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文本框 10"/>
          <p:cNvSpPr txBox="1"/>
          <p:nvPr/>
        </p:nvSpPr>
        <p:spPr>
          <a:xfrm>
            <a:off x="5081587" y="4983746"/>
            <a:ext cx="176928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教师</a:t>
            </a:r>
            <a:r>
              <a:t>：代立云  </a:t>
            </a:r>
          </a:p>
        </p:txBody>
      </p:sp>
      <p:sp>
        <p:nvSpPr>
          <p:cNvPr id="116" name="矩形 15"/>
          <p:cNvSpPr/>
          <p:nvPr/>
        </p:nvSpPr>
        <p:spPr>
          <a:xfrm>
            <a:off x="8789988" y="1893847"/>
            <a:ext cx="3057526" cy="3816127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直接连接符 19"/>
          <p:cNvSpPr/>
          <p:nvPr/>
        </p:nvSpPr>
        <p:spPr>
          <a:xfrm>
            <a:off x="3414712" y="5183771"/>
            <a:ext cx="1350963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矩形 32"/>
          <p:cNvSpPr/>
          <p:nvPr/>
        </p:nvSpPr>
        <p:spPr>
          <a:xfrm>
            <a:off x="4765675" y="4836109"/>
            <a:ext cx="234950" cy="695326"/>
          </a:xfrm>
          <a:prstGeom prst="rect">
            <a:avLst/>
          </a:prstGeom>
          <a:solidFill>
            <a:srgbClr val="FE5A3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任意多边形 22"/>
          <p:cNvSpPr/>
          <p:nvPr/>
        </p:nvSpPr>
        <p:spPr>
          <a:xfrm>
            <a:off x="325013" y="436288"/>
            <a:ext cx="2781301" cy="278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17" y="8740"/>
                </a:moveTo>
                <a:cubicBezTo>
                  <a:pt x="15434" y="8740"/>
                  <a:pt x="15125" y="9050"/>
                  <a:pt x="15125" y="9432"/>
                </a:cubicBezTo>
                <a:lnTo>
                  <a:pt x="15125" y="12786"/>
                </a:lnTo>
                <a:cubicBezTo>
                  <a:pt x="15125" y="13168"/>
                  <a:pt x="15434" y="13478"/>
                  <a:pt x="15817" y="13478"/>
                </a:cubicBezTo>
                <a:lnTo>
                  <a:pt x="15975" y="13478"/>
                </a:lnTo>
                <a:cubicBezTo>
                  <a:pt x="16357" y="13478"/>
                  <a:pt x="16667" y="13168"/>
                  <a:pt x="16667" y="12786"/>
                </a:cubicBezTo>
                <a:lnTo>
                  <a:pt x="16667" y="9432"/>
                </a:lnTo>
                <a:cubicBezTo>
                  <a:pt x="16667" y="9050"/>
                  <a:pt x="16357" y="8740"/>
                  <a:pt x="15975" y="8740"/>
                </a:cubicBezTo>
                <a:close/>
                <a:moveTo>
                  <a:pt x="7019" y="8730"/>
                </a:moveTo>
                <a:lnTo>
                  <a:pt x="7019" y="14466"/>
                </a:lnTo>
                <a:lnTo>
                  <a:pt x="7023" y="14466"/>
                </a:lnTo>
                <a:lnTo>
                  <a:pt x="7080" y="14744"/>
                </a:lnTo>
                <a:cubicBezTo>
                  <a:pt x="7196" y="15020"/>
                  <a:pt x="7470" y="15214"/>
                  <a:pt x="7788" y="15214"/>
                </a:cubicBezTo>
                <a:lnTo>
                  <a:pt x="8345" y="15214"/>
                </a:lnTo>
                <a:lnTo>
                  <a:pt x="8345" y="16891"/>
                </a:lnTo>
                <a:cubicBezTo>
                  <a:pt x="8345" y="17273"/>
                  <a:pt x="8655" y="17583"/>
                  <a:pt x="9037" y="17583"/>
                </a:cubicBezTo>
                <a:lnTo>
                  <a:pt x="9195" y="17583"/>
                </a:lnTo>
                <a:cubicBezTo>
                  <a:pt x="9577" y="17583"/>
                  <a:pt x="9887" y="17273"/>
                  <a:pt x="9887" y="16891"/>
                </a:cubicBezTo>
                <a:lnTo>
                  <a:pt x="9887" y="15214"/>
                </a:lnTo>
                <a:lnTo>
                  <a:pt x="11633" y="15214"/>
                </a:lnTo>
                <a:lnTo>
                  <a:pt x="11633" y="17014"/>
                </a:lnTo>
                <a:cubicBezTo>
                  <a:pt x="11633" y="17396"/>
                  <a:pt x="11943" y="17706"/>
                  <a:pt x="12325" y="17706"/>
                </a:cubicBezTo>
                <a:lnTo>
                  <a:pt x="12483" y="17706"/>
                </a:lnTo>
                <a:cubicBezTo>
                  <a:pt x="12865" y="17706"/>
                  <a:pt x="13175" y="17396"/>
                  <a:pt x="13175" y="17014"/>
                </a:cubicBezTo>
                <a:lnTo>
                  <a:pt x="13175" y="15214"/>
                </a:lnTo>
                <a:lnTo>
                  <a:pt x="13732" y="15214"/>
                </a:lnTo>
                <a:cubicBezTo>
                  <a:pt x="14051" y="15214"/>
                  <a:pt x="14324" y="15020"/>
                  <a:pt x="14441" y="14744"/>
                </a:cubicBezTo>
                <a:lnTo>
                  <a:pt x="14497" y="14466"/>
                </a:lnTo>
                <a:lnTo>
                  <a:pt x="14501" y="14466"/>
                </a:lnTo>
                <a:lnTo>
                  <a:pt x="14501" y="8730"/>
                </a:lnTo>
                <a:close/>
                <a:moveTo>
                  <a:pt x="5625" y="8730"/>
                </a:moveTo>
                <a:cubicBezTo>
                  <a:pt x="5243" y="8730"/>
                  <a:pt x="4933" y="9040"/>
                  <a:pt x="4933" y="9422"/>
                </a:cubicBezTo>
                <a:lnTo>
                  <a:pt x="4933" y="12776"/>
                </a:lnTo>
                <a:cubicBezTo>
                  <a:pt x="4933" y="13158"/>
                  <a:pt x="5243" y="13468"/>
                  <a:pt x="5625" y="13468"/>
                </a:cubicBezTo>
                <a:lnTo>
                  <a:pt x="5783" y="13468"/>
                </a:lnTo>
                <a:cubicBezTo>
                  <a:pt x="6166" y="13468"/>
                  <a:pt x="6475" y="13158"/>
                  <a:pt x="6475" y="12776"/>
                </a:cubicBezTo>
                <a:lnTo>
                  <a:pt x="6475" y="9422"/>
                </a:lnTo>
                <a:cubicBezTo>
                  <a:pt x="6475" y="9040"/>
                  <a:pt x="6166" y="8730"/>
                  <a:pt x="5783" y="8730"/>
                </a:cubicBezTo>
                <a:close/>
                <a:moveTo>
                  <a:pt x="12256" y="6236"/>
                </a:moveTo>
                <a:cubicBezTo>
                  <a:pt x="12463" y="6236"/>
                  <a:pt x="12631" y="6403"/>
                  <a:pt x="12631" y="6610"/>
                </a:cubicBezTo>
                <a:cubicBezTo>
                  <a:pt x="12631" y="6816"/>
                  <a:pt x="12463" y="6984"/>
                  <a:pt x="12256" y="6984"/>
                </a:cubicBezTo>
                <a:cubicBezTo>
                  <a:pt x="12050" y="6984"/>
                  <a:pt x="11882" y="6816"/>
                  <a:pt x="11882" y="6610"/>
                </a:cubicBezTo>
                <a:cubicBezTo>
                  <a:pt x="11882" y="6403"/>
                  <a:pt x="12050" y="6236"/>
                  <a:pt x="12256" y="6236"/>
                </a:cubicBezTo>
                <a:close/>
                <a:moveTo>
                  <a:pt x="9264" y="6236"/>
                </a:moveTo>
                <a:cubicBezTo>
                  <a:pt x="9470" y="6236"/>
                  <a:pt x="9638" y="6403"/>
                  <a:pt x="9638" y="6610"/>
                </a:cubicBezTo>
                <a:cubicBezTo>
                  <a:pt x="9638" y="6816"/>
                  <a:pt x="9470" y="6984"/>
                  <a:pt x="9264" y="6984"/>
                </a:cubicBezTo>
                <a:cubicBezTo>
                  <a:pt x="9057" y="6984"/>
                  <a:pt x="8890" y="6816"/>
                  <a:pt x="8890" y="6610"/>
                </a:cubicBezTo>
                <a:cubicBezTo>
                  <a:pt x="8890" y="6403"/>
                  <a:pt x="9057" y="6236"/>
                  <a:pt x="9264" y="6236"/>
                </a:cubicBezTo>
                <a:close/>
                <a:moveTo>
                  <a:pt x="8263" y="4091"/>
                </a:moveTo>
                <a:cubicBezTo>
                  <a:pt x="8206" y="4086"/>
                  <a:pt x="8147" y="4102"/>
                  <a:pt x="8099" y="4141"/>
                </a:cubicBezTo>
                <a:cubicBezTo>
                  <a:pt x="8003" y="4219"/>
                  <a:pt x="7989" y="4360"/>
                  <a:pt x="8067" y="4455"/>
                </a:cubicBezTo>
                <a:lnTo>
                  <a:pt x="8847" y="5410"/>
                </a:lnTo>
                <a:lnTo>
                  <a:pt x="8669" y="5486"/>
                </a:lnTo>
                <a:cubicBezTo>
                  <a:pt x="7673" y="6009"/>
                  <a:pt x="7019" y="6894"/>
                  <a:pt x="7019" y="7899"/>
                </a:cubicBezTo>
                <a:cubicBezTo>
                  <a:pt x="7019" y="8011"/>
                  <a:pt x="7027" y="8122"/>
                  <a:pt x="7045" y="8231"/>
                </a:cubicBezTo>
                <a:lnTo>
                  <a:pt x="14475" y="8231"/>
                </a:lnTo>
                <a:cubicBezTo>
                  <a:pt x="14493" y="8122"/>
                  <a:pt x="14501" y="8011"/>
                  <a:pt x="14501" y="7899"/>
                </a:cubicBezTo>
                <a:cubicBezTo>
                  <a:pt x="14501" y="6894"/>
                  <a:pt x="13847" y="6009"/>
                  <a:pt x="12852" y="5486"/>
                </a:cubicBezTo>
                <a:lnTo>
                  <a:pt x="12502" y="5338"/>
                </a:lnTo>
                <a:lnTo>
                  <a:pt x="13223" y="4455"/>
                </a:lnTo>
                <a:cubicBezTo>
                  <a:pt x="13301" y="4360"/>
                  <a:pt x="13287" y="4219"/>
                  <a:pt x="13191" y="4141"/>
                </a:cubicBezTo>
                <a:cubicBezTo>
                  <a:pt x="13144" y="4102"/>
                  <a:pt x="13084" y="4086"/>
                  <a:pt x="13028" y="4091"/>
                </a:cubicBezTo>
                <a:cubicBezTo>
                  <a:pt x="12971" y="4097"/>
                  <a:pt x="12916" y="4125"/>
                  <a:pt x="12877" y="4172"/>
                </a:cubicBezTo>
                <a:lnTo>
                  <a:pt x="12055" y="5179"/>
                </a:lnTo>
                <a:lnTo>
                  <a:pt x="11514" y="5048"/>
                </a:lnTo>
                <a:cubicBezTo>
                  <a:pt x="11271" y="5009"/>
                  <a:pt x="11018" y="4989"/>
                  <a:pt x="10760" y="4989"/>
                </a:cubicBezTo>
                <a:cubicBezTo>
                  <a:pt x="10244" y="4989"/>
                  <a:pt x="9752" y="5070"/>
                  <a:pt x="9304" y="5217"/>
                </a:cubicBezTo>
                <a:lnTo>
                  <a:pt x="9276" y="5229"/>
                </a:lnTo>
                <a:lnTo>
                  <a:pt x="8413" y="4172"/>
                </a:lnTo>
                <a:cubicBezTo>
                  <a:pt x="8374" y="4125"/>
                  <a:pt x="8320" y="4097"/>
                  <a:pt x="8263" y="4091"/>
                </a:cubicBez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pic>
        <p:nvPicPr>
          <p:cNvPr id="12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0952" y="1976679"/>
            <a:ext cx="2900339" cy="366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文本框 7"/>
          <p:cNvSpPr txBox="1"/>
          <p:nvPr/>
        </p:nvSpPr>
        <p:spPr>
          <a:xfrm>
            <a:off x="643613" y="3657451"/>
            <a:ext cx="7691398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深入理解</a:t>
            </a:r>
            <a:r>
              <a:t>Activity</a:t>
            </a:r>
            <a:r>
              <a:t>与</a:t>
            </a:r>
            <a:r>
              <a:t>Fragment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组合 40"/>
          <p:cNvGrpSpPr/>
          <p:nvPr/>
        </p:nvGrpSpPr>
        <p:grpSpPr>
          <a:xfrm>
            <a:off x="-1" y="270565"/>
            <a:ext cx="11418889" cy="1321892"/>
            <a:chOff x="0" y="0"/>
            <a:chExt cx="11418887" cy="1321890"/>
          </a:xfrm>
        </p:grpSpPr>
        <p:sp>
          <p:nvSpPr>
            <p:cNvPr id="249" name="矩形 41"/>
            <p:cNvSpPr/>
            <p:nvPr/>
          </p:nvSpPr>
          <p:spPr>
            <a:xfrm>
              <a:off x="2352674" y="769441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文本框 42"/>
            <p:cNvSpPr txBox="1"/>
            <p:nvPr/>
          </p:nvSpPr>
          <p:spPr>
            <a:xfrm>
              <a:off x="2659061" y="-1"/>
              <a:ext cx="8301148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4.1.5 </a:t>
              </a:r>
              <a:r>
                <a:t>启动其他</a:t>
              </a:r>
              <a:r>
                <a:t>Activity</a:t>
              </a:r>
              <a:r>
                <a:t>并返回结果</a:t>
              </a:r>
            </a:p>
          </p:txBody>
        </p:sp>
        <p:sp>
          <p:nvSpPr>
            <p:cNvPr id="251" name="直接连接符 43"/>
            <p:cNvSpPr/>
            <p:nvPr/>
          </p:nvSpPr>
          <p:spPr>
            <a:xfrm>
              <a:off x="-1" y="772616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矩形 44"/>
            <p:cNvSpPr/>
            <p:nvPr/>
          </p:nvSpPr>
          <p:spPr>
            <a:xfrm>
              <a:off x="2352674" y="97927"/>
              <a:ext cx="306387" cy="122396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文本框 45"/>
            <p:cNvSpPr txBox="1"/>
            <p:nvPr/>
          </p:nvSpPr>
          <p:spPr>
            <a:xfrm>
              <a:off x="2770187" y="840877"/>
              <a:ext cx="724503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Bundle</a:t>
              </a:r>
              <a:r>
                <a:t>是一个简单的数据携带包，包含了多个方法来存储数据。</a:t>
              </a:r>
            </a:p>
          </p:txBody>
        </p:sp>
      </p:grpSp>
      <p:sp>
        <p:nvSpPr>
          <p:cNvPr id="255" name="文本框 56"/>
          <p:cNvSpPr txBox="1"/>
          <p:nvPr/>
        </p:nvSpPr>
        <p:spPr>
          <a:xfrm>
            <a:off x="425202" y="2026259"/>
            <a:ext cx="446455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案例：用第二个</a:t>
            </a:r>
            <a:r>
              <a:t>Activity</a:t>
            </a:r>
            <a:r>
              <a:t>让用户选择信息</a:t>
            </a:r>
          </a:p>
        </p:txBody>
      </p:sp>
      <p:pic>
        <p:nvPicPr>
          <p:cNvPr id="25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339" y="2545433"/>
            <a:ext cx="3714751" cy="221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9963" y="2580122"/>
            <a:ext cx="3686176" cy="4124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8011" y="4060766"/>
            <a:ext cx="3695701" cy="2295526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弧形 18"/>
          <p:cNvSpPr/>
          <p:nvPr/>
        </p:nvSpPr>
        <p:spPr>
          <a:xfrm rot="8100000">
            <a:off x="1817531" y="4722485"/>
            <a:ext cx="404020" cy="41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0" name="直接连接符 19"/>
          <p:cNvSpPr/>
          <p:nvPr/>
        </p:nvSpPr>
        <p:spPr>
          <a:xfrm flipH="1">
            <a:off x="2020888" y="5050128"/>
            <a:ext cx="1" cy="1031876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直接连接符 20"/>
          <p:cNvSpPr/>
          <p:nvPr/>
        </p:nvSpPr>
        <p:spPr>
          <a:xfrm>
            <a:off x="2020888" y="6082003"/>
            <a:ext cx="2369076" cy="1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文本框 22"/>
          <p:cNvSpPr txBox="1"/>
          <p:nvPr/>
        </p:nvSpPr>
        <p:spPr>
          <a:xfrm>
            <a:off x="2016937" y="5423729"/>
            <a:ext cx="195953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进入第二个</a:t>
            </a:r>
            <a:r>
              <a:t>Activity</a:t>
            </a:r>
            <a:r>
              <a:t>选择信息</a:t>
            </a:r>
          </a:p>
        </p:txBody>
      </p:sp>
      <p:sp>
        <p:nvSpPr>
          <p:cNvPr id="263" name="弧形 23"/>
          <p:cNvSpPr/>
          <p:nvPr/>
        </p:nvSpPr>
        <p:spPr>
          <a:xfrm rot="2619305">
            <a:off x="8116698" y="2826167"/>
            <a:ext cx="404814" cy="404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4" name="直接连接符 24"/>
          <p:cNvSpPr/>
          <p:nvPr/>
        </p:nvSpPr>
        <p:spPr>
          <a:xfrm>
            <a:off x="12966809" y="2821524"/>
            <a:ext cx="1" cy="238126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直接连接符 25"/>
          <p:cNvSpPr/>
          <p:nvPr/>
        </p:nvSpPr>
        <p:spPr>
          <a:xfrm>
            <a:off x="8489625" y="3035292"/>
            <a:ext cx="1658341" cy="1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直接连接符 30"/>
          <p:cNvSpPr/>
          <p:nvPr/>
        </p:nvSpPr>
        <p:spPr>
          <a:xfrm>
            <a:off x="10147965" y="3007086"/>
            <a:ext cx="1" cy="1031876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文本框 33"/>
          <p:cNvSpPr txBox="1"/>
          <p:nvPr/>
        </p:nvSpPr>
        <p:spPr>
          <a:xfrm>
            <a:off x="8618080" y="2351963"/>
            <a:ext cx="1959539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返回结果到第一个</a:t>
            </a:r>
            <a:r>
              <a:t>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椭圆 6"/>
          <p:cNvGrpSpPr/>
          <p:nvPr/>
        </p:nvGrpSpPr>
        <p:grpSpPr>
          <a:xfrm>
            <a:off x="4127500" y="550862"/>
            <a:ext cx="3376614" cy="3375028"/>
            <a:chOff x="0" y="0"/>
            <a:chExt cx="3376613" cy="3375026"/>
          </a:xfrm>
        </p:grpSpPr>
        <p:sp>
          <p:nvSpPr>
            <p:cNvPr id="271" name="圆形"/>
            <p:cNvSpPr/>
            <p:nvPr/>
          </p:nvSpPr>
          <p:spPr>
            <a:xfrm>
              <a:off x="0" y="-1"/>
              <a:ext cx="3376614" cy="3375028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4.2"/>
            <p:cNvSpPr txBox="1"/>
            <p:nvPr/>
          </p:nvSpPr>
          <p:spPr>
            <a:xfrm>
              <a:off x="494494" y="936942"/>
              <a:ext cx="2387625" cy="150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4.2</a:t>
              </a:r>
            </a:p>
          </p:txBody>
        </p:sp>
      </p:grpSp>
      <p:sp>
        <p:nvSpPr>
          <p:cNvPr id="274" name="弦形 7"/>
          <p:cNvSpPr/>
          <p:nvPr/>
        </p:nvSpPr>
        <p:spPr>
          <a:xfrm rot="17100000">
            <a:off x="4401148" y="1615729"/>
            <a:ext cx="1709064" cy="2716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lnTo>
                  <a:pt x="3662" y="21600"/>
                </a:ln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直接连接符 9"/>
          <p:cNvSpPr/>
          <p:nvPr/>
        </p:nvSpPr>
        <p:spPr>
          <a:xfrm>
            <a:off x="3517900" y="1239837"/>
            <a:ext cx="3595689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文本框 12"/>
          <p:cNvSpPr txBox="1"/>
          <p:nvPr/>
        </p:nvSpPr>
        <p:spPr>
          <a:xfrm>
            <a:off x="2989838" y="4714042"/>
            <a:ext cx="5082739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Activity</a:t>
            </a:r>
            <a:r>
              <a:t>的回调机制</a:t>
            </a:r>
          </a:p>
        </p:txBody>
      </p:sp>
      <p:sp>
        <p:nvSpPr>
          <p:cNvPr id="277" name="直接连接符 13"/>
          <p:cNvSpPr/>
          <p:nvPr/>
        </p:nvSpPr>
        <p:spPr>
          <a:xfrm>
            <a:off x="851127" y="5176837"/>
            <a:ext cx="197520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直接连接符 14"/>
          <p:cNvSpPr/>
          <p:nvPr/>
        </p:nvSpPr>
        <p:spPr>
          <a:xfrm>
            <a:off x="8877992" y="5176837"/>
            <a:ext cx="2297327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椭圆 6"/>
          <p:cNvGrpSpPr/>
          <p:nvPr/>
        </p:nvGrpSpPr>
        <p:grpSpPr>
          <a:xfrm>
            <a:off x="4127500" y="550862"/>
            <a:ext cx="3376614" cy="3375028"/>
            <a:chOff x="0" y="0"/>
            <a:chExt cx="3376613" cy="3375026"/>
          </a:xfrm>
        </p:grpSpPr>
        <p:sp>
          <p:nvSpPr>
            <p:cNvPr id="282" name="圆形"/>
            <p:cNvSpPr/>
            <p:nvPr/>
          </p:nvSpPr>
          <p:spPr>
            <a:xfrm>
              <a:off x="0" y="-1"/>
              <a:ext cx="3376614" cy="3375028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4.3"/>
            <p:cNvSpPr txBox="1"/>
            <p:nvPr/>
          </p:nvSpPr>
          <p:spPr>
            <a:xfrm>
              <a:off x="494494" y="936942"/>
              <a:ext cx="2387625" cy="150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4.3</a:t>
              </a:r>
            </a:p>
          </p:txBody>
        </p:sp>
      </p:grpSp>
      <p:sp>
        <p:nvSpPr>
          <p:cNvPr id="285" name="弦形 7"/>
          <p:cNvSpPr/>
          <p:nvPr/>
        </p:nvSpPr>
        <p:spPr>
          <a:xfrm rot="17100000">
            <a:off x="4401148" y="1615729"/>
            <a:ext cx="1709064" cy="2716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lnTo>
                  <a:pt x="3662" y="21600"/>
                </a:ln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直接连接符 9"/>
          <p:cNvSpPr/>
          <p:nvPr/>
        </p:nvSpPr>
        <p:spPr>
          <a:xfrm>
            <a:off x="3517900" y="1239837"/>
            <a:ext cx="3595689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文本框 12"/>
          <p:cNvSpPr txBox="1"/>
          <p:nvPr/>
        </p:nvSpPr>
        <p:spPr>
          <a:xfrm>
            <a:off x="1842092" y="4714042"/>
            <a:ext cx="7521139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Activity</a:t>
            </a:r>
            <a:r>
              <a:t>生命周期与加载模式</a:t>
            </a:r>
          </a:p>
        </p:txBody>
      </p:sp>
      <p:sp>
        <p:nvSpPr>
          <p:cNvPr id="288" name="直接连接符 13"/>
          <p:cNvSpPr/>
          <p:nvPr/>
        </p:nvSpPr>
        <p:spPr>
          <a:xfrm>
            <a:off x="851127" y="5176837"/>
            <a:ext cx="1170857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直接连接符 14"/>
          <p:cNvSpPr/>
          <p:nvPr/>
        </p:nvSpPr>
        <p:spPr>
          <a:xfrm>
            <a:off x="9749307" y="5176837"/>
            <a:ext cx="1426013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椭圆 32"/>
          <p:cNvSpPr/>
          <p:nvPr/>
        </p:nvSpPr>
        <p:spPr>
          <a:xfrm>
            <a:off x="6196245" y="1607690"/>
            <a:ext cx="4992572" cy="4847435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直接连接符 4"/>
          <p:cNvSpPr/>
          <p:nvPr/>
        </p:nvSpPr>
        <p:spPr>
          <a:xfrm>
            <a:off x="0" y="446087"/>
            <a:ext cx="332105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直接连接符 5"/>
          <p:cNvSpPr/>
          <p:nvPr/>
        </p:nvSpPr>
        <p:spPr>
          <a:xfrm>
            <a:off x="0" y="1271587"/>
            <a:ext cx="1159192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6" name="矩形 6"/>
          <p:cNvGrpSpPr/>
          <p:nvPr/>
        </p:nvGrpSpPr>
        <p:grpSpPr>
          <a:xfrm>
            <a:off x="7976378" y="1419170"/>
            <a:ext cx="1432304" cy="510541"/>
            <a:chOff x="0" y="0"/>
            <a:chExt cx="1432302" cy="510540"/>
          </a:xfrm>
        </p:grpSpPr>
        <p:sp>
          <p:nvSpPr>
            <p:cNvPr id="294" name="矩形"/>
            <p:cNvSpPr/>
            <p:nvPr/>
          </p:nvSpPr>
          <p:spPr>
            <a:xfrm>
              <a:off x="0" y="13023"/>
              <a:ext cx="1432303" cy="48449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回调方法"/>
            <p:cNvSpPr txBox="1"/>
            <p:nvPr/>
          </p:nvSpPr>
          <p:spPr>
            <a:xfrm>
              <a:off x="0" y="0"/>
              <a:ext cx="1432303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回调方法</a:t>
              </a:r>
            </a:p>
          </p:txBody>
        </p:sp>
      </p:grpSp>
      <p:grpSp>
        <p:nvGrpSpPr>
          <p:cNvPr id="313" name="组合 1"/>
          <p:cNvGrpSpPr/>
          <p:nvPr/>
        </p:nvGrpSpPr>
        <p:grpSpPr>
          <a:xfrm>
            <a:off x="448944" y="1263535"/>
            <a:ext cx="4852952" cy="5191590"/>
            <a:chOff x="0" y="0"/>
            <a:chExt cx="4852950" cy="5191588"/>
          </a:xfrm>
        </p:grpSpPr>
        <p:sp>
          <p:nvSpPr>
            <p:cNvPr id="297" name="直接连接符 8"/>
            <p:cNvSpPr/>
            <p:nvPr/>
          </p:nvSpPr>
          <p:spPr>
            <a:xfrm flipH="1">
              <a:off x="712777" y="8053"/>
              <a:ext cx="1" cy="170021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直接连接符 9"/>
            <p:cNvSpPr/>
            <p:nvPr/>
          </p:nvSpPr>
          <p:spPr>
            <a:xfrm>
              <a:off x="2028252" y="-1"/>
              <a:ext cx="11825" cy="311914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直接连接符 11"/>
            <p:cNvSpPr/>
            <p:nvPr/>
          </p:nvSpPr>
          <p:spPr>
            <a:xfrm>
              <a:off x="4227950" y="56026"/>
              <a:ext cx="36029" cy="379253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直接连接符 12"/>
            <p:cNvSpPr/>
            <p:nvPr/>
          </p:nvSpPr>
          <p:spPr>
            <a:xfrm flipH="1">
              <a:off x="3101361" y="2453"/>
              <a:ext cx="10320" cy="1024116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椭圆 17"/>
            <p:cNvSpPr/>
            <p:nvPr/>
          </p:nvSpPr>
          <p:spPr>
            <a:xfrm>
              <a:off x="-1" y="1967027"/>
              <a:ext cx="1438279" cy="143986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椭圆 18"/>
            <p:cNvSpPr/>
            <p:nvPr/>
          </p:nvSpPr>
          <p:spPr>
            <a:xfrm>
              <a:off x="1481276" y="3301704"/>
              <a:ext cx="1117603" cy="1119189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椭圆 19"/>
            <p:cNvSpPr/>
            <p:nvPr/>
          </p:nvSpPr>
          <p:spPr>
            <a:xfrm>
              <a:off x="2561609" y="1207541"/>
              <a:ext cx="1117603" cy="1117601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椭圆 20"/>
            <p:cNvSpPr/>
            <p:nvPr/>
          </p:nvSpPr>
          <p:spPr>
            <a:xfrm>
              <a:off x="3735348" y="4073988"/>
              <a:ext cx="1117603" cy="111760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矩形 26"/>
            <p:cNvSpPr txBox="1"/>
            <p:nvPr/>
          </p:nvSpPr>
          <p:spPr>
            <a:xfrm>
              <a:off x="133372" y="2289470"/>
              <a:ext cx="1171532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状态</a:t>
              </a:r>
            </a:p>
          </p:txBody>
        </p:sp>
        <p:sp>
          <p:nvSpPr>
            <p:cNvPr id="306" name="矩形 27"/>
            <p:cNvSpPr txBox="1"/>
            <p:nvPr/>
          </p:nvSpPr>
          <p:spPr>
            <a:xfrm>
              <a:off x="2668763" y="1304919"/>
              <a:ext cx="890663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停止状态</a:t>
              </a:r>
            </a:p>
          </p:txBody>
        </p:sp>
        <p:sp>
          <p:nvSpPr>
            <p:cNvPr id="307" name="矩形 28"/>
            <p:cNvSpPr txBox="1"/>
            <p:nvPr/>
          </p:nvSpPr>
          <p:spPr>
            <a:xfrm>
              <a:off x="1594923" y="3399373"/>
              <a:ext cx="890663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暂停状态</a:t>
              </a:r>
            </a:p>
          </p:txBody>
        </p:sp>
        <p:sp>
          <p:nvSpPr>
            <p:cNvPr id="308" name="矩形 29"/>
            <p:cNvSpPr txBox="1"/>
            <p:nvPr/>
          </p:nvSpPr>
          <p:spPr>
            <a:xfrm>
              <a:off x="3848730" y="4226318"/>
              <a:ext cx="890663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销毁状态</a:t>
              </a:r>
            </a:p>
          </p:txBody>
        </p:sp>
        <p:sp>
          <p:nvSpPr>
            <p:cNvPr id="309" name="弧形 41"/>
            <p:cNvSpPr/>
            <p:nvPr/>
          </p:nvSpPr>
          <p:spPr>
            <a:xfrm rot="18900000">
              <a:off x="422672" y="1616341"/>
              <a:ext cx="581821" cy="581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10" name="弧形 42"/>
            <p:cNvSpPr/>
            <p:nvPr/>
          </p:nvSpPr>
          <p:spPr>
            <a:xfrm rot="18900000">
              <a:off x="1844931" y="3048285"/>
              <a:ext cx="404020" cy="40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11" name="弧形 43"/>
            <p:cNvSpPr/>
            <p:nvPr/>
          </p:nvSpPr>
          <p:spPr>
            <a:xfrm rot="18900000">
              <a:off x="2909671" y="944482"/>
              <a:ext cx="404021" cy="40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12" name="弧形 44"/>
            <p:cNvSpPr/>
            <p:nvPr/>
          </p:nvSpPr>
          <p:spPr>
            <a:xfrm rot="18900000">
              <a:off x="4070705" y="3788701"/>
              <a:ext cx="404020" cy="40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314" name="文本框 31"/>
          <p:cNvSpPr txBox="1"/>
          <p:nvPr/>
        </p:nvSpPr>
        <p:spPr>
          <a:xfrm>
            <a:off x="6553468" y="2092182"/>
            <a:ext cx="4278122" cy="433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            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：创建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onRestart()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：重新启动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：恢复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时被回调，在</a:t>
            </a: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之后一定会调用</a:t>
            </a: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  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：暂停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onStop()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：停止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 </a:t>
            </a:r>
          </a:p>
        </p:txBody>
      </p:sp>
      <p:sp>
        <p:nvSpPr>
          <p:cNvPr id="315" name="矩形 33"/>
          <p:cNvSpPr txBox="1"/>
          <p:nvPr/>
        </p:nvSpPr>
        <p:spPr>
          <a:xfrm>
            <a:off x="-107992" y="502095"/>
            <a:ext cx="670045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4.3.1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的生命周期演示</a:t>
            </a:r>
          </a:p>
        </p:txBody>
      </p:sp>
      <p:sp>
        <p:nvSpPr>
          <p:cNvPr id="316" name="文本框 22"/>
          <p:cNvSpPr txBox="1"/>
          <p:nvPr/>
        </p:nvSpPr>
        <p:spPr>
          <a:xfrm>
            <a:off x="7204539" y="5464967"/>
            <a:ext cx="3196763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 onDestroy()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：销毁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椭圆 35"/>
          <p:cNvSpPr/>
          <p:nvPr/>
        </p:nvSpPr>
        <p:spPr>
          <a:xfrm>
            <a:off x="4568825" y="2692400"/>
            <a:ext cx="2911476" cy="2911476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9" name="直接连接符 30"/>
          <p:cNvSpPr/>
          <p:nvPr/>
        </p:nvSpPr>
        <p:spPr>
          <a:xfrm flipH="1">
            <a:off x="6024562" y="2073275"/>
            <a:ext cx="1" cy="3971926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直接连接符 4"/>
          <p:cNvSpPr/>
          <p:nvPr/>
        </p:nvSpPr>
        <p:spPr>
          <a:xfrm>
            <a:off x="0" y="446087"/>
            <a:ext cx="332105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直接连接符 5"/>
          <p:cNvSpPr/>
          <p:nvPr/>
        </p:nvSpPr>
        <p:spPr>
          <a:xfrm>
            <a:off x="0" y="1271587"/>
            <a:ext cx="1159192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4" name="矩形 22"/>
          <p:cNvGrpSpPr/>
          <p:nvPr/>
        </p:nvGrpSpPr>
        <p:grpSpPr>
          <a:xfrm>
            <a:off x="4424362" y="3530600"/>
            <a:ext cx="3254376" cy="1236663"/>
            <a:chOff x="0" y="0"/>
            <a:chExt cx="3254375" cy="1236662"/>
          </a:xfrm>
        </p:grpSpPr>
        <p:sp>
          <p:nvSpPr>
            <p:cNvPr id="322" name="矩形"/>
            <p:cNvSpPr/>
            <p:nvPr/>
          </p:nvSpPr>
          <p:spPr>
            <a:xfrm>
              <a:off x="0" y="0"/>
              <a:ext cx="3254375" cy="1236663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pPr>
            </a:p>
          </p:txBody>
        </p:sp>
        <p:sp>
          <p:nvSpPr>
            <p:cNvPr id="323" name="VS"/>
            <p:cNvSpPr txBox="1"/>
            <p:nvPr/>
          </p:nvSpPr>
          <p:spPr>
            <a:xfrm>
              <a:off x="0" y="26511"/>
              <a:ext cx="3254375" cy="1183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/>
              <a:r>
                <a:t>VS</a:t>
              </a:r>
            </a:p>
          </p:txBody>
        </p:sp>
      </p:grpSp>
      <p:sp>
        <p:nvSpPr>
          <p:cNvPr id="325" name="椭圆 33"/>
          <p:cNvSpPr/>
          <p:nvPr/>
        </p:nvSpPr>
        <p:spPr>
          <a:xfrm>
            <a:off x="5895975" y="3367087"/>
            <a:ext cx="257176" cy="2571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6" name="椭圆 34"/>
          <p:cNvSpPr/>
          <p:nvPr/>
        </p:nvSpPr>
        <p:spPr>
          <a:xfrm>
            <a:off x="5895975" y="4618037"/>
            <a:ext cx="257176" cy="2571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矩形 17"/>
          <p:cNvSpPr txBox="1"/>
          <p:nvPr/>
        </p:nvSpPr>
        <p:spPr>
          <a:xfrm>
            <a:off x="-179530" y="451924"/>
            <a:ext cx="88043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4.3.2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Servlet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的相似性与区别</a:t>
            </a:r>
          </a:p>
        </p:txBody>
      </p:sp>
      <p:sp>
        <p:nvSpPr>
          <p:cNvPr id="328" name="文本框 1"/>
          <p:cNvSpPr txBox="1"/>
          <p:nvPr/>
        </p:nvSpPr>
        <p:spPr>
          <a:xfrm rot="5400000">
            <a:off x="4400887" y="3947338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相似</a:t>
            </a:r>
          </a:p>
        </p:txBody>
      </p:sp>
      <p:sp>
        <p:nvSpPr>
          <p:cNvPr id="329" name="文本框 19"/>
          <p:cNvSpPr txBox="1"/>
          <p:nvPr/>
        </p:nvSpPr>
        <p:spPr>
          <a:xfrm rot="5400000">
            <a:off x="7150091" y="3947338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区别</a:t>
            </a:r>
          </a:p>
        </p:txBody>
      </p:sp>
      <p:sp>
        <p:nvSpPr>
          <p:cNvPr id="330" name="文本框 52"/>
          <p:cNvSpPr txBox="1"/>
          <p:nvPr/>
        </p:nvSpPr>
        <p:spPr>
          <a:xfrm>
            <a:off x="599281" y="2009090"/>
            <a:ext cx="3897314" cy="541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都是向用户呈现界面。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开发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都继承系统的基类。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都需要进行配置。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运行于</a:t>
            </a:r>
            <a:r>
              <a:t>Web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的方法由系统以回调的方式来调用。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都有生命周期且由外部负责管理。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不会直接相互调用，不能直接进行数据交换。</a:t>
            </a:r>
          </a:p>
        </p:txBody>
      </p:sp>
      <p:sp>
        <p:nvSpPr>
          <p:cNvPr id="331" name="文本框 52"/>
          <p:cNvSpPr txBox="1"/>
          <p:nvPr/>
        </p:nvSpPr>
        <p:spPr>
          <a:xfrm>
            <a:off x="7774781" y="2009090"/>
            <a:ext cx="3897314" cy="465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窗口的容器，因此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最终以窗口的形式显示出来；而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并不会生成应用界面，只是向浏览者生成文本响应。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的本质还是通过各种界面组件来搭建界面；而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则主要以</a:t>
            </a:r>
            <a:r>
              <a:t>IO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流向浏览者生成文本响应，浏览者看到的界面其实是由浏览器负责生成的。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之间的跳转主要通过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对象来控制；而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之间的跳转则主要由用户请求来控制。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直接连接符 4"/>
          <p:cNvSpPr/>
          <p:nvPr/>
        </p:nvSpPr>
        <p:spPr>
          <a:xfrm>
            <a:off x="0" y="446087"/>
            <a:ext cx="332105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4" name="直接连接符 5"/>
          <p:cNvSpPr/>
          <p:nvPr/>
        </p:nvSpPr>
        <p:spPr>
          <a:xfrm>
            <a:off x="0" y="1271587"/>
            <a:ext cx="1159192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矩形 17"/>
          <p:cNvSpPr txBox="1"/>
          <p:nvPr/>
        </p:nvSpPr>
        <p:spPr>
          <a:xfrm>
            <a:off x="-90364" y="516074"/>
            <a:ext cx="645885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4.3.3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</a:t>
            </a:r>
            <a:r>
              <a:t>4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种加载模式</a:t>
            </a:r>
          </a:p>
        </p:txBody>
      </p:sp>
      <p:sp>
        <p:nvSpPr>
          <p:cNvPr id="336" name="直接连接符 13"/>
          <p:cNvSpPr/>
          <p:nvPr/>
        </p:nvSpPr>
        <p:spPr>
          <a:xfrm>
            <a:off x="1158875" y="4159250"/>
            <a:ext cx="4152901" cy="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直接连接符 14"/>
          <p:cNvSpPr/>
          <p:nvPr/>
        </p:nvSpPr>
        <p:spPr>
          <a:xfrm>
            <a:off x="5819775" y="2303463"/>
            <a:ext cx="0" cy="134778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0" name="矩形 15"/>
          <p:cNvGrpSpPr/>
          <p:nvPr/>
        </p:nvGrpSpPr>
        <p:grpSpPr>
          <a:xfrm>
            <a:off x="5033962" y="2237899"/>
            <a:ext cx="785813" cy="916941"/>
            <a:chOff x="0" y="0"/>
            <a:chExt cx="785812" cy="916939"/>
          </a:xfrm>
        </p:grpSpPr>
        <p:sp>
          <p:nvSpPr>
            <p:cNvPr id="338" name="正方形"/>
            <p:cNvSpPr/>
            <p:nvPr/>
          </p:nvSpPr>
          <p:spPr>
            <a:xfrm>
              <a:off x="0" y="65563"/>
              <a:ext cx="785813" cy="78581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39" name="1"/>
            <p:cNvSpPr txBox="1"/>
            <p:nvPr/>
          </p:nvSpPr>
          <p:spPr>
            <a:xfrm>
              <a:off x="0" y="0"/>
              <a:ext cx="785813" cy="916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43" name="矩形 16"/>
          <p:cNvGrpSpPr/>
          <p:nvPr/>
        </p:nvGrpSpPr>
        <p:grpSpPr>
          <a:xfrm>
            <a:off x="1158874" y="4107973"/>
            <a:ext cx="785815" cy="916941"/>
            <a:chOff x="0" y="0"/>
            <a:chExt cx="785813" cy="916939"/>
          </a:xfrm>
        </p:grpSpPr>
        <p:sp>
          <p:nvSpPr>
            <p:cNvPr id="341" name="正方形"/>
            <p:cNvSpPr/>
            <p:nvPr/>
          </p:nvSpPr>
          <p:spPr>
            <a:xfrm>
              <a:off x="0" y="65563"/>
              <a:ext cx="785814" cy="78581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2" name="2"/>
            <p:cNvSpPr txBox="1"/>
            <p:nvPr/>
          </p:nvSpPr>
          <p:spPr>
            <a:xfrm>
              <a:off x="0" y="0"/>
              <a:ext cx="785814" cy="916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46" name="矩形 18"/>
          <p:cNvGrpSpPr/>
          <p:nvPr/>
        </p:nvGrpSpPr>
        <p:grpSpPr>
          <a:xfrm>
            <a:off x="5840412" y="5252561"/>
            <a:ext cx="785813" cy="916941"/>
            <a:chOff x="0" y="0"/>
            <a:chExt cx="785812" cy="916939"/>
          </a:xfrm>
        </p:grpSpPr>
        <p:sp>
          <p:nvSpPr>
            <p:cNvPr id="344" name="正方形"/>
            <p:cNvSpPr/>
            <p:nvPr/>
          </p:nvSpPr>
          <p:spPr>
            <a:xfrm>
              <a:off x="0" y="65563"/>
              <a:ext cx="785813" cy="78581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5" name="3"/>
            <p:cNvSpPr txBox="1"/>
            <p:nvPr/>
          </p:nvSpPr>
          <p:spPr>
            <a:xfrm>
              <a:off x="0" y="0"/>
              <a:ext cx="785813" cy="916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49" name="矩形 20"/>
          <p:cNvGrpSpPr/>
          <p:nvPr/>
        </p:nvGrpSpPr>
        <p:grpSpPr>
          <a:xfrm>
            <a:off x="9810749" y="3322161"/>
            <a:ext cx="785815" cy="916941"/>
            <a:chOff x="0" y="0"/>
            <a:chExt cx="785813" cy="916939"/>
          </a:xfrm>
        </p:grpSpPr>
        <p:sp>
          <p:nvSpPr>
            <p:cNvPr id="347" name="正方形"/>
            <p:cNvSpPr/>
            <p:nvPr/>
          </p:nvSpPr>
          <p:spPr>
            <a:xfrm>
              <a:off x="0" y="65563"/>
              <a:ext cx="785814" cy="78581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8" name="4"/>
            <p:cNvSpPr txBox="1"/>
            <p:nvPr/>
          </p:nvSpPr>
          <p:spPr>
            <a:xfrm>
              <a:off x="0" y="0"/>
              <a:ext cx="785814" cy="916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50" name="直接连接符 28"/>
          <p:cNvSpPr/>
          <p:nvPr/>
        </p:nvSpPr>
        <p:spPr>
          <a:xfrm>
            <a:off x="6326187" y="4173537"/>
            <a:ext cx="427037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直接连接符 29"/>
          <p:cNvSpPr/>
          <p:nvPr/>
        </p:nvSpPr>
        <p:spPr>
          <a:xfrm>
            <a:off x="5819775" y="4665662"/>
            <a:ext cx="0" cy="1438276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椭圆 31"/>
          <p:cNvSpPr/>
          <p:nvPr/>
        </p:nvSpPr>
        <p:spPr>
          <a:xfrm>
            <a:off x="5311774" y="3651249"/>
            <a:ext cx="1014416" cy="1014416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4" name="椭圆 36"/>
          <p:cNvSpPr/>
          <p:nvPr/>
        </p:nvSpPr>
        <p:spPr>
          <a:xfrm>
            <a:off x="6100762" y="3719512"/>
            <a:ext cx="101601" cy="101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5" name="椭圆 37"/>
          <p:cNvSpPr/>
          <p:nvPr/>
        </p:nvSpPr>
        <p:spPr>
          <a:xfrm>
            <a:off x="5940425" y="4278312"/>
            <a:ext cx="103188" cy="101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6" name="文本框 1"/>
          <p:cNvSpPr txBox="1"/>
          <p:nvPr/>
        </p:nvSpPr>
        <p:spPr>
          <a:xfrm>
            <a:off x="1004887" y="1829223"/>
            <a:ext cx="301520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standard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7" name="文本框 1"/>
          <p:cNvSpPr txBox="1"/>
          <p:nvPr/>
        </p:nvSpPr>
        <p:spPr>
          <a:xfrm>
            <a:off x="6565876" y="1829223"/>
            <a:ext cx="4289177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singleInstance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8" name="文本框 1"/>
          <p:cNvSpPr txBox="1"/>
          <p:nvPr/>
        </p:nvSpPr>
        <p:spPr>
          <a:xfrm>
            <a:off x="7567165" y="5516262"/>
            <a:ext cx="327367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singleTask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9" name="文本框 1"/>
          <p:cNvSpPr txBox="1"/>
          <p:nvPr/>
        </p:nvSpPr>
        <p:spPr>
          <a:xfrm>
            <a:off x="1047284" y="5516262"/>
            <a:ext cx="3015209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singleTop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60" name="文本框 1"/>
          <p:cNvSpPr txBox="1"/>
          <p:nvPr/>
        </p:nvSpPr>
        <p:spPr>
          <a:xfrm>
            <a:off x="1226716" y="2811329"/>
            <a:ext cx="362351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加载时会为目标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创建一个新的实例，并将新启动的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添加到当前的</a:t>
            </a:r>
            <a:r>
              <a:t>Task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栈中。</a:t>
            </a:r>
          </a:p>
        </p:txBody>
      </p:sp>
      <p:sp>
        <p:nvSpPr>
          <p:cNvPr id="361" name="文本框 1"/>
          <p:cNvSpPr txBox="1"/>
          <p:nvPr/>
        </p:nvSpPr>
        <p:spPr>
          <a:xfrm>
            <a:off x="2002439" y="4583841"/>
            <a:ext cx="348177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当目标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已经位于</a:t>
            </a:r>
            <a:r>
              <a:t>Task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栈顶时，不会重新创建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实例，直接复用已有的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实例。</a:t>
            </a:r>
          </a:p>
        </p:txBody>
      </p:sp>
      <p:sp>
        <p:nvSpPr>
          <p:cNvPr id="362" name="文本框 1"/>
          <p:cNvSpPr txBox="1"/>
          <p:nvPr/>
        </p:nvSpPr>
        <p:spPr>
          <a:xfrm>
            <a:off x="6569495" y="2815960"/>
            <a:ext cx="331708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采用这种加载模式的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在同一个</a:t>
            </a:r>
            <a:r>
              <a:t>Task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内只有一个实例。</a:t>
            </a:r>
          </a:p>
        </p:txBody>
      </p:sp>
      <p:sp>
        <p:nvSpPr>
          <p:cNvPr id="363" name="文本框 1"/>
          <p:cNvSpPr txBox="1"/>
          <p:nvPr/>
        </p:nvSpPr>
        <p:spPr>
          <a:xfrm>
            <a:off x="6746254" y="4513943"/>
            <a:ext cx="4094585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保证无论从哪个</a:t>
            </a:r>
            <a:r>
              <a:t>Task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中启动目标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，只会创建一个目标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实例，并会使用一个全新的</a:t>
            </a:r>
            <a:r>
              <a:t>Task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栈来加载该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椭圆 6"/>
          <p:cNvGrpSpPr/>
          <p:nvPr/>
        </p:nvGrpSpPr>
        <p:grpSpPr>
          <a:xfrm>
            <a:off x="4127500" y="550862"/>
            <a:ext cx="3376614" cy="3375028"/>
            <a:chOff x="0" y="0"/>
            <a:chExt cx="3376613" cy="3375026"/>
          </a:xfrm>
        </p:grpSpPr>
        <p:sp>
          <p:nvSpPr>
            <p:cNvPr id="367" name="圆形"/>
            <p:cNvSpPr/>
            <p:nvPr/>
          </p:nvSpPr>
          <p:spPr>
            <a:xfrm>
              <a:off x="0" y="-1"/>
              <a:ext cx="3376614" cy="3375028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4.4"/>
            <p:cNvSpPr txBox="1"/>
            <p:nvPr/>
          </p:nvSpPr>
          <p:spPr>
            <a:xfrm>
              <a:off x="494494" y="936942"/>
              <a:ext cx="2387625" cy="150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4.4</a:t>
              </a:r>
            </a:p>
          </p:txBody>
        </p:sp>
      </p:grpSp>
      <p:sp>
        <p:nvSpPr>
          <p:cNvPr id="370" name="弦形 7"/>
          <p:cNvSpPr/>
          <p:nvPr/>
        </p:nvSpPr>
        <p:spPr>
          <a:xfrm rot="17100000">
            <a:off x="4401148" y="1615729"/>
            <a:ext cx="1709064" cy="2716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lnTo>
                  <a:pt x="3662" y="21600"/>
                </a:ln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直接连接符 9"/>
          <p:cNvSpPr/>
          <p:nvPr/>
        </p:nvSpPr>
        <p:spPr>
          <a:xfrm>
            <a:off x="3517900" y="1239837"/>
            <a:ext cx="3595689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文本框 12"/>
          <p:cNvSpPr txBox="1"/>
          <p:nvPr/>
        </p:nvSpPr>
        <p:spPr>
          <a:xfrm>
            <a:off x="3876812" y="4751947"/>
            <a:ext cx="3932001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Fragment</a:t>
            </a:r>
            <a:r>
              <a:t>详解</a:t>
            </a:r>
          </a:p>
        </p:txBody>
      </p:sp>
      <p:sp>
        <p:nvSpPr>
          <p:cNvPr id="373" name="直接连接符 13"/>
          <p:cNvSpPr/>
          <p:nvPr/>
        </p:nvSpPr>
        <p:spPr>
          <a:xfrm>
            <a:off x="851127" y="5278437"/>
            <a:ext cx="302568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直接连接符 14"/>
          <p:cNvSpPr/>
          <p:nvPr/>
        </p:nvSpPr>
        <p:spPr>
          <a:xfrm>
            <a:off x="7754797" y="5253037"/>
            <a:ext cx="3420522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矩形 17"/>
          <p:cNvSpPr txBox="1"/>
          <p:nvPr/>
        </p:nvSpPr>
        <p:spPr>
          <a:xfrm>
            <a:off x="1886400" y="263731"/>
            <a:ext cx="7657168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4.4.1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概述及其设计初衷</a:t>
            </a:r>
          </a:p>
        </p:txBody>
      </p:sp>
      <p:grpSp>
        <p:nvGrpSpPr>
          <p:cNvPr id="381" name="组合 40"/>
          <p:cNvGrpSpPr/>
          <p:nvPr/>
        </p:nvGrpSpPr>
        <p:grpSpPr>
          <a:xfrm>
            <a:off x="-661988" y="314324"/>
            <a:ext cx="11418889" cy="1223963"/>
            <a:chOff x="0" y="0"/>
            <a:chExt cx="11418887" cy="1223962"/>
          </a:xfrm>
        </p:grpSpPr>
        <p:sp>
          <p:nvSpPr>
            <p:cNvPr id="377" name="矩形 14"/>
            <p:cNvSpPr/>
            <p:nvPr/>
          </p:nvSpPr>
          <p:spPr>
            <a:xfrm>
              <a:off x="2352674" y="671513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直接连接符 16"/>
            <p:cNvSpPr/>
            <p:nvPr/>
          </p:nvSpPr>
          <p:spPr>
            <a:xfrm>
              <a:off x="-1" y="674688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矩形 18"/>
            <p:cNvSpPr/>
            <p:nvPr/>
          </p:nvSpPr>
          <p:spPr>
            <a:xfrm>
              <a:off x="2352674" y="0"/>
              <a:ext cx="306387" cy="1223963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文本框 20"/>
            <p:cNvSpPr txBox="1"/>
            <p:nvPr/>
          </p:nvSpPr>
          <p:spPr>
            <a:xfrm>
              <a:off x="2770187" y="742950"/>
              <a:ext cx="652508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Fragment</a:t>
              </a:r>
              <a:r>
                <a:t>必须“嵌入”</a:t>
              </a:r>
              <a:r>
                <a:t>Activity</a:t>
              </a:r>
              <a:r>
                <a:t>且受</a:t>
              </a:r>
              <a:r>
                <a:t>Activity</a:t>
              </a:r>
              <a:r>
                <a:t>生命周期的控制。</a:t>
              </a:r>
            </a:p>
          </p:txBody>
        </p:sp>
      </p:grpSp>
      <p:grpSp>
        <p:nvGrpSpPr>
          <p:cNvPr id="385" name="组合 50"/>
          <p:cNvGrpSpPr/>
          <p:nvPr/>
        </p:nvGrpSpPr>
        <p:grpSpPr>
          <a:xfrm>
            <a:off x="538931" y="2349499"/>
            <a:ext cx="11918755" cy="4028442"/>
            <a:chOff x="0" y="0"/>
            <a:chExt cx="11918753" cy="4028440"/>
          </a:xfrm>
        </p:grpSpPr>
        <p:sp>
          <p:nvSpPr>
            <p:cNvPr id="382" name="矩形 32"/>
            <p:cNvSpPr/>
            <p:nvPr/>
          </p:nvSpPr>
          <p:spPr>
            <a:xfrm>
              <a:off x="3118669" y="0"/>
              <a:ext cx="8534400" cy="3873519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文本框 1"/>
            <p:cNvSpPr txBox="1"/>
            <p:nvPr/>
          </p:nvSpPr>
          <p:spPr>
            <a:xfrm>
              <a:off x="0" y="48567"/>
              <a:ext cx="3015208" cy="2212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特征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引入的初衷是为了适应大屏幕的平板电脑，简化了大屏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的设计，对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组件进行分组、模块化管理。</a:t>
              </a:r>
            </a:p>
          </p:txBody>
        </p:sp>
        <p:sp>
          <p:nvSpPr>
            <p:cNvPr id="384" name="文本框 49"/>
            <p:cNvSpPr txBox="1"/>
            <p:nvPr/>
          </p:nvSpPr>
          <p:spPr>
            <a:xfrm>
              <a:off x="3222133" y="279400"/>
              <a:ext cx="8696621" cy="374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总是作为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界面的组成成分。</a:t>
              </a:r>
              <a:r>
                <a:t> 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getActivity()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，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方法来获取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在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的运行过程中，可调用</a:t>
              </a:r>
              <a:r>
                <a:t>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add()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、</a:t>
              </a:r>
              <a:r>
                <a:t>remove()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、</a:t>
              </a:r>
              <a:r>
                <a:t>replace()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方法动态地添加、删除或替换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一个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可以同时组合多个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；一个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也可以同时被多个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复用。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可以响应自己的输入事件，并拥有自己的生命周期，但其生命周期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直接被所属的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的生命周期控制。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148"/>
          <p:cNvGrpSpPr/>
          <p:nvPr/>
        </p:nvGrpSpPr>
        <p:grpSpPr>
          <a:xfrm>
            <a:off x="6252500" y="2600861"/>
            <a:ext cx="5554943" cy="3049590"/>
            <a:chOff x="0" y="0"/>
            <a:chExt cx="5554942" cy="3049588"/>
          </a:xfrm>
        </p:grpSpPr>
        <p:sp>
          <p:nvSpPr>
            <p:cNvPr id="387" name="矩形 149"/>
            <p:cNvSpPr/>
            <p:nvPr/>
          </p:nvSpPr>
          <p:spPr>
            <a:xfrm>
              <a:off x="47904" y="0"/>
              <a:ext cx="5507039" cy="304958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弦形 150"/>
            <p:cNvSpPr/>
            <p:nvPr/>
          </p:nvSpPr>
          <p:spPr>
            <a:xfrm rot="10800000">
              <a:off x="26367" y="595385"/>
              <a:ext cx="995560" cy="192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" name="文本框 31"/>
            <p:cNvSpPr txBox="1"/>
            <p:nvPr/>
          </p:nvSpPr>
          <p:spPr>
            <a:xfrm>
              <a:off x="0" y="1021110"/>
              <a:ext cx="1030288" cy="1234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实现方法</a:t>
              </a:r>
            </a:p>
          </p:txBody>
        </p:sp>
      </p:grpSp>
      <p:sp>
        <p:nvSpPr>
          <p:cNvPr id="391" name="矩形 17"/>
          <p:cNvSpPr txBox="1"/>
          <p:nvPr/>
        </p:nvSpPr>
        <p:spPr>
          <a:xfrm>
            <a:off x="1893376" y="275028"/>
            <a:ext cx="460916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4.4.2 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创建</a:t>
            </a:r>
            <a:r>
              <a:t>Fragment</a:t>
            </a:r>
          </a:p>
        </p:txBody>
      </p:sp>
      <p:grpSp>
        <p:nvGrpSpPr>
          <p:cNvPr id="396" name="组合 40"/>
          <p:cNvGrpSpPr/>
          <p:nvPr/>
        </p:nvGrpSpPr>
        <p:grpSpPr>
          <a:xfrm>
            <a:off x="-661988" y="314324"/>
            <a:ext cx="11418889" cy="1223963"/>
            <a:chOff x="0" y="0"/>
            <a:chExt cx="11418887" cy="1223962"/>
          </a:xfrm>
        </p:grpSpPr>
        <p:sp>
          <p:nvSpPr>
            <p:cNvPr id="392" name="矩形 14"/>
            <p:cNvSpPr/>
            <p:nvPr/>
          </p:nvSpPr>
          <p:spPr>
            <a:xfrm>
              <a:off x="2352674" y="671513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直接连接符 16"/>
            <p:cNvSpPr/>
            <p:nvPr/>
          </p:nvSpPr>
          <p:spPr>
            <a:xfrm>
              <a:off x="-1" y="674688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矩形 18"/>
            <p:cNvSpPr/>
            <p:nvPr/>
          </p:nvSpPr>
          <p:spPr>
            <a:xfrm>
              <a:off x="2352674" y="0"/>
              <a:ext cx="306387" cy="1223963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文本框 20"/>
            <p:cNvSpPr txBox="1"/>
            <p:nvPr/>
          </p:nvSpPr>
          <p:spPr>
            <a:xfrm>
              <a:off x="2770186" y="742950"/>
              <a:ext cx="638444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与创建</a:t>
              </a:r>
              <a:r>
                <a:t>Activity</a:t>
              </a:r>
              <a:r>
                <a:t>类似，</a:t>
              </a:r>
              <a:r>
                <a:t>Fragment</a:t>
              </a:r>
              <a:r>
                <a:t>必须继承</a:t>
              </a:r>
              <a:r>
                <a:t>Fragment</a:t>
              </a:r>
              <a:r>
                <a:t>基类。</a:t>
              </a:r>
            </a:p>
          </p:txBody>
        </p:sp>
      </p:grpSp>
      <p:grpSp>
        <p:nvGrpSpPr>
          <p:cNvPr id="434" name="组合 4"/>
          <p:cNvGrpSpPr/>
          <p:nvPr/>
        </p:nvGrpSpPr>
        <p:grpSpPr>
          <a:xfrm>
            <a:off x="211041" y="2418281"/>
            <a:ext cx="5748850" cy="3055232"/>
            <a:chOff x="0" y="0"/>
            <a:chExt cx="5748849" cy="3055231"/>
          </a:xfrm>
        </p:grpSpPr>
        <p:grpSp>
          <p:nvGrpSpPr>
            <p:cNvPr id="401" name="组合 12"/>
            <p:cNvGrpSpPr/>
            <p:nvPr/>
          </p:nvGrpSpPr>
          <p:grpSpPr>
            <a:xfrm>
              <a:off x="2413642" y="-1"/>
              <a:ext cx="1195952" cy="763323"/>
              <a:chOff x="0" y="0"/>
              <a:chExt cx="1195950" cy="763321"/>
            </a:xfrm>
          </p:grpSpPr>
          <p:sp>
            <p:nvSpPr>
              <p:cNvPr id="397" name="矩形 79"/>
              <p:cNvSpPr/>
              <p:nvPr/>
            </p:nvSpPr>
            <p:spPr>
              <a:xfrm>
                <a:off x="10868" y="23576"/>
                <a:ext cx="1119433" cy="739746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8" name="直接连接符 80"/>
              <p:cNvSpPr/>
              <p:nvPr/>
            </p:nvSpPr>
            <p:spPr>
              <a:xfrm>
                <a:off x="-1" y="324290"/>
                <a:ext cx="1108564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9" name="直接连接符 81"/>
              <p:cNvSpPr/>
              <p:nvPr/>
            </p:nvSpPr>
            <p:spPr>
              <a:xfrm>
                <a:off x="-1" y="564207"/>
                <a:ext cx="1108564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0" name="文本框 82"/>
              <p:cNvSpPr txBox="1"/>
              <p:nvPr/>
            </p:nvSpPr>
            <p:spPr>
              <a:xfrm>
                <a:off x="89266" y="-1"/>
                <a:ext cx="1106685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Fragment</a:t>
                </a:r>
              </a:p>
            </p:txBody>
          </p:sp>
        </p:grpSp>
        <p:grpSp>
          <p:nvGrpSpPr>
            <p:cNvPr id="406" name="组合 19"/>
            <p:cNvGrpSpPr/>
            <p:nvPr/>
          </p:nvGrpSpPr>
          <p:grpSpPr>
            <a:xfrm>
              <a:off x="4292441" y="1128692"/>
              <a:ext cx="1456409" cy="765231"/>
              <a:chOff x="0" y="0"/>
              <a:chExt cx="1456408" cy="765230"/>
            </a:xfrm>
          </p:grpSpPr>
          <p:sp>
            <p:nvSpPr>
              <p:cNvPr id="402" name="矩形 71"/>
              <p:cNvSpPr/>
              <p:nvPr/>
            </p:nvSpPr>
            <p:spPr>
              <a:xfrm>
                <a:off x="77092" y="25486"/>
                <a:ext cx="1119432" cy="739745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3" name="直接连接符 72"/>
              <p:cNvSpPr/>
              <p:nvPr/>
            </p:nvSpPr>
            <p:spPr>
              <a:xfrm>
                <a:off x="66224" y="326199"/>
                <a:ext cx="1108563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4" name="直接连接符 73"/>
              <p:cNvSpPr/>
              <p:nvPr/>
            </p:nvSpPr>
            <p:spPr>
              <a:xfrm>
                <a:off x="66224" y="566117"/>
                <a:ext cx="1108563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5" name="文本框 74"/>
              <p:cNvSpPr txBox="1"/>
              <p:nvPr/>
            </p:nvSpPr>
            <p:spPr>
              <a:xfrm>
                <a:off x="-1" y="0"/>
                <a:ext cx="1456409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ListFragment</a:t>
                </a:r>
              </a:p>
            </p:txBody>
          </p:sp>
        </p:grpSp>
        <p:grpSp>
          <p:nvGrpSpPr>
            <p:cNvPr id="411" name="组合 22"/>
            <p:cNvGrpSpPr/>
            <p:nvPr/>
          </p:nvGrpSpPr>
          <p:grpSpPr>
            <a:xfrm>
              <a:off x="688942" y="2288871"/>
              <a:ext cx="1937010" cy="752098"/>
              <a:chOff x="0" y="0"/>
              <a:chExt cx="1937008" cy="752097"/>
            </a:xfrm>
          </p:grpSpPr>
          <p:sp>
            <p:nvSpPr>
              <p:cNvPr id="407" name="矩形 63"/>
              <p:cNvSpPr/>
              <p:nvPr/>
            </p:nvSpPr>
            <p:spPr>
              <a:xfrm>
                <a:off x="51473" y="12353"/>
                <a:ext cx="1758594" cy="739745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8" name="直接连接符 64"/>
              <p:cNvSpPr/>
              <p:nvPr/>
            </p:nvSpPr>
            <p:spPr>
              <a:xfrm>
                <a:off x="34400" y="313066"/>
                <a:ext cx="1741519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9" name="直接连接符 65"/>
              <p:cNvSpPr/>
              <p:nvPr/>
            </p:nvSpPr>
            <p:spPr>
              <a:xfrm>
                <a:off x="34400" y="552984"/>
                <a:ext cx="1741519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0" name="文本框 66"/>
              <p:cNvSpPr txBox="1"/>
              <p:nvPr/>
            </p:nvSpPr>
            <p:spPr>
              <a:xfrm>
                <a:off x="-1" y="0"/>
                <a:ext cx="1937010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PreferenceFragment</a:t>
                </a:r>
              </a:p>
            </p:txBody>
          </p:sp>
        </p:grpSp>
        <p:grpSp>
          <p:nvGrpSpPr>
            <p:cNvPr id="416" name="组合 24"/>
            <p:cNvGrpSpPr/>
            <p:nvPr/>
          </p:nvGrpSpPr>
          <p:grpSpPr>
            <a:xfrm>
              <a:off x="0" y="1166743"/>
              <a:ext cx="1558658" cy="739746"/>
              <a:chOff x="0" y="0"/>
              <a:chExt cx="1558656" cy="739745"/>
            </a:xfrm>
          </p:grpSpPr>
          <p:sp>
            <p:nvSpPr>
              <p:cNvPr id="412" name="矩形 55"/>
              <p:cNvSpPr/>
              <p:nvPr/>
            </p:nvSpPr>
            <p:spPr>
              <a:xfrm>
                <a:off x="70694" y="-1"/>
                <a:ext cx="1412949" cy="739747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3" name="直接连接符 56"/>
              <p:cNvSpPr/>
              <p:nvPr/>
            </p:nvSpPr>
            <p:spPr>
              <a:xfrm>
                <a:off x="56976" y="300713"/>
                <a:ext cx="139923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4" name="直接连接符 57"/>
              <p:cNvSpPr/>
              <p:nvPr/>
            </p:nvSpPr>
            <p:spPr>
              <a:xfrm>
                <a:off x="56976" y="540630"/>
                <a:ext cx="139923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5" name="文本框 58"/>
              <p:cNvSpPr txBox="1"/>
              <p:nvPr/>
            </p:nvSpPr>
            <p:spPr>
              <a:xfrm>
                <a:off x="0" y="13689"/>
                <a:ext cx="1558657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DialogFragment</a:t>
                </a:r>
              </a:p>
            </p:txBody>
          </p:sp>
        </p:grpSp>
        <p:grpSp>
          <p:nvGrpSpPr>
            <p:cNvPr id="421" name="组合 25"/>
            <p:cNvGrpSpPr/>
            <p:nvPr/>
          </p:nvGrpSpPr>
          <p:grpSpPr>
            <a:xfrm>
              <a:off x="2999736" y="2301223"/>
              <a:ext cx="1806059" cy="754009"/>
              <a:chOff x="0" y="0"/>
              <a:chExt cx="1806057" cy="754007"/>
            </a:xfrm>
          </p:grpSpPr>
          <p:sp>
            <p:nvSpPr>
              <p:cNvPr id="417" name="矩形 51"/>
              <p:cNvSpPr/>
              <p:nvPr/>
            </p:nvSpPr>
            <p:spPr>
              <a:xfrm>
                <a:off x="41373" y="14262"/>
                <a:ext cx="1645415" cy="739746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8" name="直接连接符 52"/>
              <p:cNvSpPr/>
              <p:nvPr/>
            </p:nvSpPr>
            <p:spPr>
              <a:xfrm>
                <a:off x="25398" y="314975"/>
                <a:ext cx="1629439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直接连接符 53"/>
              <p:cNvSpPr/>
              <p:nvPr/>
            </p:nvSpPr>
            <p:spPr>
              <a:xfrm>
                <a:off x="25398" y="554892"/>
                <a:ext cx="1629439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0" name="文本框 54"/>
              <p:cNvSpPr txBox="1"/>
              <p:nvPr/>
            </p:nvSpPr>
            <p:spPr>
              <a:xfrm>
                <a:off x="0" y="-1"/>
                <a:ext cx="180605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WebViewFragment</a:t>
                </a:r>
              </a:p>
            </p:txBody>
          </p:sp>
        </p:grpSp>
        <p:grpSp>
          <p:nvGrpSpPr>
            <p:cNvPr id="424" name="组合 29"/>
            <p:cNvGrpSpPr/>
            <p:nvPr/>
          </p:nvGrpSpPr>
          <p:grpSpPr>
            <a:xfrm>
              <a:off x="1770886" y="807281"/>
              <a:ext cx="1208683" cy="1503522"/>
              <a:chOff x="0" y="8538"/>
              <a:chExt cx="1208682" cy="1503521"/>
            </a:xfrm>
          </p:grpSpPr>
          <p:sp>
            <p:nvSpPr>
              <p:cNvPr id="422" name="等腰三角形 43"/>
              <p:cNvSpPr/>
              <p:nvPr/>
            </p:nvSpPr>
            <p:spPr>
              <a:xfrm rot="2324941">
                <a:off x="1010829" y="49353"/>
                <a:ext cx="176370" cy="130671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3" name="直接连接符 44"/>
              <p:cNvSpPr/>
              <p:nvPr/>
            </p:nvSpPr>
            <p:spPr>
              <a:xfrm flipH="1">
                <a:off x="0" y="165644"/>
                <a:ext cx="1058121" cy="1346417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7" name="组合 30"/>
            <p:cNvGrpSpPr/>
            <p:nvPr/>
          </p:nvGrpSpPr>
          <p:grpSpPr>
            <a:xfrm>
              <a:off x="1510532" y="726801"/>
              <a:ext cx="1124839" cy="945999"/>
              <a:chOff x="0" y="11221"/>
              <a:chExt cx="1124838" cy="945998"/>
            </a:xfrm>
          </p:grpSpPr>
          <p:sp>
            <p:nvSpPr>
              <p:cNvPr id="425" name="等腰三角形 41"/>
              <p:cNvSpPr/>
              <p:nvPr/>
            </p:nvSpPr>
            <p:spPr>
              <a:xfrm rot="3320675">
                <a:off x="932764" y="55578"/>
                <a:ext cx="176370" cy="130671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6" name="直接连接符 42"/>
              <p:cNvSpPr/>
              <p:nvPr/>
            </p:nvSpPr>
            <p:spPr>
              <a:xfrm flipH="1">
                <a:off x="0" y="156491"/>
                <a:ext cx="960103" cy="80073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30" name="组合 33"/>
            <p:cNvGrpSpPr/>
            <p:nvPr/>
          </p:nvGrpSpPr>
          <p:grpSpPr>
            <a:xfrm>
              <a:off x="3363293" y="773499"/>
              <a:ext cx="905811" cy="785248"/>
              <a:chOff x="9967" y="9314"/>
              <a:chExt cx="905809" cy="785246"/>
            </a:xfrm>
          </p:grpSpPr>
          <p:sp>
            <p:nvSpPr>
              <p:cNvPr id="428" name="等腰三角形 39"/>
              <p:cNvSpPr/>
              <p:nvPr/>
            </p:nvSpPr>
            <p:spPr>
              <a:xfrm rot="19016398">
                <a:off x="30822" y="51924"/>
                <a:ext cx="176370" cy="130671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直接连接符 40"/>
              <p:cNvSpPr/>
              <p:nvPr/>
            </p:nvSpPr>
            <p:spPr>
              <a:xfrm>
                <a:off x="163615" y="164995"/>
                <a:ext cx="752163" cy="629566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33" name="组合 34"/>
            <p:cNvGrpSpPr/>
            <p:nvPr/>
          </p:nvGrpSpPr>
          <p:grpSpPr>
            <a:xfrm>
              <a:off x="3057825" y="822603"/>
              <a:ext cx="805993" cy="1454806"/>
              <a:chOff x="11814" y="6821"/>
              <a:chExt cx="805991" cy="1454805"/>
            </a:xfrm>
          </p:grpSpPr>
          <p:sp>
            <p:nvSpPr>
              <p:cNvPr id="431" name="等腰三角形 35"/>
              <p:cNvSpPr/>
              <p:nvPr/>
            </p:nvSpPr>
            <p:spPr>
              <a:xfrm rot="19800000">
                <a:off x="32667" y="42160"/>
                <a:ext cx="176370" cy="130671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2" name="直接连接符 38"/>
              <p:cNvSpPr/>
              <p:nvPr/>
            </p:nvSpPr>
            <p:spPr>
              <a:xfrm>
                <a:off x="131923" y="139026"/>
                <a:ext cx="685884" cy="132260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35" name="矩形 33"/>
          <p:cNvSpPr txBox="1"/>
          <p:nvPr/>
        </p:nvSpPr>
        <p:spPr>
          <a:xfrm>
            <a:off x="7240872" y="2938360"/>
            <a:ext cx="4623903" cy="279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：系统创建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对象后回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onCreateView()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绘制界面组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件时会回调该方法。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：当用户离开该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时将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会回调该方法。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17"/>
          <p:cNvSpPr txBox="1"/>
          <p:nvPr/>
        </p:nvSpPr>
        <p:spPr>
          <a:xfrm>
            <a:off x="1829401" y="304142"/>
            <a:ext cx="686019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44" name="组合 40"/>
          <p:cNvGrpSpPr/>
          <p:nvPr/>
        </p:nvGrpSpPr>
        <p:grpSpPr>
          <a:xfrm>
            <a:off x="-661988" y="314324"/>
            <a:ext cx="11418889" cy="1223963"/>
            <a:chOff x="0" y="0"/>
            <a:chExt cx="11418887" cy="1223962"/>
          </a:xfrm>
        </p:grpSpPr>
        <p:sp>
          <p:nvSpPr>
            <p:cNvPr id="440" name="矩形 14"/>
            <p:cNvSpPr/>
            <p:nvPr/>
          </p:nvSpPr>
          <p:spPr>
            <a:xfrm>
              <a:off x="2352674" y="671513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直接连接符 16"/>
            <p:cNvSpPr/>
            <p:nvPr/>
          </p:nvSpPr>
          <p:spPr>
            <a:xfrm>
              <a:off x="-1" y="674688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2" name="矩形 18"/>
            <p:cNvSpPr/>
            <p:nvPr/>
          </p:nvSpPr>
          <p:spPr>
            <a:xfrm>
              <a:off x="2352674" y="0"/>
              <a:ext cx="306387" cy="1223963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文本框 20"/>
            <p:cNvSpPr txBox="1"/>
            <p:nvPr/>
          </p:nvSpPr>
          <p:spPr>
            <a:xfrm>
              <a:off x="2770187" y="742950"/>
              <a:ext cx="6934856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在</a:t>
              </a:r>
              <a:r>
                <a:t>Activity</a:t>
              </a:r>
              <a:r>
                <a:t>中显示</a:t>
              </a:r>
              <a:r>
                <a:t>Fragment</a:t>
              </a:r>
              <a:r>
                <a:t>必须将</a:t>
              </a:r>
              <a:r>
                <a:t>Fragment</a:t>
              </a:r>
              <a:r>
                <a:t>添加到</a:t>
              </a:r>
              <a:r>
                <a:t>Activity</a:t>
              </a:r>
              <a:r>
                <a:t>中。</a:t>
              </a:r>
            </a:p>
          </p:txBody>
        </p:sp>
      </p:grpSp>
      <p:sp>
        <p:nvSpPr>
          <p:cNvPr id="445" name="直接连接符 11"/>
          <p:cNvSpPr/>
          <p:nvPr/>
        </p:nvSpPr>
        <p:spPr>
          <a:xfrm flipH="1">
            <a:off x="466724" y="1871659"/>
            <a:ext cx="2" cy="104616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文本框 32"/>
          <p:cNvSpPr txBox="1"/>
          <p:nvPr/>
        </p:nvSpPr>
        <p:spPr>
          <a:xfrm>
            <a:off x="808037" y="1994492"/>
            <a:ext cx="327342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</a:t>
            </a:r>
            <a:r>
              <a:t>Java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代码中通过</a:t>
            </a:r>
            <a:r>
              <a:t>FragmentTransaction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对象的</a:t>
            </a:r>
            <a:r>
              <a:t>add()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方法来添加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447" name="直接连接符 15"/>
          <p:cNvSpPr/>
          <p:nvPr/>
        </p:nvSpPr>
        <p:spPr>
          <a:xfrm>
            <a:off x="2216150" y="3176584"/>
            <a:ext cx="0" cy="5397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直接连接符 19"/>
          <p:cNvSpPr/>
          <p:nvPr/>
        </p:nvSpPr>
        <p:spPr>
          <a:xfrm>
            <a:off x="1196975" y="3179759"/>
            <a:ext cx="193040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文本框 38"/>
          <p:cNvSpPr txBox="1"/>
          <p:nvPr/>
        </p:nvSpPr>
        <p:spPr>
          <a:xfrm>
            <a:off x="579437" y="3948181"/>
            <a:ext cx="3273426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两种方式添加</a:t>
            </a:r>
          </a:p>
        </p:txBody>
      </p:sp>
      <p:sp>
        <p:nvSpPr>
          <p:cNvPr id="450" name="文本框 39"/>
          <p:cNvSpPr txBox="1"/>
          <p:nvPr/>
        </p:nvSpPr>
        <p:spPr>
          <a:xfrm>
            <a:off x="1084262" y="5479193"/>
            <a:ext cx="10490201" cy="82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在布局文件中使用</a:t>
            </a:r>
            <a:r>
              <a:t>&lt;Fragment…/&gt;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元素添加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r>
              <a:t> &lt;Fragment…/&gt;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元素的</a:t>
            </a:r>
            <a:r>
              <a:t>android:name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属性指定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的实现类。</a:t>
            </a:r>
          </a:p>
        </p:txBody>
      </p:sp>
      <p:sp>
        <p:nvSpPr>
          <p:cNvPr id="451" name="直接连接符 23"/>
          <p:cNvSpPr/>
          <p:nvPr/>
        </p:nvSpPr>
        <p:spPr>
          <a:xfrm>
            <a:off x="2216150" y="4897435"/>
            <a:ext cx="0" cy="504826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2" name="直接连接符 24"/>
          <p:cNvSpPr/>
          <p:nvPr/>
        </p:nvSpPr>
        <p:spPr>
          <a:xfrm>
            <a:off x="642937" y="5424487"/>
            <a:ext cx="10931527" cy="9526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6" name="组合 2"/>
          <p:cNvGrpSpPr/>
          <p:nvPr/>
        </p:nvGrpSpPr>
        <p:grpSpPr>
          <a:xfrm>
            <a:off x="4651375" y="2163760"/>
            <a:ext cx="7128345" cy="2656784"/>
            <a:chOff x="0" y="0"/>
            <a:chExt cx="7128344" cy="2656783"/>
          </a:xfrm>
        </p:grpSpPr>
        <p:sp>
          <p:nvSpPr>
            <p:cNvPr id="453" name="矩形 25"/>
            <p:cNvSpPr/>
            <p:nvPr/>
          </p:nvSpPr>
          <p:spPr>
            <a:xfrm>
              <a:off x="0" y="363711"/>
              <a:ext cx="6791325" cy="2293073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文本框 1"/>
            <p:cNvSpPr txBox="1"/>
            <p:nvPr/>
          </p:nvSpPr>
          <p:spPr>
            <a:xfrm>
              <a:off x="2740" y="0"/>
              <a:ext cx="1180990" cy="40894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通信方式</a:t>
              </a:r>
            </a:p>
          </p:txBody>
        </p:sp>
        <p:sp>
          <p:nvSpPr>
            <p:cNvPr id="455" name="矩形 33"/>
            <p:cNvSpPr txBox="1"/>
            <p:nvPr/>
          </p:nvSpPr>
          <p:spPr>
            <a:xfrm>
              <a:off x="228601" y="595052"/>
              <a:ext cx="6899744" cy="194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marL="285750" indent="-285750">
                <a:buSzPct val="100000"/>
                <a:buChar char="➢"/>
                <a:defRPr b="1"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rPr b="0"/>
                <a:t>getActivity()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方法即可返回它所在的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Char char="➢"/>
                <a:defRPr b="1">
                  <a:solidFill>
                    <a:srgbClr val="FFFFFF"/>
                  </a:solidFill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获取它包含的</a:t>
              </a:r>
              <a:r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关联的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方法即可获取指定的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"/>
          <p:cNvSpPr txBox="1"/>
          <p:nvPr/>
        </p:nvSpPr>
        <p:spPr>
          <a:xfrm>
            <a:off x="20297" y="452200"/>
            <a:ext cx="401574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本章学习要点：</a:t>
            </a:r>
          </a:p>
        </p:txBody>
      </p:sp>
      <p:grpSp>
        <p:nvGrpSpPr>
          <p:cNvPr id="131" name="组合 5"/>
          <p:cNvGrpSpPr/>
          <p:nvPr/>
        </p:nvGrpSpPr>
        <p:grpSpPr>
          <a:xfrm>
            <a:off x="3229142" y="1288405"/>
            <a:ext cx="5343146" cy="4559914"/>
            <a:chOff x="0" y="0"/>
            <a:chExt cx="5343145" cy="4559913"/>
          </a:xfrm>
        </p:grpSpPr>
        <p:grpSp>
          <p:nvGrpSpPr>
            <p:cNvPr id="128" name="组合 52"/>
            <p:cNvGrpSpPr/>
            <p:nvPr/>
          </p:nvGrpSpPr>
          <p:grpSpPr>
            <a:xfrm>
              <a:off x="-1" y="1061056"/>
              <a:ext cx="5343147" cy="3498858"/>
              <a:chOff x="0" y="0"/>
              <a:chExt cx="5343145" cy="3498857"/>
            </a:xfrm>
          </p:grpSpPr>
          <p:sp>
            <p:nvSpPr>
              <p:cNvPr id="124" name="任意多边形 16"/>
              <p:cNvSpPr/>
              <p:nvPr/>
            </p:nvSpPr>
            <p:spPr>
              <a:xfrm flipH="1" rot="13926129">
                <a:off x="110163" y="1002771"/>
                <a:ext cx="1120776" cy="827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036" y="14462"/>
                      <a:pt x="7067" y="9132"/>
                      <a:pt x="14366" y="3581"/>
                    </a:cubicBezTo>
                    <a:lnTo>
                      <a:pt x="13161" y="0"/>
                    </a:lnTo>
                    <a:lnTo>
                      <a:pt x="21600" y="3739"/>
                    </a:lnTo>
                    <a:lnTo>
                      <a:pt x="16705" y="11681"/>
                    </a:lnTo>
                    <a:lnTo>
                      <a:pt x="15500" y="9026"/>
                    </a:lnTo>
                    <a:cubicBezTo>
                      <a:pt x="11779" y="10353"/>
                      <a:pt x="5688" y="14665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5" name="任意多边形 17"/>
              <p:cNvSpPr/>
              <p:nvPr/>
            </p:nvSpPr>
            <p:spPr>
              <a:xfrm flipH="1" rot="10597657">
                <a:off x="1288882" y="2738701"/>
                <a:ext cx="1038226" cy="730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228" y="13396"/>
                      <a:pt x="7575" y="7504"/>
                      <a:pt x="14697" y="4100"/>
                    </a:cubicBezTo>
                    <a:lnTo>
                      <a:pt x="13500" y="0"/>
                    </a:lnTo>
                    <a:lnTo>
                      <a:pt x="21600" y="4763"/>
                    </a:lnTo>
                    <a:lnTo>
                      <a:pt x="17020" y="13375"/>
                    </a:lnTo>
                    <a:lnTo>
                      <a:pt x="16174" y="10498"/>
                    </a:lnTo>
                    <a:cubicBezTo>
                      <a:pt x="10811" y="11572"/>
                      <a:pt x="4838" y="14922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6" name="任意多边形 18"/>
              <p:cNvSpPr/>
              <p:nvPr/>
            </p:nvSpPr>
            <p:spPr>
              <a:xfrm flipH="1" rot="3362433">
                <a:off x="4164639" y="309033"/>
                <a:ext cx="1128713" cy="720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1323" y="16557"/>
                      <a:pt x="5410" y="8206"/>
                      <a:pt x="14959" y="3159"/>
                    </a:cubicBezTo>
                    <a:lnTo>
                      <a:pt x="14160" y="0"/>
                    </a:lnTo>
                    <a:lnTo>
                      <a:pt x="21600" y="4667"/>
                    </a:lnTo>
                    <a:lnTo>
                      <a:pt x="17169" y="12887"/>
                    </a:lnTo>
                    <a:lnTo>
                      <a:pt x="16364" y="9870"/>
                    </a:lnTo>
                    <a:cubicBezTo>
                      <a:pt x="10241" y="11598"/>
                      <a:pt x="4105" y="15161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7" name="椭圆 19"/>
              <p:cNvSpPr/>
              <p:nvPr/>
            </p:nvSpPr>
            <p:spPr>
              <a:xfrm>
                <a:off x="1500020" y="11377"/>
                <a:ext cx="2663825" cy="2663827"/>
              </a:xfrm>
              <a:prstGeom prst="ellipse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</p:grpSp>
        <p:sp>
          <p:nvSpPr>
            <p:cNvPr id="129" name="任意多边形 12"/>
            <p:cNvSpPr/>
            <p:nvPr/>
          </p:nvSpPr>
          <p:spPr>
            <a:xfrm flipH="1" rot="19778450">
              <a:off x="1796883" y="235821"/>
              <a:ext cx="1128714" cy="720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</a:p>
          </p:txBody>
        </p:sp>
        <p:sp>
          <p:nvSpPr>
            <p:cNvPr id="130" name="任意多边形 15"/>
            <p:cNvSpPr/>
            <p:nvPr/>
          </p:nvSpPr>
          <p:spPr>
            <a:xfrm flipH="1" rot="6306812">
              <a:off x="3964615" y="3313189"/>
              <a:ext cx="1128712" cy="720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</a:p>
          </p:txBody>
        </p:sp>
      </p:grpSp>
      <p:sp>
        <p:nvSpPr>
          <p:cNvPr id="132" name="TextBox 4"/>
          <p:cNvSpPr txBox="1"/>
          <p:nvPr/>
        </p:nvSpPr>
        <p:spPr>
          <a:xfrm>
            <a:off x="5301548" y="3018857"/>
            <a:ext cx="1500189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学习要点</a:t>
            </a:r>
          </a:p>
        </p:txBody>
      </p:sp>
      <p:sp>
        <p:nvSpPr>
          <p:cNvPr id="133" name="文本框 6"/>
          <p:cNvSpPr txBox="1"/>
          <p:nvPr/>
        </p:nvSpPr>
        <p:spPr>
          <a:xfrm>
            <a:off x="2894850" y="2244049"/>
            <a:ext cx="176807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</a:t>
            </a:r>
            <a:r>
              <a:t>理解</a:t>
            </a:r>
            <a:r>
              <a:t>Activity</a:t>
            </a:r>
            <a:r>
              <a:t>的</a:t>
            </a: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功能与作用</a:t>
            </a:r>
          </a:p>
        </p:txBody>
      </p:sp>
      <p:sp>
        <p:nvSpPr>
          <p:cNvPr id="134" name="文本框 7"/>
          <p:cNvSpPr txBox="1"/>
          <p:nvPr/>
        </p:nvSpPr>
        <p:spPr>
          <a:xfrm>
            <a:off x="2515293" y="4666710"/>
            <a:ext cx="221277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Activity</a:t>
            </a:r>
            <a:r>
              <a:t>的回调机制</a:t>
            </a:r>
          </a:p>
        </p:txBody>
      </p:sp>
      <p:sp>
        <p:nvSpPr>
          <p:cNvPr id="135" name="文本框 8"/>
          <p:cNvSpPr txBox="1"/>
          <p:nvPr/>
        </p:nvSpPr>
        <p:spPr>
          <a:xfrm>
            <a:off x="5629275" y="5532663"/>
            <a:ext cx="221277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 Activity</a:t>
            </a:r>
            <a:r>
              <a:t>的生命周期</a:t>
            </a:r>
          </a:p>
        </p:txBody>
      </p:sp>
      <p:sp>
        <p:nvSpPr>
          <p:cNvPr id="136" name="文本框 9"/>
          <p:cNvSpPr txBox="1"/>
          <p:nvPr/>
        </p:nvSpPr>
        <p:spPr>
          <a:xfrm>
            <a:off x="7758113" y="3765777"/>
            <a:ext cx="247954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.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开发和管理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Fragment</a:t>
            </a:r>
          </a:p>
        </p:txBody>
      </p:sp>
      <p:sp>
        <p:nvSpPr>
          <p:cNvPr id="137" name="文本框 10"/>
          <p:cNvSpPr txBox="1"/>
          <p:nvPr/>
        </p:nvSpPr>
        <p:spPr>
          <a:xfrm>
            <a:off x="6801736" y="1874928"/>
            <a:ext cx="24795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5. Fragment</a:t>
            </a:r>
            <a:r>
              <a:t>的生命周期</a:t>
            </a:r>
          </a:p>
        </p:txBody>
      </p:sp>
      <p:sp>
        <p:nvSpPr>
          <p:cNvPr id="138" name="直接连接符 28"/>
          <p:cNvSpPr/>
          <p:nvPr/>
        </p:nvSpPr>
        <p:spPr>
          <a:xfrm>
            <a:off x="0" y="446087"/>
            <a:ext cx="332105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直接连接符 29"/>
          <p:cNvSpPr/>
          <p:nvPr/>
        </p:nvSpPr>
        <p:spPr>
          <a:xfrm>
            <a:off x="0" y="1271587"/>
            <a:ext cx="1159192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afterEffect" presetSubtype="0" presetID="8" grpId="7" fill="hold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16" presetID="23" grpId="8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3"/>
      <p:bldP build="whole" bldLvl="1" animBg="1" rev="0" advAuto="0" spid="134" grpId="2"/>
      <p:bldP build="whole" bldLvl="1" animBg="1" rev="0" advAuto="0" spid="133" grpId="1"/>
      <p:bldP build="whole" bldLvl="1" animBg="1" rev="0" advAuto="0" spid="137" grpId="5"/>
      <p:bldP build="whole" bldLvl="1" animBg="1" rev="0" advAuto="0" spid="131" grpId="6"/>
      <p:bldP build="whole" bldLvl="1" animBg="1" rev="0" advAuto="0" spid="131" grpId="7"/>
      <p:bldP build="whole" bldLvl="1" animBg="1" rev="0" advAuto="0" spid="136" grpId="4"/>
      <p:bldP build="whole" bldLvl="1" animBg="1" rev="0" advAuto="0" spid="132" grpId="8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矩形 17"/>
          <p:cNvSpPr txBox="1"/>
          <p:nvPr/>
        </p:nvSpPr>
        <p:spPr>
          <a:xfrm>
            <a:off x="1829401" y="304142"/>
            <a:ext cx="686019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63" name="组合 40"/>
          <p:cNvGrpSpPr/>
          <p:nvPr/>
        </p:nvGrpSpPr>
        <p:grpSpPr>
          <a:xfrm>
            <a:off x="-661988" y="314324"/>
            <a:ext cx="11418889" cy="1223963"/>
            <a:chOff x="0" y="0"/>
            <a:chExt cx="11418887" cy="1223962"/>
          </a:xfrm>
        </p:grpSpPr>
        <p:sp>
          <p:nvSpPr>
            <p:cNvPr id="459" name="矩形 14"/>
            <p:cNvSpPr/>
            <p:nvPr/>
          </p:nvSpPr>
          <p:spPr>
            <a:xfrm>
              <a:off x="2352674" y="671513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直接连接符 16"/>
            <p:cNvSpPr/>
            <p:nvPr/>
          </p:nvSpPr>
          <p:spPr>
            <a:xfrm>
              <a:off x="-1" y="674688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矩形 18"/>
            <p:cNvSpPr/>
            <p:nvPr/>
          </p:nvSpPr>
          <p:spPr>
            <a:xfrm>
              <a:off x="2352674" y="0"/>
              <a:ext cx="306387" cy="1223963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文本框 20"/>
            <p:cNvSpPr txBox="1"/>
            <p:nvPr/>
          </p:nvSpPr>
          <p:spPr>
            <a:xfrm>
              <a:off x="2770187" y="742950"/>
              <a:ext cx="6934856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在</a:t>
              </a:r>
              <a:r>
                <a:t>Activity</a:t>
              </a:r>
              <a:r>
                <a:t>中显示</a:t>
              </a:r>
              <a:r>
                <a:t>Fragment</a:t>
              </a:r>
              <a:r>
                <a:t>必须将</a:t>
              </a:r>
              <a:r>
                <a:t>Fragment</a:t>
              </a:r>
              <a:r>
                <a:t>添加到</a:t>
              </a:r>
              <a:r>
                <a:t>Activity</a:t>
              </a:r>
              <a:r>
                <a:t>中。</a:t>
              </a:r>
            </a:p>
          </p:txBody>
        </p:sp>
      </p:grpSp>
      <p:grpSp>
        <p:nvGrpSpPr>
          <p:cNvPr id="467" name="组合 2"/>
          <p:cNvGrpSpPr/>
          <p:nvPr/>
        </p:nvGrpSpPr>
        <p:grpSpPr>
          <a:xfrm>
            <a:off x="600075" y="2532060"/>
            <a:ext cx="7077959" cy="3524819"/>
            <a:chOff x="0" y="0"/>
            <a:chExt cx="7077958" cy="3524818"/>
          </a:xfrm>
        </p:grpSpPr>
        <p:sp>
          <p:nvSpPr>
            <p:cNvPr id="464" name="矩形 25"/>
            <p:cNvSpPr/>
            <p:nvPr/>
          </p:nvSpPr>
          <p:spPr>
            <a:xfrm>
              <a:off x="0" y="363712"/>
              <a:ext cx="6791325" cy="3073228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文本框 1"/>
            <p:cNvSpPr txBox="1"/>
            <p:nvPr/>
          </p:nvSpPr>
          <p:spPr>
            <a:xfrm>
              <a:off x="2740" y="0"/>
              <a:ext cx="1594285" cy="40894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数据传递方式</a:t>
              </a:r>
            </a:p>
          </p:txBody>
        </p:sp>
        <p:sp>
          <p:nvSpPr>
            <p:cNvPr id="466" name="矩形 33"/>
            <p:cNvSpPr txBox="1"/>
            <p:nvPr/>
          </p:nvSpPr>
          <p:spPr>
            <a:xfrm>
              <a:off x="92824" y="677478"/>
              <a:ext cx="6985135" cy="284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marL="285750" indent="-285750">
                <a:buSzPct val="100000"/>
                <a:buChar char="➢"/>
                <a:defRPr b="1">
                  <a:solidFill>
                    <a:srgbClr val="FFFFFF"/>
                  </a:solidFill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中创建</a:t>
              </a:r>
              <a:r>
                <a:rPr b="0"/>
                <a:t>Bundle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数据包，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并调用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setAguments(Bundle bundle)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方法即可将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Bundle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数据包传递给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Char char="➢"/>
                <a:defRPr b="1"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需要在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运行中</a:t>
              </a:r>
            </a:p>
            <a:p>
              <a:pPr>
                <a:defRPr b="1"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进行实时通信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中定义一个内部回调接口，再让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包含该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实现该回调接口，这样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即可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调用该回调方法将数据传递给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  <p:pic>
        <p:nvPicPr>
          <p:cNvPr id="46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125" y="2136188"/>
            <a:ext cx="6457130" cy="364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矩形 17"/>
          <p:cNvSpPr txBox="1"/>
          <p:nvPr/>
        </p:nvSpPr>
        <p:spPr>
          <a:xfrm>
            <a:off x="1793753" y="288853"/>
            <a:ext cx="829688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4.4.4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管理与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事务</a:t>
            </a:r>
          </a:p>
        </p:txBody>
      </p:sp>
      <p:grpSp>
        <p:nvGrpSpPr>
          <p:cNvPr id="475" name="组合 40"/>
          <p:cNvGrpSpPr/>
          <p:nvPr/>
        </p:nvGrpSpPr>
        <p:grpSpPr>
          <a:xfrm>
            <a:off x="-661988" y="314324"/>
            <a:ext cx="11418889" cy="1223963"/>
            <a:chOff x="0" y="0"/>
            <a:chExt cx="11418887" cy="1223962"/>
          </a:xfrm>
        </p:grpSpPr>
        <p:sp>
          <p:nvSpPr>
            <p:cNvPr id="471" name="矩形 14"/>
            <p:cNvSpPr/>
            <p:nvPr/>
          </p:nvSpPr>
          <p:spPr>
            <a:xfrm>
              <a:off x="2352674" y="671513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直接连接符 16"/>
            <p:cNvSpPr/>
            <p:nvPr/>
          </p:nvSpPr>
          <p:spPr>
            <a:xfrm>
              <a:off x="-1" y="674688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3" name="矩形 18"/>
            <p:cNvSpPr/>
            <p:nvPr/>
          </p:nvSpPr>
          <p:spPr>
            <a:xfrm>
              <a:off x="2352674" y="0"/>
              <a:ext cx="306387" cy="1223963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文本框 20"/>
            <p:cNvSpPr txBox="1"/>
            <p:nvPr/>
          </p:nvSpPr>
          <p:spPr>
            <a:xfrm>
              <a:off x="2770186" y="742950"/>
              <a:ext cx="586292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Activity</a:t>
              </a:r>
              <a:r>
                <a:t>管理</a:t>
              </a:r>
              <a:r>
                <a:t>Fragment</a:t>
              </a:r>
              <a:r>
                <a:t>主要依靠</a:t>
              </a:r>
              <a:r>
                <a:t>FragmentManager</a:t>
              </a:r>
              <a:r>
                <a:t>。</a:t>
              </a:r>
            </a:p>
          </p:txBody>
        </p:sp>
      </p:grpSp>
      <p:grpSp>
        <p:nvGrpSpPr>
          <p:cNvPr id="479" name="组合 3"/>
          <p:cNvGrpSpPr/>
          <p:nvPr/>
        </p:nvGrpSpPr>
        <p:grpSpPr>
          <a:xfrm>
            <a:off x="577849" y="3268667"/>
            <a:ext cx="5631657" cy="2673847"/>
            <a:chOff x="0" y="0"/>
            <a:chExt cx="5631656" cy="2673845"/>
          </a:xfrm>
        </p:grpSpPr>
        <p:sp>
          <p:nvSpPr>
            <p:cNvPr id="476" name="直接连接符 26"/>
            <p:cNvSpPr/>
            <p:nvPr/>
          </p:nvSpPr>
          <p:spPr>
            <a:xfrm>
              <a:off x="26194" y="0"/>
              <a:ext cx="5392739" cy="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7" name="直接连接符 28"/>
            <p:cNvSpPr/>
            <p:nvPr/>
          </p:nvSpPr>
          <p:spPr>
            <a:xfrm>
              <a:off x="119459" y="2319336"/>
              <a:ext cx="5392739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矩形 29"/>
            <p:cNvSpPr txBox="1"/>
            <p:nvPr/>
          </p:nvSpPr>
          <p:spPr>
            <a:xfrm>
              <a:off x="0" y="144005"/>
              <a:ext cx="5631657" cy="2529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285750"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使用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方法来获取指定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 marL="285750" indent="-285750"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调用</a:t>
              </a:r>
              <a:r>
                <a:t>popBackStack()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方法将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从后台栈中弹出。</a:t>
              </a:r>
            </a:p>
            <a:p>
              <a:pPr marL="285750" indent="-285750"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</a:p>
            <a:p>
              <a:pPr marL="285750" indent="-285750"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调用</a:t>
              </a:r>
              <a:r>
                <a:t>addOnBackStackChangeListener()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注册一个监听器，用于监听后台栈的变化。</a:t>
              </a:r>
            </a:p>
          </p:txBody>
        </p:sp>
      </p:grpSp>
      <p:grpSp>
        <p:nvGrpSpPr>
          <p:cNvPr id="482" name="矩形 30"/>
          <p:cNvGrpSpPr/>
          <p:nvPr/>
        </p:nvGrpSpPr>
        <p:grpSpPr>
          <a:xfrm>
            <a:off x="604043" y="2517481"/>
            <a:ext cx="2965451" cy="546101"/>
            <a:chOff x="0" y="0"/>
            <a:chExt cx="2965450" cy="546100"/>
          </a:xfrm>
        </p:grpSpPr>
        <p:sp>
          <p:nvSpPr>
            <p:cNvPr id="480" name="矩形"/>
            <p:cNvSpPr/>
            <p:nvPr/>
          </p:nvSpPr>
          <p:spPr>
            <a:xfrm>
              <a:off x="0" y="0"/>
              <a:ext cx="2965450" cy="54610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333F50"/>
                  </a:solidFill>
                </a:defRPr>
              </a:pPr>
            </a:p>
          </p:txBody>
        </p:sp>
        <p:sp>
          <p:nvSpPr>
            <p:cNvPr id="481" name="FragmentManager的功能"/>
            <p:cNvSpPr txBox="1"/>
            <p:nvPr/>
          </p:nvSpPr>
          <p:spPr>
            <a:xfrm>
              <a:off x="0" y="49530"/>
              <a:ext cx="2965450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333F50"/>
                  </a:solidFill>
                </a:defRPr>
              </a:pPr>
              <a:r>
                <a:t>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的功能</a:t>
              </a:r>
            </a:p>
          </p:txBody>
        </p:sp>
      </p:grpSp>
      <p:pic>
        <p:nvPicPr>
          <p:cNvPr id="48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6775" y="3268667"/>
            <a:ext cx="3705225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椭圆 6"/>
          <p:cNvGrpSpPr/>
          <p:nvPr/>
        </p:nvGrpSpPr>
        <p:grpSpPr>
          <a:xfrm>
            <a:off x="4127500" y="550862"/>
            <a:ext cx="3376614" cy="3375028"/>
            <a:chOff x="0" y="0"/>
            <a:chExt cx="3376613" cy="3375026"/>
          </a:xfrm>
        </p:grpSpPr>
        <p:sp>
          <p:nvSpPr>
            <p:cNvPr id="485" name="圆形"/>
            <p:cNvSpPr/>
            <p:nvPr/>
          </p:nvSpPr>
          <p:spPr>
            <a:xfrm>
              <a:off x="0" y="-1"/>
              <a:ext cx="3376614" cy="3375028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4.5"/>
            <p:cNvSpPr txBox="1"/>
            <p:nvPr/>
          </p:nvSpPr>
          <p:spPr>
            <a:xfrm>
              <a:off x="494494" y="936942"/>
              <a:ext cx="2387625" cy="150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4.5</a:t>
              </a:r>
            </a:p>
          </p:txBody>
        </p:sp>
      </p:grpSp>
      <p:sp>
        <p:nvSpPr>
          <p:cNvPr id="488" name="弦形 7"/>
          <p:cNvSpPr/>
          <p:nvPr/>
        </p:nvSpPr>
        <p:spPr>
          <a:xfrm rot="17100000">
            <a:off x="4401148" y="1615729"/>
            <a:ext cx="1709064" cy="2716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lnTo>
                  <a:pt x="3662" y="21600"/>
                </a:ln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9" name="直接连接符 9"/>
          <p:cNvSpPr/>
          <p:nvPr/>
        </p:nvSpPr>
        <p:spPr>
          <a:xfrm>
            <a:off x="3517900" y="1239837"/>
            <a:ext cx="3595689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文本框 12"/>
          <p:cNvSpPr txBox="1"/>
          <p:nvPr/>
        </p:nvSpPr>
        <p:spPr>
          <a:xfrm>
            <a:off x="3009900" y="4850238"/>
            <a:ext cx="5760800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Fragment</a:t>
            </a:r>
            <a:r>
              <a:t>的生命周期</a:t>
            </a:r>
          </a:p>
        </p:txBody>
      </p:sp>
      <p:sp>
        <p:nvSpPr>
          <p:cNvPr id="491" name="直接连接符 13"/>
          <p:cNvSpPr/>
          <p:nvPr/>
        </p:nvSpPr>
        <p:spPr>
          <a:xfrm flipV="1">
            <a:off x="851128" y="5253037"/>
            <a:ext cx="2158772" cy="2540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直接连接符 14"/>
          <p:cNvSpPr/>
          <p:nvPr/>
        </p:nvSpPr>
        <p:spPr>
          <a:xfrm flipV="1">
            <a:off x="8734544" y="5253037"/>
            <a:ext cx="2440776" cy="1270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组合 1"/>
          <p:cNvGrpSpPr/>
          <p:nvPr/>
        </p:nvGrpSpPr>
        <p:grpSpPr>
          <a:xfrm>
            <a:off x="1426473" y="-283980"/>
            <a:ext cx="7081756" cy="5910927"/>
            <a:chOff x="0" y="0"/>
            <a:chExt cx="7081754" cy="5910926"/>
          </a:xfrm>
        </p:grpSpPr>
        <p:sp>
          <p:nvSpPr>
            <p:cNvPr id="494" name="直接连接符 8"/>
            <p:cNvSpPr/>
            <p:nvPr/>
          </p:nvSpPr>
          <p:spPr>
            <a:xfrm flipH="1">
              <a:off x="712774" y="255048"/>
              <a:ext cx="1" cy="170021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5" name="直接连接符 9"/>
            <p:cNvSpPr/>
            <p:nvPr/>
          </p:nvSpPr>
          <p:spPr>
            <a:xfrm>
              <a:off x="2645879" y="181937"/>
              <a:ext cx="17686" cy="441928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" name="直接连接符 11"/>
            <p:cNvSpPr/>
            <p:nvPr/>
          </p:nvSpPr>
          <p:spPr>
            <a:xfrm>
              <a:off x="6456750" y="0"/>
              <a:ext cx="36029" cy="379253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直接连接符 12"/>
            <p:cNvSpPr/>
            <p:nvPr/>
          </p:nvSpPr>
          <p:spPr>
            <a:xfrm flipH="1">
              <a:off x="4439879" y="196058"/>
              <a:ext cx="1845" cy="107486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椭圆 17"/>
            <p:cNvSpPr/>
            <p:nvPr/>
          </p:nvSpPr>
          <p:spPr>
            <a:xfrm>
              <a:off x="-1" y="2214024"/>
              <a:ext cx="1438279" cy="143986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椭圆 18"/>
            <p:cNvSpPr/>
            <p:nvPr/>
          </p:nvSpPr>
          <p:spPr>
            <a:xfrm>
              <a:off x="2098902" y="4791738"/>
              <a:ext cx="1117605" cy="1119189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椭圆 19"/>
            <p:cNvSpPr/>
            <p:nvPr/>
          </p:nvSpPr>
          <p:spPr>
            <a:xfrm>
              <a:off x="3900126" y="1451890"/>
              <a:ext cx="1117605" cy="1117601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椭圆 20"/>
            <p:cNvSpPr/>
            <p:nvPr/>
          </p:nvSpPr>
          <p:spPr>
            <a:xfrm>
              <a:off x="5964150" y="4017962"/>
              <a:ext cx="1117605" cy="111760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矩形 26"/>
            <p:cNvSpPr txBox="1"/>
            <p:nvPr/>
          </p:nvSpPr>
          <p:spPr>
            <a:xfrm>
              <a:off x="133361" y="2536467"/>
              <a:ext cx="1171533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状态</a:t>
              </a:r>
            </a:p>
          </p:txBody>
        </p:sp>
        <p:sp>
          <p:nvSpPr>
            <p:cNvPr id="503" name="矩形 27"/>
            <p:cNvSpPr txBox="1"/>
            <p:nvPr/>
          </p:nvSpPr>
          <p:spPr>
            <a:xfrm>
              <a:off x="4007279" y="1549269"/>
              <a:ext cx="890664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停止状态</a:t>
              </a:r>
            </a:p>
          </p:txBody>
        </p:sp>
        <p:sp>
          <p:nvSpPr>
            <p:cNvPr id="504" name="矩形 28"/>
            <p:cNvSpPr txBox="1"/>
            <p:nvPr/>
          </p:nvSpPr>
          <p:spPr>
            <a:xfrm>
              <a:off x="2212548" y="4889409"/>
              <a:ext cx="890664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暂停状态</a:t>
              </a:r>
            </a:p>
          </p:txBody>
        </p:sp>
        <p:sp>
          <p:nvSpPr>
            <p:cNvPr id="505" name="矩形 29"/>
            <p:cNvSpPr txBox="1"/>
            <p:nvPr/>
          </p:nvSpPr>
          <p:spPr>
            <a:xfrm>
              <a:off x="6077527" y="4170291"/>
              <a:ext cx="890664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销毁状态</a:t>
              </a:r>
            </a:p>
          </p:txBody>
        </p:sp>
        <p:sp>
          <p:nvSpPr>
            <p:cNvPr id="506" name="弧形 41"/>
            <p:cNvSpPr/>
            <p:nvPr/>
          </p:nvSpPr>
          <p:spPr>
            <a:xfrm rot="18900000">
              <a:off x="422666" y="1863336"/>
              <a:ext cx="581821" cy="581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07" name="弧形 42"/>
            <p:cNvSpPr/>
            <p:nvPr/>
          </p:nvSpPr>
          <p:spPr>
            <a:xfrm rot="18900000">
              <a:off x="2462556" y="4538324"/>
              <a:ext cx="404021" cy="40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08" name="弧形 43"/>
            <p:cNvSpPr/>
            <p:nvPr/>
          </p:nvSpPr>
          <p:spPr>
            <a:xfrm rot="18900000">
              <a:off x="4248189" y="1188831"/>
              <a:ext cx="404021" cy="40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09" name="弧形 44"/>
            <p:cNvSpPr/>
            <p:nvPr/>
          </p:nvSpPr>
          <p:spPr>
            <a:xfrm rot="18900000">
              <a:off x="6299504" y="3732675"/>
              <a:ext cx="404021" cy="40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511" name="直接连接符 25"/>
          <p:cNvSpPr/>
          <p:nvPr/>
        </p:nvSpPr>
        <p:spPr>
          <a:xfrm flipH="1">
            <a:off x="634999" y="-120651"/>
            <a:ext cx="2" cy="203041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直接连接符 26"/>
          <p:cNvSpPr/>
          <p:nvPr/>
        </p:nvSpPr>
        <p:spPr>
          <a:xfrm flipH="1">
            <a:off x="657224" y="4827587"/>
            <a:ext cx="2" cy="203041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文本框 6"/>
          <p:cNvSpPr txBox="1"/>
          <p:nvPr/>
        </p:nvSpPr>
        <p:spPr>
          <a:xfrm rot="5400000">
            <a:off x="-427453" y="2927585"/>
            <a:ext cx="213614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生命周期</a:t>
            </a:r>
          </a:p>
        </p:txBody>
      </p:sp>
      <p:sp>
        <p:nvSpPr>
          <p:cNvPr id="514" name="文本框 1"/>
          <p:cNvSpPr txBox="1"/>
          <p:nvPr/>
        </p:nvSpPr>
        <p:spPr>
          <a:xfrm>
            <a:off x="1298430" y="3426936"/>
            <a:ext cx="2169993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当前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位于前台，用户可见，可以获得焦点。</a:t>
            </a:r>
          </a:p>
        </p:txBody>
      </p:sp>
      <p:sp>
        <p:nvSpPr>
          <p:cNvPr id="515" name="文本框 1"/>
          <p:cNvSpPr txBox="1"/>
          <p:nvPr/>
        </p:nvSpPr>
        <p:spPr>
          <a:xfrm>
            <a:off x="2935978" y="5651620"/>
            <a:ext cx="255577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其他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位于前台，该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依然可见，只是不能获得焦点。</a:t>
            </a:r>
          </a:p>
        </p:txBody>
      </p:sp>
      <p:sp>
        <p:nvSpPr>
          <p:cNvPr id="516" name="文本框 1"/>
          <p:cNvSpPr txBox="1"/>
          <p:nvPr/>
        </p:nvSpPr>
        <p:spPr>
          <a:xfrm>
            <a:off x="4938145" y="2310185"/>
            <a:ext cx="216999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该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不可见，失去焦点。</a:t>
            </a:r>
          </a:p>
        </p:txBody>
      </p:sp>
      <p:sp>
        <p:nvSpPr>
          <p:cNvPr id="517" name="文本框 1"/>
          <p:cNvSpPr txBox="1"/>
          <p:nvPr/>
        </p:nvSpPr>
        <p:spPr>
          <a:xfrm>
            <a:off x="5208551" y="4170784"/>
            <a:ext cx="242333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该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被完全删除，或该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所在的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被结束。</a:t>
            </a:r>
          </a:p>
        </p:txBody>
      </p:sp>
      <p:pic>
        <p:nvPicPr>
          <p:cNvPr id="518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5963" y="-3174"/>
            <a:ext cx="27305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组合 1"/>
          <p:cNvGrpSpPr/>
          <p:nvPr/>
        </p:nvGrpSpPr>
        <p:grpSpPr>
          <a:xfrm>
            <a:off x="462466" y="305536"/>
            <a:ext cx="3986214" cy="3900488"/>
            <a:chOff x="0" y="0"/>
            <a:chExt cx="3986213" cy="3900487"/>
          </a:xfrm>
        </p:grpSpPr>
        <p:grpSp>
          <p:nvGrpSpPr>
            <p:cNvPr id="524" name="椭圆 6"/>
            <p:cNvGrpSpPr/>
            <p:nvPr/>
          </p:nvGrpSpPr>
          <p:grpSpPr>
            <a:xfrm>
              <a:off x="609600" y="0"/>
              <a:ext cx="3376614" cy="3375027"/>
              <a:chOff x="0" y="0"/>
              <a:chExt cx="3376613" cy="3375026"/>
            </a:xfrm>
          </p:grpSpPr>
          <p:sp>
            <p:nvSpPr>
              <p:cNvPr id="522" name="圆形"/>
              <p:cNvSpPr/>
              <p:nvPr/>
            </p:nvSpPr>
            <p:spPr>
              <a:xfrm>
                <a:off x="0" y="-1"/>
                <a:ext cx="3376614" cy="3375028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9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3" name="4.6"/>
              <p:cNvSpPr txBox="1"/>
              <p:nvPr/>
            </p:nvSpPr>
            <p:spPr>
              <a:xfrm>
                <a:off x="494494" y="936942"/>
                <a:ext cx="2387625" cy="150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4.6</a:t>
                </a:r>
              </a:p>
            </p:txBody>
          </p:sp>
        </p:grpSp>
        <p:sp>
          <p:nvSpPr>
            <p:cNvPr id="525" name="弦形 7"/>
            <p:cNvSpPr/>
            <p:nvPr/>
          </p:nvSpPr>
          <p:spPr>
            <a:xfrm rot="17100000">
              <a:off x="883248" y="1064866"/>
              <a:ext cx="1709064" cy="271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9" h="21600" fill="norm" stroke="1" extrusionOk="0">
                  <a:moveTo>
                    <a:pt x="3662" y="21600"/>
                  </a:moveTo>
                  <a:lnTo>
                    <a:pt x="3662" y="21600"/>
                  </a:lnTo>
                  <a:cubicBezTo>
                    <a:pt x="-2541" y="15536"/>
                    <a:pt x="-676" y="7034"/>
                    <a:pt x="7828" y="2611"/>
                  </a:cubicBezTo>
                  <a:cubicBezTo>
                    <a:pt x="11089" y="914"/>
                    <a:pt x="15022" y="0"/>
                    <a:pt x="19059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直接连接符 9"/>
            <p:cNvSpPr/>
            <p:nvPr/>
          </p:nvSpPr>
          <p:spPr>
            <a:xfrm>
              <a:off x="0" y="688974"/>
              <a:ext cx="3595689" cy="3211514"/>
            </a:xfrm>
            <a:prstGeom prst="line">
              <a:avLst/>
            </a:prstGeom>
            <a:noFill/>
            <a:ln w="6350" cap="flat">
              <a:solidFill>
                <a:srgbClr val="FE5A3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28" name="文本框 12"/>
          <p:cNvSpPr txBox="1"/>
          <p:nvPr/>
        </p:nvSpPr>
        <p:spPr>
          <a:xfrm>
            <a:off x="4853392" y="579012"/>
            <a:ext cx="2542541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本章小结</a:t>
            </a:r>
          </a:p>
        </p:txBody>
      </p:sp>
      <p:sp>
        <p:nvSpPr>
          <p:cNvPr id="529" name="直接连接符 14"/>
          <p:cNvSpPr/>
          <p:nvPr/>
        </p:nvSpPr>
        <p:spPr>
          <a:xfrm>
            <a:off x="7500270" y="994511"/>
            <a:ext cx="215106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0" name="直接连接符 8"/>
          <p:cNvSpPr/>
          <p:nvPr/>
        </p:nvSpPr>
        <p:spPr>
          <a:xfrm flipH="1">
            <a:off x="5532423" y="2681596"/>
            <a:ext cx="1" cy="368325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33" name="矩形 10"/>
          <p:cNvGrpSpPr/>
          <p:nvPr/>
        </p:nvGrpSpPr>
        <p:grpSpPr>
          <a:xfrm>
            <a:off x="5532423" y="5632821"/>
            <a:ext cx="4118910" cy="911598"/>
            <a:chOff x="0" y="0"/>
            <a:chExt cx="4118909" cy="911597"/>
          </a:xfrm>
        </p:grpSpPr>
        <p:sp>
          <p:nvSpPr>
            <p:cNvPr id="531" name="矩形"/>
            <p:cNvSpPr/>
            <p:nvPr/>
          </p:nvSpPr>
          <p:spPr>
            <a:xfrm>
              <a:off x="0" y="179573"/>
              <a:ext cx="4118910" cy="552451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深入理解Activity与Fragment"/>
            <p:cNvSpPr txBox="1"/>
            <p:nvPr/>
          </p:nvSpPr>
          <p:spPr>
            <a:xfrm>
              <a:off x="0" y="0"/>
              <a:ext cx="4118910" cy="91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深入理解</a:t>
              </a:r>
              <a:r>
                <a:rPr b="1" sz="2800"/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与</a:t>
              </a:r>
              <a:r>
                <a:rPr b="1" sz="2800"/>
                <a:t>Fragment</a:t>
              </a:r>
            </a:p>
          </p:txBody>
        </p:sp>
      </p:grpSp>
      <p:sp>
        <p:nvSpPr>
          <p:cNvPr id="534" name="文本框 38"/>
          <p:cNvSpPr txBox="1"/>
          <p:nvPr/>
        </p:nvSpPr>
        <p:spPr>
          <a:xfrm>
            <a:off x="5622699" y="2440257"/>
            <a:ext cx="6086701" cy="368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30000"/>
              </a:lnSpc>
              <a:buSzPct val="100000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</a:t>
            </a:r>
            <a:r>
              <a:t>Android</a:t>
            </a:r>
            <a:r>
              <a:t>四大组件之一：</a:t>
            </a:r>
            <a:r>
              <a:t>Activity</a:t>
            </a:r>
            <a:r>
              <a:t>。</a:t>
            </a:r>
          </a:p>
          <a:p>
            <a:pPr marL="342900" indent="-342900">
              <a:lnSpc>
                <a:spcPct val="130000"/>
              </a:lnSpc>
              <a:buSzPct val="100000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重点掌握如何开发</a:t>
            </a:r>
            <a:r>
              <a:t>Activity</a:t>
            </a:r>
            <a:r>
              <a:t>。</a:t>
            </a:r>
          </a:p>
          <a:p>
            <a:pPr marL="342900" indent="-342900">
              <a:lnSpc>
                <a:spcPct val="130000"/>
              </a:lnSpc>
              <a:buSzPct val="100000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如何在</a:t>
            </a:r>
            <a:r>
              <a:t>AndroidManifest.xml</a:t>
            </a:r>
            <a:r>
              <a:t>文件中配置</a:t>
            </a:r>
            <a:r>
              <a:t>Activity</a:t>
            </a:r>
            <a:r>
              <a:t>。</a:t>
            </a:r>
          </a:p>
          <a:p>
            <a:pPr marL="342900" indent="-342900">
              <a:lnSpc>
                <a:spcPct val="130000"/>
              </a:lnSpc>
              <a:buSzPct val="100000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介绍了启动其他</a:t>
            </a:r>
            <a:r>
              <a:t>Activity</a:t>
            </a:r>
            <a:r>
              <a:t>的方法。</a:t>
            </a:r>
          </a:p>
          <a:p>
            <a:pPr marL="342900" indent="-342900">
              <a:lnSpc>
                <a:spcPct val="130000"/>
              </a:lnSpc>
              <a:buSzPct val="100000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利用</a:t>
            </a:r>
            <a:r>
              <a:t>Bundle</a:t>
            </a:r>
            <a:r>
              <a:t>在不同</a:t>
            </a:r>
            <a:r>
              <a:t>Activity</a:t>
            </a:r>
            <a:r>
              <a:t>之间通信。</a:t>
            </a:r>
          </a:p>
          <a:p>
            <a:pPr marL="342900" indent="-342900">
              <a:lnSpc>
                <a:spcPct val="130000"/>
              </a:lnSpc>
              <a:buSzPct val="100000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</a:t>
            </a:r>
            <a:r>
              <a:t>Activity</a:t>
            </a:r>
            <a:r>
              <a:t>的生命周期。</a:t>
            </a:r>
          </a:p>
          <a:p>
            <a:pPr marL="342900" indent="-342900">
              <a:lnSpc>
                <a:spcPct val="130000"/>
              </a:lnSpc>
              <a:buSzPct val="100000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详细介绍的开发</a:t>
            </a:r>
            <a:r>
              <a:t>Fragment</a:t>
            </a:r>
            <a:r>
              <a:t>的方法。</a:t>
            </a:r>
          </a:p>
          <a:p>
            <a:pPr marL="342900" indent="-342900">
              <a:lnSpc>
                <a:spcPct val="130000"/>
              </a:lnSpc>
              <a:buSzPct val="100000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</a:t>
            </a:r>
            <a:r>
              <a:t>Fragment</a:t>
            </a:r>
            <a:r>
              <a:t>的生命周期。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</a:t>
            </a:r>
          </a:p>
        </p:txBody>
      </p:sp>
      <p:sp>
        <p:nvSpPr>
          <p:cNvPr id="537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参考</a:t>
            </a:r>
          </a:p>
          <a:p>
            <a:pPr/>
            <a:r>
              <a:t>https://www.ibm.com/developerworks/cn/xml/tutorials/x-andddyntut/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Home Work2: Android 在线表单要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在线表单要求</a:t>
            </a:r>
          </a:p>
        </p:txBody>
      </p:sp>
      <p:sp>
        <p:nvSpPr>
          <p:cNvPr id="540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8" y="1566598"/>
            <a:ext cx="839336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 拥有一个属性设置界面设置。完成设置姓名，学号，出生年月，年龄，名族，籍贯等信息的配置。</a:t>
            </a:r>
          </a:p>
        </p:txBody>
      </p:sp>
      <p:sp>
        <p:nvSpPr>
          <p:cNvPr id="541" name="2.当注册表单中含有1种相应属于，app在在线渲染时自动填充相应内容。"/>
          <p:cNvSpPr txBox="1"/>
          <p:nvPr/>
        </p:nvSpPr>
        <p:spPr>
          <a:xfrm>
            <a:off x="1354704" y="3367214"/>
            <a:ext cx="743206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2.当注册表单中含有1种相应属于，app在在线渲染时自动填充相应内容。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椭圆 6"/>
          <p:cNvGrpSpPr/>
          <p:nvPr/>
        </p:nvGrpSpPr>
        <p:grpSpPr>
          <a:xfrm>
            <a:off x="4127500" y="550862"/>
            <a:ext cx="3376614" cy="3375028"/>
            <a:chOff x="0" y="0"/>
            <a:chExt cx="3376613" cy="3375026"/>
          </a:xfrm>
        </p:grpSpPr>
        <p:sp>
          <p:nvSpPr>
            <p:cNvPr id="141" name="圆形"/>
            <p:cNvSpPr/>
            <p:nvPr/>
          </p:nvSpPr>
          <p:spPr>
            <a:xfrm>
              <a:off x="0" y="-1"/>
              <a:ext cx="3376614" cy="3375028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4.1"/>
            <p:cNvSpPr txBox="1"/>
            <p:nvPr/>
          </p:nvSpPr>
          <p:spPr>
            <a:xfrm>
              <a:off x="494494" y="936942"/>
              <a:ext cx="2387625" cy="150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4.1</a:t>
              </a:r>
            </a:p>
          </p:txBody>
        </p:sp>
      </p:grpSp>
      <p:sp>
        <p:nvSpPr>
          <p:cNvPr id="144" name="弦形 7"/>
          <p:cNvSpPr/>
          <p:nvPr/>
        </p:nvSpPr>
        <p:spPr>
          <a:xfrm rot="17100000">
            <a:off x="4401148" y="1615729"/>
            <a:ext cx="1709064" cy="2716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lnTo>
                  <a:pt x="3662" y="21600"/>
                </a:ln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直接连接符 9"/>
          <p:cNvSpPr/>
          <p:nvPr/>
        </p:nvSpPr>
        <p:spPr>
          <a:xfrm>
            <a:off x="3517900" y="1239837"/>
            <a:ext cx="3595689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文本框 12"/>
          <p:cNvSpPr txBox="1"/>
          <p:nvPr/>
        </p:nvSpPr>
        <p:spPr>
          <a:xfrm>
            <a:off x="2178004" y="4714042"/>
            <a:ext cx="6911539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建立、配置和使用</a:t>
            </a:r>
            <a:r>
              <a:t>Activity</a:t>
            </a:r>
          </a:p>
        </p:txBody>
      </p:sp>
      <p:sp>
        <p:nvSpPr>
          <p:cNvPr id="147" name="直接连接符 13"/>
          <p:cNvSpPr/>
          <p:nvPr/>
        </p:nvSpPr>
        <p:spPr>
          <a:xfrm>
            <a:off x="851127" y="5176837"/>
            <a:ext cx="1170857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直接连接符 14"/>
          <p:cNvSpPr/>
          <p:nvPr/>
        </p:nvSpPr>
        <p:spPr>
          <a:xfrm>
            <a:off x="9749307" y="5176837"/>
            <a:ext cx="1426013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40"/>
          <p:cNvGrpSpPr/>
          <p:nvPr/>
        </p:nvGrpSpPr>
        <p:grpSpPr>
          <a:xfrm>
            <a:off x="201612" y="571499"/>
            <a:ext cx="11418889" cy="1322389"/>
            <a:chOff x="0" y="0"/>
            <a:chExt cx="11418887" cy="1322387"/>
          </a:xfrm>
        </p:grpSpPr>
        <p:sp>
          <p:nvSpPr>
            <p:cNvPr id="150" name="矩形 11"/>
            <p:cNvSpPr/>
            <p:nvPr/>
          </p:nvSpPr>
          <p:spPr>
            <a:xfrm>
              <a:off x="2352674" y="769938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文本框 42"/>
            <p:cNvSpPr txBox="1"/>
            <p:nvPr/>
          </p:nvSpPr>
          <p:spPr>
            <a:xfrm>
              <a:off x="2770340" y="-1"/>
              <a:ext cx="3241388" cy="76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4.1.1 Activity</a:t>
              </a:r>
            </a:p>
          </p:txBody>
        </p:sp>
        <p:sp>
          <p:nvSpPr>
            <p:cNvPr id="152" name="直接连接符 13"/>
            <p:cNvSpPr/>
            <p:nvPr/>
          </p:nvSpPr>
          <p:spPr>
            <a:xfrm>
              <a:off x="-1" y="773113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矩形 14"/>
            <p:cNvSpPr/>
            <p:nvPr/>
          </p:nvSpPr>
          <p:spPr>
            <a:xfrm>
              <a:off x="2352674" y="98424"/>
              <a:ext cx="306387" cy="122396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文本框 16"/>
            <p:cNvSpPr txBox="1"/>
            <p:nvPr/>
          </p:nvSpPr>
          <p:spPr>
            <a:xfrm>
              <a:off x="2770187" y="841375"/>
              <a:ext cx="559403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Activity</a:t>
              </a:r>
              <a:r>
                <a:t>是</a:t>
              </a:r>
              <a:r>
                <a:t>Android</a:t>
              </a:r>
              <a:r>
                <a:t>应用中负责与用户交互的组件。</a:t>
              </a:r>
            </a:p>
          </p:txBody>
        </p:sp>
      </p:grpSp>
      <p:grpSp>
        <p:nvGrpSpPr>
          <p:cNvPr id="172" name="组合 1"/>
          <p:cNvGrpSpPr/>
          <p:nvPr/>
        </p:nvGrpSpPr>
        <p:grpSpPr>
          <a:xfrm>
            <a:off x="1607675" y="2565401"/>
            <a:ext cx="9126538" cy="3498850"/>
            <a:chOff x="0" y="0"/>
            <a:chExt cx="9126536" cy="3498849"/>
          </a:xfrm>
        </p:grpSpPr>
        <p:grpSp>
          <p:nvGrpSpPr>
            <p:cNvPr id="159" name="组合 33"/>
            <p:cNvGrpSpPr/>
            <p:nvPr/>
          </p:nvGrpSpPr>
          <p:grpSpPr>
            <a:xfrm>
              <a:off x="0" y="111125"/>
              <a:ext cx="9126537" cy="3387725"/>
              <a:chOff x="0" y="0"/>
              <a:chExt cx="9126536" cy="3387724"/>
            </a:xfrm>
          </p:grpSpPr>
          <p:sp>
            <p:nvSpPr>
              <p:cNvPr id="156" name="椭圆 33"/>
              <p:cNvSpPr/>
              <p:nvPr/>
            </p:nvSpPr>
            <p:spPr>
              <a:xfrm>
                <a:off x="0" y="0"/>
                <a:ext cx="3389313" cy="3387725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" name="椭圆 34"/>
              <p:cNvSpPr/>
              <p:nvPr/>
            </p:nvSpPr>
            <p:spPr>
              <a:xfrm>
                <a:off x="2876549" y="0"/>
                <a:ext cx="3389313" cy="3387725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" name="椭圆 35"/>
              <p:cNvSpPr/>
              <p:nvPr/>
            </p:nvSpPr>
            <p:spPr>
              <a:xfrm>
                <a:off x="5737224" y="0"/>
                <a:ext cx="3389313" cy="3387725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0" name="椭圆 20"/>
            <p:cNvSpPr/>
            <p:nvPr/>
          </p:nvSpPr>
          <p:spPr>
            <a:xfrm>
              <a:off x="6107111" y="14287"/>
              <a:ext cx="1158875" cy="1158877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椭圆 21"/>
            <p:cNvSpPr/>
            <p:nvPr/>
          </p:nvSpPr>
          <p:spPr>
            <a:xfrm>
              <a:off x="3130550" y="0"/>
              <a:ext cx="1158875" cy="1158877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椭圆 22"/>
            <p:cNvSpPr/>
            <p:nvPr/>
          </p:nvSpPr>
          <p:spPr>
            <a:xfrm>
              <a:off x="177799" y="23811"/>
              <a:ext cx="1158876" cy="1157289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文本框 14"/>
            <p:cNvSpPr txBox="1"/>
            <p:nvPr/>
          </p:nvSpPr>
          <p:spPr>
            <a:xfrm>
              <a:off x="125939" y="224324"/>
              <a:ext cx="112014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案例</a:t>
              </a:r>
            </a:p>
          </p:txBody>
        </p:sp>
        <p:sp>
          <p:nvSpPr>
            <p:cNvPr id="164" name="文本框 15"/>
            <p:cNvSpPr txBox="1"/>
            <p:nvPr/>
          </p:nvSpPr>
          <p:spPr>
            <a:xfrm>
              <a:off x="531245" y="1497349"/>
              <a:ext cx="2205416" cy="145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用</a:t>
              </a:r>
              <a:r>
                <a:t>LauncherActivity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开发启动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的列表。</a:t>
              </a:r>
            </a:p>
          </p:txBody>
        </p:sp>
        <p:sp>
          <p:nvSpPr>
            <p:cNvPr id="165" name="文本框 24"/>
            <p:cNvSpPr txBox="1"/>
            <p:nvPr/>
          </p:nvSpPr>
          <p:spPr>
            <a:xfrm>
              <a:off x="3116254" y="224324"/>
              <a:ext cx="112014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案例</a:t>
              </a:r>
            </a:p>
          </p:txBody>
        </p:sp>
        <p:sp>
          <p:nvSpPr>
            <p:cNvPr id="166" name="文本框 25"/>
            <p:cNvSpPr txBox="1"/>
            <p:nvPr/>
          </p:nvSpPr>
          <p:spPr>
            <a:xfrm>
              <a:off x="3574835" y="1445184"/>
              <a:ext cx="2038376" cy="145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使用</a:t>
              </a:r>
              <a:r>
                <a:t>ExpandableListActivity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实现可扩展的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  <p:sp>
          <p:nvSpPr>
            <p:cNvPr id="167" name="文本框 26"/>
            <p:cNvSpPr txBox="1"/>
            <p:nvPr/>
          </p:nvSpPr>
          <p:spPr>
            <a:xfrm>
              <a:off x="6070076" y="224324"/>
              <a:ext cx="112014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案例</a:t>
              </a:r>
            </a:p>
          </p:txBody>
        </p:sp>
        <p:sp>
          <p:nvSpPr>
            <p:cNvPr id="168" name="文本框 27"/>
            <p:cNvSpPr txBox="1"/>
            <p:nvPr/>
          </p:nvSpPr>
          <p:spPr>
            <a:xfrm>
              <a:off x="6536492" y="1367830"/>
              <a:ext cx="2319415" cy="174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PreferenceActivity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结合</a:t>
              </a:r>
              <a:r>
                <a:t>PreferenceFragment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实现参数设置界面。</a:t>
              </a:r>
            </a:p>
          </p:txBody>
        </p:sp>
        <p:sp>
          <p:nvSpPr>
            <p:cNvPr id="169" name="弦形 29"/>
            <p:cNvSpPr/>
            <p:nvPr/>
          </p:nvSpPr>
          <p:spPr>
            <a:xfrm>
              <a:off x="180768" y="14278"/>
              <a:ext cx="579438" cy="115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弦形 30"/>
            <p:cNvSpPr/>
            <p:nvPr/>
          </p:nvSpPr>
          <p:spPr>
            <a:xfrm rot="5400000">
              <a:off x="3420673" y="-283972"/>
              <a:ext cx="578644" cy="1158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弦形 31"/>
            <p:cNvSpPr/>
            <p:nvPr/>
          </p:nvSpPr>
          <p:spPr>
            <a:xfrm rot="10800000">
              <a:off x="6683580" y="9533"/>
              <a:ext cx="579438" cy="115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任意多边形 50"/>
          <p:cNvSpPr/>
          <p:nvPr/>
        </p:nvSpPr>
        <p:spPr>
          <a:xfrm>
            <a:off x="965199" y="2293978"/>
            <a:ext cx="619126" cy="677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75" y="0"/>
                </a:moveTo>
                <a:cubicBezTo>
                  <a:pt x="15155" y="0"/>
                  <a:pt x="18124" y="1214"/>
                  <a:pt x="20273" y="3177"/>
                </a:cubicBezTo>
                <a:lnTo>
                  <a:pt x="21600" y="4646"/>
                </a:lnTo>
                <a:lnTo>
                  <a:pt x="10882" y="21600"/>
                </a:lnTo>
                <a:lnTo>
                  <a:pt x="9482" y="21471"/>
                </a:lnTo>
                <a:cubicBezTo>
                  <a:pt x="4071" y="20460"/>
                  <a:pt x="0" y="16087"/>
                  <a:pt x="0" y="10846"/>
                </a:cubicBezTo>
                <a:cubicBezTo>
                  <a:pt x="0" y="4856"/>
                  <a:pt x="5317" y="0"/>
                  <a:pt x="11875" y="0"/>
                </a:cubicBezTo>
                <a:close/>
              </a:path>
            </a:pathLst>
          </a:custGeom>
          <a:solidFill>
            <a:srgbClr val="FE5A3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2" name="组合 40"/>
          <p:cNvGrpSpPr/>
          <p:nvPr/>
        </p:nvGrpSpPr>
        <p:grpSpPr>
          <a:xfrm>
            <a:off x="201612" y="571500"/>
            <a:ext cx="11418889" cy="1322388"/>
            <a:chOff x="0" y="0"/>
            <a:chExt cx="11418887" cy="1322387"/>
          </a:xfrm>
        </p:grpSpPr>
        <p:sp>
          <p:nvSpPr>
            <p:cNvPr id="177" name="矩形 41"/>
            <p:cNvSpPr/>
            <p:nvPr/>
          </p:nvSpPr>
          <p:spPr>
            <a:xfrm>
              <a:off x="2352674" y="769938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文本框 42"/>
            <p:cNvSpPr txBox="1"/>
            <p:nvPr/>
          </p:nvSpPr>
          <p:spPr>
            <a:xfrm>
              <a:off x="2770339" y="-1"/>
              <a:ext cx="4389548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4.1.2 </a:t>
              </a:r>
              <a:r>
                <a:t>配置</a:t>
              </a:r>
              <a:r>
                <a:t>Activity</a:t>
              </a:r>
            </a:p>
          </p:txBody>
        </p:sp>
        <p:sp>
          <p:nvSpPr>
            <p:cNvPr id="179" name="直接连接符 43"/>
            <p:cNvSpPr/>
            <p:nvPr/>
          </p:nvSpPr>
          <p:spPr>
            <a:xfrm>
              <a:off x="-1" y="773113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矩形 44"/>
            <p:cNvSpPr/>
            <p:nvPr/>
          </p:nvSpPr>
          <p:spPr>
            <a:xfrm>
              <a:off x="2352674" y="98424"/>
              <a:ext cx="306387" cy="122396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文本框 45"/>
            <p:cNvSpPr txBox="1"/>
            <p:nvPr/>
          </p:nvSpPr>
          <p:spPr>
            <a:xfrm>
              <a:off x="2770186" y="841375"/>
              <a:ext cx="656762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Android</a:t>
              </a:r>
              <a:r>
                <a:t>应用要求所有应用程序组件都必须显示进行配置。</a:t>
              </a:r>
            </a:p>
          </p:txBody>
        </p:sp>
      </p:grpSp>
      <p:grpSp>
        <p:nvGrpSpPr>
          <p:cNvPr id="187" name="组合 40"/>
          <p:cNvGrpSpPr/>
          <p:nvPr/>
        </p:nvGrpSpPr>
        <p:grpSpPr>
          <a:xfrm>
            <a:off x="1124637" y="3304076"/>
            <a:ext cx="5528577" cy="3049590"/>
            <a:chOff x="0" y="0"/>
            <a:chExt cx="5528575" cy="3049588"/>
          </a:xfrm>
        </p:grpSpPr>
        <p:sp>
          <p:nvSpPr>
            <p:cNvPr id="183" name="矩形 42"/>
            <p:cNvSpPr/>
            <p:nvPr/>
          </p:nvSpPr>
          <p:spPr>
            <a:xfrm>
              <a:off x="21537" y="0"/>
              <a:ext cx="5507039" cy="304958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弦形 46"/>
            <p:cNvSpPr/>
            <p:nvPr/>
          </p:nvSpPr>
          <p:spPr>
            <a:xfrm rot="10800000">
              <a:off x="0" y="595385"/>
              <a:ext cx="995560" cy="192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文本框 31"/>
            <p:cNvSpPr txBox="1"/>
            <p:nvPr/>
          </p:nvSpPr>
          <p:spPr>
            <a:xfrm>
              <a:off x="150124" y="969963"/>
              <a:ext cx="1030288" cy="1234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3200">
                  <a:solidFill>
                    <a:srgbClr val="FE5A3E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属</a:t>
              </a:r>
            </a:p>
            <a:p>
              <a:pPr>
                <a:defRPr sz="3200">
                  <a:solidFill>
                    <a:srgbClr val="FE5A3E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性</a:t>
              </a:r>
            </a:p>
          </p:txBody>
        </p:sp>
        <p:sp>
          <p:nvSpPr>
            <p:cNvPr id="186" name="矩形 33"/>
            <p:cNvSpPr txBox="1"/>
            <p:nvPr/>
          </p:nvSpPr>
          <p:spPr>
            <a:xfrm>
              <a:off x="1127231" y="0"/>
              <a:ext cx="4281489" cy="294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  <a:r>
                <a:t>name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实现类的类名。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  <a:r>
                <a:t>icon: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对应的图标。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  <a:r>
                <a:t>label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的标签。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  <a:r>
                <a:t>exported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是否被其他应用调用。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  <a:r>
                <a:t>launchMode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的加载模式。</a:t>
              </a:r>
            </a:p>
          </p:txBody>
        </p:sp>
      </p:grpSp>
      <p:sp>
        <p:nvSpPr>
          <p:cNvPr id="188" name="文本框 1"/>
          <p:cNvSpPr txBox="1"/>
          <p:nvPr/>
        </p:nvSpPr>
        <p:spPr>
          <a:xfrm>
            <a:off x="965199" y="2392177"/>
            <a:ext cx="44772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只 </a:t>
            </a:r>
            <a:r>
              <a:rPr sz="2000"/>
              <a:t>要为</a:t>
            </a:r>
            <a:r>
              <a:rPr sz="2000"/>
              <a:t>&lt;application…./&gt;</a:t>
            </a:r>
            <a:r>
              <a:rPr sz="2000"/>
              <a:t>元素添加</a:t>
            </a:r>
            <a:r>
              <a:rPr sz="2000"/>
              <a:t>&lt;activity…./&gt;</a:t>
            </a:r>
            <a:r>
              <a:rPr sz="2000"/>
              <a:t>子元素即可配置</a:t>
            </a:r>
            <a:r>
              <a:rPr sz="2000"/>
              <a:t>Activity.</a:t>
            </a:r>
          </a:p>
        </p:txBody>
      </p:sp>
      <p:pic>
        <p:nvPicPr>
          <p:cNvPr id="189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141" y="2008102"/>
            <a:ext cx="3648076" cy="20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4566" y="4274039"/>
            <a:ext cx="3676651" cy="234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97747" y="165052"/>
            <a:ext cx="4022753" cy="114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40"/>
          <p:cNvGrpSpPr/>
          <p:nvPr/>
        </p:nvGrpSpPr>
        <p:grpSpPr>
          <a:xfrm>
            <a:off x="161130" y="172608"/>
            <a:ext cx="11418889" cy="1322388"/>
            <a:chOff x="0" y="0"/>
            <a:chExt cx="11418887" cy="1322387"/>
          </a:xfrm>
        </p:grpSpPr>
        <p:sp>
          <p:nvSpPr>
            <p:cNvPr id="195" name="矩形 41"/>
            <p:cNvSpPr/>
            <p:nvPr/>
          </p:nvSpPr>
          <p:spPr>
            <a:xfrm>
              <a:off x="2352674" y="769938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文本框 42"/>
            <p:cNvSpPr txBox="1"/>
            <p:nvPr/>
          </p:nvSpPr>
          <p:spPr>
            <a:xfrm>
              <a:off x="2770340" y="-1"/>
              <a:ext cx="6065947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4.1.3 </a:t>
              </a:r>
              <a:r>
                <a:t>启动、关闭</a:t>
              </a:r>
              <a:r>
                <a:t>Activity</a:t>
              </a:r>
            </a:p>
          </p:txBody>
        </p:sp>
        <p:sp>
          <p:nvSpPr>
            <p:cNvPr id="197" name="直接连接符 43"/>
            <p:cNvSpPr/>
            <p:nvPr/>
          </p:nvSpPr>
          <p:spPr>
            <a:xfrm>
              <a:off x="-1" y="773113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矩形 44"/>
            <p:cNvSpPr/>
            <p:nvPr/>
          </p:nvSpPr>
          <p:spPr>
            <a:xfrm>
              <a:off x="2352674" y="98424"/>
              <a:ext cx="306387" cy="122396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文本框 45"/>
            <p:cNvSpPr txBox="1"/>
            <p:nvPr/>
          </p:nvSpPr>
          <p:spPr>
            <a:xfrm>
              <a:off x="2770186" y="841375"/>
              <a:ext cx="628497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只有一个</a:t>
              </a:r>
              <a:r>
                <a:t>Activity</a:t>
              </a:r>
              <a:r>
                <a:t>作为程序的入口，并启动其他</a:t>
              </a:r>
              <a:r>
                <a:t>Activity</a:t>
              </a:r>
              <a:r>
                <a:t>。</a:t>
              </a:r>
            </a:p>
          </p:txBody>
        </p:sp>
      </p:grpSp>
      <p:grpSp>
        <p:nvGrpSpPr>
          <p:cNvPr id="214" name="组合 1"/>
          <p:cNvGrpSpPr/>
          <p:nvPr/>
        </p:nvGrpSpPr>
        <p:grpSpPr>
          <a:xfrm>
            <a:off x="1274431" y="1867250"/>
            <a:ext cx="9747251" cy="4507319"/>
            <a:chOff x="0" y="0"/>
            <a:chExt cx="9747250" cy="4507317"/>
          </a:xfrm>
        </p:grpSpPr>
        <p:sp>
          <p:nvSpPr>
            <p:cNvPr id="201" name="任意多边形 14"/>
            <p:cNvSpPr/>
            <p:nvPr/>
          </p:nvSpPr>
          <p:spPr>
            <a:xfrm>
              <a:off x="-1" y="0"/>
              <a:ext cx="3771902" cy="4507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7238"/>
                  </a:lnTo>
                  <a:cubicBezTo>
                    <a:pt x="19537" y="7238"/>
                    <a:pt x="17865" y="8522"/>
                    <a:pt x="17865" y="10105"/>
                  </a:cubicBezTo>
                  <a:cubicBezTo>
                    <a:pt x="17865" y="11688"/>
                    <a:pt x="19537" y="12971"/>
                    <a:pt x="21600" y="12971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任意多边形 15"/>
            <p:cNvSpPr/>
            <p:nvPr/>
          </p:nvSpPr>
          <p:spPr>
            <a:xfrm>
              <a:off x="5322887" y="0"/>
              <a:ext cx="4424364" cy="4507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8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184" y="21600"/>
                  </a:lnTo>
                  <a:lnTo>
                    <a:pt x="3184" y="12971"/>
                  </a:lnTo>
                  <a:cubicBezTo>
                    <a:pt x="1426" y="12971"/>
                    <a:pt x="0" y="11688"/>
                    <a:pt x="0" y="10105"/>
                  </a:cubicBezTo>
                  <a:cubicBezTo>
                    <a:pt x="0" y="8522"/>
                    <a:pt x="1426" y="7238"/>
                    <a:pt x="3184" y="7238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5" name="椭圆 16"/>
            <p:cNvGrpSpPr/>
            <p:nvPr/>
          </p:nvGrpSpPr>
          <p:grpSpPr>
            <a:xfrm>
              <a:off x="3204454" y="1596592"/>
              <a:ext cx="1027116" cy="1027113"/>
              <a:chOff x="0" y="0"/>
              <a:chExt cx="1027114" cy="1027112"/>
            </a:xfrm>
          </p:grpSpPr>
          <p:sp>
            <p:nvSpPr>
              <p:cNvPr id="203" name="圆形"/>
              <p:cNvSpPr/>
              <p:nvPr/>
            </p:nvSpPr>
            <p:spPr>
              <a:xfrm>
                <a:off x="-1" y="-1"/>
                <a:ext cx="1027116" cy="1027114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" name="启动"/>
              <p:cNvSpPr txBox="1"/>
              <p:nvPr/>
            </p:nvSpPr>
            <p:spPr>
              <a:xfrm>
                <a:off x="150416" y="290036"/>
                <a:ext cx="726281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启动</a:t>
                </a:r>
              </a:p>
            </p:txBody>
          </p:sp>
        </p:grpSp>
        <p:grpSp>
          <p:nvGrpSpPr>
            <p:cNvPr id="208" name="椭圆 17"/>
            <p:cNvGrpSpPr/>
            <p:nvPr/>
          </p:nvGrpSpPr>
          <p:grpSpPr>
            <a:xfrm>
              <a:off x="5398292" y="1593547"/>
              <a:ext cx="1027114" cy="1027115"/>
              <a:chOff x="0" y="0"/>
              <a:chExt cx="1027112" cy="1027114"/>
            </a:xfrm>
          </p:grpSpPr>
          <p:sp>
            <p:nvSpPr>
              <p:cNvPr id="206" name="圆形"/>
              <p:cNvSpPr/>
              <p:nvPr/>
            </p:nvSpPr>
            <p:spPr>
              <a:xfrm>
                <a:off x="-1" y="-1"/>
                <a:ext cx="1027114" cy="102711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" name="关闭"/>
              <p:cNvSpPr txBox="1"/>
              <p:nvPr/>
            </p:nvSpPr>
            <p:spPr>
              <a:xfrm>
                <a:off x="150416" y="290036"/>
                <a:ext cx="726280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关闭</a:t>
                </a:r>
              </a:p>
            </p:txBody>
          </p:sp>
        </p:grpSp>
        <p:sp>
          <p:nvSpPr>
            <p:cNvPr id="209" name="文本框 52"/>
            <p:cNvSpPr txBox="1"/>
            <p:nvPr/>
          </p:nvSpPr>
          <p:spPr>
            <a:xfrm>
              <a:off x="123638" y="534852"/>
              <a:ext cx="347186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285750">
                <a:buSzPct val="100000"/>
                <a:buChar char="➢"/>
                <a:defRPr>
                  <a:solidFill>
                    <a:srgbClr val="FFFFFF"/>
                  </a:solidFill>
                </a:defRPr>
              </a:pPr>
              <a:r>
                <a:t>startActivity(Intent intent)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：启动其他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  <p:sp>
          <p:nvSpPr>
            <p:cNvPr id="210" name="直接连接符 20"/>
            <p:cNvSpPr/>
            <p:nvPr/>
          </p:nvSpPr>
          <p:spPr>
            <a:xfrm>
              <a:off x="1170822" y="2107103"/>
              <a:ext cx="1957389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直接连接符 21"/>
            <p:cNvSpPr/>
            <p:nvPr/>
          </p:nvSpPr>
          <p:spPr>
            <a:xfrm>
              <a:off x="6425404" y="2107103"/>
              <a:ext cx="1957389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椭圆 22"/>
            <p:cNvSpPr/>
            <p:nvPr/>
          </p:nvSpPr>
          <p:spPr>
            <a:xfrm>
              <a:off x="735010" y="1881678"/>
              <a:ext cx="452439" cy="45085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椭圆 23"/>
            <p:cNvSpPr/>
            <p:nvPr/>
          </p:nvSpPr>
          <p:spPr>
            <a:xfrm>
              <a:off x="8395493" y="1881678"/>
              <a:ext cx="452439" cy="45085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5" name="文本框 52"/>
          <p:cNvSpPr txBox="1"/>
          <p:nvPr/>
        </p:nvSpPr>
        <p:spPr>
          <a:xfrm>
            <a:off x="1398069" y="4895884"/>
            <a:ext cx="347186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startActivityForResult(Intent intent, 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：以指定的请求码启动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6" name="文本框 52"/>
          <p:cNvSpPr txBox="1"/>
          <p:nvPr/>
        </p:nvSpPr>
        <p:spPr>
          <a:xfrm>
            <a:off x="7628711" y="2429184"/>
            <a:ext cx="347186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finish()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：结束当前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7" name="文本框 52"/>
          <p:cNvSpPr txBox="1"/>
          <p:nvPr/>
        </p:nvSpPr>
        <p:spPr>
          <a:xfrm>
            <a:off x="7386004" y="4730680"/>
            <a:ext cx="3471864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finishActivity(int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：结束以</a:t>
            </a:r>
            <a:r>
              <a:t>startActivityForResult(Intent intent, int requestCode)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方式启动的</a:t>
            </a:r>
            <a:r>
              <a:t>Activity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4.1.3 </a:t>
            </a:r>
            <a:r>
              <a:t>启动、关闭</a:t>
            </a:r>
            <a:r>
              <a:t>Activity</a:t>
            </a:r>
          </a:p>
        </p:txBody>
      </p:sp>
      <p:pic>
        <p:nvPicPr>
          <p:cNvPr id="2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24" y="1878889"/>
            <a:ext cx="3760718" cy="231604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文本框 4"/>
          <p:cNvSpPr txBox="1"/>
          <p:nvPr/>
        </p:nvSpPr>
        <p:spPr>
          <a:xfrm>
            <a:off x="1270460" y="1478779"/>
            <a:ext cx="208020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Intent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的构造函数</a:t>
            </a:r>
          </a:p>
        </p:txBody>
      </p:sp>
      <p:pic>
        <p:nvPicPr>
          <p:cNvPr id="22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8210" y="1774782"/>
            <a:ext cx="5925590" cy="1171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8210" y="3437023"/>
            <a:ext cx="5925590" cy="1704763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文本框 7"/>
          <p:cNvSpPr txBox="1"/>
          <p:nvPr/>
        </p:nvSpPr>
        <p:spPr>
          <a:xfrm>
            <a:off x="5329842" y="1388224"/>
            <a:ext cx="243255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跳转到另一个</a:t>
            </a:r>
            <a:r>
              <a:t>Activity</a:t>
            </a:r>
          </a:p>
        </p:txBody>
      </p:sp>
      <p:sp>
        <p:nvSpPr>
          <p:cNvPr id="227" name="文本框 8"/>
          <p:cNvSpPr txBox="1"/>
          <p:nvPr/>
        </p:nvSpPr>
        <p:spPr>
          <a:xfrm>
            <a:off x="5482242" y="3036914"/>
            <a:ext cx="1120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打开网页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40"/>
          <p:cNvGrpSpPr/>
          <p:nvPr/>
        </p:nvGrpSpPr>
        <p:grpSpPr>
          <a:xfrm>
            <a:off x="201612" y="571500"/>
            <a:ext cx="11418889" cy="1322388"/>
            <a:chOff x="0" y="0"/>
            <a:chExt cx="11418887" cy="1322387"/>
          </a:xfrm>
        </p:grpSpPr>
        <p:sp>
          <p:nvSpPr>
            <p:cNvPr id="229" name="矩形 41"/>
            <p:cNvSpPr/>
            <p:nvPr/>
          </p:nvSpPr>
          <p:spPr>
            <a:xfrm>
              <a:off x="2352674" y="769938"/>
              <a:ext cx="9066214" cy="552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文本框 42"/>
            <p:cNvSpPr txBox="1"/>
            <p:nvPr/>
          </p:nvSpPr>
          <p:spPr>
            <a:xfrm>
              <a:off x="2770339" y="-1"/>
              <a:ext cx="6595007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4.1.4 </a:t>
              </a:r>
              <a:r>
                <a:t>使用</a:t>
              </a:r>
              <a:r>
                <a:t>Bundle</a:t>
              </a:r>
              <a:r>
                <a:t>交换数据</a:t>
              </a:r>
            </a:p>
          </p:txBody>
        </p:sp>
        <p:sp>
          <p:nvSpPr>
            <p:cNvPr id="231" name="直接连接符 43"/>
            <p:cNvSpPr/>
            <p:nvPr/>
          </p:nvSpPr>
          <p:spPr>
            <a:xfrm>
              <a:off x="-1" y="773113"/>
              <a:ext cx="2479676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矩形 44"/>
            <p:cNvSpPr/>
            <p:nvPr/>
          </p:nvSpPr>
          <p:spPr>
            <a:xfrm>
              <a:off x="2352674" y="98424"/>
              <a:ext cx="306387" cy="122396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文本框 45"/>
            <p:cNvSpPr txBox="1"/>
            <p:nvPr/>
          </p:nvSpPr>
          <p:spPr>
            <a:xfrm>
              <a:off x="2770187" y="841375"/>
              <a:ext cx="724503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Bundle</a:t>
              </a:r>
              <a:r>
                <a:t>是一个简单的数据携带包，包含了多个方法来存储数据。</a:t>
              </a:r>
            </a:p>
          </p:txBody>
        </p:sp>
      </p:grpSp>
      <p:sp>
        <p:nvSpPr>
          <p:cNvPr id="235" name="文本框 56"/>
          <p:cNvSpPr txBox="1"/>
          <p:nvPr/>
        </p:nvSpPr>
        <p:spPr>
          <a:xfrm>
            <a:off x="1817284" y="2115179"/>
            <a:ext cx="421055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案例：用第二个</a:t>
            </a:r>
            <a:r>
              <a:t>Activity</a:t>
            </a:r>
            <a:r>
              <a:t>处理注册信息</a:t>
            </a:r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053" y="2545120"/>
            <a:ext cx="3686176" cy="258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4601" y="2640477"/>
            <a:ext cx="3686176" cy="181927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右箭头 5"/>
          <p:cNvSpPr/>
          <p:nvPr/>
        </p:nvSpPr>
        <p:spPr>
          <a:xfrm>
            <a:off x="5701067" y="3271056"/>
            <a:ext cx="1263535" cy="3755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5A3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9" name="文本框 6"/>
          <p:cNvSpPr txBox="1"/>
          <p:nvPr/>
        </p:nvSpPr>
        <p:spPr>
          <a:xfrm>
            <a:off x="5701067" y="2926663"/>
            <a:ext cx="157941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注册结果</a:t>
            </a:r>
          </a:p>
        </p:txBody>
      </p:sp>
      <p:pic>
        <p:nvPicPr>
          <p:cNvPr id="240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4053" y="4936956"/>
            <a:ext cx="4540762" cy="1688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图片 4" descr="图片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4601" y="4608805"/>
            <a:ext cx="4033138" cy="2016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4.1.4 </a:t>
            </a:r>
            <a:r>
              <a:t>使用</a:t>
            </a:r>
            <a:r>
              <a:t>Bundle</a:t>
            </a:r>
            <a:r>
              <a:t>交换数据</a:t>
            </a:r>
          </a:p>
        </p:txBody>
      </p:sp>
      <p:pic>
        <p:nvPicPr>
          <p:cNvPr id="2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213" y="2038580"/>
            <a:ext cx="4038096" cy="386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2612" y="2038580"/>
            <a:ext cx="4273608" cy="386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