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4" r:id="rId2"/>
    <p:sldId id="295" r:id="rId3"/>
    <p:sldId id="296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7" r:id="rId13"/>
    <p:sldId id="306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3E"/>
    <a:srgbClr val="ED7D31"/>
    <a:srgbClr val="BB0856"/>
    <a:srgbClr val="612053"/>
    <a:srgbClr val="FFDD9D"/>
    <a:srgbClr val="BDD495"/>
    <a:srgbClr val="0D16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97" d="100"/>
          <a:sy n="97" d="100"/>
        </p:scale>
        <p:origin x="-76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631B-CC38-4F2D-9CED-6E1EB5E9158A}" type="datetimeFigureOut">
              <a:rPr lang="zh-CN" altLang="en-US" smtClean="0"/>
              <a:t>17/6/13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E4824-92A7-408A-820D-42FB10C00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453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47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13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27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B879-A7D0-4E0D-97BF-4C8D53E6B2BA}" type="datetimeFigureOut">
              <a:rPr lang="zh-CN" altLang="en-US"/>
              <a:pPr>
                <a:defRPr/>
              </a:pPr>
              <a:t>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59A1-8F80-4DF4-9977-98C957746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5CE9-EB8B-4CB2-8BD6-AC8453F2E030}" type="datetimeFigureOut">
              <a:rPr lang="zh-CN" altLang="en-US"/>
              <a:pPr>
                <a:defRPr/>
              </a:pPr>
              <a:t>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161-976B-4369-A543-C7538948A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F3D9-6D14-4128-8A65-3D2330F6EA92}" type="datetimeFigureOut">
              <a:rPr lang="zh-CN" altLang="en-US"/>
              <a:pPr>
                <a:defRPr/>
              </a:pPr>
              <a:t>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21C-BAF1-42B5-BA61-084579439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A284-99BB-46D2-8EDC-D828E6BD7F09}" type="datetimeFigureOut">
              <a:rPr lang="zh-CN" altLang="en-US"/>
              <a:pPr>
                <a:defRPr/>
              </a:pPr>
              <a:t>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948D-CB9E-48EC-AC93-81F7DB38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898C-9934-40E1-A570-2A8A0DCC2181}" type="datetimeFigureOut">
              <a:rPr lang="zh-CN" altLang="en-US"/>
              <a:pPr>
                <a:defRPr/>
              </a:pPr>
              <a:t>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4DD7-32C3-470D-B46C-F24F084F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087B-0345-46EA-98E5-A16AE842D7E0}" type="datetimeFigureOut">
              <a:rPr lang="zh-CN" altLang="en-US"/>
              <a:pPr>
                <a:defRPr/>
              </a:pPr>
              <a:t>17/6/13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00A1-2A98-455B-BF1C-4CCC281A6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8A4E-03EA-4C22-BDD5-0132C2A68502}" type="datetimeFigureOut">
              <a:rPr lang="zh-CN" altLang="en-US"/>
              <a:pPr>
                <a:defRPr/>
              </a:pPr>
              <a:t>17/6/13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4B4A-9CD9-4D4C-8831-899C094F9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7CDB-F418-4AFE-AB31-0CCA2DB8948C}" type="datetimeFigureOut">
              <a:rPr lang="zh-CN" altLang="en-US"/>
              <a:pPr>
                <a:defRPr/>
              </a:pPr>
              <a:t>17/6/13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2212-7DD8-49DD-ADD8-7E3006854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DE52-22D1-40EF-A2E2-6495F92196DD}" type="datetimeFigureOut">
              <a:rPr lang="zh-CN" altLang="en-US"/>
              <a:pPr>
                <a:defRPr/>
              </a:pPr>
              <a:t>17/6/13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172A-F74D-451A-B352-3DD8A828D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2825-CC19-44C9-8718-077EF6D91EE8}" type="datetimeFigureOut">
              <a:rPr lang="zh-CN" altLang="en-US"/>
              <a:pPr>
                <a:defRPr/>
              </a:pPr>
              <a:t>17/6/13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0168-B603-4F2B-8B03-5C54722FD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18F-3C91-42A0-AEC8-BA90E764E62F}" type="datetimeFigureOut">
              <a:rPr lang="zh-CN" altLang="en-US"/>
              <a:pPr>
                <a:defRPr/>
              </a:pPr>
              <a:t>17/6/13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F3-83CB-4552-862F-47AE5B156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E7DA6-E403-406C-9181-6EF4E699EF90}" type="datetimeFigureOut">
              <a:rPr lang="zh-CN" altLang="en-US"/>
              <a:pPr>
                <a:defRPr/>
              </a:pPr>
              <a:t>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24AB94-8D45-47CC-81A6-B3D637DC1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6953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第五章</a:t>
            </a:r>
            <a:endParaRPr lang="zh-CN" altLang="en-US" sz="72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81588" y="4983747"/>
            <a:ext cx="16188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张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衡 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5675" y="4836109"/>
            <a:ext cx="234950" cy="6953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67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1445805" y="3081783"/>
            <a:ext cx="710963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使用</a:t>
            </a:r>
            <a:r>
              <a:rPr lang="en-US" altLang="zh-CN" sz="54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</a:t>
            </a:r>
            <a:r>
              <a:rPr lang="zh-CN" altLang="en-US" sz="54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和</a:t>
            </a:r>
            <a:endParaRPr lang="en-US" altLang="zh-CN" sz="5400" dirty="0" smtClean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  <a:p>
            <a:r>
              <a:rPr lang="en-US" altLang="zh-CN" sz="54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IntentFilter</a:t>
            </a:r>
            <a:r>
              <a:rPr lang="zh-CN" altLang="en-US" sz="54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进行通信</a:t>
            </a:r>
            <a:endParaRPr lang="zh-CN" altLang="en-US" sz="54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872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1283950" y="4641850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399838" y="91440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399838" y="290830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399838" y="3833813"/>
            <a:ext cx="336550" cy="334962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5824535" y="914400"/>
            <a:ext cx="2" cy="5105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1229423" y="2563416"/>
            <a:ext cx="3995603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Extra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属性通常用于在多个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之间进行数据交换，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Intent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Extra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属性值应该是一个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Bundle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对象，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Bundle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对象就是一个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对象，它可以存入多个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对，这样就可以通过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在不同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之间进行数据交换了。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62226" y="5267191"/>
            <a:ext cx="3262312" cy="74344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5824535" y="914400"/>
            <a:ext cx="3261600" cy="74520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dirty="0"/>
          </a:p>
        </p:txBody>
      </p:sp>
      <p:sp>
        <p:nvSpPr>
          <p:cNvPr id="37" name="文本框 37"/>
          <p:cNvSpPr txBox="1">
            <a:spLocks noChangeArrowheads="1"/>
          </p:cNvSpPr>
          <p:nvPr/>
        </p:nvSpPr>
        <p:spPr bwMode="auto">
          <a:xfrm>
            <a:off x="6460968" y="2023979"/>
            <a:ext cx="3691094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Flag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属性用于为该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添加一些额外的控制旗帜，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可调用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addFlags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方法来添加控制旗帜。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10"/>
          <p:cNvSpPr txBox="1">
            <a:spLocks noChangeArrowheads="1"/>
          </p:cNvSpPr>
          <p:nvPr/>
        </p:nvSpPr>
        <p:spPr bwMode="auto">
          <a:xfrm>
            <a:off x="2638709" y="5241165"/>
            <a:ext cx="32699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Extra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endParaRPr lang="zh-CN" altLang="en-US" sz="24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15387" y="869215"/>
            <a:ext cx="28184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Flag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endParaRPr lang="zh-CN" altLang="en-US" sz="4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395318" y="3448684"/>
            <a:ext cx="38223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FLAG_ACTIVITY_CLEAR_TOP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FLAG_ACTIVITY_NEW_TASK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FLAG_ACTIVITY_NO_ANIMATION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FLAG_ACTIVITY_NO_HISTORY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…..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10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5.3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182669" y="4736904"/>
            <a:ext cx="60324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使用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创建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Tab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页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>
            <a:endCxn id="29700" idx="1"/>
          </p:cNvCxnSpPr>
          <p:nvPr/>
        </p:nvCxnSpPr>
        <p:spPr>
          <a:xfrm>
            <a:off x="502275" y="5152403"/>
            <a:ext cx="26803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94587" y="5151548"/>
            <a:ext cx="2697865" cy="8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779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椭圆 75"/>
          <p:cNvSpPr/>
          <p:nvPr/>
        </p:nvSpPr>
        <p:spPr>
          <a:xfrm>
            <a:off x="5080000" y="3268663"/>
            <a:ext cx="1752600" cy="1752600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68362" y="1371556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348" name="组合 39"/>
          <p:cNvGrpSpPr>
            <a:grpSpLocks/>
          </p:cNvGrpSpPr>
          <p:nvPr/>
        </p:nvGrpSpPr>
        <p:grpSpPr bwMode="auto">
          <a:xfrm>
            <a:off x="939547" y="2415954"/>
            <a:ext cx="3235325" cy="2819027"/>
            <a:chOff x="711764" y="1900387"/>
            <a:chExt cx="9514810" cy="1062512"/>
          </a:xfrm>
        </p:grpSpPr>
        <p:sp>
          <p:nvSpPr>
            <p:cNvPr id="57368" name="文本框 2"/>
            <p:cNvSpPr txBox="1">
              <a:spLocks noChangeArrowheads="1"/>
            </p:cNvSpPr>
            <p:nvPr/>
          </p:nvSpPr>
          <p:spPr bwMode="auto">
            <a:xfrm>
              <a:off x="757616" y="1900387"/>
              <a:ext cx="9391427" cy="348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setContent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viewId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：直接将指定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View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组件设置成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Tab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页的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7369" name="文本框 37"/>
            <p:cNvSpPr txBox="1">
              <a:spLocks noChangeArrowheads="1"/>
            </p:cNvSpPr>
            <p:nvPr/>
          </p:nvSpPr>
          <p:spPr bwMode="auto">
            <a:xfrm>
              <a:off x="711764" y="2614889"/>
              <a:ext cx="9514810" cy="348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setContent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(Intent intent)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直接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将指定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设置成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Tab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页的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57349" name="Freeform 96"/>
          <p:cNvSpPr>
            <a:spLocks noEditPoints="1"/>
          </p:cNvSpPr>
          <p:nvPr/>
        </p:nvSpPr>
        <p:spPr bwMode="auto">
          <a:xfrm>
            <a:off x="5313363" y="3721100"/>
            <a:ext cx="1262062" cy="784225"/>
          </a:xfrm>
          <a:custGeom>
            <a:avLst/>
            <a:gdLst>
              <a:gd name="T0" fmla="*/ 277632 w 100"/>
              <a:gd name="T1" fmla="*/ 694642 h 70"/>
              <a:gd name="T2" fmla="*/ 315491 w 100"/>
              <a:gd name="T3" fmla="*/ 403340 h 70"/>
              <a:gd name="T4" fmla="*/ 454307 w 100"/>
              <a:gd name="T5" fmla="*/ 347321 h 70"/>
              <a:gd name="T6" fmla="*/ 605743 w 100"/>
              <a:gd name="T7" fmla="*/ 201670 h 70"/>
              <a:gd name="T8" fmla="*/ 1072669 w 100"/>
              <a:gd name="T9" fmla="*/ 224078 h 70"/>
              <a:gd name="T10" fmla="*/ 1186246 w 100"/>
              <a:gd name="T11" fmla="*/ 470564 h 70"/>
              <a:gd name="T12" fmla="*/ 1186246 w 100"/>
              <a:gd name="T13" fmla="*/ 492972 h 70"/>
              <a:gd name="T14" fmla="*/ 1261964 w 100"/>
              <a:gd name="T15" fmla="*/ 638622 h 70"/>
              <a:gd name="T16" fmla="*/ 1173627 w 100"/>
              <a:gd name="T17" fmla="*/ 784273 h 70"/>
              <a:gd name="T18" fmla="*/ 403829 w 100"/>
              <a:gd name="T19" fmla="*/ 784273 h 70"/>
              <a:gd name="T20" fmla="*/ 138816 w 100"/>
              <a:gd name="T21" fmla="*/ 134447 h 70"/>
              <a:gd name="T22" fmla="*/ 0 w 100"/>
              <a:gd name="T23" fmla="*/ 280097 h 70"/>
              <a:gd name="T24" fmla="*/ 88337 w 100"/>
              <a:gd name="T25" fmla="*/ 414544 h 70"/>
              <a:gd name="T26" fmla="*/ 239773 w 100"/>
              <a:gd name="T27" fmla="*/ 414544 h 70"/>
              <a:gd name="T28" fmla="*/ 302871 w 100"/>
              <a:gd name="T29" fmla="*/ 347321 h 70"/>
              <a:gd name="T30" fmla="*/ 88337 w 100"/>
              <a:gd name="T31" fmla="*/ 324913 h 70"/>
              <a:gd name="T32" fmla="*/ 113577 w 100"/>
              <a:gd name="T33" fmla="*/ 224078 h 70"/>
              <a:gd name="T34" fmla="*/ 227154 w 100"/>
              <a:gd name="T35" fmla="*/ 201670 h 70"/>
              <a:gd name="T36" fmla="*/ 290252 w 100"/>
              <a:gd name="T37" fmla="*/ 257690 h 70"/>
              <a:gd name="T38" fmla="*/ 315491 w 100"/>
              <a:gd name="T39" fmla="*/ 179262 h 70"/>
              <a:gd name="T40" fmla="*/ 227154 w 100"/>
              <a:gd name="T41" fmla="*/ 134447 h 70"/>
              <a:gd name="T42" fmla="*/ 365970 w 100"/>
              <a:gd name="T43" fmla="*/ 67223 h 70"/>
              <a:gd name="T44" fmla="*/ 517405 w 100"/>
              <a:gd name="T45" fmla="*/ 190466 h 70"/>
              <a:gd name="T46" fmla="*/ 530025 w 100"/>
              <a:gd name="T47" fmla="*/ 67223 h 70"/>
              <a:gd name="T48" fmla="*/ 227154 w 100"/>
              <a:gd name="T49" fmla="*/ 44816 h 70"/>
              <a:gd name="T50" fmla="*/ 138816 w 100"/>
              <a:gd name="T51" fmla="*/ 134447 h 70"/>
              <a:gd name="T52" fmla="*/ 555264 w 100"/>
              <a:gd name="T53" fmla="*/ 336117 h 70"/>
              <a:gd name="T54" fmla="*/ 731939 w 100"/>
              <a:gd name="T55" fmla="*/ 414544 h 70"/>
              <a:gd name="T56" fmla="*/ 782418 w 100"/>
              <a:gd name="T57" fmla="*/ 627418 h 70"/>
              <a:gd name="T58" fmla="*/ 706700 w 100"/>
              <a:gd name="T59" fmla="*/ 616214 h 70"/>
              <a:gd name="T60" fmla="*/ 681461 w 100"/>
              <a:gd name="T61" fmla="*/ 459360 h 70"/>
              <a:gd name="T62" fmla="*/ 466927 w 100"/>
              <a:gd name="T63" fmla="*/ 414544 h 70"/>
              <a:gd name="T64" fmla="*/ 315491 w 100"/>
              <a:gd name="T65" fmla="*/ 571399 h 70"/>
              <a:gd name="T66" fmla="*/ 403829 w 100"/>
              <a:gd name="T67" fmla="*/ 717050 h 70"/>
              <a:gd name="T68" fmla="*/ 1186246 w 100"/>
              <a:gd name="T69" fmla="*/ 638622 h 70"/>
              <a:gd name="T70" fmla="*/ 1123148 w 100"/>
              <a:gd name="T71" fmla="*/ 537787 h 70"/>
              <a:gd name="T72" fmla="*/ 971712 w 100"/>
              <a:gd name="T73" fmla="*/ 526583 h 70"/>
              <a:gd name="T74" fmla="*/ 1060050 w 100"/>
              <a:gd name="T75" fmla="*/ 436952 h 70"/>
              <a:gd name="T76" fmla="*/ 1022191 w 100"/>
              <a:gd name="T77" fmla="*/ 268894 h 70"/>
              <a:gd name="T78" fmla="*/ 643602 w 100"/>
              <a:gd name="T79" fmla="*/ 246486 h 7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00"/>
              <a:gd name="T121" fmla="*/ 0 h 70"/>
              <a:gd name="T122" fmla="*/ 100 w 100"/>
              <a:gd name="T123" fmla="*/ 70 h 7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00" h="70">
                <a:moveTo>
                  <a:pt x="30" y="69"/>
                </a:moveTo>
                <a:cubicBezTo>
                  <a:pt x="27" y="67"/>
                  <a:pt x="24" y="65"/>
                  <a:pt x="22" y="62"/>
                </a:cubicBezTo>
                <a:cubicBezTo>
                  <a:pt x="20" y="58"/>
                  <a:pt x="19" y="55"/>
                  <a:pt x="19" y="51"/>
                </a:cubicBezTo>
                <a:cubicBezTo>
                  <a:pt x="19" y="45"/>
                  <a:pt x="22" y="40"/>
                  <a:pt x="25" y="36"/>
                </a:cubicBezTo>
                <a:cubicBezTo>
                  <a:pt x="28" y="34"/>
                  <a:pt x="31" y="32"/>
                  <a:pt x="35" y="31"/>
                </a:cubicBezTo>
                <a:cubicBezTo>
                  <a:pt x="35" y="31"/>
                  <a:pt x="36" y="31"/>
                  <a:pt x="36" y="31"/>
                </a:cubicBezTo>
                <a:cubicBezTo>
                  <a:pt x="36" y="31"/>
                  <a:pt x="37" y="30"/>
                  <a:pt x="38" y="30"/>
                </a:cubicBezTo>
                <a:cubicBezTo>
                  <a:pt x="40" y="25"/>
                  <a:pt x="43" y="21"/>
                  <a:pt x="48" y="18"/>
                </a:cubicBezTo>
                <a:cubicBezTo>
                  <a:pt x="52" y="14"/>
                  <a:pt x="58" y="12"/>
                  <a:pt x="65" y="12"/>
                </a:cubicBezTo>
                <a:cubicBezTo>
                  <a:pt x="73" y="12"/>
                  <a:pt x="80" y="15"/>
                  <a:pt x="85" y="20"/>
                </a:cubicBezTo>
                <a:cubicBezTo>
                  <a:pt x="91" y="26"/>
                  <a:pt x="94" y="33"/>
                  <a:pt x="94" y="41"/>
                </a:cubicBezTo>
                <a:cubicBezTo>
                  <a:pt x="94" y="41"/>
                  <a:pt x="94" y="41"/>
                  <a:pt x="94" y="42"/>
                </a:cubicBezTo>
                <a:cubicBezTo>
                  <a:pt x="94" y="42"/>
                  <a:pt x="94" y="43"/>
                  <a:pt x="94" y="43"/>
                </a:cubicBezTo>
                <a:cubicBezTo>
                  <a:pt x="94" y="43"/>
                  <a:pt x="94" y="43"/>
                  <a:pt x="94" y="44"/>
                </a:cubicBezTo>
                <a:cubicBezTo>
                  <a:pt x="96" y="45"/>
                  <a:pt x="97" y="46"/>
                  <a:pt x="98" y="48"/>
                </a:cubicBezTo>
                <a:cubicBezTo>
                  <a:pt x="100" y="51"/>
                  <a:pt x="100" y="54"/>
                  <a:pt x="100" y="57"/>
                </a:cubicBezTo>
                <a:cubicBezTo>
                  <a:pt x="100" y="61"/>
                  <a:pt x="99" y="65"/>
                  <a:pt x="95" y="69"/>
                </a:cubicBezTo>
                <a:cubicBezTo>
                  <a:pt x="95" y="69"/>
                  <a:pt x="94" y="70"/>
                  <a:pt x="93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1" y="70"/>
                  <a:pt x="31" y="69"/>
                  <a:pt x="30" y="69"/>
                </a:cubicBezTo>
                <a:close/>
                <a:moveTo>
                  <a:pt x="11" y="12"/>
                </a:moveTo>
                <a:cubicBezTo>
                  <a:pt x="8" y="12"/>
                  <a:pt x="6" y="14"/>
                  <a:pt x="4" y="15"/>
                </a:cubicBezTo>
                <a:cubicBezTo>
                  <a:pt x="2" y="18"/>
                  <a:pt x="0" y="21"/>
                  <a:pt x="0" y="25"/>
                </a:cubicBezTo>
                <a:cubicBezTo>
                  <a:pt x="0" y="28"/>
                  <a:pt x="1" y="30"/>
                  <a:pt x="2" y="32"/>
                </a:cubicBezTo>
                <a:cubicBezTo>
                  <a:pt x="3" y="34"/>
                  <a:pt x="5" y="36"/>
                  <a:pt x="7" y="37"/>
                </a:cubicBezTo>
                <a:cubicBezTo>
                  <a:pt x="8" y="37"/>
                  <a:pt x="8" y="37"/>
                  <a:pt x="9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20" y="36"/>
                  <a:pt x="21" y="35"/>
                  <a:pt x="22" y="33"/>
                </a:cubicBezTo>
                <a:cubicBezTo>
                  <a:pt x="23" y="33"/>
                  <a:pt x="24" y="32"/>
                  <a:pt x="24" y="31"/>
                </a:cubicBezTo>
                <a:cubicBezTo>
                  <a:pt x="10" y="31"/>
                  <a:pt x="10" y="31"/>
                  <a:pt x="10" y="31"/>
                </a:cubicBezTo>
                <a:cubicBezTo>
                  <a:pt x="9" y="31"/>
                  <a:pt x="8" y="30"/>
                  <a:pt x="7" y="29"/>
                </a:cubicBezTo>
                <a:cubicBezTo>
                  <a:pt x="7" y="28"/>
                  <a:pt x="6" y="26"/>
                  <a:pt x="6" y="25"/>
                </a:cubicBezTo>
                <a:cubicBezTo>
                  <a:pt x="6" y="23"/>
                  <a:pt x="7" y="21"/>
                  <a:pt x="9" y="20"/>
                </a:cubicBezTo>
                <a:cubicBezTo>
                  <a:pt x="10" y="19"/>
                  <a:pt x="11" y="18"/>
                  <a:pt x="12" y="18"/>
                </a:cubicBezTo>
                <a:cubicBezTo>
                  <a:pt x="14" y="17"/>
                  <a:pt x="16" y="17"/>
                  <a:pt x="18" y="18"/>
                </a:cubicBezTo>
                <a:cubicBezTo>
                  <a:pt x="19" y="18"/>
                  <a:pt x="20" y="19"/>
                  <a:pt x="21" y="20"/>
                </a:cubicBezTo>
                <a:cubicBezTo>
                  <a:pt x="22" y="21"/>
                  <a:pt x="22" y="22"/>
                  <a:pt x="23" y="23"/>
                </a:cubicBezTo>
                <a:cubicBezTo>
                  <a:pt x="23" y="26"/>
                  <a:pt x="28" y="25"/>
                  <a:pt x="28" y="22"/>
                </a:cubicBezTo>
                <a:cubicBezTo>
                  <a:pt x="28" y="20"/>
                  <a:pt x="27" y="17"/>
                  <a:pt x="25" y="16"/>
                </a:cubicBezTo>
                <a:cubicBezTo>
                  <a:pt x="24" y="14"/>
                  <a:pt x="22" y="13"/>
                  <a:pt x="19" y="12"/>
                </a:cubicBezTo>
                <a:cubicBezTo>
                  <a:pt x="19" y="12"/>
                  <a:pt x="19" y="12"/>
                  <a:pt x="18" y="12"/>
                </a:cubicBezTo>
                <a:cubicBezTo>
                  <a:pt x="19" y="11"/>
                  <a:pt x="20" y="10"/>
                  <a:pt x="21" y="9"/>
                </a:cubicBezTo>
                <a:cubicBezTo>
                  <a:pt x="23" y="7"/>
                  <a:pt x="26" y="6"/>
                  <a:pt x="29" y="6"/>
                </a:cubicBezTo>
                <a:cubicBezTo>
                  <a:pt x="32" y="6"/>
                  <a:pt x="35" y="8"/>
                  <a:pt x="38" y="10"/>
                </a:cubicBezTo>
                <a:cubicBezTo>
                  <a:pt x="39" y="12"/>
                  <a:pt x="41" y="14"/>
                  <a:pt x="41" y="17"/>
                </a:cubicBezTo>
                <a:cubicBezTo>
                  <a:pt x="42" y="16"/>
                  <a:pt x="44" y="14"/>
                  <a:pt x="46" y="13"/>
                </a:cubicBezTo>
                <a:cubicBezTo>
                  <a:pt x="45" y="10"/>
                  <a:pt x="44" y="8"/>
                  <a:pt x="42" y="6"/>
                </a:cubicBezTo>
                <a:cubicBezTo>
                  <a:pt x="38" y="3"/>
                  <a:pt x="34" y="0"/>
                  <a:pt x="29" y="0"/>
                </a:cubicBezTo>
                <a:cubicBezTo>
                  <a:pt x="25" y="0"/>
                  <a:pt x="21" y="2"/>
                  <a:pt x="18" y="4"/>
                </a:cubicBezTo>
                <a:cubicBezTo>
                  <a:pt x="15" y="6"/>
                  <a:pt x="13" y="9"/>
                  <a:pt x="12" y="12"/>
                </a:cubicBezTo>
                <a:cubicBezTo>
                  <a:pt x="12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lose/>
                <a:moveTo>
                  <a:pt x="44" y="30"/>
                </a:moveTo>
                <a:cubicBezTo>
                  <a:pt x="46" y="31"/>
                  <a:pt x="47" y="31"/>
                  <a:pt x="48" y="31"/>
                </a:cubicBezTo>
                <a:cubicBezTo>
                  <a:pt x="52" y="32"/>
                  <a:pt x="56" y="34"/>
                  <a:pt x="58" y="37"/>
                </a:cubicBezTo>
                <a:cubicBezTo>
                  <a:pt x="60" y="39"/>
                  <a:pt x="62" y="43"/>
                  <a:pt x="62" y="46"/>
                </a:cubicBezTo>
                <a:cubicBezTo>
                  <a:pt x="63" y="49"/>
                  <a:pt x="63" y="53"/>
                  <a:pt x="62" y="56"/>
                </a:cubicBezTo>
                <a:cubicBezTo>
                  <a:pt x="61" y="58"/>
                  <a:pt x="60" y="59"/>
                  <a:pt x="58" y="58"/>
                </a:cubicBezTo>
                <a:cubicBezTo>
                  <a:pt x="56" y="58"/>
                  <a:pt x="56" y="56"/>
                  <a:pt x="56" y="55"/>
                </a:cubicBezTo>
                <a:cubicBezTo>
                  <a:pt x="57" y="52"/>
                  <a:pt x="57" y="49"/>
                  <a:pt x="56" y="47"/>
                </a:cubicBezTo>
                <a:cubicBezTo>
                  <a:pt x="56" y="45"/>
                  <a:pt x="55" y="42"/>
                  <a:pt x="54" y="41"/>
                </a:cubicBezTo>
                <a:cubicBezTo>
                  <a:pt x="52" y="39"/>
                  <a:pt x="50" y="38"/>
                  <a:pt x="47" y="37"/>
                </a:cubicBezTo>
                <a:cubicBezTo>
                  <a:pt x="44" y="36"/>
                  <a:pt x="41" y="36"/>
                  <a:pt x="37" y="37"/>
                </a:cubicBezTo>
                <a:cubicBezTo>
                  <a:pt x="34" y="37"/>
                  <a:pt x="32" y="39"/>
                  <a:pt x="30" y="41"/>
                </a:cubicBezTo>
                <a:cubicBezTo>
                  <a:pt x="27" y="43"/>
                  <a:pt x="25" y="47"/>
                  <a:pt x="25" y="51"/>
                </a:cubicBezTo>
                <a:cubicBezTo>
                  <a:pt x="25" y="54"/>
                  <a:pt x="26" y="56"/>
                  <a:pt x="27" y="59"/>
                </a:cubicBezTo>
                <a:cubicBezTo>
                  <a:pt x="29" y="61"/>
                  <a:pt x="30" y="62"/>
                  <a:pt x="32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93" y="61"/>
                  <a:pt x="94" y="59"/>
                  <a:pt x="94" y="57"/>
                </a:cubicBezTo>
                <a:cubicBezTo>
                  <a:pt x="94" y="55"/>
                  <a:pt x="94" y="53"/>
                  <a:pt x="93" y="51"/>
                </a:cubicBezTo>
                <a:cubicBezTo>
                  <a:pt x="92" y="50"/>
                  <a:pt x="91" y="49"/>
                  <a:pt x="89" y="48"/>
                </a:cubicBezTo>
                <a:cubicBezTo>
                  <a:pt x="87" y="47"/>
                  <a:pt x="84" y="47"/>
                  <a:pt x="80" y="48"/>
                </a:cubicBezTo>
                <a:cubicBezTo>
                  <a:pt x="79" y="48"/>
                  <a:pt x="78" y="48"/>
                  <a:pt x="77" y="47"/>
                </a:cubicBezTo>
                <a:cubicBezTo>
                  <a:pt x="76" y="46"/>
                  <a:pt x="76" y="44"/>
                  <a:pt x="77" y="43"/>
                </a:cubicBezTo>
                <a:cubicBezTo>
                  <a:pt x="79" y="41"/>
                  <a:pt x="82" y="40"/>
                  <a:pt x="84" y="39"/>
                </a:cubicBezTo>
                <a:cubicBezTo>
                  <a:pt x="85" y="39"/>
                  <a:pt x="87" y="39"/>
                  <a:pt x="88" y="39"/>
                </a:cubicBezTo>
                <a:cubicBezTo>
                  <a:pt x="87" y="33"/>
                  <a:pt x="85" y="28"/>
                  <a:pt x="81" y="24"/>
                </a:cubicBezTo>
                <a:cubicBezTo>
                  <a:pt x="77" y="20"/>
                  <a:pt x="71" y="18"/>
                  <a:pt x="65" y="18"/>
                </a:cubicBezTo>
                <a:cubicBezTo>
                  <a:pt x="60" y="18"/>
                  <a:pt x="55" y="19"/>
                  <a:pt x="51" y="22"/>
                </a:cubicBezTo>
                <a:cubicBezTo>
                  <a:pt x="48" y="24"/>
                  <a:pt x="46" y="27"/>
                  <a:pt x="44" y="3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102860" tIns="51429" rIns="102860" bIns="51429"/>
          <a:lstStyle/>
          <a:p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>
            <a:off x="992188" y="5721350"/>
            <a:ext cx="29067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355" name="组合 69"/>
          <p:cNvGrpSpPr>
            <a:grpSpLocks/>
          </p:cNvGrpSpPr>
          <p:nvPr/>
        </p:nvGrpSpPr>
        <p:grpSpPr bwMode="auto">
          <a:xfrm>
            <a:off x="7086600" y="2295525"/>
            <a:ext cx="1628775" cy="3633788"/>
            <a:chOff x="7004847" y="2703012"/>
            <a:chExt cx="1628165" cy="3175764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7538047" y="2703012"/>
              <a:ext cx="0" cy="31757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77" idx="6"/>
            </p:cNvCxnSpPr>
            <p:nvPr/>
          </p:nvCxnSpPr>
          <p:spPr>
            <a:xfrm>
              <a:off x="7004847" y="4290200"/>
              <a:ext cx="533200" cy="13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7538047" y="2703012"/>
              <a:ext cx="109496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7538047" y="5878776"/>
              <a:ext cx="109496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椭圆 70"/>
          <p:cNvSpPr/>
          <p:nvPr/>
        </p:nvSpPr>
        <p:spPr>
          <a:xfrm>
            <a:off x="8664575" y="2244725"/>
            <a:ext cx="101600" cy="1031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74" name="椭圆 73"/>
          <p:cNvSpPr/>
          <p:nvPr/>
        </p:nvSpPr>
        <p:spPr>
          <a:xfrm>
            <a:off x="8664575" y="5894388"/>
            <a:ext cx="101600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75" name="椭圆 74"/>
          <p:cNvSpPr/>
          <p:nvPr/>
        </p:nvSpPr>
        <p:spPr>
          <a:xfrm>
            <a:off x="4948238" y="3116263"/>
            <a:ext cx="1992312" cy="19923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77" name="椭圆 76"/>
          <p:cNvSpPr/>
          <p:nvPr/>
        </p:nvSpPr>
        <p:spPr>
          <a:xfrm>
            <a:off x="6689725" y="3913188"/>
            <a:ext cx="396875" cy="3984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7" name="文本框 12"/>
          <p:cNvSpPr txBox="1">
            <a:spLocks noChangeArrowheads="1"/>
          </p:cNvSpPr>
          <p:nvPr/>
        </p:nvSpPr>
        <p:spPr bwMode="auto">
          <a:xfrm>
            <a:off x="2834939" y="411627"/>
            <a:ext cx="60324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使用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创建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Tab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页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92188" y="2029996"/>
            <a:ext cx="2369198" cy="427827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TabActivity</a:t>
            </a:r>
            <a:r>
              <a:rPr lang="zh-CN" altLang="en-US" sz="2000" dirty="0" smtClean="0"/>
              <a:t>创建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990302" y="3955854"/>
            <a:ext cx="1874275" cy="427827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Intent</a:t>
            </a:r>
            <a:r>
              <a:rPr lang="zh-CN" altLang="en-US" sz="2000" dirty="0" smtClean="0"/>
              <a:t>创建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3058725"/>
            <a:ext cx="3725214" cy="220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19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66" y="284899"/>
            <a:ext cx="4006850" cy="3921125"/>
            <a:chOff x="3517900" y="530225"/>
            <a:chExt cx="4006850" cy="3921125"/>
          </a:xfrm>
        </p:grpSpPr>
        <p:sp>
          <p:nvSpPr>
            <p:cNvPr id="7" name="椭圆 6"/>
            <p:cNvSpPr/>
            <p:nvPr/>
          </p:nvSpPr>
          <p:spPr>
            <a:xfrm>
              <a:off x="4127500" y="550863"/>
              <a:ext cx="3376613" cy="337502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 smtClean="0"/>
                <a:t>5.4</a:t>
              </a:r>
              <a:endParaRPr lang="zh-CN" altLang="en-US" sz="9600" dirty="0"/>
            </a:p>
          </p:txBody>
        </p:sp>
        <p:sp>
          <p:nvSpPr>
            <p:cNvPr id="8" name="弦形 7"/>
            <p:cNvSpPr/>
            <p:nvPr/>
          </p:nvSpPr>
          <p:spPr>
            <a:xfrm rot="17100000">
              <a:off x="4106863" y="530225"/>
              <a:ext cx="3417888" cy="3417887"/>
            </a:xfrm>
            <a:prstGeom prst="chord">
              <a:avLst>
                <a:gd name="adj1" fmla="val 8633478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900" y="1239838"/>
              <a:ext cx="3595688" cy="3211512"/>
            </a:xfrm>
            <a:prstGeom prst="line">
              <a:avLst/>
            </a:prstGeom>
            <a:ln>
              <a:solidFill>
                <a:srgbClr val="FE5A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3392" y="57901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本章小结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00270" y="994512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32424" y="2681597"/>
            <a:ext cx="0" cy="3683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32424" y="5812395"/>
            <a:ext cx="4564613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使用</a:t>
            </a:r>
            <a:r>
              <a:rPr lang="en-US" altLang="zh-CN" sz="2800" b="1" dirty="0" smtClean="0"/>
              <a:t>Intent</a:t>
            </a:r>
            <a:r>
              <a:rPr lang="zh-CN" altLang="en-US" sz="2000" dirty="0" smtClean="0"/>
              <a:t>和</a:t>
            </a:r>
            <a:r>
              <a:rPr lang="en-US" altLang="zh-CN" sz="2800" b="1" dirty="0" smtClean="0"/>
              <a:t>intent-filter</a:t>
            </a:r>
            <a:r>
              <a:rPr lang="zh-CN" altLang="en-US" sz="2000" dirty="0" smtClean="0"/>
              <a:t>进行通信</a:t>
            </a:r>
            <a:endParaRPr lang="zh-CN" altLang="en-US" sz="2800" b="1" dirty="0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5674215" y="3000501"/>
            <a:ext cx="5569041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系统中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的功能和用法。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Component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Category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掌握如何在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AndroidManifest.xml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文件中配置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&lt;intent-filter…/&gt;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元素。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44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0298" y="45220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本章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学习</a:t>
            </a: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要点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3486150" y="1524227"/>
            <a:ext cx="4832350" cy="4294187"/>
            <a:chOff x="2155389" y="875186"/>
            <a:chExt cx="4831282" cy="4294006"/>
          </a:xfrm>
          <a:solidFill>
            <a:srgbClr val="FE5A3E"/>
          </a:solidFill>
        </p:grpSpPr>
        <p:grpSp>
          <p:nvGrpSpPr>
            <p:cNvPr id="12" name="组合 52"/>
            <p:cNvGrpSpPr>
              <a:grpSpLocks/>
            </p:cNvGrpSpPr>
            <p:nvPr/>
          </p:nvGrpSpPr>
          <p:grpSpPr bwMode="auto">
            <a:xfrm>
              <a:off x="2155389" y="1711660"/>
              <a:ext cx="4831282" cy="3457532"/>
              <a:chOff x="1960587" y="1786628"/>
              <a:chExt cx="4832113" cy="3456450"/>
            </a:xfrm>
            <a:grpFill/>
          </p:grpSpPr>
          <p:sp>
            <p:nvSpPr>
              <p:cNvPr id="17" name="任意多边形 16"/>
              <p:cNvSpPr>
                <a:spLocks noChangeAspect="1"/>
              </p:cNvSpPr>
              <p:nvPr/>
            </p:nvSpPr>
            <p:spPr>
              <a:xfrm rot="13926129" flipH="1">
                <a:off x="1813922" y="2777646"/>
                <a:ext cx="1120377" cy="827047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1584"/>
                  <a:gd name="connsiteY0" fmla="*/ 785244 h 785244"/>
                  <a:gd name="connsiteX1" fmla="*/ 643520 w 971584"/>
                  <a:gd name="connsiteY1" fmla="*/ 130175 h 785244"/>
                  <a:gd name="connsiteX2" fmla="*/ 589545 w 971584"/>
                  <a:gd name="connsiteY2" fmla="*/ 0 h 785244"/>
                  <a:gd name="connsiteX3" fmla="*/ 971584 w 971584"/>
                  <a:gd name="connsiteY3" fmla="*/ 155615 h 785244"/>
                  <a:gd name="connsiteX4" fmla="*/ 748295 w 971584"/>
                  <a:gd name="connsiteY4" fmla="*/ 424657 h 785244"/>
                  <a:gd name="connsiteX5" fmla="*/ 710131 w 971584"/>
                  <a:gd name="connsiteY5" fmla="*/ 333327 h 785244"/>
                  <a:gd name="connsiteX6" fmla="*/ 0 w 971584"/>
                  <a:gd name="connsiteY6" fmla="*/ 785244 h 785244"/>
                  <a:gd name="connsiteX0" fmla="*/ 0 w 972271"/>
                  <a:gd name="connsiteY0" fmla="*/ 785244 h 785244"/>
                  <a:gd name="connsiteX1" fmla="*/ 643520 w 972271"/>
                  <a:gd name="connsiteY1" fmla="*/ 130175 h 785244"/>
                  <a:gd name="connsiteX2" fmla="*/ 589545 w 972271"/>
                  <a:gd name="connsiteY2" fmla="*/ 0 h 785244"/>
                  <a:gd name="connsiteX3" fmla="*/ 972271 w 972271"/>
                  <a:gd name="connsiteY3" fmla="*/ 123714 h 785244"/>
                  <a:gd name="connsiteX4" fmla="*/ 748295 w 972271"/>
                  <a:gd name="connsiteY4" fmla="*/ 424657 h 785244"/>
                  <a:gd name="connsiteX5" fmla="*/ 710131 w 972271"/>
                  <a:gd name="connsiteY5" fmla="*/ 333327 h 785244"/>
                  <a:gd name="connsiteX6" fmla="*/ 0 w 972271"/>
                  <a:gd name="connsiteY6" fmla="*/ 785244 h 785244"/>
                  <a:gd name="connsiteX0" fmla="*/ 0 w 965968"/>
                  <a:gd name="connsiteY0" fmla="*/ 785244 h 785244"/>
                  <a:gd name="connsiteX1" fmla="*/ 643520 w 965968"/>
                  <a:gd name="connsiteY1" fmla="*/ 130175 h 785244"/>
                  <a:gd name="connsiteX2" fmla="*/ 589545 w 965968"/>
                  <a:gd name="connsiteY2" fmla="*/ 0 h 785244"/>
                  <a:gd name="connsiteX3" fmla="*/ 965968 w 965968"/>
                  <a:gd name="connsiteY3" fmla="*/ 122946 h 785244"/>
                  <a:gd name="connsiteX4" fmla="*/ 748295 w 965968"/>
                  <a:gd name="connsiteY4" fmla="*/ 424657 h 785244"/>
                  <a:gd name="connsiteX5" fmla="*/ 710131 w 965968"/>
                  <a:gd name="connsiteY5" fmla="*/ 333327 h 785244"/>
                  <a:gd name="connsiteX6" fmla="*/ 0 w 965968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710131 w 967584"/>
                  <a:gd name="connsiteY5" fmla="*/ 333327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84" h="785244">
                    <a:moveTo>
                      <a:pt x="0" y="785244"/>
                    </a:moveTo>
                    <a:cubicBezTo>
                      <a:pt x="136004" y="525741"/>
                      <a:pt x="316580" y="331974"/>
                      <a:pt x="643520" y="130175"/>
                    </a:cubicBezTo>
                    <a:lnTo>
                      <a:pt x="589545" y="0"/>
                    </a:lnTo>
                    <a:lnTo>
                      <a:pt x="967584" y="135937"/>
                    </a:lnTo>
                    <a:lnTo>
                      <a:pt x="748295" y="424657"/>
                    </a:lnTo>
                    <a:lnTo>
                      <a:pt x="694319" y="328130"/>
                    </a:lnTo>
                    <a:cubicBezTo>
                      <a:pt x="527638" y="376354"/>
                      <a:pt x="254811" y="533127"/>
                      <a:pt x="0" y="7852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8" name="任意多边形 17"/>
              <p:cNvSpPr>
                <a:spLocks noChangeAspect="1"/>
              </p:cNvSpPr>
              <p:nvPr/>
            </p:nvSpPr>
            <p:spPr>
              <a:xfrm rot="10597657" flipH="1">
                <a:off x="2992411" y="4513087"/>
                <a:ext cx="1038174" cy="729991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11087"/>
                  <a:gd name="connsiteY0" fmla="*/ 676236 h 676236"/>
                  <a:gd name="connsiteX1" fmla="*/ 700075 w 1011087"/>
                  <a:gd name="connsiteY1" fmla="*/ 130175 h 676236"/>
                  <a:gd name="connsiteX2" fmla="*/ 646100 w 1011087"/>
                  <a:gd name="connsiteY2" fmla="*/ 0 h 676236"/>
                  <a:gd name="connsiteX3" fmla="*/ 1011087 w 1011087"/>
                  <a:gd name="connsiteY3" fmla="*/ 161860 h 676236"/>
                  <a:gd name="connsiteX4" fmla="*/ 804850 w 1011087"/>
                  <a:gd name="connsiteY4" fmla="*/ 424657 h 676236"/>
                  <a:gd name="connsiteX5" fmla="*/ 766686 w 1011087"/>
                  <a:gd name="connsiteY5" fmla="*/ 333327 h 676236"/>
                  <a:gd name="connsiteX6" fmla="*/ 0 w 101108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978950"/>
                  <a:gd name="connsiteY0" fmla="*/ 631407 h 631407"/>
                  <a:gd name="connsiteX1" fmla="*/ 667648 w 978950"/>
                  <a:gd name="connsiteY1" fmla="*/ 130175 h 631407"/>
                  <a:gd name="connsiteX2" fmla="*/ 613673 w 978950"/>
                  <a:gd name="connsiteY2" fmla="*/ 0 h 631407"/>
                  <a:gd name="connsiteX3" fmla="*/ 978950 w 978950"/>
                  <a:gd name="connsiteY3" fmla="*/ 151215 h 631407"/>
                  <a:gd name="connsiteX4" fmla="*/ 772423 w 978950"/>
                  <a:gd name="connsiteY4" fmla="*/ 424657 h 631407"/>
                  <a:gd name="connsiteX5" fmla="*/ 734259 w 978950"/>
                  <a:gd name="connsiteY5" fmla="*/ 333327 h 631407"/>
                  <a:gd name="connsiteX6" fmla="*/ 0 w 978950"/>
                  <a:gd name="connsiteY6" fmla="*/ 631407 h 631407"/>
                  <a:gd name="connsiteX0" fmla="*/ 0 w 982198"/>
                  <a:gd name="connsiteY0" fmla="*/ 669231 h 669231"/>
                  <a:gd name="connsiteX1" fmla="*/ 670896 w 982198"/>
                  <a:gd name="connsiteY1" fmla="*/ 130175 h 669231"/>
                  <a:gd name="connsiteX2" fmla="*/ 616921 w 982198"/>
                  <a:gd name="connsiteY2" fmla="*/ 0 h 669231"/>
                  <a:gd name="connsiteX3" fmla="*/ 982198 w 982198"/>
                  <a:gd name="connsiteY3" fmla="*/ 151215 h 669231"/>
                  <a:gd name="connsiteX4" fmla="*/ 775671 w 982198"/>
                  <a:gd name="connsiteY4" fmla="*/ 424657 h 669231"/>
                  <a:gd name="connsiteX5" fmla="*/ 737507 w 982198"/>
                  <a:gd name="connsiteY5" fmla="*/ 333327 h 669231"/>
                  <a:gd name="connsiteX6" fmla="*/ 0 w 982198"/>
                  <a:gd name="connsiteY6" fmla="*/ 669231 h 669231"/>
                  <a:gd name="connsiteX0" fmla="*/ 0 w 974100"/>
                  <a:gd name="connsiteY0" fmla="*/ 685801 h 685801"/>
                  <a:gd name="connsiteX1" fmla="*/ 662798 w 974100"/>
                  <a:gd name="connsiteY1" fmla="*/ 130175 h 685801"/>
                  <a:gd name="connsiteX2" fmla="*/ 608823 w 974100"/>
                  <a:gd name="connsiteY2" fmla="*/ 0 h 685801"/>
                  <a:gd name="connsiteX3" fmla="*/ 974100 w 974100"/>
                  <a:gd name="connsiteY3" fmla="*/ 151215 h 685801"/>
                  <a:gd name="connsiteX4" fmla="*/ 767573 w 974100"/>
                  <a:gd name="connsiteY4" fmla="*/ 424657 h 685801"/>
                  <a:gd name="connsiteX5" fmla="*/ 729409 w 974100"/>
                  <a:gd name="connsiteY5" fmla="*/ 333327 h 685801"/>
                  <a:gd name="connsiteX6" fmla="*/ 0 w 974100"/>
                  <a:gd name="connsiteY6" fmla="*/ 685801 h 685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100" h="685801">
                    <a:moveTo>
                      <a:pt x="0" y="685801"/>
                    </a:moveTo>
                    <a:cubicBezTo>
                      <a:pt x="145560" y="425327"/>
                      <a:pt x="341596" y="238243"/>
                      <a:pt x="662798" y="130175"/>
                    </a:cubicBezTo>
                    <a:lnTo>
                      <a:pt x="608823" y="0"/>
                    </a:lnTo>
                    <a:lnTo>
                      <a:pt x="974100" y="151215"/>
                    </a:lnTo>
                    <a:lnTo>
                      <a:pt x="767573" y="424657"/>
                    </a:lnTo>
                    <a:lnTo>
                      <a:pt x="729409" y="333327"/>
                    </a:lnTo>
                    <a:cubicBezTo>
                      <a:pt x="487544" y="367422"/>
                      <a:pt x="218172" y="473763"/>
                      <a:pt x="0" y="68580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9" name="任意多边形 18"/>
              <p:cNvSpPr>
                <a:spLocks noChangeAspect="1"/>
              </p:cNvSpPr>
              <p:nvPr/>
            </p:nvSpPr>
            <p:spPr>
              <a:xfrm rot="3362433" flipH="1">
                <a:off x="5868200" y="2084171"/>
                <a:ext cx="1128311" cy="720690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62515 h 662515"/>
                  <a:gd name="connsiteX1" fmla="*/ 709286 w 1040280"/>
                  <a:gd name="connsiteY1" fmla="*/ 104277 h 662515"/>
                  <a:gd name="connsiteX2" fmla="*/ 667388 w 1040280"/>
                  <a:gd name="connsiteY2" fmla="*/ 0 h 662515"/>
                  <a:gd name="connsiteX3" fmla="*/ 1040280 w 1040280"/>
                  <a:gd name="connsiteY3" fmla="*/ 184447 h 662515"/>
                  <a:gd name="connsiteX4" fmla="*/ 814061 w 1040280"/>
                  <a:gd name="connsiteY4" fmla="*/ 398759 h 662515"/>
                  <a:gd name="connsiteX5" fmla="*/ 775897 w 1040280"/>
                  <a:gd name="connsiteY5" fmla="*/ 307429 h 662515"/>
                  <a:gd name="connsiteX6" fmla="*/ 0 w 1040280"/>
                  <a:gd name="connsiteY6" fmla="*/ 662515 h 662515"/>
                  <a:gd name="connsiteX0" fmla="*/ 0 w 1040280"/>
                  <a:gd name="connsiteY0" fmla="*/ 653883 h 653883"/>
                  <a:gd name="connsiteX1" fmla="*/ 709286 w 1040280"/>
                  <a:gd name="connsiteY1" fmla="*/ 95645 h 653883"/>
                  <a:gd name="connsiteX2" fmla="*/ 671413 w 1040280"/>
                  <a:gd name="connsiteY2" fmla="*/ 0 h 653883"/>
                  <a:gd name="connsiteX3" fmla="*/ 1040280 w 1040280"/>
                  <a:gd name="connsiteY3" fmla="*/ 175815 h 653883"/>
                  <a:gd name="connsiteX4" fmla="*/ 814061 w 1040280"/>
                  <a:gd name="connsiteY4" fmla="*/ 390127 h 653883"/>
                  <a:gd name="connsiteX5" fmla="*/ 775897 w 1040280"/>
                  <a:gd name="connsiteY5" fmla="*/ 298797 h 653883"/>
                  <a:gd name="connsiteX6" fmla="*/ 0 w 1040280"/>
                  <a:gd name="connsiteY6" fmla="*/ 653883 h 653883"/>
                  <a:gd name="connsiteX0" fmla="*/ 0 w 1031222"/>
                  <a:gd name="connsiteY0" fmla="*/ 653883 h 653883"/>
                  <a:gd name="connsiteX1" fmla="*/ 709286 w 1031222"/>
                  <a:gd name="connsiteY1" fmla="*/ 95645 h 653883"/>
                  <a:gd name="connsiteX2" fmla="*/ 671413 w 1031222"/>
                  <a:gd name="connsiteY2" fmla="*/ 0 h 653883"/>
                  <a:gd name="connsiteX3" fmla="*/ 1031222 w 1031222"/>
                  <a:gd name="connsiteY3" fmla="*/ 156392 h 653883"/>
                  <a:gd name="connsiteX4" fmla="*/ 814061 w 1031222"/>
                  <a:gd name="connsiteY4" fmla="*/ 390127 h 653883"/>
                  <a:gd name="connsiteX5" fmla="*/ 775897 w 1031222"/>
                  <a:gd name="connsiteY5" fmla="*/ 298797 h 653883"/>
                  <a:gd name="connsiteX6" fmla="*/ 0 w 1031222"/>
                  <a:gd name="connsiteY6" fmla="*/ 653883 h 653883"/>
                  <a:gd name="connsiteX0" fmla="*/ 0 w 1024177"/>
                  <a:gd name="connsiteY0" fmla="*/ 653883 h 653883"/>
                  <a:gd name="connsiteX1" fmla="*/ 709286 w 1024177"/>
                  <a:gd name="connsiteY1" fmla="*/ 95645 h 653883"/>
                  <a:gd name="connsiteX2" fmla="*/ 671413 w 1024177"/>
                  <a:gd name="connsiteY2" fmla="*/ 0 h 653883"/>
                  <a:gd name="connsiteX3" fmla="*/ 1024177 w 1024177"/>
                  <a:gd name="connsiteY3" fmla="*/ 141284 h 653883"/>
                  <a:gd name="connsiteX4" fmla="*/ 814061 w 1024177"/>
                  <a:gd name="connsiteY4" fmla="*/ 390127 h 653883"/>
                  <a:gd name="connsiteX5" fmla="*/ 775897 w 1024177"/>
                  <a:gd name="connsiteY5" fmla="*/ 298797 h 653883"/>
                  <a:gd name="connsiteX6" fmla="*/ 0 w 1024177"/>
                  <a:gd name="connsiteY6" fmla="*/ 653883 h 65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4177" h="653883">
                    <a:moveTo>
                      <a:pt x="0" y="653883"/>
                    </a:moveTo>
                    <a:cubicBezTo>
                      <a:pt x="62715" y="501228"/>
                      <a:pt x="256539" y="248412"/>
                      <a:pt x="709286" y="95645"/>
                    </a:cubicBezTo>
                    <a:lnTo>
                      <a:pt x="671413" y="0"/>
                    </a:lnTo>
                    <a:lnTo>
                      <a:pt x="1024177" y="141284"/>
                    </a:lnTo>
                    <a:lnTo>
                      <a:pt x="814061" y="390127"/>
                    </a:lnTo>
                    <a:lnTo>
                      <a:pt x="775897" y="298797"/>
                    </a:lnTo>
                    <a:cubicBezTo>
                      <a:pt x="485595" y="351098"/>
                      <a:pt x="194624" y="458957"/>
                      <a:pt x="0" y="653883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203539" y="1786731"/>
                <a:ext cx="2663694" cy="2662879"/>
              </a:xfrm>
              <a:prstGeom prst="ellipse">
                <a:avLst/>
              </a:prstGeom>
              <a:grpFill/>
              <a:ln w="25400" cap="flat" cmpd="sng" algn="ctr">
                <a:noFill/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3" name="任意多边形 12"/>
            <p:cNvSpPr>
              <a:spLocks noChangeAspect="1"/>
            </p:cNvSpPr>
            <p:nvPr/>
          </p:nvSpPr>
          <p:spPr bwMode="auto">
            <a:xfrm rot="19778451" flipH="1">
              <a:off x="3694924" y="875186"/>
              <a:ext cx="1128464" cy="720695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6" name="任意多边形 15"/>
            <p:cNvSpPr>
              <a:spLocks noChangeAspect="1"/>
            </p:cNvSpPr>
            <p:nvPr/>
          </p:nvSpPr>
          <p:spPr bwMode="auto">
            <a:xfrm rot="6306812" flipH="1">
              <a:off x="5862076" y="3952489"/>
              <a:ext cx="1128664" cy="720566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5301549" y="3018857"/>
            <a:ext cx="15001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2783874" y="2191203"/>
            <a:ext cx="2231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应用的作用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2380317" y="4672130"/>
            <a:ext cx="28773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启动系统组件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5629275" y="5532664"/>
            <a:ext cx="27154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各个属性的作用</a:t>
            </a:r>
          </a:p>
        </p:txBody>
      </p:sp>
      <p:sp>
        <p:nvSpPr>
          <p:cNvPr id="25" name="文本框 9"/>
          <p:cNvSpPr txBox="1">
            <a:spLocks noChangeArrowheads="1"/>
          </p:cNvSpPr>
          <p:nvPr/>
        </p:nvSpPr>
        <p:spPr bwMode="auto">
          <a:xfrm>
            <a:off x="7758113" y="3765777"/>
            <a:ext cx="23487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为指定的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置对应的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ntent-filter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0"/>
          <p:cNvSpPr txBox="1">
            <a:spLocks noChangeArrowheads="1"/>
          </p:cNvSpPr>
          <p:nvPr/>
        </p:nvSpPr>
        <p:spPr bwMode="auto">
          <a:xfrm>
            <a:off x="6801737" y="1874929"/>
            <a:ext cx="26362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72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/>
              <a:t>5</a:t>
            </a:r>
            <a:r>
              <a:rPr lang="en-US" altLang="zh-CN" sz="9600" dirty="0" smtClean="0"/>
              <a:t>.1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569037" y="4724826"/>
            <a:ext cx="44935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对象简述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717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9700" idx="3"/>
          </p:cNvCxnSpPr>
          <p:nvPr/>
        </p:nvCxnSpPr>
        <p:spPr>
          <a:xfrm>
            <a:off x="8062575" y="5140325"/>
            <a:ext cx="3112744" cy="365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38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7" name="组合 22"/>
          <p:cNvGrpSpPr>
            <a:grpSpLocks/>
          </p:cNvGrpSpPr>
          <p:nvPr/>
        </p:nvGrpSpPr>
        <p:grpSpPr bwMode="auto">
          <a:xfrm>
            <a:off x="2460626" y="2327275"/>
            <a:ext cx="3195638" cy="4214813"/>
            <a:chOff x="2460975" y="2328015"/>
            <a:chExt cx="3195141" cy="421392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87955" y="2328015"/>
              <a:ext cx="0" cy="4213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138702" y="3865977"/>
              <a:ext cx="0" cy="26299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15" idx="4"/>
            </p:cNvCxnSpPr>
            <p:nvPr/>
          </p:nvCxnSpPr>
          <p:spPr>
            <a:xfrm>
              <a:off x="5529136" y="5343626"/>
              <a:ext cx="0" cy="11237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2460975" y="2328015"/>
              <a:ext cx="255548" cy="255534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4011722" y="3739004"/>
              <a:ext cx="255547" cy="255533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5400568" y="5088093"/>
              <a:ext cx="255548" cy="255533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4138613" y="3960813"/>
            <a:ext cx="7358062" cy="9953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Intent</a:t>
            </a:r>
            <a:r>
              <a:rPr lang="zh-CN" altLang="en-US" dirty="0"/>
              <a:t>对象大致包含了</a:t>
            </a:r>
            <a:r>
              <a:rPr lang="en-US" altLang="zh-CN" dirty="0"/>
              <a:t>Component</a:t>
            </a:r>
            <a:r>
              <a:rPr lang="zh-CN" altLang="en-US" dirty="0"/>
              <a:t>、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Category</a:t>
            </a:r>
            <a:r>
              <a:rPr lang="zh-CN" altLang="en-US" dirty="0"/>
              <a:t>、</a:t>
            </a:r>
            <a:r>
              <a:rPr lang="en-US" altLang="zh-CN" dirty="0"/>
              <a:t>Data</a:t>
            </a:r>
            <a:r>
              <a:rPr lang="zh-CN" altLang="en-US" dirty="0"/>
              <a:t>、</a:t>
            </a:r>
            <a:r>
              <a:rPr lang="en-US" altLang="zh-CN" dirty="0"/>
              <a:t>Type</a:t>
            </a:r>
            <a:r>
              <a:rPr lang="zh-CN" altLang="en-US" dirty="0"/>
              <a:t>、</a:t>
            </a:r>
            <a:r>
              <a:rPr lang="en-US" altLang="zh-CN" dirty="0"/>
              <a:t>Extra</a:t>
            </a:r>
            <a:r>
              <a:rPr lang="zh-CN" altLang="en-US" dirty="0"/>
              <a:t>和</a:t>
            </a:r>
            <a:r>
              <a:rPr lang="en-US" altLang="zh-CN" dirty="0"/>
              <a:t>Flag</a:t>
            </a:r>
            <a:r>
              <a:rPr lang="zh-CN" altLang="en-US" dirty="0"/>
              <a:t>这</a:t>
            </a:r>
            <a:r>
              <a:rPr lang="en-US" altLang="zh-CN" dirty="0"/>
              <a:t>7</a:t>
            </a:r>
            <a:r>
              <a:rPr lang="zh-CN" altLang="en-US" dirty="0"/>
              <a:t>种属性。</a:t>
            </a:r>
          </a:p>
        </p:txBody>
      </p:sp>
      <p:sp>
        <p:nvSpPr>
          <p:cNvPr id="25" name="矩形 24"/>
          <p:cNvSpPr/>
          <p:nvPr/>
        </p:nvSpPr>
        <p:spPr>
          <a:xfrm>
            <a:off x="2589213" y="2582863"/>
            <a:ext cx="8907462" cy="9953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Intent</a:t>
            </a:r>
            <a:r>
              <a:rPr lang="zh-CN" altLang="en-US" dirty="0"/>
              <a:t>不仅封装</a:t>
            </a:r>
            <a:r>
              <a:rPr lang="en-US" altLang="zh-CN" dirty="0"/>
              <a:t>Android</a:t>
            </a:r>
            <a:r>
              <a:rPr lang="zh-CN" altLang="en-US" dirty="0"/>
              <a:t>应用程序需要启动哪个组件的“意图”，还是应用程序组件之间通信的重要媒介（</a:t>
            </a:r>
            <a:r>
              <a:rPr lang="en-US" altLang="zh-CN" dirty="0"/>
              <a:t>Activity</a:t>
            </a:r>
            <a:r>
              <a:rPr lang="zh-CN" altLang="en-US" dirty="0"/>
              <a:t>将数据封装成</a:t>
            </a:r>
            <a:r>
              <a:rPr lang="en-US" altLang="zh-CN" dirty="0"/>
              <a:t>Bundle</a:t>
            </a:r>
            <a:r>
              <a:rPr lang="zh-CN" altLang="en-US" dirty="0"/>
              <a:t>对象，</a:t>
            </a:r>
            <a:r>
              <a:rPr lang="en-US" altLang="zh-CN" dirty="0"/>
              <a:t>Intent</a:t>
            </a:r>
            <a:r>
              <a:rPr lang="zh-CN" altLang="en-US" dirty="0"/>
              <a:t>携带</a:t>
            </a:r>
            <a:r>
              <a:rPr lang="en-US" altLang="zh-CN" dirty="0"/>
              <a:t>Bundle</a:t>
            </a:r>
            <a:r>
              <a:rPr lang="zh-CN" altLang="en-US" dirty="0"/>
              <a:t>对象）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527675" y="5338763"/>
            <a:ext cx="5969000" cy="9953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Component</a:t>
            </a:r>
            <a:r>
              <a:rPr lang="zh-CN" altLang="en-US" dirty="0" smtClean="0"/>
              <a:t>用于指定需要启动的目标组件；</a:t>
            </a:r>
            <a:r>
              <a:rPr lang="en-US" altLang="zh-CN" dirty="0"/>
              <a:t> </a:t>
            </a:r>
            <a:r>
              <a:rPr lang="en-US" altLang="zh-CN" dirty="0" smtClean="0"/>
              <a:t>Extra</a:t>
            </a:r>
            <a:r>
              <a:rPr lang="zh-CN" altLang="en-US" dirty="0" smtClean="0"/>
              <a:t>用于“携带”需要交换的数据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6"/>
          <p:cNvSpPr txBox="1">
            <a:spLocks noChangeArrowheads="1"/>
          </p:cNvSpPr>
          <p:nvPr/>
        </p:nvSpPr>
        <p:spPr bwMode="auto">
          <a:xfrm>
            <a:off x="273647" y="2582863"/>
            <a:ext cx="923330" cy="159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Intent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27" name="文本框 1"/>
          <p:cNvSpPr txBox="1">
            <a:spLocks noChangeArrowheads="1"/>
          </p:cNvSpPr>
          <p:nvPr/>
        </p:nvSpPr>
        <p:spPr bwMode="auto">
          <a:xfrm>
            <a:off x="1639888" y="996795"/>
            <a:ext cx="94805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来封装程序的“调用意图”，不管程序想启动哪一个组件，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使用统一的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对象来封装这种“启动意图”，使用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提供了一致的编程模型。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639888" y="769782"/>
            <a:ext cx="53927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095875" y="1850870"/>
            <a:ext cx="53927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33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5.2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1263718" y="4711522"/>
            <a:ext cx="97257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的属性及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intent-filter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配置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>
            <a:endCxn id="29700" idx="1"/>
          </p:cNvCxnSpPr>
          <p:nvPr/>
        </p:nvCxnSpPr>
        <p:spPr>
          <a:xfrm>
            <a:off x="257577" y="5127021"/>
            <a:ext cx="10061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9700" idx="3"/>
          </p:cNvCxnSpPr>
          <p:nvPr/>
        </p:nvCxnSpPr>
        <p:spPr>
          <a:xfrm flipH="1">
            <a:off x="10989457" y="5127021"/>
            <a:ext cx="10061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23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1283950" y="715963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399838" y="371792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399838" y="285432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803" name="文本框 10"/>
          <p:cNvSpPr txBox="1">
            <a:spLocks noChangeArrowheads="1"/>
          </p:cNvSpPr>
          <p:nvPr/>
        </p:nvSpPr>
        <p:spPr bwMode="auto">
          <a:xfrm>
            <a:off x="514349" y="544421"/>
            <a:ext cx="104425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/>
                <a:ea typeface="微软雅黑" pitchFamily="34" charset="-122"/>
              </a:rPr>
              <a:t>C</a:t>
            </a:r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omponent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endParaRPr lang="en-US" altLang="zh-CN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指定需要启动的目标组件。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5750" y="2527815"/>
            <a:ext cx="6249988" cy="3491985"/>
            <a:chOff x="710753" y="2653720"/>
            <a:chExt cx="6249988" cy="3491985"/>
          </a:xfrm>
        </p:grpSpPr>
        <p:sp>
          <p:nvSpPr>
            <p:cNvPr id="23" name="椭圆 22"/>
            <p:cNvSpPr/>
            <p:nvPr/>
          </p:nvSpPr>
          <p:spPr bwMode="auto">
            <a:xfrm>
              <a:off x="710753" y="2756392"/>
              <a:ext cx="3389313" cy="338931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/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3571428" y="2756392"/>
              <a:ext cx="3389313" cy="338931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文本框 14"/>
            <p:cNvSpPr txBox="1">
              <a:spLocks noChangeArrowheads="1"/>
            </p:cNvSpPr>
            <p:nvPr/>
          </p:nvSpPr>
          <p:spPr bwMode="auto">
            <a:xfrm>
              <a:off x="1568409" y="3767383"/>
              <a:ext cx="162750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Component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属性，明确指出将要启动的组件。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7" name="文本框 16"/>
            <p:cNvSpPr txBox="1">
              <a:spLocks noChangeArrowheads="1"/>
            </p:cNvSpPr>
            <p:nvPr/>
          </p:nvSpPr>
          <p:spPr bwMode="auto">
            <a:xfrm>
              <a:off x="4347408" y="3720651"/>
              <a:ext cx="226884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没有指定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Component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属性的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Intent——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根据规则去启动符合条件的组件，但具体是哪一个组件不确定。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3264894" y="2658482"/>
              <a:ext cx="1158875" cy="1158876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文本框 15"/>
            <p:cNvSpPr txBox="1">
              <a:spLocks noChangeArrowheads="1"/>
            </p:cNvSpPr>
            <p:nvPr/>
          </p:nvSpPr>
          <p:spPr bwMode="auto">
            <a:xfrm>
              <a:off x="3227200" y="2868554"/>
              <a:ext cx="121058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显隐</a:t>
              </a:r>
              <a:endParaRPr lang="zh-CN" altLang="en-US" sz="40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33" name="弦形 32"/>
            <p:cNvSpPr/>
            <p:nvPr/>
          </p:nvSpPr>
          <p:spPr bwMode="auto">
            <a:xfrm rot="10800000">
              <a:off x="3264894" y="2653720"/>
              <a:ext cx="1173163" cy="1173162"/>
            </a:xfrm>
            <a:prstGeom prst="chord">
              <a:avLst>
                <a:gd name="adj1" fmla="val 5382386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75" y="1134442"/>
            <a:ext cx="3705225" cy="19621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815" y="3745002"/>
            <a:ext cx="37528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35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1390313" y="987425"/>
            <a:ext cx="334962" cy="334963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1399838" y="285432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390313" y="3797300"/>
            <a:ext cx="334962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283950" y="1812925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文本框 10"/>
          <p:cNvSpPr txBox="1">
            <a:spLocks noChangeArrowheads="1"/>
          </p:cNvSpPr>
          <p:nvPr/>
        </p:nvSpPr>
        <p:spPr bwMode="auto">
          <a:xfrm>
            <a:off x="514349" y="544421"/>
            <a:ext cx="10442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Action</a:t>
            </a:r>
            <a:r>
              <a:rPr lang="zh-CN" altLang="en-US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、</a:t>
            </a:r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Category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与</a:t>
            </a:r>
            <a:r>
              <a:rPr lang="en-US" altLang="zh-CN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intent-filter</a:t>
            </a: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配置</a:t>
            </a:r>
            <a:endParaRPr lang="zh-CN" altLang="en-US" sz="24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0" name="直接连接符 49"/>
          <p:cNvCxnSpPr>
            <a:stCxn id="80" idx="4"/>
          </p:cNvCxnSpPr>
          <p:nvPr/>
        </p:nvCxnSpPr>
        <p:spPr>
          <a:xfrm>
            <a:off x="10731500" y="3114675"/>
            <a:ext cx="0" cy="3440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183188" y="2270125"/>
            <a:ext cx="3430587" cy="205898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846138" y="3721100"/>
            <a:ext cx="3430587" cy="205898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61" name="直接连接符 60"/>
          <p:cNvCxnSpPr/>
          <p:nvPr/>
        </p:nvCxnSpPr>
        <p:spPr>
          <a:xfrm>
            <a:off x="615950" y="5775325"/>
            <a:ext cx="38846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77" idx="6"/>
          </p:cNvCxnSpPr>
          <p:nvPr/>
        </p:nvCxnSpPr>
        <p:spPr>
          <a:xfrm>
            <a:off x="2774950" y="2270125"/>
            <a:ext cx="6340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12"/>
          <p:cNvSpPr>
            <a:spLocks noChangeArrowheads="1"/>
          </p:cNvSpPr>
          <p:nvPr/>
        </p:nvSpPr>
        <p:spPr bwMode="auto">
          <a:xfrm>
            <a:off x="5398798" y="2516346"/>
            <a:ext cx="295275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是一个普通的字符串，代表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所要完成的一个抽象“动作”；一个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对象只能包含一个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Action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属性，用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setAction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(String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设置。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65" name="矩形 13"/>
          <p:cNvSpPr>
            <a:spLocks noChangeArrowheads="1"/>
          </p:cNvSpPr>
          <p:nvPr/>
        </p:nvSpPr>
        <p:spPr bwMode="auto">
          <a:xfrm>
            <a:off x="992188" y="4001611"/>
            <a:ext cx="319404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是一个普通的字符串，用于为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Action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增加额外的附加类别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信息；一个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对象可以包含多个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Category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属性，用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addCategory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(String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设置。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4673600" y="5343525"/>
            <a:ext cx="904875" cy="90487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1682750" y="1817688"/>
            <a:ext cx="906463" cy="90487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10277475" y="2022475"/>
            <a:ext cx="906463" cy="906463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示例</a:t>
            </a:r>
          </a:p>
        </p:txBody>
      </p:sp>
      <p:sp>
        <p:nvSpPr>
          <p:cNvPr id="77" name="椭圆 76"/>
          <p:cNvSpPr/>
          <p:nvPr/>
        </p:nvSpPr>
        <p:spPr>
          <a:xfrm>
            <a:off x="1497013" y="1630363"/>
            <a:ext cx="1277937" cy="12779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79" name="椭圆 78"/>
          <p:cNvSpPr/>
          <p:nvPr/>
        </p:nvSpPr>
        <p:spPr>
          <a:xfrm>
            <a:off x="4495800" y="5135563"/>
            <a:ext cx="1277938" cy="12779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80" name="椭圆 79"/>
          <p:cNvSpPr/>
          <p:nvPr/>
        </p:nvSpPr>
        <p:spPr>
          <a:xfrm>
            <a:off x="10091738" y="1836738"/>
            <a:ext cx="1277937" cy="12779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2" name="文本框 1"/>
          <p:cNvSpPr txBox="1"/>
          <p:nvPr/>
        </p:nvSpPr>
        <p:spPr>
          <a:xfrm>
            <a:off x="1741481" y="206976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Action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624180" y="5577165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</a:rPr>
              <a:t>Category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82" name="直接连接符 81"/>
          <p:cNvCxnSpPr>
            <a:endCxn id="4" idx="0"/>
          </p:cNvCxnSpPr>
          <p:nvPr/>
        </p:nvCxnSpPr>
        <p:spPr bwMode="auto">
          <a:xfrm flipH="1">
            <a:off x="3759622" y="2287946"/>
            <a:ext cx="235244" cy="526971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 bwMode="auto">
          <a:xfrm flipH="1">
            <a:off x="3230450" y="3301486"/>
            <a:ext cx="247114" cy="43461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384886" y="2814917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&lt;intent-filter…/&gt;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中配置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816" y="4554538"/>
            <a:ext cx="37147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5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1283950" y="2808288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399838" y="91440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390313" y="3797300"/>
            <a:ext cx="334962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文本框 10"/>
          <p:cNvSpPr txBox="1">
            <a:spLocks noChangeArrowheads="1"/>
          </p:cNvSpPr>
          <p:nvPr/>
        </p:nvSpPr>
        <p:spPr bwMode="auto">
          <a:xfrm>
            <a:off x="499214" y="251678"/>
            <a:ext cx="10442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指定</a:t>
            </a:r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Action</a:t>
            </a:r>
            <a:r>
              <a:rPr lang="zh-CN" altLang="en-US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、</a:t>
            </a:r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Category</a:t>
            </a: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调用系统的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endParaRPr lang="zh-CN" altLang="en-US" sz="24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14" y="1212850"/>
            <a:ext cx="5753100" cy="5505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939" y="1870075"/>
            <a:ext cx="60388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88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1283950" y="3681413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399838" y="91440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399838" y="285432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文本框 10"/>
          <p:cNvSpPr txBox="1">
            <a:spLocks noChangeArrowheads="1"/>
          </p:cNvSpPr>
          <p:nvPr/>
        </p:nvSpPr>
        <p:spPr bwMode="auto">
          <a:xfrm>
            <a:off x="514349" y="544421"/>
            <a:ext cx="10442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Data</a:t>
            </a:r>
            <a:r>
              <a:rPr lang="zh-CN" altLang="en-US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、</a:t>
            </a:r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Type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与</a:t>
            </a:r>
            <a:r>
              <a:rPr lang="en-US" altLang="zh-CN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intent-filter</a:t>
            </a: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配置</a:t>
            </a:r>
            <a:endParaRPr lang="zh-CN" altLang="en-US" sz="24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24" name="文本框 1"/>
          <p:cNvSpPr txBox="1">
            <a:spLocks noChangeArrowheads="1"/>
          </p:cNvSpPr>
          <p:nvPr/>
        </p:nvSpPr>
        <p:spPr bwMode="auto">
          <a:xfrm>
            <a:off x="1128687" y="1911350"/>
            <a:ext cx="3015208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Data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endParaRPr lang="en-US" altLang="zh-CN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用于向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Action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属性提供操作的数据，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Data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属性接受一个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对象。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26" name="文本框 1"/>
          <p:cNvSpPr txBox="1">
            <a:spLocks noChangeArrowheads="1"/>
          </p:cNvSpPr>
          <p:nvPr/>
        </p:nvSpPr>
        <p:spPr bwMode="auto">
          <a:xfrm>
            <a:off x="7297713" y="1807488"/>
            <a:ext cx="3015208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Type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endParaRPr lang="en-US" altLang="zh-CN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用于指定该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Data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属性所指定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对应的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MIME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类型，可以是任何自定义的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MIME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类型。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27" name="弧形 26"/>
          <p:cNvSpPr/>
          <p:nvPr/>
        </p:nvSpPr>
        <p:spPr bwMode="auto">
          <a:xfrm rot="13500000">
            <a:off x="7018314" y="2287767"/>
            <a:ext cx="809625" cy="809625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4167812" y="2638484"/>
            <a:ext cx="2845740" cy="20758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弧形 28"/>
          <p:cNvSpPr/>
          <p:nvPr/>
        </p:nvSpPr>
        <p:spPr bwMode="auto">
          <a:xfrm rot="2642406">
            <a:off x="3342883" y="2254430"/>
            <a:ext cx="809625" cy="809625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07070" y="223837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相互覆盖</a:t>
            </a:r>
            <a:endParaRPr lang="zh-CN" altLang="en-US" sz="2000" dirty="0">
              <a:solidFill>
                <a:srgbClr val="FE5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440239" y="4249738"/>
            <a:ext cx="3066865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:mimeType=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:scheme=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:host=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:port=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:path=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:pathPrefix=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:pathPattern=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2148" y="4615160"/>
            <a:ext cx="3141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在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AndroidManifest.xml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文件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中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组件声明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Data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Type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都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通过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&lt;data…/&gt;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元素。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4786953" y="4908550"/>
            <a:ext cx="1413838" cy="270456"/>
          </a:xfrm>
          <a:prstGeom prst="rightArrow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1916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4158</TotalTime>
  <Words>529</Words>
  <Application>Microsoft Macintosh PowerPoint</Application>
  <PresentationFormat>自定义</PresentationFormat>
  <Paragraphs>72</Paragraphs>
  <Slides>13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衡 张</cp:lastModifiedBy>
  <cp:revision>229</cp:revision>
  <dcterms:created xsi:type="dcterms:W3CDTF">2014-03-11T02:58:27Z</dcterms:created>
  <dcterms:modified xsi:type="dcterms:W3CDTF">2017-06-13T16:37:51Z</dcterms:modified>
</cp:coreProperties>
</file>