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4" r:id="rId2"/>
    <p:sldId id="295" r:id="rId3"/>
    <p:sldId id="301" r:id="rId4"/>
    <p:sldId id="296" r:id="rId5"/>
    <p:sldId id="302" r:id="rId6"/>
    <p:sldId id="304" r:id="rId7"/>
    <p:sldId id="306" r:id="rId8"/>
    <p:sldId id="297" r:id="rId9"/>
    <p:sldId id="307" r:id="rId10"/>
    <p:sldId id="308" r:id="rId11"/>
    <p:sldId id="309" r:id="rId12"/>
    <p:sldId id="310" r:id="rId13"/>
    <p:sldId id="311" r:id="rId14"/>
    <p:sldId id="312" r:id="rId15"/>
    <p:sldId id="299" r:id="rId16"/>
    <p:sldId id="313" r:id="rId17"/>
    <p:sldId id="314" r:id="rId18"/>
    <p:sldId id="315" r:id="rId19"/>
    <p:sldId id="298" r:id="rId20"/>
    <p:sldId id="316" r:id="rId21"/>
    <p:sldId id="300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4" autoAdjust="0"/>
    <p:restoredTop sz="94424" autoAdjust="0"/>
  </p:normalViewPr>
  <p:slideViewPr>
    <p:cSldViewPr snapToGrid="0">
      <p:cViewPr varScale="1">
        <p:scale>
          <a:sx n="112" d="100"/>
          <a:sy n="112" d="100"/>
        </p:scale>
        <p:origin x="5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B269E-758F-4B86-AFFA-47A9A022EBC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46A5A-D001-4909-B01C-C9A17197E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5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是不同应用程序之间进行数据交换的标准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以某种</a:t>
            </a:r>
            <a:r>
              <a:rPr lang="en-US" altLang="zh-CN" dirty="0" smtClean="0"/>
              <a:t>Uri</a:t>
            </a:r>
            <a:r>
              <a:rPr lang="zh-CN" altLang="en-US" dirty="0" smtClean="0"/>
              <a:t>的形式对外提供数据，允许其他应用访问或修改数据；其他应用程序使用</a:t>
            </a:r>
            <a:r>
              <a:rPr lang="en-US" altLang="zh-CN" dirty="0" err="1" smtClean="0"/>
              <a:t>ContentResolver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去访问操作指定数据。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7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相当于一个“网站”，它的作用是暴露可操作的数据；其他应用程序则通过</a:t>
            </a:r>
            <a:r>
              <a:rPr lang="en-US" altLang="zh-CN" dirty="0" err="1" smtClean="0"/>
              <a:t>ContentResolver</a:t>
            </a:r>
            <a:r>
              <a:rPr lang="zh-CN" altLang="en-US" dirty="0" smtClean="0"/>
              <a:t>来操作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所暴露的数据，</a:t>
            </a:r>
            <a:r>
              <a:rPr lang="en-US" altLang="zh-CN" dirty="0" err="1" smtClean="0"/>
              <a:t>ContentResolver</a:t>
            </a:r>
            <a:r>
              <a:rPr lang="zh-CN" altLang="en-US" dirty="0" smtClean="0"/>
              <a:t>相当于</a:t>
            </a:r>
            <a:r>
              <a:rPr lang="en-US" altLang="zh-CN" dirty="0" err="1" smtClean="0"/>
              <a:t>HttpClient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6A5A-D001-4909-B01C-C9A17197E7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9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0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正如前面提到的，当其他应用通过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调用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query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方法执行数据访问时，实际上就是调用指定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对应的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query()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zh-CN" altLang="en-US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6A5A-D001-4909-B01C-C9A17197E7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8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2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7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第九章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7988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：代立云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910908" y="2734549"/>
            <a:ext cx="787908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60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endParaRPr lang="en-US" altLang="zh-CN" sz="60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r>
              <a:rPr lang="zh-CN" altLang="en-US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        实现数据共享</a:t>
            </a:r>
            <a:endParaRPr lang="zh-CN" altLang="en-US" sz="60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6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521943" y="451546"/>
            <a:ext cx="81465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9.2.2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子类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648639" y="1882082"/>
            <a:ext cx="1852612" cy="3046366"/>
            <a:chOff x="1467781" y="2095839"/>
            <a:chExt cx="1853643" cy="3046469"/>
          </a:xfrm>
        </p:grpSpPr>
        <p:grpSp>
          <p:nvGrpSpPr>
            <p:cNvPr id="6" name="组合 11"/>
            <p:cNvGrpSpPr>
              <a:grpSpLocks/>
            </p:cNvGrpSpPr>
            <p:nvPr/>
          </p:nvGrpSpPr>
          <p:grpSpPr bwMode="auto">
            <a:xfrm>
              <a:off x="3065694" y="2095839"/>
              <a:ext cx="255730" cy="3046469"/>
              <a:chOff x="2569657" y="1931386"/>
              <a:chExt cx="255730" cy="3046469"/>
            </a:xfrm>
          </p:grpSpPr>
          <p:cxnSp>
            <p:nvCxnSpPr>
              <p:cNvPr id="9" name="直接连接符 8"/>
              <p:cNvCxnSpPr/>
              <p:nvPr/>
            </p:nvCxnSpPr>
            <p:spPr>
              <a:xfrm flipH="1">
                <a:off x="2697522" y="1931386"/>
                <a:ext cx="794" cy="304646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2569657" y="2447340"/>
                <a:ext cx="255730" cy="255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569657" y="4041244"/>
                <a:ext cx="255730" cy="2540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sp>
          <p:nvSpPr>
            <p:cNvPr id="7" name="泪滴形 6"/>
            <p:cNvSpPr/>
            <p:nvPr/>
          </p:nvSpPr>
          <p:spPr>
            <a:xfrm rot="2700000">
              <a:off x="1467285" y="2167774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 smtClean="0">
                  <a:latin typeface="Impact" panose="020B0806030902050204" pitchFamily="34" charset="0"/>
                </a:rPr>
                <a:t>1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  <p:sp>
          <p:nvSpPr>
            <p:cNvPr id="8" name="泪滴形 7"/>
            <p:cNvSpPr/>
            <p:nvPr/>
          </p:nvSpPr>
          <p:spPr>
            <a:xfrm rot="2700000">
              <a:off x="1467285" y="3761677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latin typeface="Impact" panose="020B0806030902050204" pitchFamily="34" charset="0"/>
                </a:rPr>
                <a:t>2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</p:grp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2717991" y="2333992"/>
            <a:ext cx="62209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子类，该子类需要实现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query()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等方法。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3" name="矩形 17"/>
          <p:cNvSpPr>
            <a:spLocks noChangeArrowheads="1"/>
          </p:cNvSpPr>
          <p:nvPr/>
        </p:nvSpPr>
        <p:spPr bwMode="auto">
          <a:xfrm>
            <a:off x="2708258" y="3795703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AndroidManifest.xml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文件中注册该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，指定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android:authorities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37193" y="2306877"/>
            <a:ext cx="738664" cy="1938992"/>
          </a:xfrm>
          <a:prstGeom prst="rect">
            <a:avLst/>
          </a:prstGeom>
          <a:solidFill>
            <a:srgbClr val="FE5A3E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两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个步骤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73457" y="4905166"/>
            <a:ext cx="7672064" cy="23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73457" y="6010688"/>
            <a:ext cx="7672064" cy="28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373457" y="5146402"/>
            <a:ext cx="7961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上面两步中，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子类实现的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query()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delete()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方法，并不是给该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应用本身调用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的，而是供其他应用来调用的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5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493553" y="446088"/>
            <a:ext cx="69154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9.2.3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配置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7459" y="2564152"/>
            <a:ext cx="6247223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 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:authorities=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"org.crazyit.providers.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:exported=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82"/>
          <p:cNvGrpSpPr>
            <a:grpSpLocks/>
          </p:cNvGrpSpPr>
          <p:nvPr/>
        </p:nvGrpSpPr>
        <p:grpSpPr bwMode="auto">
          <a:xfrm>
            <a:off x="427458" y="1709521"/>
            <a:ext cx="6247223" cy="860127"/>
            <a:chOff x="686896" y="790033"/>
            <a:chExt cx="5772390" cy="859829"/>
          </a:xfrm>
        </p:grpSpPr>
        <p:sp>
          <p:nvSpPr>
            <p:cNvPr id="7" name="矩形 6"/>
            <p:cNvSpPr/>
            <p:nvPr/>
          </p:nvSpPr>
          <p:spPr>
            <a:xfrm>
              <a:off x="686896" y="790033"/>
              <a:ext cx="5772390" cy="85982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文本框 81"/>
            <p:cNvSpPr txBox="1">
              <a:spLocks noChangeArrowheads="1"/>
            </p:cNvSpPr>
            <p:nvPr/>
          </p:nvSpPr>
          <p:spPr bwMode="auto">
            <a:xfrm>
              <a:off x="846071" y="876839"/>
              <a:ext cx="5613215" cy="646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&lt;application…/&gt;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元素添加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&lt;provider…/&gt;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子元素即可配置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9" name="组合 50"/>
          <p:cNvGrpSpPr>
            <a:grpSpLocks/>
          </p:cNvGrpSpPr>
          <p:nvPr/>
        </p:nvGrpSpPr>
        <p:grpSpPr bwMode="auto">
          <a:xfrm>
            <a:off x="427458" y="3639722"/>
            <a:ext cx="6247223" cy="2735318"/>
            <a:chOff x="3021540" y="3612414"/>
            <a:chExt cx="6247274" cy="2952100"/>
          </a:xfrm>
        </p:grpSpPr>
        <p:sp>
          <p:nvSpPr>
            <p:cNvPr id="10" name="矩形 9"/>
            <p:cNvSpPr/>
            <p:nvPr/>
          </p:nvSpPr>
          <p:spPr>
            <a:xfrm>
              <a:off x="3021540" y="3612414"/>
              <a:ext cx="6247274" cy="2952100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1" name="文本框 49"/>
            <p:cNvSpPr txBox="1">
              <a:spLocks noChangeArrowheads="1"/>
            </p:cNvSpPr>
            <p:nvPr/>
          </p:nvSpPr>
          <p:spPr bwMode="auto">
            <a:xfrm>
              <a:off x="3193810" y="3992307"/>
              <a:ext cx="5865515" cy="2192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ame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：指定该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实现类的类名。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uthorities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：指定该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（分配一个域名）。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ndroid:exported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：指定该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是否允许其他应用调用。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7291052" y="1796357"/>
            <a:ext cx="4637088" cy="4637087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31"/>
          <p:cNvSpPr txBox="1">
            <a:spLocks noChangeArrowheads="1"/>
          </p:cNvSpPr>
          <p:nvPr/>
        </p:nvSpPr>
        <p:spPr bwMode="auto">
          <a:xfrm>
            <a:off x="7687927" y="2836729"/>
            <a:ext cx="38433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调用方法时，参数将会传递给该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query()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调用方法的返回值，也就是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执行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query()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方法的返回值。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5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191897" y="451546"/>
            <a:ext cx="93991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9.2.4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调用方法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14" y="2102585"/>
            <a:ext cx="2990850" cy="3790950"/>
          </a:xfrm>
          <a:prstGeom prst="rect">
            <a:avLst/>
          </a:prstGeom>
        </p:spPr>
      </p:pic>
      <p:grpSp>
        <p:nvGrpSpPr>
          <p:cNvPr id="7" name="组合 82"/>
          <p:cNvGrpSpPr>
            <a:grpSpLocks/>
          </p:cNvGrpSpPr>
          <p:nvPr/>
        </p:nvGrpSpPr>
        <p:grpSpPr bwMode="auto">
          <a:xfrm>
            <a:off x="770344" y="2345379"/>
            <a:ext cx="7037070" cy="3305361"/>
            <a:chOff x="527721" y="205684"/>
            <a:chExt cx="6502202" cy="3304215"/>
          </a:xfrm>
        </p:grpSpPr>
        <p:sp>
          <p:nvSpPr>
            <p:cNvPr id="8" name="矩形 7"/>
            <p:cNvSpPr/>
            <p:nvPr/>
          </p:nvSpPr>
          <p:spPr>
            <a:xfrm>
              <a:off x="527721" y="205684"/>
              <a:ext cx="6502202" cy="330421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文本框 81"/>
            <p:cNvSpPr txBox="1">
              <a:spLocks noChangeArrowheads="1"/>
            </p:cNvSpPr>
            <p:nvPr/>
          </p:nvSpPr>
          <p:spPr bwMode="auto">
            <a:xfrm>
              <a:off x="686896" y="842480"/>
              <a:ext cx="6183852" cy="2030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getContentResolver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方法，这表明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Service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等组件都可通过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getContentResolver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方法获取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获取了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对象之后，接下来就可调用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query()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、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insert()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update()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delete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实际上是指定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query()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、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insert()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update()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delete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1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510381" y="451546"/>
            <a:ext cx="87621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9.2.5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创建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的说明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82"/>
          <p:cNvGrpSpPr>
            <a:grpSpLocks/>
          </p:cNvGrpSpPr>
          <p:nvPr/>
        </p:nvGrpSpPr>
        <p:grpSpPr bwMode="auto">
          <a:xfrm>
            <a:off x="2616600" y="1601345"/>
            <a:ext cx="6655923" cy="1236372"/>
            <a:chOff x="686896" y="664656"/>
            <a:chExt cx="6150025" cy="1235944"/>
          </a:xfrm>
        </p:grpSpPr>
        <p:sp>
          <p:nvSpPr>
            <p:cNvPr id="6" name="矩形 5"/>
            <p:cNvSpPr/>
            <p:nvPr/>
          </p:nvSpPr>
          <p:spPr>
            <a:xfrm>
              <a:off x="686896" y="664656"/>
              <a:ext cx="6150025" cy="1235944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81"/>
            <p:cNvSpPr txBox="1">
              <a:spLocks noChangeArrowheads="1"/>
            </p:cNvSpPr>
            <p:nvPr/>
          </p:nvSpPr>
          <p:spPr bwMode="auto">
            <a:xfrm>
              <a:off x="955300" y="821123"/>
              <a:ext cx="5613215" cy="923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只有一个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onCreate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生命周期方法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当其他应用通过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rgbClr val="FF0000"/>
                  </a:solidFill>
                  <a:latin typeface="Calibri" pitchFamily="34" charset="0"/>
                  <a:ea typeface="微软雅黑" pitchFamily="34" charset="-122"/>
                </a:rPr>
                <a:t>第一次访问该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时，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onCreate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方法将会被回调。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8" name="组合 50"/>
          <p:cNvGrpSpPr>
            <a:grpSpLocks/>
          </p:cNvGrpSpPr>
          <p:nvPr/>
        </p:nvGrpSpPr>
        <p:grpSpPr bwMode="auto">
          <a:xfrm>
            <a:off x="2044463" y="3334898"/>
            <a:ext cx="8232877" cy="3171409"/>
            <a:chOff x="2210164" y="3464127"/>
            <a:chExt cx="8232944" cy="3422752"/>
          </a:xfrm>
        </p:grpSpPr>
        <p:sp>
          <p:nvSpPr>
            <p:cNvPr id="9" name="矩形 8"/>
            <p:cNvSpPr/>
            <p:nvPr/>
          </p:nvSpPr>
          <p:spPr>
            <a:xfrm>
              <a:off x="2210164" y="3464127"/>
              <a:ext cx="8232944" cy="3422752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0" name="文本框 49"/>
            <p:cNvSpPr txBox="1">
              <a:spLocks noChangeArrowheads="1"/>
            </p:cNvSpPr>
            <p:nvPr/>
          </p:nvSpPr>
          <p:spPr bwMode="auto">
            <a:xfrm>
              <a:off x="2636422" y="3630918"/>
              <a:ext cx="7437141" cy="308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为了确认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实际能处理的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，以及确定每个方法中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参数所操作的数据，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系统提供了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UriMatcher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工具类。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UriMatcher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工具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类主要提供了如下两个方法。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oid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addURI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(String authority, String path,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code)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：该方法用于向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UriMatcher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对象注册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。其中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authority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path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组合成一个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code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则代表该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对应的标识码。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match(Uri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：根据前面注册的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来判断指定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对应的标识码。如果找不到匹配的标识码，该方法将会返回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-1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510381" y="451546"/>
            <a:ext cx="87621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9.2.5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创建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的说明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82"/>
          <p:cNvGrpSpPr>
            <a:grpSpLocks/>
          </p:cNvGrpSpPr>
          <p:nvPr/>
        </p:nvGrpSpPr>
        <p:grpSpPr bwMode="auto">
          <a:xfrm>
            <a:off x="381592" y="1544268"/>
            <a:ext cx="10810149" cy="643944"/>
            <a:chOff x="686896" y="831295"/>
            <a:chExt cx="9988500" cy="643721"/>
          </a:xfrm>
        </p:grpSpPr>
        <p:sp>
          <p:nvSpPr>
            <p:cNvPr id="9" name="矩形 8"/>
            <p:cNvSpPr/>
            <p:nvPr/>
          </p:nvSpPr>
          <p:spPr>
            <a:xfrm>
              <a:off x="686896" y="831295"/>
              <a:ext cx="9988500" cy="64372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0" name="文本框 81"/>
            <p:cNvSpPr txBox="1">
              <a:spLocks noChangeArrowheads="1"/>
            </p:cNvSpPr>
            <p:nvPr/>
          </p:nvSpPr>
          <p:spPr bwMode="auto">
            <a:xfrm>
              <a:off x="842640" y="969650"/>
              <a:ext cx="9612996" cy="369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还提供了一个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ContentUris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工具类，它是一个操作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字符串的工具类，提供了如下两个工具方法：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 bwMode="auto">
          <a:xfrm>
            <a:off x="1051292" y="2852702"/>
            <a:ext cx="7141699" cy="5826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withAppendedId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, id)</a:t>
            </a:r>
            <a:r>
              <a:rPr lang="zh-CN" altLang="en-US" dirty="0" smtClean="0"/>
              <a:t>：用于为路径加上</a:t>
            </a:r>
            <a:r>
              <a:rPr lang="en-US" altLang="zh-CN" dirty="0" smtClean="0"/>
              <a:t>ID</a:t>
            </a:r>
            <a:r>
              <a:rPr lang="zh-CN" altLang="en-US" dirty="0" smtClean="0"/>
              <a:t>部分。例如：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3990751" y="4743745"/>
            <a:ext cx="7340471" cy="5826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parseId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：用于从指定</a:t>
            </a:r>
            <a:r>
              <a:rPr lang="en-US" altLang="zh-CN" dirty="0" smtClean="0"/>
              <a:t>Uri</a:t>
            </a:r>
            <a:r>
              <a:rPr lang="zh-CN" altLang="en-US" dirty="0" smtClean="0"/>
              <a:t>中解析出所包含的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值。例如：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51293" y="3406436"/>
            <a:ext cx="714169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=Uri.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"content://org.crazyit.providers.dictprovider/word"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resultUri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ContentUris.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withAppendedId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生成后的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为：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"content://org.crazyit.providers.dictprovider/word/2"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90751" y="5326357"/>
            <a:ext cx="734047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=Uri.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"content://org.crazyit.providers.dictprovider/word/2"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wordId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=ContentUris.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parseId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获取的结果为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9.3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245070" y="4750249"/>
            <a:ext cx="7879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操作系统的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66805" y="5165747"/>
            <a:ext cx="148093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341735" y="5167066"/>
            <a:ext cx="1203101" cy="141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53896" y="13715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2"/>
          <p:cNvSpPr txBox="1">
            <a:spLocks noChangeArrowheads="1"/>
          </p:cNvSpPr>
          <p:nvPr/>
        </p:nvSpPr>
        <p:spPr bwMode="auto">
          <a:xfrm>
            <a:off x="2015245" y="404354"/>
            <a:ext cx="7879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操作系统的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grpSp>
        <p:nvGrpSpPr>
          <p:cNvPr id="21" name="组合 15"/>
          <p:cNvGrpSpPr>
            <a:grpSpLocks/>
          </p:cNvGrpSpPr>
          <p:nvPr/>
        </p:nvGrpSpPr>
        <p:grpSpPr bwMode="auto">
          <a:xfrm>
            <a:off x="866775" y="3067249"/>
            <a:ext cx="1852612" cy="3046366"/>
            <a:chOff x="1467781" y="2095839"/>
            <a:chExt cx="1853643" cy="3046469"/>
          </a:xfrm>
        </p:grpSpPr>
        <p:grpSp>
          <p:nvGrpSpPr>
            <p:cNvPr id="22" name="组合 11"/>
            <p:cNvGrpSpPr>
              <a:grpSpLocks/>
            </p:cNvGrpSpPr>
            <p:nvPr/>
          </p:nvGrpSpPr>
          <p:grpSpPr bwMode="auto">
            <a:xfrm>
              <a:off x="3065694" y="2095839"/>
              <a:ext cx="255730" cy="3046469"/>
              <a:chOff x="2569657" y="1931386"/>
              <a:chExt cx="255730" cy="3046469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H="1">
                <a:off x="2697522" y="1931386"/>
                <a:ext cx="794" cy="304646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2569657" y="2447340"/>
                <a:ext cx="255730" cy="255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569657" y="4041244"/>
                <a:ext cx="255730" cy="2540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sp>
          <p:nvSpPr>
            <p:cNvPr id="23" name="泪滴形 22"/>
            <p:cNvSpPr/>
            <p:nvPr/>
          </p:nvSpPr>
          <p:spPr>
            <a:xfrm rot="2700000">
              <a:off x="1467285" y="2167774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 smtClean="0">
                  <a:latin typeface="Impact" panose="020B0806030902050204" pitchFamily="34" charset="0"/>
                </a:rPr>
                <a:t>1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  <p:sp>
          <p:nvSpPr>
            <p:cNvPr id="25" name="泪滴形 24"/>
            <p:cNvSpPr/>
            <p:nvPr/>
          </p:nvSpPr>
          <p:spPr>
            <a:xfrm rot="2700000">
              <a:off x="1467285" y="3761677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latin typeface="Impact" panose="020B0806030902050204" pitchFamily="34" charset="0"/>
                </a:rPr>
                <a:t>2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</p:grpSp>
      <p:sp>
        <p:nvSpPr>
          <p:cNvPr id="29" name="矩形 16"/>
          <p:cNvSpPr>
            <a:spLocks noChangeArrowheads="1"/>
          </p:cNvSpPr>
          <p:nvPr/>
        </p:nvSpPr>
        <p:spPr bwMode="auto">
          <a:xfrm>
            <a:off x="2936127" y="3561865"/>
            <a:ext cx="62209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Context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getContentResolver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获取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3" name="矩形 17"/>
          <p:cNvSpPr>
            <a:spLocks noChangeArrowheads="1"/>
          </p:cNvSpPr>
          <p:nvPr/>
        </p:nvSpPr>
        <p:spPr bwMode="auto">
          <a:xfrm>
            <a:off x="2943162" y="5061704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根据需要调用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q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uery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方法操作数据。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524993" y="3641174"/>
            <a:ext cx="738664" cy="1938992"/>
          </a:xfrm>
          <a:prstGeom prst="rect">
            <a:avLst/>
          </a:prstGeom>
          <a:solidFill>
            <a:srgbClr val="FE5A3E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两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个步骤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2591593" y="3067249"/>
            <a:ext cx="7672064" cy="28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463799" y="1884761"/>
            <a:ext cx="7961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系统本身提供了大量的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，开发者自己开发的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应用也可通过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来调用系统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提供的方法，其步骤如下：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2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152407" y="440591"/>
            <a:ext cx="99932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9.3.1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管理联系人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1"/>
          <p:cNvGrpSpPr>
            <a:grpSpLocks/>
          </p:cNvGrpSpPr>
          <p:nvPr/>
        </p:nvGrpSpPr>
        <p:grpSpPr bwMode="auto">
          <a:xfrm>
            <a:off x="706732" y="2174361"/>
            <a:ext cx="261943" cy="3028704"/>
            <a:chOff x="2563299" y="1931386"/>
            <a:chExt cx="262088" cy="3028806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2691160" y="1931386"/>
              <a:ext cx="7156" cy="30288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569657" y="2447340"/>
              <a:ext cx="255730" cy="255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63299" y="3318583"/>
              <a:ext cx="255730" cy="2540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569657" y="4241616"/>
              <a:ext cx="255730" cy="255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1103608" y="2683121"/>
            <a:ext cx="7002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ContactsContract.Contacts.CONTENT_URI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：管理联系人的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4522" y="1684232"/>
            <a:ext cx="6392697" cy="510359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系统用于管理联系人的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的几个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如下：</a:t>
            </a:r>
            <a:endParaRPr lang="zh-CN" altLang="en-US" dirty="0"/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1097263" y="3309297"/>
            <a:ext cx="65785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ContactsContract.CommonDataKinds.Phone.CONTENT_URI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：管理联系人的电话的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0" name="矩形 16"/>
          <p:cNvSpPr>
            <a:spLocks noChangeArrowheads="1"/>
          </p:cNvSpPr>
          <p:nvPr/>
        </p:nvSpPr>
        <p:spPr bwMode="auto">
          <a:xfrm>
            <a:off x="1103617" y="4195651"/>
            <a:ext cx="65721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ContactsContract.CommonDataKinds.Email.CONTENT_URI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：管理联系人的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E-mail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40261" y="5443088"/>
            <a:ext cx="704231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授予读联系人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ContentProvider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的权限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"android.permission.READ_CONTACTS"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授予写联系人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ContentProvider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的权限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"android.permission.WRITE_CONTACTS"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组合 82"/>
          <p:cNvGrpSpPr>
            <a:grpSpLocks/>
          </p:cNvGrpSpPr>
          <p:nvPr/>
        </p:nvGrpSpPr>
        <p:grpSpPr bwMode="auto">
          <a:xfrm>
            <a:off x="-115911" y="5443088"/>
            <a:ext cx="5256172" cy="987290"/>
            <a:chOff x="1323040" y="969650"/>
            <a:chExt cx="2927802" cy="1468550"/>
          </a:xfrm>
        </p:grpSpPr>
        <p:sp>
          <p:nvSpPr>
            <p:cNvPr id="24" name="矩形 23"/>
            <p:cNvSpPr/>
            <p:nvPr/>
          </p:nvSpPr>
          <p:spPr>
            <a:xfrm>
              <a:off x="1323040" y="969650"/>
              <a:ext cx="2927802" cy="146855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5" name="文本框 81"/>
            <p:cNvSpPr txBox="1">
              <a:spLocks noChangeArrowheads="1"/>
            </p:cNvSpPr>
            <p:nvPr/>
          </p:nvSpPr>
          <p:spPr bwMode="auto">
            <a:xfrm>
              <a:off x="1400911" y="1103967"/>
              <a:ext cx="2772060" cy="1199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需要指出的是，应用程序读取、添加联系人信息，要在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AndroidManifest.xml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文件中为该应用程序授权。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00" y="2364536"/>
            <a:ext cx="2981325" cy="30575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26" y="1975987"/>
            <a:ext cx="29908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8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183784" y="440591"/>
            <a:ext cx="1122435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9.3.2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管理多媒体内容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1"/>
          <p:cNvGrpSpPr>
            <a:grpSpLocks/>
          </p:cNvGrpSpPr>
          <p:nvPr/>
        </p:nvGrpSpPr>
        <p:grpSpPr bwMode="auto">
          <a:xfrm>
            <a:off x="190137" y="2076857"/>
            <a:ext cx="261699" cy="3490369"/>
            <a:chOff x="2569657" y="1931386"/>
            <a:chExt cx="261844" cy="3490487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697521" y="1931386"/>
              <a:ext cx="794" cy="34904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2569657" y="2447340"/>
              <a:ext cx="255730" cy="255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2575771" y="3494795"/>
              <a:ext cx="255730" cy="2540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2569657" y="4448576"/>
              <a:ext cx="255730" cy="255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567163" y="2318718"/>
            <a:ext cx="59417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MediaStore.Audio.Media.EXTERNAL_CONTENT_URI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：存储在外部存储器（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卡）上的音频文件内容的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11574" y="1586728"/>
            <a:ext cx="5257185" cy="510359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为多媒体提供的</a:t>
            </a:r>
            <a:r>
              <a:rPr lang="en-US" altLang="zh-CN" dirty="0" err="1" smtClean="0"/>
              <a:t>ContentProvider</a:t>
            </a:r>
            <a:r>
              <a:rPr lang="zh-CN" altLang="en-US" dirty="0"/>
              <a:t>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如下：</a:t>
            </a:r>
            <a:endParaRPr lang="zh-CN" altLang="en-US" dirty="0"/>
          </a:p>
        </p:txBody>
      </p: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487286" y="3527335"/>
            <a:ext cx="53894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MediaStore.Audio.Media.INTERNAL_CONTENT_URI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：存储在手机内部存储器上的音频文件内容的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487286" y="4703881"/>
            <a:ext cx="43204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MediaStore.Images.Media.EXTERNAL_CONTENT_URI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：存储在外部存储器（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卡）上的图片文件内容的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16" name="组合 11"/>
          <p:cNvGrpSpPr>
            <a:grpSpLocks/>
          </p:cNvGrpSpPr>
          <p:nvPr/>
        </p:nvGrpSpPr>
        <p:grpSpPr bwMode="auto">
          <a:xfrm>
            <a:off x="5867026" y="3432548"/>
            <a:ext cx="267014" cy="3028704"/>
            <a:chOff x="2553694" y="1931386"/>
            <a:chExt cx="265333" cy="3028806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2691160" y="1931386"/>
              <a:ext cx="7156" cy="30288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553694" y="2266062"/>
              <a:ext cx="255730" cy="255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563297" y="3416834"/>
              <a:ext cx="255730" cy="2540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2553694" y="4563745"/>
              <a:ext cx="255730" cy="255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21" name="矩形 16"/>
          <p:cNvSpPr>
            <a:spLocks noChangeArrowheads="1"/>
          </p:cNvSpPr>
          <p:nvPr/>
        </p:nvSpPr>
        <p:spPr bwMode="auto">
          <a:xfrm>
            <a:off x="6205457" y="3305548"/>
            <a:ext cx="577189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MediaStore.Images.Media.INTERNAL_CONTENT_URI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：存储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手机内部存储器上的图片文件内容的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6272377" y="4492417"/>
            <a:ext cx="57049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MediaStore.Video.Media.EXTERNAL_CONTENT_URI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存储在外部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存储器（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SD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卡）上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视频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3" name="矩形 16"/>
          <p:cNvSpPr>
            <a:spLocks noChangeArrowheads="1"/>
          </p:cNvSpPr>
          <p:nvPr/>
        </p:nvSpPr>
        <p:spPr bwMode="auto">
          <a:xfrm>
            <a:off x="6205457" y="5741652"/>
            <a:ext cx="59355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MediaStore.Video.Media.INTERNAL_CONTENT_URI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存储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在手机内部存储器上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视频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70" y="1883902"/>
            <a:ext cx="2981325" cy="39909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44" y="1567430"/>
            <a:ext cx="29622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9.4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584373" y="4736904"/>
            <a:ext cx="91101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监听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的数据改变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66805" y="5152402"/>
            <a:ext cx="798762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0849106" y="5139056"/>
            <a:ext cx="798762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9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234663" y="2138799"/>
            <a:ext cx="28051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的功能与意义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88329" y="4638791"/>
            <a:ext cx="19972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实现自己的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31802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提供的数据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3392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ContentObserver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类的作用和常用方法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663010" y="1780319"/>
            <a:ext cx="31802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监听系统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的数据改变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09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288036" y="438553"/>
            <a:ext cx="70946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9.4.1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ContentObserver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简介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6364" y="1787272"/>
            <a:ext cx="58496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getContext().getContentResolver().notifyChange(uri,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线形标注 2(带强调线) 3"/>
          <p:cNvSpPr/>
          <p:nvPr/>
        </p:nvSpPr>
        <p:spPr>
          <a:xfrm>
            <a:off x="7382735" y="1787272"/>
            <a:ext cx="1143078" cy="485847"/>
          </a:xfrm>
          <a:prstGeom prst="accentCallout2">
            <a:avLst>
              <a:gd name="adj1" fmla="val 75114"/>
              <a:gd name="adj2" fmla="val -7518"/>
              <a:gd name="adj3" fmla="val 75114"/>
              <a:gd name="adj4" fmla="val -48438"/>
              <a:gd name="adj5" fmla="val 14318"/>
              <a:gd name="adj6" fmla="val -78437"/>
            </a:avLst>
          </a:prstGeom>
          <a:noFill/>
          <a:ln>
            <a:solidFill>
              <a:srgbClr val="FE5A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7382735" y="1707029"/>
            <a:ext cx="454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用于通知所有注册在该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上的监听者：该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  <a:ea typeface="+mn-ea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所共享的数据发生了改变。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1" name="组合 82"/>
          <p:cNvGrpSpPr>
            <a:grpSpLocks/>
          </p:cNvGrpSpPr>
          <p:nvPr/>
        </p:nvGrpSpPr>
        <p:grpSpPr bwMode="auto">
          <a:xfrm>
            <a:off x="486364" y="2683613"/>
            <a:ext cx="9596574" cy="1465177"/>
            <a:chOff x="663097" y="593381"/>
            <a:chExt cx="8867165" cy="1464670"/>
          </a:xfrm>
        </p:grpSpPr>
        <p:sp>
          <p:nvSpPr>
            <p:cNvPr id="22" name="矩形 21"/>
            <p:cNvSpPr/>
            <p:nvPr/>
          </p:nvSpPr>
          <p:spPr>
            <a:xfrm>
              <a:off x="663097" y="593381"/>
              <a:ext cx="8867165" cy="146467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6" name="文本框 81"/>
            <p:cNvSpPr txBox="1">
              <a:spLocks noChangeArrowheads="1"/>
            </p:cNvSpPr>
            <p:nvPr/>
          </p:nvSpPr>
          <p:spPr bwMode="auto">
            <a:xfrm>
              <a:off x="880035" y="752806"/>
              <a:ext cx="8433289" cy="1199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为了监听指定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的数据变化，需要通过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向指定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注册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ContentObserver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监听器。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提供了如下方法来注册监听器。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registerContentObserver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boolean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notifyForDescendents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ContentObserver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observer)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27" name="组合 50"/>
          <p:cNvGrpSpPr>
            <a:grpSpLocks/>
          </p:cNvGrpSpPr>
          <p:nvPr/>
        </p:nvGrpSpPr>
        <p:grpSpPr bwMode="auto">
          <a:xfrm>
            <a:off x="1382771" y="4207864"/>
            <a:ext cx="10311246" cy="2481966"/>
            <a:chOff x="2016292" y="3030222"/>
            <a:chExt cx="10311330" cy="2678669"/>
          </a:xfrm>
        </p:grpSpPr>
        <p:sp>
          <p:nvSpPr>
            <p:cNvPr id="28" name="矩形 27"/>
            <p:cNvSpPr/>
            <p:nvPr/>
          </p:nvSpPr>
          <p:spPr>
            <a:xfrm>
              <a:off x="2016292" y="3030222"/>
              <a:ext cx="10311330" cy="267866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9" name="文本框 49"/>
            <p:cNvSpPr txBox="1">
              <a:spLocks noChangeArrowheads="1"/>
            </p:cNvSpPr>
            <p:nvPr/>
          </p:nvSpPr>
          <p:spPr bwMode="auto">
            <a:xfrm>
              <a:off x="2160995" y="3273399"/>
              <a:ext cx="10025897" cy="2192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该方法中的参数说明如下：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：该监听器所监听的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notifyForDescendents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：如果该参数设为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true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，假如注册监听的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content://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abc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，那么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content://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abc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/xyz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content://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abc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/xyz/foo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的数据改变时也会触发该监听器；如果该参数设为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false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，假如注册监听的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content://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abc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，那么只有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content://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abc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的数据发生改变时才会触发该监听器。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bserver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：监听器实例。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9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9.5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3" y="1880315"/>
            <a:ext cx="1" cy="4484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4" y="5812395"/>
            <a:ext cx="4796431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使用</a:t>
            </a:r>
            <a:r>
              <a:rPr lang="en-US" altLang="zh-CN" sz="2800" b="1" dirty="0" err="1" smtClean="0"/>
              <a:t>ContentProvider</a:t>
            </a:r>
            <a:r>
              <a:rPr lang="zh-CN" altLang="en-US" sz="2000" dirty="0" smtClean="0"/>
              <a:t>实现数据共享</a:t>
            </a:r>
            <a:endParaRPr lang="zh-CN" altLang="en-US" sz="36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532423" y="1718967"/>
            <a:ext cx="5569041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主要介绍了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系统中的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组件的功能和用法。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重点掌握三个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的用法：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ContentResolver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ContentObserver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ContentResolver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用于操作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提供的数据。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ContentObserver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用于监听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的数据改变。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则是所有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组件的基类。</a:t>
            </a:r>
            <a:endParaRPr lang="en-US" altLang="zh-CN" sz="20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7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3"/>
          <p:cNvSpPr txBox="1">
            <a:spLocks noChangeArrowheads="1"/>
          </p:cNvSpPr>
          <p:nvPr/>
        </p:nvSpPr>
        <p:spPr bwMode="auto">
          <a:xfrm>
            <a:off x="3670893" y="695752"/>
            <a:ext cx="42961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66775" y="160337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82"/>
          <p:cNvGrpSpPr>
            <a:grpSpLocks/>
          </p:cNvGrpSpPr>
          <p:nvPr/>
        </p:nvGrpSpPr>
        <p:grpSpPr bwMode="auto">
          <a:xfrm>
            <a:off x="335253" y="2299528"/>
            <a:ext cx="11555413" cy="1705802"/>
            <a:chOff x="686895" y="260482"/>
            <a:chExt cx="11556626" cy="1705212"/>
          </a:xfrm>
        </p:grpSpPr>
        <p:sp>
          <p:nvSpPr>
            <p:cNvPr id="21" name="矩形 20"/>
            <p:cNvSpPr/>
            <p:nvPr/>
          </p:nvSpPr>
          <p:spPr>
            <a:xfrm>
              <a:off x="686895" y="260482"/>
              <a:ext cx="11556626" cy="170521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2" name="文本框 81"/>
            <p:cNvSpPr txBox="1">
              <a:spLocks noChangeArrowheads="1"/>
            </p:cNvSpPr>
            <p:nvPr/>
          </p:nvSpPr>
          <p:spPr bwMode="auto">
            <a:xfrm>
              <a:off x="1182339" y="513131"/>
              <a:ext cx="9977718" cy="1199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为了在应用程序之间交换数据，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，它是不同应用程序之间的进行数据交换的标准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API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，当一个应用程序需要把自己的数据暴露给其他程序使用时，该应用程序就可以通过提供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来实现；其他应用程序就可通过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来操作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暴露的数据。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23" name="组合 82"/>
          <p:cNvGrpSpPr>
            <a:grpSpLocks/>
          </p:cNvGrpSpPr>
          <p:nvPr/>
        </p:nvGrpSpPr>
        <p:grpSpPr bwMode="auto">
          <a:xfrm>
            <a:off x="335253" y="4473911"/>
            <a:ext cx="11555413" cy="1705802"/>
            <a:chOff x="686895" y="260482"/>
            <a:chExt cx="11556626" cy="1705212"/>
          </a:xfrm>
        </p:grpSpPr>
        <p:sp>
          <p:nvSpPr>
            <p:cNvPr id="25" name="矩形 24"/>
            <p:cNvSpPr/>
            <p:nvPr/>
          </p:nvSpPr>
          <p:spPr>
            <a:xfrm>
              <a:off x="686895" y="260482"/>
              <a:ext cx="11556626" cy="170521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6" name="文本框 81"/>
            <p:cNvSpPr txBox="1">
              <a:spLocks noChangeArrowheads="1"/>
            </p:cNvSpPr>
            <p:nvPr/>
          </p:nvSpPr>
          <p:spPr bwMode="auto">
            <a:xfrm>
              <a:off x="1095018" y="790034"/>
              <a:ext cx="9977718" cy="646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也是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应用的四大组件之一，与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Service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和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BroadcastReceiver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相似，它们都需要在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AndroidManifest.xml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文件中进行配置。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5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9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584373" y="4736904"/>
            <a:ext cx="91101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数据共享标准：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66805" y="5152402"/>
            <a:ext cx="798762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0849106" y="5139056"/>
            <a:ext cx="798762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347776" y="464403"/>
            <a:ext cx="69154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9.1.1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简介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22"/>
          <p:cNvGrpSpPr>
            <a:grpSpLocks/>
          </p:cNvGrpSpPr>
          <p:nvPr/>
        </p:nvGrpSpPr>
        <p:grpSpPr bwMode="auto">
          <a:xfrm>
            <a:off x="634933" y="1783062"/>
            <a:ext cx="2066170" cy="2970902"/>
            <a:chOff x="3800199" y="3525634"/>
            <a:chExt cx="2065849" cy="297027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4138700" y="3961207"/>
              <a:ext cx="2" cy="25347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529136" y="5343626"/>
              <a:ext cx="0" cy="11237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9"/>
            <p:cNvSpPr txBox="1">
              <a:spLocks noChangeArrowheads="1"/>
            </p:cNvSpPr>
            <p:nvPr/>
          </p:nvSpPr>
          <p:spPr bwMode="auto">
            <a:xfrm>
              <a:off x="3800199" y="3525634"/>
              <a:ext cx="677003" cy="50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①</a:t>
              </a:r>
              <a:endParaRPr lang="zh-CN" altLang="en-US" sz="3200" b="1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2" name="文本框 20"/>
            <p:cNvSpPr txBox="1">
              <a:spLocks noChangeArrowheads="1"/>
            </p:cNvSpPr>
            <p:nvPr/>
          </p:nvSpPr>
          <p:spPr bwMode="auto">
            <a:xfrm>
              <a:off x="5189045" y="4896314"/>
              <a:ext cx="677003" cy="50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②</a:t>
              </a:r>
              <a:endParaRPr lang="zh-CN" altLang="en-US" sz="3200" b="1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973486" y="2285763"/>
            <a:ext cx="8594747" cy="86826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定义自己的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类，该类需要继承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基类。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362549" y="3596678"/>
            <a:ext cx="649600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AndroidManifest.xml</a:t>
            </a:r>
            <a:r>
              <a:rPr lang="zh-CN" altLang="en-US" dirty="0" smtClean="0"/>
              <a:t>文件中注册这个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，就像注册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一样， 并为它绑定一个</a:t>
            </a:r>
            <a:r>
              <a:rPr lang="en-US" altLang="zh-CN" dirty="0" smtClean="0"/>
              <a:t>Uri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312040" y="1464996"/>
            <a:ext cx="3556173" cy="54610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/>
              <a:t>开发</a:t>
            </a:r>
            <a:r>
              <a:rPr lang="en-US" altLang="zh-CN" sz="2000" b="1" dirty="0" err="1" smtClean="0"/>
              <a:t>ContentProvider</a:t>
            </a:r>
            <a:r>
              <a:rPr lang="zh-CN" altLang="en-US" sz="2000" b="1" dirty="0" smtClean="0"/>
              <a:t>的步骤</a:t>
            </a:r>
            <a:endParaRPr lang="zh-CN" altLang="en-US" sz="20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20396" y="5168862"/>
            <a:ext cx="6147837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下面配置中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属性指定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ContentProvider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类，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就相当于为该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ContentProvider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指定域名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".DictProvider"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:authorities=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"org.crazyit.providers.dictprovider"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:exported=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328418" y="446088"/>
            <a:ext cx="35541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9.1.2 Uri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简介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576890" y="1629120"/>
            <a:ext cx="3702071" cy="726427"/>
            <a:chOff x="289529" y="1678438"/>
            <a:chExt cx="3702071" cy="726427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28418" y="2097088"/>
              <a:ext cx="3663182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http://www.crazyit.org:80/ethos.php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16"/>
            <p:cNvSpPr>
              <a:spLocks noChangeArrowheads="1"/>
            </p:cNvSpPr>
            <p:nvPr/>
          </p:nvSpPr>
          <p:spPr bwMode="auto">
            <a:xfrm>
              <a:off x="289529" y="1678438"/>
              <a:ext cx="1370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互联网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78263" y="1678438"/>
            <a:ext cx="5205490" cy="677109"/>
            <a:chOff x="2053992" y="4109954"/>
            <a:chExt cx="5205490" cy="677109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2105507" y="4479286"/>
              <a:ext cx="5153975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content://org.crazyit.providers.dictprovider/words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矩形 16"/>
            <p:cNvSpPr>
              <a:spLocks noChangeArrowheads="1"/>
            </p:cNvSpPr>
            <p:nvPr/>
          </p:nvSpPr>
          <p:spPr bwMode="auto">
            <a:xfrm>
              <a:off x="2053992" y="4109954"/>
              <a:ext cx="22733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系统的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76890" y="2769136"/>
            <a:ext cx="4121239" cy="3657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3" name="矩形 16"/>
          <p:cNvSpPr>
            <a:spLocks noChangeArrowheads="1"/>
          </p:cNvSpPr>
          <p:nvPr/>
        </p:nvSpPr>
        <p:spPr bwMode="auto">
          <a:xfrm>
            <a:off x="704411" y="3028185"/>
            <a:ext cx="386619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这个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可分为如下三个部分：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http://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的协议部分，只要通过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协议来访问网站，这个部分就是固定的。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www.crazyit.org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：域名部分，只要访问指定的网站，这个部分就是固定的。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ethos.php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：网站资源部分，当访问者需要访问不同资源时，这个部分是动态改变的。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9778" y="2763694"/>
            <a:ext cx="4887721" cy="3657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6451493" y="2884244"/>
            <a:ext cx="464429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也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可分为如下三个部分：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content://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：这个部分是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规定的，就像上网的协议默认是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http://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一样。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rg.crazyit.providers.dictprovider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：这个部分就是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authorities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。系统就是由这一部分来找到操作哪个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words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：资源部分（或者说数据部分），当访问者需要访问不同资源时，这个部分是动态改变的。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8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294928" y="452106"/>
            <a:ext cx="93991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9.1.3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操作数据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82"/>
          <p:cNvGrpSpPr>
            <a:grpSpLocks/>
          </p:cNvGrpSpPr>
          <p:nvPr/>
        </p:nvGrpSpPr>
        <p:grpSpPr bwMode="auto">
          <a:xfrm>
            <a:off x="1172289" y="1865704"/>
            <a:ext cx="7644388" cy="860127"/>
            <a:chOff x="686895" y="790033"/>
            <a:chExt cx="7645190" cy="859829"/>
          </a:xfrm>
        </p:grpSpPr>
        <p:sp>
          <p:nvSpPr>
            <p:cNvPr id="6" name="矩形 5"/>
            <p:cNvSpPr/>
            <p:nvPr/>
          </p:nvSpPr>
          <p:spPr>
            <a:xfrm>
              <a:off x="686895" y="790033"/>
              <a:ext cx="7645189" cy="85982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81"/>
            <p:cNvSpPr txBox="1">
              <a:spLocks noChangeArrowheads="1"/>
            </p:cNvSpPr>
            <p:nvPr/>
          </p:nvSpPr>
          <p:spPr bwMode="auto">
            <a:xfrm>
              <a:off x="1095019" y="896893"/>
              <a:ext cx="7237066" cy="646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提供了如下方法来获取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getContentResolver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：获取该应用默认的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8" name="组合 50"/>
          <p:cNvGrpSpPr>
            <a:grpSpLocks/>
          </p:cNvGrpSpPr>
          <p:nvPr/>
        </p:nvGrpSpPr>
        <p:grpSpPr bwMode="auto">
          <a:xfrm>
            <a:off x="1172486" y="2725829"/>
            <a:ext cx="9246951" cy="3603206"/>
            <a:chOff x="3328689" y="3196978"/>
            <a:chExt cx="9247026" cy="3888770"/>
          </a:xfrm>
        </p:grpSpPr>
        <p:sp>
          <p:nvSpPr>
            <p:cNvPr id="9" name="矩形 8"/>
            <p:cNvSpPr/>
            <p:nvPr/>
          </p:nvSpPr>
          <p:spPr>
            <a:xfrm>
              <a:off x="3328689" y="3196978"/>
              <a:ext cx="9247026" cy="3888770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0" name="文本框 49"/>
            <p:cNvSpPr txBox="1">
              <a:spLocks noChangeArrowheads="1"/>
            </p:cNvSpPr>
            <p:nvPr/>
          </p:nvSpPr>
          <p:spPr bwMode="auto">
            <a:xfrm>
              <a:off x="3578775" y="3596780"/>
              <a:ext cx="8746853" cy="308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对象之后，就可调用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的如下方法来操作数据：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nsert(Uri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ContentValues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values)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：向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中插入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values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对应的数据。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elete(Uri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String where, String[]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selectionArgs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：删除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where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提交匹配的数据。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update(Uri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ContentValues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values, String where, String[]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selectionArgs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：更新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where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提交匹配的数据。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q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uery(Uri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String[] projection, String selection, String[]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selectionArgs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String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sortOrder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：查询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where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提交匹配的数据。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4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9.2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898019" y="4714043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66805" y="5152402"/>
            <a:ext cx="2189274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9072380" y="5177693"/>
            <a:ext cx="2575488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323456" y="474118"/>
            <a:ext cx="112684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9.2.1 </a:t>
            </a:r>
            <a:r>
              <a:rPr lang="en-US" altLang="zh-CN" sz="44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与</a:t>
            </a:r>
            <a:r>
              <a:rPr lang="en-US" altLang="zh-CN" sz="44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sz="4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的关系</a:t>
            </a:r>
            <a:endParaRPr lang="zh-CN" altLang="en-US" sz="44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88701" y="2054848"/>
            <a:ext cx="5717672" cy="2650591"/>
            <a:chOff x="1461735" y="1638074"/>
            <a:chExt cx="5717672" cy="2650591"/>
          </a:xfrm>
        </p:grpSpPr>
        <p:sp>
          <p:nvSpPr>
            <p:cNvPr id="2" name="椭圆 1"/>
            <p:cNvSpPr/>
            <p:nvPr/>
          </p:nvSpPr>
          <p:spPr>
            <a:xfrm>
              <a:off x="3733174" y="1638074"/>
              <a:ext cx="1109282" cy="399245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Uri</a:t>
              </a:r>
              <a:endParaRPr lang="zh-CN" altLang="en-US" sz="2400" dirty="0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660524" y="3258355"/>
              <a:ext cx="1906923" cy="1030310"/>
            </a:xfrm>
            <a:prstGeom prst="round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ContentResolver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smtClean="0"/>
                <a:t>A</a:t>
              </a:r>
              <a:r>
                <a:rPr lang="zh-CN" altLang="en-US" dirty="0" smtClean="0"/>
                <a:t>应用</a:t>
              </a:r>
              <a:endParaRPr lang="zh-CN" alt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945487" y="3258355"/>
              <a:ext cx="1906923" cy="1030310"/>
              <a:chOff x="5004228" y="3075904"/>
              <a:chExt cx="1906923" cy="1030310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5004228" y="3075904"/>
                <a:ext cx="1906923" cy="1030310"/>
              </a:xfrm>
              <a:prstGeom prst="round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ContentProvider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B</a:t>
                </a:r>
                <a:r>
                  <a:rPr lang="zh-CN" altLang="en-US" dirty="0" smtClean="0"/>
                  <a:t>应用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6177525" y="3694963"/>
                <a:ext cx="656353" cy="359735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/>
                  <a:t>数据</a:t>
                </a:r>
                <a:endParaRPr lang="zh-CN" altLang="en-US" dirty="0"/>
              </a:p>
            </p:txBody>
          </p:sp>
        </p:grpSp>
        <p:cxnSp>
          <p:nvCxnSpPr>
            <p:cNvPr id="6" name="直接箭头连接符 5"/>
            <p:cNvCxnSpPr>
              <a:stCxn id="3" idx="0"/>
              <a:endCxn id="2" idx="3"/>
            </p:cNvCxnSpPr>
            <p:nvPr/>
          </p:nvCxnSpPr>
          <p:spPr>
            <a:xfrm flipV="1">
              <a:off x="2613986" y="1978851"/>
              <a:ext cx="1281639" cy="1279504"/>
            </a:xfrm>
            <a:prstGeom prst="straightConnector1">
              <a:avLst/>
            </a:prstGeom>
            <a:ln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2" idx="5"/>
              <a:endCxn id="7" idx="0"/>
            </p:cNvCxnSpPr>
            <p:nvPr/>
          </p:nvCxnSpPr>
          <p:spPr>
            <a:xfrm>
              <a:off x="4680005" y="1978851"/>
              <a:ext cx="1218944" cy="1279504"/>
            </a:xfrm>
            <a:prstGeom prst="straightConnector1">
              <a:avLst/>
            </a:prstGeom>
            <a:ln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0"/>
            </p:cNvCxnSpPr>
            <p:nvPr/>
          </p:nvCxnSpPr>
          <p:spPr>
            <a:xfrm>
              <a:off x="6118784" y="3567448"/>
              <a:ext cx="328177" cy="309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3" idx="3"/>
              <a:endCxn id="7" idx="1"/>
            </p:cNvCxnSpPr>
            <p:nvPr/>
          </p:nvCxnSpPr>
          <p:spPr>
            <a:xfrm>
              <a:off x="3567447" y="3773510"/>
              <a:ext cx="137804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81"/>
            <p:cNvSpPr txBox="1">
              <a:spLocks noChangeArrowheads="1"/>
            </p:cNvSpPr>
            <p:nvPr/>
          </p:nvSpPr>
          <p:spPr bwMode="auto">
            <a:xfrm>
              <a:off x="1461735" y="2432855"/>
              <a:ext cx="17930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执行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CRUD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操作</a:t>
              </a:r>
              <a:endParaRPr lang="zh-CN" altLang="en-US" sz="1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2" name="文本框 81"/>
            <p:cNvSpPr txBox="1">
              <a:spLocks noChangeArrowheads="1"/>
            </p:cNvSpPr>
            <p:nvPr/>
          </p:nvSpPr>
          <p:spPr bwMode="auto">
            <a:xfrm>
              <a:off x="5386337" y="2325133"/>
              <a:ext cx="179307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委托给该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endParaRPr lang="zh-CN" altLang="en-US" sz="1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3" name="文本框 81"/>
            <p:cNvSpPr txBox="1">
              <a:spLocks noChangeArrowheads="1"/>
            </p:cNvSpPr>
            <p:nvPr/>
          </p:nvSpPr>
          <p:spPr bwMode="auto">
            <a:xfrm>
              <a:off x="3432011" y="3811728"/>
              <a:ext cx="17930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间接调用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CRUD</a:t>
              </a:r>
              <a:r>
                <a:rPr lang="zh-CN" altLang="en-US" sz="1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</a:t>
              </a:r>
            </a:p>
          </p:txBody>
        </p:sp>
      </p:grpSp>
      <p:grpSp>
        <p:nvGrpSpPr>
          <p:cNvPr id="25" name="组合 82"/>
          <p:cNvGrpSpPr>
            <a:grpSpLocks/>
          </p:cNvGrpSpPr>
          <p:nvPr/>
        </p:nvGrpSpPr>
        <p:grpSpPr bwMode="auto">
          <a:xfrm>
            <a:off x="361409" y="5155338"/>
            <a:ext cx="5771784" cy="860127"/>
            <a:chOff x="686896" y="790033"/>
            <a:chExt cx="5772390" cy="859829"/>
          </a:xfrm>
        </p:grpSpPr>
        <p:sp>
          <p:nvSpPr>
            <p:cNvPr id="26" name="矩形 25"/>
            <p:cNvSpPr/>
            <p:nvPr/>
          </p:nvSpPr>
          <p:spPr>
            <a:xfrm>
              <a:off x="686896" y="790033"/>
              <a:ext cx="5615853" cy="85982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7" name="文本框 81"/>
            <p:cNvSpPr txBox="1">
              <a:spLocks noChangeArrowheads="1"/>
            </p:cNvSpPr>
            <p:nvPr/>
          </p:nvSpPr>
          <p:spPr bwMode="auto">
            <a:xfrm>
              <a:off x="846071" y="876839"/>
              <a:ext cx="5613215" cy="646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从图中可以看出，以指定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为标识，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可以实现“间接调用”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CRUD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cxnSp>
        <p:nvCxnSpPr>
          <p:cNvPr id="28" name="直接连接符 27"/>
          <p:cNvCxnSpPr>
            <a:stCxn id="33" idx="4"/>
          </p:cNvCxnSpPr>
          <p:nvPr/>
        </p:nvCxnSpPr>
        <p:spPr>
          <a:xfrm>
            <a:off x="11991514" y="2409835"/>
            <a:ext cx="793" cy="45447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31"/>
          <p:cNvGrpSpPr>
            <a:grpSpLocks/>
          </p:cNvGrpSpPr>
          <p:nvPr/>
        </p:nvGrpSpPr>
        <p:grpSpPr bwMode="auto">
          <a:xfrm>
            <a:off x="6200557" y="2595572"/>
            <a:ext cx="5790955" cy="3913230"/>
            <a:chOff x="5986930" y="4557932"/>
            <a:chExt cx="4728739" cy="1377564"/>
          </a:xfrm>
        </p:grpSpPr>
        <p:sp>
          <p:nvSpPr>
            <p:cNvPr id="30" name="矩形 29"/>
            <p:cNvSpPr/>
            <p:nvPr/>
          </p:nvSpPr>
          <p:spPr>
            <a:xfrm>
              <a:off x="5986930" y="4557932"/>
              <a:ext cx="4728739" cy="1377564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1" name="矩形 14"/>
            <p:cNvSpPr>
              <a:spLocks noChangeArrowheads="1"/>
            </p:cNvSpPr>
            <p:nvPr/>
          </p:nvSpPr>
          <p:spPr bwMode="auto">
            <a:xfrm>
              <a:off x="6036164" y="4602843"/>
              <a:ext cx="4604201" cy="1332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应用调用</a:t>
              </a:r>
              <a:r>
                <a:rPr lang="en-US" altLang="zh-CN" sz="16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insert()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方法时，实际上相当于调用了该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sz="16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该</a:t>
              </a:r>
              <a:r>
                <a:rPr lang="en-US" altLang="zh-CN" sz="16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属于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insert()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方法。</a:t>
              </a:r>
              <a:endPara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应用调用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update()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方法时，实际上相当于调用了该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该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属于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update()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应用调用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delete()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方法时，实际上相当于调用了该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该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属于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delete()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应用调用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query()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方法时，实际上相当于调用了该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该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属于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query()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方法。</a:t>
              </a:r>
              <a:endPara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11538282" y="1317635"/>
            <a:ext cx="906463" cy="906463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11352545" y="1131898"/>
            <a:ext cx="1277937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559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1933</Words>
  <Application>Microsoft Macintosh PowerPoint</Application>
  <PresentationFormat>宽屏</PresentationFormat>
  <Paragraphs>167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Calibri</vt:lpstr>
      <vt:lpstr>Calibri Light</vt:lpstr>
      <vt:lpstr>Consolas</vt:lpstr>
      <vt:lpstr>Impact</vt:lpstr>
      <vt:lpstr>Wingdings</vt:lpstr>
      <vt:lpstr>方正大黑简体</vt:lpstr>
      <vt:lpstr>隶书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用户</cp:lastModifiedBy>
  <cp:revision>255</cp:revision>
  <dcterms:created xsi:type="dcterms:W3CDTF">2014-03-11T02:58:27Z</dcterms:created>
  <dcterms:modified xsi:type="dcterms:W3CDTF">2018-12-05T04:52:08Z</dcterms:modified>
</cp:coreProperties>
</file>