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5" r:id="rId3"/>
    <p:sldId id="296" r:id="rId4"/>
    <p:sldId id="256" r:id="rId5"/>
    <p:sldId id="297" r:id="rId6"/>
    <p:sldId id="298" r:id="rId7"/>
    <p:sldId id="315" r:id="rId8"/>
    <p:sldId id="299" r:id="rId9"/>
    <p:sldId id="31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0" r:id="rId22"/>
    <p:sldId id="312" r:id="rId23"/>
    <p:sldId id="313" r:id="rId24"/>
    <p:sldId id="314" r:id="rId25"/>
    <p:sldId id="317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424" autoAdjust="0"/>
  </p:normalViewPr>
  <p:slideViewPr>
    <p:cSldViewPr snapToGrid="0">
      <p:cViewPr varScale="1">
        <p:scale>
          <a:sx n="146" d="100"/>
          <a:sy n="146" d="100"/>
        </p:scale>
        <p:origin x="20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AE88-A3A9-4240-AF18-F08CEA3295E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515-B901-4F39-96E9-1260A2CD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1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将作为该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显示的组件，当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绘制界面组件时将会回到该方法。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的子类，无须重写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方法，只要调用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setAdapter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方法，即可让该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提供的多个列表项。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的生命周期中，如下方法会被系统回调：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被添加到当前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savedStatus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：每次创建、绘制该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组件时回调该方法，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将会显示该方法返回的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onActivityCreated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被启动完成后回调该方法。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：恢复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：暂停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：停止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onDestroyView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所包含的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时被调用，该方法只调用一次。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onDetach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中删除、替换完成时回调该方法，该方法只会被调用一次。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4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简单讲解一下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提供的各种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基类，那个类图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单击“设置程序参数”将会启动</a:t>
            </a:r>
            <a:r>
              <a:rPr lang="en-US" altLang="zh-CN" dirty="0" err="1" smtClean="0"/>
              <a:t>PreferenceActivityTest</a:t>
            </a:r>
            <a:r>
              <a:rPr lang="zh-CN" altLang="en-US" dirty="0" smtClean="0"/>
              <a:t>，单击“查看星级兵种”将会启动</a:t>
            </a:r>
            <a:r>
              <a:rPr lang="en-US" altLang="zh-CN" dirty="0" err="1" smtClean="0"/>
              <a:t>ExpandableListActivityTest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时可指定一个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参数，该参数代表了启动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的请求码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应用里各组件之间通信的重要方式，一个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来表达自己的意图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想要启动哪个组件，被启动的组件既可是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组件，也可是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当用户单击“注册”按钮，程序将会启动</a:t>
            </a:r>
            <a:r>
              <a:rPr lang="en-US" altLang="zh-CN" dirty="0" err="1" smtClean="0"/>
              <a:t>ResultActvity</a:t>
            </a:r>
            <a:r>
              <a:rPr lang="zh-CN" altLang="en-US" dirty="0" smtClean="0"/>
              <a:t>，并将用户输入的数据传入该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为了获取被启动的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返回的结果，需从两方面着手：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需要重写</a:t>
            </a:r>
            <a:r>
              <a:rPr lang="en-US" altLang="zh-CN" dirty="0" err="1" smtClean="0"/>
              <a:t>onActivityResult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intent)</a:t>
            </a:r>
            <a:r>
              <a:rPr lang="zh-CN" altLang="en-US" dirty="0" smtClean="0"/>
              <a:t>，当被启动的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返回结果时，该方法将被触发，其中</a:t>
            </a:r>
            <a:r>
              <a:rPr lang="en-US" altLang="zh-CN" dirty="0" err="1" smtClean="0"/>
              <a:t>requestCode</a:t>
            </a:r>
            <a:r>
              <a:rPr lang="zh-CN" altLang="en-US" dirty="0" smtClean="0"/>
              <a:t>代表请求码，而</a:t>
            </a:r>
            <a:r>
              <a:rPr lang="en-US" altLang="zh-CN" dirty="0" err="1" smtClean="0"/>
              <a:t>resultCode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返回的结果码。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serResult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方法设置处理结果。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的回调机制：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部署在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应用中之后，随着应用程序的运行，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会不断地在不同的状态之间切换，该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中特定的方法就会被回调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开发者就可以有选择性的重写这些方法来加入业务相关的处理。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运行过程所处的不同状态也被称为生命周期。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5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1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时可指定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属性，用于配置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的加载模式就是负责管理实例化、加载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的方式，并可以控制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之间的加载方式。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，有如下三种情况：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不存在，系统将会创建目标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栈顶，此时与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模式的行为相同。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已经存在、但没有位于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栈顶，系统将会把位于该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上忙的所有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栈，从而使得目标目标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转入栈顶。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 smtClean="0"/>
              <a:t>采用</a:t>
            </a:r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，有如下两种情况：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不存在，系统先会创建一个全新的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，再创建目标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已经存在，无论它位于哪个应用程序中、位于哪个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中，系统都会将该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第四章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43613" y="3657451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深入理解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0" y="270566"/>
            <a:ext cx="11418887" cy="1321891"/>
            <a:chOff x="200997" y="571880"/>
            <a:chExt cx="11418853" cy="1321454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860051" y="571880"/>
              <a:ext cx="86901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4.1.5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启动其他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并返回结果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425203" y="2026259"/>
            <a:ext cx="4685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让用户选择信息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" y="2545433"/>
            <a:ext cx="3714750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63" y="2580123"/>
            <a:ext cx="3686175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012" y="4060766"/>
            <a:ext cx="3695700" cy="2295525"/>
          </a:xfrm>
          <a:prstGeom prst="rect">
            <a:avLst/>
          </a:prstGeom>
        </p:spPr>
      </p:pic>
      <p:sp>
        <p:nvSpPr>
          <p:cNvPr id="19" name="弧形 18"/>
          <p:cNvSpPr/>
          <p:nvPr/>
        </p:nvSpPr>
        <p:spPr bwMode="auto">
          <a:xfrm rot="8100000">
            <a:off x="1611313" y="4224629"/>
            <a:ext cx="808038" cy="83185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020888" y="5050129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>
            <a:off x="2020888" y="6082004"/>
            <a:ext cx="236907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16938" y="5423729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进入第二个</a:t>
            </a:r>
            <a:r>
              <a:rPr lang="en-US" altLang="zh-CN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选择信息</a:t>
            </a:r>
          </a:p>
        </p:txBody>
      </p:sp>
      <p:sp>
        <p:nvSpPr>
          <p:cNvPr id="24" name="弧形 23"/>
          <p:cNvSpPr/>
          <p:nvPr/>
        </p:nvSpPr>
        <p:spPr bwMode="auto">
          <a:xfrm rot="2619305">
            <a:off x="7628126" y="263048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2966809" y="2821524"/>
            <a:ext cx="0" cy="2381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8489625" y="3035292"/>
            <a:ext cx="165834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10147965" y="3007086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18081" y="2351964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返回结果到第一个</a:t>
            </a:r>
            <a:r>
              <a:rPr lang="en-US" altLang="zh-CN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89838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的回调机制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975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77993" y="5176838"/>
            <a:ext cx="2297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842092" y="4714043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生命周期与加载模式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196245" y="1607690"/>
            <a:ext cx="4992571" cy="4847434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76378" y="1432194"/>
            <a:ext cx="1432303" cy="4844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调方法</a:t>
            </a:r>
            <a:endParaRPr lang="zh-CN" altLang="en-US" sz="2400" dirty="0"/>
          </a:p>
        </p:txBody>
      </p:sp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448945" y="1263536"/>
            <a:ext cx="4852951" cy="5191588"/>
            <a:chOff x="770975" y="1263080"/>
            <a:chExt cx="4853662" cy="519136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483857" y="1271133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99525" y="1263080"/>
              <a:ext cx="11826" cy="3119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99545" y="1319104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872790" y="1265533"/>
              <a:ext cx="10321" cy="1024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70975" y="3230024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52469" y="4564644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32960" y="2470570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06871" y="5336895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904367" y="3552453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3440129" y="256794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2366132" y="4662309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4620269" y="5489218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902757" y="2999846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2414418" y="4394791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3479033" y="2291194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4640237" y="513529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921" name="文本框 31"/>
          <p:cNvSpPr txBox="1">
            <a:spLocks noChangeArrowheads="1"/>
          </p:cNvSpPr>
          <p:nvPr/>
        </p:nvSpPr>
        <p:spPr bwMode="auto">
          <a:xfrm>
            <a:off x="6553468" y="2092183"/>
            <a:ext cx="427812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回调，只被调用一次。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：重新启动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：恢复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之后一定会调用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：暂停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onStop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：停止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2096"/>
            <a:ext cx="648446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4.3.1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的生命周期演示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4539" y="5464968"/>
            <a:ext cx="31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onDestroy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：销毁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只被调用一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次。 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VS</a:t>
            </a:r>
            <a:endParaRPr lang="zh-CN" altLang="en-US" sz="7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451924"/>
            <a:ext cx="844532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4.3.2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Servlet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的相似性与区别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4363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相似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3567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区别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文本框 52"/>
          <p:cNvSpPr txBox="1">
            <a:spLocks noChangeArrowheads="1"/>
          </p:cNvSpPr>
          <p:nvPr/>
        </p:nvSpPr>
        <p:spPr bwMode="auto">
          <a:xfrm>
            <a:off x="599282" y="2009090"/>
            <a:ext cx="38973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都是向用户呈现界面。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都继承系统的基类。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都需要进行配置。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的方法由系统以回调的方式来调用。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都有生命周期且由外部负责管理。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不会直接相互调用，不能直接进行数据交换。</a:t>
            </a: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文本框 52"/>
          <p:cNvSpPr txBox="1">
            <a:spLocks noChangeArrowheads="1"/>
          </p:cNvSpPr>
          <p:nvPr/>
        </p:nvSpPr>
        <p:spPr bwMode="auto">
          <a:xfrm>
            <a:off x="7774782" y="2009090"/>
            <a:ext cx="38973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窗口的容器，因此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最终以窗口的形式显示出来；而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并不会生成应用界面，只是向浏览者生成文本响应。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的本质还是通过各种界面组件来搭建界面；而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则主要以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IO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流向浏览者生成文本响应，浏览者看到的界面其实是由浏览器负责生成的。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之间的跳转主要通过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对象来控制；而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之间的跳转则主要由用户请求来控制。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8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466" y="516075"/>
            <a:ext cx="6231194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4.3.3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种加载模式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58875" y="41592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2" idx="0"/>
          </p:cNvCxnSpPr>
          <p:nvPr/>
        </p:nvCxnSpPr>
        <p:spPr>
          <a:xfrm>
            <a:off x="5819775" y="2303463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33963" y="2303463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8875" y="41735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0413" y="53181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10750" y="33877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26188" y="41735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2" idx="4"/>
          </p:cNvCxnSpPr>
          <p:nvPr/>
        </p:nvCxnSpPr>
        <p:spPr>
          <a:xfrm>
            <a:off x="5819775" y="46656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311775" y="36512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6100763" y="37195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8" name="椭圆 37"/>
          <p:cNvSpPr/>
          <p:nvPr/>
        </p:nvSpPr>
        <p:spPr>
          <a:xfrm>
            <a:off x="5940425" y="42783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9" name="文本框 1"/>
          <p:cNvSpPr txBox="1">
            <a:spLocks noChangeArrowheads="1"/>
          </p:cNvSpPr>
          <p:nvPr/>
        </p:nvSpPr>
        <p:spPr bwMode="auto">
          <a:xfrm>
            <a:off x="1004888" y="1829224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0" name="文本框 1"/>
          <p:cNvSpPr txBox="1">
            <a:spLocks noChangeArrowheads="1"/>
          </p:cNvSpPr>
          <p:nvPr/>
        </p:nvSpPr>
        <p:spPr bwMode="auto">
          <a:xfrm>
            <a:off x="6565877" y="1829224"/>
            <a:ext cx="4289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1" name="文本框 1"/>
          <p:cNvSpPr txBox="1">
            <a:spLocks noChangeArrowheads="1"/>
          </p:cNvSpPr>
          <p:nvPr/>
        </p:nvSpPr>
        <p:spPr bwMode="auto">
          <a:xfrm>
            <a:off x="7567166" y="5516262"/>
            <a:ext cx="3273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2" name="文本框 1"/>
          <p:cNvSpPr txBox="1">
            <a:spLocks noChangeArrowheads="1"/>
          </p:cNvSpPr>
          <p:nvPr/>
        </p:nvSpPr>
        <p:spPr bwMode="auto">
          <a:xfrm>
            <a:off x="1047284" y="5516262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226717" y="2811330"/>
            <a:ext cx="36235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加载时会为目标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创建一个新的实例，并将新启动的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添加到当前的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4" name="文本框 1"/>
          <p:cNvSpPr txBox="1">
            <a:spLocks noChangeArrowheads="1"/>
          </p:cNvSpPr>
          <p:nvPr/>
        </p:nvSpPr>
        <p:spPr bwMode="auto">
          <a:xfrm>
            <a:off x="2002439" y="4583841"/>
            <a:ext cx="34817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已经位于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栈顶时，不会重新创建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实例，直接复用已有的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5" name="文本框 1"/>
          <p:cNvSpPr txBox="1">
            <a:spLocks noChangeArrowheads="1"/>
          </p:cNvSpPr>
          <p:nvPr/>
        </p:nvSpPr>
        <p:spPr bwMode="auto">
          <a:xfrm>
            <a:off x="6569496" y="2815960"/>
            <a:ext cx="33170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采用这种加载模式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内只有一个实例。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6746255" y="4513943"/>
            <a:ext cx="409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保证无论从哪个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中启动目标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，只会创建一个目标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实例，并会使用一个全新的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栈来加载该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751947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详解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278438"/>
            <a:ext cx="30256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54798" y="5253037"/>
            <a:ext cx="34205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63732"/>
            <a:ext cx="74358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4.4.1 Fragment</a:t>
            </a:r>
            <a:r>
              <a:rPr lang="zh-CN" altLang="zh-CN" sz="4000" dirty="0">
                <a:solidFill>
                  <a:schemeClr val="bg1"/>
                </a:solidFill>
                <a:ea typeface="方正大黑简体" panose="02010601030101010101"/>
              </a:rPr>
              <a:t>概述及其设计初衷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289153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必须“嵌入”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且受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生命周期的控制。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50"/>
          <p:cNvGrpSpPr>
            <a:grpSpLocks/>
          </p:cNvGrpSpPr>
          <p:nvPr/>
        </p:nvGrpSpPr>
        <p:grpSpPr bwMode="auto">
          <a:xfrm>
            <a:off x="538932" y="2349499"/>
            <a:ext cx="11653068" cy="3873519"/>
            <a:chOff x="417812" y="2956340"/>
            <a:chExt cx="11653165" cy="4180506"/>
          </a:xfrm>
        </p:grpSpPr>
        <p:sp>
          <p:nvSpPr>
            <p:cNvPr id="33" name="矩形 32"/>
            <p:cNvSpPr/>
            <p:nvPr/>
          </p:nvSpPr>
          <p:spPr>
            <a:xfrm>
              <a:off x="3536508" y="2956340"/>
              <a:ext cx="8534469" cy="4180506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17812" y="3008757"/>
              <a:ext cx="3015232" cy="20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特征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引入的初衷是为了适应大屏幕的平板电脑，简化了大屏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的设计，对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组件进行分组、模块化管理。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8" name="文本框 49"/>
            <p:cNvSpPr txBox="1">
              <a:spLocks noChangeArrowheads="1"/>
            </p:cNvSpPr>
            <p:nvPr/>
          </p:nvSpPr>
          <p:spPr bwMode="auto">
            <a:xfrm>
              <a:off x="3639972" y="3257884"/>
              <a:ext cx="8327541" cy="368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总是作为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界面的组成成分。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的运行过程中，可调用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remove()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replace()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方法动态地添加、删除或替换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可以同时组合多个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；一个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也可以同时被多个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复用。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可以响应自己的输入事件，并拥有自己的生命周期，但其生命周期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直接被所属的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的生命周期控制。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5355842" y="2600862"/>
            <a:ext cx="6451600" cy="3049588"/>
            <a:chOff x="4938713" y="2632075"/>
            <a:chExt cx="6451600" cy="3049588"/>
          </a:xfrm>
        </p:grpSpPr>
        <p:sp>
          <p:nvSpPr>
            <p:cNvPr id="150" name="矩形 149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1" name="弦形 150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2" name="文本框 31"/>
            <p:cNvSpPr txBox="1">
              <a:spLocks noChangeArrowheads="1"/>
            </p:cNvSpPr>
            <p:nvPr/>
          </p:nvSpPr>
          <p:spPr bwMode="auto">
            <a:xfrm>
              <a:off x="5835371" y="3653185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实现方法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018934" y="275029"/>
            <a:ext cx="4358053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创建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789018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与创建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必须继承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041" y="2418281"/>
            <a:ext cx="5748849" cy="3055231"/>
            <a:chOff x="160241" y="1922981"/>
            <a:chExt cx="5748849" cy="3055231"/>
          </a:xfrm>
        </p:grpSpPr>
        <p:grpSp>
          <p:nvGrpSpPr>
            <p:cNvPr id="13" name="组合 12"/>
            <p:cNvGrpSpPr/>
            <p:nvPr/>
          </p:nvGrpSpPr>
          <p:grpSpPr>
            <a:xfrm>
              <a:off x="2573884" y="1922981"/>
              <a:ext cx="1195951" cy="763322"/>
              <a:chOff x="1320800" y="1951247"/>
              <a:chExt cx="1397515" cy="969753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425111" y="1951247"/>
                <a:ext cx="1293204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452682" y="3051673"/>
              <a:ext cx="1456408" cy="765231"/>
              <a:chOff x="1243414" y="1948821"/>
              <a:chExt cx="1701870" cy="97217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243414" y="1948821"/>
                <a:ext cx="170187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ListFragment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49184" y="4211852"/>
              <a:ext cx="1937008" cy="752098"/>
              <a:chOff x="1295212" y="1965506"/>
              <a:chExt cx="1440811" cy="95549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295212" y="1965506"/>
                <a:ext cx="1440811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PreferenceFragment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60241" y="3089725"/>
              <a:ext cx="1558657" cy="739745"/>
              <a:chOff x="1268051" y="1981200"/>
              <a:chExt cx="1442996" cy="939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268051" y="1998592"/>
                <a:ext cx="1442996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DialogFragment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159977" y="4224205"/>
              <a:ext cx="1806058" cy="754007"/>
              <a:chOff x="1300608" y="1963081"/>
              <a:chExt cx="1435811" cy="95791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300608" y="1963081"/>
                <a:ext cx="1435811" cy="7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WebViewFragment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0888586">
              <a:off x="1927860" y="2855906"/>
              <a:ext cx="1300981" cy="1352998"/>
              <a:chOff x="147285" y="2598217"/>
              <a:chExt cx="1300981" cy="1352998"/>
            </a:xfrm>
          </p:grpSpPr>
          <p:sp>
            <p:nvSpPr>
              <p:cNvPr id="44" name="等腰三角形 43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5" name="直接连接符 44"/>
              <p:cNvCxnSpPr>
                <a:stCxn id="44" idx="3"/>
                <a:endCxn id="64" idx="0"/>
              </p:cNvCxnSpPr>
              <p:nvPr/>
            </p:nvCxnSpPr>
            <p:spPr>
              <a:xfrm rot="711414" flipH="1">
                <a:off x="147285" y="2604799"/>
                <a:ext cx="1058120" cy="1346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1650847">
              <a:off x="1931787" y="2529675"/>
              <a:ext cx="607315" cy="1278698"/>
              <a:chOff x="883500" y="1887309"/>
              <a:chExt cx="607315" cy="1278698"/>
            </a:xfrm>
          </p:grpSpPr>
          <p:sp>
            <p:nvSpPr>
              <p:cNvPr id="42" name="等腰三角形 41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rot="15980042">
              <a:off x="3610150" y="2670492"/>
              <a:ext cx="768794" cy="860916"/>
              <a:chOff x="679472" y="2598217"/>
              <a:chExt cx="768794" cy="860916"/>
            </a:xfrm>
          </p:grpSpPr>
          <p:sp>
            <p:nvSpPr>
              <p:cNvPr id="40" name="等腰三角形 39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1" name="直接连接符 40"/>
              <p:cNvCxnSpPr>
                <a:stCxn id="40" idx="3"/>
              </p:cNvCxnSpPr>
              <p:nvPr/>
            </p:nvCxnSpPr>
            <p:spPr>
              <a:xfrm rot="5619958">
                <a:off x="618174" y="2768269"/>
                <a:ext cx="752162" cy="6295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19127538">
              <a:off x="3285969" y="2738926"/>
              <a:ext cx="685883" cy="1481091"/>
              <a:chOff x="869591" y="1887309"/>
              <a:chExt cx="685883" cy="1481091"/>
            </a:xfrm>
          </p:grpSpPr>
          <p:sp>
            <p:nvSpPr>
              <p:cNvPr id="36" name="等腰三角形 35"/>
              <p:cNvSpPr/>
              <p:nvPr/>
            </p:nvSpPr>
            <p:spPr>
              <a:xfrm rot="672462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2472462">
                <a:off x="869591" y="2045800"/>
                <a:ext cx="685883" cy="1322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矩形 33"/>
          <p:cNvSpPr>
            <a:spLocks noChangeArrowheads="1"/>
          </p:cNvSpPr>
          <p:nvPr/>
        </p:nvSpPr>
        <p:spPr bwMode="auto">
          <a:xfrm>
            <a:off x="7240873" y="2938361"/>
            <a:ext cx="44490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：系统创建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对象后回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绘制界面组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件时会回调该方法。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：当用户离开该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时将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会回调该方法。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66725" y="1871660"/>
            <a:ext cx="0" cy="104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808038" y="1994492"/>
            <a:ext cx="327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代码中通过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FragmentTransaction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16150" y="3176585"/>
            <a:ext cx="0" cy="539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96975" y="3179760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8"/>
          <p:cNvSpPr txBox="1">
            <a:spLocks noChangeArrowheads="1"/>
          </p:cNvSpPr>
          <p:nvPr/>
        </p:nvSpPr>
        <p:spPr bwMode="auto">
          <a:xfrm>
            <a:off x="579437" y="3948181"/>
            <a:ext cx="3273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两种方式添加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文本框 39"/>
          <p:cNvSpPr txBox="1">
            <a:spLocks noChangeArrowheads="1"/>
          </p:cNvSpPr>
          <p:nvPr/>
        </p:nvSpPr>
        <p:spPr bwMode="auto">
          <a:xfrm>
            <a:off x="1084263" y="5479193"/>
            <a:ext cx="104902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在布局文件中使用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&lt;Fragment…/&gt;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&lt;Fragment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的实现类。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216150" y="4897435"/>
            <a:ext cx="0" cy="50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2938" y="5424488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51375" y="2163761"/>
            <a:ext cx="6791325" cy="2656783"/>
            <a:chOff x="4575175" y="2008447"/>
            <a:chExt cx="6791325" cy="2656783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229307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180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803776" y="2603500"/>
              <a:ext cx="6452857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方法即可返回它所在的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获取它包含的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关联的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方法即可获取指定的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94850" y="2244049"/>
            <a:ext cx="1883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的回调机制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开发和管理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6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075" y="2532061"/>
            <a:ext cx="6791325" cy="3436939"/>
            <a:chOff x="4575175" y="2008447"/>
            <a:chExt cx="6791325" cy="3436939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3073227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5942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数据传递方式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668000" y="2685925"/>
              <a:ext cx="66985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数据包，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并调用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setAguments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(Bundle bundle)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方法即可将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传递数据或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需要在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运行中</a:t>
              </a:r>
              <a:endPara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进行实时通信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中定义一个内部回调接口，再让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包含该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实现该回调接口，这样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即可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调用该回调方法将数据传递给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5" y="2136189"/>
            <a:ext cx="645712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88853"/>
            <a:ext cx="789023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4.4.4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管理与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r>
              <a:rPr lang="zh-CN" altLang="en-US" sz="4000" dirty="0">
                <a:solidFill>
                  <a:schemeClr val="bg1"/>
                </a:solidFill>
                <a:ea typeface="方正大黑简体" panose="02010601030101010101"/>
              </a:rPr>
              <a:t>事务</a:t>
            </a: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34819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主要依靠</a:t>
              </a:r>
              <a:r>
                <a:rPr lang="en-US" altLang="zh-CN" sz="20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FragmentManager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850" y="3268667"/>
            <a:ext cx="5631656" cy="2319337"/>
            <a:chOff x="1450181" y="3954463"/>
            <a:chExt cx="5631656" cy="231933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476375" y="3954463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69640" y="62738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450181" y="4098469"/>
              <a:ext cx="563165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popBackStack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从后台栈中弹出。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addOnBackStackChangeListener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注册一个监听器，用于监听后台栈的变化。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04044" y="2517482"/>
            <a:ext cx="296545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FragmentManager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的功能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3268667"/>
            <a:ext cx="3705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09900" y="4850238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253037"/>
            <a:ext cx="2158772" cy="25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 flipV="1">
            <a:off x="8734544" y="5253037"/>
            <a:ext cx="2440775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1426474" y="-283980"/>
            <a:ext cx="7081753" cy="5910926"/>
            <a:chOff x="2212691" y="1075083"/>
            <a:chExt cx="7082786" cy="591067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925570" y="1330121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58956" y="1257013"/>
              <a:ext cx="17688" cy="44190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70383" y="1075083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653217" y="1271133"/>
              <a:ext cx="1845" cy="10748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212691" y="3289013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11900" y="5866617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113386" y="2526912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7711" y="5092874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2346072" y="3611442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6220555" y="2624286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4425562" y="596428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8291105" y="5245197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2344466" y="3058834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4473848" y="5696769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6259460" y="2347536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8311075" y="489127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>
            <a:spLocks noChangeArrowheads="1"/>
          </p:cNvSpPr>
          <p:nvPr/>
        </p:nvSpPr>
        <p:spPr bwMode="auto">
          <a:xfrm>
            <a:off x="241718" y="2260836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生命周期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1298430" y="3426936"/>
            <a:ext cx="2169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位于前台，用户可见，可以获得焦点。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2935979" y="5651621"/>
            <a:ext cx="25557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依然可见，只是不能获得焦点。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4938145" y="2310186"/>
            <a:ext cx="2169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不可见，失去焦点。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6" name="文本框 1"/>
          <p:cNvSpPr txBox="1">
            <a:spLocks noChangeArrowheads="1"/>
          </p:cNvSpPr>
          <p:nvPr/>
        </p:nvSpPr>
        <p:spPr bwMode="auto">
          <a:xfrm>
            <a:off x="5208551" y="4170784"/>
            <a:ext cx="2423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被完全删除，或该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所在的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被结束。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63" y="-3173"/>
            <a:ext cx="273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4.6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118909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深入理解</a:t>
            </a:r>
            <a:r>
              <a:rPr lang="en-US" altLang="zh-CN" sz="2800" b="1" dirty="0"/>
              <a:t>Activity</a:t>
            </a:r>
            <a:r>
              <a:rPr lang="zh-CN" altLang="en-US" sz="2000" dirty="0" smtClean="0"/>
              <a:t>与</a:t>
            </a:r>
            <a:r>
              <a:rPr lang="en-US" altLang="zh-CN" sz="2800" b="1" dirty="0" smtClean="0"/>
              <a:t>Fragment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60867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四大组件之一：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介绍了启动其他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之间通信。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详细介绍的开发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 Work2: Android </a:t>
            </a:r>
            <a:r>
              <a:rPr kumimoji="1" lang="zh-CN" altLang="en-US" smtClean="0"/>
              <a:t>在线表单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www.ibm.com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developerworks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/xml/tutorials/x-</a:t>
            </a:r>
            <a:r>
              <a:rPr kumimoji="1" lang="en-US" altLang="zh-CN" dirty="0" err="1"/>
              <a:t>andddyntut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4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178004" y="4714043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建立、配置和使用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12" name="矩形 1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3611875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4.1.1 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71176" y="1412480"/>
              <a:ext cx="593577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应用中负责与用户交互的组件。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1607676" y="2565401"/>
            <a:ext cx="9126537" cy="3498850"/>
            <a:chOff x="1126184" y="2588684"/>
            <a:chExt cx="9125516" cy="3499471"/>
          </a:xfrm>
        </p:grpSpPr>
        <p:grpSp>
          <p:nvGrpSpPr>
            <p:cNvPr id="19" name="组合 33"/>
            <p:cNvGrpSpPr>
              <a:grpSpLocks/>
            </p:cNvGrpSpPr>
            <p:nvPr/>
          </p:nvGrpSpPr>
          <p:grpSpPr bwMode="auto">
            <a:xfrm>
              <a:off x="1126184" y="2699494"/>
              <a:ext cx="9125516" cy="3388661"/>
              <a:chOff x="1126184" y="2699494"/>
              <a:chExt cx="9125516" cy="33886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126184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002412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62767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7232613" y="260297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56384" y="258868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03964" y="2612500"/>
              <a:ext cx="1158745" cy="115749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文本框 14"/>
            <p:cNvSpPr txBox="1">
              <a:spLocks noChangeArrowheads="1"/>
            </p:cNvSpPr>
            <p:nvPr/>
          </p:nvSpPr>
          <p:spPr bwMode="auto">
            <a:xfrm>
              <a:off x="1252109" y="2813048"/>
              <a:ext cx="1210453" cy="70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</a:p>
          </p:txBody>
        </p:sp>
        <p:sp>
          <p:nvSpPr>
            <p:cNvPr id="25" name="文本框 15"/>
            <p:cNvSpPr txBox="1">
              <a:spLocks noChangeArrowheads="1"/>
            </p:cNvSpPr>
            <p:nvPr/>
          </p:nvSpPr>
          <p:spPr bwMode="auto">
            <a:xfrm>
              <a:off x="1657370" y="4086299"/>
              <a:ext cx="2205169" cy="101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LauncherActivity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开发启动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的列表。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6" name="文本框 24"/>
            <p:cNvSpPr txBox="1">
              <a:spLocks noChangeArrowheads="1"/>
            </p:cNvSpPr>
            <p:nvPr/>
          </p:nvSpPr>
          <p:spPr bwMode="auto">
            <a:xfrm>
              <a:off x="4242090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25"/>
            <p:cNvSpPr txBox="1">
              <a:spLocks noChangeArrowheads="1"/>
            </p:cNvSpPr>
            <p:nvPr/>
          </p:nvSpPr>
          <p:spPr bwMode="auto">
            <a:xfrm>
              <a:off x="4700620" y="4034125"/>
              <a:ext cx="2038147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ExpandableListActivity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实现可扩展的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文本框 26"/>
            <p:cNvSpPr txBox="1">
              <a:spLocks noChangeArrowheads="1"/>
            </p:cNvSpPr>
            <p:nvPr/>
          </p:nvSpPr>
          <p:spPr bwMode="auto">
            <a:xfrm>
              <a:off x="7195582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9" name="文本框 27"/>
            <p:cNvSpPr txBox="1">
              <a:spLocks noChangeArrowheads="1"/>
            </p:cNvSpPr>
            <p:nvPr/>
          </p:nvSpPr>
          <p:spPr bwMode="auto">
            <a:xfrm>
              <a:off x="7661946" y="3956757"/>
              <a:ext cx="2319154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结合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PreferenceFragment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实现参数设置界面。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0" name="弦形 29"/>
            <p:cNvSpPr/>
            <p:nvPr/>
          </p:nvSpPr>
          <p:spPr>
            <a:xfrm>
              <a:off x="1303964" y="2602974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4257010" y="2591233"/>
              <a:ext cx="1157492" cy="1158745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弦形 31"/>
            <p:cNvSpPr/>
            <p:nvPr/>
          </p:nvSpPr>
          <p:spPr>
            <a:xfrm rot="10800000">
              <a:off x="7232613" y="2598211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 bwMode="auto">
          <a:xfrm>
            <a:off x="965200" y="2293979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740386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4.1.2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820630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应用要求所有应用程序组件都必须显示进行配置。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1613" y="3304077"/>
            <a:ext cx="6451600" cy="3049588"/>
            <a:chOff x="4938713" y="2632075"/>
            <a:chExt cx="6451600" cy="3049588"/>
          </a:xfrm>
        </p:grpSpPr>
        <p:sp>
          <p:nvSpPr>
            <p:cNvPr id="43" name="矩形 42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7" name="弦形 46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011863" y="3602038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属</a:t>
              </a:r>
              <a:endParaRPr lang="en-US" altLang="zh-CN" sz="3200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性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9" name="矩形 33"/>
            <p:cNvSpPr>
              <a:spLocks noChangeArrowheads="1"/>
            </p:cNvSpPr>
            <p:nvPr/>
          </p:nvSpPr>
          <p:spPr bwMode="auto">
            <a:xfrm>
              <a:off x="6988969" y="2632075"/>
              <a:ext cx="4281488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con: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对应的图标。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label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的标签。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是否被其他应用调用。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launchMode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的加载模式。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965200" y="2392177"/>
            <a:ext cx="44772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&lt;activity…./&gt;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子元素即可配置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42" y="2008102"/>
            <a:ext cx="3648075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67" y="4274040"/>
            <a:ext cx="367665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8" y="165052"/>
            <a:ext cx="4022752" cy="11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161131" y="172608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43315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4.1.3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启动、关闭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6223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只有一个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作为程序的入口，并启动其他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431" y="1867251"/>
            <a:ext cx="9747250" cy="4507318"/>
            <a:chOff x="1584325" y="2218980"/>
            <a:chExt cx="9747250" cy="4507318"/>
          </a:xfrm>
        </p:grpSpPr>
        <p:sp>
          <p:nvSpPr>
            <p:cNvPr id="15" name="任意多边形 14"/>
            <p:cNvSpPr/>
            <p:nvPr/>
          </p:nvSpPr>
          <p:spPr>
            <a:xfrm>
              <a:off x="1584325" y="2218980"/>
              <a:ext cx="3771900" cy="4507318"/>
            </a:xfrm>
            <a:custGeom>
              <a:avLst/>
              <a:gdLst>
                <a:gd name="connsiteX0" fmla="*/ 0 w 3771900"/>
                <a:gd name="connsiteY0" fmla="*/ 0 h 4914514"/>
                <a:gd name="connsiteX1" fmla="*/ 3771900 w 3771900"/>
                <a:gd name="connsiteY1" fmla="*/ 0 h 4914514"/>
                <a:gd name="connsiteX2" fmla="*/ 3771900 w 3771900"/>
                <a:gd name="connsiteY2" fmla="*/ 1646878 h 4914514"/>
                <a:gd name="connsiteX3" fmla="*/ 3119718 w 3771900"/>
                <a:gd name="connsiteY3" fmla="*/ 2299060 h 4914514"/>
                <a:gd name="connsiteX4" fmla="*/ 3771900 w 3771900"/>
                <a:gd name="connsiteY4" fmla="*/ 2951242 h 4914514"/>
                <a:gd name="connsiteX5" fmla="*/ 3771900 w 3771900"/>
                <a:gd name="connsiteY5" fmla="*/ 4914514 h 4914514"/>
                <a:gd name="connsiteX6" fmla="*/ 0 w 3771900"/>
                <a:gd name="connsiteY6" fmla="*/ 4914514 h 4914514"/>
                <a:gd name="connsiteX7" fmla="*/ 0 w 3771900"/>
                <a:gd name="connsiteY7" fmla="*/ 0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07212" y="2218980"/>
              <a:ext cx="4424363" cy="4507318"/>
            </a:xfrm>
            <a:custGeom>
              <a:avLst/>
              <a:gdLst>
                <a:gd name="connsiteX0" fmla="*/ 652182 w 4424082"/>
                <a:gd name="connsiteY0" fmla="*/ 0 h 4914514"/>
                <a:gd name="connsiteX1" fmla="*/ 4424082 w 4424082"/>
                <a:gd name="connsiteY1" fmla="*/ 0 h 4914514"/>
                <a:gd name="connsiteX2" fmla="*/ 4424082 w 4424082"/>
                <a:gd name="connsiteY2" fmla="*/ 4914514 h 4914514"/>
                <a:gd name="connsiteX3" fmla="*/ 652182 w 4424082"/>
                <a:gd name="connsiteY3" fmla="*/ 4914514 h 4914514"/>
                <a:gd name="connsiteX4" fmla="*/ 652182 w 4424082"/>
                <a:gd name="connsiteY4" fmla="*/ 2951242 h 4914514"/>
                <a:gd name="connsiteX5" fmla="*/ 0 w 4424082"/>
                <a:gd name="connsiteY5" fmla="*/ 2299060 h 4914514"/>
                <a:gd name="connsiteX6" fmla="*/ 652182 w 4424082"/>
                <a:gd name="connsiteY6" fmla="*/ 1646878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88780" y="3815573"/>
              <a:ext cx="1027113" cy="102711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/>
                <a:t>启动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82618" y="3812528"/>
              <a:ext cx="1027112" cy="102711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/>
                <a:t>关闭</a:t>
              </a:r>
              <a:endParaRPr lang="zh-CN" altLang="en-US" dirty="0"/>
            </a:p>
          </p:txBody>
        </p:sp>
        <p:sp>
          <p:nvSpPr>
            <p:cNvPr id="19" name="文本框 52"/>
            <p:cNvSpPr txBox="1">
              <a:spLocks noChangeArrowheads="1"/>
            </p:cNvSpPr>
            <p:nvPr/>
          </p:nvSpPr>
          <p:spPr bwMode="auto">
            <a:xfrm>
              <a:off x="1707964" y="2753833"/>
              <a:ext cx="34718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startActivity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：启动其他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755148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009730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319336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79818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52"/>
          <p:cNvSpPr txBox="1">
            <a:spLocks noChangeArrowheads="1"/>
          </p:cNvSpPr>
          <p:nvPr/>
        </p:nvSpPr>
        <p:spPr bwMode="auto">
          <a:xfrm>
            <a:off x="1398070" y="4895885"/>
            <a:ext cx="347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：以指定的请求码启动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文本框 52"/>
          <p:cNvSpPr txBox="1">
            <a:spLocks noChangeArrowheads="1"/>
          </p:cNvSpPr>
          <p:nvPr/>
        </p:nvSpPr>
        <p:spPr bwMode="auto">
          <a:xfrm>
            <a:off x="7628711" y="2429184"/>
            <a:ext cx="3471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inish()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：结束当前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8" name="文本框 52"/>
          <p:cNvSpPr txBox="1">
            <a:spLocks noChangeArrowheads="1"/>
          </p:cNvSpPr>
          <p:nvPr/>
        </p:nvSpPr>
        <p:spPr bwMode="auto">
          <a:xfrm>
            <a:off x="7386005" y="4730681"/>
            <a:ext cx="3471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finishActivity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结束以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方式启动的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4.1.3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启动、关闭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25" y="1878890"/>
            <a:ext cx="3760716" cy="2316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0461" y="1478780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zh-CN" altLang="en-US" sz="2000" dirty="0" smtClean="0">
                <a:solidFill>
                  <a:srgbClr val="FFFF00"/>
                </a:solidFill>
              </a:rPr>
              <a:t>的构造函数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1" y="1774783"/>
            <a:ext cx="5925589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211" y="3437024"/>
            <a:ext cx="5925589" cy="17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9843" y="1388225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跳</a:t>
            </a:r>
            <a:r>
              <a:rPr lang="zh-CN" altLang="en-US" sz="2000" dirty="0" smtClean="0">
                <a:solidFill>
                  <a:srgbClr val="FFFF00"/>
                </a:solidFill>
              </a:rPr>
              <a:t>转到另一个</a:t>
            </a:r>
            <a:r>
              <a:rPr lang="en-US" altLang="zh-CN" sz="2000" dirty="0" smtClean="0">
                <a:solidFill>
                  <a:srgbClr val="FFFF00"/>
                </a:solidFill>
              </a:rPr>
              <a:t>Activity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2243" y="30369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打开网页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9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88199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4.1.4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Bundle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交换数据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1817284" y="2115180"/>
            <a:ext cx="4429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处理注册信息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54" y="2545120"/>
            <a:ext cx="3686175" cy="25838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601" y="2640477"/>
            <a:ext cx="3686175" cy="1819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01067" y="3271056"/>
            <a:ext cx="1263534" cy="375544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701067" y="292666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54" y="4936956"/>
            <a:ext cx="4540761" cy="1688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01" y="4608805"/>
            <a:ext cx="403313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4.1.4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3" y="2038580"/>
            <a:ext cx="4038095" cy="386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13" y="2038580"/>
            <a:ext cx="4273607" cy="38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2221</Words>
  <Application>Microsoft Macintosh PowerPoint</Application>
  <PresentationFormat>宽屏</PresentationFormat>
  <Paragraphs>255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Broadway</vt:lpstr>
      <vt:lpstr>Calibri</vt:lpstr>
      <vt:lpstr>Calibri Light</vt:lpstr>
      <vt:lpstr>Wingdings</vt:lpstr>
      <vt:lpstr>方正大黑简体</vt:lpstr>
      <vt:lpstr>方正兰亭超细黑简体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启动、关闭Activity</vt:lpstr>
      <vt:lpstr>PowerPoint 演示文稿</vt:lpstr>
      <vt:lpstr>4.1.4 使用Bundle交换数据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 Work2: Android 在线表单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285</cp:revision>
  <dcterms:created xsi:type="dcterms:W3CDTF">2014-03-11T02:58:27Z</dcterms:created>
  <dcterms:modified xsi:type="dcterms:W3CDTF">2018-10-22T06:42:48Z</dcterms:modified>
</cp:coreProperties>
</file>