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4" r:id="rId2"/>
    <p:sldId id="295" r:id="rId3"/>
    <p:sldId id="297" r:id="rId4"/>
    <p:sldId id="306" r:id="rId5"/>
    <p:sldId id="307" r:id="rId6"/>
    <p:sldId id="308" r:id="rId7"/>
    <p:sldId id="309" r:id="rId8"/>
    <p:sldId id="310" r:id="rId9"/>
    <p:sldId id="311" r:id="rId10"/>
    <p:sldId id="298" r:id="rId11"/>
    <p:sldId id="312" r:id="rId12"/>
    <p:sldId id="299" r:id="rId13"/>
    <p:sldId id="313" r:id="rId14"/>
    <p:sldId id="320" r:id="rId15"/>
    <p:sldId id="300" r:id="rId16"/>
    <p:sldId id="314" r:id="rId17"/>
    <p:sldId id="301" r:id="rId18"/>
    <p:sldId id="315" r:id="rId19"/>
    <p:sldId id="302" r:id="rId20"/>
    <p:sldId id="316" r:id="rId21"/>
    <p:sldId id="303" r:id="rId22"/>
    <p:sldId id="317" r:id="rId23"/>
    <p:sldId id="319" r:id="rId24"/>
    <p:sldId id="318" r:id="rId25"/>
    <p:sldId id="304" r:id="rId26"/>
    <p:sldId id="305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5A3E"/>
    <a:srgbClr val="ED7D31"/>
    <a:srgbClr val="BB0856"/>
    <a:srgbClr val="612053"/>
    <a:srgbClr val="FFDD9D"/>
    <a:srgbClr val="BDD495"/>
    <a:srgbClr val="0D1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1007" autoAdjust="0"/>
  </p:normalViewPr>
  <p:slideViewPr>
    <p:cSldViewPr snapToGrid="0">
      <p:cViewPr>
        <p:scale>
          <a:sx n="115" d="100"/>
          <a:sy n="115" d="100"/>
        </p:scale>
        <p:origin x="28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C8AA4-C247-4414-B71B-E69D15BDF82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85A3F-2248-46BA-A703-6DC025BFC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1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组件也是可执行的程序，一直在后台运行，没有用户界面；它也有自己的生命周期，其创建和配置过程与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相似。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8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54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76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1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当程序通过</a:t>
            </a:r>
            <a:r>
              <a:rPr lang="en-US" altLang="zh-CN" dirty="0" err="1" smtClean="0"/>
              <a:t>startService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stopService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启动、关闭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与访问者之间基本上不存在太多的关联，因此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与访问者之间也无法进行通信、交换数据。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和访问者之间需要进行方法调用或交换数据，则应该使</a:t>
            </a:r>
            <a:r>
              <a:rPr lang="en-US" altLang="zh-CN" dirty="0" err="1" smtClean="0"/>
              <a:t>bindService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unbindService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方法启动、关闭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4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IntentService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的子类，因此它不是普通的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，它比普通的</a:t>
            </a:r>
            <a:r>
              <a:rPr lang="en-US" altLang="zh-CN" dirty="0" smtClean="0"/>
              <a:t>Service</a:t>
            </a:r>
            <a:r>
              <a:rPr lang="zh-CN" altLang="en-US" smtClean="0"/>
              <a:t>增加了额外的功能。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7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从上面的介绍可以看出，扩展</a:t>
            </a:r>
            <a:r>
              <a:rPr lang="en-US" altLang="zh-CN" dirty="0" err="1" smtClean="0"/>
              <a:t>IntentService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无须重写</a:t>
            </a:r>
            <a:r>
              <a:rPr lang="en-US" altLang="zh-CN" dirty="0" err="1" smtClean="0"/>
              <a:t>onBind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onStartCommand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方法，只要重写</a:t>
            </a:r>
            <a:r>
              <a:rPr lang="en-US" altLang="zh-CN" dirty="0" err="1" smtClean="0"/>
              <a:t>onHandleIntent</a:t>
            </a:r>
            <a:r>
              <a:rPr lang="en-US" altLang="zh-CN" smtClean="0"/>
              <a:t>()</a:t>
            </a:r>
            <a:r>
              <a:rPr lang="zh-CN" altLang="en-US" smtClean="0"/>
              <a:t>方法即可。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3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在某些时候程序需要管理系统音量，或者直接让系统静音，这就可借助于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AndroidManager</a:t>
            </a:r>
            <a:r>
              <a:rPr lang="zh-CN" altLang="en-US" dirty="0" smtClean="0"/>
              <a:t>来实现。程序一样是调用</a:t>
            </a:r>
            <a:r>
              <a:rPr lang="en-US" altLang="zh-CN" dirty="0" err="1" smtClean="0"/>
              <a:t>getSystemService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方法来获取系统的音频管理器，接下来就可调用</a:t>
            </a:r>
            <a:r>
              <a:rPr lang="en-US" altLang="zh-CN" dirty="0" err="1" smtClean="0"/>
              <a:t>AudioManager</a:t>
            </a:r>
            <a:r>
              <a:rPr lang="zh-CN" altLang="en-US" dirty="0" smtClean="0"/>
              <a:t>的方法来控制手机音频了。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5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从上面的介绍可以看出，扩展</a:t>
            </a:r>
            <a:r>
              <a:rPr lang="en-US" altLang="zh-CN" dirty="0" err="1" smtClean="0"/>
              <a:t>IntentService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无须重写</a:t>
            </a:r>
            <a:r>
              <a:rPr lang="en-US" altLang="zh-CN" dirty="0" err="1" smtClean="0"/>
              <a:t>onBind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onStartCommand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方法，只要重写</a:t>
            </a:r>
            <a:r>
              <a:rPr lang="en-US" altLang="zh-CN" dirty="0" err="1" smtClean="0"/>
              <a:t>onHandleIntent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4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2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9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系统的四大组件还有一种是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，这种组件本质上就是一个全局监听器，用于监听系统全局的广播消息。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第十章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66946" y="2802948"/>
            <a:ext cx="82638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  Service</a:t>
            </a:r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与</a:t>
            </a:r>
            <a:endParaRPr lang="en-US" altLang="zh-CN" sz="60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    </a:t>
            </a:r>
            <a:r>
              <a:rPr lang="en-US" altLang="zh-CN" sz="60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BroadcastReceiver</a:t>
            </a:r>
            <a:endParaRPr lang="en-US" altLang="zh-CN" sz="60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3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760008" y="4451350"/>
            <a:ext cx="63401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电话管理器</a:t>
            </a:r>
            <a:endParaRPr lang="en-US" altLang="zh-CN" sz="48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（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TelephonyManager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35000" y="366713"/>
            <a:ext cx="11557000" cy="147637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2" name="文本框 6"/>
          <p:cNvSpPr txBox="1">
            <a:spLocks noChangeArrowheads="1"/>
          </p:cNvSpPr>
          <p:nvPr/>
        </p:nvSpPr>
        <p:spPr bwMode="auto">
          <a:xfrm>
            <a:off x="257115" y="2006769"/>
            <a:ext cx="800219" cy="265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电话管理器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3254" name="文本框 23"/>
          <p:cNvSpPr txBox="1">
            <a:spLocks noChangeArrowheads="1"/>
          </p:cNvSpPr>
          <p:nvPr/>
        </p:nvSpPr>
        <p:spPr bwMode="auto">
          <a:xfrm>
            <a:off x="1244189" y="677502"/>
            <a:ext cx="99774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TelephonyManager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是一个管理手机通话状态、电话网络信息的服务类，该类提供了大量的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getXxx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方法来获取电话网络的相关信息。此外，还提供了一个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listen(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PhoneStateListener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listener,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events)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方法来监听通话状态。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73237" y="2596138"/>
            <a:ext cx="2990850" cy="2457450"/>
            <a:chOff x="2153589" y="3598863"/>
            <a:chExt cx="2990850" cy="24574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3589" y="3598863"/>
              <a:ext cx="2990850" cy="245745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153589" y="3694673"/>
              <a:ext cx="22605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SIM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卡和移动网络信息</a:t>
              </a:r>
              <a:endParaRPr lang="zh-CN" altLang="en-US" sz="1400" dirty="0"/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88399" y="5365740"/>
            <a:ext cx="763863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添加访问手机位置的权限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"android.permission.ACCESS_COARSE_LOCATION"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添加访问手机状态的权限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"android.permission.READ_PHONE_STATE"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87629" y="3134983"/>
            <a:ext cx="634660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TelephonyManager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tManager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(TelephonyManager)getSystemService(Context.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TELEPHONY_SERVICE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>
            <a:off x="1688399" y="2368782"/>
            <a:ext cx="63545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在程序中获取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TelephonyManager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十分简单，只要调用如下代码即可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</a:p>
        </p:txBody>
      </p:sp>
      <p:sp>
        <p:nvSpPr>
          <p:cNvPr id="31" name="文本框 23"/>
          <p:cNvSpPr txBox="1">
            <a:spLocks noChangeArrowheads="1"/>
          </p:cNvSpPr>
          <p:nvPr/>
        </p:nvSpPr>
        <p:spPr bwMode="auto">
          <a:xfrm>
            <a:off x="1688398" y="4604977"/>
            <a:ext cx="63545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由于在应用中需要获取手机位置和手机状态，因此程序还需要在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文件中增加如下配置片段：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2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3683337" y="4451350"/>
            <a:ext cx="44935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短信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管理器</a:t>
            </a:r>
            <a:endParaRPr lang="en-US" altLang="zh-CN" sz="48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（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SmsManager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6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35000" y="366713"/>
            <a:ext cx="11557000" cy="147637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2" name="文本框 6"/>
          <p:cNvSpPr txBox="1">
            <a:spLocks noChangeArrowheads="1"/>
          </p:cNvSpPr>
          <p:nvPr/>
        </p:nvSpPr>
        <p:spPr bwMode="auto">
          <a:xfrm>
            <a:off x="241181" y="2073444"/>
            <a:ext cx="800219" cy="265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短信管理器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3254" name="文本框 23"/>
          <p:cNvSpPr txBox="1">
            <a:spLocks noChangeArrowheads="1"/>
          </p:cNvSpPr>
          <p:nvPr/>
        </p:nvSpPr>
        <p:spPr bwMode="auto">
          <a:xfrm>
            <a:off x="1384301" y="643235"/>
            <a:ext cx="99774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SmsManager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提供的另一个非常常见的服务，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SmsManager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提供了一系列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sendXxxMessage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方法用于发送短信，不过就现在世界应用来看，短信通常都是普通的文本内容，也就是调用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sendTextMessage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方法进行发送即可。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8920" y="5842794"/>
            <a:ext cx="674415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授予发送短信的权限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"android.permission.SEND_SMS"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3"/>
          <p:cNvSpPr txBox="1">
            <a:spLocks noChangeArrowheads="1"/>
          </p:cNvSpPr>
          <p:nvPr/>
        </p:nvSpPr>
        <p:spPr bwMode="auto">
          <a:xfrm>
            <a:off x="1548920" y="5025602"/>
            <a:ext cx="63545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该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程序需要调用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SmsManager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来发送短信，因此程序还需要在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文件中增加如下配置片段：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48920" y="2229112"/>
            <a:ext cx="2234014" cy="52770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在实例发送短信中：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548920" y="2927673"/>
            <a:ext cx="10338280" cy="147637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在程序中用到了一个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对象，</a:t>
            </a:r>
            <a:r>
              <a:rPr lang="en-US" altLang="zh-CN" dirty="0"/>
              <a:t> 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是对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的包装，一般通过调用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getActivity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getBroadcastReceiver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静态方法来获取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对象。与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对象不同的是，</a:t>
            </a:r>
            <a:r>
              <a:rPr lang="en-US" altLang="zh-CN" dirty="0"/>
              <a:t> 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通常会传给其他应用组件，从而由其他应用程序来执行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所包装的“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0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FFFFFF"/>
                </a:solidFill>
              </a:rPr>
              <a:t>SmsManager</a:t>
            </a:r>
            <a:r>
              <a:rPr kumimoji="1" lang="en-US" altLang="zh-CN" dirty="0">
                <a:solidFill>
                  <a:srgbClr val="FFFFFF"/>
                </a:solidFill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</a:rPr>
              <a:t>使用步骤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(1)</a:t>
            </a:r>
            <a:r>
              <a:rPr kumimoji="1" lang="en-US" altLang="zh-CN" dirty="0" err="1">
                <a:solidFill>
                  <a:srgbClr val="FFFFFF"/>
                </a:solidFill>
              </a:rPr>
              <a:t>SmsManager</a:t>
            </a:r>
            <a:r>
              <a:rPr kumimoji="1" lang="en-US" altLang="zh-CN" dirty="0">
                <a:solidFill>
                  <a:srgbClr val="FFFFFF"/>
                </a:solidFill>
              </a:rPr>
              <a:t> manager = </a:t>
            </a:r>
            <a:r>
              <a:rPr kumimoji="1" lang="en-US" altLang="zh-CN" dirty="0" err="1">
                <a:solidFill>
                  <a:srgbClr val="FFFFFF"/>
                </a:solidFill>
              </a:rPr>
              <a:t>SmsManager.getDefault</a:t>
            </a:r>
            <a:r>
              <a:rPr kumimoji="1" lang="en-US" altLang="zh-CN" dirty="0">
                <a:solidFill>
                  <a:srgbClr val="FFFFFF"/>
                </a:solidFill>
              </a:rPr>
              <a:t>();   //</a:t>
            </a:r>
            <a:r>
              <a:rPr kumimoji="1" lang="zh-CN" altLang="en-US" dirty="0">
                <a:solidFill>
                  <a:srgbClr val="FFFFFF"/>
                </a:solidFill>
              </a:rPr>
              <a:t>获得默认的消息管理</a:t>
            </a:r>
            <a:r>
              <a:rPr kumimoji="1" lang="zh-CN" altLang="en-US" dirty="0" smtClean="0">
                <a:solidFill>
                  <a:srgbClr val="FFFFFF"/>
                </a:solidFill>
              </a:rPr>
              <a:t>器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(</a:t>
            </a:r>
            <a:r>
              <a:rPr kumimoji="1" lang="en-US" altLang="zh-CN" dirty="0">
                <a:solidFill>
                  <a:srgbClr val="FFFFFF"/>
                </a:solidFill>
              </a:rPr>
              <a:t>2)</a:t>
            </a:r>
            <a:r>
              <a:rPr kumimoji="1" lang="en-US" altLang="zh-CN" dirty="0" err="1">
                <a:solidFill>
                  <a:srgbClr val="FFFFFF"/>
                </a:solidFill>
              </a:rPr>
              <a:t>ArrayList</a:t>
            </a:r>
            <a:r>
              <a:rPr kumimoji="1" lang="en-US" altLang="zh-CN" dirty="0">
                <a:solidFill>
                  <a:srgbClr val="FFFFFF"/>
                </a:solidFill>
              </a:rPr>
              <a:t>&lt;String&gt; list = </a:t>
            </a:r>
            <a:r>
              <a:rPr kumimoji="1" lang="en-US" altLang="zh-CN" dirty="0" err="1">
                <a:solidFill>
                  <a:srgbClr val="FFFFFF"/>
                </a:solidFill>
              </a:rPr>
              <a:t>manager.divideMessage</a:t>
            </a:r>
            <a:r>
              <a:rPr kumimoji="1" lang="en-US" altLang="zh-CN" dirty="0">
                <a:solidFill>
                  <a:srgbClr val="FFFFFF"/>
                </a:solidFill>
              </a:rPr>
              <a:t>(String txt);  //</a:t>
            </a:r>
            <a:r>
              <a:rPr kumimoji="1" lang="zh-CN" altLang="en-US" dirty="0">
                <a:solidFill>
                  <a:srgbClr val="FFFFFF"/>
                </a:solidFill>
              </a:rPr>
              <a:t>拆分长</a:t>
            </a:r>
            <a:r>
              <a:rPr kumimoji="1" lang="zh-CN" altLang="en-US" dirty="0" smtClean="0">
                <a:solidFill>
                  <a:srgbClr val="FFFFFF"/>
                </a:solidFill>
              </a:rPr>
              <a:t>短信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(</a:t>
            </a:r>
            <a:r>
              <a:rPr kumimoji="1" lang="en-US" altLang="zh-CN" dirty="0">
                <a:solidFill>
                  <a:srgbClr val="FFFFFF"/>
                </a:solidFill>
              </a:rPr>
              <a:t>3)</a:t>
            </a:r>
            <a:r>
              <a:rPr kumimoji="1" lang="en-US" altLang="zh-CN" dirty="0" err="1">
                <a:solidFill>
                  <a:srgbClr val="FFFFFF"/>
                </a:solidFill>
              </a:rPr>
              <a:t>manager.sendTextMessage</a:t>
            </a:r>
            <a:r>
              <a:rPr kumimoji="1" lang="en-US" altLang="zh-CN" dirty="0">
                <a:solidFill>
                  <a:srgbClr val="FFFFFF"/>
                </a:solidFill>
              </a:rPr>
              <a:t>(String </a:t>
            </a:r>
            <a:r>
              <a:rPr kumimoji="1" lang="en-US" altLang="zh-CN" dirty="0" err="1">
                <a:solidFill>
                  <a:srgbClr val="FFFFFF"/>
                </a:solidFill>
              </a:rPr>
              <a:t>phone,null,String</a:t>
            </a:r>
            <a:r>
              <a:rPr kumimoji="1" lang="en-US" altLang="zh-CN" dirty="0">
                <a:solidFill>
                  <a:srgbClr val="FFFFFF"/>
                </a:solidFill>
              </a:rPr>
              <a:t> </a:t>
            </a:r>
            <a:r>
              <a:rPr kumimoji="1" lang="en-US" altLang="zh-CN" dirty="0" err="1">
                <a:solidFill>
                  <a:srgbClr val="FFFFFF"/>
                </a:solidFill>
              </a:rPr>
              <a:t>content,null,null</a:t>
            </a:r>
            <a:r>
              <a:rPr kumimoji="1" lang="en-US" altLang="zh-CN" dirty="0">
                <a:solidFill>
                  <a:srgbClr val="FFFFFF"/>
                </a:solidFill>
              </a:rPr>
              <a:t>);  //</a:t>
            </a:r>
            <a:r>
              <a:rPr kumimoji="1" lang="zh-CN" altLang="en-US" dirty="0">
                <a:solidFill>
                  <a:srgbClr val="FFFFFF"/>
                </a:solidFill>
              </a:rPr>
              <a:t>发送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短信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11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3375559" y="4451350"/>
            <a:ext cx="51090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音频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管理器</a:t>
            </a:r>
            <a:endParaRPr lang="en-US" altLang="zh-CN" sz="48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（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AudioManager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8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644611" y="554714"/>
            <a:ext cx="6831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10.4.1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AudioManager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46170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91470" y="2140710"/>
            <a:ext cx="10338280" cy="358032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获取</a:t>
            </a:r>
            <a:r>
              <a:rPr lang="en-US" altLang="zh-CN" dirty="0" err="1" smtClean="0"/>
              <a:t>AudioManager</a:t>
            </a:r>
            <a:r>
              <a:rPr lang="zh-CN" altLang="en-US" dirty="0" smtClean="0"/>
              <a:t>对象之后，就可调用</a:t>
            </a:r>
            <a:r>
              <a:rPr lang="en-US" altLang="zh-CN" dirty="0" err="1" smtClean="0"/>
              <a:t>AudioManager</a:t>
            </a:r>
            <a:r>
              <a:rPr lang="zh-CN" altLang="en-US" dirty="0" smtClean="0"/>
              <a:t>的如下常用方法来控制手机音频：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adjustStreamVolume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streamType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direction,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</a:t>
            </a:r>
            <a:r>
              <a:rPr lang="zh-CN" altLang="en-US" dirty="0" smtClean="0"/>
              <a:t>：调整手机指定类型的声音，其中</a:t>
            </a:r>
            <a:r>
              <a:rPr lang="en-US" altLang="zh-CN" dirty="0" err="1"/>
              <a:t>streamType</a:t>
            </a:r>
            <a:r>
              <a:rPr lang="en-US" altLang="zh-CN" dirty="0"/>
              <a:t> </a:t>
            </a:r>
            <a:r>
              <a:rPr lang="zh-CN" altLang="en-US" dirty="0" smtClean="0"/>
              <a:t>指声音类型。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setMicrophoneMute</a:t>
            </a:r>
            <a:r>
              <a:rPr lang="en-US" altLang="zh-CN" dirty="0" smtClean="0"/>
              <a:t>(Boolean on)</a:t>
            </a:r>
            <a:r>
              <a:rPr lang="zh-CN" altLang="en-US" dirty="0" smtClean="0"/>
              <a:t>：设置是否让麦克风静音。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mode)</a:t>
            </a:r>
            <a:r>
              <a:rPr lang="zh-CN" altLang="en-US" dirty="0" smtClean="0"/>
              <a:t>：设置声音模式，可设置的值有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RINGTONE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IN_CALL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setRingerMode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ringerMode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：设置手机的电话铃声模式。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setSpeakerphoneOn</a:t>
            </a:r>
            <a:r>
              <a:rPr lang="en-US" altLang="zh-CN" dirty="0" smtClean="0"/>
              <a:t>(Boolean on)</a:t>
            </a:r>
            <a:r>
              <a:rPr lang="zh-CN" altLang="en-US" dirty="0" smtClean="0"/>
              <a:t>：设置是否打开扩音器。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setStreamMute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streamType</a:t>
            </a:r>
            <a:r>
              <a:rPr lang="en-US" altLang="zh-CN" dirty="0" smtClean="0"/>
              <a:t>, Boolean state)</a:t>
            </a:r>
            <a:r>
              <a:rPr lang="zh-CN" altLang="en-US" dirty="0" smtClean="0"/>
              <a:t>：将手机的指定类型的声音调整为静音。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setStreamVolume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streamType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</a:t>
            </a:r>
            <a:r>
              <a:rPr lang="zh-CN" altLang="en-US" dirty="0" smtClean="0"/>
              <a:t>：直接设置手机的指定类型的音量值。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85" y="2952884"/>
            <a:ext cx="29908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213100" y="4761339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振动器（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Vibrator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82405" y="517954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690019" y="5176837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3101791" y="291209"/>
            <a:ext cx="53091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振动器（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Vibrator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7882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32147" y="2065849"/>
            <a:ext cx="10338280" cy="358032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Vibrator</a:t>
            </a:r>
            <a:r>
              <a:rPr lang="zh-CN" altLang="en-US" dirty="0" smtClean="0"/>
              <a:t>的使用比较简单，它只有三个简单的方法来控制手机振动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ibrate(long milliseconds)</a:t>
            </a:r>
            <a:r>
              <a:rPr lang="zh-CN" altLang="en-US" dirty="0" smtClean="0"/>
              <a:t>：控制手机振动</a:t>
            </a:r>
            <a:r>
              <a:rPr lang="en-US" altLang="zh-CN" dirty="0" smtClean="0"/>
              <a:t>milliseconds</a:t>
            </a:r>
            <a:r>
              <a:rPr lang="zh-CN" altLang="en-US" dirty="0" smtClean="0"/>
              <a:t>毫秒。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ibrate(long[] pattern,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repeat)</a:t>
            </a:r>
            <a:r>
              <a:rPr lang="zh-CN" altLang="en-US" dirty="0" smtClean="0"/>
              <a:t>：指定手机以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指定的模式振动。例如指定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[400, 800, 1200, 1600]</a:t>
            </a:r>
            <a:r>
              <a:rPr lang="zh-CN" altLang="en-US" dirty="0" smtClean="0"/>
              <a:t>，就是指定在</a:t>
            </a:r>
            <a:r>
              <a:rPr lang="en-US" altLang="zh-CN" dirty="0" err="1" smtClean="0"/>
              <a:t>400ms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800ms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1200ms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1600ms</a:t>
            </a:r>
            <a:r>
              <a:rPr lang="zh-CN" altLang="en-US" dirty="0" smtClean="0"/>
              <a:t>这些时间点交替启动、关闭手机振动器；其中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数组的索引，指定对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数组中从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索引开始的振动进行循环。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</a:t>
            </a:r>
            <a:r>
              <a:rPr lang="en-US" altLang="zh-CN" dirty="0" smtClean="0"/>
              <a:t>ancel</a:t>
            </a:r>
            <a:r>
              <a:rPr lang="zh-CN" altLang="en-US" dirty="0" smtClean="0"/>
              <a:t>：关闭手机振动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111026" y="2065849"/>
            <a:ext cx="951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取得震动服务的句</a:t>
            </a:r>
            <a:r>
              <a:rPr kumimoji="1" lang="zh-CN" altLang="en-US" dirty="0" smtClean="0">
                <a:solidFill>
                  <a:srgbClr val="FFFFFF"/>
                </a:solidFill>
              </a:rPr>
              <a:t>柄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 </a:t>
            </a:r>
            <a:r>
              <a:rPr kumimoji="1" lang="en-US" altLang="zh-CN" dirty="0">
                <a:solidFill>
                  <a:srgbClr val="FFFFFF"/>
                </a:solidFill>
              </a:rPr>
              <a:t>vibrator = (Vibrator) </a:t>
            </a:r>
            <a:r>
              <a:rPr kumimoji="1" lang="en-US" altLang="zh-CN" dirty="0" err="1">
                <a:solidFill>
                  <a:srgbClr val="FFFFFF"/>
                </a:solidFill>
              </a:rPr>
              <a:t>getSystemService</a:t>
            </a:r>
            <a:r>
              <a:rPr kumimoji="1" lang="en-US" altLang="zh-CN" dirty="0">
                <a:solidFill>
                  <a:srgbClr val="FFFFFF"/>
                </a:solidFill>
              </a:rPr>
              <a:t>(VIBRATOR_SERVICE); 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</a:rPr>
              <a:t>或者</a:t>
            </a:r>
            <a:r>
              <a:rPr kumimoji="1" lang="en-US" altLang="zh-CN" dirty="0" smtClean="0">
                <a:solidFill>
                  <a:srgbClr val="FFFFFF"/>
                </a:solidFill>
              </a:rPr>
              <a:t>vibrator </a:t>
            </a:r>
            <a:r>
              <a:rPr kumimoji="1" lang="en-US" altLang="zh-CN" dirty="0">
                <a:solidFill>
                  <a:srgbClr val="FFFFFF"/>
                </a:solidFill>
              </a:rPr>
              <a:t>= (Vibrator)</a:t>
            </a:r>
            <a:r>
              <a:rPr kumimoji="1" lang="en-US" altLang="zh-CN" dirty="0" err="1">
                <a:solidFill>
                  <a:srgbClr val="FFFFFF"/>
                </a:solidFill>
              </a:rPr>
              <a:t>getApplication</a:t>
            </a:r>
            <a:r>
              <a:rPr kumimoji="1" lang="en-US" altLang="zh-CN" dirty="0">
                <a:solidFill>
                  <a:srgbClr val="FFFFFF"/>
                </a:solidFill>
              </a:rPr>
              <a:t>().</a:t>
            </a:r>
            <a:r>
              <a:rPr kumimoji="1" lang="en-US" altLang="zh-CN" dirty="0" err="1">
                <a:solidFill>
                  <a:srgbClr val="FFFFFF"/>
                </a:solidFill>
              </a:rPr>
              <a:t>getSystemService</a:t>
            </a:r>
            <a:r>
              <a:rPr kumimoji="1" lang="en-US" altLang="zh-CN" dirty="0">
                <a:solidFill>
                  <a:srgbClr val="FFFFFF"/>
                </a:solidFill>
              </a:rPr>
              <a:t>(</a:t>
            </a:r>
            <a:r>
              <a:rPr kumimoji="1" lang="en-US" altLang="zh-CN" dirty="0" err="1">
                <a:solidFill>
                  <a:srgbClr val="FFFFFF"/>
                </a:solidFill>
              </a:rPr>
              <a:t>Service.VIBRATOR_SERVICE</a:t>
            </a:r>
            <a:r>
              <a:rPr kumimoji="1" lang="en-US" altLang="zh-CN" dirty="0" smtClean="0">
                <a:solidFill>
                  <a:srgbClr val="FFFFFF"/>
                </a:solidFill>
              </a:rPr>
              <a:t>);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8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10.6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3375562" y="4451350"/>
            <a:ext cx="51090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手机闹钟服务</a:t>
            </a:r>
            <a:endParaRPr lang="en-US" altLang="zh-CN" sz="48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（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AlarmManager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7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87397" y="1885692"/>
            <a:ext cx="9723448" cy="569913"/>
            <a:chOff x="1089024" y="2466865"/>
            <a:chExt cx="9723448" cy="569913"/>
          </a:xfrm>
        </p:grpSpPr>
        <p:grpSp>
          <p:nvGrpSpPr>
            <p:cNvPr id="33" name="组合 23"/>
            <p:cNvGrpSpPr>
              <a:grpSpLocks/>
            </p:cNvGrpSpPr>
            <p:nvPr/>
          </p:nvGrpSpPr>
          <p:grpSpPr bwMode="auto">
            <a:xfrm>
              <a:off x="1089024" y="2466865"/>
              <a:ext cx="571500" cy="569913"/>
              <a:chOff x="1271615" y="2613117"/>
              <a:chExt cx="571487" cy="568709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1271615" y="2613117"/>
                <a:ext cx="571487" cy="568709"/>
              </a:xfrm>
              <a:prstGeom prst="rect">
                <a:avLst/>
              </a:prstGeom>
              <a:solidFill>
                <a:srgbClr val="FE5A3E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1402784" y="2667283"/>
                <a:ext cx="35727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1660524" y="2494892"/>
              <a:ext cx="9086767" cy="51386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文本框 7"/>
            <p:cNvSpPr txBox="1">
              <a:spLocks noChangeArrowheads="1"/>
            </p:cNvSpPr>
            <p:nvPr/>
          </p:nvSpPr>
          <p:spPr bwMode="auto">
            <a:xfrm>
              <a:off x="1826613" y="2570071"/>
              <a:ext cx="8985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组件的作用和意义，创建、配置、启动、停止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以及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的生命周期。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54807" y="2758631"/>
            <a:ext cx="9723448" cy="569913"/>
            <a:chOff x="1089024" y="2466865"/>
            <a:chExt cx="9723448" cy="569913"/>
          </a:xfrm>
        </p:grpSpPr>
        <p:grpSp>
          <p:nvGrpSpPr>
            <p:cNvPr id="41" name="组合 23"/>
            <p:cNvGrpSpPr>
              <a:grpSpLocks/>
            </p:cNvGrpSpPr>
            <p:nvPr/>
          </p:nvGrpSpPr>
          <p:grpSpPr bwMode="auto">
            <a:xfrm>
              <a:off x="1089024" y="2466865"/>
              <a:ext cx="571500" cy="569913"/>
              <a:chOff x="1271615" y="2613117"/>
              <a:chExt cx="571487" cy="568709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1271615" y="2613117"/>
                <a:ext cx="571487" cy="568709"/>
              </a:xfrm>
              <a:prstGeom prst="rect">
                <a:avLst/>
              </a:prstGeom>
              <a:solidFill>
                <a:srgbClr val="FE5A3E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45" name="TextBox 21"/>
              <p:cNvSpPr txBox="1">
                <a:spLocks noChangeArrowheads="1"/>
              </p:cNvSpPr>
              <p:nvPr/>
            </p:nvSpPr>
            <p:spPr bwMode="auto">
              <a:xfrm>
                <a:off x="1402784" y="2667283"/>
                <a:ext cx="35727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660524" y="2494892"/>
              <a:ext cx="9086767" cy="51386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文本框 7"/>
            <p:cNvSpPr txBox="1">
              <a:spLocks noChangeArrowheads="1"/>
            </p:cNvSpPr>
            <p:nvPr/>
          </p:nvSpPr>
          <p:spPr bwMode="auto">
            <a:xfrm>
              <a:off x="1826613" y="2570071"/>
              <a:ext cx="8985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TelephonyManager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SmsManager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AudioManager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的功能与用法。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87397" y="3731392"/>
            <a:ext cx="9723448" cy="569913"/>
            <a:chOff x="1089024" y="2466865"/>
            <a:chExt cx="9723448" cy="569913"/>
          </a:xfrm>
        </p:grpSpPr>
        <p:grpSp>
          <p:nvGrpSpPr>
            <p:cNvPr id="47" name="组合 23"/>
            <p:cNvGrpSpPr>
              <a:grpSpLocks/>
            </p:cNvGrpSpPr>
            <p:nvPr/>
          </p:nvGrpSpPr>
          <p:grpSpPr bwMode="auto">
            <a:xfrm>
              <a:off x="1089024" y="2466865"/>
              <a:ext cx="571500" cy="569913"/>
              <a:chOff x="1271615" y="2613117"/>
              <a:chExt cx="571487" cy="568709"/>
            </a:xfrm>
          </p:grpSpPr>
          <p:sp>
            <p:nvSpPr>
              <p:cNvPr id="50" name="矩形 49"/>
              <p:cNvSpPr/>
              <p:nvPr/>
            </p:nvSpPr>
            <p:spPr bwMode="auto">
              <a:xfrm>
                <a:off x="1271615" y="2613117"/>
                <a:ext cx="571487" cy="568709"/>
              </a:xfrm>
              <a:prstGeom prst="rect">
                <a:avLst/>
              </a:prstGeom>
              <a:solidFill>
                <a:srgbClr val="FE5A3E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51" name="TextBox 21"/>
              <p:cNvSpPr txBox="1">
                <a:spLocks noChangeArrowheads="1"/>
              </p:cNvSpPr>
              <p:nvPr/>
            </p:nvSpPr>
            <p:spPr bwMode="auto">
              <a:xfrm>
                <a:off x="1402784" y="2667283"/>
                <a:ext cx="35727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1660524" y="2494892"/>
              <a:ext cx="9086767" cy="51386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文本框 7"/>
            <p:cNvSpPr txBox="1">
              <a:spLocks noChangeArrowheads="1"/>
            </p:cNvSpPr>
            <p:nvPr/>
          </p:nvSpPr>
          <p:spPr bwMode="auto">
            <a:xfrm>
              <a:off x="1826613" y="2570071"/>
              <a:ext cx="8985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Vibrator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的功能与用法，</a:t>
              </a: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AlarmManager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的功能与用法。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87397" y="4670928"/>
            <a:ext cx="9723448" cy="569913"/>
            <a:chOff x="1089024" y="2466865"/>
            <a:chExt cx="9723448" cy="569913"/>
          </a:xfrm>
        </p:grpSpPr>
        <p:grpSp>
          <p:nvGrpSpPr>
            <p:cNvPr id="53" name="组合 23"/>
            <p:cNvGrpSpPr>
              <a:grpSpLocks/>
            </p:cNvGrpSpPr>
            <p:nvPr/>
          </p:nvGrpSpPr>
          <p:grpSpPr bwMode="auto">
            <a:xfrm>
              <a:off x="1089024" y="2466865"/>
              <a:ext cx="571500" cy="569913"/>
              <a:chOff x="1271615" y="2613117"/>
              <a:chExt cx="571487" cy="568709"/>
            </a:xfrm>
          </p:grpSpPr>
          <p:sp>
            <p:nvSpPr>
              <p:cNvPr id="56" name="矩形 55"/>
              <p:cNvSpPr/>
              <p:nvPr/>
            </p:nvSpPr>
            <p:spPr bwMode="auto">
              <a:xfrm>
                <a:off x="1271615" y="2613117"/>
                <a:ext cx="571487" cy="568709"/>
              </a:xfrm>
              <a:prstGeom prst="rect">
                <a:avLst/>
              </a:prstGeom>
              <a:solidFill>
                <a:srgbClr val="FE5A3E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57" name="TextBox 21"/>
              <p:cNvSpPr txBox="1">
                <a:spLocks noChangeArrowheads="1"/>
              </p:cNvSpPr>
              <p:nvPr/>
            </p:nvSpPr>
            <p:spPr bwMode="auto">
              <a:xfrm>
                <a:off x="1402784" y="2667283"/>
                <a:ext cx="35727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1660524" y="2494892"/>
              <a:ext cx="9086767" cy="51386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文本框 7"/>
            <p:cNvSpPr txBox="1">
              <a:spLocks noChangeArrowheads="1"/>
            </p:cNvSpPr>
            <p:nvPr/>
          </p:nvSpPr>
          <p:spPr bwMode="auto">
            <a:xfrm>
              <a:off x="1826613" y="2570071"/>
              <a:ext cx="8985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BroadcastReceiver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组件的作用和意义，开发、配置</a:t>
              </a: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BroadcastReceiver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组件。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87397" y="5666514"/>
            <a:ext cx="9723448" cy="569913"/>
            <a:chOff x="1089024" y="2466865"/>
            <a:chExt cx="9723448" cy="569913"/>
          </a:xfrm>
        </p:grpSpPr>
        <p:grpSp>
          <p:nvGrpSpPr>
            <p:cNvPr id="59" name="组合 23"/>
            <p:cNvGrpSpPr>
              <a:grpSpLocks/>
            </p:cNvGrpSpPr>
            <p:nvPr/>
          </p:nvGrpSpPr>
          <p:grpSpPr bwMode="auto">
            <a:xfrm>
              <a:off x="1089024" y="2466865"/>
              <a:ext cx="571500" cy="569913"/>
              <a:chOff x="1271615" y="2613117"/>
              <a:chExt cx="571487" cy="568709"/>
            </a:xfrm>
          </p:grpSpPr>
          <p:sp>
            <p:nvSpPr>
              <p:cNvPr id="62" name="矩形 61"/>
              <p:cNvSpPr/>
              <p:nvPr/>
            </p:nvSpPr>
            <p:spPr bwMode="auto">
              <a:xfrm>
                <a:off x="1271615" y="2613117"/>
                <a:ext cx="571487" cy="568709"/>
              </a:xfrm>
              <a:prstGeom prst="rect">
                <a:avLst/>
              </a:prstGeom>
              <a:solidFill>
                <a:srgbClr val="FE5A3E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63" name="TextBox 21"/>
              <p:cNvSpPr txBox="1">
                <a:spLocks noChangeArrowheads="1"/>
              </p:cNvSpPr>
              <p:nvPr/>
            </p:nvSpPr>
            <p:spPr bwMode="auto">
              <a:xfrm>
                <a:off x="1402784" y="2667283"/>
                <a:ext cx="35727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1660524" y="2494892"/>
              <a:ext cx="9086767" cy="51386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文本框 7"/>
            <p:cNvSpPr txBox="1">
              <a:spLocks noChangeArrowheads="1"/>
            </p:cNvSpPr>
            <p:nvPr/>
          </p:nvSpPr>
          <p:spPr bwMode="auto">
            <a:xfrm>
              <a:off x="1826613" y="2570071"/>
              <a:ext cx="8985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发送广播、发送有序广播，使用</a:t>
              </a: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BroadcastReceiver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接收系统广播。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22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623384" y="319344"/>
            <a:ext cx="71558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手机闹钟服务（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Vibrator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7882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99418" y="1421858"/>
            <a:ext cx="10338280" cy="427152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AlarmManager</a:t>
            </a:r>
            <a:r>
              <a:rPr lang="zh-CN" altLang="en-US" dirty="0" smtClean="0"/>
              <a:t>不仅可用于开发闹钟应用，还可作为一个全局定时器使用，在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应用程序中也是通过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的</a:t>
            </a:r>
            <a:r>
              <a:rPr lang="en-US" altLang="zh-CN" dirty="0" err="1"/>
              <a:t>AlarmManager</a:t>
            </a:r>
            <a:r>
              <a:rPr lang="en-US" altLang="zh-CN" dirty="0"/>
              <a:t> am = (</a:t>
            </a:r>
            <a:r>
              <a:rPr lang="en-US" altLang="zh-CN" dirty="0" err="1"/>
              <a:t>AlarmManager</a:t>
            </a:r>
            <a:r>
              <a:rPr lang="en-US" altLang="zh-CN" dirty="0"/>
              <a:t>) </a:t>
            </a:r>
            <a:r>
              <a:rPr lang="en-US" altLang="zh-CN" dirty="0" err="1"/>
              <a:t>getSystemService</a:t>
            </a:r>
            <a:r>
              <a:rPr lang="en-US" altLang="zh-CN" dirty="0"/>
              <a:t>(ALARM_SERVICE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一旦</a:t>
            </a:r>
            <a:r>
              <a:rPr lang="zh-CN" altLang="en-US" dirty="0" smtClean="0"/>
              <a:t>程序获取了</a:t>
            </a:r>
            <a:r>
              <a:rPr lang="en-US" altLang="zh-CN" dirty="0" err="1" smtClean="0"/>
              <a:t>AlarmManager</a:t>
            </a:r>
            <a:r>
              <a:rPr lang="zh-CN" altLang="en-US" dirty="0" smtClean="0"/>
              <a:t>对象之后，就可调用它的如下方法来设置定时启动指定组件：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type, long </a:t>
            </a:r>
            <a:r>
              <a:rPr lang="en-US" altLang="zh-CN" dirty="0" err="1" smtClean="0"/>
              <a:t>triggerAtTime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PendingIntent</a:t>
            </a:r>
            <a:r>
              <a:rPr lang="en-US" altLang="zh-CN" dirty="0" smtClean="0"/>
              <a:t> operation)</a:t>
            </a:r>
            <a:r>
              <a:rPr lang="zh-CN" altLang="en-US" dirty="0" smtClean="0"/>
              <a:t>：设置在</a:t>
            </a:r>
            <a:r>
              <a:rPr lang="en-US" altLang="zh-CN" dirty="0" err="1" smtClean="0"/>
              <a:t>triggerAtTime</a:t>
            </a:r>
            <a:r>
              <a:rPr lang="zh-CN" altLang="en-US" dirty="0" smtClean="0"/>
              <a:t>时间启动由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参数指定的组件，其中第一个参数指定定时服务的类型。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setInexactRepeating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type, long </a:t>
            </a:r>
            <a:r>
              <a:rPr lang="en-US" altLang="zh-CN" dirty="0" err="1" smtClean="0"/>
              <a:t>triggerAtTime</a:t>
            </a:r>
            <a:r>
              <a:rPr lang="en-US" altLang="zh-CN" dirty="0" smtClean="0"/>
              <a:t>, long interval, </a:t>
            </a:r>
            <a:r>
              <a:rPr lang="en-US" altLang="zh-CN" dirty="0" err="1" smtClean="0"/>
              <a:t>PendingIntent</a:t>
            </a:r>
            <a:r>
              <a:rPr lang="en-US" altLang="zh-CN" dirty="0" smtClean="0"/>
              <a:t> operation)</a:t>
            </a:r>
            <a:r>
              <a:rPr lang="zh-CN" altLang="en-US" dirty="0" smtClean="0"/>
              <a:t>：设置一个非精确的周期性任务。例如，我们设置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每个小时启动一次，但系统并不一定总在每个小时的开始启动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setRepeating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type, long </a:t>
            </a:r>
            <a:r>
              <a:rPr lang="en-US" altLang="zh-CN" dirty="0" err="1" smtClean="0"/>
              <a:t>triggerAtTime</a:t>
            </a:r>
            <a:r>
              <a:rPr lang="en-US" altLang="zh-CN" dirty="0" smtClean="0"/>
              <a:t>, long interval, </a:t>
            </a:r>
            <a:r>
              <a:rPr lang="en-US" altLang="zh-CN" dirty="0" err="1" smtClean="0"/>
              <a:t>PendingIntent</a:t>
            </a:r>
            <a:r>
              <a:rPr lang="en-US" altLang="zh-CN" dirty="0" smtClean="0"/>
              <a:t> operation)</a:t>
            </a:r>
            <a:r>
              <a:rPr lang="zh-CN" altLang="en-US" dirty="0" smtClean="0"/>
              <a:t>：设置一个周期性执行的定时任务。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</a:t>
            </a:r>
            <a:r>
              <a:rPr lang="en-US" altLang="zh-CN" dirty="0" smtClean="0"/>
              <a:t>ancel(</a:t>
            </a:r>
            <a:r>
              <a:rPr lang="en-US" altLang="zh-CN" dirty="0" err="1" smtClean="0"/>
              <a:t>PendingIntent</a:t>
            </a:r>
            <a:r>
              <a:rPr lang="en-US" altLang="zh-CN" dirty="0" smtClean="0"/>
              <a:t> operation)</a:t>
            </a:r>
            <a:r>
              <a:rPr lang="zh-CN" altLang="en-US" dirty="0" smtClean="0"/>
              <a:t>：取消</a:t>
            </a:r>
            <a:r>
              <a:rPr lang="en-US" altLang="zh-CN" dirty="0" err="1" smtClean="0"/>
              <a:t>AlarmManager</a:t>
            </a:r>
            <a:r>
              <a:rPr lang="zh-CN" altLang="en-US" dirty="0" smtClean="0"/>
              <a:t>的定时服务。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861" y="2236314"/>
            <a:ext cx="2990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10.7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127500" y="4761339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接收广播消息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1955830" y="380352"/>
            <a:ext cx="81071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BroadReceiver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简介与发送广播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78827"/>
            <a:ext cx="10235876" cy="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1402812" y="1713831"/>
            <a:ext cx="9501781" cy="2046387"/>
            <a:chOff x="820147" y="2162041"/>
            <a:chExt cx="18017128" cy="771298"/>
          </a:xfrm>
        </p:grpSpPr>
        <p:sp>
          <p:nvSpPr>
            <p:cNvPr id="7" name="文本框 2"/>
            <p:cNvSpPr txBox="1">
              <a:spLocks noChangeArrowheads="1"/>
            </p:cNvSpPr>
            <p:nvPr/>
          </p:nvSpPr>
          <p:spPr bwMode="auto">
            <a:xfrm>
              <a:off x="820147" y="2162041"/>
              <a:ext cx="18017128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BroadcastReceiver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用于接收程序（包括用户开发的程序和系统内建的程序）所发出的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 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，与应用程序启动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相同的是，程序启动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BroadcastReceiver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也只需要两步：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8" name="文本框 37"/>
            <p:cNvSpPr txBox="1">
              <a:spLocks noChangeArrowheads="1"/>
            </p:cNvSpPr>
            <p:nvPr/>
          </p:nvSpPr>
          <p:spPr bwMode="auto">
            <a:xfrm>
              <a:off x="820149" y="2585329"/>
              <a:ext cx="18017126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创建需要启动的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BroadcastReceiver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sendBroadcast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sendOrderedBroadcast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方法来启动指定的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BroadcastReceiver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70784" y="4250029"/>
            <a:ext cx="10338280" cy="199976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当应用程序发出一个</a:t>
            </a:r>
            <a:r>
              <a:rPr lang="en-US" altLang="zh-CN" dirty="0" smtClean="0"/>
              <a:t>Broadcast Intent</a:t>
            </a:r>
            <a:r>
              <a:rPr lang="zh-CN" altLang="en-US" dirty="0" smtClean="0"/>
              <a:t>之后，所有匹配该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都有可能被启动。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具有完整的生命周期不同，</a:t>
            </a:r>
            <a:r>
              <a:rPr lang="en-US" altLang="zh-CN" dirty="0"/>
              <a:t> 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本质上只是一个系统级的监听器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它专门负责监听各程序所发出的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46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1955830" y="380352"/>
            <a:ext cx="81071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BroadReceiver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简介与发送广播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78827"/>
            <a:ext cx="10235876" cy="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02812" y="1713831"/>
            <a:ext cx="950178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一旦实现了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BroadcastReceiver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，接下来就应该指定该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BroadcastReceiver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能匹配的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，此时有两种方式：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使用代码进行指定，调用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BroadcastReceiver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Context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registerReceiver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BroadcastReceiver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receiver,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IntentFilter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filter)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方法指定。例如如下代码：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文件中配置。例如如下代码：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9859" y="3297926"/>
            <a:ext cx="81355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IntentFilter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IntentFilter(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"android.provider.Telephony.SMS_RECEIVED"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IncomingSMSReceiver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IncomingSMSReceiver();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registerReceiver(receriver,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9859" y="5035909"/>
            <a:ext cx="7539243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receiver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".IncomingSMSReceiver"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intent-filter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"android.provider.Telephony.SMS_RECEIVED"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intent-filter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03" y="2014460"/>
            <a:ext cx="2962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9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4432925" y="33222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有序广播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7882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74570" y="1996227"/>
            <a:ext cx="10338280" cy="365759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BroadcastReceiver</a:t>
            </a:r>
            <a:r>
              <a:rPr lang="zh-CN" altLang="en-US" dirty="0" smtClean="0"/>
              <a:t>被分为两种：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Normal Broadcast</a:t>
            </a:r>
            <a:r>
              <a:rPr lang="zh-CN" altLang="en-US" dirty="0" smtClean="0"/>
              <a:t>（普通广播）：</a:t>
            </a:r>
            <a:r>
              <a:rPr lang="en-US" altLang="zh-CN" dirty="0" smtClean="0"/>
              <a:t>Normal Broadcast</a:t>
            </a:r>
            <a:r>
              <a:rPr lang="zh-CN" altLang="en-US" dirty="0" smtClean="0"/>
              <a:t>是完全异步的，可以在同一时刻（逻辑上）被所有接收者接收到，消息传递的效率比较高。但缺点是接收者不能将处理结果传递给下一个接收者，并且无法终止</a:t>
            </a:r>
            <a:r>
              <a:rPr lang="en-US" altLang="zh-CN" dirty="0" smtClean="0"/>
              <a:t>Broadcast Intent</a:t>
            </a:r>
            <a:r>
              <a:rPr lang="zh-CN" altLang="en-US" dirty="0" smtClean="0"/>
              <a:t>的传播。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Ordered Broadcast</a:t>
            </a:r>
            <a:r>
              <a:rPr lang="zh-CN" altLang="en-US" dirty="0" smtClean="0"/>
              <a:t>（有序广播）：</a:t>
            </a:r>
            <a:r>
              <a:rPr lang="en-US" altLang="zh-CN" dirty="0" smtClean="0"/>
              <a:t>Ordered Broadcast</a:t>
            </a:r>
            <a:r>
              <a:rPr lang="zh-CN" altLang="en-US" dirty="0" smtClean="0"/>
              <a:t>的接收者将按预先声明的优先级依次接收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。比如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的级别高于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的级别高于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先传给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，在传给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，最后传给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。优先级别声明在</a:t>
            </a:r>
            <a:r>
              <a:rPr lang="en-US" altLang="zh-CN" dirty="0" smtClean="0"/>
              <a:t>&lt;intent-filter…/&gt;</a:t>
            </a:r>
            <a:r>
              <a:rPr lang="zh-CN" altLang="en-US" dirty="0" smtClean="0"/>
              <a:t>元素的</a:t>
            </a:r>
            <a:r>
              <a:rPr lang="en-US" altLang="zh-CN" dirty="0" err="1" smtClean="0"/>
              <a:t>android:priority</a:t>
            </a:r>
            <a:r>
              <a:rPr lang="zh-CN" altLang="en-US" dirty="0" smtClean="0"/>
              <a:t>属性中，数越大优先级别越高。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73" y="1823434"/>
            <a:ext cx="297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2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10.8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517900" y="4761339"/>
            <a:ext cx="51090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接收系统广播消息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10.9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532424" y="2395470"/>
            <a:ext cx="1" cy="39693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5" y="5812395"/>
            <a:ext cx="4551734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/>
              <a:t>Service </a:t>
            </a:r>
            <a:r>
              <a:rPr lang="zh-CN" altLang="en-US" sz="2000" dirty="0" smtClean="0"/>
              <a:t>与 </a:t>
            </a:r>
            <a:r>
              <a:rPr lang="en-US" altLang="zh-CN" sz="2800" b="1" dirty="0" err="1" smtClean="0"/>
              <a:t>BroadcastReceiver</a:t>
            </a:r>
            <a:endParaRPr lang="zh-CN" altLang="en-US" sz="44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61212" y="2640313"/>
            <a:ext cx="5569041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重点掌握如何创建、配置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Service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掌握如何启动、停止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Service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掌握如何开发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IntentSerivice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学会创建、配置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BroadcastReceiver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组件，掌握在程序中发送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roadcast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熟练掌握并使用大量系统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Service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的功能和用法。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3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127500" y="4761339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Service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简介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580437" y="287030"/>
            <a:ext cx="67562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创建、配置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Service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9"/>
          <p:cNvGrpSpPr>
            <a:grpSpLocks/>
          </p:cNvGrpSpPr>
          <p:nvPr/>
        </p:nvGrpSpPr>
        <p:grpSpPr bwMode="auto">
          <a:xfrm>
            <a:off x="891470" y="2177469"/>
            <a:ext cx="3961341" cy="1968187"/>
            <a:chOff x="820149" y="2162041"/>
            <a:chExt cx="11649960" cy="741824"/>
          </a:xfrm>
        </p:grpSpPr>
        <p:sp>
          <p:nvSpPr>
            <p:cNvPr id="32" name="文本框 2"/>
            <p:cNvSpPr txBox="1">
              <a:spLocks noChangeArrowheads="1"/>
            </p:cNvSpPr>
            <p:nvPr/>
          </p:nvSpPr>
          <p:spPr bwMode="auto">
            <a:xfrm>
              <a:off x="820149" y="2162041"/>
              <a:ext cx="9391427" cy="243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开发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的两个步骤：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3" name="文本框 37"/>
            <p:cNvSpPr txBox="1">
              <a:spLocks noChangeArrowheads="1"/>
            </p:cNvSpPr>
            <p:nvPr/>
          </p:nvSpPr>
          <p:spPr bwMode="auto">
            <a:xfrm>
              <a:off x="820149" y="2451452"/>
              <a:ext cx="11649960" cy="4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定义一个继承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的子类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AndroidManifest.xml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文件中配置该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800101" y="5847008"/>
            <a:ext cx="48952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0100" y="4646678"/>
            <a:ext cx="396134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配置一个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组件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".FirstService"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695346" y="1536634"/>
            <a:ext cx="2853878" cy="601798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运行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的两种方式：</a:t>
            </a:r>
            <a:endParaRPr lang="zh-CN" altLang="en-US" sz="2800" b="1" dirty="0"/>
          </a:p>
        </p:txBody>
      </p:sp>
      <p:cxnSp>
        <p:nvCxnSpPr>
          <p:cNvPr id="103" name="直接连接符 102"/>
          <p:cNvCxnSpPr/>
          <p:nvPr/>
        </p:nvCxnSpPr>
        <p:spPr>
          <a:xfrm>
            <a:off x="5695345" y="1536634"/>
            <a:ext cx="0" cy="4310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5414065" y="302354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5411182" y="4755952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文本框 37"/>
          <p:cNvSpPr txBox="1">
            <a:spLocks noChangeArrowheads="1"/>
          </p:cNvSpPr>
          <p:nvPr/>
        </p:nvSpPr>
        <p:spPr bwMode="auto">
          <a:xfrm>
            <a:off x="6263670" y="2768491"/>
            <a:ext cx="531470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通过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Context</a:t>
            </a:r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b="1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startService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通过该方法启动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，访问者与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之间没有关联，即使访问者退出了，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也仍然运行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7" name="文本框 37"/>
          <p:cNvSpPr txBox="1">
            <a:spLocks noChangeArrowheads="1"/>
          </p:cNvSpPr>
          <p:nvPr/>
        </p:nvSpPr>
        <p:spPr bwMode="auto">
          <a:xfrm>
            <a:off x="6263670" y="4578449"/>
            <a:ext cx="531470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通过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Context</a:t>
            </a:r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b="1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bindService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使用该方法启动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，访问者与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绑定在一起，访问者一旦退出，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也就终止了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580437" y="287030"/>
            <a:ext cx="67562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10.1.2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启动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和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停止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Service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844507" y="2435046"/>
            <a:ext cx="84452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启动、关闭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十分简单，调用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Context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里定义的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startService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stopService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方法即可启动、关闭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Service.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844507" y="3853795"/>
            <a:ext cx="84452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每当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被创建时会回调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方法，每次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被启动时都会回调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onStartCommond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多次启动一个已有的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组件将不会再回调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方法，但每次启动时都会回调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onStartCommond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5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1305429" y="287030"/>
            <a:ext cx="92184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绑定本地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Service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并与之通信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1147058" y="2243957"/>
            <a:ext cx="1862138" cy="4363465"/>
            <a:chOff x="1458250" y="2161501"/>
            <a:chExt cx="1863174" cy="4363612"/>
          </a:xfrm>
        </p:grpSpPr>
        <p:grpSp>
          <p:nvGrpSpPr>
            <p:cNvPr id="6" name="组合 11"/>
            <p:cNvGrpSpPr>
              <a:grpSpLocks/>
            </p:cNvGrpSpPr>
            <p:nvPr/>
          </p:nvGrpSpPr>
          <p:grpSpPr bwMode="auto">
            <a:xfrm>
              <a:off x="3059340" y="2211753"/>
              <a:ext cx="262084" cy="4213367"/>
              <a:chOff x="2563303" y="2047300"/>
              <a:chExt cx="262084" cy="4213367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2685430" y="2047300"/>
                <a:ext cx="0" cy="42133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63303" y="5633561"/>
                <a:ext cx="255730" cy="255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7" name="泪滴形 6"/>
            <p:cNvSpPr/>
            <p:nvPr/>
          </p:nvSpPr>
          <p:spPr>
            <a:xfrm rot="2700000">
              <a:off x="1461515" y="2181720"/>
              <a:ext cx="1184074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service</a:t>
              </a:r>
              <a:endParaRPr lang="zh-CN" altLang="en-US" dirty="0"/>
            </a:p>
          </p:txBody>
        </p:sp>
        <p:sp>
          <p:nvSpPr>
            <p:cNvPr id="8" name="泪滴形 7"/>
            <p:cNvSpPr/>
            <p:nvPr/>
          </p:nvSpPr>
          <p:spPr>
            <a:xfrm rot="2700000">
              <a:off x="1458549" y="5380187"/>
              <a:ext cx="1144627" cy="1145225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flags</a:t>
              </a:r>
              <a:endParaRPr lang="zh-CN" altLang="en-US" dirty="0"/>
            </a:p>
          </p:txBody>
        </p:sp>
        <p:sp>
          <p:nvSpPr>
            <p:cNvPr id="9" name="泪滴形 8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conn</a:t>
              </a:r>
              <a:endParaRPr lang="zh-CN" altLang="en-US" dirty="0"/>
            </a:p>
          </p:txBody>
        </p:sp>
      </p:grp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3521453" y="2637362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该参数通过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指定要启动的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3521453" y="3814919"/>
            <a:ext cx="70024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该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参数是一个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ServiceConnection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对象，该对象用于监听访问者与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之间的连接情况。当访问者与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之间连接成功时将回调该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ServiceConnection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onServiceConnected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(name, service)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方法；连接失败时，将回调该对象的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onServiceDisconnected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(name)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6" name="矩形 18"/>
          <p:cNvSpPr>
            <a:spLocks noChangeArrowheads="1"/>
          </p:cNvSpPr>
          <p:nvPr/>
        </p:nvSpPr>
        <p:spPr bwMode="auto">
          <a:xfrm>
            <a:off x="3618796" y="5684974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指定绑定时是否自动创建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（如果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还未创建）。该参数可指定为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（不自动创建）或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BIND_AUTO_CREATE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（自动创建）。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9298" y="1256252"/>
            <a:ext cx="9729788" cy="78488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Context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bindService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方法的完整方法签名为：</a:t>
            </a:r>
            <a:r>
              <a:rPr lang="en-US" altLang="zh-CN" dirty="0" err="1" smtClean="0"/>
              <a:t>bindService</a:t>
            </a:r>
            <a:r>
              <a:rPr lang="en-US" altLang="zh-CN" dirty="0" smtClean="0"/>
              <a:t>(Intent service, </a:t>
            </a:r>
            <a:r>
              <a:rPr lang="en-US" altLang="zh-CN" dirty="0" err="1" smtClean="0"/>
              <a:t>ServiceConnection</a:t>
            </a:r>
            <a:r>
              <a:rPr lang="en-US" altLang="zh-CN" dirty="0" smtClean="0"/>
              <a:t> conn,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</a:t>
            </a:r>
            <a:r>
              <a:rPr lang="zh-CN" altLang="en-US" dirty="0" smtClean="0"/>
              <a:t>，该方法的三个参数解释如下：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9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580437" y="287030"/>
            <a:ext cx="67562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10.1.4 Service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的生命周期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9" y="1501797"/>
            <a:ext cx="3800475" cy="50196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401972" y="3152753"/>
            <a:ext cx="1752600" cy="175260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" name="Freeform 96"/>
          <p:cNvSpPr>
            <a:spLocks noEditPoints="1"/>
          </p:cNvSpPr>
          <p:nvPr/>
        </p:nvSpPr>
        <p:spPr bwMode="auto">
          <a:xfrm>
            <a:off x="5635335" y="3605190"/>
            <a:ext cx="1262062" cy="784225"/>
          </a:xfrm>
          <a:custGeom>
            <a:avLst/>
            <a:gdLst>
              <a:gd name="T0" fmla="*/ 277632 w 100"/>
              <a:gd name="T1" fmla="*/ 694642 h 70"/>
              <a:gd name="T2" fmla="*/ 315491 w 100"/>
              <a:gd name="T3" fmla="*/ 403340 h 70"/>
              <a:gd name="T4" fmla="*/ 454307 w 100"/>
              <a:gd name="T5" fmla="*/ 347321 h 70"/>
              <a:gd name="T6" fmla="*/ 605743 w 100"/>
              <a:gd name="T7" fmla="*/ 201670 h 70"/>
              <a:gd name="T8" fmla="*/ 1072669 w 100"/>
              <a:gd name="T9" fmla="*/ 224078 h 70"/>
              <a:gd name="T10" fmla="*/ 1186246 w 100"/>
              <a:gd name="T11" fmla="*/ 470564 h 70"/>
              <a:gd name="T12" fmla="*/ 1186246 w 100"/>
              <a:gd name="T13" fmla="*/ 492972 h 70"/>
              <a:gd name="T14" fmla="*/ 1261964 w 100"/>
              <a:gd name="T15" fmla="*/ 638622 h 70"/>
              <a:gd name="T16" fmla="*/ 1173627 w 100"/>
              <a:gd name="T17" fmla="*/ 784273 h 70"/>
              <a:gd name="T18" fmla="*/ 403829 w 100"/>
              <a:gd name="T19" fmla="*/ 784273 h 70"/>
              <a:gd name="T20" fmla="*/ 138816 w 100"/>
              <a:gd name="T21" fmla="*/ 134447 h 70"/>
              <a:gd name="T22" fmla="*/ 0 w 100"/>
              <a:gd name="T23" fmla="*/ 280097 h 70"/>
              <a:gd name="T24" fmla="*/ 88337 w 100"/>
              <a:gd name="T25" fmla="*/ 414544 h 70"/>
              <a:gd name="T26" fmla="*/ 239773 w 100"/>
              <a:gd name="T27" fmla="*/ 414544 h 70"/>
              <a:gd name="T28" fmla="*/ 302871 w 100"/>
              <a:gd name="T29" fmla="*/ 347321 h 70"/>
              <a:gd name="T30" fmla="*/ 88337 w 100"/>
              <a:gd name="T31" fmla="*/ 324913 h 70"/>
              <a:gd name="T32" fmla="*/ 113577 w 100"/>
              <a:gd name="T33" fmla="*/ 224078 h 70"/>
              <a:gd name="T34" fmla="*/ 227154 w 100"/>
              <a:gd name="T35" fmla="*/ 201670 h 70"/>
              <a:gd name="T36" fmla="*/ 290252 w 100"/>
              <a:gd name="T37" fmla="*/ 257690 h 70"/>
              <a:gd name="T38" fmla="*/ 315491 w 100"/>
              <a:gd name="T39" fmla="*/ 179262 h 70"/>
              <a:gd name="T40" fmla="*/ 227154 w 100"/>
              <a:gd name="T41" fmla="*/ 134447 h 70"/>
              <a:gd name="T42" fmla="*/ 365970 w 100"/>
              <a:gd name="T43" fmla="*/ 67223 h 70"/>
              <a:gd name="T44" fmla="*/ 517405 w 100"/>
              <a:gd name="T45" fmla="*/ 190466 h 70"/>
              <a:gd name="T46" fmla="*/ 530025 w 100"/>
              <a:gd name="T47" fmla="*/ 67223 h 70"/>
              <a:gd name="T48" fmla="*/ 227154 w 100"/>
              <a:gd name="T49" fmla="*/ 44816 h 70"/>
              <a:gd name="T50" fmla="*/ 138816 w 100"/>
              <a:gd name="T51" fmla="*/ 134447 h 70"/>
              <a:gd name="T52" fmla="*/ 555264 w 100"/>
              <a:gd name="T53" fmla="*/ 336117 h 70"/>
              <a:gd name="T54" fmla="*/ 731939 w 100"/>
              <a:gd name="T55" fmla="*/ 414544 h 70"/>
              <a:gd name="T56" fmla="*/ 782418 w 100"/>
              <a:gd name="T57" fmla="*/ 627418 h 70"/>
              <a:gd name="T58" fmla="*/ 706700 w 100"/>
              <a:gd name="T59" fmla="*/ 616214 h 70"/>
              <a:gd name="T60" fmla="*/ 681461 w 100"/>
              <a:gd name="T61" fmla="*/ 459360 h 70"/>
              <a:gd name="T62" fmla="*/ 466927 w 100"/>
              <a:gd name="T63" fmla="*/ 414544 h 70"/>
              <a:gd name="T64" fmla="*/ 315491 w 100"/>
              <a:gd name="T65" fmla="*/ 571399 h 70"/>
              <a:gd name="T66" fmla="*/ 403829 w 100"/>
              <a:gd name="T67" fmla="*/ 717050 h 70"/>
              <a:gd name="T68" fmla="*/ 1186246 w 100"/>
              <a:gd name="T69" fmla="*/ 638622 h 70"/>
              <a:gd name="T70" fmla="*/ 1123148 w 100"/>
              <a:gd name="T71" fmla="*/ 537787 h 70"/>
              <a:gd name="T72" fmla="*/ 971712 w 100"/>
              <a:gd name="T73" fmla="*/ 526583 h 70"/>
              <a:gd name="T74" fmla="*/ 1060050 w 100"/>
              <a:gd name="T75" fmla="*/ 436952 h 70"/>
              <a:gd name="T76" fmla="*/ 1022191 w 100"/>
              <a:gd name="T77" fmla="*/ 268894 h 70"/>
              <a:gd name="T78" fmla="*/ 643602 w 100"/>
              <a:gd name="T79" fmla="*/ 246486 h 7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0"/>
              <a:gd name="T121" fmla="*/ 0 h 70"/>
              <a:gd name="T122" fmla="*/ 100 w 100"/>
              <a:gd name="T123" fmla="*/ 70 h 7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0" h="70">
                <a:moveTo>
                  <a:pt x="30" y="69"/>
                </a:moveTo>
                <a:cubicBezTo>
                  <a:pt x="27" y="67"/>
                  <a:pt x="24" y="65"/>
                  <a:pt x="22" y="62"/>
                </a:cubicBezTo>
                <a:cubicBezTo>
                  <a:pt x="20" y="58"/>
                  <a:pt x="19" y="55"/>
                  <a:pt x="19" y="51"/>
                </a:cubicBezTo>
                <a:cubicBezTo>
                  <a:pt x="19" y="45"/>
                  <a:pt x="22" y="40"/>
                  <a:pt x="25" y="36"/>
                </a:cubicBezTo>
                <a:cubicBezTo>
                  <a:pt x="28" y="34"/>
                  <a:pt x="31" y="32"/>
                  <a:pt x="35" y="31"/>
                </a:cubicBezTo>
                <a:cubicBezTo>
                  <a:pt x="35" y="31"/>
                  <a:pt x="36" y="31"/>
                  <a:pt x="36" y="31"/>
                </a:cubicBezTo>
                <a:cubicBezTo>
                  <a:pt x="36" y="31"/>
                  <a:pt x="37" y="30"/>
                  <a:pt x="38" y="30"/>
                </a:cubicBezTo>
                <a:cubicBezTo>
                  <a:pt x="40" y="25"/>
                  <a:pt x="43" y="21"/>
                  <a:pt x="48" y="18"/>
                </a:cubicBezTo>
                <a:cubicBezTo>
                  <a:pt x="52" y="14"/>
                  <a:pt x="58" y="12"/>
                  <a:pt x="65" y="12"/>
                </a:cubicBezTo>
                <a:cubicBezTo>
                  <a:pt x="73" y="12"/>
                  <a:pt x="80" y="15"/>
                  <a:pt x="85" y="20"/>
                </a:cubicBezTo>
                <a:cubicBezTo>
                  <a:pt x="91" y="26"/>
                  <a:pt x="94" y="33"/>
                  <a:pt x="94" y="41"/>
                </a:cubicBezTo>
                <a:cubicBezTo>
                  <a:pt x="94" y="41"/>
                  <a:pt x="94" y="41"/>
                  <a:pt x="94" y="42"/>
                </a:cubicBezTo>
                <a:cubicBezTo>
                  <a:pt x="94" y="42"/>
                  <a:pt x="94" y="43"/>
                  <a:pt x="94" y="43"/>
                </a:cubicBezTo>
                <a:cubicBezTo>
                  <a:pt x="94" y="43"/>
                  <a:pt x="94" y="43"/>
                  <a:pt x="94" y="44"/>
                </a:cubicBezTo>
                <a:cubicBezTo>
                  <a:pt x="96" y="45"/>
                  <a:pt x="97" y="46"/>
                  <a:pt x="98" y="48"/>
                </a:cubicBezTo>
                <a:cubicBezTo>
                  <a:pt x="100" y="51"/>
                  <a:pt x="100" y="54"/>
                  <a:pt x="100" y="57"/>
                </a:cubicBezTo>
                <a:cubicBezTo>
                  <a:pt x="100" y="61"/>
                  <a:pt x="99" y="65"/>
                  <a:pt x="95" y="69"/>
                </a:cubicBezTo>
                <a:cubicBezTo>
                  <a:pt x="95" y="69"/>
                  <a:pt x="94" y="70"/>
                  <a:pt x="93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1" y="70"/>
                  <a:pt x="31" y="69"/>
                  <a:pt x="30" y="69"/>
                </a:cubicBezTo>
                <a:close/>
                <a:moveTo>
                  <a:pt x="11" y="12"/>
                </a:moveTo>
                <a:cubicBezTo>
                  <a:pt x="8" y="12"/>
                  <a:pt x="6" y="14"/>
                  <a:pt x="4" y="15"/>
                </a:cubicBezTo>
                <a:cubicBezTo>
                  <a:pt x="2" y="18"/>
                  <a:pt x="0" y="21"/>
                  <a:pt x="0" y="25"/>
                </a:cubicBezTo>
                <a:cubicBezTo>
                  <a:pt x="0" y="28"/>
                  <a:pt x="1" y="30"/>
                  <a:pt x="2" y="32"/>
                </a:cubicBezTo>
                <a:cubicBezTo>
                  <a:pt x="3" y="34"/>
                  <a:pt x="5" y="36"/>
                  <a:pt x="7" y="37"/>
                </a:cubicBezTo>
                <a:cubicBezTo>
                  <a:pt x="8" y="37"/>
                  <a:pt x="8" y="37"/>
                  <a:pt x="9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6"/>
                  <a:pt x="21" y="35"/>
                  <a:pt x="22" y="33"/>
                </a:cubicBezTo>
                <a:cubicBezTo>
                  <a:pt x="23" y="33"/>
                  <a:pt x="24" y="32"/>
                  <a:pt x="2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8" y="30"/>
                  <a:pt x="7" y="29"/>
                </a:cubicBezTo>
                <a:cubicBezTo>
                  <a:pt x="7" y="28"/>
                  <a:pt x="6" y="26"/>
                  <a:pt x="6" y="25"/>
                </a:cubicBezTo>
                <a:cubicBezTo>
                  <a:pt x="6" y="23"/>
                  <a:pt x="7" y="21"/>
                  <a:pt x="9" y="20"/>
                </a:cubicBezTo>
                <a:cubicBezTo>
                  <a:pt x="10" y="19"/>
                  <a:pt x="11" y="18"/>
                  <a:pt x="12" y="18"/>
                </a:cubicBezTo>
                <a:cubicBezTo>
                  <a:pt x="14" y="17"/>
                  <a:pt x="16" y="17"/>
                  <a:pt x="18" y="18"/>
                </a:cubicBezTo>
                <a:cubicBezTo>
                  <a:pt x="19" y="18"/>
                  <a:pt x="20" y="19"/>
                  <a:pt x="21" y="20"/>
                </a:cubicBezTo>
                <a:cubicBezTo>
                  <a:pt x="22" y="21"/>
                  <a:pt x="22" y="22"/>
                  <a:pt x="23" y="23"/>
                </a:cubicBezTo>
                <a:cubicBezTo>
                  <a:pt x="23" y="26"/>
                  <a:pt x="28" y="25"/>
                  <a:pt x="28" y="22"/>
                </a:cubicBezTo>
                <a:cubicBezTo>
                  <a:pt x="28" y="20"/>
                  <a:pt x="27" y="17"/>
                  <a:pt x="25" y="16"/>
                </a:cubicBezTo>
                <a:cubicBezTo>
                  <a:pt x="24" y="14"/>
                  <a:pt x="22" y="13"/>
                  <a:pt x="19" y="12"/>
                </a:cubicBezTo>
                <a:cubicBezTo>
                  <a:pt x="19" y="12"/>
                  <a:pt x="19" y="12"/>
                  <a:pt x="18" y="12"/>
                </a:cubicBezTo>
                <a:cubicBezTo>
                  <a:pt x="19" y="11"/>
                  <a:pt x="20" y="10"/>
                  <a:pt x="21" y="9"/>
                </a:cubicBezTo>
                <a:cubicBezTo>
                  <a:pt x="23" y="7"/>
                  <a:pt x="26" y="6"/>
                  <a:pt x="29" y="6"/>
                </a:cubicBezTo>
                <a:cubicBezTo>
                  <a:pt x="32" y="6"/>
                  <a:pt x="35" y="8"/>
                  <a:pt x="38" y="10"/>
                </a:cubicBezTo>
                <a:cubicBezTo>
                  <a:pt x="39" y="12"/>
                  <a:pt x="41" y="14"/>
                  <a:pt x="41" y="17"/>
                </a:cubicBezTo>
                <a:cubicBezTo>
                  <a:pt x="42" y="16"/>
                  <a:pt x="44" y="14"/>
                  <a:pt x="46" y="13"/>
                </a:cubicBezTo>
                <a:cubicBezTo>
                  <a:pt x="45" y="10"/>
                  <a:pt x="44" y="8"/>
                  <a:pt x="42" y="6"/>
                </a:cubicBezTo>
                <a:cubicBezTo>
                  <a:pt x="38" y="3"/>
                  <a:pt x="34" y="0"/>
                  <a:pt x="29" y="0"/>
                </a:cubicBezTo>
                <a:cubicBezTo>
                  <a:pt x="25" y="0"/>
                  <a:pt x="21" y="2"/>
                  <a:pt x="18" y="4"/>
                </a:cubicBezTo>
                <a:cubicBezTo>
                  <a:pt x="15" y="6"/>
                  <a:pt x="13" y="9"/>
                  <a:pt x="12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44" y="30"/>
                </a:moveTo>
                <a:cubicBezTo>
                  <a:pt x="46" y="31"/>
                  <a:pt x="47" y="31"/>
                  <a:pt x="48" y="31"/>
                </a:cubicBezTo>
                <a:cubicBezTo>
                  <a:pt x="52" y="32"/>
                  <a:pt x="56" y="34"/>
                  <a:pt x="58" y="37"/>
                </a:cubicBezTo>
                <a:cubicBezTo>
                  <a:pt x="60" y="39"/>
                  <a:pt x="62" y="43"/>
                  <a:pt x="62" y="46"/>
                </a:cubicBezTo>
                <a:cubicBezTo>
                  <a:pt x="63" y="49"/>
                  <a:pt x="63" y="53"/>
                  <a:pt x="62" y="56"/>
                </a:cubicBezTo>
                <a:cubicBezTo>
                  <a:pt x="61" y="58"/>
                  <a:pt x="60" y="59"/>
                  <a:pt x="58" y="58"/>
                </a:cubicBezTo>
                <a:cubicBezTo>
                  <a:pt x="56" y="58"/>
                  <a:pt x="56" y="56"/>
                  <a:pt x="56" y="55"/>
                </a:cubicBezTo>
                <a:cubicBezTo>
                  <a:pt x="57" y="52"/>
                  <a:pt x="57" y="49"/>
                  <a:pt x="56" y="47"/>
                </a:cubicBezTo>
                <a:cubicBezTo>
                  <a:pt x="56" y="45"/>
                  <a:pt x="55" y="42"/>
                  <a:pt x="54" y="41"/>
                </a:cubicBezTo>
                <a:cubicBezTo>
                  <a:pt x="52" y="39"/>
                  <a:pt x="50" y="38"/>
                  <a:pt x="47" y="37"/>
                </a:cubicBezTo>
                <a:cubicBezTo>
                  <a:pt x="44" y="36"/>
                  <a:pt x="41" y="36"/>
                  <a:pt x="37" y="37"/>
                </a:cubicBezTo>
                <a:cubicBezTo>
                  <a:pt x="34" y="37"/>
                  <a:pt x="32" y="39"/>
                  <a:pt x="30" y="41"/>
                </a:cubicBezTo>
                <a:cubicBezTo>
                  <a:pt x="27" y="43"/>
                  <a:pt x="25" y="47"/>
                  <a:pt x="25" y="51"/>
                </a:cubicBezTo>
                <a:cubicBezTo>
                  <a:pt x="25" y="54"/>
                  <a:pt x="26" y="56"/>
                  <a:pt x="27" y="59"/>
                </a:cubicBezTo>
                <a:cubicBezTo>
                  <a:pt x="29" y="61"/>
                  <a:pt x="30" y="62"/>
                  <a:pt x="32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3" y="61"/>
                  <a:pt x="94" y="59"/>
                  <a:pt x="94" y="57"/>
                </a:cubicBezTo>
                <a:cubicBezTo>
                  <a:pt x="94" y="55"/>
                  <a:pt x="94" y="53"/>
                  <a:pt x="93" y="51"/>
                </a:cubicBezTo>
                <a:cubicBezTo>
                  <a:pt x="92" y="50"/>
                  <a:pt x="91" y="49"/>
                  <a:pt x="89" y="48"/>
                </a:cubicBezTo>
                <a:cubicBezTo>
                  <a:pt x="87" y="47"/>
                  <a:pt x="84" y="47"/>
                  <a:pt x="80" y="48"/>
                </a:cubicBezTo>
                <a:cubicBezTo>
                  <a:pt x="79" y="48"/>
                  <a:pt x="78" y="48"/>
                  <a:pt x="77" y="47"/>
                </a:cubicBezTo>
                <a:cubicBezTo>
                  <a:pt x="76" y="46"/>
                  <a:pt x="76" y="44"/>
                  <a:pt x="77" y="43"/>
                </a:cubicBezTo>
                <a:cubicBezTo>
                  <a:pt x="79" y="41"/>
                  <a:pt x="82" y="40"/>
                  <a:pt x="84" y="39"/>
                </a:cubicBezTo>
                <a:cubicBezTo>
                  <a:pt x="85" y="39"/>
                  <a:pt x="87" y="39"/>
                  <a:pt x="88" y="39"/>
                </a:cubicBezTo>
                <a:cubicBezTo>
                  <a:pt x="87" y="33"/>
                  <a:pt x="85" y="28"/>
                  <a:pt x="81" y="24"/>
                </a:cubicBezTo>
                <a:cubicBezTo>
                  <a:pt x="77" y="20"/>
                  <a:pt x="71" y="18"/>
                  <a:pt x="65" y="18"/>
                </a:cubicBezTo>
                <a:cubicBezTo>
                  <a:pt x="60" y="18"/>
                  <a:pt x="55" y="19"/>
                  <a:pt x="51" y="22"/>
                </a:cubicBezTo>
                <a:cubicBezTo>
                  <a:pt x="48" y="24"/>
                  <a:pt x="46" y="27"/>
                  <a:pt x="44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02860" tIns="51429" rIns="102860" bIns="51429"/>
          <a:lstStyle/>
          <a:p>
            <a:endParaRPr lang="zh-CN" altLang="en-US"/>
          </a:p>
        </p:txBody>
      </p:sp>
      <p:grpSp>
        <p:nvGrpSpPr>
          <p:cNvPr id="12" name="组合 69"/>
          <p:cNvGrpSpPr>
            <a:grpSpLocks/>
          </p:cNvGrpSpPr>
          <p:nvPr/>
        </p:nvGrpSpPr>
        <p:grpSpPr bwMode="auto">
          <a:xfrm>
            <a:off x="7730548" y="2179615"/>
            <a:ext cx="1306803" cy="3633788"/>
            <a:chOff x="7326699" y="2703012"/>
            <a:chExt cx="1306313" cy="317576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7538047" y="2703012"/>
              <a:ext cx="0" cy="31757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4" idx="6"/>
            </p:cNvCxnSpPr>
            <p:nvPr/>
          </p:nvCxnSpPr>
          <p:spPr>
            <a:xfrm>
              <a:off x="7326699" y="4188900"/>
              <a:ext cx="533200" cy="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538047" y="2703012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538047" y="5878776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/>
          <p:cNvSpPr/>
          <p:nvPr/>
        </p:nvSpPr>
        <p:spPr>
          <a:xfrm>
            <a:off x="8986547" y="2128815"/>
            <a:ext cx="101600" cy="103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2" name="椭圆 21"/>
          <p:cNvSpPr/>
          <p:nvPr/>
        </p:nvSpPr>
        <p:spPr>
          <a:xfrm>
            <a:off x="8986547" y="5778478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3" name="椭圆 22"/>
          <p:cNvSpPr/>
          <p:nvPr/>
        </p:nvSpPr>
        <p:spPr>
          <a:xfrm>
            <a:off x="5270210" y="3000353"/>
            <a:ext cx="1992312" cy="19923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24" name="椭圆 23"/>
          <p:cNvSpPr/>
          <p:nvPr/>
        </p:nvSpPr>
        <p:spPr>
          <a:xfrm>
            <a:off x="7011697" y="3797278"/>
            <a:ext cx="396875" cy="3984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8202788" y="2380775"/>
            <a:ext cx="3272396" cy="133606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如果应用程序通过</a:t>
            </a:r>
            <a:r>
              <a:rPr lang="en-US" altLang="zh-CN" dirty="0" err="1" smtClean="0"/>
              <a:t>startService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方法来启动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的生命周期如图左边所示。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202788" y="4197009"/>
            <a:ext cx="3181561" cy="131202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如果应用程序通过</a:t>
            </a:r>
            <a:r>
              <a:rPr lang="en-US" altLang="zh-CN" dirty="0" err="1" smtClean="0"/>
              <a:t>bindService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方法来启动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的生命周期如图右边所示。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0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580437" y="287030"/>
            <a:ext cx="64144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IntentService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2"/>
          <p:cNvSpPr txBox="1">
            <a:spLocks noChangeArrowheads="1"/>
          </p:cNvSpPr>
          <p:nvPr/>
        </p:nvSpPr>
        <p:spPr bwMode="auto">
          <a:xfrm>
            <a:off x="1611687" y="1451504"/>
            <a:ext cx="835194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本身存在的两个问题：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不会专门启动一个单独的进程，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与它所在应用位于同一个进程中。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不是一条新的线程，因此不应该在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中直接处理耗时的任务。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2753313"/>
            <a:ext cx="0" cy="363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38675" y="2756488"/>
            <a:ext cx="193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38"/>
          <p:cNvSpPr txBox="1">
            <a:spLocks noChangeArrowheads="1"/>
          </p:cNvSpPr>
          <p:nvPr/>
        </p:nvSpPr>
        <p:spPr bwMode="auto">
          <a:xfrm>
            <a:off x="3869563" y="3179194"/>
            <a:ext cx="38361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sz="2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正好弥补</a:t>
            </a:r>
            <a:endParaRPr lang="en-US" altLang="zh-CN" sz="28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sz="2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的上述两个不足</a:t>
            </a:r>
            <a:endParaRPr lang="zh-CN" altLang="en-US" sz="2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" name="文本框 39"/>
          <p:cNvSpPr txBox="1">
            <a:spLocks noChangeArrowheads="1"/>
          </p:cNvSpPr>
          <p:nvPr/>
        </p:nvSpPr>
        <p:spPr bwMode="auto">
          <a:xfrm>
            <a:off x="591327" y="4738608"/>
            <a:ext cx="10828305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将用队列来管理请求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，每当客户端代码通过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请求启动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会将该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加入队列中，然后开启一条新的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worker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线程来处理该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对于异步的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startService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请求，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会按次序一次处理队列中的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，该线程保证同一时刻只处理一个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。由于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使用新的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work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线程处理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请求，因此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不会阻塞主线程，所以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自己就可以处理耗时任务。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657850" y="4172274"/>
            <a:ext cx="0" cy="3482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1327" y="4520485"/>
            <a:ext cx="1093152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580437" y="287030"/>
            <a:ext cx="64144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IntentService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568825" y="2692400"/>
            <a:ext cx="2911475" cy="291147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024563" y="2073275"/>
            <a:ext cx="0" cy="3971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66763" y="4152900"/>
            <a:ext cx="10555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424363" y="3530600"/>
            <a:ext cx="3254375" cy="123666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 smtClean="0"/>
              <a:t>IntentService</a:t>
            </a:r>
            <a:r>
              <a:rPr lang="zh-CN" altLang="en-US" sz="2800" dirty="0" smtClean="0"/>
              <a:t>的特征</a:t>
            </a:r>
            <a:endParaRPr lang="zh-CN" altLang="en-US" sz="2800" dirty="0"/>
          </a:p>
        </p:txBody>
      </p:sp>
      <p:sp>
        <p:nvSpPr>
          <p:cNvPr id="17" name="文本框 23"/>
          <p:cNvSpPr txBox="1">
            <a:spLocks noChangeArrowheads="1"/>
          </p:cNvSpPr>
          <p:nvPr/>
        </p:nvSpPr>
        <p:spPr bwMode="auto">
          <a:xfrm>
            <a:off x="785812" y="1817859"/>
            <a:ext cx="3638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会创建单独的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worker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线程来处理所有的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请求。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" name="文本框 24"/>
          <p:cNvSpPr txBox="1">
            <a:spLocks noChangeArrowheads="1"/>
          </p:cNvSpPr>
          <p:nvPr/>
        </p:nvSpPr>
        <p:spPr bwMode="auto">
          <a:xfrm>
            <a:off x="809582" y="4799885"/>
            <a:ext cx="370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会创建单独的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worker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线程来处理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onHandleIntent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方法实现的代码，因此开发者无须处理多线程问题。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9" name="文本框 25"/>
          <p:cNvSpPr txBox="1">
            <a:spLocks noChangeArrowheads="1"/>
          </p:cNvSpPr>
          <p:nvPr/>
        </p:nvSpPr>
        <p:spPr bwMode="auto">
          <a:xfrm>
            <a:off x="796926" y="2829818"/>
            <a:ext cx="36433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onBind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方法提供了默认实现，默认实现的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onBind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方法返回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0" name="文本框 26"/>
          <p:cNvSpPr txBox="1">
            <a:spLocks noChangeArrowheads="1"/>
          </p:cNvSpPr>
          <p:nvPr/>
        </p:nvSpPr>
        <p:spPr bwMode="auto">
          <a:xfrm>
            <a:off x="7678738" y="4843978"/>
            <a:ext cx="40560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当所有请求处理完成后，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会自动停止，因此开发者无须调用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stopSelf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方法来停止该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95775" y="4019550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550150" y="4019550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895975" y="336708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895975" y="461803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文本框 25"/>
          <p:cNvSpPr txBox="1">
            <a:spLocks noChangeArrowheads="1"/>
          </p:cNvSpPr>
          <p:nvPr/>
        </p:nvSpPr>
        <p:spPr bwMode="auto">
          <a:xfrm>
            <a:off x="7635068" y="2236169"/>
            <a:ext cx="36433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onStartCommand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方法提供了默认实现，该实现会将请求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添加到队列中。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2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2181</Words>
  <Application>Microsoft Macintosh PowerPoint</Application>
  <PresentationFormat>宽屏</PresentationFormat>
  <Paragraphs>175</Paragraphs>
  <Slides>26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Calibri</vt:lpstr>
      <vt:lpstr>Calibri Light</vt:lpstr>
      <vt:lpstr>Consolas</vt:lpstr>
      <vt:lpstr>Impact</vt:lpstr>
      <vt:lpstr>Wingdings</vt:lpstr>
      <vt:lpstr>方正大黑简体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SmsManager 使用步骤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265</cp:revision>
  <dcterms:created xsi:type="dcterms:W3CDTF">2014-03-11T02:58:27Z</dcterms:created>
  <dcterms:modified xsi:type="dcterms:W3CDTF">2018-12-12T13:54:01Z</dcterms:modified>
</cp:coreProperties>
</file>