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4" r:id="rId2"/>
    <p:sldId id="295" r:id="rId3"/>
    <p:sldId id="296" r:id="rId4"/>
    <p:sldId id="25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1" r:id="rId19"/>
    <p:sldId id="310" r:id="rId20"/>
    <p:sldId id="312" r:id="rId21"/>
    <p:sldId id="313" r:id="rId22"/>
    <p:sldId id="314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ED7D31"/>
    <a:srgbClr val="BB0856"/>
    <a:srgbClr val="612053"/>
    <a:srgbClr val="FFDD9D"/>
    <a:srgbClr val="BDD495"/>
    <a:srgbClr val="0D1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4424" autoAdjust="0"/>
  </p:normalViewPr>
  <p:slideViewPr>
    <p:cSldViewPr snapToGrid="0">
      <p:cViewPr varScale="1">
        <p:scale>
          <a:sx n="115" d="100"/>
          <a:sy n="115" d="100"/>
        </p:scale>
        <p:origin x="66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DAE88-A3A9-4240-AF18-F08CEA3295EA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71515-B901-4F39-96E9-1260A2CDE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48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81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018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onCreateView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方法返回的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将作为该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显示的组件，当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绘制界面组件时将会回到该方法。</a:t>
            </a:r>
            <a:endParaRPr lang="en-US" altLang="zh-CN" dirty="0" smtClean="0"/>
          </a:p>
          <a:p>
            <a:r>
              <a:rPr lang="zh-CN" altLang="en-US" dirty="0" smtClean="0"/>
              <a:t>开发</a:t>
            </a:r>
            <a:r>
              <a:rPr lang="en-US" altLang="zh-CN" dirty="0" err="1" smtClean="0"/>
              <a:t>ListFragment</a:t>
            </a:r>
            <a:r>
              <a:rPr lang="zh-CN" altLang="en-US" dirty="0" smtClean="0"/>
              <a:t>的子类，无须重写</a:t>
            </a:r>
            <a:r>
              <a:rPr lang="en-US" altLang="zh-CN" dirty="0" err="1" smtClean="0"/>
              <a:t>onCreateView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方法，只要调用</a:t>
            </a:r>
            <a:r>
              <a:rPr lang="en-US" altLang="zh-CN" dirty="0" err="1" smtClean="0"/>
              <a:t>ListFragment</a:t>
            </a:r>
            <a:r>
              <a:rPr lang="zh-CN" altLang="en-US" dirty="0" smtClean="0"/>
              <a:t>提供的</a:t>
            </a:r>
            <a:r>
              <a:rPr lang="en-US" altLang="zh-CN" dirty="0" err="1" smtClean="0"/>
              <a:t>setAdapter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方法，即可让该</a:t>
            </a:r>
            <a:r>
              <a:rPr lang="en-US" altLang="zh-CN" dirty="0" err="1" smtClean="0"/>
              <a:t>ListFragment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提供的多个列表项。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14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1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的生命周期中，如下方法会被系统回调：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onTouch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：当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被添加到当前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时被回调，该方法只会被调用一次。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onCreate</a:t>
            </a:r>
            <a:r>
              <a:rPr lang="en-US" altLang="zh-CN" dirty="0" smtClean="0"/>
              <a:t>(Bundle </a:t>
            </a:r>
            <a:r>
              <a:rPr lang="en-US" altLang="zh-CN" dirty="0" err="1" smtClean="0"/>
              <a:t>savedStatus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：创建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时被回调，该方法只会被调用一次。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onCreateView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：每次创建、绘制该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组件时回调该方法，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将会显示该方法返回的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onActivityCreated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：当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所在的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被启动完成后回调该方法。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onStart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：启动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时被调用。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onResume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：恢复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时被调用。</a:t>
            </a:r>
            <a:endParaRPr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dirty="0" err="1" smtClean="0"/>
              <a:t>onPause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：暂停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时被调用。</a:t>
            </a:r>
            <a:endParaRPr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dirty="0" err="1" smtClean="0"/>
              <a:t>onStop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：停止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时被调用。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onDestroyView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：销毁该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所包含的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组件时调用。</a:t>
            </a:r>
            <a:endParaRPr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dirty="0" err="1" smtClean="0"/>
              <a:t>onDestroy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：销毁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时被调用，该方法只调用一次。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onDetach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：将该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从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中删除、替换完成时回调该方法，该方法只会被调用一次。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45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简单讲解一下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提供的各种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基类，那个类图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40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单击“设置程序参数”将会启动</a:t>
            </a:r>
            <a:r>
              <a:rPr lang="en-US" altLang="zh-CN" dirty="0" err="1" smtClean="0"/>
              <a:t>PreferenceActivityTest</a:t>
            </a:r>
            <a:r>
              <a:rPr lang="zh-CN" altLang="en-US" dirty="0" smtClean="0"/>
              <a:t>，单击“查看星级兵种”将会启动</a:t>
            </a:r>
            <a:r>
              <a:rPr lang="en-US" altLang="zh-CN" dirty="0" err="1" smtClean="0"/>
              <a:t>ExpandableListActivityTest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0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时可指定一个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requestCode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参数，该参数代表了启动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的请求码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应用里各组件之间通信的重要方式，一个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通过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来表达自己的意图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想要启动哪个组件，被启动的组件既可是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组件，也可是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组件。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05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当用户单击“注册”按钮，程序将会启动</a:t>
            </a:r>
            <a:r>
              <a:rPr lang="en-US" altLang="zh-CN" dirty="0" err="1" smtClean="0"/>
              <a:t>ResultActvity</a:t>
            </a:r>
            <a:r>
              <a:rPr lang="zh-CN" altLang="en-US" dirty="0" smtClean="0"/>
              <a:t>，并将用户输入的数据传入该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0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为了获取被启动的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返回的结果，需从两方面着手：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当前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需要重写</a:t>
            </a:r>
            <a:r>
              <a:rPr lang="en-US" altLang="zh-CN" dirty="0" err="1" smtClean="0"/>
              <a:t>onActivityResult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requestCode,int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resultCode,Intent</a:t>
            </a:r>
            <a:r>
              <a:rPr lang="en-US" altLang="zh-CN" dirty="0" smtClean="0"/>
              <a:t> intent)</a:t>
            </a:r>
            <a:r>
              <a:rPr lang="zh-CN" altLang="en-US" dirty="0" smtClean="0"/>
              <a:t>，当被启动的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返回结果时，该方法将被触发，其中</a:t>
            </a:r>
            <a:r>
              <a:rPr lang="en-US" altLang="zh-CN" dirty="0" err="1" smtClean="0"/>
              <a:t>requestCode</a:t>
            </a:r>
            <a:r>
              <a:rPr lang="zh-CN" altLang="en-US" dirty="0" smtClean="0"/>
              <a:t>代表请求码，而</a:t>
            </a:r>
            <a:r>
              <a:rPr lang="en-US" altLang="zh-CN" dirty="0" err="1" smtClean="0"/>
              <a:t>resultCode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返回的结果码。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被启动的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需要调用</a:t>
            </a:r>
            <a:r>
              <a:rPr lang="en-US" altLang="zh-CN" dirty="0" err="1" smtClean="0"/>
              <a:t>serResult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方法设置处理结果。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3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的回调机制：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部署在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应用中之后，随着应用程序的运行，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会不断地在不同的状态之间切换，该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中特定的方法就会被回调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开发者就可以有选择性的重写这些方法来加入业务相关的处理。</a:t>
            </a:r>
            <a:endParaRPr lang="en-US" altLang="zh-CN" dirty="0" smtClean="0"/>
          </a:p>
          <a:p>
            <a:r>
              <a:rPr lang="en-US" altLang="zh-CN" dirty="0" smtClean="0"/>
              <a:t>Activity</a:t>
            </a:r>
            <a:r>
              <a:rPr lang="zh-CN" altLang="en-US" dirty="0" smtClean="0"/>
              <a:t>运行过程所处的不同状态也被称为生命周期。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954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612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时可指定</a:t>
            </a:r>
            <a:r>
              <a:rPr lang="en-US" altLang="zh-CN" dirty="0" err="1" smtClean="0"/>
              <a:t>android:launchMode</a:t>
            </a:r>
            <a:r>
              <a:rPr lang="zh-CN" altLang="en-US" dirty="0" smtClean="0"/>
              <a:t>属性，用于配置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的加载模式。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的加载模式就是负责管理实例化、加载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的方式，并可以控制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之间的加载方式。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singleTask</a:t>
            </a:r>
            <a:r>
              <a:rPr lang="zh-CN" altLang="en-US" dirty="0" smtClean="0"/>
              <a:t>模式加载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，有如下三种情况：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如果将要启动的目标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不存在，系统将会创建目标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的实例，并将它加入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栈顶。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如果将要启动的目标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已经位于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栈顶，此时与</a:t>
            </a:r>
            <a:r>
              <a:rPr lang="en-US" altLang="zh-CN" dirty="0" err="1" smtClean="0"/>
              <a:t>singleTop</a:t>
            </a:r>
            <a:r>
              <a:rPr lang="zh-CN" altLang="en-US" dirty="0" smtClean="0"/>
              <a:t>模式的行为相同。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如果将要启动的目标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已经存在、但没有位于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栈顶，系统将会把位于该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上忙的所有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移出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栈，从而使得目标目标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转入栈顶。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 smtClean="0"/>
              <a:t>采用</a:t>
            </a:r>
            <a:r>
              <a:rPr lang="en-US" altLang="zh-CN" dirty="0" err="1" smtClean="0"/>
              <a:t>singleInstance</a:t>
            </a:r>
            <a:r>
              <a:rPr lang="zh-CN" altLang="en-US" dirty="0" smtClean="0"/>
              <a:t>模式加载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，有如下两种情况：</a:t>
            </a:r>
            <a:endParaRPr lang="en-US" altLang="zh-CN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dirty="0" smtClean="0"/>
              <a:t>如果将要启动的目标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不存在，系统先会创建一个全新的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，再创建目标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的实例，并将它加入新的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栈顶。</a:t>
            </a:r>
            <a:endParaRPr lang="en-US" altLang="zh-CN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dirty="0" smtClean="0"/>
              <a:t>如果将要启动的目标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已经存在，无论它位于哪个应用程序中、位于哪个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中，系统都会将该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所在的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转到前台，从而使该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显示出来。</a:t>
            </a:r>
            <a:endParaRPr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4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第四章</a:t>
            </a:r>
            <a:endParaRPr lang="zh-CN" altLang="en-US" sz="72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8" y="4983747"/>
            <a:ext cx="18742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：代立云 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643613" y="3657451"/>
            <a:ext cx="81868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深入理解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Activity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与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Fragment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2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4.3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1842092" y="4714043"/>
            <a:ext cx="81868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Activity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生命周期与加载模式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11708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749307" y="5176838"/>
            <a:ext cx="14260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7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196245" y="1607690"/>
            <a:ext cx="4992571" cy="4847434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976378" y="1432194"/>
            <a:ext cx="1432303" cy="48449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回</a:t>
            </a:r>
            <a:r>
              <a:rPr lang="zh-CN" altLang="en-US" sz="2400" dirty="0" smtClean="0"/>
              <a:t>调方法</a:t>
            </a:r>
            <a:endParaRPr lang="zh-CN" altLang="en-US" sz="2400" dirty="0"/>
          </a:p>
        </p:txBody>
      </p:sp>
      <p:grpSp>
        <p:nvGrpSpPr>
          <p:cNvPr id="38919" name="组合 1"/>
          <p:cNvGrpSpPr>
            <a:grpSpLocks/>
          </p:cNvGrpSpPr>
          <p:nvPr/>
        </p:nvGrpSpPr>
        <p:grpSpPr bwMode="auto">
          <a:xfrm>
            <a:off x="448945" y="1263536"/>
            <a:ext cx="4852951" cy="5191588"/>
            <a:chOff x="770975" y="1263080"/>
            <a:chExt cx="4853662" cy="519136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483857" y="1271133"/>
              <a:ext cx="0" cy="1700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799525" y="1263080"/>
              <a:ext cx="11826" cy="31190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999545" y="1319104"/>
              <a:ext cx="36034" cy="3792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3872790" y="1265533"/>
              <a:ext cx="10321" cy="1024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770975" y="3230024"/>
              <a:ext cx="1438488" cy="1439800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252469" y="4564644"/>
              <a:ext cx="1117766" cy="1119140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332960" y="2470570"/>
              <a:ext cx="1117766" cy="1117552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506871" y="5336895"/>
              <a:ext cx="1117766" cy="1117552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934" name="矩形 26"/>
            <p:cNvSpPr>
              <a:spLocks noChangeArrowheads="1"/>
            </p:cNvSpPr>
            <p:nvPr/>
          </p:nvSpPr>
          <p:spPr bwMode="auto">
            <a:xfrm>
              <a:off x="904367" y="3552453"/>
              <a:ext cx="117170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运行</a:t>
              </a:r>
              <a:endParaRPr lang="en-US" altLang="zh-CN" sz="24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状态</a:t>
              </a:r>
              <a:endParaRPr lang="zh-CN" altLang="en-US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38935" name="矩形 27"/>
            <p:cNvSpPr>
              <a:spLocks noChangeArrowheads="1"/>
            </p:cNvSpPr>
            <p:nvPr/>
          </p:nvSpPr>
          <p:spPr bwMode="auto">
            <a:xfrm>
              <a:off x="3440129" y="2567944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停止状态</a:t>
              </a:r>
            </a:p>
          </p:txBody>
        </p:sp>
        <p:sp>
          <p:nvSpPr>
            <p:cNvPr id="38936" name="矩形 28"/>
            <p:cNvSpPr>
              <a:spLocks noChangeArrowheads="1"/>
            </p:cNvSpPr>
            <p:nvPr/>
          </p:nvSpPr>
          <p:spPr bwMode="auto">
            <a:xfrm>
              <a:off x="2366132" y="4662309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暂停状态</a:t>
              </a:r>
            </a:p>
          </p:txBody>
        </p:sp>
        <p:sp>
          <p:nvSpPr>
            <p:cNvPr id="38937" name="矩形 29"/>
            <p:cNvSpPr>
              <a:spLocks noChangeArrowheads="1"/>
            </p:cNvSpPr>
            <p:nvPr/>
          </p:nvSpPr>
          <p:spPr bwMode="auto">
            <a:xfrm>
              <a:off x="4620269" y="5489218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销毁状态</a:t>
              </a:r>
            </a:p>
          </p:txBody>
        </p:sp>
        <p:sp>
          <p:nvSpPr>
            <p:cNvPr id="42" name="弧形 41"/>
            <p:cNvSpPr/>
            <p:nvPr/>
          </p:nvSpPr>
          <p:spPr>
            <a:xfrm rot="18900000">
              <a:off x="902757" y="2999846"/>
              <a:ext cx="1163810" cy="1163588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弧形 42"/>
            <p:cNvSpPr/>
            <p:nvPr/>
          </p:nvSpPr>
          <p:spPr>
            <a:xfrm rot="18900000">
              <a:off x="2414418" y="4394791"/>
              <a:ext cx="808157" cy="80959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>
            <a:xfrm rot="18900000">
              <a:off x="3479033" y="2291194"/>
              <a:ext cx="808158" cy="808002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弧形 44"/>
            <p:cNvSpPr/>
            <p:nvPr/>
          </p:nvSpPr>
          <p:spPr>
            <a:xfrm rot="18900000">
              <a:off x="4640237" y="5135291"/>
              <a:ext cx="808157" cy="808002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8921" name="文本框 31"/>
          <p:cNvSpPr txBox="1">
            <a:spLocks noChangeArrowheads="1"/>
          </p:cNvSpPr>
          <p:nvPr/>
        </p:nvSpPr>
        <p:spPr bwMode="auto">
          <a:xfrm>
            <a:off x="6553468" y="2092183"/>
            <a:ext cx="4278121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      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onCreate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：创建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回调，只被调用一次。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onStart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：启动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时被回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onRestart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：重新启动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时被回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onResume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：恢复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时被回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调，在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onStart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之后一定会调用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onResume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onPause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：暂停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时被回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onStop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：停止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时被回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  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502096"/>
            <a:ext cx="6484468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4.3.1 Activity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的生命周期演示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04539" y="5464968"/>
            <a:ext cx="3196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onDestroy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：销毁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被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回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调，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只被调用一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次。 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4568825" y="2692400"/>
            <a:ext cx="2911475" cy="2911475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6024563" y="2073275"/>
            <a:ext cx="0" cy="3971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424363" y="3530600"/>
            <a:ext cx="3254375" cy="123666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VS</a:t>
            </a:r>
            <a:endParaRPr lang="zh-CN" altLang="en-US" sz="72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95975" y="3367088"/>
            <a:ext cx="257175" cy="2571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895975" y="4618038"/>
            <a:ext cx="257175" cy="2571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451924"/>
            <a:ext cx="8445325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4.3.2 Activity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与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Servlet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的相似性与区别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24363" y="3871138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相似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73567" y="3871138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区别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文本框 52"/>
          <p:cNvSpPr txBox="1">
            <a:spLocks noChangeArrowheads="1"/>
          </p:cNvSpPr>
          <p:nvPr/>
        </p:nvSpPr>
        <p:spPr bwMode="auto">
          <a:xfrm>
            <a:off x="599282" y="2009090"/>
            <a:ext cx="389731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都是向用户呈现界面。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开发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都继承系统的基类。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都需要进行配置。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运行与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应用中，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运行于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Web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应用中。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的方法由系统以回调的方式来调用。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都有生命周期且由外部负责管理。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不会直接相互调用，不能直接进行数据交换。</a:t>
            </a: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4" name="文本框 52"/>
          <p:cNvSpPr txBox="1">
            <a:spLocks noChangeArrowheads="1"/>
          </p:cNvSpPr>
          <p:nvPr/>
        </p:nvSpPr>
        <p:spPr bwMode="auto">
          <a:xfrm>
            <a:off x="7774782" y="2009090"/>
            <a:ext cx="389731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窗口的容器，因此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最终以窗口的形式显示出来；而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并不会生成应用界面，只是向浏览者生成文本响应。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运行与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应用中，因此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的本质还是通过各种界面组件来搭建界面；而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则主要以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IO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流向浏览者生成文本响应，浏览者看到的界面其实是由浏览器负责生成的。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之间的跳转主要通过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对象来控制；而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之间的跳转则主要由用户请求来控制。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8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3466" y="516075"/>
            <a:ext cx="6231194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4.3.3 Activity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的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种加载模式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158875" y="4159250"/>
            <a:ext cx="4152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32" idx="0"/>
          </p:cNvCxnSpPr>
          <p:nvPr/>
        </p:nvCxnSpPr>
        <p:spPr>
          <a:xfrm>
            <a:off x="5819775" y="2303463"/>
            <a:ext cx="0" cy="1347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033963" y="2303463"/>
            <a:ext cx="785812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1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58875" y="4173538"/>
            <a:ext cx="785813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2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40413" y="5318125"/>
            <a:ext cx="785812" cy="78581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3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10750" y="3387725"/>
            <a:ext cx="785813" cy="78581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4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326188" y="4173538"/>
            <a:ext cx="4270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32" idx="4"/>
          </p:cNvCxnSpPr>
          <p:nvPr/>
        </p:nvCxnSpPr>
        <p:spPr>
          <a:xfrm>
            <a:off x="5819775" y="4665663"/>
            <a:ext cx="0" cy="14382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311775" y="3651250"/>
            <a:ext cx="1014413" cy="10144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3" name="椭圆 32"/>
          <p:cNvSpPr/>
          <p:nvPr/>
        </p:nvSpPr>
        <p:spPr>
          <a:xfrm>
            <a:off x="5581650" y="3921125"/>
            <a:ext cx="476250" cy="4762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7" name="椭圆 36"/>
          <p:cNvSpPr/>
          <p:nvPr/>
        </p:nvSpPr>
        <p:spPr>
          <a:xfrm>
            <a:off x="6100763" y="3719513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8" name="椭圆 37"/>
          <p:cNvSpPr/>
          <p:nvPr/>
        </p:nvSpPr>
        <p:spPr>
          <a:xfrm>
            <a:off x="5940425" y="4278313"/>
            <a:ext cx="103188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9" name="文本框 1"/>
          <p:cNvSpPr txBox="1">
            <a:spLocks noChangeArrowheads="1"/>
          </p:cNvSpPr>
          <p:nvPr/>
        </p:nvSpPr>
        <p:spPr bwMode="auto">
          <a:xfrm>
            <a:off x="1004888" y="1829224"/>
            <a:ext cx="3015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standard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0" name="文本框 1"/>
          <p:cNvSpPr txBox="1">
            <a:spLocks noChangeArrowheads="1"/>
          </p:cNvSpPr>
          <p:nvPr/>
        </p:nvSpPr>
        <p:spPr bwMode="auto">
          <a:xfrm>
            <a:off x="6565877" y="1829224"/>
            <a:ext cx="42891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singleInstance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1" name="文本框 1"/>
          <p:cNvSpPr txBox="1">
            <a:spLocks noChangeArrowheads="1"/>
          </p:cNvSpPr>
          <p:nvPr/>
        </p:nvSpPr>
        <p:spPr bwMode="auto">
          <a:xfrm>
            <a:off x="7567166" y="5516262"/>
            <a:ext cx="32736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singleTask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2" name="文本框 1"/>
          <p:cNvSpPr txBox="1">
            <a:spLocks noChangeArrowheads="1"/>
          </p:cNvSpPr>
          <p:nvPr/>
        </p:nvSpPr>
        <p:spPr bwMode="auto">
          <a:xfrm>
            <a:off x="1047284" y="5516262"/>
            <a:ext cx="3015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singleTop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3" name="文本框 1"/>
          <p:cNvSpPr txBox="1">
            <a:spLocks noChangeArrowheads="1"/>
          </p:cNvSpPr>
          <p:nvPr/>
        </p:nvSpPr>
        <p:spPr bwMode="auto">
          <a:xfrm>
            <a:off x="1226717" y="2811330"/>
            <a:ext cx="362351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加载时会为目标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创建一个新的实例，并将新启动的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添加到当前的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栈中。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4" name="文本框 1"/>
          <p:cNvSpPr txBox="1">
            <a:spLocks noChangeArrowheads="1"/>
          </p:cNvSpPr>
          <p:nvPr/>
        </p:nvSpPr>
        <p:spPr bwMode="auto">
          <a:xfrm>
            <a:off x="2002439" y="4583841"/>
            <a:ext cx="348177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当目标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已经位于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栈顶时，不会重新创建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实例，直接复用已有的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实例。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5" name="文本框 1"/>
          <p:cNvSpPr txBox="1">
            <a:spLocks noChangeArrowheads="1"/>
          </p:cNvSpPr>
          <p:nvPr/>
        </p:nvSpPr>
        <p:spPr bwMode="auto">
          <a:xfrm>
            <a:off x="6569496" y="2815960"/>
            <a:ext cx="33170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采用这种加载模式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在同一个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内只有一个实例。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6" name="文本框 1"/>
          <p:cNvSpPr txBox="1">
            <a:spLocks noChangeArrowheads="1"/>
          </p:cNvSpPr>
          <p:nvPr/>
        </p:nvSpPr>
        <p:spPr bwMode="auto">
          <a:xfrm>
            <a:off x="6746255" y="4513943"/>
            <a:ext cx="40945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保证无论从哪个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中启动目标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，只会创建一个目标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实例，并会使用一个全新的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栈来加载该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6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4.4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876813" y="4751947"/>
            <a:ext cx="38779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Fragment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详解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278438"/>
            <a:ext cx="30256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754798" y="5253037"/>
            <a:ext cx="34205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997075" y="263732"/>
            <a:ext cx="7435818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4.4.1 Fragment</a:t>
            </a:r>
            <a:r>
              <a:rPr lang="zh-CN" altLang="zh-CN" sz="4000" dirty="0">
                <a:solidFill>
                  <a:schemeClr val="bg1"/>
                </a:solidFill>
                <a:ea typeface="方正大黑简体" panose="02010601030101010101"/>
              </a:rPr>
              <a:t>概述及其设计初衷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-661987" y="314324"/>
            <a:ext cx="11418887" cy="1223963"/>
            <a:chOff x="200997" y="669775"/>
            <a:chExt cx="11418853" cy="1223559"/>
          </a:xfrm>
        </p:grpSpPr>
        <p:sp>
          <p:nvSpPr>
            <p:cNvPr id="15" name="矩形 14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71176" y="1412480"/>
              <a:ext cx="7289153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必须“嵌入”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且受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生命周期的控制。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50"/>
          <p:cNvGrpSpPr>
            <a:grpSpLocks/>
          </p:cNvGrpSpPr>
          <p:nvPr/>
        </p:nvGrpSpPr>
        <p:grpSpPr bwMode="auto">
          <a:xfrm>
            <a:off x="538932" y="2349499"/>
            <a:ext cx="11653068" cy="3873519"/>
            <a:chOff x="417812" y="2956340"/>
            <a:chExt cx="11653165" cy="4180506"/>
          </a:xfrm>
        </p:grpSpPr>
        <p:sp>
          <p:nvSpPr>
            <p:cNvPr id="33" name="矩形 32"/>
            <p:cNvSpPr/>
            <p:nvPr/>
          </p:nvSpPr>
          <p:spPr>
            <a:xfrm>
              <a:off x="3536508" y="2956340"/>
              <a:ext cx="8534469" cy="4180506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17812" y="3008757"/>
              <a:ext cx="3015232" cy="2092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特征</a:t>
              </a:r>
              <a:endPara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引入的初衷是为了适应大屏幕的平板电脑，简化了大屏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UI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的设计，对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UI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组件进行分组、模块化管理。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</p:txBody>
        </p:sp>
        <p:sp>
          <p:nvSpPr>
            <p:cNvPr id="38" name="文本框 49"/>
            <p:cNvSpPr txBox="1">
              <a:spLocks noChangeArrowheads="1"/>
            </p:cNvSpPr>
            <p:nvPr/>
          </p:nvSpPr>
          <p:spPr bwMode="auto">
            <a:xfrm>
              <a:off x="3639972" y="3257884"/>
              <a:ext cx="8327541" cy="368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总是作为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界面的组成成分。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可调用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getActivity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获取它所在的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可调用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findFragmentById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或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findFragmentByTag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方法来获取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的运行过程中，可调用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FragmentManager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add()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remove()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replace()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方法动态地添加、删除或替换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一个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可以同时组合多个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；一个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也可以同时被多个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复用。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可以响应自己的输入事件，并拥有自己的生命周期，但其生命周期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直接被所属的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的生命周期控制。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组合 148"/>
          <p:cNvGrpSpPr/>
          <p:nvPr/>
        </p:nvGrpSpPr>
        <p:grpSpPr>
          <a:xfrm>
            <a:off x="5355842" y="2600862"/>
            <a:ext cx="6451600" cy="3049588"/>
            <a:chOff x="4938713" y="2632075"/>
            <a:chExt cx="6451600" cy="3049588"/>
          </a:xfrm>
        </p:grpSpPr>
        <p:sp>
          <p:nvSpPr>
            <p:cNvPr id="150" name="矩形 149"/>
            <p:cNvSpPr/>
            <p:nvPr/>
          </p:nvSpPr>
          <p:spPr>
            <a:xfrm>
              <a:off x="5883275" y="2632075"/>
              <a:ext cx="5507038" cy="304958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51" name="弦形 150"/>
            <p:cNvSpPr/>
            <p:nvPr/>
          </p:nvSpPr>
          <p:spPr>
            <a:xfrm rot="10800000">
              <a:off x="4938713" y="3227388"/>
              <a:ext cx="1930400" cy="1928812"/>
            </a:xfrm>
            <a:prstGeom prst="chord">
              <a:avLst>
                <a:gd name="adj1" fmla="val 5357881"/>
                <a:gd name="adj2" fmla="val 16308236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52" name="文本框 31"/>
            <p:cNvSpPr txBox="1">
              <a:spLocks noChangeArrowheads="1"/>
            </p:cNvSpPr>
            <p:nvPr/>
          </p:nvSpPr>
          <p:spPr bwMode="auto">
            <a:xfrm>
              <a:off x="5835371" y="3653185"/>
              <a:ext cx="1030287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 dirty="0" smtClean="0">
                  <a:solidFill>
                    <a:srgbClr val="FE5A3E"/>
                  </a:solidFill>
                  <a:latin typeface="Calibri" pitchFamily="34" charset="0"/>
                  <a:ea typeface="微软雅黑" pitchFamily="34" charset="-122"/>
                </a:rPr>
                <a:t>实现方法</a:t>
              </a:r>
              <a:endParaRPr lang="zh-CN" altLang="en-US" sz="3200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2018934" y="275029"/>
            <a:ext cx="4358053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4.4.2 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创建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Fragment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-661987" y="314324"/>
            <a:ext cx="11418887" cy="1223963"/>
            <a:chOff x="200997" y="669775"/>
            <a:chExt cx="11418853" cy="1223559"/>
          </a:xfrm>
        </p:grpSpPr>
        <p:sp>
          <p:nvSpPr>
            <p:cNvPr id="15" name="矩形 14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71176" y="1412480"/>
              <a:ext cx="6789018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与创建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类似，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必须继承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基类。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11041" y="2418281"/>
            <a:ext cx="5748849" cy="3055231"/>
            <a:chOff x="160241" y="1922981"/>
            <a:chExt cx="5748849" cy="3055231"/>
          </a:xfrm>
        </p:grpSpPr>
        <p:grpSp>
          <p:nvGrpSpPr>
            <p:cNvPr id="13" name="组合 12"/>
            <p:cNvGrpSpPr/>
            <p:nvPr/>
          </p:nvGrpSpPr>
          <p:grpSpPr>
            <a:xfrm>
              <a:off x="2573884" y="1922981"/>
              <a:ext cx="1195951" cy="763322"/>
              <a:chOff x="1320800" y="1951247"/>
              <a:chExt cx="1397515" cy="969753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81" name="直接连接符 80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1425111" y="1951247"/>
                <a:ext cx="1293204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lt1"/>
                    </a:solidFill>
                    <a:latin typeface="+mn-lt"/>
                    <a:ea typeface="+mn-ea"/>
                  </a:rPr>
                  <a:t>Fragment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4452682" y="3051673"/>
              <a:ext cx="1456408" cy="765231"/>
              <a:chOff x="1243414" y="1948821"/>
              <a:chExt cx="1701870" cy="972179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1243414" y="1948821"/>
                <a:ext cx="1701870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ListFragment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49184" y="4211852"/>
              <a:ext cx="1937008" cy="752098"/>
              <a:chOff x="1295212" y="1965506"/>
              <a:chExt cx="1440811" cy="955494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1295212" y="1965506"/>
                <a:ext cx="1440811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PreferenceFragment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60241" y="3089725"/>
              <a:ext cx="1558657" cy="739745"/>
              <a:chOff x="1268051" y="1981200"/>
              <a:chExt cx="1442996" cy="9398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1268051" y="1998592"/>
                <a:ext cx="1442996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DialogFragment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159977" y="4224205"/>
              <a:ext cx="1806058" cy="754007"/>
              <a:chOff x="1300608" y="1963081"/>
              <a:chExt cx="1435811" cy="957919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/>
              <p:cNvSpPr txBox="1"/>
              <p:nvPr/>
            </p:nvSpPr>
            <p:spPr>
              <a:xfrm>
                <a:off x="1300608" y="1963081"/>
                <a:ext cx="1435811" cy="742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WebViewFragment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20888586">
              <a:off x="1927860" y="2855906"/>
              <a:ext cx="1300981" cy="1352998"/>
              <a:chOff x="147285" y="2598217"/>
              <a:chExt cx="1300981" cy="1352998"/>
            </a:xfrm>
          </p:grpSpPr>
          <p:sp>
            <p:nvSpPr>
              <p:cNvPr id="44" name="等腰三角形 43"/>
              <p:cNvSpPr/>
              <p:nvPr/>
            </p:nvSpPr>
            <p:spPr>
              <a:xfrm rot="3036355">
                <a:off x="1294746" y="2621067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45" name="直接连接符 44"/>
              <p:cNvCxnSpPr>
                <a:stCxn id="44" idx="3"/>
                <a:endCxn id="64" idx="0"/>
              </p:cNvCxnSpPr>
              <p:nvPr/>
            </p:nvCxnSpPr>
            <p:spPr>
              <a:xfrm rot="711414" flipH="1">
                <a:off x="147285" y="2604799"/>
                <a:ext cx="1058120" cy="13464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 rot="1650847">
              <a:off x="1931787" y="2529675"/>
              <a:ext cx="607315" cy="1278698"/>
              <a:chOff x="883500" y="1887309"/>
              <a:chExt cx="607315" cy="1278698"/>
            </a:xfrm>
          </p:grpSpPr>
          <p:sp>
            <p:nvSpPr>
              <p:cNvPr id="42" name="等腰三角形 41"/>
              <p:cNvSpPr/>
              <p:nvPr/>
            </p:nvSpPr>
            <p:spPr>
              <a:xfrm rot="1669828">
                <a:off x="1314446" y="1887309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flipH="1">
                <a:off x="883500" y="2012307"/>
                <a:ext cx="481602" cy="11537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 rot="15980042">
              <a:off x="3610150" y="2670492"/>
              <a:ext cx="768794" cy="860916"/>
              <a:chOff x="679472" y="2598217"/>
              <a:chExt cx="768794" cy="860916"/>
            </a:xfrm>
          </p:grpSpPr>
          <p:sp>
            <p:nvSpPr>
              <p:cNvPr id="40" name="等腰三角形 39"/>
              <p:cNvSpPr/>
              <p:nvPr/>
            </p:nvSpPr>
            <p:spPr>
              <a:xfrm rot="3036355">
                <a:off x="1294746" y="2621067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41" name="直接连接符 40"/>
              <p:cNvCxnSpPr>
                <a:stCxn id="40" idx="3"/>
              </p:cNvCxnSpPr>
              <p:nvPr/>
            </p:nvCxnSpPr>
            <p:spPr>
              <a:xfrm rot="5619958">
                <a:off x="618174" y="2768269"/>
                <a:ext cx="752162" cy="62956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 rot="19127538">
              <a:off x="3285969" y="2738926"/>
              <a:ext cx="685883" cy="1481091"/>
              <a:chOff x="869591" y="1887309"/>
              <a:chExt cx="685883" cy="1481091"/>
            </a:xfrm>
          </p:grpSpPr>
          <p:sp>
            <p:nvSpPr>
              <p:cNvPr id="36" name="等腰三角形 35"/>
              <p:cNvSpPr/>
              <p:nvPr/>
            </p:nvSpPr>
            <p:spPr>
              <a:xfrm rot="672462">
                <a:off x="1314446" y="1887309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2472462">
                <a:off x="869591" y="2045800"/>
                <a:ext cx="685883" cy="13226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8" name="矩形 33"/>
          <p:cNvSpPr>
            <a:spLocks noChangeArrowheads="1"/>
          </p:cNvSpPr>
          <p:nvPr/>
        </p:nvSpPr>
        <p:spPr bwMode="auto">
          <a:xfrm>
            <a:off x="7240873" y="2938361"/>
            <a:ext cx="444903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onCreate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：系统创建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对象后回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调该方法。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onCreateView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：当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绘制界面组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件时会回调该方法。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onPause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：当用户离开该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时将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会回调该方法。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8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046535" y="304143"/>
            <a:ext cx="6425926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4.4.3 Fragment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与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Activity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通信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-661987" y="314324"/>
            <a:ext cx="11418887" cy="1223963"/>
            <a:chOff x="200997" y="669775"/>
            <a:chExt cx="11418853" cy="1223559"/>
          </a:xfrm>
        </p:grpSpPr>
        <p:sp>
          <p:nvSpPr>
            <p:cNvPr id="15" name="矩形 14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71176" y="1412480"/>
              <a:ext cx="7443041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中显示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必须将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添加到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466725" y="1871660"/>
            <a:ext cx="0" cy="1046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32"/>
          <p:cNvSpPr txBox="1">
            <a:spLocks noChangeArrowheads="1"/>
          </p:cNvSpPr>
          <p:nvPr/>
        </p:nvSpPr>
        <p:spPr bwMode="auto">
          <a:xfrm>
            <a:off x="808038" y="1994492"/>
            <a:ext cx="32734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代码中通过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FragmentTransaction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add()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方法来添加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216150" y="3176585"/>
            <a:ext cx="0" cy="5397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196975" y="3179760"/>
            <a:ext cx="193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38"/>
          <p:cNvSpPr txBox="1">
            <a:spLocks noChangeArrowheads="1"/>
          </p:cNvSpPr>
          <p:nvPr/>
        </p:nvSpPr>
        <p:spPr bwMode="auto">
          <a:xfrm>
            <a:off x="579437" y="3948181"/>
            <a:ext cx="32734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两种方式添加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3" name="文本框 39"/>
          <p:cNvSpPr txBox="1">
            <a:spLocks noChangeArrowheads="1"/>
          </p:cNvSpPr>
          <p:nvPr/>
        </p:nvSpPr>
        <p:spPr bwMode="auto">
          <a:xfrm>
            <a:off x="1084263" y="5479193"/>
            <a:ext cx="10490200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在布局文件中使用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&lt;Fragment…/&gt;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元素添加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&lt;Fragment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元素的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android:name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属性指定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的实现类。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216150" y="4897435"/>
            <a:ext cx="0" cy="504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42938" y="5424488"/>
            <a:ext cx="1093152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651375" y="2163761"/>
            <a:ext cx="6791325" cy="2656783"/>
            <a:chOff x="4575175" y="2008447"/>
            <a:chExt cx="6791325" cy="2656783"/>
          </a:xfrm>
        </p:grpSpPr>
        <p:sp>
          <p:nvSpPr>
            <p:cNvPr id="26" name="矩形 25"/>
            <p:cNvSpPr/>
            <p:nvPr/>
          </p:nvSpPr>
          <p:spPr bwMode="auto">
            <a:xfrm>
              <a:off x="4575175" y="2372159"/>
              <a:ext cx="6791325" cy="2293071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577916" y="2008447"/>
              <a:ext cx="11809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E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通信方式</a:t>
              </a:r>
              <a:endParaRPr lang="zh-CN" altLang="en-US" dirty="0">
                <a:solidFill>
                  <a:srgbClr val="FE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33"/>
            <p:cNvSpPr>
              <a:spLocks noChangeArrowheads="1"/>
            </p:cNvSpPr>
            <p:nvPr/>
          </p:nvSpPr>
          <p:spPr bwMode="auto">
            <a:xfrm>
              <a:off x="4803776" y="2603500"/>
              <a:ext cx="6452857" cy="175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获取它所在的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：调用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getActivity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方法即可返回它所在的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获取它包含的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：调用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关联的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FragmentManager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findFragmentById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或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findFragmentByTag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方法即可获取指定的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6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046535" y="304143"/>
            <a:ext cx="6425926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4.4.3 Fragment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与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Activity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通信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-661987" y="314324"/>
            <a:ext cx="11418887" cy="1223963"/>
            <a:chOff x="200997" y="669775"/>
            <a:chExt cx="11418853" cy="1223559"/>
          </a:xfrm>
        </p:grpSpPr>
        <p:sp>
          <p:nvSpPr>
            <p:cNvPr id="15" name="矩形 14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71176" y="1412480"/>
              <a:ext cx="7443041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中显示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必须将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添加到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0075" y="2532061"/>
            <a:ext cx="6791325" cy="3436939"/>
            <a:chOff x="4575175" y="2008447"/>
            <a:chExt cx="6791325" cy="3436939"/>
          </a:xfrm>
        </p:grpSpPr>
        <p:sp>
          <p:nvSpPr>
            <p:cNvPr id="26" name="矩形 25"/>
            <p:cNvSpPr/>
            <p:nvPr/>
          </p:nvSpPr>
          <p:spPr bwMode="auto">
            <a:xfrm>
              <a:off x="4575175" y="2372159"/>
              <a:ext cx="6791325" cy="3073227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577916" y="2008447"/>
              <a:ext cx="15942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E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数据传递方式</a:t>
              </a:r>
              <a:endParaRPr lang="zh-CN" altLang="en-US" dirty="0">
                <a:solidFill>
                  <a:srgbClr val="FE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33"/>
            <p:cNvSpPr>
              <a:spLocks noChangeArrowheads="1"/>
            </p:cNvSpPr>
            <p:nvPr/>
          </p:nvSpPr>
          <p:spPr bwMode="auto">
            <a:xfrm>
              <a:off x="4668000" y="2685925"/>
              <a:ext cx="6698500" cy="2585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向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传递数据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中创建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Bundle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数据包，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并调用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setAguments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(Bundle bundle)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方法即可将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Bundle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数据包传递给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向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传递数据或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需要在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运行中</a:t>
              </a:r>
              <a:endParaRPr lang="en-US" altLang="zh-CN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b="1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进行实时通信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中定义一个内部回调接口，再让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包含该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实现该回调接口，这样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即可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调用该回调方法将数据传递给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25" y="2136189"/>
            <a:ext cx="6457129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2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997075" y="288853"/>
            <a:ext cx="7890238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4.4.4 Fragment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管理与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Fragment</a:t>
            </a:r>
            <a:r>
              <a:rPr lang="zh-CN" altLang="en-US" sz="4000" dirty="0">
                <a:solidFill>
                  <a:schemeClr val="bg1"/>
                </a:solidFill>
                <a:ea typeface="方正大黑简体" panose="02010601030101010101"/>
              </a:rPr>
              <a:t>事务</a:t>
            </a: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-661987" y="314324"/>
            <a:ext cx="11418887" cy="1223963"/>
            <a:chOff x="200997" y="669775"/>
            <a:chExt cx="11418853" cy="1223559"/>
          </a:xfrm>
        </p:grpSpPr>
        <p:sp>
          <p:nvSpPr>
            <p:cNvPr id="15" name="矩形 14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71176" y="1412480"/>
              <a:ext cx="6348194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主要依靠</a:t>
              </a:r>
              <a:r>
                <a:rPr lang="en-US" altLang="zh-CN" sz="2000" dirty="0" err="1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FragmentManager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7850" y="3268667"/>
            <a:ext cx="5631656" cy="2319337"/>
            <a:chOff x="1450181" y="3954463"/>
            <a:chExt cx="5631656" cy="2319337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476375" y="3954463"/>
              <a:ext cx="539273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569640" y="6273800"/>
              <a:ext cx="539273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1450181" y="4098469"/>
              <a:ext cx="5631656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+mn-lt"/>
                  <a:ea typeface="+mn-ea"/>
                </a:rPr>
                <a:t>使用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findFragmentById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或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findFragmentByTag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方法来获取指定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popBackStack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方法将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从后台栈中弹出。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addOnBackStackChangeListener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注册一个监听器，用于监听后台栈的变化。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604044" y="2517482"/>
            <a:ext cx="2965450" cy="5461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FragmentManager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的功能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775" y="3268667"/>
            <a:ext cx="37052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3486150" y="1524227"/>
            <a:ext cx="4832350" cy="4294187"/>
            <a:chOff x="2155389" y="875186"/>
            <a:chExt cx="4831282" cy="4294006"/>
          </a:xfrm>
          <a:solidFill>
            <a:srgbClr val="FE5A3E"/>
          </a:solidFill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155389" y="1711660"/>
              <a:ext cx="4831282" cy="3457532"/>
              <a:chOff x="1960587" y="1786628"/>
              <a:chExt cx="4832113" cy="3456450"/>
            </a:xfrm>
            <a:grpFill/>
          </p:grpSpPr>
          <p:sp>
            <p:nvSpPr>
              <p:cNvPr id="17" name="任意多边形 16"/>
              <p:cNvSpPr>
                <a:spLocks noChangeAspect="1"/>
              </p:cNvSpPr>
              <p:nvPr/>
            </p:nvSpPr>
            <p:spPr>
              <a:xfrm rot="13926129" flipH="1">
                <a:off x="1813922" y="2777646"/>
                <a:ext cx="1120377" cy="827047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1584"/>
                  <a:gd name="connsiteY0" fmla="*/ 785244 h 785244"/>
                  <a:gd name="connsiteX1" fmla="*/ 643520 w 971584"/>
                  <a:gd name="connsiteY1" fmla="*/ 130175 h 785244"/>
                  <a:gd name="connsiteX2" fmla="*/ 589545 w 971584"/>
                  <a:gd name="connsiteY2" fmla="*/ 0 h 785244"/>
                  <a:gd name="connsiteX3" fmla="*/ 971584 w 971584"/>
                  <a:gd name="connsiteY3" fmla="*/ 155615 h 785244"/>
                  <a:gd name="connsiteX4" fmla="*/ 748295 w 971584"/>
                  <a:gd name="connsiteY4" fmla="*/ 424657 h 785244"/>
                  <a:gd name="connsiteX5" fmla="*/ 710131 w 971584"/>
                  <a:gd name="connsiteY5" fmla="*/ 333327 h 785244"/>
                  <a:gd name="connsiteX6" fmla="*/ 0 w 971584"/>
                  <a:gd name="connsiteY6" fmla="*/ 785244 h 785244"/>
                  <a:gd name="connsiteX0" fmla="*/ 0 w 972271"/>
                  <a:gd name="connsiteY0" fmla="*/ 785244 h 785244"/>
                  <a:gd name="connsiteX1" fmla="*/ 643520 w 972271"/>
                  <a:gd name="connsiteY1" fmla="*/ 130175 h 785244"/>
                  <a:gd name="connsiteX2" fmla="*/ 589545 w 972271"/>
                  <a:gd name="connsiteY2" fmla="*/ 0 h 785244"/>
                  <a:gd name="connsiteX3" fmla="*/ 972271 w 972271"/>
                  <a:gd name="connsiteY3" fmla="*/ 123714 h 785244"/>
                  <a:gd name="connsiteX4" fmla="*/ 748295 w 972271"/>
                  <a:gd name="connsiteY4" fmla="*/ 424657 h 785244"/>
                  <a:gd name="connsiteX5" fmla="*/ 710131 w 972271"/>
                  <a:gd name="connsiteY5" fmla="*/ 333327 h 785244"/>
                  <a:gd name="connsiteX6" fmla="*/ 0 w 972271"/>
                  <a:gd name="connsiteY6" fmla="*/ 785244 h 785244"/>
                  <a:gd name="connsiteX0" fmla="*/ 0 w 965968"/>
                  <a:gd name="connsiteY0" fmla="*/ 785244 h 785244"/>
                  <a:gd name="connsiteX1" fmla="*/ 643520 w 965968"/>
                  <a:gd name="connsiteY1" fmla="*/ 130175 h 785244"/>
                  <a:gd name="connsiteX2" fmla="*/ 589545 w 965968"/>
                  <a:gd name="connsiteY2" fmla="*/ 0 h 785244"/>
                  <a:gd name="connsiteX3" fmla="*/ 965968 w 965968"/>
                  <a:gd name="connsiteY3" fmla="*/ 122946 h 785244"/>
                  <a:gd name="connsiteX4" fmla="*/ 748295 w 965968"/>
                  <a:gd name="connsiteY4" fmla="*/ 424657 h 785244"/>
                  <a:gd name="connsiteX5" fmla="*/ 710131 w 965968"/>
                  <a:gd name="connsiteY5" fmla="*/ 333327 h 785244"/>
                  <a:gd name="connsiteX6" fmla="*/ 0 w 965968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710131 w 967584"/>
                  <a:gd name="connsiteY5" fmla="*/ 333327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84" h="785244">
                    <a:moveTo>
                      <a:pt x="0" y="785244"/>
                    </a:moveTo>
                    <a:cubicBezTo>
                      <a:pt x="136004" y="525741"/>
                      <a:pt x="316580" y="331974"/>
                      <a:pt x="643520" y="130175"/>
                    </a:cubicBezTo>
                    <a:lnTo>
                      <a:pt x="589545" y="0"/>
                    </a:lnTo>
                    <a:lnTo>
                      <a:pt x="967584" y="135937"/>
                    </a:lnTo>
                    <a:lnTo>
                      <a:pt x="748295" y="424657"/>
                    </a:lnTo>
                    <a:lnTo>
                      <a:pt x="694319" y="328130"/>
                    </a:lnTo>
                    <a:cubicBezTo>
                      <a:pt x="527638" y="376354"/>
                      <a:pt x="254811" y="533127"/>
                      <a:pt x="0" y="7852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 rot="10597657" flipH="1">
                <a:off x="2992411" y="4513087"/>
                <a:ext cx="1038174" cy="729991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11087"/>
                  <a:gd name="connsiteY0" fmla="*/ 676236 h 676236"/>
                  <a:gd name="connsiteX1" fmla="*/ 700075 w 1011087"/>
                  <a:gd name="connsiteY1" fmla="*/ 130175 h 676236"/>
                  <a:gd name="connsiteX2" fmla="*/ 646100 w 1011087"/>
                  <a:gd name="connsiteY2" fmla="*/ 0 h 676236"/>
                  <a:gd name="connsiteX3" fmla="*/ 1011087 w 1011087"/>
                  <a:gd name="connsiteY3" fmla="*/ 161860 h 676236"/>
                  <a:gd name="connsiteX4" fmla="*/ 804850 w 1011087"/>
                  <a:gd name="connsiteY4" fmla="*/ 424657 h 676236"/>
                  <a:gd name="connsiteX5" fmla="*/ 766686 w 1011087"/>
                  <a:gd name="connsiteY5" fmla="*/ 333327 h 676236"/>
                  <a:gd name="connsiteX6" fmla="*/ 0 w 101108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978950"/>
                  <a:gd name="connsiteY0" fmla="*/ 631407 h 631407"/>
                  <a:gd name="connsiteX1" fmla="*/ 667648 w 978950"/>
                  <a:gd name="connsiteY1" fmla="*/ 130175 h 631407"/>
                  <a:gd name="connsiteX2" fmla="*/ 613673 w 978950"/>
                  <a:gd name="connsiteY2" fmla="*/ 0 h 631407"/>
                  <a:gd name="connsiteX3" fmla="*/ 978950 w 978950"/>
                  <a:gd name="connsiteY3" fmla="*/ 151215 h 631407"/>
                  <a:gd name="connsiteX4" fmla="*/ 772423 w 978950"/>
                  <a:gd name="connsiteY4" fmla="*/ 424657 h 631407"/>
                  <a:gd name="connsiteX5" fmla="*/ 734259 w 978950"/>
                  <a:gd name="connsiteY5" fmla="*/ 333327 h 631407"/>
                  <a:gd name="connsiteX6" fmla="*/ 0 w 978950"/>
                  <a:gd name="connsiteY6" fmla="*/ 631407 h 631407"/>
                  <a:gd name="connsiteX0" fmla="*/ 0 w 982198"/>
                  <a:gd name="connsiteY0" fmla="*/ 669231 h 669231"/>
                  <a:gd name="connsiteX1" fmla="*/ 670896 w 982198"/>
                  <a:gd name="connsiteY1" fmla="*/ 130175 h 669231"/>
                  <a:gd name="connsiteX2" fmla="*/ 616921 w 982198"/>
                  <a:gd name="connsiteY2" fmla="*/ 0 h 669231"/>
                  <a:gd name="connsiteX3" fmla="*/ 982198 w 982198"/>
                  <a:gd name="connsiteY3" fmla="*/ 151215 h 669231"/>
                  <a:gd name="connsiteX4" fmla="*/ 775671 w 982198"/>
                  <a:gd name="connsiteY4" fmla="*/ 424657 h 669231"/>
                  <a:gd name="connsiteX5" fmla="*/ 737507 w 982198"/>
                  <a:gd name="connsiteY5" fmla="*/ 333327 h 669231"/>
                  <a:gd name="connsiteX6" fmla="*/ 0 w 982198"/>
                  <a:gd name="connsiteY6" fmla="*/ 669231 h 669231"/>
                  <a:gd name="connsiteX0" fmla="*/ 0 w 974100"/>
                  <a:gd name="connsiteY0" fmla="*/ 685801 h 685801"/>
                  <a:gd name="connsiteX1" fmla="*/ 662798 w 974100"/>
                  <a:gd name="connsiteY1" fmla="*/ 130175 h 685801"/>
                  <a:gd name="connsiteX2" fmla="*/ 608823 w 974100"/>
                  <a:gd name="connsiteY2" fmla="*/ 0 h 685801"/>
                  <a:gd name="connsiteX3" fmla="*/ 974100 w 974100"/>
                  <a:gd name="connsiteY3" fmla="*/ 151215 h 685801"/>
                  <a:gd name="connsiteX4" fmla="*/ 767573 w 974100"/>
                  <a:gd name="connsiteY4" fmla="*/ 424657 h 685801"/>
                  <a:gd name="connsiteX5" fmla="*/ 729409 w 974100"/>
                  <a:gd name="connsiteY5" fmla="*/ 333327 h 685801"/>
                  <a:gd name="connsiteX6" fmla="*/ 0 w 974100"/>
                  <a:gd name="connsiteY6" fmla="*/ 685801 h 68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100" h="685801">
                    <a:moveTo>
                      <a:pt x="0" y="685801"/>
                    </a:moveTo>
                    <a:cubicBezTo>
                      <a:pt x="145560" y="425327"/>
                      <a:pt x="341596" y="238243"/>
                      <a:pt x="662798" y="130175"/>
                    </a:cubicBezTo>
                    <a:lnTo>
                      <a:pt x="608823" y="0"/>
                    </a:lnTo>
                    <a:lnTo>
                      <a:pt x="974100" y="151215"/>
                    </a:lnTo>
                    <a:lnTo>
                      <a:pt x="767573" y="424657"/>
                    </a:lnTo>
                    <a:lnTo>
                      <a:pt x="729409" y="333327"/>
                    </a:lnTo>
                    <a:cubicBezTo>
                      <a:pt x="487544" y="367422"/>
                      <a:pt x="218172" y="473763"/>
                      <a:pt x="0" y="68580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9" name="任意多边形 18"/>
              <p:cNvSpPr>
                <a:spLocks noChangeAspect="1"/>
              </p:cNvSpPr>
              <p:nvPr/>
            </p:nvSpPr>
            <p:spPr>
              <a:xfrm rot="3362433" flipH="1">
                <a:off x="5868200" y="2084171"/>
                <a:ext cx="1128311" cy="720690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62515 h 662515"/>
                  <a:gd name="connsiteX1" fmla="*/ 709286 w 1040280"/>
                  <a:gd name="connsiteY1" fmla="*/ 104277 h 662515"/>
                  <a:gd name="connsiteX2" fmla="*/ 667388 w 1040280"/>
                  <a:gd name="connsiteY2" fmla="*/ 0 h 662515"/>
                  <a:gd name="connsiteX3" fmla="*/ 1040280 w 1040280"/>
                  <a:gd name="connsiteY3" fmla="*/ 184447 h 662515"/>
                  <a:gd name="connsiteX4" fmla="*/ 814061 w 1040280"/>
                  <a:gd name="connsiteY4" fmla="*/ 398759 h 662515"/>
                  <a:gd name="connsiteX5" fmla="*/ 775897 w 1040280"/>
                  <a:gd name="connsiteY5" fmla="*/ 307429 h 662515"/>
                  <a:gd name="connsiteX6" fmla="*/ 0 w 1040280"/>
                  <a:gd name="connsiteY6" fmla="*/ 662515 h 662515"/>
                  <a:gd name="connsiteX0" fmla="*/ 0 w 1040280"/>
                  <a:gd name="connsiteY0" fmla="*/ 653883 h 653883"/>
                  <a:gd name="connsiteX1" fmla="*/ 709286 w 1040280"/>
                  <a:gd name="connsiteY1" fmla="*/ 95645 h 653883"/>
                  <a:gd name="connsiteX2" fmla="*/ 671413 w 1040280"/>
                  <a:gd name="connsiteY2" fmla="*/ 0 h 653883"/>
                  <a:gd name="connsiteX3" fmla="*/ 1040280 w 1040280"/>
                  <a:gd name="connsiteY3" fmla="*/ 175815 h 653883"/>
                  <a:gd name="connsiteX4" fmla="*/ 814061 w 1040280"/>
                  <a:gd name="connsiteY4" fmla="*/ 390127 h 653883"/>
                  <a:gd name="connsiteX5" fmla="*/ 775897 w 1040280"/>
                  <a:gd name="connsiteY5" fmla="*/ 298797 h 653883"/>
                  <a:gd name="connsiteX6" fmla="*/ 0 w 1040280"/>
                  <a:gd name="connsiteY6" fmla="*/ 653883 h 653883"/>
                  <a:gd name="connsiteX0" fmla="*/ 0 w 1031222"/>
                  <a:gd name="connsiteY0" fmla="*/ 653883 h 653883"/>
                  <a:gd name="connsiteX1" fmla="*/ 709286 w 1031222"/>
                  <a:gd name="connsiteY1" fmla="*/ 95645 h 653883"/>
                  <a:gd name="connsiteX2" fmla="*/ 671413 w 1031222"/>
                  <a:gd name="connsiteY2" fmla="*/ 0 h 653883"/>
                  <a:gd name="connsiteX3" fmla="*/ 1031222 w 1031222"/>
                  <a:gd name="connsiteY3" fmla="*/ 156392 h 653883"/>
                  <a:gd name="connsiteX4" fmla="*/ 814061 w 1031222"/>
                  <a:gd name="connsiteY4" fmla="*/ 390127 h 653883"/>
                  <a:gd name="connsiteX5" fmla="*/ 775897 w 1031222"/>
                  <a:gd name="connsiteY5" fmla="*/ 298797 h 653883"/>
                  <a:gd name="connsiteX6" fmla="*/ 0 w 1031222"/>
                  <a:gd name="connsiteY6" fmla="*/ 653883 h 653883"/>
                  <a:gd name="connsiteX0" fmla="*/ 0 w 1024177"/>
                  <a:gd name="connsiteY0" fmla="*/ 653883 h 653883"/>
                  <a:gd name="connsiteX1" fmla="*/ 709286 w 1024177"/>
                  <a:gd name="connsiteY1" fmla="*/ 95645 h 653883"/>
                  <a:gd name="connsiteX2" fmla="*/ 671413 w 1024177"/>
                  <a:gd name="connsiteY2" fmla="*/ 0 h 653883"/>
                  <a:gd name="connsiteX3" fmla="*/ 1024177 w 1024177"/>
                  <a:gd name="connsiteY3" fmla="*/ 141284 h 653883"/>
                  <a:gd name="connsiteX4" fmla="*/ 814061 w 1024177"/>
                  <a:gd name="connsiteY4" fmla="*/ 390127 h 653883"/>
                  <a:gd name="connsiteX5" fmla="*/ 775897 w 1024177"/>
                  <a:gd name="connsiteY5" fmla="*/ 298797 h 653883"/>
                  <a:gd name="connsiteX6" fmla="*/ 0 w 1024177"/>
                  <a:gd name="connsiteY6" fmla="*/ 653883 h 65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77" h="653883">
                    <a:moveTo>
                      <a:pt x="0" y="653883"/>
                    </a:moveTo>
                    <a:cubicBezTo>
                      <a:pt x="62715" y="501228"/>
                      <a:pt x="256539" y="248412"/>
                      <a:pt x="709286" y="95645"/>
                    </a:cubicBezTo>
                    <a:lnTo>
                      <a:pt x="671413" y="0"/>
                    </a:lnTo>
                    <a:lnTo>
                      <a:pt x="1024177" y="141284"/>
                    </a:lnTo>
                    <a:lnTo>
                      <a:pt x="814061" y="390127"/>
                    </a:lnTo>
                    <a:lnTo>
                      <a:pt x="775897" y="298797"/>
                    </a:lnTo>
                    <a:cubicBezTo>
                      <a:pt x="485595" y="351098"/>
                      <a:pt x="194624" y="458957"/>
                      <a:pt x="0" y="653883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203539" y="1786731"/>
                <a:ext cx="2663694" cy="2662879"/>
              </a:xfrm>
              <a:prstGeom prst="ellipse">
                <a:avLst/>
              </a:prstGeom>
              <a:grpFill/>
              <a:ln w="25400" cap="flat" cmpd="sng" algn="ctr">
                <a:noFill/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 bwMode="auto">
            <a:xfrm rot="19778451" flipH="1">
              <a:off x="3694924" y="875186"/>
              <a:ext cx="1128464" cy="720695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6" name="任意多边形 15"/>
            <p:cNvSpPr>
              <a:spLocks noChangeAspect="1"/>
            </p:cNvSpPr>
            <p:nvPr/>
          </p:nvSpPr>
          <p:spPr bwMode="auto">
            <a:xfrm rot="6306812" flipH="1">
              <a:off x="5862076" y="3952489"/>
              <a:ext cx="1128664" cy="720566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301549" y="3018857"/>
            <a:ext cx="1500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2894850" y="2244049"/>
            <a:ext cx="18838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功能与作用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2515293" y="4666710"/>
            <a:ext cx="2414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Activity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的回调机制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5629275" y="5532664"/>
            <a:ext cx="2414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7758113" y="3765777"/>
            <a:ext cx="26564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开发和管理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0"/>
          <p:cNvSpPr txBox="1">
            <a:spLocks noChangeArrowheads="1"/>
          </p:cNvSpPr>
          <p:nvPr/>
        </p:nvSpPr>
        <p:spPr bwMode="auto">
          <a:xfrm>
            <a:off x="6801737" y="1874929"/>
            <a:ext cx="2662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14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4.5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009900" y="4850238"/>
            <a:ext cx="5724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Fragment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的生命周期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851128" y="5253037"/>
            <a:ext cx="2158772" cy="254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9700" idx="3"/>
          </p:cNvCxnSpPr>
          <p:nvPr/>
        </p:nvCxnSpPr>
        <p:spPr>
          <a:xfrm flipV="1">
            <a:off x="8734544" y="5253037"/>
            <a:ext cx="2440775" cy="12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5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9" name="组合 1"/>
          <p:cNvGrpSpPr>
            <a:grpSpLocks/>
          </p:cNvGrpSpPr>
          <p:nvPr/>
        </p:nvGrpSpPr>
        <p:grpSpPr bwMode="auto">
          <a:xfrm>
            <a:off x="1426474" y="-283980"/>
            <a:ext cx="7081753" cy="5910926"/>
            <a:chOff x="2212691" y="1075083"/>
            <a:chExt cx="7082786" cy="591067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2925570" y="1330121"/>
              <a:ext cx="0" cy="1700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858956" y="1257013"/>
              <a:ext cx="17688" cy="44190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670383" y="1075083"/>
              <a:ext cx="36034" cy="3792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6653217" y="1271133"/>
              <a:ext cx="1845" cy="10748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2212691" y="3289013"/>
              <a:ext cx="1438488" cy="1439800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11900" y="5866617"/>
              <a:ext cx="1117766" cy="1119140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113386" y="2526912"/>
              <a:ext cx="1117766" cy="1117552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177711" y="5092874"/>
              <a:ext cx="1117766" cy="1117552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934" name="矩形 26"/>
            <p:cNvSpPr>
              <a:spLocks noChangeArrowheads="1"/>
            </p:cNvSpPr>
            <p:nvPr/>
          </p:nvSpPr>
          <p:spPr bwMode="auto">
            <a:xfrm>
              <a:off x="2346072" y="3611442"/>
              <a:ext cx="117170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运行</a:t>
              </a:r>
              <a:endParaRPr lang="en-US" altLang="zh-CN" sz="24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状态</a:t>
              </a:r>
              <a:endParaRPr lang="zh-CN" altLang="en-US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38935" name="矩形 27"/>
            <p:cNvSpPr>
              <a:spLocks noChangeArrowheads="1"/>
            </p:cNvSpPr>
            <p:nvPr/>
          </p:nvSpPr>
          <p:spPr bwMode="auto">
            <a:xfrm>
              <a:off x="6220555" y="2624286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停止状态</a:t>
              </a:r>
            </a:p>
          </p:txBody>
        </p:sp>
        <p:sp>
          <p:nvSpPr>
            <p:cNvPr id="38936" name="矩形 28"/>
            <p:cNvSpPr>
              <a:spLocks noChangeArrowheads="1"/>
            </p:cNvSpPr>
            <p:nvPr/>
          </p:nvSpPr>
          <p:spPr bwMode="auto">
            <a:xfrm>
              <a:off x="4425562" y="5964284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暂停状态</a:t>
              </a:r>
            </a:p>
          </p:txBody>
        </p:sp>
        <p:sp>
          <p:nvSpPr>
            <p:cNvPr id="38937" name="矩形 29"/>
            <p:cNvSpPr>
              <a:spLocks noChangeArrowheads="1"/>
            </p:cNvSpPr>
            <p:nvPr/>
          </p:nvSpPr>
          <p:spPr bwMode="auto">
            <a:xfrm>
              <a:off x="8291105" y="5245197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销毁状态</a:t>
              </a:r>
            </a:p>
          </p:txBody>
        </p:sp>
        <p:sp>
          <p:nvSpPr>
            <p:cNvPr id="42" name="弧形 41"/>
            <p:cNvSpPr/>
            <p:nvPr/>
          </p:nvSpPr>
          <p:spPr>
            <a:xfrm rot="18900000">
              <a:off x="2344466" y="3058834"/>
              <a:ext cx="1163810" cy="1163588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弧形 42"/>
            <p:cNvSpPr/>
            <p:nvPr/>
          </p:nvSpPr>
          <p:spPr>
            <a:xfrm rot="18900000">
              <a:off x="4473848" y="5696769"/>
              <a:ext cx="808157" cy="80959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>
            <a:xfrm rot="18900000">
              <a:off x="6259460" y="2347536"/>
              <a:ext cx="808158" cy="808002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弧形 44"/>
            <p:cNvSpPr/>
            <p:nvPr/>
          </p:nvSpPr>
          <p:spPr>
            <a:xfrm rot="18900000">
              <a:off x="8311075" y="4891271"/>
              <a:ext cx="808157" cy="808002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6"/>
          <p:cNvSpPr txBox="1">
            <a:spLocks noChangeArrowheads="1"/>
          </p:cNvSpPr>
          <p:nvPr/>
        </p:nvSpPr>
        <p:spPr bwMode="auto">
          <a:xfrm>
            <a:off x="241718" y="2260836"/>
            <a:ext cx="800219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生命周期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31" name="文本框 1"/>
          <p:cNvSpPr txBox="1">
            <a:spLocks noChangeArrowheads="1"/>
          </p:cNvSpPr>
          <p:nvPr/>
        </p:nvSpPr>
        <p:spPr bwMode="auto">
          <a:xfrm>
            <a:off x="1298430" y="3426936"/>
            <a:ext cx="21699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当前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位于前台，用户可见，可以获得焦点。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32" name="文本框 1"/>
          <p:cNvSpPr txBox="1">
            <a:spLocks noChangeArrowheads="1"/>
          </p:cNvSpPr>
          <p:nvPr/>
        </p:nvSpPr>
        <p:spPr bwMode="auto">
          <a:xfrm>
            <a:off x="2935979" y="5651621"/>
            <a:ext cx="255576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其他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位于前台，该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依然可见，只是不能获得焦点。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35" name="文本框 1"/>
          <p:cNvSpPr txBox="1">
            <a:spLocks noChangeArrowheads="1"/>
          </p:cNvSpPr>
          <p:nvPr/>
        </p:nvSpPr>
        <p:spPr bwMode="auto">
          <a:xfrm>
            <a:off x="4938145" y="2310186"/>
            <a:ext cx="21699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不可见，失去焦点。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36" name="文本框 1"/>
          <p:cNvSpPr txBox="1">
            <a:spLocks noChangeArrowheads="1"/>
          </p:cNvSpPr>
          <p:nvPr/>
        </p:nvSpPr>
        <p:spPr bwMode="auto">
          <a:xfrm>
            <a:off x="5208551" y="4170784"/>
            <a:ext cx="24233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被完全删除，或该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所在的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被结束。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963" y="-3173"/>
            <a:ext cx="2730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4.6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32424" y="2681597"/>
            <a:ext cx="0" cy="3683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32424" y="5812395"/>
            <a:ext cx="4118909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深入理解</a:t>
            </a:r>
            <a:r>
              <a:rPr lang="en-US" altLang="zh-CN" sz="2800" b="1" dirty="0"/>
              <a:t>Activity</a:t>
            </a:r>
            <a:r>
              <a:rPr lang="zh-CN" altLang="en-US" sz="2000" dirty="0" smtClean="0"/>
              <a:t>与</a:t>
            </a:r>
            <a:r>
              <a:rPr lang="en-US" altLang="zh-CN" sz="2800" b="1" dirty="0" smtClean="0"/>
              <a:t>Fragment</a:t>
            </a:r>
            <a:endParaRPr lang="zh-CN" altLang="en-US" sz="28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5622700" y="2440258"/>
            <a:ext cx="60867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四大组件之一：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重点掌握如何开发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AndroidManifest.xml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文件中配置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介绍了启动其他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的方法。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Bundle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在不同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之间通信。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的生命周期。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详细介绍的开发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的方法。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的生命周期。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7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/>
              <a:t>4</a:t>
            </a:r>
            <a:r>
              <a:rPr lang="en-US" altLang="zh-CN" sz="9600" dirty="0" smtClean="0"/>
              <a:t>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178004" y="4714043"/>
            <a:ext cx="75713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建立、配置和使用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Activity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11708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749307" y="5176838"/>
            <a:ext cx="14260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7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40"/>
          <p:cNvGrpSpPr>
            <a:grpSpLocks/>
          </p:cNvGrpSpPr>
          <p:nvPr/>
        </p:nvGrpSpPr>
        <p:grpSpPr bwMode="auto">
          <a:xfrm>
            <a:off x="201613" y="571500"/>
            <a:ext cx="11418887" cy="1322388"/>
            <a:chOff x="200997" y="571383"/>
            <a:chExt cx="11418853" cy="1321951"/>
          </a:xfrm>
        </p:grpSpPr>
        <p:sp>
          <p:nvSpPr>
            <p:cNvPr id="12" name="矩形 1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文本框 42"/>
            <p:cNvSpPr txBox="1">
              <a:spLocks noChangeArrowheads="1"/>
            </p:cNvSpPr>
            <p:nvPr/>
          </p:nvSpPr>
          <p:spPr bwMode="auto">
            <a:xfrm>
              <a:off x="2971329" y="571383"/>
              <a:ext cx="3611875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4.1.1 Activity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971176" y="1412480"/>
              <a:ext cx="5935774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应用中负责与用户交互的组件。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1607676" y="2565401"/>
            <a:ext cx="9126537" cy="3498850"/>
            <a:chOff x="1126184" y="2588684"/>
            <a:chExt cx="9125516" cy="3499471"/>
          </a:xfrm>
        </p:grpSpPr>
        <p:grpSp>
          <p:nvGrpSpPr>
            <p:cNvPr id="19" name="组合 33"/>
            <p:cNvGrpSpPr>
              <a:grpSpLocks/>
            </p:cNvGrpSpPr>
            <p:nvPr/>
          </p:nvGrpSpPr>
          <p:grpSpPr bwMode="auto">
            <a:xfrm>
              <a:off x="1126184" y="2699494"/>
              <a:ext cx="9125516" cy="3388661"/>
              <a:chOff x="1126184" y="2699494"/>
              <a:chExt cx="9125516" cy="3388661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1126184" y="2699829"/>
                <a:ext cx="3388933" cy="338832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4002412" y="2699829"/>
                <a:ext cx="3388933" cy="338832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6862767" y="2699829"/>
                <a:ext cx="3388933" cy="338832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1" name="椭圆 20"/>
            <p:cNvSpPr/>
            <p:nvPr/>
          </p:nvSpPr>
          <p:spPr>
            <a:xfrm>
              <a:off x="7232613" y="2602974"/>
              <a:ext cx="1158745" cy="1159081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256384" y="2588684"/>
              <a:ext cx="1158745" cy="1159081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303964" y="2612500"/>
              <a:ext cx="1158745" cy="1157493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文本框 14"/>
            <p:cNvSpPr txBox="1">
              <a:spLocks noChangeArrowheads="1"/>
            </p:cNvSpPr>
            <p:nvPr/>
          </p:nvSpPr>
          <p:spPr bwMode="auto">
            <a:xfrm>
              <a:off x="1252109" y="2813048"/>
              <a:ext cx="1210453" cy="708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案例</a:t>
              </a:r>
            </a:p>
          </p:txBody>
        </p:sp>
        <p:sp>
          <p:nvSpPr>
            <p:cNvPr id="25" name="文本框 15"/>
            <p:cNvSpPr txBox="1">
              <a:spLocks noChangeArrowheads="1"/>
            </p:cNvSpPr>
            <p:nvPr/>
          </p:nvSpPr>
          <p:spPr bwMode="auto">
            <a:xfrm>
              <a:off x="1657370" y="4086299"/>
              <a:ext cx="2205169" cy="1015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用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LauncherActivity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开发启动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的列表。</a:t>
              </a:r>
              <a:endParaRPr lang="zh-CN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6" name="文本框 24"/>
            <p:cNvSpPr txBox="1">
              <a:spLocks noChangeArrowheads="1"/>
            </p:cNvSpPr>
            <p:nvPr/>
          </p:nvSpPr>
          <p:spPr bwMode="auto">
            <a:xfrm>
              <a:off x="4242090" y="2813048"/>
              <a:ext cx="121058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案例</a:t>
              </a:r>
              <a:endParaRPr lang="zh-CN" altLang="en-US" sz="40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7" name="文本框 25"/>
            <p:cNvSpPr txBox="1">
              <a:spLocks noChangeArrowheads="1"/>
            </p:cNvSpPr>
            <p:nvPr/>
          </p:nvSpPr>
          <p:spPr bwMode="auto">
            <a:xfrm>
              <a:off x="4700620" y="4034125"/>
              <a:ext cx="2038147" cy="1323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使用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ExpandableListActivity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实现可扩展的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8" name="文本框 26"/>
            <p:cNvSpPr txBox="1">
              <a:spLocks noChangeArrowheads="1"/>
            </p:cNvSpPr>
            <p:nvPr/>
          </p:nvSpPr>
          <p:spPr bwMode="auto">
            <a:xfrm>
              <a:off x="7195582" y="2813048"/>
              <a:ext cx="121058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案例</a:t>
              </a:r>
              <a:endParaRPr lang="zh-CN" altLang="en-US" sz="40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9" name="文本框 27"/>
            <p:cNvSpPr txBox="1">
              <a:spLocks noChangeArrowheads="1"/>
            </p:cNvSpPr>
            <p:nvPr/>
          </p:nvSpPr>
          <p:spPr bwMode="auto">
            <a:xfrm>
              <a:off x="7661946" y="3956757"/>
              <a:ext cx="2319154" cy="1323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PreferenceActivity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结合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PreferenceFragment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实现参数设置界面。</a:t>
              </a:r>
              <a:endParaRPr lang="zh-CN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30" name="弦形 29"/>
            <p:cNvSpPr/>
            <p:nvPr/>
          </p:nvSpPr>
          <p:spPr>
            <a:xfrm>
              <a:off x="1303964" y="2602974"/>
              <a:ext cx="1158745" cy="1159081"/>
            </a:xfrm>
            <a:prstGeom prst="chord">
              <a:avLst>
                <a:gd name="adj1" fmla="val 5382386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弦形 30"/>
            <p:cNvSpPr/>
            <p:nvPr/>
          </p:nvSpPr>
          <p:spPr>
            <a:xfrm rot="5400000">
              <a:off x="4257010" y="2591233"/>
              <a:ext cx="1157492" cy="1158745"/>
            </a:xfrm>
            <a:prstGeom prst="chord">
              <a:avLst>
                <a:gd name="adj1" fmla="val 5382386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弦形 31"/>
            <p:cNvSpPr/>
            <p:nvPr/>
          </p:nvSpPr>
          <p:spPr>
            <a:xfrm rot="10800000">
              <a:off x="7232613" y="2598211"/>
              <a:ext cx="1158745" cy="1159081"/>
            </a:xfrm>
            <a:prstGeom prst="chord">
              <a:avLst>
                <a:gd name="adj1" fmla="val 5382386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任意多边形 50"/>
          <p:cNvSpPr/>
          <p:nvPr/>
        </p:nvSpPr>
        <p:spPr bwMode="auto">
          <a:xfrm>
            <a:off x="965200" y="2293979"/>
            <a:ext cx="619125" cy="677862"/>
          </a:xfrm>
          <a:custGeom>
            <a:avLst/>
            <a:gdLst>
              <a:gd name="connsiteX0" fmla="*/ 464278 w 844464"/>
              <a:gd name="connsiteY0" fmla="*/ 0 h 924641"/>
              <a:gd name="connsiteX1" fmla="*/ 792572 w 844464"/>
              <a:gd name="connsiteY1" fmla="*/ 135984 h 924641"/>
              <a:gd name="connsiteX2" fmla="*/ 844464 w 844464"/>
              <a:gd name="connsiteY2" fmla="*/ 198877 h 924641"/>
              <a:gd name="connsiteX3" fmla="*/ 425444 w 844464"/>
              <a:gd name="connsiteY3" fmla="*/ 924641 h 924641"/>
              <a:gd name="connsiteX4" fmla="*/ 370710 w 844464"/>
              <a:gd name="connsiteY4" fmla="*/ 919124 h 924641"/>
              <a:gd name="connsiteX5" fmla="*/ 0 w 844464"/>
              <a:gd name="connsiteY5" fmla="*/ 464278 h 924641"/>
              <a:gd name="connsiteX6" fmla="*/ 464278 w 844464"/>
              <a:gd name="connsiteY6" fmla="*/ 0 h 92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464" h="924641">
                <a:moveTo>
                  <a:pt x="464278" y="0"/>
                </a:moveTo>
                <a:cubicBezTo>
                  <a:pt x="592485" y="0"/>
                  <a:pt x="708555" y="51966"/>
                  <a:pt x="792572" y="135984"/>
                </a:cubicBezTo>
                <a:lnTo>
                  <a:pt x="844464" y="198877"/>
                </a:lnTo>
                <a:lnTo>
                  <a:pt x="425444" y="924641"/>
                </a:lnTo>
                <a:lnTo>
                  <a:pt x="370710" y="919124"/>
                </a:lnTo>
                <a:cubicBezTo>
                  <a:pt x="159146" y="875832"/>
                  <a:pt x="0" y="688640"/>
                  <a:pt x="0" y="464278"/>
                </a:cubicBezTo>
                <a:cubicBezTo>
                  <a:pt x="0" y="207864"/>
                  <a:pt x="207864" y="0"/>
                  <a:pt x="464278" y="0"/>
                </a:cubicBezTo>
                <a:close/>
              </a:path>
            </a:pathLst>
          </a:cu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652" name="组合 40"/>
          <p:cNvGrpSpPr>
            <a:grpSpLocks/>
          </p:cNvGrpSpPr>
          <p:nvPr/>
        </p:nvGrpSpPr>
        <p:grpSpPr bwMode="auto">
          <a:xfrm>
            <a:off x="201613" y="571500"/>
            <a:ext cx="11418887" cy="1322388"/>
            <a:chOff x="200997" y="571383"/>
            <a:chExt cx="11418853" cy="1321951"/>
          </a:xfrm>
        </p:grpSpPr>
        <p:sp>
          <p:nvSpPr>
            <p:cNvPr id="42" name="矩形 4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54" name="文本框 42"/>
            <p:cNvSpPr txBox="1">
              <a:spLocks noChangeArrowheads="1"/>
            </p:cNvSpPr>
            <p:nvPr/>
          </p:nvSpPr>
          <p:spPr bwMode="auto">
            <a:xfrm>
              <a:off x="2971329" y="571383"/>
              <a:ext cx="4740386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4.1.2 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配置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Activity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1176" y="1412480"/>
              <a:ext cx="6820630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应用要求所有应用程序组件都必须显示进行配置。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01613" y="3304077"/>
            <a:ext cx="6451600" cy="3049588"/>
            <a:chOff x="4938713" y="2632075"/>
            <a:chExt cx="6451600" cy="3049588"/>
          </a:xfrm>
        </p:grpSpPr>
        <p:sp>
          <p:nvSpPr>
            <p:cNvPr id="43" name="矩形 42"/>
            <p:cNvSpPr/>
            <p:nvPr/>
          </p:nvSpPr>
          <p:spPr>
            <a:xfrm>
              <a:off x="5883275" y="2632075"/>
              <a:ext cx="5507038" cy="304958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7" name="弦形 46"/>
            <p:cNvSpPr/>
            <p:nvPr/>
          </p:nvSpPr>
          <p:spPr>
            <a:xfrm rot="10800000">
              <a:off x="4938713" y="3227388"/>
              <a:ext cx="1930400" cy="1928812"/>
            </a:xfrm>
            <a:prstGeom prst="chord">
              <a:avLst>
                <a:gd name="adj1" fmla="val 5357881"/>
                <a:gd name="adj2" fmla="val 16308236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48" name="文本框 31"/>
            <p:cNvSpPr txBox="1">
              <a:spLocks noChangeArrowheads="1"/>
            </p:cNvSpPr>
            <p:nvPr/>
          </p:nvSpPr>
          <p:spPr bwMode="auto">
            <a:xfrm>
              <a:off x="6011863" y="3602038"/>
              <a:ext cx="1030287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 dirty="0" smtClean="0">
                  <a:solidFill>
                    <a:srgbClr val="FE5A3E"/>
                  </a:solidFill>
                  <a:latin typeface="Calibri" pitchFamily="34" charset="0"/>
                  <a:ea typeface="微软雅黑" pitchFamily="34" charset="-122"/>
                </a:rPr>
                <a:t>属</a:t>
              </a:r>
              <a:endParaRPr lang="en-US" altLang="zh-CN" sz="3200" dirty="0" smtClean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zh-CN" altLang="en-US" sz="3200" dirty="0" smtClean="0">
                  <a:solidFill>
                    <a:srgbClr val="FE5A3E"/>
                  </a:solidFill>
                  <a:latin typeface="Calibri" pitchFamily="34" charset="0"/>
                  <a:ea typeface="微软雅黑" pitchFamily="34" charset="-122"/>
                </a:rPr>
                <a:t>性</a:t>
              </a:r>
              <a:endParaRPr lang="zh-CN" altLang="en-US" sz="3200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49" name="矩形 33"/>
            <p:cNvSpPr>
              <a:spLocks noChangeArrowheads="1"/>
            </p:cNvSpPr>
            <p:nvPr/>
          </p:nvSpPr>
          <p:spPr bwMode="auto">
            <a:xfrm>
              <a:off x="6988969" y="2632075"/>
              <a:ext cx="4281488" cy="2862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name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实现类的类名。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con: 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对应的图标。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label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的标签。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exported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是否被其他应用调用。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launchMode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的加载模式。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50" name="文本框 1"/>
          <p:cNvSpPr txBox="1">
            <a:spLocks noChangeArrowheads="1"/>
          </p:cNvSpPr>
          <p:nvPr/>
        </p:nvSpPr>
        <p:spPr bwMode="auto">
          <a:xfrm>
            <a:off x="965200" y="2392177"/>
            <a:ext cx="44772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&lt;application…./&gt;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元素添加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&lt;activity…./&gt;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子元素即可配置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Activity.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142" y="2008102"/>
            <a:ext cx="3648075" cy="2057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567" y="4274040"/>
            <a:ext cx="36766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2" name="组合 40"/>
          <p:cNvGrpSpPr>
            <a:grpSpLocks/>
          </p:cNvGrpSpPr>
          <p:nvPr/>
        </p:nvGrpSpPr>
        <p:grpSpPr bwMode="auto">
          <a:xfrm>
            <a:off x="161131" y="172608"/>
            <a:ext cx="11418887" cy="1322388"/>
            <a:chOff x="200997" y="571383"/>
            <a:chExt cx="11418853" cy="1321951"/>
          </a:xfrm>
        </p:grpSpPr>
        <p:sp>
          <p:nvSpPr>
            <p:cNvPr id="42" name="矩形 4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54" name="文本框 42"/>
            <p:cNvSpPr txBox="1">
              <a:spLocks noChangeArrowheads="1"/>
            </p:cNvSpPr>
            <p:nvPr/>
          </p:nvSpPr>
          <p:spPr bwMode="auto">
            <a:xfrm>
              <a:off x="2971329" y="571383"/>
              <a:ext cx="6433152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4.1.3 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启动、关闭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Activity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1176" y="1412480"/>
              <a:ext cx="6622306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只有一个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作为程序的入口，并启动其他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74431" y="1867251"/>
            <a:ext cx="9747250" cy="4507318"/>
            <a:chOff x="1584325" y="2218980"/>
            <a:chExt cx="9747250" cy="4507318"/>
          </a:xfrm>
        </p:grpSpPr>
        <p:sp>
          <p:nvSpPr>
            <p:cNvPr id="15" name="任意多边形 14"/>
            <p:cNvSpPr/>
            <p:nvPr/>
          </p:nvSpPr>
          <p:spPr>
            <a:xfrm>
              <a:off x="1584325" y="2218980"/>
              <a:ext cx="3771900" cy="4507318"/>
            </a:xfrm>
            <a:custGeom>
              <a:avLst/>
              <a:gdLst>
                <a:gd name="connsiteX0" fmla="*/ 0 w 3771900"/>
                <a:gd name="connsiteY0" fmla="*/ 0 h 4914514"/>
                <a:gd name="connsiteX1" fmla="*/ 3771900 w 3771900"/>
                <a:gd name="connsiteY1" fmla="*/ 0 h 4914514"/>
                <a:gd name="connsiteX2" fmla="*/ 3771900 w 3771900"/>
                <a:gd name="connsiteY2" fmla="*/ 1646878 h 4914514"/>
                <a:gd name="connsiteX3" fmla="*/ 3119718 w 3771900"/>
                <a:gd name="connsiteY3" fmla="*/ 2299060 h 4914514"/>
                <a:gd name="connsiteX4" fmla="*/ 3771900 w 3771900"/>
                <a:gd name="connsiteY4" fmla="*/ 2951242 h 4914514"/>
                <a:gd name="connsiteX5" fmla="*/ 3771900 w 3771900"/>
                <a:gd name="connsiteY5" fmla="*/ 4914514 h 4914514"/>
                <a:gd name="connsiteX6" fmla="*/ 0 w 3771900"/>
                <a:gd name="connsiteY6" fmla="*/ 4914514 h 4914514"/>
                <a:gd name="connsiteX7" fmla="*/ 0 w 3771900"/>
                <a:gd name="connsiteY7" fmla="*/ 0 h 491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71900" h="4914514">
                  <a:moveTo>
                    <a:pt x="0" y="0"/>
                  </a:moveTo>
                  <a:lnTo>
                    <a:pt x="3771900" y="0"/>
                  </a:lnTo>
                  <a:lnTo>
                    <a:pt x="3771900" y="1646878"/>
                  </a:lnTo>
                  <a:cubicBezTo>
                    <a:pt x="3411710" y="1646878"/>
                    <a:pt x="3119718" y="1938870"/>
                    <a:pt x="3119718" y="2299060"/>
                  </a:cubicBezTo>
                  <a:cubicBezTo>
                    <a:pt x="3119718" y="2659250"/>
                    <a:pt x="3411710" y="2951242"/>
                    <a:pt x="3771900" y="2951242"/>
                  </a:cubicBezTo>
                  <a:lnTo>
                    <a:pt x="3771900" y="4914514"/>
                  </a:lnTo>
                  <a:lnTo>
                    <a:pt x="0" y="491451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907212" y="2218980"/>
              <a:ext cx="4424363" cy="4507318"/>
            </a:xfrm>
            <a:custGeom>
              <a:avLst/>
              <a:gdLst>
                <a:gd name="connsiteX0" fmla="*/ 652182 w 4424082"/>
                <a:gd name="connsiteY0" fmla="*/ 0 h 4914514"/>
                <a:gd name="connsiteX1" fmla="*/ 4424082 w 4424082"/>
                <a:gd name="connsiteY1" fmla="*/ 0 h 4914514"/>
                <a:gd name="connsiteX2" fmla="*/ 4424082 w 4424082"/>
                <a:gd name="connsiteY2" fmla="*/ 4914514 h 4914514"/>
                <a:gd name="connsiteX3" fmla="*/ 652182 w 4424082"/>
                <a:gd name="connsiteY3" fmla="*/ 4914514 h 4914514"/>
                <a:gd name="connsiteX4" fmla="*/ 652182 w 4424082"/>
                <a:gd name="connsiteY4" fmla="*/ 2951242 h 4914514"/>
                <a:gd name="connsiteX5" fmla="*/ 0 w 4424082"/>
                <a:gd name="connsiteY5" fmla="*/ 2299060 h 4914514"/>
                <a:gd name="connsiteX6" fmla="*/ 652182 w 4424082"/>
                <a:gd name="connsiteY6" fmla="*/ 1646878 h 491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24082" h="4914514">
                  <a:moveTo>
                    <a:pt x="652182" y="0"/>
                  </a:moveTo>
                  <a:lnTo>
                    <a:pt x="4424082" y="0"/>
                  </a:lnTo>
                  <a:lnTo>
                    <a:pt x="4424082" y="4914514"/>
                  </a:lnTo>
                  <a:lnTo>
                    <a:pt x="652182" y="4914514"/>
                  </a:lnTo>
                  <a:lnTo>
                    <a:pt x="652182" y="2951242"/>
                  </a:lnTo>
                  <a:cubicBezTo>
                    <a:pt x="291992" y="2951242"/>
                    <a:pt x="0" y="2659250"/>
                    <a:pt x="0" y="2299060"/>
                  </a:cubicBezTo>
                  <a:cubicBezTo>
                    <a:pt x="0" y="1938870"/>
                    <a:pt x="291992" y="1646878"/>
                    <a:pt x="652182" y="1646878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788780" y="3815573"/>
              <a:ext cx="1027113" cy="1027112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/>
                <a:t>启动</a:t>
              </a:r>
              <a:endParaRPr lang="zh-CN" altLang="en-US" sz="2400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6982618" y="3812528"/>
              <a:ext cx="1027112" cy="102711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/>
                <a:t>关闭</a:t>
              </a:r>
              <a:endParaRPr lang="zh-CN" altLang="en-US" dirty="0"/>
            </a:p>
          </p:txBody>
        </p:sp>
        <p:sp>
          <p:nvSpPr>
            <p:cNvPr id="19" name="文本框 52"/>
            <p:cNvSpPr txBox="1">
              <a:spLocks noChangeArrowheads="1"/>
            </p:cNvSpPr>
            <p:nvPr/>
          </p:nvSpPr>
          <p:spPr bwMode="auto">
            <a:xfrm>
              <a:off x="1707964" y="2753833"/>
              <a:ext cx="347186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startActivity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(Intent intent)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：启动其他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755148" y="4326084"/>
              <a:ext cx="19573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009730" y="4326084"/>
              <a:ext cx="19573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2319336" y="4100659"/>
              <a:ext cx="452437" cy="450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9979818" y="4100659"/>
              <a:ext cx="452437" cy="450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6" name="文本框 52"/>
          <p:cNvSpPr txBox="1">
            <a:spLocks noChangeArrowheads="1"/>
          </p:cNvSpPr>
          <p:nvPr/>
        </p:nvSpPr>
        <p:spPr bwMode="auto">
          <a:xfrm>
            <a:off x="1398070" y="4895885"/>
            <a:ext cx="34718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startActivityForResult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(Intent intent,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requestCode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：以指定的请求码启动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7" name="文本框 52"/>
          <p:cNvSpPr txBox="1">
            <a:spLocks noChangeArrowheads="1"/>
          </p:cNvSpPr>
          <p:nvPr/>
        </p:nvSpPr>
        <p:spPr bwMode="auto">
          <a:xfrm>
            <a:off x="7628711" y="2429184"/>
            <a:ext cx="3471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inish()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：结束当前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8" name="文本框 52"/>
          <p:cNvSpPr txBox="1">
            <a:spLocks noChangeArrowheads="1"/>
          </p:cNvSpPr>
          <p:nvPr/>
        </p:nvSpPr>
        <p:spPr bwMode="auto">
          <a:xfrm>
            <a:off x="7386005" y="4730681"/>
            <a:ext cx="34718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finishActivity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requestCode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结束以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startActivityForResult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(Intent intent, 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requestCode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)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方式启动的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5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2" name="组合 40"/>
          <p:cNvGrpSpPr>
            <a:grpSpLocks/>
          </p:cNvGrpSpPr>
          <p:nvPr/>
        </p:nvGrpSpPr>
        <p:grpSpPr bwMode="auto">
          <a:xfrm>
            <a:off x="201613" y="571500"/>
            <a:ext cx="11418887" cy="1322388"/>
            <a:chOff x="200997" y="571383"/>
            <a:chExt cx="11418853" cy="1321951"/>
          </a:xfrm>
        </p:grpSpPr>
        <p:sp>
          <p:nvSpPr>
            <p:cNvPr id="42" name="矩形 4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54" name="文本框 42"/>
            <p:cNvSpPr txBox="1">
              <a:spLocks noChangeArrowheads="1"/>
            </p:cNvSpPr>
            <p:nvPr/>
          </p:nvSpPr>
          <p:spPr bwMode="auto">
            <a:xfrm>
              <a:off x="2971329" y="571383"/>
              <a:ext cx="6881992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4.1.4 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Bundle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交换数据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1176" y="1412480"/>
              <a:ext cx="7452659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Bundle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是一个简单的数据携带包，包含了多个方法来存储数据。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56"/>
          <p:cNvSpPr txBox="1">
            <a:spLocks noChangeArrowheads="1"/>
          </p:cNvSpPr>
          <p:nvPr/>
        </p:nvSpPr>
        <p:spPr bwMode="auto">
          <a:xfrm>
            <a:off x="1742469" y="2239873"/>
            <a:ext cx="44294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案例：用第二个</a:t>
            </a:r>
            <a:r>
              <a:rPr lang="en-US" altLang="zh-CN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处理注册信息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69" y="2836804"/>
            <a:ext cx="3686175" cy="3124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394" y="3300759"/>
            <a:ext cx="3686175" cy="181927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626252" y="4044141"/>
            <a:ext cx="1263534" cy="375544"/>
          </a:xfrm>
          <a:prstGeom prst="rightArrow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5626252" y="3674809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注册结果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3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2" name="组合 40"/>
          <p:cNvGrpSpPr>
            <a:grpSpLocks/>
          </p:cNvGrpSpPr>
          <p:nvPr/>
        </p:nvGrpSpPr>
        <p:grpSpPr bwMode="auto">
          <a:xfrm>
            <a:off x="0" y="270566"/>
            <a:ext cx="11418887" cy="1321891"/>
            <a:chOff x="200997" y="571880"/>
            <a:chExt cx="11418853" cy="1321454"/>
          </a:xfrm>
        </p:grpSpPr>
        <p:sp>
          <p:nvSpPr>
            <p:cNvPr id="42" name="矩形 4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54" name="文本框 42"/>
            <p:cNvSpPr txBox="1">
              <a:spLocks noChangeArrowheads="1"/>
            </p:cNvSpPr>
            <p:nvPr/>
          </p:nvSpPr>
          <p:spPr bwMode="auto">
            <a:xfrm>
              <a:off x="2860051" y="571880"/>
              <a:ext cx="8690173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4.1.5 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启动其他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Activity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并返回结果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1176" y="1412480"/>
              <a:ext cx="7452659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Bundle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是一个简单的数据携带包，包含了多个方法来存储数据。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56"/>
          <p:cNvSpPr txBox="1">
            <a:spLocks noChangeArrowheads="1"/>
          </p:cNvSpPr>
          <p:nvPr/>
        </p:nvSpPr>
        <p:spPr bwMode="auto">
          <a:xfrm>
            <a:off x="425203" y="2026259"/>
            <a:ext cx="46858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案例：用第二个</a:t>
            </a:r>
            <a:r>
              <a:rPr lang="en-US" altLang="zh-CN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让用户选择信息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39" y="2545433"/>
            <a:ext cx="3714750" cy="2219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963" y="2580123"/>
            <a:ext cx="3686175" cy="4124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012" y="4060766"/>
            <a:ext cx="3695700" cy="2295525"/>
          </a:xfrm>
          <a:prstGeom prst="rect">
            <a:avLst/>
          </a:prstGeom>
        </p:spPr>
      </p:pic>
      <p:sp>
        <p:nvSpPr>
          <p:cNvPr id="19" name="弧形 18"/>
          <p:cNvSpPr/>
          <p:nvPr/>
        </p:nvSpPr>
        <p:spPr bwMode="auto">
          <a:xfrm rot="8100000">
            <a:off x="1611313" y="4224629"/>
            <a:ext cx="808038" cy="83185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2020888" y="5050129"/>
            <a:ext cx="0" cy="10318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 bwMode="auto">
          <a:xfrm>
            <a:off x="2020888" y="6082004"/>
            <a:ext cx="2369075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016938" y="5423729"/>
            <a:ext cx="195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进入第二个</a:t>
            </a:r>
            <a:r>
              <a:rPr lang="en-US" altLang="zh-CN" dirty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选择信息</a:t>
            </a:r>
          </a:p>
        </p:txBody>
      </p:sp>
      <p:sp>
        <p:nvSpPr>
          <p:cNvPr id="24" name="弧形 23"/>
          <p:cNvSpPr/>
          <p:nvPr/>
        </p:nvSpPr>
        <p:spPr bwMode="auto">
          <a:xfrm rot="2619305">
            <a:off x="7628126" y="2630480"/>
            <a:ext cx="809625" cy="809625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2966809" y="2821524"/>
            <a:ext cx="0" cy="2381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 bwMode="auto">
          <a:xfrm>
            <a:off x="8489625" y="3035292"/>
            <a:ext cx="165834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 bwMode="auto">
          <a:xfrm>
            <a:off x="10147965" y="3007086"/>
            <a:ext cx="0" cy="10318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618081" y="2351964"/>
            <a:ext cx="195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返回结果到第一个</a:t>
            </a:r>
            <a:r>
              <a:rPr lang="en-US" altLang="zh-CN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endParaRPr lang="zh-CN" altLang="en-US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5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4.2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989838" y="4714043"/>
            <a:ext cx="5724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Activity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的回调机制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19751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77993" y="5176838"/>
            <a:ext cx="2297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7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</TotalTime>
  <Words>2156</Words>
  <Application>Microsoft Office PowerPoint</Application>
  <PresentationFormat>宽屏</PresentationFormat>
  <Paragraphs>247</Paragraphs>
  <Slides>22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方正大黑简体</vt:lpstr>
      <vt:lpstr>方正兰亭超细黑简体</vt:lpstr>
      <vt:lpstr>隶书</vt:lpstr>
      <vt:lpstr>宋体</vt:lpstr>
      <vt:lpstr>微软雅黑</vt:lpstr>
      <vt:lpstr>Arial</vt:lpstr>
      <vt:lpstr>Broadway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dly</cp:lastModifiedBy>
  <cp:revision>258</cp:revision>
  <dcterms:created xsi:type="dcterms:W3CDTF">2014-03-11T02:58:27Z</dcterms:created>
  <dcterms:modified xsi:type="dcterms:W3CDTF">2018-10-10T03:06:16Z</dcterms:modified>
</cp:coreProperties>
</file>