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94" r:id="rId2"/>
    <p:sldId id="295" r:id="rId3"/>
    <p:sldId id="296" r:id="rId4"/>
    <p:sldId id="302" r:id="rId5"/>
    <p:sldId id="303" r:id="rId6"/>
    <p:sldId id="305" r:id="rId7"/>
    <p:sldId id="306" r:id="rId8"/>
    <p:sldId id="310" r:id="rId9"/>
    <p:sldId id="297" r:id="rId10"/>
    <p:sldId id="307" r:id="rId11"/>
    <p:sldId id="308" r:id="rId12"/>
    <p:sldId id="309" r:id="rId13"/>
    <p:sldId id="311" r:id="rId14"/>
    <p:sldId id="298" r:id="rId15"/>
    <p:sldId id="312" r:id="rId16"/>
    <p:sldId id="315" r:id="rId17"/>
    <p:sldId id="316" r:id="rId18"/>
    <p:sldId id="334" r:id="rId19"/>
    <p:sldId id="317" r:id="rId20"/>
    <p:sldId id="318" r:id="rId21"/>
    <p:sldId id="321" r:id="rId22"/>
    <p:sldId id="322" r:id="rId23"/>
    <p:sldId id="323" r:id="rId24"/>
    <p:sldId id="319" r:id="rId25"/>
    <p:sldId id="320" r:id="rId26"/>
    <p:sldId id="299" r:id="rId27"/>
    <p:sldId id="327" r:id="rId28"/>
    <p:sldId id="324" r:id="rId29"/>
    <p:sldId id="328" r:id="rId30"/>
    <p:sldId id="329" r:id="rId31"/>
    <p:sldId id="325" r:id="rId32"/>
    <p:sldId id="330" r:id="rId33"/>
    <p:sldId id="331" r:id="rId34"/>
    <p:sldId id="326" r:id="rId35"/>
    <p:sldId id="300" r:id="rId36"/>
    <p:sldId id="332" r:id="rId37"/>
    <p:sldId id="333" r:id="rId38"/>
    <p:sldId id="301" r:id="rId3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A3E"/>
    <a:srgbClr val="ED7D31"/>
    <a:srgbClr val="BB0856"/>
    <a:srgbClr val="612053"/>
    <a:srgbClr val="FFDD9D"/>
    <a:srgbClr val="BDD495"/>
    <a:srgbClr val="0D165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6" autoAdjust="0"/>
    <p:restoredTop sz="94424" autoAdjust="0"/>
  </p:normalViewPr>
  <p:slideViewPr>
    <p:cSldViewPr snapToGrid="0">
      <p:cViewPr varScale="1">
        <p:scale>
          <a:sx n="112" d="100"/>
          <a:sy n="112" d="100"/>
        </p:scale>
        <p:origin x="59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4292E-5126-46A5-9121-AA1AFBC221D9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849F6-DC4A-4E91-B80C-A51CD99E7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10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804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当程序通过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openFileInput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openFileOutput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来打开问价输入流、输出流时，程序所打开的都是应用程序的数据文件夹里的文件，这样所存储的文件大小可能比较有限，毕竟手机内置的存储空间是有限的。</a:t>
            </a:r>
            <a:endParaRPr lang="en-US" altLang="zh-CN" dirty="0" smtClean="0"/>
          </a:p>
          <a:p>
            <a:r>
              <a:rPr lang="zh-CN" altLang="en-US" dirty="0" smtClean="0"/>
              <a:t>为了更好地存取应用程序的大文件数据，应用程序需要读写</a:t>
            </a:r>
            <a:r>
              <a:rPr lang="en-US" altLang="zh-CN" dirty="0" smtClean="0"/>
              <a:t>SD</a:t>
            </a:r>
            <a:r>
              <a:rPr lang="zh-CN" altLang="en-US" dirty="0" smtClean="0"/>
              <a:t>卡上的文件。</a:t>
            </a:r>
            <a:r>
              <a:rPr lang="en-US" altLang="zh-CN" dirty="0" smtClean="0"/>
              <a:t>SD</a:t>
            </a:r>
            <a:r>
              <a:rPr lang="zh-CN" altLang="en-US" dirty="0" smtClean="0"/>
              <a:t>卡大大扩充了手机的存储能力。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300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277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SQLite</a:t>
            </a:r>
            <a:r>
              <a:rPr lang="zh-CN" altLang="en-US" dirty="0" smtClean="0"/>
              <a:t>是一个嵌入式的数据库引擎，专门适用于资源有限的设备（手机、</a:t>
            </a:r>
            <a:r>
              <a:rPr lang="en-US" altLang="zh-CN" dirty="0" smtClean="0"/>
              <a:t>PDA</a:t>
            </a:r>
            <a:r>
              <a:rPr lang="zh-CN" altLang="en-US" dirty="0" smtClean="0"/>
              <a:t>等）上适量数据存储。</a:t>
            </a:r>
            <a:r>
              <a:rPr lang="en-US" altLang="zh-CN" dirty="0" smtClean="0"/>
              <a:t>SQLite</a:t>
            </a:r>
            <a:r>
              <a:rPr lang="zh-CN" altLang="en-US" dirty="0" smtClean="0"/>
              <a:t>数据库只是一个文件。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467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提供了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代表一个数据库（底层就是一个数据库文件），一旦应用程序获得了代表指定数据库的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对象，接下来就可以通过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对象来管理和操作数据库了。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21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55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071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Android</a:t>
            </a:r>
            <a:r>
              <a:rPr lang="en-US" altLang="zh-CN" baseline="0" dirty="0" smtClean="0"/>
              <a:t> SDK 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platform-tools</a:t>
            </a:r>
            <a:r>
              <a:rPr lang="zh-CN" altLang="en-US" baseline="0" dirty="0" smtClean="0"/>
              <a:t>目录下提供了一个</a:t>
            </a:r>
            <a:r>
              <a:rPr lang="en-US" altLang="zh-CN" baseline="0" dirty="0" err="1" smtClean="0"/>
              <a:t>sqlite3.exe</a:t>
            </a:r>
            <a:r>
              <a:rPr lang="zh-CN" altLang="en-US" baseline="0" dirty="0" smtClean="0"/>
              <a:t>文件，它是一个简单的</a:t>
            </a:r>
            <a:r>
              <a:rPr lang="en-US" altLang="zh-CN" baseline="0" dirty="0" smtClean="0"/>
              <a:t>SQLite</a:t>
            </a:r>
            <a:r>
              <a:rPr lang="zh-CN" altLang="en-US" baseline="0" dirty="0" smtClean="0"/>
              <a:t>数据库管理工具，类似于</a:t>
            </a:r>
            <a:r>
              <a:rPr lang="en-US" altLang="zh-CN" baseline="0" dirty="0" smtClean="0"/>
              <a:t>MySQL</a:t>
            </a:r>
            <a:r>
              <a:rPr lang="zh-CN" altLang="en-US" baseline="0" dirty="0" smtClean="0"/>
              <a:t>提供的命令行窗口。开发者利用该工具来查询、管理数据库。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631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541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63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561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64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809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7141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328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0591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2364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979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22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3083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50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993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600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0119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提供了自动朗读支持。自动朗读支持也可以对指定文本内容进行朗读，从而发出声音；不仅如此，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的自动朗读支持还允许把文本对应的音频录制成音频文件，方便以后播放。这种自助朗读的英文名称为</a:t>
            </a:r>
            <a:r>
              <a:rPr lang="en-US" altLang="zh-CN" dirty="0" err="1" smtClean="0"/>
              <a:t>TextToSpeech</a:t>
            </a:r>
            <a:r>
              <a:rPr lang="zh-CN" altLang="en-US" dirty="0" smtClean="0"/>
              <a:t>，简称</a:t>
            </a:r>
            <a:r>
              <a:rPr lang="en-US" altLang="zh-CN" dirty="0" smtClean="0"/>
              <a:t>TTS</a:t>
            </a:r>
            <a:r>
              <a:rPr lang="zh-CN" altLang="en-US" dirty="0" smtClean="0"/>
              <a:t>。借助于</a:t>
            </a:r>
            <a:r>
              <a:rPr lang="en-US" altLang="zh-CN" dirty="0" smtClean="0"/>
              <a:t>TTS</a:t>
            </a:r>
            <a:r>
              <a:rPr lang="zh-CN" altLang="en-US" dirty="0" smtClean="0"/>
              <a:t>的支持，可以在应用程序中动态的增加音频输出，从而改善用户体验。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94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456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450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690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68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示例（如何读写应用程序数据文件夹内的文件）的部分代码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663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8B879-A7D0-4E0D-97BF-4C8D53E6B2BA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F59A1-8F80-4DF4-9977-98C9577469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75CE9-EB8B-4CB2-8BD6-AC8453F2E030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D6161-976B-4369-A543-C7538948A0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2F3D9-6D14-4128-8A65-3D2330F6EA92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5021C-BAF1-42B5-BA61-0845794391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9A284-99BB-46D2-8EDC-D828E6BD7F09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5948D-CB9E-48EC-AC93-81F7DB3822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D898C-9934-40E1-A570-2A8A0DCC2181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94DD7-32C3-470D-B46C-F24F084F4A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A087B-0345-46EA-98E5-A16AE842D7E0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B00A1-2A98-455B-BF1C-4CCC281A66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D8A4E-03EA-4C22-BDD5-0132C2A68502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94B4A-9CD9-4D4C-8831-899C094F90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97CDB-F418-4AFE-AB31-0CCA2DB8948C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92212-7DD8-49DD-ADD8-7E30068541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CDE52-22D1-40EF-A2E2-6495F92196DD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D172A-F74D-451A-B352-3DD8A828D3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62825-CC19-44C9-8718-077EF6D91EE8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D0168-B603-4F2B-8B03-5C54722FD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5A18F-3C91-42A0-AEC8-BA90E764E62F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359F3-83CB-4552-862F-47AE5B1563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87E7DA6-E403-406C-9181-6EF4E699EF90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24AB94-8D45-47CC-81A6-B3D637DC16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789488" y="4836109"/>
            <a:ext cx="4000500" cy="69532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603" name="文本框 7"/>
          <p:cNvSpPr txBox="1">
            <a:spLocks noChangeArrowheads="1"/>
          </p:cNvSpPr>
          <p:nvPr/>
        </p:nvSpPr>
        <p:spPr bwMode="auto">
          <a:xfrm>
            <a:off x="3187277" y="776351"/>
            <a:ext cx="295465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第八章</a:t>
            </a:r>
            <a:endParaRPr lang="zh-CN" altLang="en-US" sz="72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106313" y="2163653"/>
            <a:ext cx="5683675" cy="38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5" name="文本框 10"/>
          <p:cNvSpPr txBox="1">
            <a:spLocks noChangeArrowheads="1"/>
          </p:cNvSpPr>
          <p:nvPr/>
        </p:nvSpPr>
        <p:spPr bwMode="auto">
          <a:xfrm>
            <a:off x="5081588" y="4983747"/>
            <a:ext cx="17988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教师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：代立云 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9988" y="1893848"/>
            <a:ext cx="3057525" cy="38161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3414713" y="5183772"/>
            <a:ext cx="13509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765675" y="4836109"/>
            <a:ext cx="234950" cy="69532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任意多边形 22"/>
          <p:cNvSpPr>
            <a:spLocks noChangeArrowheads="1"/>
          </p:cNvSpPr>
          <p:nvPr/>
        </p:nvSpPr>
        <p:spPr bwMode="auto">
          <a:xfrm>
            <a:off x="325013" y="436288"/>
            <a:ext cx="2781300" cy="2781300"/>
          </a:xfrm>
          <a:custGeom>
            <a:avLst/>
            <a:gdLst>
              <a:gd name="T0" fmla="*/ 0 w 2781300"/>
              <a:gd name="T1" fmla="*/ 0 h 2781300"/>
              <a:gd name="T2" fmla="*/ 2781300 w 2781300"/>
              <a:gd name="T3" fmla="*/ 2781300 h 2781300"/>
            </a:gdLst>
            <a:ahLst/>
            <a:cxnLst/>
            <a:rect l="T0" t="T1" r="T2" b="T3"/>
            <a:pathLst>
              <a:path w="2781300" h="2781300">
                <a:moveTo>
                  <a:pt x="2036640" y="1125345"/>
                </a:moveTo>
                <a:cubicBezTo>
                  <a:pt x="1987406" y="1125345"/>
                  <a:pt x="1947494" y="1165257"/>
                  <a:pt x="1947494" y="1214491"/>
                </a:cubicBezTo>
                <a:lnTo>
                  <a:pt x="1947494" y="1646346"/>
                </a:lnTo>
                <a:cubicBezTo>
                  <a:pt x="1947494" y="1695580"/>
                  <a:pt x="1987406" y="1735492"/>
                  <a:pt x="2036640" y="1735492"/>
                </a:cubicBezTo>
                <a:lnTo>
                  <a:pt x="2056954" y="1735492"/>
                </a:lnTo>
                <a:cubicBezTo>
                  <a:pt x="2106188" y="1735492"/>
                  <a:pt x="2146100" y="1695580"/>
                  <a:pt x="2146100" y="1646346"/>
                </a:cubicBezTo>
                <a:lnTo>
                  <a:pt x="2146100" y="1214491"/>
                </a:lnTo>
                <a:cubicBezTo>
                  <a:pt x="2146100" y="1165257"/>
                  <a:pt x="2106188" y="1125345"/>
                  <a:pt x="2056954" y="1125345"/>
                </a:cubicBezTo>
                <a:close/>
                <a:moveTo>
                  <a:pt x="903822" y="1124069"/>
                </a:moveTo>
                <a:lnTo>
                  <a:pt x="903822" y="1463934"/>
                </a:lnTo>
                <a:lnTo>
                  <a:pt x="903822" y="1859990"/>
                </a:lnTo>
                <a:lnTo>
                  <a:pt x="903822" y="1862667"/>
                </a:lnTo>
                <a:lnTo>
                  <a:pt x="904363" y="1862667"/>
                </a:lnTo>
                <a:lnTo>
                  <a:pt x="911603" y="1898532"/>
                </a:lnTo>
                <a:cubicBezTo>
                  <a:pt x="926635" y="1934071"/>
                  <a:pt x="961825" y="1959007"/>
                  <a:pt x="1002839" y="1959007"/>
                </a:cubicBezTo>
                <a:lnTo>
                  <a:pt x="1074515" y="1959007"/>
                </a:lnTo>
                <a:lnTo>
                  <a:pt x="1074515" y="2174934"/>
                </a:lnTo>
                <a:cubicBezTo>
                  <a:pt x="1074515" y="2224168"/>
                  <a:pt x="1114427" y="2264080"/>
                  <a:pt x="1163661" y="2264080"/>
                </a:cubicBezTo>
                <a:lnTo>
                  <a:pt x="1183975" y="2264080"/>
                </a:lnTo>
                <a:cubicBezTo>
                  <a:pt x="1233209" y="2264080"/>
                  <a:pt x="1273121" y="2224168"/>
                  <a:pt x="1273121" y="2174934"/>
                </a:cubicBezTo>
                <a:lnTo>
                  <a:pt x="1273121" y="1959007"/>
                </a:lnTo>
                <a:lnTo>
                  <a:pt x="1497912" y="1959007"/>
                </a:lnTo>
                <a:lnTo>
                  <a:pt x="1497912" y="2190772"/>
                </a:lnTo>
                <a:cubicBezTo>
                  <a:pt x="1497912" y="2240006"/>
                  <a:pt x="1537824" y="2279918"/>
                  <a:pt x="1587058" y="2279918"/>
                </a:cubicBezTo>
                <a:lnTo>
                  <a:pt x="1607372" y="2279918"/>
                </a:lnTo>
                <a:cubicBezTo>
                  <a:pt x="1656606" y="2279918"/>
                  <a:pt x="1696518" y="2240006"/>
                  <a:pt x="1696518" y="2190772"/>
                </a:cubicBezTo>
                <a:lnTo>
                  <a:pt x="1696518" y="1959007"/>
                </a:lnTo>
                <a:lnTo>
                  <a:pt x="1768194" y="1959007"/>
                </a:lnTo>
                <a:cubicBezTo>
                  <a:pt x="1809209" y="1959007"/>
                  <a:pt x="1844398" y="1934071"/>
                  <a:pt x="1859430" y="1898532"/>
                </a:cubicBezTo>
                <a:lnTo>
                  <a:pt x="1866671" y="1862667"/>
                </a:lnTo>
                <a:lnTo>
                  <a:pt x="1867211" y="1862667"/>
                </a:lnTo>
                <a:lnTo>
                  <a:pt x="1867211" y="1859990"/>
                </a:lnTo>
                <a:lnTo>
                  <a:pt x="1867211" y="1463934"/>
                </a:lnTo>
                <a:lnTo>
                  <a:pt x="1867211" y="1124069"/>
                </a:lnTo>
                <a:close/>
                <a:moveTo>
                  <a:pt x="724346" y="1124069"/>
                </a:moveTo>
                <a:cubicBezTo>
                  <a:pt x="675112" y="1124069"/>
                  <a:pt x="635200" y="1163981"/>
                  <a:pt x="635200" y="1213215"/>
                </a:cubicBezTo>
                <a:lnTo>
                  <a:pt x="635200" y="1645070"/>
                </a:lnTo>
                <a:cubicBezTo>
                  <a:pt x="635200" y="1694304"/>
                  <a:pt x="675112" y="1734216"/>
                  <a:pt x="724346" y="1734216"/>
                </a:cubicBezTo>
                <a:lnTo>
                  <a:pt x="744660" y="1734216"/>
                </a:lnTo>
                <a:cubicBezTo>
                  <a:pt x="793894" y="1734216"/>
                  <a:pt x="833806" y="1694304"/>
                  <a:pt x="833806" y="1645070"/>
                </a:cubicBezTo>
                <a:lnTo>
                  <a:pt x="833806" y="1213215"/>
                </a:lnTo>
                <a:cubicBezTo>
                  <a:pt x="833806" y="1163981"/>
                  <a:pt x="793894" y="1124069"/>
                  <a:pt x="744660" y="1124069"/>
                </a:cubicBezTo>
                <a:close/>
                <a:moveTo>
                  <a:pt x="1578194" y="802940"/>
                </a:moveTo>
                <a:cubicBezTo>
                  <a:pt x="1604797" y="802940"/>
                  <a:pt x="1626364" y="824506"/>
                  <a:pt x="1626364" y="851109"/>
                </a:cubicBezTo>
                <a:cubicBezTo>
                  <a:pt x="1626364" y="877712"/>
                  <a:pt x="1604797" y="899279"/>
                  <a:pt x="1578194" y="899279"/>
                </a:cubicBezTo>
                <a:cubicBezTo>
                  <a:pt x="1551591" y="899279"/>
                  <a:pt x="1530025" y="877712"/>
                  <a:pt x="1530025" y="851109"/>
                </a:cubicBezTo>
                <a:cubicBezTo>
                  <a:pt x="1530025" y="824506"/>
                  <a:pt x="1551591" y="802940"/>
                  <a:pt x="1578194" y="802940"/>
                </a:cubicBezTo>
                <a:close/>
                <a:moveTo>
                  <a:pt x="1192839" y="802940"/>
                </a:moveTo>
                <a:cubicBezTo>
                  <a:pt x="1219442" y="802940"/>
                  <a:pt x="1241008" y="824506"/>
                  <a:pt x="1241008" y="851109"/>
                </a:cubicBezTo>
                <a:cubicBezTo>
                  <a:pt x="1241008" y="877712"/>
                  <a:pt x="1219442" y="899279"/>
                  <a:pt x="1192839" y="899279"/>
                </a:cubicBezTo>
                <a:cubicBezTo>
                  <a:pt x="1166236" y="899279"/>
                  <a:pt x="1144669" y="877712"/>
                  <a:pt x="1144669" y="851109"/>
                </a:cubicBezTo>
                <a:cubicBezTo>
                  <a:pt x="1144669" y="824506"/>
                  <a:pt x="1166236" y="802940"/>
                  <a:pt x="1192839" y="802940"/>
                </a:cubicBezTo>
                <a:close/>
                <a:moveTo>
                  <a:pt x="1063954" y="526828"/>
                </a:moveTo>
                <a:cubicBezTo>
                  <a:pt x="1056626" y="526089"/>
                  <a:pt x="1049017" y="528145"/>
                  <a:pt x="1042862" y="533171"/>
                </a:cubicBezTo>
                <a:cubicBezTo>
                  <a:pt x="1030552" y="543224"/>
                  <a:pt x="1028723" y="561353"/>
                  <a:pt x="1038775" y="573662"/>
                </a:cubicBezTo>
                <a:lnTo>
                  <a:pt x="1139217" y="696651"/>
                </a:lnTo>
                <a:lnTo>
                  <a:pt x="1116197" y="706371"/>
                </a:lnTo>
                <a:cubicBezTo>
                  <a:pt x="988065" y="773711"/>
                  <a:pt x="903822" y="887749"/>
                  <a:pt x="903822" y="1017093"/>
                </a:cubicBezTo>
                <a:cubicBezTo>
                  <a:pt x="903822" y="1031561"/>
                  <a:pt x="904876" y="1045837"/>
                  <a:pt x="907180" y="1059844"/>
                </a:cubicBezTo>
                <a:lnTo>
                  <a:pt x="1863853" y="1059844"/>
                </a:lnTo>
                <a:cubicBezTo>
                  <a:pt x="1866157" y="1045837"/>
                  <a:pt x="1867211" y="1031561"/>
                  <a:pt x="1867211" y="1017093"/>
                </a:cubicBezTo>
                <a:cubicBezTo>
                  <a:pt x="1867211" y="887749"/>
                  <a:pt x="1782968" y="773711"/>
                  <a:pt x="1654837" y="706371"/>
                </a:cubicBezTo>
                <a:lnTo>
                  <a:pt x="1609804" y="687357"/>
                </a:lnTo>
                <a:lnTo>
                  <a:pt x="1702656" y="573662"/>
                </a:lnTo>
                <a:cubicBezTo>
                  <a:pt x="1712708" y="561353"/>
                  <a:pt x="1710879" y="543224"/>
                  <a:pt x="1698569" y="533171"/>
                </a:cubicBezTo>
                <a:cubicBezTo>
                  <a:pt x="1692415" y="528145"/>
                  <a:pt x="1684805" y="526089"/>
                  <a:pt x="1677478" y="526828"/>
                </a:cubicBezTo>
                <a:cubicBezTo>
                  <a:pt x="1670150" y="527568"/>
                  <a:pt x="1663105" y="531103"/>
                  <a:pt x="1658078" y="537257"/>
                </a:cubicBezTo>
                <a:lnTo>
                  <a:pt x="1552272" y="666814"/>
                </a:lnTo>
                <a:lnTo>
                  <a:pt x="1482595" y="649988"/>
                </a:lnTo>
                <a:cubicBezTo>
                  <a:pt x="1451238" y="644996"/>
                  <a:pt x="1418771" y="642375"/>
                  <a:pt x="1385517" y="642375"/>
                </a:cubicBezTo>
                <a:cubicBezTo>
                  <a:pt x="1319009" y="642375"/>
                  <a:pt x="1255649" y="652861"/>
                  <a:pt x="1198020" y="671822"/>
                </a:cubicBezTo>
                <a:lnTo>
                  <a:pt x="1194472" y="673320"/>
                </a:lnTo>
                <a:lnTo>
                  <a:pt x="1083353" y="537257"/>
                </a:lnTo>
                <a:cubicBezTo>
                  <a:pt x="1078327" y="531103"/>
                  <a:pt x="1071281" y="527568"/>
                  <a:pt x="1063954" y="526828"/>
                </a:cubicBezTo>
                <a:close/>
                <a:moveTo>
                  <a:pt x="0" y="0"/>
                </a:moveTo>
                <a:lnTo>
                  <a:pt x="2781300" y="0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rgbClr val="A5A5A5">
              <a:alpha val="67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952" y="1976680"/>
            <a:ext cx="2900338" cy="3668899"/>
          </a:xfrm>
          <a:prstGeom prst="rect">
            <a:avLst/>
          </a:prstGeom>
        </p:spPr>
      </p:pic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551939" y="3426423"/>
            <a:ext cx="822532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Android</a:t>
            </a:r>
            <a:r>
              <a:rPr lang="zh-CN" altLang="en-US" sz="66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数据存储与</a:t>
            </a:r>
            <a:r>
              <a:rPr lang="en-US" altLang="zh-CN" sz="66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IO</a:t>
            </a:r>
            <a:endParaRPr lang="zh-CN" altLang="en-US" sz="66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05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174034" y="370026"/>
            <a:ext cx="961352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8.2.1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openFileOutput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和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openFileInput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88453" y="1483568"/>
            <a:ext cx="7701539" cy="1993727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Context</a:t>
            </a:r>
            <a:r>
              <a:rPr lang="zh-CN" altLang="en-US" dirty="0" smtClean="0"/>
              <a:t>提供了如下两个方法来打开应用程序的数据文件夹的文件</a:t>
            </a:r>
            <a:r>
              <a:rPr lang="en-US" altLang="zh-CN" dirty="0" smtClean="0"/>
              <a:t>IO</a:t>
            </a:r>
            <a:r>
              <a:rPr lang="zh-CN" altLang="en-US" dirty="0" smtClean="0"/>
              <a:t>流：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FileInputStream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openFileInput</a:t>
            </a:r>
            <a:r>
              <a:rPr lang="en-US" altLang="zh-CN" dirty="0" smtClean="0"/>
              <a:t>(String name)</a:t>
            </a:r>
            <a:r>
              <a:rPr lang="zh-CN" altLang="en-US" dirty="0" smtClean="0"/>
              <a:t>：打开应用程序的数据文件夹下的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文件对应的输入流。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FileOutputStream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openFileOutput</a:t>
            </a:r>
            <a:r>
              <a:rPr lang="en-US" altLang="zh-CN" dirty="0" smtClean="0"/>
              <a:t>(String name,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mode)</a:t>
            </a:r>
            <a:r>
              <a:rPr lang="zh-CN" altLang="en-US" dirty="0" smtClean="0"/>
              <a:t>：打开应用程序的数据文件夹下的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文件对应的输出流。</a:t>
            </a:r>
            <a:endParaRPr lang="en-US" altLang="zh-CN" dirty="0" smtClean="0"/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5644685" y="3299936"/>
            <a:ext cx="0" cy="1141084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 bwMode="auto">
          <a:xfrm flipH="1">
            <a:off x="4508252" y="4441020"/>
            <a:ext cx="6559433" cy="0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弦形 14"/>
          <p:cNvSpPr/>
          <p:nvPr/>
        </p:nvSpPr>
        <p:spPr bwMode="auto">
          <a:xfrm rot="16200000">
            <a:off x="5424817" y="2860992"/>
            <a:ext cx="439737" cy="438150"/>
          </a:xfrm>
          <a:prstGeom prst="chord">
            <a:avLst>
              <a:gd name="adj1" fmla="val 5398047"/>
              <a:gd name="adj2" fmla="val 16200000"/>
            </a:avLst>
          </a:prstGeom>
          <a:solidFill>
            <a:srgbClr val="FE5A3E"/>
          </a:solidFill>
          <a:ln>
            <a:solidFill>
              <a:srgbClr val="FE5A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5644685" y="4058809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指定打开文件的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模式，支持如下值：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16" name="直接连接符 15"/>
          <p:cNvCxnSpPr/>
          <p:nvPr/>
        </p:nvCxnSpPr>
        <p:spPr bwMode="auto">
          <a:xfrm flipH="1">
            <a:off x="4513253" y="6335081"/>
            <a:ext cx="6717124" cy="27293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508252" y="4650154"/>
            <a:ext cx="65594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MODE_PRIVATE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：该文件只能被当前程序读写。</a:t>
            </a:r>
            <a:endParaRPr lang="en-US" altLang="zh-CN" dirty="0" smtClean="0">
              <a:solidFill>
                <a:schemeClr val="bg1"/>
              </a:solidFill>
              <a:latin typeface="+mn-lt"/>
              <a:ea typeface="+mn-ea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MODE_APPEND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：以追加方式打开该文件，应用程序可以向该文件中追加内容。</a:t>
            </a:r>
            <a:endParaRPr lang="en-US" altLang="zh-CN" dirty="0" smtClean="0">
              <a:solidFill>
                <a:schemeClr val="bg1"/>
              </a:solidFill>
              <a:latin typeface="+mn-lt"/>
              <a:ea typeface="+mn-ea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MODE_WORLD_READABLE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该文件的内容可由其他程序读取。</a:t>
            </a:r>
            <a:endParaRPr lang="en-US" altLang="zh-CN" dirty="0">
              <a:solidFill>
                <a:schemeClr val="bg1"/>
              </a:solidFill>
              <a:latin typeface="+mn-lt"/>
              <a:ea typeface="+mn-ea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MODE_WORLD_WRITEABLE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：该文件的内容可由其他程序读写。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13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174034" y="370026"/>
            <a:ext cx="961352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8.2.1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openFileOutput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和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openFileInput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50"/>
          <p:cNvGrpSpPr>
            <a:grpSpLocks/>
          </p:cNvGrpSpPr>
          <p:nvPr/>
        </p:nvGrpSpPr>
        <p:grpSpPr bwMode="auto">
          <a:xfrm>
            <a:off x="1087220" y="1201023"/>
            <a:ext cx="8534400" cy="2784404"/>
            <a:chOff x="3328690" y="3196978"/>
            <a:chExt cx="8534469" cy="3005075"/>
          </a:xfrm>
        </p:grpSpPr>
        <p:sp>
          <p:nvSpPr>
            <p:cNvPr id="5" name="矩形 4"/>
            <p:cNvSpPr/>
            <p:nvPr/>
          </p:nvSpPr>
          <p:spPr>
            <a:xfrm>
              <a:off x="3328690" y="3196978"/>
              <a:ext cx="8534469" cy="3005075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6" name="文本框 49"/>
            <p:cNvSpPr txBox="1">
              <a:spLocks noChangeArrowheads="1"/>
            </p:cNvSpPr>
            <p:nvPr/>
          </p:nvSpPr>
          <p:spPr bwMode="auto">
            <a:xfrm>
              <a:off x="3669205" y="3603359"/>
              <a:ext cx="7853439" cy="2192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Context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还提供了如下几个方法来访问应用程序的数据文件夹：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getDir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(String name,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mode)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：在应用程序的数据文件夹下获取或创建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name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对应的子目录。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File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getFilesDir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：获取应用程序的数据文件夹的绝对路径。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String[]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fileList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：返回应用程序的数据文件夹下的全部文件。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deleteFile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(String)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：删除应用程序的数据文件夹下的指定文件。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76673" y="4345115"/>
            <a:ext cx="4177747" cy="23391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打开文件输入流</a:t>
            </a:r>
            <a:b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FileInputStream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openFileInput(FILE_NAME);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byte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1024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hasRead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StringBuilder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sb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读取文件内容</a:t>
            </a:r>
            <a:b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hasRead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.read(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&gt;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.append(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hasRead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关闭文件输入流</a:t>
            </a:r>
            <a:b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.close();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570022" y="4623576"/>
            <a:ext cx="6346609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以追加模式打开文件输出流</a:t>
            </a:r>
            <a:b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FileOutputStream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openFileOutput(FILE_NAME, </a:t>
            </a:r>
            <a: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MODE_APPEND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将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FileOutputStream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包装成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PrintStream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PrintStream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PrintStream(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输出文件内容</a:t>
            </a:r>
            <a:b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ps.println(content);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关闭文件输出流</a:t>
            </a:r>
            <a:b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ps.close();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71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2783893" y="356358"/>
            <a:ext cx="65421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8.2.2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读写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SD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卡上的文件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50"/>
          <p:cNvGrpSpPr>
            <a:grpSpLocks/>
          </p:cNvGrpSpPr>
          <p:nvPr/>
        </p:nvGrpSpPr>
        <p:grpSpPr bwMode="auto">
          <a:xfrm>
            <a:off x="1684184" y="2018352"/>
            <a:ext cx="9246951" cy="3603206"/>
            <a:chOff x="3328689" y="3196978"/>
            <a:chExt cx="9247026" cy="3888770"/>
          </a:xfrm>
        </p:grpSpPr>
        <p:sp>
          <p:nvSpPr>
            <p:cNvPr id="5" name="矩形 4"/>
            <p:cNvSpPr/>
            <p:nvPr/>
          </p:nvSpPr>
          <p:spPr>
            <a:xfrm>
              <a:off x="3328689" y="3196978"/>
              <a:ext cx="9247026" cy="3888770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6" name="文本框 49"/>
            <p:cNvSpPr txBox="1">
              <a:spLocks noChangeArrowheads="1"/>
            </p:cNvSpPr>
            <p:nvPr/>
          </p:nvSpPr>
          <p:spPr bwMode="auto">
            <a:xfrm>
              <a:off x="3578775" y="3523992"/>
              <a:ext cx="8746853" cy="3388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读写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卡上的文件请按如下步骤进行：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+mj-ea"/>
                <a:buAutoNum type="circleNumDbPlain"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调用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Environment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getExternalStorageState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方法判断手机上是否插入了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卡，并且应用程序具有读写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卡的权限。例如使用如下代码：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+mj-ea"/>
                <a:buAutoNum type="circleNumDbPlain"/>
              </a:pP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+mj-ea"/>
                <a:buAutoNum type="circleNumDbPlain"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+mj-ea"/>
                <a:buAutoNum type="circleNumDbPlain"/>
              </a:pP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+mj-ea"/>
                <a:buAutoNum type="circleNumDbPlain"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+mj-ea"/>
                <a:buAutoNum type="circleNumDbPlain"/>
              </a:pP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调用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Environment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getExternalStorageDirectory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方法获取外部存储器，也就是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卡的目录。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+mj-ea"/>
                <a:buAutoNum type="circleNumDbPlain"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使用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FileInputStream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FileOutputStream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FileReader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或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FileWriter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读写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卡里的文件。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384745" y="3703843"/>
            <a:ext cx="734047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如果手机已插入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卡，且应用程序具有读写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卡的能力，下面语句返回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Environment.getExternalStorageState().equals(Environment.MEDIA_MOUNTED);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0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2783893" y="356358"/>
            <a:ext cx="65421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8.2.2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读写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SD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卡上的文件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 bwMode="auto">
          <a:xfrm flipH="1">
            <a:off x="2191657" y="2504031"/>
            <a:ext cx="65594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 bwMode="auto">
          <a:xfrm flipH="1">
            <a:off x="5186601" y="4189726"/>
            <a:ext cx="2333150" cy="272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191657" y="2712398"/>
            <a:ext cx="65594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手机上应该已插入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SD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卡。对于模拟器来说，可通过</a:t>
            </a: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mksdcard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命令来创建虚拟存储卡。</a:t>
            </a:r>
            <a:endParaRPr lang="en-US" altLang="zh-CN" dirty="0" smtClean="0">
              <a:solidFill>
                <a:schemeClr val="bg1"/>
              </a:solidFill>
              <a:latin typeface="+mn-lt"/>
              <a:ea typeface="+mn-ea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bg1"/>
              </a:solidFill>
              <a:latin typeface="+mn-lt"/>
              <a:ea typeface="+mn-ea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为了读写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SD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卡上的数据，必须在应用程序的清单文件（</a:t>
            </a: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AndroidManifest.xml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）中添加读写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SD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卡的权限。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36894" y="4992914"/>
            <a:ext cx="8036174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在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卡中创建与删除文件权限 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b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uses-permission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:name=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"android.permission.MOUNT_UNMOUNT_FILESYSTEMS"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向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卡写入数据权限 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b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uses-permission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:name=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"android.permission.WRITE_EXTERNAL_STORAGE"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191657" y="1879330"/>
            <a:ext cx="5328094" cy="55376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应用程序读写</a:t>
            </a:r>
            <a:r>
              <a:rPr lang="en-US" altLang="zh-CN" dirty="0" smtClean="0"/>
              <a:t>SD</a:t>
            </a:r>
            <a:r>
              <a:rPr lang="zh-CN" altLang="en-US" dirty="0" smtClean="0"/>
              <a:t>卡上的文件有如下两个注意点：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6473371" y="4203372"/>
            <a:ext cx="0" cy="7895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79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8.3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4030842" y="4740402"/>
            <a:ext cx="387798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SQLite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数据库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287165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021782" y="5176838"/>
            <a:ext cx="31931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70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2688806" y="356358"/>
            <a:ext cx="673235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8.3.1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SQLiteDatabase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简介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92526" y="2068309"/>
            <a:ext cx="8726481" cy="2962141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s</a:t>
            </a:r>
            <a:r>
              <a:rPr lang="en-US" altLang="zh-CN" dirty="0" smtClean="0"/>
              <a:t>tatic </a:t>
            </a:r>
            <a:r>
              <a:rPr lang="en-US" altLang="zh-CN" dirty="0" err="1" smtClean="0"/>
              <a:t>SQLiteDatabase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openDatabase</a:t>
            </a:r>
            <a:r>
              <a:rPr lang="en-US" altLang="zh-CN" dirty="0" smtClean="0"/>
              <a:t>(String path, </a:t>
            </a:r>
            <a:r>
              <a:rPr lang="en-US" altLang="zh-CN" dirty="0" err="1" smtClean="0"/>
              <a:t>SQLiteDatabase.CursorFactory</a:t>
            </a:r>
            <a:r>
              <a:rPr lang="en-US" altLang="zh-CN" dirty="0" smtClean="0"/>
              <a:t> factory,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flags)</a:t>
            </a:r>
            <a:r>
              <a:rPr lang="zh-CN" altLang="en-US" dirty="0" smtClean="0"/>
              <a:t>：打开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文件所代表的</a:t>
            </a:r>
            <a:r>
              <a:rPr lang="en-US" altLang="zh-CN" dirty="0" smtClean="0"/>
              <a:t>SQLite</a:t>
            </a:r>
            <a:r>
              <a:rPr lang="zh-CN" altLang="en-US" dirty="0" smtClean="0"/>
              <a:t>数据库。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s</a:t>
            </a:r>
            <a:r>
              <a:rPr lang="en-US" altLang="zh-CN" dirty="0" smtClean="0"/>
              <a:t>tatic </a:t>
            </a:r>
            <a:r>
              <a:rPr lang="en-US" altLang="zh-CN" dirty="0" err="1" smtClean="0"/>
              <a:t>SQLiteDatabase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openOrCreateDatabase</a:t>
            </a:r>
            <a:r>
              <a:rPr lang="en-US" altLang="zh-CN" dirty="0" smtClean="0"/>
              <a:t>(File </a:t>
            </a:r>
            <a:r>
              <a:rPr lang="en-US" altLang="zh-CN" dirty="0"/>
              <a:t>file, </a:t>
            </a:r>
            <a:r>
              <a:rPr lang="en-US" altLang="zh-CN" dirty="0" err="1"/>
              <a:t>SQLiteDatabase.CursorFactory</a:t>
            </a:r>
            <a:r>
              <a:rPr lang="en-US" altLang="zh-CN" dirty="0"/>
              <a:t> factory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：打开或创建（如果不存在）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文件所代表的</a:t>
            </a:r>
            <a:r>
              <a:rPr lang="en-US" altLang="zh-CN" dirty="0" smtClean="0"/>
              <a:t>SQLite</a:t>
            </a:r>
            <a:r>
              <a:rPr lang="zh-CN" altLang="en-US" dirty="0" smtClean="0"/>
              <a:t>数据库。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static </a:t>
            </a:r>
            <a:r>
              <a:rPr lang="en-US" altLang="zh-CN" dirty="0" err="1"/>
              <a:t>SQLiteDatabase</a:t>
            </a:r>
            <a:r>
              <a:rPr lang="en-US" altLang="zh-CN" dirty="0"/>
              <a:t> </a:t>
            </a:r>
            <a:r>
              <a:rPr lang="en-US" altLang="zh-CN" dirty="0" err="1" smtClean="0"/>
              <a:t>openOrCreateDatabase</a:t>
            </a:r>
            <a:r>
              <a:rPr lang="en-US" altLang="zh-CN" dirty="0" smtClean="0"/>
              <a:t>(String path, </a:t>
            </a:r>
            <a:r>
              <a:rPr lang="en-US" altLang="zh-CN" dirty="0" err="1"/>
              <a:t>SQLiteDatabase.CursorFactory</a:t>
            </a:r>
            <a:r>
              <a:rPr lang="en-US" altLang="zh-CN" dirty="0"/>
              <a:t> factory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zh-CN" altLang="en-US" dirty="0"/>
              <a:t>打开或创建（如果不存在</a:t>
            </a:r>
            <a:r>
              <a:rPr lang="zh-CN" altLang="en-US" dirty="0" smtClean="0"/>
              <a:t>）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文件</a:t>
            </a:r>
            <a:r>
              <a:rPr lang="zh-CN" altLang="en-US" dirty="0"/>
              <a:t>所代表的</a:t>
            </a:r>
            <a:r>
              <a:rPr lang="en-US" altLang="zh-CN" dirty="0"/>
              <a:t>SQLite</a:t>
            </a:r>
            <a:r>
              <a:rPr lang="zh-CN" altLang="en-US" dirty="0"/>
              <a:t>数据库。</a:t>
            </a:r>
            <a:endParaRPr lang="en-US" altLang="zh-CN" dirty="0" smtClean="0"/>
          </a:p>
        </p:txBody>
      </p:sp>
      <p:sp>
        <p:nvSpPr>
          <p:cNvPr id="16" name="矩形 15"/>
          <p:cNvSpPr/>
          <p:nvPr/>
        </p:nvSpPr>
        <p:spPr>
          <a:xfrm>
            <a:off x="1692526" y="1638110"/>
            <a:ext cx="7042001" cy="43019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SQLiteDatabase</a:t>
            </a:r>
            <a:r>
              <a:rPr lang="zh-CN" altLang="en-US" dirty="0"/>
              <a:t>提供了如下静态方法来打开一个文件对应的数据库</a:t>
            </a:r>
            <a:r>
              <a:rPr lang="zh-CN" altLang="en-US" dirty="0" smtClean="0"/>
              <a:t>：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1606484" y="5460649"/>
            <a:ext cx="8691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在程序中获取</a:t>
            </a: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SQLiteDatabase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对象之后，就可以调用</a:t>
            </a: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SQLiteDatabase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的方法，如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insert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update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delete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query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来操作数据库。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190090" y="6272364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23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3114112" y="356358"/>
            <a:ext cx="58817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8.3.2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创建数据库和表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087220" y="1410513"/>
            <a:ext cx="5764342" cy="43019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的静态方法即可</a:t>
            </a:r>
            <a:r>
              <a:rPr lang="zh-CN" altLang="en-US" dirty="0"/>
              <a:t>打开或创</a:t>
            </a:r>
            <a:r>
              <a:rPr lang="zh-CN" altLang="en-US" dirty="0" smtClean="0"/>
              <a:t>建数据库：</a:t>
            </a:r>
            <a:endParaRPr lang="en-US" altLang="zh-CN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828502" y="3292611"/>
            <a:ext cx="6247223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SQLiteDatabase.openOrCreateDatabase(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"/mnt/db/temp.db3"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165698" y="4911970"/>
            <a:ext cx="7371727" cy="1384995"/>
            <a:chOff x="1368408" y="3799010"/>
            <a:chExt cx="7371727" cy="1384995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2691684" y="3799010"/>
              <a:ext cx="6048451" cy="13849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1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//</a:t>
              </a:r>
              <a:r>
                <a:rPr kumimoji="0" lang="zh-CN" sz="1400" b="0" i="1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onsolas" panose="020B0609020204030204" pitchFamily="49" charset="0"/>
                </a:rPr>
                <a:t>定义建表语句</a:t>
              </a:r>
              <a:br>
                <a:rPr kumimoji="0" lang="zh-CN" sz="1400" b="0" i="1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onsolas" panose="020B0609020204030204" pitchFamily="49" charset="0"/>
                </a:rPr>
              </a:b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sql=</a:t>
              </a:r>
              <a:r>
                <a:rPr kumimoji="0" lang="zh-CN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"create table user_inf(user_id integer primary key ," </a:t>
              </a: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b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kumimoji="0" lang="zh-CN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" user_name varchar(255)," </a:t>
              </a: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b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kumimoji="0" lang="zh-CN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" user_pass varchat(255))"</a:t>
              </a:r>
              <a:br>
                <a:rPr kumimoji="0" lang="zh-CN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kumimoji="0" lang="zh-CN" altLang="zh-CN" sz="1400" b="0" i="1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//</a:t>
              </a:r>
              <a:r>
                <a:rPr kumimoji="0" lang="zh-CN" sz="1400" b="0" i="1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onsolas" panose="020B0609020204030204" pitchFamily="49" charset="0"/>
                </a:rPr>
                <a:t>执行</a:t>
              </a:r>
              <a:r>
                <a:rPr kumimoji="0" lang="zh-CN" altLang="zh-CN" sz="1400" b="0" i="1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SQL</a:t>
              </a:r>
              <a:r>
                <a:rPr kumimoji="0" lang="zh-CN" sz="1400" b="0" i="1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onsolas" panose="020B0609020204030204" pitchFamily="49" charset="0"/>
                </a:rPr>
                <a:t>语句</a:t>
              </a:r>
              <a:br>
                <a:rPr kumimoji="0" lang="zh-CN" sz="1400" b="0" i="1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onsolas" panose="020B0609020204030204" pitchFamily="49" charset="0"/>
                </a:rPr>
              </a:b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db.execSQL(sql);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68408" y="3799010"/>
              <a:ext cx="1306283" cy="1384995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/>
                <a:t>在程序中创建数据表：</a:t>
              </a:r>
              <a:endParaRPr lang="en-US" altLang="zh-CN" dirty="0"/>
            </a:p>
          </p:txBody>
        </p:sp>
      </p:grpSp>
      <p:sp>
        <p:nvSpPr>
          <p:cNvPr id="8" name="线形标注 2(带强调线) 7"/>
          <p:cNvSpPr/>
          <p:nvPr/>
        </p:nvSpPr>
        <p:spPr>
          <a:xfrm rot="10800000">
            <a:off x="5848723" y="2252711"/>
            <a:ext cx="635359" cy="828181"/>
          </a:xfrm>
          <a:prstGeom prst="accentCallout2">
            <a:avLst>
              <a:gd name="adj1" fmla="val 67822"/>
              <a:gd name="adj2" fmla="val -8333"/>
              <a:gd name="adj3" fmla="val 67822"/>
              <a:gd name="adj4" fmla="val -56645"/>
              <a:gd name="adj5" fmla="val -16313"/>
              <a:gd name="adj6" fmla="val -128620"/>
            </a:avLst>
          </a:prstGeom>
          <a:noFill/>
          <a:ln>
            <a:solidFill>
              <a:srgbClr val="FE5A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592023" y="2181941"/>
            <a:ext cx="5892059" cy="923330"/>
          </a:xfrm>
          <a:prstGeom prst="rect">
            <a:avLst/>
          </a:prstGeom>
          <a:solidFill>
            <a:srgbClr val="FE5A3E"/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如果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</a:rPr>
              <a:t>/</a:t>
            </a:r>
            <a:r>
              <a:rPr lang="en-US" altLang="zh-CN" dirty="0" err="1">
                <a:solidFill>
                  <a:schemeClr val="lt1"/>
                </a:solidFill>
                <a:latin typeface="+mn-lt"/>
                <a:ea typeface="+mn-ea"/>
              </a:rPr>
              <a:t>mnt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</a:rPr>
              <a:t>/</a:t>
            </a:r>
            <a:r>
              <a:rPr lang="en-US" altLang="zh-CN" dirty="0" err="1">
                <a:solidFill>
                  <a:schemeClr val="lt1"/>
                </a:solidFill>
                <a:latin typeface="+mn-lt"/>
                <a:ea typeface="+mn-ea"/>
              </a:rPr>
              <a:t>db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目录下的</a:t>
            </a:r>
            <a:r>
              <a:rPr lang="en-US" altLang="zh-CN" dirty="0" err="1">
                <a:solidFill>
                  <a:schemeClr val="lt1"/>
                </a:solidFill>
                <a:latin typeface="+mn-lt"/>
                <a:ea typeface="+mn-ea"/>
              </a:rPr>
              <a:t>temp.db3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文件存在，那么程序就是打开该数据库；</a:t>
            </a:r>
            <a:endParaRPr lang="en-US" altLang="zh-CN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如果该文件不存在，将会在该目录下创建</a:t>
            </a:r>
            <a:r>
              <a:rPr lang="en-US" altLang="zh-CN" dirty="0" err="1">
                <a:solidFill>
                  <a:schemeClr val="lt1"/>
                </a:solidFill>
                <a:latin typeface="+mn-lt"/>
                <a:ea typeface="+mn-ea"/>
              </a:rPr>
              <a:t>temp.db3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文件。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线形标注 2(带强调线) 9"/>
          <p:cNvSpPr/>
          <p:nvPr/>
        </p:nvSpPr>
        <p:spPr>
          <a:xfrm rot="10800000">
            <a:off x="7150041" y="3834699"/>
            <a:ext cx="832282" cy="601146"/>
          </a:xfrm>
          <a:prstGeom prst="accentCallout2">
            <a:avLst>
              <a:gd name="adj1" fmla="val 18750"/>
              <a:gd name="adj2" fmla="val -8333"/>
              <a:gd name="adj3" fmla="val 19182"/>
              <a:gd name="adj4" fmla="val -36504"/>
              <a:gd name="adj5" fmla="val 129401"/>
              <a:gd name="adj6" fmla="val -69556"/>
            </a:avLst>
          </a:prstGeom>
          <a:noFill/>
          <a:ln>
            <a:solidFill>
              <a:srgbClr val="FE5A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2090264" y="3812107"/>
            <a:ext cx="5892059" cy="646331"/>
          </a:xfrm>
          <a:prstGeom prst="rect">
            <a:avLst/>
          </a:prstGeom>
          <a:solidFill>
            <a:srgbClr val="FE5A3E"/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没有指定</a:t>
            </a:r>
            <a:r>
              <a:rPr lang="en-US" altLang="zh-CN" dirty="0" err="1">
                <a:solidFill>
                  <a:schemeClr val="lt1"/>
                </a:solidFill>
                <a:latin typeface="+mn-lt"/>
                <a:ea typeface="+mn-ea"/>
              </a:rPr>
              <a:t>SQLiteDatabase.CursorFactory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参数，如果指定该参数为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</a:rPr>
              <a:t>null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，则意味着使用默认的工厂。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237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221063" y="356358"/>
            <a:ext cx="966783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8.3.3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使用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SQL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语句操作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SQLite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数据库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53" y="2144556"/>
            <a:ext cx="2952750" cy="32099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48051" y="2144556"/>
            <a:ext cx="8621601" cy="320992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6000" rIns="756000"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SQLiteDatabase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execSQL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方法可执行任意的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语句，包括带占位符的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语句，但由于该方法没有返回值，因此一般用于执行</a:t>
            </a:r>
            <a:r>
              <a:rPr lang="en-US" altLang="zh-CN" dirty="0" err="1" smtClean="0"/>
              <a:t>DDL</a:t>
            </a:r>
            <a:r>
              <a:rPr lang="zh-CN" altLang="en-US" dirty="0" smtClean="0"/>
              <a:t>语句或</a:t>
            </a:r>
            <a:r>
              <a:rPr lang="en-US" altLang="zh-CN" dirty="0" err="1" smtClean="0"/>
              <a:t>DML</a:t>
            </a:r>
            <a:r>
              <a:rPr lang="zh-CN" altLang="en-US" dirty="0" smtClean="0"/>
              <a:t>语句。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/>
              <a:t>如果需要执行查询语句，则可调用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rawQuery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, String[] </a:t>
            </a:r>
            <a:r>
              <a:rPr lang="en-US" altLang="zh-CN" dirty="0" err="1" smtClean="0"/>
              <a:t>selectionArgs</a:t>
            </a:r>
            <a:r>
              <a:rPr lang="en-US" altLang="zh-CN" dirty="0" smtClean="0"/>
              <a:t>)</a:t>
            </a:r>
            <a:r>
              <a:rPr lang="zh-CN" altLang="en-US" dirty="0" smtClean="0"/>
              <a:t>方法。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21063" y="4615817"/>
            <a:ext cx="515397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例如如下代码可用于执行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DML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语句：</a:t>
            </a:r>
            <a:b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db.execSQL(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"insert into news_inf values(null,?,?)"</a:t>
            </a:r>
            <a:b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String[]{title, content});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79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720" y="2120618"/>
            <a:ext cx="8726481" cy="398932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总结起来，使用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进行数据库操作的步骤如下：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dirty="0" smtClean="0"/>
              <a:t>获取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对象，它代表了与数据库的连接。</a:t>
            </a:r>
            <a:endParaRPr lang="en-US" altLang="zh-CN" dirty="0" smtClean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dirty="0" smtClean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dirty="0" smtClean="0"/>
              <a:t>调用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的方法来执行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语句。</a:t>
            </a:r>
            <a:endParaRPr lang="en-US" altLang="zh-CN" dirty="0" smtClean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dirty="0" smtClean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dirty="0" smtClean="0"/>
              <a:t>操作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语句的执行结果，比如调用</a:t>
            </a:r>
            <a:r>
              <a:rPr lang="en-US" altLang="zh-CN" dirty="0" err="1" smtClean="0"/>
              <a:t>SimpleCursorAdapter</a:t>
            </a:r>
            <a:r>
              <a:rPr lang="zh-CN" altLang="en-US" dirty="0" smtClean="0"/>
              <a:t>封装</a:t>
            </a:r>
            <a:r>
              <a:rPr lang="en-US" altLang="zh-CN" dirty="0" smtClean="0"/>
              <a:t>Cursor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dirty="0" smtClean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dirty="0" smtClean="0"/>
              <a:t>关闭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，回收资源。</a:t>
            </a:r>
            <a:endParaRPr lang="en-US" altLang="zh-CN" dirty="0" smtClean="0"/>
          </a:p>
        </p:txBody>
      </p:sp>
      <p:sp>
        <p:nvSpPr>
          <p:cNvPr id="5" name="文本框 3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8.3.3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使用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SQL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语句操作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SQLite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数据库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505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3204784" y="356358"/>
            <a:ext cx="57004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8.3.4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使用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sqlite3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工具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90" y="1476281"/>
            <a:ext cx="5600700" cy="27527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557590" y="1476280"/>
            <a:ext cx="4695203" cy="2752726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从图中可以看出，</a:t>
            </a:r>
            <a:r>
              <a:rPr lang="en-US" altLang="zh-CN" dirty="0" err="1" smtClean="0"/>
              <a:t>sqlite3</a:t>
            </a:r>
            <a:r>
              <a:rPr lang="zh-CN" altLang="en-US" dirty="0" smtClean="0"/>
              <a:t>中常用的命令如下：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.databases</a:t>
            </a:r>
            <a:r>
              <a:rPr lang="zh-CN" altLang="en-US" dirty="0" smtClean="0"/>
              <a:t>：查看当前数据库。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.tables</a:t>
            </a:r>
            <a:r>
              <a:rPr lang="zh-CN" altLang="en-US" dirty="0" smtClean="0"/>
              <a:t>：查看当前数据库里的数据库表。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.help</a:t>
            </a:r>
            <a:r>
              <a:rPr lang="zh-CN" altLang="en-US" dirty="0" smtClean="0"/>
              <a:t>：</a:t>
            </a:r>
            <a:r>
              <a:rPr lang="zh-CN" altLang="en-US" dirty="0"/>
              <a:t>查看</a:t>
            </a:r>
            <a:r>
              <a:rPr lang="en-US" altLang="zh-CN" dirty="0" err="1"/>
              <a:t>sqlite3</a:t>
            </a:r>
            <a:r>
              <a:rPr lang="zh-CN" altLang="en-US" dirty="0"/>
              <a:t>支持的</a:t>
            </a:r>
            <a:r>
              <a:rPr lang="zh-CN" altLang="en-US" dirty="0" smtClean="0"/>
              <a:t>命令。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956891" y="4438843"/>
            <a:ext cx="9095498" cy="205898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956890" y="6492274"/>
            <a:ext cx="9319336" cy="7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3"/>
          <p:cNvSpPr>
            <a:spLocks noChangeArrowheads="1"/>
          </p:cNvSpPr>
          <p:nvPr/>
        </p:nvSpPr>
        <p:spPr bwMode="auto">
          <a:xfrm>
            <a:off x="1165472" y="4591174"/>
            <a:ext cx="867833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需要指出的是：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SQLite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内部只支持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NULL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INTEGER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REAL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（浮点数）、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TEXT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（文本）和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BLOB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（大二进制对象）这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5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种数据类型，但实际上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SQLite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完全可以接受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varchar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(n)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char(n)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decimal(p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等数据类型。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SQLite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还有一个特点：它允许把各种类型的数据保存到任何类型字段中，开发者可以不用关心声明该字段所使用的数据类型。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449263" y="6061268"/>
            <a:ext cx="904875" cy="90487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10271463" y="5853306"/>
            <a:ext cx="1277938" cy="127793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03116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20298" y="452200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本章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学习</a:t>
            </a: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要点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：</a:t>
            </a:r>
            <a:endParaRPr lang="zh-CN" altLang="en-US" sz="4400" dirty="0">
              <a:solidFill>
                <a:schemeClr val="bg1"/>
              </a:solidFill>
              <a:ea typeface="方正大黑简体" pitchFamily="2" charset="-122"/>
            </a:endParaRPr>
          </a:p>
        </p:txBody>
      </p:sp>
      <p:grpSp>
        <p:nvGrpSpPr>
          <p:cNvPr id="11" name="组合 5"/>
          <p:cNvGrpSpPr>
            <a:grpSpLocks/>
          </p:cNvGrpSpPr>
          <p:nvPr/>
        </p:nvGrpSpPr>
        <p:grpSpPr bwMode="auto">
          <a:xfrm>
            <a:off x="3486150" y="1524227"/>
            <a:ext cx="4832350" cy="4294187"/>
            <a:chOff x="2155389" y="875186"/>
            <a:chExt cx="4831282" cy="4294006"/>
          </a:xfrm>
          <a:solidFill>
            <a:srgbClr val="FE5A3E"/>
          </a:solidFill>
        </p:grpSpPr>
        <p:grpSp>
          <p:nvGrpSpPr>
            <p:cNvPr id="12" name="组合 52"/>
            <p:cNvGrpSpPr>
              <a:grpSpLocks/>
            </p:cNvGrpSpPr>
            <p:nvPr/>
          </p:nvGrpSpPr>
          <p:grpSpPr bwMode="auto">
            <a:xfrm>
              <a:off x="2155389" y="1711660"/>
              <a:ext cx="4831282" cy="3457532"/>
              <a:chOff x="1960587" y="1786628"/>
              <a:chExt cx="4832113" cy="3456450"/>
            </a:xfrm>
            <a:grpFill/>
          </p:grpSpPr>
          <p:sp>
            <p:nvSpPr>
              <p:cNvPr id="17" name="任意多边形 16"/>
              <p:cNvSpPr>
                <a:spLocks noChangeAspect="1"/>
              </p:cNvSpPr>
              <p:nvPr/>
            </p:nvSpPr>
            <p:spPr>
              <a:xfrm rot="13926129" flipH="1">
                <a:off x="1813922" y="2777646"/>
                <a:ext cx="1120377" cy="827047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1584"/>
                  <a:gd name="connsiteY0" fmla="*/ 785244 h 785244"/>
                  <a:gd name="connsiteX1" fmla="*/ 643520 w 971584"/>
                  <a:gd name="connsiteY1" fmla="*/ 130175 h 785244"/>
                  <a:gd name="connsiteX2" fmla="*/ 589545 w 971584"/>
                  <a:gd name="connsiteY2" fmla="*/ 0 h 785244"/>
                  <a:gd name="connsiteX3" fmla="*/ 971584 w 971584"/>
                  <a:gd name="connsiteY3" fmla="*/ 155615 h 785244"/>
                  <a:gd name="connsiteX4" fmla="*/ 748295 w 971584"/>
                  <a:gd name="connsiteY4" fmla="*/ 424657 h 785244"/>
                  <a:gd name="connsiteX5" fmla="*/ 710131 w 971584"/>
                  <a:gd name="connsiteY5" fmla="*/ 333327 h 785244"/>
                  <a:gd name="connsiteX6" fmla="*/ 0 w 971584"/>
                  <a:gd name="connsiteY6" fmla="*/ 785244 h 785244"/>
                  <a:gd name="connsiteX0" fmla="*/ 0 w 972271"/>
                  <a:gd name="connsiteY0" fmla="*/ 785244 h 785244"/>
                  <a:gd name="connsiteX1" fmla="*/ 643520 w 972271"/>
                  <a:gd name="connsiteY1" fmla="*/ 130175 h 785244"/>
                  <a:gd name="connsiteX2" fmla="*/ 589545 w 972271"/>
                  <a:gd name="connsiteY2" fmla="*/ 0 h 785244"/>
                  <a:gd name="connsiteX3" fmla="*/ 972271 w 972271"/>
                  <a:gd name="connsiteY3" fmla="*/ 123714 h 785244"/>
                  <a:gd name="connsiteX4" fmla="*/ 748295 w 972271"/>
                  <a:gd name="connsiteY4" fmla="*/ 424657 h 785244"/>
                  <a:gd name="connsiteX5" fmla="*/ 710131 w 972271"/>
                  <a:gd name="connsiteY5" fmla="*/ 333327 h 785244"/>
                  <a:gd name="connsiteX6" fmla="*/ 0 w 972271"/>
                  <a:gd name="connsiteY6" fmla="*/ 785244 h 785244"/>
                  <a:gd name="connsiteX0" fmla="*/ 0 w 965968"/>
                  <a:gd name="connsiteY0" fmla="*/ 785244 h 785244"/>
                  <a:gd name="connsiteX1" fmla="*/ 643520 w 965968"/>
                  <a:gd name="connsiteY1" fmla="*/ 130175 h 785244"/>
                  <a:gd name="connsiteX2" fmla="*/ 589545 w 965968"/>
                  <a:gd name="connsiteY2" fmla="*/ 0 h 785244"/>
                  <a:gd name="connsiteX3" fmla="*/ 965968 w 965968"/>
                  <a:gd name="connsiteY3" fmla="*/ 122946 h 785244"/>
                  <a:gd name="connsiteX4" fmla="*/ 748295 w 965968"/>
                  <a:gd name="connsiteY4" fmla="*/ 424657 h 785244"/>
                  <a:gd name="connsiteX5" fmla="*/ 710131 w 965968"/>
                  <a:gd name="connsiteY5" fmla="*/ 333327 h 785244"/>
                  <a:gd name="connsiteX6" fmla="*/ 0 w 965968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710131 w 967584"/>
                  <a:gd name="connsiteY5" fmla="*/ 333327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7584" h="785244">
                    <a:moveTo>
                      <a:pt x="0" y="785244"/>
                    </a:moveTo>
                    <a:cubicBezTo>
                      <a:pt x="136004" y="525741"/>
                      <a:pt x="316580" y="331974"/>
                      <a:pt x="643520" y="130175"/>
                    </a:cubicBezTo>
                    <a:lnTo>
                      <a:pt x="589545" y="0"/>
                    </a:lnTo>
                    <a:lnTo>
                      <a:pt x="967584" y="135937"/>
                    </a:lnTo>
                    <a:lnTo>
                      <a:pt x="748295" y="424657"/>
                    </a:lnTo>
                    <a:lnTo>
                      <a:pt x="694319" y="328130"/>
                    </a:lnTo>
                    <a:cubicBezTo>
                      <a:pt x="527638" y="376354"/>
                      <a:pt x="254811" y="533127"/>
                      <a:pt x="0" y="785244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8" name="任意多边形 17"/>
              <p:cNvSpPr>
                <a:spLocks noChangeAspect="1"/>
              </p:cNvSpPr>
              <p:nvPr/>
            </p:nvSpPr>
            <p:spPr>
              <a:xfrm rot="10597657" flipH="1">
                <a:off x="2992411" y="4513087"/>
                <a:ext cx="1038174" cy="729991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11087"/>
                  <a:gd name="connsiteY0" fmla="*/ 676236 h 676236"/>
                  <a:gd name="connsiteX1" fmla="*/ 700075 w 1011087"/>
                  <a:gd name="connsiteY1" fmla="*/ 130175 h 676236"/>
                  <a:gd name="connsiteX2" fmla="*/ 646100 w 1011087"/>
                  <a:gd name="connsiteY2" fmla="*/ 0 h 676236"/>
                  <a:gd name="connsiteX3" fmla="*/ 1011087 w 1011087"/>
                  <a:gd name="connsiteY3" fmla="*/ 161860 h 676236"/>
                  <a:gd name="connsiteX4" fmla="*/ 804850 w 1011087"/>
                  <a:gd name="connsiteY4" fmla="*/ 424657 h 676236"/>
                  <a:gd name="connsiteX5" fmla="*/ 766686 w 1011087"/>
                  <a:gd name="connsiteY5" fmla="*/ 333327 h 676236"/>
                  <a:gd name="connsiteX6" fmla="*/ 0 w 101108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978950"/>
                  <a:gd name="connsiteY0" fmla="*/ 631407 h 631407"/>
                  <a:gd name="connsiteX1" fmla="*/ 667648 w 978950"/>
                  <a:gd name="connsiteY1" fmla="*/ 130175 h 631407"/>
                  <a:gd name="connsiteX2" fmla="*/ 613673 w 978950"/>
                  <a:gd name="connsiteY2" fmla="*/ 0 h 631407"/>
                  <a:gd name="connsiteX3" fmla="*/ 978950 w 978950"/>
                  <a:gd name="connsiteY3" fmla="*/ 151215 h 631407"/>
                  <a:gd name="connsiteX4" fmla="*/ 772423 w 978950"/>
                  <a:gd name="connsiteY4" fmla="*/ 424657 h 631407"/>
                  <a:gd name="connsiteX5" fmla="*/ 734259 w 978950"/>
                  <a:gd name="connsiteY5" fmla="*/ 333327 h 631407"/>
                  <a:gd name="connsiteX6" fmla="*/ 0 w 978950"/>
                  <a:gd name="connsiteY6" fmla="*/ 631407 h 631407"/>
                  <a:gd name="connsiteX0" fmla="*/ 0 w 982198"/>
                  <a:gd name="connsiteY0" fmla="*/ 669231 h 669231"/>
                  <a:gd name="connsiteX1" fmla="*/ 670896 w 982198"/>
                  <a:gd name="connsiteY1" fmla="*/ 130175 h 669231"/>
                  <a:gd name="connsiteX2" fmla="*/ 616921 w 982198"/>
                  <a:gd name="connsiteY2" fmla="*/ 0 h 669231"/>
                  <a:gd name="connsiteX3" fmla="*/ 982198 w 982198"/>
                  <a:gd name="connsiteY3" fmla="*/ 151215 h 669231"/>
                  <a:gd name="connsiteX4" fmla="*/ 775671 w 982198"/>
                  <a:gd name="connsiteY4" fmla="*/ 424657 h 669231"/>
                  <a:gd name="connsiteX5" fmla="*/ 737507 w 982198"/>
                  <a:gd name="connsiteY5" fmla="*/ 333327 h 669231"/>
                  <a:gd name="connsiteX6" fmla="*/ 0 w 982198"/>
                  <a:gd name="connsiteY6" fmla="*/ 669231 h 669231"/>
                  <a:gd name="connsiteX0" fmla="*/ 0 w 974100"/>
                  <a:gd name="connsiteY0" fmla="*/ 685801 h 685801"/>
                  <a:gd name="connsiteX1" fmla="*/ 662798 w 974100"/>
                  <a:gd name="connsiteY1" fmla="*/ 130175 h 685801"/>
                  <a:gd name="connsiteX2" fmla="*/ 608823 w 974100"/>
                  <a:gd name="connsiteY2" fmla="*/ 0 h 685801"/>
                  <a:gd name="connsiteX3" fmla="*/ 974100 w 974100"/>
                  <a:gd name="connsiteY3" fmla="*/ 151215 h 685801"/>
                  <a:gd name="connsiteX4" fmla="*/ 767573 w 974100"/>
                  <a:gd name="connsiteY4" fmla="*/ 424657 h 685801"/>
                  <a:gd name="connsiteX5" fmla="*/ 729409 w 974100"/>
                  <a:gd name="connsiteY5" fmla="*/ 333327 h 685801"/>
                  <a:gd name="connsiteX6" fmla="*/ 0 w 974100"/>
                  <a:gd name="connsiteY6" fmla="*/ 685801 h 685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4100" h="685801">
                    <a:moveTo>
                      <a:pt x="0" y="685801"/>
                    </a:moveTo>
                    <a:cubicBezTo>
                      <a:pt x="145560" y="425327"/>
                      <a:pt x="341596" y="238243"/>
                      <a:pt x="662798" y="130175"/>
                    </a:cubicBezTo>
                    <a:lnTo>
                      <a:pt x="608823" y="0"/>
                    </a:lnTo>
                    <a:lnTo>
                      <a:pt x="974100" y="151215"/>
                    </a:lnTo>
                    <a:lnTo>
                      <a:pt x="767573" y="424657"/>
                    </a:lnTo>
                    <a:lnTo>
                      <a:pt x="729409" y="333327"/>
                    </a:lnTo>
                    <a:cubicBezTo>
                      <a:pt x="487544" y="367422"/>
                      <a:pt x="218172" y="473763"/>
                      <a:pt x="0" y="685801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9" name="任意多边形 18"/>
              <p:cNvSpPr>
                <a:spLocks noChangeAspect="1"/>
              </p:cNvSpPr>
              <p:nvPr/>
            </p:nvSpPr>
            <p:spPr>
              <a:xfrm rot="3362433" flipH="1">
                <a:off x="5868200" y="2084171"/>
                <a:ext cx="1128311" cy="720690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62515 h 662515"/>
                  <a:gd name="connsiteX1" fmla="*/ 709286 w 1040280"/>
                  <a:gd name="connsiteY1" fmla="*/ 104277 h 662515"/>
                  <a:gd name="connsiteX2" fmla="*/ 667388 w 1040280"/>
                  <a:gd name="connsiteY2" fmla="*/ 0 h 662515"/>
                  <a:gd name="connsiteX3" fmla="*/ 1040280 w 1040280"/>
                  <a:gd name="connsiteY3" fmla="*/ 184447 h 662515"/>
                  <a:gd name="connsiteX4" fmla="*/ 814061 w 1040280"/>
                  <a:gd name="connsiteY4" fmla="*/ 398759 h 662515"/>
                  <a:gd name="connsiteX5" fmla="*/ 775897 w 1040280"/>
                  <a:gd name="connsiteY5" fmla="*/ 307429 h 662515"/>
                  <a:gd name="connsiteX6" fmla="*/ 0 w 1040280"/>
                  <a:gd name="connsiteY6" fmla="*/ 662515 h 662515"/>
                  <a:gd name="connsiteX0" fmla="*/ 0 w 1040280"/>
                  <a:gd name="connsiteY0" fmla="*/ 653883 h 653883"/>
                  <a:gd name="connsiteX1" fmla="*/ 709286 w 1040280"/>
                  <a:gd name="connsiteY1" fmla="*/ 95645 h 653883"/>
                  <a:gd name="connsiteX2" fmla="*/ 671413 w 1040280"/>
                  <a:gd name="connsiteY2" fmla="*/ 0 h 653883"/>
                  <a:gd name="connsiteX3" fmla="*/ 1040280 w 1040280"/>
                  <a:gd name="connsiteY3" fmla="*/ 175815 h 653883"/>
                  <a:gd name="connsiteX4" fmla="*/ 814061 w 1040280"/>
                  <a:gd name="connsiteY4" fmla="*/ 390127 h 653883"/>
                  <a:gd name="connsiteX5" fmla="*/ 775897 w 1040280"/>
                  <a:gd name="connsiteY5" fmla="*/ 298797 h 653883"/>
                  <a:gd name="connsiteX6" fmla="*/ 0 w 1040280"/>
                  <a:gd name="connsiteY6" fmla="*/ 653883 h 653883"/>
                  <a:gd name="connsiteX0" fmla="*/ 0 w 1031222"/>
                  <a:gd name="connsiteY0" fmla="*/ 653883 h 653883"/>
                  <a:gd name="connsiteX1" fmla="*/ 709286 w 1031222"/>
                  <a:gd name="connsiteY1" fmla="*/ 95645 h 653883"/>
                  <a:gd name="connsiteX2" fmla="*/ 671413 w 1031222"/>
                  <a:gd name="connsiteY2" fmla="*/ 0 h 653883"/>
                  <a:gd name="connsiteX3" fmla="*/ 1031222 w 1031222"/>
                  <a:gd name="connsiteY3" fmla="*/ 156392 h 653883"/>
                  <a:gd name="connsiteX4" fmla="*/ 814061 w 1031222"/>
                  <a:gd name="connsiteY4" fmla="*/ 390127 h 653883"/>
                  <a:gd name="connsiteX5" fmla="*/ 775897 w 1031222"/>
                  <a:gd name="connsiteY5" fmla="*/ 298797 h 653883"/>
                  <a:gd name="connsiteX6" fmla="*/ 0 w 1031222"/>
                  <a:gd name="connsiteY6" fmla="*/ 653883 h 653883"/>
                  <a:gd name="connsiteX0" fmla="*/ 0 w 1024177"/>
                  <a:gd name="connsiteY0" fmla="*/ 653883 h 653883"/>
                  <a:gd name="connsiteX1" fmla="*/ 709286 w 1024177"/>
                  <a:gd name="connsiteY1" fmla="*/ 95645 h 653883"/>
                  <a:gd name="connsiteX2" fmla="*/ 671413 w 1024177"/>
                  <a:gd name="connsiteY2" fmla="*/ 0 h 653883"/>
                  <a:gd name="connsiteX3" fmla="*/ 1024177 w 1024177"/>
                  <a:gd name="connsiteY3" fmla="*/ 141284 h 653883"/>
                  <a:gd name="connsiteX4" fmla="*/ 814061 w 1024177"/>
                  <a:gd name="connsiteY4" fmla="*/ 390127 h 653883"/>
                  <a:gd name="connsiteX5" fmla="*/ 775897 w 1024177"/>
                  <a:gd name="connsiteY5" fmla="*/ 298797 h 653883"/>
                  <a:gd name="connsiteX6" fmla="*/ 0 w 1024177"/>
                  <a:gd name="connsiteY6" fmla="*/ 653883 h 653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4177" h="653883">
                    <a:moveTo>
                      <a:pt x="0" y="653883"/>
                    </a:moveTo>
                    <a:cubicBezTo>
                      <a:pt x="62715" y="501228"/>
                      <a:pt x="256539" y="248412"/>
                      <a:pt x="709286" y="95645"/>
                    </a:cubicBezTo>
                    <a:lnTo>
                      <a:pt x="671413" y="0"/>
                    </a:lnTo>
                    <a:lnTo>
                      <a:pt x="1024177" y="141284"/>
                    </a:lnTo>
                    <a:lnTo>
                      <a:pt x="814061" y="390127"/>
                    </a:lnTo>
                    <a:lnTo>
                      <a:pt x="775897" y="298797"/>
                    </a:lnTo>
                    <a:cubicBezTo>
                      <a:pt x="485595" y="351098"/>
                      <a:pt x="194624" y="458957"/>
                      <a:pt x="0" y="653883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203539" y="1786731"/>
                <a:ext cx="2663694" cy="2662879"/>
              </a:xfrm>
              <a:prstGeom prst="ellipse">
                <a:avLst/>
              </a:prstGeom>
              <a:grpFill/>
              <a:ln w="25400" cap="flat" cmpd="sng" algn="ctr">
                <a:noFill/>
                <a:prstDash val="sysDash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3" name="任意多边形 12"/>
            <p:cNvSpPr>
              <a:spLocks noChangeAspect="1"/>
            </p:cNvSpPr>
            <p:nvPr/>
          </p:nvSpPr>
          <p:spPr bwMode="auto">
            <a:xfrm rot="19778451" flipH="1">
              <a:off x="3694924" y="875186"/>
              <a:ext cx="1128464" cy="720695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6" name="任意多边形 15"/>
            <p:cNvSpPr>
              <a:spLocks noChangeAspect="1"/>
            </p:cNvSpPr>
            <p:nvPr/>
          </p:nvSpPr>
          <p:spPr bwMode="auto">
            <a:xfrm rot="6306812" flipH="1">
              <a:off x="5862076" y="3952489"/>
              <a:ext cx="1128664" cy="720566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5301549" y="3018857"/>
            <a:ext cx="15001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</a:t>
            </a:r>
          </a:p>
        </p:txBody>
      </p:sp>
      <p:sp>
        <p:nvSpPr>
          <p:cNvPr id="22" name="文本框 6"/>
          <p:cNvSpPr txBox="1">
            <a:spLocks noChangeArrowheads="1"/>
          </p:cNvSpPr>
          <p:nvPr/>
        </p:nvSpPr>
        <p:spPr bwMode="auto">
          <a:xfrm>
            <a:off x="2720586" y="2088443"/>
            <a:ext cx="25809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spcBef>
                <a:spcPct val="0"/>
              </a:spcBef>
              <a:buAutoNum type="arabicPeriod"/>
            </a:pPr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SharedPreferences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的概念和作用。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7"/>
          <p:cNvSpPr txBox="1">
            <a:spLocks noChangeArrowheads="1"/>
          </p:cNvSpPr>
          <p:nvPr/>
        </p:nvSpPr>
        <p:spPr bwMode="auto">
          <a:xfrm>
            <a:off x="2388329" y="4638791"/>
            <a:ext cx="25153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的文件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8"/>
          <p:cNvSpPr txBox="1">
            <a:spLocks noChangeArrowheads="1"/>
          </p:cNvSpPr>
          <p:nvPr/>
        </p:nvSpPr>
        <p:spPr bwMode="auto">
          <a:xfrm>
            <a:off x="5629275" y="5532664"/>
            <a:ext cx="25455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数据库。</a:t>
            </a:r>
          </a:p>
        </p:txBody>
      </p:sp>
      <p:sp>
        <p:nvSpPr>
          <p:cNvPr id="25" name="文本框 9"/>
          <p:cNvSpPr txBox="1">
            <a:spLocks noChangeArrowheads="1"/>
          </p:cNvSpPr>
          <p:nvPr/>
        </p:nvSpPr>
        <p:spPr bwMode="auto">
          <a:xfrm>
            <a:off x="7758113" y="3765777"/>
            <a:ext cx="27157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的手势支持。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10"/>
          <p:cNvSpPr txBox="1">
            <a:spLocks noChangeArrowheads="1"/>
          </p:cNvSpPr>
          <p:nvPr/>
        </p:nvSpPr>
        <p:spPr bwMode="auto">
          <a:xfrm>
            <a:off x="6801737" y="1874929"/>
            <a:ext cx="13676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自动朗读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79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082404" y="356358"/>
            <a:ext cx="994515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8.3.5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使用特定方法操作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SQLite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数据库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992252" y="1305652"/>
            <a:ext cx="3701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1. </a:t>
            </a:r>
            <a:r>
              <a:rPr lang="zh-CN" altLang="en-US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使用</a:t>
            </a:r>
            <a:r>
              <a:rPr lang="en-US" altLang="zh-CN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insert</a:t>
            </a:r>
            <a:r>
              <a:rPr lang="zh-CN" altLang="en-US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方法插入记录</a:t>
            </a:r>
            <a:endParaRPr lang="zh-CN" altLang="en-US" sz="2400" b="1" dirty="0">
              <a:solidFill>
                <a:srgbClr val="FE5A3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84812" y="1885612"/>
            <a:ext cx="9734604" cy="327881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SQLiteDatabase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方法的签名为 </a:t>
            </a:r>
            <a:r>
              <a:rPr lang="en-US" altLang="zh-CN" dirty="0" smtClean="0"/>
              <a:t>long insert(String table, String </a:t>
            </a:r>
            <a:r>
              <a:rPr lang="en-US" altLang="zh-CN" dirty="0" err="1" smtClean="0"/>
              <a:t>nullColumnHack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ContentValues</a:t>
            </a:r>
            <a:r>
              <a:rPr lang="en-US" altLang="zh-CN" dirty="0" smtClean="0"/>
              <a:t> values)</a:t>
            </a:r>
            <a:r>
              <a:rPr lang="zh-CN" altLang="en-US" dirty="0" smtClean="0"/>
              <a:t>，这个插入方法的参数说明如下：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table</a:t>
            </a:r>
            <a:r>
              <a:rPr lang="zh-CN" altLang="en-US" dirty="0" smtClean="0"/>
              <a:t>：代表想插入数据的表名。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nullColumnHack</a:t>
            </a:r>
            <a:r>
              <a:rPr lang="zh-CN" altLang="en-US" dirty="0" smtClean="0"/>
              <a:t>：代表强行插入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值的数据列的列名。当</a:t>
            </a:r>
            <a:r>
              <a:rPr lang="en-US" altLang="zh-CN" dirty="0" smtClean="0"/>
              <a:t>values</a:t>
            </a:r>
            <a:r>
              <a:rPr lang="zh-CN" altLang="en-US" dirty="0" smtClean="0"/>
              <a:t>参数为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或不包含任何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对时，该参数有效。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values</a:t>
            </a:r>
            <a:r>
              <a:rPr lang="zh-CN" altLang="en-US" dirty="0" smtClean="0"/>
              <a:t>：代表一行记录的数据。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Insert</a:t>
            </a:r>
            <a:r>
              <a:rPr lang="zh-CN" altLang="en-US" dirty="0" smtClean="0"/>
              <a:t>方法插入的一行记录使用</a:t>
            </a:r>
            <a:r>
              <a:rPr lang="en-US" altLang="zh-CN" dirty="0" err="1" smtClean="0"/>
              <a:t>ContentValues</a:t>
            </a:r>
            <a:r>
              <a:rPr lang="zh-CN" altLang="en-US" dirty="0" smtClean="0"/>
              <a:t>存放，</a:t>
            </a:r>
            <a:r>
              <a:rPr lang="en-US" altLang="zh-CN" dirty="0" err="1" smtClean="0"/>
              <a:t>ContentValues</a:t>
            </a:r>
            <a:r>
              <a:rPr lang="zh-CN" altLang="en-US" dirty="0" smtClean="0"/>
              <a:t>类似于</a:t>
            </a:r>
            <a:r>
              <a:rPr lang="en-US" altLang="zh-CN" dirty="0" smtClean="0"/>
              <a:t>Map</a:t>
            </a:r>
            <a:r>
              <a:rPr lang="zh-CN" altLang="en-US" dirty="0" smtClean="0"/>
              <a:t>，它提供了</a:t>
            </a:r>
            <a:r>
              <a:rPr lang="en-US" altLang="zh-CN" dirty="0" smtClean="0"/>
              <a:t>put(String key, Xxx value)</a:t>
            </a:r>
            <a:r>
              <a:rPr lang="zh-CN" altLang="en-US" dirty="0" smtClean="0"/>
              <a:t>方法用于存入数据，</a:t>
            </a:r>
            <a:r>
              <a:rPr lang="en-US" altLang="zh-CN" dirty="0" err="1" smtClean="0"/>
              <a:t>getAsXxx</a:t>
            </a:r>
            <a:r>
              <a:rPr lang="en-US" altLang="zh-CN" dirty="0" smtClean="0"/>
              <a:t>(String key)</a:t>
            </a:r>
            <a:r>
              <a:rPr lang="zh-CN" altLang="en-US" dirty="0" smtClean="0"/>
              <a:t>方法用于取出数据。</a:t>
            </a:r>
            <a:endParaRPr lang="en-US" altLang="zh-CN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82404" y="5282722"/>
            <a:ext cx="6526146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ContentValues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ContentValues();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values.put(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孙悟空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values.put(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"age"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500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返回新添记录的行号，该行号是一个内部值，与主键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无关，发生错误返回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rowid = db.insert(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"person_inf"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,values);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2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082404" y="356358"/>
            <a:ext cx="994515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8.3.5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使用特定方法操作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SQLite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数据库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992252" y="1305652"/>
            <a:ext cx="38697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2</a:t>
            </a:r>
            <a:r>
              <a:rPr lang="en-US" altLang="zh-CN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. </a:t>
            </a:r>
            <a:r>
              <a:rPr lang="zh-CN" altLang="en-US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使用</a:t>
            </a:r>
            <a:r>
              <a:rPr lang="en-US" altLang="zh-CN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update</a:t>
            </a:r>
            <a:r>
              <a:rPr lang="zh-CN" altLang="en-US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方法插入记录</a:t>
            </a:r>
            <a:endParaRPr lang="zh-CN" altLang="en-US" sz="2400" b="1" dirty="0">
              <a:solidFill>
                <a:srgbClr val="FE5A3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84812" y="1885612"/>
            <a:ext cx="9734604" cy="327881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SQLiteDatabase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方法的签名为 </a:t>
            </a:r>
            <a:r>
              <a:rPr lang="en-US" altLang="zh-CN" dirty="0" smtClean="0"/>
              <a:t>update(String table, </a:t>
            </a:r>
            <a:r>
              <a:rPr lang="en-US" altLang="zh-CN" dirty="0" err="1" smtClean="0"/>
              <a:t>ContentValues</a:t>
            </a:r>
            <a:r>
              <a:rPr lang="en-US" altLang="zh-CN" dirty="0" smtClean="0"/>
              <a:t> values, String </a:t>
            </a:r>
            <a:r>
              <a:rPr lang="en-US" altLang="zh-CN" dirty="0" err="1" smtClean="0"/>
              <a:t>whereClause</a:t>
            </a:r>
            <a:r>
              <a:rPr lang="en-US" altLang="zh-CN" dirty="0" smtClean="0"/>
              <a:t>, String[] </a:t>
            </a:r>
            <a:r>
              <a:rPr lang="en-US" altLang="zh-CN" dirty="0" err="1" smtClean="0"/>
              <a:t>whereArgs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，这个更新方法的参数说明如下：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table</a:t>
            </a:r>
            <a:r>
              <a:rPr lang="zh-CN" altLang="en-US" dirty="0" smtClean="0"/>
              <a:t>：代表想要更新的数据的表名。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v</a:t>
            </a:r>
            <a:r>
              <a:rPr lang="en-US" altLang="zh-CN" dirty="0" smtClean="0"/>
              <a:t>alues</a:t>
            </a:r>
            <a:r>
              <a:rPr lang="zh-CN" altLang="en-US" dirty="0" smtClean="0"/>
              <a:t>：代表想要更新的数据。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whereClause</a:t>
            </a:r>
            <a:r>
              <a:rPr lang="zh-CN" altLang="en-US" dirty="0" smtClean="0"/>
              <a:t>：满足该</a:t>
            </a:r>
            <a:r>
              <a:rPr lang="en-US" altLang="zh-CN" dirty="0" err="1" smtClean="0"/>
              <a:t>whereClause</a:t>
            </a:r>
            <a:r>
              <a:rPr lang="zh-CN" altLang="en-US" dirty="0" smtClean="0"/>
              <a:t>子句的记录将会被更新。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whereArgs</a:t>
            </a:r>
            <a:r>
              <a:rPr lang="zh-CN" altLang="en-US" dirty="0" smtClean="0"/>
              <a:t>：用于为</a:t>
            </a:r>
            <a:r>
              <a:rPr lang="en-US" altLang="zh-CN" dirty="0" err="1"/>
              <a:t>whereClause</a:t>
            </a:r>
            <a:r>
              <a:rPr lang="zh-CN" altLang="en-US" dirty="0" smtClean="0"/>
              <a:t>子句传入的参数。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该方法返回受此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语句影响的记录的条数。</a:t>
            </a:r>
            <a:endParaRPr lang="en-US" altLang="zh-CN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82404" y="5282722"/>
            <a:ext cx="6942926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例如：更新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person_inf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表中所有主键大于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的人的人名，可调用如下方法</a:t>
            </a:r>
            <a:b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ContentValues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ContentValues();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存放更新后的人名</a:t>
            </a:r>
            <a:b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values.put(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新人名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result=db.update(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"person_inf"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,values,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"_id&gt;?"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Integer[]{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30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082404" y="356358"/>
            <a:ext cx="994515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8.3.5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使用特定方法操作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SQLite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数据库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992252" y="1305652"/>
            <a:ext cx="3774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3</a:t>
            </a:r>
            <a:r>
              <a:rPr lang="en-US" altLang="zh-CN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. </a:t>
            </a:r>
            <a:r>
              <a:rPr lang="zh-CN" altLang="en-US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使用</a:t>
            </a:r>
            <a:r>
              <a:rPr lang="en-US" altLang="zh-CN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delete</a:t>
            </a:r>
            <a:r>
              <a:rPr lang="zh-CN" altLang="en-US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方法插入记录</a:t>
            </a:r>
            <a:endParaRPr lang="zh-CN" altLang="en-US" sz="2400" b="1" dirty="0">
              <a:solidFill>
                <a:srgbClr val="FE5A3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84812" y="1885612"/>
            <a:ext cx="9734604" cy="327881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SQLiteDatabase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方法的签名为 </a:t>
            </a:r>
            <a:r>
              <a:rPr lang="en-US" altLang="zh-CN" dirty="0" smtClean="0"/>
              <a:t>delete</a:t>
            </a:r>
            <a:r>
              <a:rPr lang="en-US" altLang="zh-CN" dirty="0"/>
              <a:t>(String </a:t>
            </a:r>
            <a:r>
              <a:rPr lang="en-US" altLang="zh-CN" dirty="0" smtClean="0"/>
              <a:t>table, String </a:t>
            </a:r>
            <a:r>
              <a:rPr lang="en-US" altLang="zh-CN" dirty="0" err="1"/>
              <a:t>whereClause</a:t>
            </a:r>
            <a:r>
              <a:rPr lang="en-US" altLang="zh-CN" dirty="0"/>
              <a:t>, String[] </a:t>
            </a:r>
            <a:r>
              <a:rPr lang="en-US" altLang="zh-CN" dirty="0" err="1"/>
              <a:t>whereArgs</a:t>
            </a:r>
            <a:r>
              <a:rPr lang="en-US" altLang="zh-CN" dirty="0"/>
              <a:t>)</a:t>
            </a:r>
            <a:r>
              <a:rPr lang="zh-CN" altLang="en-US" dirty="0" smtClean="0"/>
              <a:t>，这个</a:t>
            </a:r>
            <a:r>
              <a:rPr lang="zh-CN" altLang="en-US" dirty="0"/>
              <a:t>删除</a:t>
            </a:r>
            <a:r>
              <a:rPr lang="zh-CN" altLang="en-US" dirty="0" smtClean="0"/>
              <a:t>方法的参数说明如下：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table</a:t>
            </a:r>
            <a:r>
              <a:rPr lang="zh-CN" altLang="en-US" dirty="0" smtClean="0"/>
              <a:t>：代表想删除数据的表名。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whereClause</a:t>
            </a:r>
            <a:r>
              <a:rPr lang="zh-CN" altLang="en-US" dirty="0"/>
              <a:t>：</a:t>
            </a:r>
            <a:r>
              <a:rPr lang="zh-CN" altLang="en-US" dirty="0" smtClean="0"/>
              <a:t>满足该</a:t>
            </a:r>
            <a:r>
              <a:rPr lang="en-US" altLang="zh-CN" dirty="0" err="1"/>
              <a:t>whereClause</a:t>
            </a:r>
            <a:r>
              <a:rPr lang="zh-CN" altLang="en-US" dirty="0"/>
              <a:t>子句的记录将会</a:t>
            </a:r>
            <a:r>
              <a:rPr lang="zh-CN" altLang="en-US" dirty="0" smtClean="0"/>
              <a:t>被删除。</a:t>
            </a: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whereArgs</a:t>
            </a:r>
            <a:r>
              <a:rPr lang="zh-CN" altLang="en-US" dirty="0"/>
              <a:t>：用于为</a:t>
            </a:r>
            <a:r>
              <a:rPr lang="en-US" altLang="zh-CN" dirty="0" err="1"/>
              <a:t>whereClause</a:t>
            </a:r>
            <a:r>
              <a:rPr lang="zh-CN" altLang="en-US" dirty="0"/>
              <a:t>子句传入的参数。</a:t>
            </a: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该方法返回受此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语句影响的记录的条数。</a:t>
            </a:r>
            <a:endParaRPr lang="en-US" altLang="zh-CN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82983" y="5378100"/>
            <a:ext cx="7818166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例如：删除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person_inf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表中所有人名以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孙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开头的记录，可调用如下方法</a:t>
            </a:r>
            <a:b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=db.delete(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"person_inf"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"person_name like ?"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String[]{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孙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62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082404" y="356358"/>
            <a:ext cx="994515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8.3.5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使用特定方法操作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SQLite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数据库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992252" y="1305652"/>
            <a:ext cx="3707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4</a:t>
            </a:r>
            <a:r>
              <a:rPr lang="en-US" altLang="zh-CN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. </a:t>
            </a:r>
            <a:r>
              <a:rPr lang="zh-CN" altLang="en-US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使用</a:t>
            </a:r>
            <a:r>
              <a:rPr lang="en-US" altLang="zh-CN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query</a:t>
            </a:r>
            <a:r>
              <a:rPr lang="zh-CN" altLang="en-US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方法插入记录</a:t>
            </a:r>
            <a:endParaRPr lang="zh-CN" altLang="en-US" sz="2400" b="1" dirty="0">
              <a:solidFill>
                <a:srgbClr val="FE5A3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82404" y="1865153"/>
            <a:ext cx="9734604" cy="4875796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SQLiteDatabase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方法的签名为 </a:t>
            </a:r>
            <a:r>
              <a:rPr lang="en-US" altLang="zh-CN" dirty="0" smtClean="0"/>
              <a:t>Cursor query(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distinct, String table, String[] columns, String </a:t>
            </a:r>
            <a:r>
              <a:rPr lang="en-US" altLang="zh-CN" dirty="0" err="1" smtClean="0"/>
              <a:t>whereClause</a:t>
            </a:r>
            <a:r>
              <a:rPr lang="en-US" altLang="zh-CN" dirty="0" smtClean="0"/>
              <a:t>, String[] </a:t>
            </a:r>
            <a:r>
              <a:rPr lang="en-US" altLang="zh-CN" dirty="0" err="1" smtClean="0"/>
              <a:t>selsectionArgs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groupBy</a:t>
            </a:r>
            <a:r>
              <a:rPr lang="en-US" altLang="zh-CN" dirty="0" smtClean="0"/>
              <a:t>, String having, String </a:t>
            </a:r>
            <a:r>
              <a:rPr lang="en-US" altLang="zh-CN" dirty="0" err="1" smtClean="0"/>
              <a:t>orderBy</a:t>
            </a:r>
            <a:r>
              <a:rPr lang="en-US" altLang="zh-CN" dirty="0" smtClean="0"/>
              <a:t>, String limit)</a:t>
            </a:r>
            <a:r>
              <a:rPr lang="zh-CN" altLang="en-US" dirty="0" smtClean="0"/>
              <a:t>，这个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方法的参数说明如下：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d</a:t>
            </a:r>
            <a:r>
              <a:rPr lang="en-US" altLang="zh-CN" dirty="0" smtClean="0"/>
              <a:t>istinct</a:t>
            </a:r>
            <a:r>
              <a:rPr lang="zh-CN" altLang="en-US" dirty="0" smtClean="0"/>
              <a:t>：指定是否去除重复记录。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table</a:t>
            </a:r>
            <a:r>
              <a:rPr lang="zh-CN" altLang="en-US" dirty="0" smtClean="0"/>
              <a:t>：执行查询数据</a:t>
            </a:r>
            <a:r>
              <a:rPr lang="zh-CN" altLang="en-US" dirty="0"/>
              <a:t>的表</a:t>
            </a:r>
            <a:r>
              <a:rPr lang="zh-CN" altLang="en-US" dirty="0" smtClean="0"/>
              <a:t>名。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columns</a:t>
            </a:r>
            <a:r>
              <a:rPr lang="zh-CN" altLang="en-US" dirty="0" smtClean="0"/>
              <a:t>：要查询出来的列名。相当于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关键字后面的部分。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whereClause</a:t>
            </a:r>
            <a:r>
              <a:rPr lang="zh-CN" altLang="en-US" dirty="0" smtClean="0"/>
              <a:t>：查询条件子句，</a:t>
            </a:r>
            <a:r>
              <a:rPr lang="zh-CN" altLang="en-US" dirty="0"/>
              <a:t>相当于</a:t>
            </a:r>
            <a:r>
              <a:rPr lang="en-US" altLang="zh-CN" dirty="0"/>
              <a:t>select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关键字后面的部分，在条件子句中允许使用占位符“？”。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selectionArgs</a:t>
            </a:r>
            <a:r>
              <a:rPr lang="zh-CN" altLang="en-US" dirty="0" smtClean="0"/>
              <a:t>：用于为</a:t>
            </a:r>
            <a:r>
              <a:rPr lang="en-US" altLang="zh-CN" dirty="0" err="1" smtClean="0"/>
              <a:t>whereClause</a:t>
            </a:r>
            <a:r>
              <a:rPr lang="zh-CN" altLang="en-US" dirty="0" smtClean="0"/>
              <a:t>子句中的占位符传入参数值，值在数组中的位置与占位符在语句中的位置必须一致；否则就会有异常。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groupBy</a:t>
            </a:r>
            <a:r>
              <a:rPr lang="zh-CN" altLang="en-US" dirty="0" smtClean="0"/>
              <a:t>：用于控制分组，</a:t>
            </a:r>
            <a:r>
              <a:rPr lang="zh-CN" altLang="en-US" dirty="0"/>
              <a:t>相当于</a:t>
            </a:r>
            <a:r>
              <a:rPr lang="en-US" altLang="zh-CN" dirty="0"/>
              <a:t>select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group by</a:t>
            </a:r>
            <a:r>
              <a:rPr lang="zh-CN" altLang="en-US" dirty="0" smtClean="0"/>
              <a:t>关键字后面的部分。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having</a:t>
            </a:r>
            <a:r>
              <a:rPr lang="zh-CN" altLang="en-US" dirty="0" smtClean="0"/>
              <a:t>：用于对分组进行过滤，</a:t>
            </a:r>
            <a:r>
              <a:rPr lang="zh-CN" altLang="en-US" dirty="0"/>
              <a:t>相当于</a:t>
            </a:r>
            <a:r>
              <a:rPr lang="en-US" altLang="zh-CN" dirty="0"/>
              <a:t>select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having</a:t>
            </a:r>
            <a:r>
              <a:rPr lang="zh-CN" altLang="en-US" dirty="0" smtClean="0"/>
              <a:t>关键字后面的部分。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orderBy</a:t>
            </a:r>
            <a:r>
              <a:rPr lang="zh-CN" altLang="en-US" dirty="0" smtClean="0"/>
              <a:t>：用于对记录进行排序，</a:t>
            </a:r>
            <a:r>
              <a:rPr lang="zh-CN" altLang="en-US" dirty="0"/>
              <a:t>相当于</a:t>
            </a:r>
            <a:r>
              <a:rPr lang="en-US" altLang="zh-CN" dirty="0"/>
              <a:t>select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order by</a:t>
            </a:r>
            <a:r>
              <a:rPr lang="zh-CN" altLang="en-US" dirty="0" smtClean="0"/>
              <a:t>关键字后面的部分。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limit</a:t>
            </a:r>
            <a:r>
              <a:rPr lang="zh-CN" altLang="en-US" dirty="0" smtClean="0"/>
              <a:t>：用于进行分页，</a:t>
            </a:r>
            <a:r>
              <a:rPr lang="zh-CN" altLang="en-US" dirty="0"/>
              <a:t>相当于</a:t>
            </a:r>
            <a:r>
              <a:rPr lang="en-US" altLang="zh-CN" dirty="0"/>
              <a:t>select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limit</a:t>
            </a:r>
            <a:r>
              <a:rPr lang="zh-CN" altLang="en-US" dirty="0" smtClean="0"/>
              <a:t>关键字后面的部分。</a:t>
            </a:r>
            <a:endParaRPr lang="en-US" altLang="zh-CN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369713" y="3270976"/>
            <a:ext cx="6644768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例如：查询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person_inf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表中人名以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孙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开头的记录</a:t>
            </a:r>
            <a:b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=db.query(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"person_inf"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String[]{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"_id,name,age"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,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 like ?"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String[]{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孙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,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"personid desc"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"5,10"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处理结果集</a:t>
            </a:r>
            <a:b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cursor.close();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8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4652998" y="356358"/>
            <a:ext cx="28039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8.3.6 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事务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082404" y="1283096"/>
            <a:ext cx="9734604" cy="3057084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SQLiteDatabase</a:t>
            </a:r>
            <a:r>
              <a:rPr lang="zh-CN" altLang="en-US" dirty="0" smtClean="0"/>
              <a:t>中包含如下方法来控制事务：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beginTransaction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：开始事务。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endTransaction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：结束事务。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inTransaction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：如果当前上下文处于事务环境中，则返回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；否则返回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程序调用</a:t>
            </a:r>
            <a:r>
              <a:rPr lang="en-US" altLang="zh-CN" dirty="0" err="1" smtClean="0"/>
              <a:t>endTransaction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方法将会结束事务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那到底是提交事务还是回滚事务？这取决于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是否调用了</a:t>
            </a:r>
            <a:r>
              <a:rPr lang="en-US" altLang="zh-CN" dirty="0" err="1" smtClean="0"/>
              <a:t>setTransactionSuccessful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方法来设置事务标志，如果程序在事务执行中调用该方法设置了事务成功则提交事务；否则程序将会回滚事务。</a:t>
            </a:r>
            <a:endParaRPr lang="en-US" altLang="zh-CN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80221" y="4051555"/>
            <a:ext cx="653897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开始事务</a:t>
            </a:r>
            <a:b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db.beginTransaction();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执行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DML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语句</a:t>
            </a:r>
            <a:b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调用该方法设置事务成功；否则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endTransaction()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方法将回滚事务</a:t>
            </a:r>
            <a:b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db.setTransactionSuccessful();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由事务的标志决定是提交事务还是回滚事务</a:t>
            </a:r>
            <a:b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db.endTransaction();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77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2642130" y="356358"/>
            <a:ext cx="682571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8.3.7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SQLiteOpenHelper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类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082404" y="3110822"/>
            <a:ext cx="9734604" cy="3057084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SQLiteOpenHelper</a:t>
            </a:r>
            <a:r>
              <a:rPr lang="zh-CN" altLang="en-US" dirty="0" smtClean="0"/>
              <a:t>包含如下常用的方法：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s</a:t>
            </a:r>
            <a:r>
              <a:rPr lang="en-US" altLang="zh-CN" dirty="0" smtClean="0"/>
              <a:t>ynchronized </a:t>
            </a:r>
            <a:r>
              <a:rPr lang="en-US" altLang="zh-CN" dirty="0" err="1" smtClean="0"/>
              <a:t>SQLiteDatabase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getReadableDatabase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：以读写的方式打开数据库对应的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synchronized </a:t>
            </a:r>
            <a:r>
              <a:rPr lang="en-US" altLang="zh-CN" dirty="0" err="1"/>
              <a:t>SQLiteDatabase</a:t>
            </a:r>
            <a:r>
              <a:rPr lang="en-US" altLang="zh-CN" dirty="0"/>
              <a:t> </a:t>
            </a:r>
            <a:r>
              <a:rPr lang="en-US" altLang="zh-CN" dirty="0" err="1" smtClean="0"/>
              <a:t>getWritableDatabase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：以写</a:t>
            </a:r>
            <a:r>
              <a:rPr lang="zh-CN" altLang="en-US" dirty="0"/>
              <a:t>的方式打开数据库对应的</a:t>
            </a:r>
            <a:r>
              <a:rPr lang="en-US" altLang="zh-CN" dirty="0" err="1"/>
              <a:t>SQLiteDatabase</a:t>
            </a:r>
            <a:r>
              <a:rPr lang="zh-CN" altLang="en-US" dirty="0"/>
              <a:t>对象。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a</a:t>
            </a:r>
            <a:r>
              <a:rPr lang="en-US" altLang="zh-CN" dirty="0" smtClean="0"/>
              <a:t>bstract void </a:t>
            </a:r>
            <a:r>
              <a:rPr lang="en-US" altLang="zh-CN" dirty="0" err="1" smtClean="0"/>
              <a:t>onCreate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SQLiteDatabase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db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：当第一次创建数据库时回调该方法。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a</a:t>
            </a:r>
            <a:r>
              <a:rPr lang="en-US" altLang="zh-CN" dirty="0" smtClean="0"/>
              <a:t>bstract void </a:t>
            </a:r>
            <a:r>
              <a:rPr lang="en-US" altLang="zh-CN" dirty="0" err="1" smtClean="0"/>
              <a:t>onUpgrade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SQLiteDtabase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db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oldVersion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newVersion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：当数据库版本更新时回调该方法。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s</a:t>
            </a:r>
            <a:r>
              <a:rPr lang="en-US" altLang="zh-CN" dirty="0" smtClean="0"/>
              <a:t>ynchronized void close()</a:t>
            </a:r>
            <a:r>
              <a:rPr lang="zh-CN" altLang="en-US" dirty="0" smtClean="0"/>
              <a:t>：关闭所有打开的</a:t>
            </a:r>
            <a:r>
              <a:rPr lang="en-US" altLang="zh-CN" dirty="0" err="1"/>
              <a:t>SQLiteDatabase</a:t>
            </a:r>
            <a:r>
              <a:rPr lang="zh-CN" altLang="en-US" dirty="0" smtClean="0"/>
              <a:t>对象。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1087220" y="1669593"/>
            <a:ext cx="9729788" cy="1241247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dirty="0" err="1"/>
              <a:t>SQLiteOpenHelper</a:t>
            </a:r>
            <a:r>
              <a:rPr lang="zh-CN" altLang="en-US" dirty="0"/>
              <a:t>是</a:t>
            </a:r>
            <a:r>
              <a:rPr lang="en-US" altLang="zh-CN" dirty="0"/>
              <a:t>Android</a:t>
            </a:r>
            <a:r>
              <a:rPr lang="zh-CN" altLang="en-US" dirty="0"/>
              <a:t>提供的一个管理数据库的工具类，可用于管理数据库的创建和版本更新。一般的用法是创建</a:t>
            </a:r>
            <a:r>
              <a:rPr lang="en-US" altLang="zh-CN" dirty="0" err="1"/>
              <a:t>SQLiteOpenHelper</a:t>
            </a:r>
            <a:r>
              <a:rPr lang="zh-CN" altLang="en-US" dirty="0"/>
              <a:t>的子类，并扩展它的</a:t>
            </a:r>
            <a:r>
              <a:rPr lang="en-US" altLang="zh-CN" dirty="0" err="1"/>
              <a:t>onCreate</a:t>
            </a:r>
            <a:r>
              <a:rPr lang="en-US" altLang="zh-CN" dirty="0"/>
              <a:t>(</a:t>
            </a:r>
            <a:r>
              <a:rPr lang="en-US" altLang="zh-CN" dirty="0" err="1"/>
              <a:t>SQLiteDatabase</a:t>
            </a:r>
            <a:r>
              <a:rPr lang="en-US" altLang="zh-CN" dirty="0"/>
              <a:t> </a:t>
            </a:r>
            <a:r>
              <a:rPr lang="en-US" altLang="zh-CN" dirty="0" err="1"/>
              <a:t>db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 err="1"/>
              <a:t>onUpgrade</a:t>
            </a:r>
            <a:r>
              <a:rPr lang="en-US" altLang="zh-CN" dirty="0"/>
              <a:t>(</a:t>
            </a:r>
            <a:r>
              <a:rPr lang="en-US" altLang="zh-CN" dirty="0" err="1"/>
              <a:t>SQLiteDatabase</a:t>
            </a:r>
            <a:r>
              <a:rPr lang="en-US" altLang="zh-CN" dirty="0"/>
              <a:t> </a:t>
            </a:r>
            <a:r>
              <a:rPr lang="en-US" altLang="zh-CN" dirty="0" err="1"/>
              <a:t>db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oldVersion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newVersion</a:t>
            </a:r>
            <a:r>
              <a:rPr lang="en-US" altLang="zh-CN" dirty="0"/>
              <a:t>)</a:t>
            </a:r>
            <a:r>
              <a:rPr lang="zh-CN" altLang="en-US" dirty="0"/>
              <a:t>方法。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392" y="2290216"/>
            <a:ext cx="2971800" cy="3257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700" y="2018352"/>
            <a:ext cx="2971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0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8.4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722787" y="4714043"/>
            <a:ext cx="48013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手势（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Gesture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）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24601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562109" y="5176838"/>
            <a:ext cx="26527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67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35000" y="-120650"/>
            <a:ext cx="0" cy="2030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57225" y="4827588"/>
            <a:ext cx="0" cy="20304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03" name="文本框 6"/>
          <p:cNvSpPr txBox="1">
            <a:spLocks noChangeArrowheads="1"/>
          </p:cNvSpPr>
          <p:nvPr/>
        </p:nvSpPr>
        <p:spPr bwMode="auto">
          <a:xfrm>
            <a:off x="234890" y="2624510"/>
            <a:ext cx="800219" cy="134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手  势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51204" name="文本框 1"/>
          <p:cNvSpPr txBox="1">
            <a:spLocks noChangeArrowheads="1"/>
          </p:cNvSpPr>
          <p:nvPr/>
        </p:nvSpPr>
        <p:spPr bwMode="auto">
          <a:xfrm>
            <a:off x="1649762" y="1221810"/>
            <a:ext cx="94805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所谓手势，其实是指用户手指或触摸笔在触摸屏上的连续触摸行为，比如在屏幕上从左至右滑出的一个动作，就是手势；再比如在屏幕上画出一个圆圈也是手势。手势这种连续的触碰会形成某个方向上的移动趋势，也会形成一个不规则几何图形。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对两种手势行为都提供了支持。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464176" y="2649357"/>
            <a:ext cx="53927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003553" y="3628068"/>
            <a:ext cx="7485060" cy="2757487"/>
            <a:chOff x="4011615" y="3738563"/>
            <a:chExt cx="7485060" cy="2757487"/>
          </a:xfrm>
        </p:grpSpPr>
        <p:cxnSp>
          <p:nvCxnSpPr>
            <p:cNvPr id="11" name="直接连接符 10"/>
            <p:cNvCxnSpPr/>
            <p:nvPr/>
          </p:nvCxnSpPr>
          <p:spPr bwMode="auto">
            <a:xfrm>
              <a:off x="4138615" y="3865563"/>
              <a:ext cx="0" cy="26304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 bwMode="auto">
            <a:xfrm>
              <a:off x="4011615" y="3738563"/>
              <a:ext cx="255587" cy="255587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4138613" y="3960813"/>
              <a:ext cx="7358062" cy="99536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Ins="360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/>
                <a:t>Android</a:t>
              </a:r>
              <a:r>
                <a:rPr lang="zh-CN" altLang="en-US" dirty="0" smtClean="0"/>
                <a:t>提供了手势检测，并为手势检测提供了相应的监听器。</a:t>
              </a:r>
              <a:endParaRPr lang="zh-CN" altLang="en-US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00677" y="4997785"/>
            <a:ext cx="6095998" cy="1379537"/>
            <a:chOff x="5400677" y="5087938"/>
            <a:chExt cx="6095998" cy="1379537"/>
          </a:xfrm>
        </p:grpSpPr>
        <p:cxnSp>
          <p:nvCxnSpPr>
            <p:cNvPr id="12" name="直接连接符 11"/>
            <p:cNvCxnSpPr>
              <a:stCxn id="15" idx="4"/>
            </p:cNvCxnSpPr>
            <p:nvPr/>
          </p:nvCxnSpPr>
          <p:spPr bwMode="auto">
            <a:xfrm>
              <a:off x="5529265" y="5343525"/>
              <a:ext cx="0" cy="1123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 bwMode="auto">
            <a:xfrm>
              <a:off x="5400677" y="5087938"/>
              <a:ext cx="255588" cy="255587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5527675" y="5338763"/>
              <a:ext cx="5969000" cy="99536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Ins="360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/>
                <a:t>Android</a:t>
              </a:r>
              <a:r>
                <a:rPr lang="zh-CN" altLang="en-US" dirty="0" smtClean="0"/>
                <a:t>允许开发者添加手势，并提供了相应的</a:t>
              </a:r>
              <a:r>
                <a:rPr lang="en-US" altLang="zh-CN" dirty="0" smtClean="0"/>
                <a:t>API</a:t>
              </a:r>
              <a:r>
                <a:rPr lang="zh-CN" altLang="en-US" dirty="0" smtClean="0"/>
                <a:t>识别用户手势。</a:t>
              </a:r>
              <a:endParaRPr lang="zh-CN" altLang="en-US" dirty="0"/>
            </a:p>
          </p:txBody>
        </p:sp>
      </p:grpSp>
      <p:sp>
        <p:nvSpPr>
          <p:cNvPr id="21" name="文本框 1"/>
          <p:cNvSpPr txBox="1">
            <a:spLocks noChangeArrowheads="1"/>
          </p:cNvSpPr>
          <p:nvPr/>
        </p:nvSpPr>
        <p:spPr bwMode="auto">
          <a:xfrm>
            <a:off x="1057334" y="3570402"/>
            <a:ext cx="19661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第一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种手势行为：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2" name="文本框 1"/>
          <p:cNvSpPr txBox="1">
            <a:spLocks noChangeArrowheads="1"/>
          </p:cNvSpPr>
          <p:nvPr/>
        </p:nvSpPr>
        <p:spPr bwMode="auto">
          <a:xfrm>
            <a:off x="3497980" y="4941713"/>
            <a:ext cx="19661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第二种手势行为：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649762" y="917363"/>
            <a:ext cx="53927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89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4037442" y="356358"/>
            <a:ext cx="40350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8.4.1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手势检测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082404" y="2743415"/>
            <a:ext cx="9734604" cy="3914962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GestureDetector.OnGestureListener</a:t>
            </a:r>
            <a:r>
              <a:rPr lang="zh-CN" altLang="en-US" dirty="0" smtClean="0"/>
              <a:t>里包含的事件处理方法如下：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b</a:t>
            </a:r>
            <a:r>
              <a:rPr lang="en-US" altLang="zh-CN" dirty="0" err="1" smtClean="0"/>
              <a:t>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onDown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MotionEvent</a:t>
            </a:r>
            <a:r>
              <a:rPr lang="en-US" altLang="zh-CN" dirty="0" smtClean="0"/>
              <a:t> e)</a:t>
            </a:r>
            <a:r>
              <a:rPr lang="zh-CN" altLang="en-US" dirty="0" smtClean="0"/>
              <a:t>：当触碰事件按下时触发该方法。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b</a:t>
            </a:r>
            <a:r>
              <a:rPr lang="en-US" altLang="zh-CN" dirty="0" err="1" smtClean="0"/>
              <a:t>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onFling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MotionEvent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e1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MotionEvent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e2</a:t>
            </a:r>
            <a:r>
              <a:rPr lang="en-US" altLang="zh-CN" dirty="0" smtClean="0"/>
              <a:t>, float </a:t>
            </a:r>
            <a:r>
              <a:rPr lang="en-US" altLang="zh-CN" dirty="0" err="1" smtClean="0"/>
              <a:t>velocityX</a:t>
            </a:r>
            <a:r>
              <a:rPr lang="en-US" altLang="zh-CN" dirty="0" smtClean="0"/>
              <a:t>, float </a:t>
            </a:r>
            <a:r>
              <a:rPr lang="en-US" altLang="zh-CN" dirty="0" err="1" smtClean="0"/>
              <a:t>velocityY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：当用户手指在触摸屏上“拖过”时触发该方法。其中</a:t>
            </a:r>
            <a:r>
              <a:rPr lang="en-US" altLang="zh-CN" dirty="0" err="1" smtClean="0"/>
              <a:t>velocityX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velocityY</a:t>
            </a:r>
            <a:r>
              <a:rPr lang="zh-CN" altLang="en-US" dirty="0" smtClean="0"/>
              <a:t>代表“拖过”动作在横向、纵向上的速度。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a</a:t>
            </a:r>
            <a:r>
              <a:rPr lang="en-US" altLang="zh-CN" dirty="0" smtClean="0"/>
              <a:t>bstract void </a:t>
            </a:r>
            <a:r>
              <a:rPr lang="en-US" altLang="zh-CN" dirty="0" err="1" smtClean="0"/>
              <a:t>onLongPress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MotionEvent</a:t>
            </a:r>
            <a:r>
              <a:rPr lang="en-US" altLang="zh-CN" dirty="0" smtClean="0"/>
              <a:t> e)</a:t>
            </a:r>
            <a:r>
              <a:rPr lang="zh-CN" altLang="en-US" dirty="0" smtClean="0"/>
              <a:t>：</a:t>
            </a:r>
            <a:r>
              <a:rPr lang="zh-CN" altLang="en-US" dirty="0"/>
              <a:t>当</a:t>
            </a:r>
            <a:r>
              <a:rPr lang="zh-CN" altLang="en-US" dirty="0" smtClean="0"/>
              <a:t>用户手指在屏幕上长按时触发该方法。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b</a:t>
            </a:r>
            <a:r>
              <a:rPr lang="en-US" altLang="zh-CN" dirty="0" err="1" smtClean="0"/>
              <a:t>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onScroll</a:t>
            </a:r>
            <a:r>
              <a:rPr lang="en-US" altLang="zh-CN" dirty="0" smtClean="0"/>
              <a:t>(</a:t>
            </a:r>
            <a:r>
              <a:rPr lang="en-US" altLang="zh-CN" dirty="0" err="1"/>
              <a:t>MotionEvent</a:t>
            </a:r>
            <a:r>
              <a:rPr lang="en-US" altLang="zh-CN" dirty="0"/>
              <a:t> </a:t>
            </a:r>
            <a:r>
              <a:rPr lang="en-US" altLang="zh-CN" dirty="0" err="1"/>
              <a:t>e1</a:t>
            </a:r>
            <a:r>
              <a:rPr lang="en-US" altLang="zh-CN" dirty="0"/>
              <a:t>, </a:t>
            </a:r>
            <a:r>
              <a:rPr lang="en-US" altLang="zh-CN" dirty="0" err="1"/>
              <a:t>MotionEvent</a:t>
            </a:r>
            <a:r>
              <a:rPr lang="en-US" altLang="zh-CN" dirty="0"/>
              <a:t> </a:t>
            </a:r>
            <a:r>
              <a:rPr lang="en-US" altLang="zh-CN" dirty="0" err="1" smtClean="0"/>
              <a:t>e2</a:t>
            </a:r>
            <a:r>
              <a:rPr lang="en-US" altLang="zh-CN" dirty="0" smtClean="0"/>
              <a:t>, float </a:t>
            </a:r>
            <a:r>
              <a:rPr lang="en-US" altLang="zh-CN" dirty="0" err="1" smtClean="0"/>
              <a:t>distanceX</a:t>
            </a:r>
            <a:r>
              <a:rPr lang="en-US" altLang="zh-CN" dirty="0" smtClean="0"/>
              <a:t>, float </a:t>
            </a:r>
            <a:r>
              <a:rPr lang="en-US" altLang="zh-CN" dirty="0" err="1" smtClean="0"/>
              <a:t>distanceY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：当用户手指在屏幕上“滚动”时触发该方法。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v</a:t>
            </a:r>
            <a:r>
              <a:rPr lang="en-US" altLang="zh-CN" dirty="0" smtClean="0"/>
              <a:t>oid </a:t>
            </a:r>
            <a:r>
              <a:rPr lang="en-US" altLang="zh-CN" dirty="0" err="1" smtClean="0"/>
              <a:t>onShowPress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MotionEvent</a:t>
            </a:r>
            <a:r>
              <a:rPr lang="en-US" altLang="zh-CN" dirty="0" smtClean="0"/>
              <a:t> e)</a:t>
            </a:r>
            <a:r>
              <a:rPr lang="zh-CN" altLang="en-US" dirty="0" smtClean="0"/>
              <a:t>：当用户手指在触摸屏上按下时，而且还未移动和松开时触发该方法。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b</a:t>
            </a:r>
            <a:r>
              <a:rPr lang="en-US" altLang="zh-CN" dirty="0" err="1" smtClean="0"/>
              <a:t>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onSingleTapUp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MotionEvent</a:t>
            </a:r>
            <a:r>
              <a:rPr lang="en-US" altLang="zh-CN" dirty="0" smtClean="0"/>
              <a:t> e)</a:t>
            </a:r>
            <a:r>
              <a:rPr lang="zh-CN" altLang="en-US" dirty="0" smtClean="0"/>
              <a:t>：用户手指在触摸屏上的轻击事件将会触发该方法。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1082404" y="1502168"/>
            <a:ext cx="9729788" cy="1241247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为手势检测提供了一个</a:t>
            </a:r>
            <a:r>
              <a:rPr lang="en-US" altLang="zh-CN" dirty="0" err="1" smtClean="0"/>
              <a:t>GestureDetector</a:t>
            </a:r>
            <a:r>
              <a:rPr lang="zh-CN" altLang="en-US" dirty="0" smtClean="0"/>
              <a:t>类，</a:t>
            </a:r>
            <a:r>
              <a:rPr lang="en-US" altLang="zh-CN" dirty="0"/>
              <a:t> </a:t>
            </a:r>
            <a:r>
              <a:rPr lang="en-US" altLang="zh-CN" dirty="0" err="1" smtClean="0"/>
              <a:t>GestureDetector</a:t>
            </a:r>
            <a:r>
              <a:rPr lang="zh-CN" altLang="en-US" dirty="0" smtClean="0"/>
              <a:t>实例代表了一个手势检测器，创建</a:t>
            </a:r>
            <a:r>
              <a:rPr lang="en-US" altLang="zh-CN" dirty="0" err="1" smtClean="0"/>
              <a:t>GestureDetector</a:t>
            </a:r>
            <a:r>
              <a:rPr lang="zh-CN" altLang="en-US" dirty="0" smtClean="0"/>
              <a:t>时需要传入一个</a:t>
            </a:r>
            <a:r>
              <a:rPr lang="en-US" altLang="zh-CN" dirty="0" err="1" smtClean="0"/>
              <a:t>GestureDetector.OnGestureListener</a:t>
            </a:r>
            <a:r>
              <a:rPr lang="zh-CN" altLang="en-US" dirty="0" smtClean="0"/>
              <a:t>实例，</a:t>
            </a:r>
            <a:r>
              <a:rPr lang="en-US" altLang="zh-CN" dirty="0"/>
              <a:t> </a:t>
            </a:r>
            <a:r>
              <a:rPr lang="en-US" altLang="zh-CN" dirty="0" err="1" smtClean="0"/>
              <a:t>GestureDetector.OnGestureListener</a:t>
            </a:r>
            <a:r>
              <a:rPr lang="zh-CN" altLang="en-US" dirty="0" smtClean="0"/>
              <a:t>就是一个监听器，负责对用户的手势行为提供响应。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4037442" y="356358"/>
            <a:ext cx="40350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8.4.1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手势检测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15"/>
          <p:cNvGrpSpPr>
            <a:grpSpLocks/>
          </p:cNvGrpSpPr>
          <p:nvPr/>
        </p:nvGrpSpPr>
        <p:grpSpPr bwMode="auto">
          <a:xfrm>
            <a:off x="648639" y="1882082"/>
            <a:ext cx="1852612" cy="3046366"/>
            <a:chOff x="1467781" y="2095839"/>
            <a:chExt cx="1853643" cy="3046469"/>
          </a:xfrm>
        </p:grpSpPr>
        <p:grpSp>
          <p:nvGrpSpPr>
            <p:cNvPr id="5" name="组合 11"/>
            <p:cNvGrpSpPr>
              <a:grpSpLocks/>
            </p:cNvGrpSpPr>
            <p:nvPr/>
          </p:nvGrpSpPr>
          <p:grpSpPr bwMode="auto">
            <a:xfrm>
              <a:off x="3065694" y="2095839"/>
              <a:ext cx="255730" cy="3046469"/>
              <a:chOff x="2569657" y="1931386"/>
              <a:chExt cx="255730" cy="3046469"/>
            </a:xfrm>
          </p:grpSpPr>
          <p:cxnSp>
            <p:nvCxnSpPr>
              <p:cNvPr id="9" name="直接连接符 8"/>
              <p:cNvCxnSpPr/>
              <p:nvPr/>
            </p:nvCxnSpPr>
            <p:spPr>
              <a:xfrm flipH="1">
                <a:off x="2697522" y="1931386"/>
                <a:ext cx="794" cy="304646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椭圆 9"/>
              <p:cNvSpPr/>
              <p:nvPr/>
            </p:nvSpPr>
            <p:spPr>
              <a:xfrm>
                <a:off x="2569657" y="2447340"/>
                <a:ext cx="255730" cy="2555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569657" y="4041244"/>
                <a:ext cx="255730" cy="2540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dirty="0"/>
              </a:p>
            </p:txBody>
          </p:sp>
        </p:grpSp>
        <p:sp>
          <p:nvSpPr>
            <p:cNvPr id="6" name="泪滴形 5"/>
            <p:cNvSpPr/>
            <p:nvPr/>
          </p:nvSpPr>
          <p:spPr>
            <a:xfrm rot="2700000">
              <a:off x="1467285" y="2167774"/>
              <a:ext cx="1144627" cy="1143636"/>
            </a:xfrm>
            <a:prstGeom prst="teardrop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dirty="0" smtClean="0">
                  <a:latin typeface="Impact" panose="020B0806030902050204" pitchFamily="34" charset="0"/>
                </a:rPr>
                <a:t>1</a:t>
              </a:r>
              <a:endParaRPr lang="zh-CN" altLang="en-US" sz="4800" dirty="0">
                <a:latin typeface="Impact" panose="020B0806030902050204" pitchFamily="34" charset="0"/>
              </a:endParaRPr>
            </a:p>
          </p:txBody>
        </p:sp>
        <p:sp>
          <p:nvSpPr>
            <p:cNvPr id="8" name="泪滴形 7"/>
            <p:cNvSpPr/>
            <p:nvPr/>
          </p:nvSpPr>
          <p:spPr>
            <a:xfrm rot="2700000">
              <a:off x="1467285" y="3761677"/>
              <a:ext cx="1144627" cy="1143636"/>
            </a:xfrm>
            <a:prstGeom prst="teardrop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dirty="0">
                  <a:latin typeface="Impact" panose="020B0806030902050204" pitchFamily="34" charset="0"/>
                </a:rPr>
                <a:t>2</a:t>
              </a:r>
              <a:endParaRPr lang="zh-CN" altLang="en-US" sz="4800" dirty="0">
                <a:latin typeface="Impact" panose="020B0806030902050204" pitchFamily="34" charset="0"/>
              </a:endParaRPr>
            </a:p>
          </p:txBody>
        </p:sp>
      </p:grpSp>
      <p:sp>
        <p:nvSpPr>
          <p:cNvPr id="15" name="矩形 16"/>
          <p:cNvSpPr>
            <a:spLocks noChangeArrowheads="1"/>
          </p:cNvSpPr>
          <p:nvPr/>
        </p:nvSpPr>
        <p:spPr bwMode="auto">
          <a:xfrm>
            <a:off x="2717991" y="2333992"/>
            <a:ext cx="62209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创建一个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GestureDetector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对象。创建该对象时必须实现一个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GestureDetector.OnGestureListener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监听器实例。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6" name="矩形 17"/>
          <p:cNvSpPr>
            <a:spLocks noChangeArrowheads="1"/>
          </p:cNvSpPr>
          <p:nvPr/>
        </p:nvSpPr>
        <p:spPr bwMode="auto">
          <a:xfrm>
            <a:off x="2717991" y="3608781"/>
            <a:ext cx="70024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为应用程序的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TouchEvent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事件绑定监听器，在事件处理中指定把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上的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TouchEvent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事件交给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GestureDetector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处理。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37193" y="2306877"/>
            <a:ext cx="738664" cy="1938992"/>
          </a:xfrm>
          <a:prstGeom prst="rect">
            <a:avLst/>
          </a:prstGeom>
          <a:solidFill>
            <a:srgbClr val="FE5A3E"/>
          </a:solidFill>
        </p:spPr>
        <p:txBody>
          <a:bodyPr vert="eaVert"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两</a:t>
            </a:r>
            <a:r>
              <a:rPr lang="zh-CN" altLang="en-US" sz="36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个步骤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73457" y="4905166"/>
            <a:ext cx="7672064" cy="232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373457" y="5895701"/>
            <a:ext cx="7672064" cy="28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373457" y="5039945"/>
            <a:ext cx="7961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经过上面两个步骤之后，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上的</a:t>
            </a: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TouchEvent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事件就会交给</a:t>
            </a: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GestureDetector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处理，而</a:t>
            </a: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GestureDetector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就会检测是否触发了特定的手势动作。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603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/>
              <a:t>8</a:t>
            </a:r>
            <a:r>
              <a:rPr lang="en-US" altLang="zh-CN" sz="9600" dirty="0" smtClean="0"/>
              <a:t>.1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2782303" y="4724826"/>
            <a:ext cx="66479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使用</a:t>
            </a:r>
            <a:r>
              <a:rPr lang="en-US" altLang="zh-CN" sz="48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SheredPreferences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17673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286294" y="5176838"/>
            <a:ext cx="1928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23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4037442" y="356358"/>
            <a:ext cx="40350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8.4.1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手势检测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694" y="2125811"/>
            <a:ext cx="2962275" cy="3771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3089" y="2125811"/>
            <a:ext cx="2971800" cy="3771899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940159" y="2125811"/>
            <a:ext cx="1886536" cy="37719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dirty="0" smtClean="0"/>
              <a:t>实例：手势测试。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当用户随意在屏幕上触碰时，程序将会检测到用户到底执行了哪些手势。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396553" y="2125810"/>
            <a:ext cx="1886536" cy="37719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dirty="0" smtClean="0"/>
              <a:t>实例：通过手势实现翻页效果。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在屏幕上执行“拖动”手势，即可看到</a:t>
            </a:r>
            <a:r>
              <a:rPr lang="en-US" altLang="zh-CN" dirty="0" err="1" smtClean="0"/>
              <a:t>ViewFlipper</a:t>
            </a:r>
            <a:r>
              <a:rPr lang="zh-CN" altLang="en-US" dirty="0" smtClean="0"/>
              <a:t>内组件切换的效果。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591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4037442" y="356358"/>
            <a:ext cx="403507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8.4.2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增加手势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082404" y="3207059"/>
            <a:ext cx="9734604" cy="2949047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Android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GestureLibrary</a:t>
            </a:r>
            <a:r>
              <a:rPr lang="zh-CN" altLang="en-US" dirty="0" smtClean="0"/>
              <a:t>来代表手势库，并提供了</a:t>
            </a:r>
            <a:r>
              <a:rPr lang="en-US" altLang="zh-CN" dirty="0" err="1" smtClean="0"/>
              <a:t>GestureLibraries</a:t>
            </a:r>
            <a:r>
              <a:rPr lang="zh-CN" altLang="en-US" dirty="0" smtClean="0"/>
              <a:t>工具类来创建手势库。</a:t>
            </a:r>
            <a:r>
              <a:rPr lang="en-US" altLang="zh-CN" dirty="0"/>
              <a:t> </a:t>
            </a:r>
            <a:r>
              <a:rPr lang="en-US" altLang="zh-CN" dirty="0" err="1" smtClean="0"/>
              <a:t>GestureLibraries</a:t>
            </a:r>
            <a:r>
              <a:rPr lang="zh-CN" altLang="en-US" dirty="0" smtClean="0"/>
              <a:t>提供了如下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个静态方法从不同位置加载手势库：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Static </a:t>
            </a:r>
            <a:r>
              <a:rPr lang="en-US" altLang="zh-CN" dirty="0" err="1"/>
              <a:t>GestureLibrary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fromFile</a:t>
            </a:r>
            <a:r>
              <a:rPr lang="en-US" altLang="zh-CN" dirty="0" smtClean="0"/>
              <a:t>(String path)</a:t>
            </a:r>
            <a:r>
              <a:rPr lang="zh-CN" altLang="en-US" dirty="0" smtClean="0"/>
              <a:t>：从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代表的文件中加载手势库。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Static </a:t>
            </a:r>
            <a:r>
              <a:rPr lang="en-US" altLang="zh-CN" dirty="0" err="1"/>
              <a:t>GestureLibrary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fromFile</a:t>
            </a:r>
            <a:r>
              <a:rPr lang="en-US" altLang="zh-CN" dirty="0" smtClean="0"/>
              <a:t>(File path)</a:t>
            </a:r>
            <a:r>
              <a:rPr lang="zh-CN" altLang="en-US" dirty="0" smtClean="0"/>
              <a:t>：</a:t>
            </a:r>
            <a:r>
              <a:rPr lang="zh-CN" altLang="en-US" dirty="0"/>
              <a:t>从</a:t>
            </a:r>
            <a:r>
              <a:rPr lang="en-US" altLang="zh-CN" dirty="0"/>
              <a:t>path</a:t>
            </a:r>
            <a:r>
              <a:rPr lang="zh-CN" altLang="en-US" dirty="0"/>
              <a:t>代表的文件中加载手势</a:t>
            </a:r>
            <a:r>
              <a:rPr lang="zh-CN" altLang="en-US" dirty="0" smtClean="0"/>
              <a:t>库。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Static </a:t>
            </a:r>
            <a:r>
              <a:rPr lang="en-US" altLang="zh-CN" dirty="0" err="1"/>
              <a:t>GestureLibrary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fromPrivateFile</a:t>
            </a:r>
            <a:r>
              <a:rPr lang="en-US" altLang="zh-CN" dirty="0" smtClean="0"/>
              <a:t>(Context context, String name)</a:t>
            </a:r>
            <a:r>
              <a:rPr lang="zh-CN" altLang="en-US" dirty="0" smtClean="0"/>
              <a:t>：从指定应用程序的数据文件夹的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文件中加载手势库。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Static </a:t>
            </a:r>
            <a:r>
              <a:rPr lang="en-US" altLang="zh-CN" dirty="0" err="1"/>
              <a:t>GestureLibrary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formRawResource</a:t>
            </a:r>
            <a:r>
              <a:rPr lang="en-US" altLang="zh-CN" dirty="0" smtClean="0"/>
              <a:t>(Context context,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resourceid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：从</a:t>
            </a:r>
            <a:r>
              <a:rPr lang="en-US" altLang="zh-CN" dirty="0" err="1" smtClean="0"/>
              <a:t>resourceid</a:t>
            </a:r>
            <a:r>
              <a:rPr lang="zh-CN" altLang="en-US" dirty="0" smtClean="0"/>
              <a:t>所代表的资源中加载手势库。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1082404" y="1965812"/>
            <a:ext cx="9729788" cy="1241247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除了提供手势检测之外，还允许应用程序把用户手势（多个连续的触摸事件在屏幕上形成特定的形状）添加到指定文件中，以备以后使用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如果程序需要，当用户下次再次画出该手势时，系统将可识别该手势。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54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4037442" y="356358"/>
            <a:ext cx="403507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8.4.2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增加手势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082404" y="2743415"/>
            <a:ext cx="9734604" cy="2949047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v</a:t>
            </a:r>
            <a:r>
              <a:rPr lang="en-US" altLang="zh-CN" dirty="0" smtClean="0"/>
              <a:t>oid </a:t>
            </a:r>
            <a:r>
              <a:rPr lang="en-US" altLang="zh-CN" dirty="0" err="1" smtClean="0"/>
              <a:t>addGesture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entryName</a:t>
            </a:r>
            <a:r>
              <a:rPr lang="en-US" altLang="zh-CN" dirty="0" smtClean="0"/>
              <a:t>, Gesture gesture)</a:t>
            </a:r>
            <a:r>
              <a:rPr lang="zh-CN" altLang="en-US" dirty="0" smtClean="0"/>
              <a:t>：添加一个名为</a:t>
            </a:r>
            <a:r>
              <a:rPr lang="en-US" altLang="zh-CN" dirty="0" err="1" smtClean="0"/>
              <a:t>entryName</a:t>
            </a:r>
            <a:r>
              <a:rPr lang="zh-CN" altLang="en-US" dirty="0" smtClean="0"/>
              <a:t>的手势。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Set&lt;String&gt; </a:t>
            </a:r>
            <a:r>
              <a:rPr lang="en-US" altLang="zh-CN" dirty="0" err="1" smtClean="0"/>
              <a:t>getGestureEntries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：获取该手势库中的所有手势的名称。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ArrayList</a:t>
            </a:r>
            <a:r>
              <a:rPr lang="en-US" altLang="zh-CN" dirty="0" smtClean="0"/>
              <a:t>&lt;Gesture&gt; </a:t>
            </a:r>
            <a:r>
              <a:rPr lang="en-US" altLang="zh-CN" dirty="0" err="1" smtClean="0"/>
              <a:t>getGestures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entryName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：获取</a:t>
            </a:r>
            <a:r>
              <a:rPr lang="en-US" altLang="zh-CN" dirty="0" err="1" smtClean="0"/>
              <a:t>entryName</a:t>
            </a:r>
            <a:r>
              <a:rPr lang="zh-CN" altLang="en-US" dirty="0" smtClean="0"/>
              <a:t>名称对应的全部手势。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ArrayList</a:t>
            </a:r>
            <a:r>
              <a:rPr lang="en-US" altLang="zh-CN" dirty="0" smtClean="0"/>
              <a:t>&lt;Prediction&gt; recognize(Gesture gesture)</a:t>
            </a:r>
            <a:r>
              <a:rPr lang="zh-CN" altLang="en-US" dirty="0" smtClean="0"/>
              <a:t>：从当前手势库中识别与</a:t>
            </a:r>
            <a:r>
              <a:rPr lang="en-US" altLang="zh-CN" dirty="0" smtClean="0"/>
              <a:t>gesture</a:t>
            </a:r>
            <a:r>
              <a:rPr lang="zh-CN" altLang="en-US" dirty="0" smtClean="0"/>
              <a:t>匹配的全部手势。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v</a:t>
            </a:r>
            <a:r>
              <a:rPr lang="en-US" altLang="zh-CN" dirty="0" smtClean="0"/>
              <a:t>oid </a:t>
            </a:r>
            <a:r>
              <a:rPr lang="en-US" altLang="zh-CN" dirty="0" err="1" smtClean="0"/>
              <a:t>removeEntry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entryName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：删除手势库中</a:t>
            </a:r>
            <a:r>
              <a:rPr lang="en-US" altLang="zh-CN" dirty="0" err="1" smtClean="0"/>
              <a:t>entryName</a:t>
            </a:r>
            <a:r>
              <a:rPr lang="zh-CN" altLang="en-US" dirty="0" smtClean="0"/>
              <a:t>对应的手势。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v</a:t>
            </a:r>
            <a:r>
              <a:rPr lang="en-US" altLang="zh-CN" dirty="0" smtClean="0"/>
              <a:t>oid </a:t>
            </a:r>
            <a:r>
              <a:rPr lang="en-US" altLang="zh-CN" dirty="0" err="1" smtClean="0"/>
              <a:t>removeGesture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entryName</a:t>
            </a:r>
            <a:r>
              <a:rPr lang="en-US" altLang="zh-CN" dirty="0" smtClean="0"/>
              <a:t>, Gesture gesture)</a:t>
            </a:r>
            <a:r>
              <a:rPr lang="zh-CN" altLang="en-US" dirty="0" smtClean="0"/>
              <a:t>：删除手势库中</a:t>
            </a:r>
            <a:r>
              <a:rPr lang="en-US" altLang="zh-CN" dirty="0" err="1" smtClean="0"/>
              <a:t>entryName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gesture</a:t>
            </a:r>
            <a:r>
              <a:rPr lang="zh-CN" altLang="en-US" dirty="0" smtClean="0"/>
              <a:t>对应的手势。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b</a:t>
            </a:r>
            <a:r>
              <a:rPr lang="en-US" altLang="zh-CN" dirty="0" err="1" smtClean="0"/>
              <a:t>oolean</a:t>
            </a:r>
            <a:r>
              <a:rPr lang="en-US" altLang="zh-CN" dirty="0" smtClean="0"/>
              <a:t> save()</a:t>
            </a:r>
            <a:r>
              <a:rPr lang="zh-CN" altLang="en-US" dirty="0" smtClean="0"/>
              <a:t>：当向手势库中添加手势或从中删除手势后调用该方法保存手势库。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1082404" y="2018352"/>
            <a:ext cx="9729788" cy="725063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dirty="0" smtClean="0"/>
              <a:t>一旦在程序中获得了</a:t>
            </a:r>
            <a:r>
              <a:rPr lang="en-US" altLang="zh-CN" dirty="0" err="1" smtClean="0"/>
              <a:t>GestureLibrary</a:t>
            </a:r>
            <a:r>
              <a:rPr lang="zh-CN" altLang="en-US" dirty="0" smtClean="0"/>
              <a:t>对象之后，该对象提供了如下方法来添加手势、识别手势：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1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4037442" y="356358"/>
            <a:ext cx="403507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8.4.2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增加手势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82"/>
          <p:cNvGrpSpPr>
            <a:grpSpLocks/>
          </p:cNvGrpSpPr>
          <p:nvPr/>
        </p:nvGrpSpPr>
        <p:grpSpPr bwMode="auto">
          <a:xfrm>
            <a:off x="328789" y="2048128"/>
            <a:ext cx="11555413" cy="1477962"/>
            <a:chOff x="635374" y="366327"/>
            <a:chExt cx="11556626" cy="1477451"/>
          </a:xfrm>
        </p:grpSpPr>
        <p:sp>
          <p:nvSpPr>
            <p:cNvPr id="7" name="矩形 6"/>
            <p:cNvSpPr/>
            <p:nvPr/>
          </p:nvSpPr>
          <p:spPr>
            <a:xfrm>
              <a:off x="635374" y="366327"/>
              <a:ext cx="11556626" cy="1477451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8" name="文本框 81"/>
            <p:cNvSpPr txBox="1">
              <a:spLocks noChangeArrowheads="1"/>
            </p:cNvSpPr>
            <p:nvPr/>
          </p:nvSpPr>
          <p:spPr bwMode="auto">
            <a:xfrm>
              <a:off x="1364346" y="712884"/>
              <a:ext cx="9977718" cy="923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除了提供了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GestureLibraries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GestureLibrary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来管理手势外，还提供了一个专门的手势编辑组件：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GestureOverlayView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，该组件就像是一个“绘图组件”，只是用户在组件上绘制的不是图形，而是手势。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grpSp>
        <p:nvGrpSpPr>
          <p:cNvPr id="9" name="组合 82"/>
          <p:cNvGrpSpPr>
            <a:grpSpLocks/>
          </p:cNvGrpSpPr>
          <p:nvPr/>
        </p:nvGrpSpPr>
        <p:grpSpPr bwMode="auto">
          <a:xfrm>
            <a:off x="328788" y="4004500"/>
            <a:ext cx="11555413" cy="2048569"/>
            <a:chOff x="635374" y="366326"/>
            <a:chExt cx="11556626" cy="2047860"/>
          </a:xfrm>
        </p:grpSpPr>
        <p:sp>
          <p:nvSpPr>
            <p:cNvPr id="10" name="矩形 9"/>
            <p:cNvSpPr/>
            <p:nvPr/>
          </p:nvSpPr>
          <p:spPr>
            <a:xfrm>
              <a:off x="635374" y="366326"/>
              <a:ext cx="11556626" cy="204786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3" name="文本框 81"/>
            <p:cNvSpPr txBox="1">
              <a:spLocks noChangeArrowheads="1"/>
            </p:cNvSpPr>
            <p:nvPr/>
          </p:nvSpPr>
          <p:spPr bwMode="auto">
            <a:xfrm>
              <a:off x="1364346" y="712884"/>
              <a:ext cx="9977718" cy="1476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为了监听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GestureOverlayView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组件上的手势事件，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为</a:t>
              </a: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GestureOverlayView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提供了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OnGestureListener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OnGesturePerformedListener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OnGesturingListener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三个监听器接口，这些监听器所包含的方法分别用于响应手势开始、结束、完成、取消等事件，开发者可根据实际需要来选择不同的监听器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——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一般来说，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OnGesturePerformedListener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是最常用的监听器，它可用于在手势事件完成时提供响应。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540" y="3074493"/>
            <a:ext cx="2943225" cy="15049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832" y="2110643"/>
            <a:ext cx="29718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7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3421889" y="356358"/>
            <a:ext cx="526618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8.4.3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识别用户手势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82"/>
          <p:cNvGrpSpPr>
            <a:grpSpLocks/>
          </p:cNvGrpSpPr>
          <p:nvPr/>
        </p:nvGrpSpPr>
        <p:grpSpPr bwMode="auto">
          <a:xfrm>
            <a:off x="328789" y="2048128"/>
            <a:ext cx="11555413" cy="1313258"/>
            <a:chOff x="635374" y="366327"/>
            <a:chExt cx="11556626" cy="1477451"/>
          </a:xfrm>
        </p:grpSpPr>
        <p:sp>
          <p:nvSpPr>
            <p:cNvPr id="5" name="矩形 4"/>
            <p:cNvSpPr/>
            <p:nvPr/>
          </p:nvSpPr>
          <p:spPr>
            <a:xfrm>
              <a:off x="635374" y="366327"/>
              <a:ext cx="11556626" cy="1477451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6" name="文本框 81"/>
            <p:cNvSpPr txBox="1">
              <a:spLocks noChangeArrowheads="1"/>
            </p:cNvSpPr>
            <p:nvPr/>
          </p:nvSpPr>
          <p:spPr bwMode="auto">
            <a:xfrm>
              <a:off x="1364346" y="712884"/>
              <a:ext cx="9977718" cy="646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GestureLibrary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提供了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recognize(Gesture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ges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方法来识别手势，该方法将会返回该手势库中所有与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匹配的手势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——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两个手势的图形越相似，相似度越高。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grpSp>
        <p:nvGrpSpPr>
          <p:cNvPr id="7" name="组合 82"/>
          <p:cNvGrpSpPr>
            <a:grpSpLocks/>
          </p:cNvGrpSpPr>
          <p:nvPr/>
        </p:nvGrpSpPr>
        <p:grpSpPr bwMode="auto">
          <a:xfrm>
            <a:off x="328789" y="4158150"/>
            <a:ext cx="11555413" cy="1313258"/>
            <a:chOff x="635374" y="366327"/>
            <a:chExt cx="11556626" cy="1477451"/>
          </a:xfrm>
        </p:grpSpPr>
        <p:sp>
          <p:nvSpPr>
            <p:cNvPr id="8" name="矩形 7"/>
            <p:cNvSpPr/>
            <p:nvPr/>
          </p:nvSpPr>
          <p:spPr>
            <a:xfrm>
              <a:off x="635374" y="366327"/>
              <a:ext cx="11556626" cy="1477451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9" name="文本框 81"/>
            <p:cNvSpPr txBox="1">
              <a:spLocks noChangeArrowheads="1"/>
            </p:cNvSpPr>
            <p:nvPr/>
          </p:nvSpPr>
          <p:spPr bwMode="auto">
            <a:xfrm>
              <a:off x="1270430" y="585667"/>
              <a:ext cx="9977718" cy="1038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GestureLibrary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提供了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recognize(Gesture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ges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方法的返回为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ArrayList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&lt;Prediction&gt;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，其中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Prediction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封装了手势的匹配信息，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Prediction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对象的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name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属性代表的匹配的手势名，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score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属性代表了手势的相似度。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71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8.5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4857235" y="4714043"/>
            <a:ext cx="2646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自动朗读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32763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021782" y="5176838"/>
            <a:ext cx="31931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72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35000" y="-120650"/>
            <a:ext cx="0" cy="2030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57225" y="4827588"/>
            <a:ext cx="0" cy="20304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03" name="文本框 6"/>
          <p:cNvSpPr txBox="1">
            <a:spLocks noChangeArrowheads="1"/>
          </p:cNvSpPr>
          <p:nvPr/>
        </p:nvSpPr>
        <p:spPr bwMode="auto">
          <a:xfrm>
            <a:off x="257115" y="2290504"/>
            <a:ext cx="800219" cy="214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自动朗读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51204" name="文本框 1"/>
          <p:cNvSpPr txBox="1">
            <a:spLocks noChangeArrowheads="1"/>
          </p:cNvSpPr>
          <p:nvPr/>
        </p:nvSpPr>
        <p:spPr bwMode="auto">
          <a:xfrm>
            <a:off x="1639888" y="893763"/>
            <a:ext cx="94805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的自动朗读支持主要通过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TextToSpeech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来完成，该类提供了如下一个构造器。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TextToSpeech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(Context context,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TextToSpeech.OnInitListener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listener)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639888" y="666750"/>
            <a:ext cx="53927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095875" y="1747838"/>
            <a:ext cx="53927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07" name="组合 22"/>
          <p:cNvGrpSpPr>
            <a:grpSpLocks/>
          </p:cNvGrpSpPr>
          <p:nvPr/>
        </p:nvGrpSpPr>
        <p:grpSpPr bwMode="auto">
          <a:xfrm>
            <a:off x="2460626" y="2327275"/>
            <a:ext cx="1806575" cy="4214813"/>
            <a:chOff x="2460975" y="2328015"/>
            <a:chExt cx="1806294" cy="421392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587955" y="2328015"/>
              <a:ext cx="0" cy="4213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138702" y="3865977"/>
              <a:ext cx="0" cy="26299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2460975" y="2328015"/>
              <a:ext cx="255548" cy="255534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4011722" y="3739004"/>
              <a:ext cx="255547" cy="255533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</p:grpSp>
      <p:sp>
        <p:nvSpPr>
          <p:cNvPr id="24" name="矩形 23"/>
          <p:cNvSpPr/>
          <p:nvPr/>
        </p:nvSpPr>
        <p:spPr>
          <a:xfrm>
            <a:off x="4138614" y="4143308"/>
            <a:ext cx="7358062" cy="207718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TextToSpeech</a:t>
            </a:r>
            <a:r>
              <a:rPr lang="zh-CN" altLang="en-US" dirty="0" smtClean="0"/>
              <a:t>类中最常用的两个方法是如下两个：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s</a:t>
            </a:r>
            <a:r>
              <a:rPr lang="en-US" altLang="zh-CN" dirty="0" smtClean="0"/>
              <a:t>peak(</a:t>
            </a:r>
            <a:r>
              <a:rPr lang="en-US" altLang="zh-CN" dirty="0" err="1" smtClean="0"/>
              <a:t>CharSeequence</a:t>
            </a:r>
            <a:r>
              <a:rPr lang="en-US" altLang="zh-CN" dirty="0" smtClean="0"/>
              <a:t> text,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queueMode</a:t>
            </a:r>
            <a:r>
              <a:rPr lang="en-US" altLang="zh-CN" dirty="0" smtClean="0"/>
              <a:t>, Bundle </a:t>
            </a:r>
            <a:r>
              <a:rPr lang="en-US" altLang="zh-CN" dirty="0" err="1" smtClean="0"/>
              <a:t>params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utteranceId</a:t>
            </a:r>
            <a:r>
              <a:rPr lang="en-US" altLang="zh-CN" dirty="0" smtClean="0"/>
              <a:t>)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s</a:t>
            </a:r>
            <a:r>
              <a:rPr lang="en-US" altLang="zh-CN" dirty="0" err="1"/>
              <a:t>ynthesizeToFilespeak</a:t>
            </a:r>
            <a:r>
              <a:rPr lang="en-US" altLang="zh-CN" dirty="0"/>
              <a:t>(</a:t>
            </a:r>
            <a:r>
              <a:rPr lang="en-US" altLang="zh-CN" dirty="0" err="1"/>
              <a:t>CharSeequence</a:t>
            </a:r>
            <a:r>
              <a:rPr lang="en-US" altLang="zh-CN" dirty="0"/>
              <a:t> text, </a:t>
            </a:r>
            <a:r>
              <a:rPr lang="en-US" altLang="zh-CN" dirty="0" smtClean="0"/>
              <a:t>Bundle </a:t>
            </a:r>
            <a:r>
              <a:rPr lang="en-US" altLang="zh-CN" dirty="0" err="1"/>
              <a:t>params</a:t>
            </a:r>
            <a:r>
              <a:rPr lang="en-US" altLang="zh-CN" dirty="0" smtClean="0"/>
              <a:t>, File file, </a:t>
            </a:r>
            <a:r>
              <a:rPr lang="en-US" altLang="zh-CN" dirty="0"/>
              <a:t>String </a:t>
            </a:r>
            <a:r>
              <a:rPr lang="en-US" altLang="zh-CN" dirty="0" err="1"/>
              <a:t>utteranceId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2589213" y="2582863"/>
            <a:ext cx="8907462" cy="99536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一旦在程序中获得了</a:t>
            </a:r>
            <a:r>
              <a:rPr lang="en-US" altLang="zh-CN" dirty="0" err="1" smtClean="0"/>
              <a:t>TextToSpeech</a:t>
            </a:r>
            <a:r>
              <a:rPr lang="zh-CN" altLang="en-US" dirty="0" smtClean="0"/>
              <a:t>对象之后，接下来即可调用</a:t>
            </a:r>
            <a:r>
              <a:rPr lang="en-US" altLang="zh-CN" dirty="0" err="1" smtClean="0"/>
              <a:t>TextToSpeech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setLanguage</a:t>
            </a:r>
            <a:r>
              <a:rPr lang="en-US" altLang="zh-CN" dirty="0" smtClean="0"/>
              <a:t>(Locale </a:t>
            </a:r>
            <a:r>
              <a:rPr lang="en-US" altLang="zh-CN" dirty="0" err="1" smtClean="0"/>
              <a:t>loc</a:t>
            </a:r>
            <a:r>
              <a:rPr lang="en-US" altLang="zh-CN" dirty="0" smtClean="0"/>
              <a:t>)</a:t>
            </a:r>
            <a:r>
              <a:rPr lang="zh-CN" altLang="en-US" dirty="0" smtClean="0"/>
              <a:t>方法来设置该</a:t>
            </a:r>
            <a:r>
              <a:rPr lang="en-US" altLang="zh-CN" dirty="0" smtClean="0"/>
              <a:t>TTS</a:t>
            </a:r>
            <a:r>
              <a:rPr lang="zh-CN" altLang="en-US" dirty="0" smtClean="0"/>
              <a:t>发生引擎应使用的语言、国家选项。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52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35000" y="-120650"/>
            <a:ext cx="0" cy="2030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57225" y="4827588"/>
            <a:ext cx="0" cy="20304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27" name="文本框 6"/>
          <p:cNvSpPr txBox="1">
            <a:spLocks noChangeArrowheads="1"/>
          </p:cNvSpPr>
          <p:nvPr/>
        </p:nvSpPr>
        <p:spPr bwMode="auto">
          <a:xfrm>
            <a:off x="234890" y="2361944"/>
            <a:ext cx="800219" cy="214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自动朗读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grpSp>
        <p:nvGrpSpPr>
          <p:cNvPr id="52229" name="组合 82"/>
          <p:cNvGrpSpPr>
            <a:grpSpLocks/>
          </p:cNvGrpSpPr>
          <p:nvPr/>
        </p:nvGrpSpPr>
        <p:grpSpPr bwMode="auto">
          <a:xfrm>
            <a:off x="657225" y="442344"/>
            <a:ext cx="11555413" cy="1477962"/>
            <a:chOff x="635374" y="366327"/>
            <a:chExt cx="11556626" cy="1477451"/>
          </a:xfrm>
        </p:grpSpPr>
        <p:sp>
          <p:nvSpPr>
            <p:cNvPr id="81" name="矩形 80"/>
            <p:cNvSpPr/>
            <p:nvPr/>
          </p:nvSpPr>
          <p:spPr>
            <a:xfrm>
              <a:off x="635374" y="366327"/>
              <a:ext cx="11556626" cy="1477451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52231" name="文本框 81"/>
            <p:cNvSpPr txBox="1">
              <a:spLocks noChangeArrowheads="1"/>
            </p:cNvSpPr>
            <p:nvPr/>
          </p:nvSpPr>
          <p:spPr bwMode="auto">
            <a:xfrm>
              <a:off x="1424827" y="781998"/>
              <a:ext cx="9977718" cy="646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当程序用完了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TextToSpeech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对象之后，可以在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OnDestroy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方法中调用它的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shutdown()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来关闭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TextToSpeech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，释放它所占用的资源。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058" y="2965516"/>
            <a:ext cx="2952750" cy="2851281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864387" y="2965517"/>
            <a:ext cx="5962671" cy="2851281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归纳起来，使用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TextToSpeech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的步骤如下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dirty="0" smtClean="0"/>
              <a:t>创建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TextToSpeech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对象，创建时传入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OnInitListener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监听器监听是否成功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dirty="0" smtClean="0"/>
              <a:t>设置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TextToSpeech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所使用的语言、国家选项，通过返回值判断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TTS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是否支持该语言、国家选项。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speak()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或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synthesizeToFile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关闭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TTS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，回收资源。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4736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2466" y="284899"/>
            <a:ext cx="4006850" cy="3921125"/>
            <a:chOff x="3517900" y="530225"/>
            <a:chExt cx="4006850" cy="3921125"/>
          </a:xfrm>
        </p:grpSpPr>
        <p:sp>
          <p:nvSpPr>
            <p:cNvPr id="7" name="椭圆 6"/>
            <p:cNvSpPr/>
            <p:nvPr/>
          </p:nvSpPr>
          <p:spPr>
            <a:xfrm>
              <a:off x="4127500" y="550863"/>
              <a:ext cx="3376613" cy="337502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dirty="0" smtClean="0"/>
                <a:t>8.6</a:t>
              </a:r>
              <a:endParaRPr lang="zh-CN" altLang="en-US" sz="9600" dirty="0"/>
            </a:p>
          </p:txBody>
        </p:sp>
        <p:sp>
          <p:nvSpPr>
            <p:cNvPr id="8" name="弦形 7"/>
            <p:cNvSpPr/>
            <p:nvPr/>
          </p:nvSpPr>
          <p:spPr>
            <a:xfrm rot="17100000">
              <a:off x="4106863" y="530225"/>
              <a:ext cx="3417888" cy="3417887"/>
            </a:xfrm>
            <a:prstGeom prst="chord">
              <a:avLst>
                <a:gd name="adj1" fmla="val 8633478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517900" y="1239838"/>
              <a:ext cx="3595688" cy="3211512"/>
            </a:xfrm>
            <a:prstGeom prst="line">
              <a:avLst/>
            </a:prstGeom>
            <a:ln>
              <a:solidFill>
                <a:srgbClr val="FE5A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4853392" y="579013"/>
            <a:ext cx="2646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本章小结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500270" y="994512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532424" y="2681597"/>
            <a:ext cx="0" cy="36832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532425" y="5812395"/>
            <a:ext cx="3015830" cy="55245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/>
              <a:t>Android</a:t>
            </a:r>
            <a:r>
              <a:rPr lang="zh-CN" altLang="en-US" sz="2400" b="1" dirty="0" smtClean="0"/>
              <a:t>数据存储</a:t>
            </a:r>
            <a:r>
              <a:rPr lang="zh-CN" altLang="en-US" sz="2400" dirty="0" smtClean="0"/>
              <a:t>与</a:t>
            </a:r>
            <a:r>
              <a:rPr lang="en-US" altLang="zh-CN" sz="2400" b="1" dirty="0" smtClean="0"/>
              <a:t>IO</a:t>
            </a:r>
            <a:endParaRPr lang="zh-CN" altLang="en-US" sz="3600" b="1" dirty="0"/>
          </a:p>
        </p:txBody>
      </p:sp>
      <p:sp>
        <p:nvSpPr>
          <p:cNvPr id="12" name="文本框 38"/>
          <p:cNvSpPr txBox="1">
            <a:spLocks noChangeArrowheads="1"/>
          </p:cNvSpPr>
          <p:nvPr/>
        </p:nvSpPr>
        <p:spPr bwMode="auto">
          <a:xfrm>
            <a:off x="5625384" y="2851807"/>
            <a:ext cx="5569041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主要介绍了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的输入、输出支持。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介绍了为记录、访问应用程序的参数、选项提供了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SharedPreferences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工具类。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重点掌握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SQLite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的手势支持体现在两方面：手势检测与手势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简单介绍了自动朗读：把文本转化成声音。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97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174034" y="370026"/>
            <a:ext cx="96014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8.1.1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SharedPreferences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与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Editor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简介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50"/>
          <p:cNvGrpSpPr>
            <a:grpSpLocks/>
          </p:cNvGrpSpPr>
          <p:nvPr/>
        </p:nvGrpSpPr>
        <p:grpSpPr bwMode="auto">
          <a:xfrm>
            <a:off x="453235" y="3175342"/>
            <a:ext cx="11738765" cy="2954655"/>
            <a:chOff x="124299" y="3417747"/>
            <a:chExt cx="11738860" cy="3188819"/>
          </a:xfrm>
        </p:grpSpPr>
        <p:sp>
          <p:nvSpPr>
            <p:cNvPr id="5" name="矩形 4"/>
            <p:cNvSpPr/>
            <p:nvPr/>
          </p:nvSpPr>
          <p:spPr>
            <a:xfrm>
              <a:off x="3328690" y="3822259"/>
              <a:ext cx="8534469" cy="2379793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6" name="文本框 1"/>
            <p:cNvSpPr txBox="1">
              <a:spLocks noChangeArrowheads="1"/>
            </p:cNvSpPr>
            <p:nvPr/>
          </p:nvSpPr>
          <p:spPr bwMode="auto">
            <a:xfrm>
              <a:off x="124299" y="3417747"/>
              <a:ext cx="2949153" cy="3188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Shared</a:t>
              </a:r>
            </a:p>
            <a:p>
              <a:r>
                <a:rPr lang="en-US" altLang="zh-CN" sz="4800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Preference</a:t>
              </a:r>
              <a:endParaRPr lang="en-US" altLang="zh-CN" sz="48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endParaRPr>
            </a:p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接口主要负责读取应用程序的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Preferences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的数据，提供了常用方法来访问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SharedPreferences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中的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key-value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对。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endParaRPr>
            </a:p>
          </p:txBody>
        </p:sp>
        <p:sp>
          <p:nvSpPr>
            <p:cNvPr id="7" name="文本框 49"/>
            <p:cNvSpPr txBox="1">
              <a:spLocks noChangeArrowheads="1"/>
            </p:cNvSpPr>
            <p:nvPr/>
          </p:nvSpPr>
          <p:spPr bwMode="auto">
            <a:xfrm>
              <a:off x="3553295" y="4065476"/>
              <a:ext cx="7853439" cy="1893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b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oolean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contains(String key)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</a:t>
              </a:r>
              <a:r>
                <a:rPr lang="zh-CN" altLang="en-US" dirty="0">
                  <a:solidFill>
                    <a:schemeClr val="lt1"/>
                  </a:solidFill>
                  <a:latin typeface="+mn-lt"/>
                  <a:ea typeface="+mn-ea"/>
                </a:rPr>
                <a:t>判断</a:t>
              </a:r>
              <a:r>
                <a:rPr lang="en-US" altLang="zh-CN" dirty="0" err="1">
                  <a:solidFill>
                    <a:schemeClr val="lt1"/>
                  </a:solidFill>
                  <a:latin typeface="+mn-lt"/>
                  <a:ea typeface="+mn-ea"/>
                </a:rPr>
                <a:t>SharedPreferences</a:t>
              </a:r>
              <a:r>
                <a:rPr lang="zh-CN" altLang="en-US" dirty="0">
                  <a:solidFill>
                    <a:schemeClr val="lt1"/>
                  </a:solidFill>
                  <a:latin typeface="+mn-lt"/>
                  <a:ea typeface="+mn-ea"/>
                </a:rPr>
                <a:t>是否包含特定</a:t>
              </a:r>
              <a:r>
                <a:rPr lang="en-US" altLang="zh-CN" dirty="0">
                  <a:solidFill>
                    <a:schemeClr val="lt1"/>
                  </a:solidFill>
                  <a:latin typeface="+mn-lt"/>
                  <a:ea typeface="+mn-ea"/>
                </a:rPr>
                <a:t>key</a:t>
              </a:r>
              <a:r>
                <a:rPr lang="zh-CN" altLang="en-US" dirty="0">
                  <a:solidFill>
                    <a:schemeClr val="lt1"/>
                  </a:solidFill>
                  <a:latin typeface="+mn-lt"/>
                  <a:ea typeface="+mn-ea"/>
                </a:rPr>
                <a:t>的数据。</a:t>
              </a:r>
              <a:endParaRPr lang="en-US" altLang="zh-CN" dirty="0">
                <a:solidFill>
                  <a:schemeClr val="lt1"/>
                </a:solidFill>
                <a:latin typeface="+mn-lt"/>
                <a:ea typeface="+mn-ea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>
                  <a:solidFill>
                    <a:schemeClr val="lt1"/>
                  </a:solidFill>
                  <a:latin typeface="+mn-lt"/>
                  <a:ea typeface="+mn-ea"/>
                </a:rPr>
                <a:t>Abstract Map&lt;String, ?&gt; </a:t>
              </a:r>
              <a:r>
                <a:rPr lang="en-US" altLang="zh-CN" dirty="0" err="1">
                  <a:solidFill>
                    <a:schemeClr val="lt1"/>
                  </a:solidFill>
                  <a:latin typeface="+mn-lt"/>
                  <a:ea typeface="+mn-ea"/>
                </a:rPr>
                <a:t>getAll</a:t>
              </a:r>
              <a:r>
                <a:rPr lang="en-US" altLang="zh-CN" dirty="0">
                  <a:solidFill>
                    <a:schemeClr val="lt1"/>
                  </a:solidFill>
                  <a:latin typeface="+mn-lt"/>
                  <a:ea typeface="+mn-ea"/>
                </a:rPr>
                <a:t>()</a:t>
              </a:r>
              <a:r>
                <a:rPr lang="zh-CN" altLang="en-US" dirty="0">
                  <a:solidFill>
                    <a:schemeClr val="lt1"/>
                  </a:solidFill>
                  <a:latin typeface="+mn-lt"/>
                  <a:ea typeface="+mn-ea"/>
                </a:rPr>
                <a:t>：回去</a:t>
              </a:r>
              <a:r>
                <a:rPr lang="en-US" altLang="zh-CN" dirty="0" err="1">
                  <a:solidFill>
                    <a:schemeClr val="lt1"/>
                  </a:solidFill>
                  <a:latin typeface="+mn-lt"/>
                  <a:ea typeface="+mn-ea"/>
                </a:rPr>
                <a:t>SharedPreferences</a:t>
              </a:r>
              <a:r>
                <a:rPr lang="zh-CN" altLang="en-US" dirty="0">
                  <a:solidFill>
                    <a:schemeClr val="lt1"/>
                  </a:solidFill>
                  <a:latin typeface="+mn-lt"/>
                  <a:ea typeface="+mn-ea"/>
                </a:rPr>
                <a:t>数据里全部的</a:t>
              </a:r>
              <a:r>
                <a:rPr lang="en-US" altLang="zh-CN" dirty="0">
                  <a:solidFill>
                    <a:schemeClr val="lt1"/>
                  </a:solidFill>
                  <a:latin typeface="+mn-lt"/>
                  <a:ea typeface="+mn-ea"/>
                </a:rPr>
                <a:t>key-value</a:t>
              </a:r>
              <a:r>
                <a:rPr lang="zh-CN" altLang="en-US" dirty="0">
                  <a:solidFill>
                    <a:schemeClr val="lt1"/>
                  </a:solidFill>
                  <a:latin typeface="+mn-lt"/>
                  <a:ea typeface="+mn-ea"/>
                </a:rPr>
                <a:t>对。</a:t>
              </a:r>
              <a:endParaRPr lang="en-US" altLang="zh-CN" dirty="0">
                <a:solidFill>
                  <a:schemeClr val="lt1"/>
                </a:solidFill>
                <a:latin typeface="+mn-lt"/>
                <a:ea typeface="+mn-ea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>
                  <a:solidFill>
                    <a:schemeClr val="lt1"/>
                  </a:solidFill>
                  <a:latin typeface="+mn-lt"/>
                  <a:ea typeface="+mn-ea"/>
                </a:rPr>
                <a:t>boolean</a:t>
              </a:r>
              <a:r>
                <a:rPr lang="en-US" altLang="zh-CN" dirty="0">
                  <a:solidFill>
                    <a:schemeClr val="lt1"/>
                  </a:solidFill>
                  <a:latin typeface="+mn-lt"/>
                  <a:ea typeface="+mn-ea"/>
                </a:rPr>
                <a:t> </a:t>
              </a:r>
              <a:r>
                <a:rPr lang="en-US" altLang="zh-CN" dirty="0" err="1">
                  <a:solidFill>
                    <a:schemeClr val="lt1"/>
                  </a:solidFill>
                  <a:latin typeface="+mn-lt"/>
                  <a:ea typeface="+mn-ea"/>
                </a:rPr>
                <a:t>getXxx</a:t>
              </a:r>
              <a:r>
                <a:rPr lang="en-US" altLang="zh-CN" dirty="0">
                  <a:solidFill>
                    <a:schemeClr val="lt1"/>
                  </a:solidFill>
                  <a:latin typeface="+mn-lt"/>
                  <a:ea typeface="+mn-ea"/>
                </a:rPr>
                <a:t>(String key, xxx </a:t>
              </a:r>
              <a:r>
                <a:rPr lang="en-US" altLang="zh-CN" dirty="0" err="1">
                  <a:solidFill>
                    <a:schemeClr val="lt1"/>
                  </a:solidFill>
                  <a:latin typeface="+mn-lt"/>
                  <a:ea typeface="+mn-ea"/>
                </a:rPr>
                <a:t>defValue</a:t>
              </a:r>
              <a:r>
                <a:rPr lang="en-US" altLang="zh-CN" dirty="0">
                  <a:solidFill>
                    <a:schemeClr val="lt1"/>
                  </a:solidFill>
                  <a:latin typeface="+mn-lt"/>
                  <a:ea typeface="+mn-ea"/>
                </a:rPr>
                <a:t>)</a:t>
              </a:r>
              <a:r>
                <a:rPr lang="zh-CN" altLang="en-US" dirty="0">
                  <a:solidFill>
                    <a:schemeClr val="lt1"/>
                  </a:solidFill>
                  <a:latin typeface="+mn-lt"/>
                  <a:ea typeface="+mn-ea"/>
                </a:rPr>
                <a:t>：获取</a:t>
              </a:r>
              <a:r>
                <a:rPr lang="en-US" altLang="zh-CN" dirty="0" err="1">
                  <a:solidFill>
                    <a:schemeClr val="lt1"/>
                  </a:solidFill>
                  <a:latin typeface="+mn-lt"/>
                  <a:ea typeface="+mn-ea"/>
                </a:rPr>
                <a:t>SharedPreferences</a:t>
              </a:r>
              <a:r>
                <a:rPr lang="zh-CN" altLang="en-US" dirty="0">
                  <a:solidFill>
                    <a:schemeClr val="lt1"/>
                  </a:solidFill>
                  <a:latin typeface="+mn-lt"/>
                  <a:ea typeface="+mn-ea"/>
                </a:rPr>
                <a:t>数据里指定</a:t>
              </a:r>
              <a:r>
                <a:rPr lang="en-US" altLang="zh-CN" dirty="0">
                  <a:solidFill>
                    <a:schemeClr val="lt1"/>
                  </a:solidFill>
                  <a:latin typeface="+mn-lt"/>
                  <a:ea typeface="+mn-ea"/>
                </a:rPr>
                <a:t>key</a:t>
              </a:r>
              <a:r>
                <a:rPr lang="zh-CN" altLang="en-US" dirty="0">
                  <a:solidFill>
                    <a:schemeClr val="lt1"/>
                  </a:solidFill>
                  <a:latin typeface="+mn-lt"/>
                  <a:ea typeface="+mn-ea"/>
                </a:rPr>
                <a:t>对应的</a:t>
              </a:r>
              <a:r>
                <a:rPr lang="en-US" altLang="zh-CN" dirty="0">
                  <a:solidFill>
                    <a:schemeClr val="lt1"/>
                  </a:solidFill>
                  <a:latin typeface="+mn-lt"/>
                  <a:ea typeface="+mn-ea"/>
                </a:rPr>
                <a:t>value</a:t>
              </a:r>
              <a:r>
                <a:rPr lang="zh-CN" altLang="en-US" dirty="0">
                  <a:solidFill>
                    <a:schemeClr val="lt1"/>
                  </a:solidFill>
                  <a:latin typeface="+mn-lt"/>
                  <a:ea typeface="+mn-ea"/>
                </a:rPr>
                <a:t>。</a:t>
              </a:r>
              <a:endParaRPr lang="en-US" altLang="zh-CN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101344" y="1187355"/>
            <a:ext cx="7701539" cy="136266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SharedPreferences</a:t>
            </a:r>
            <a:r>
              <a:rPr lang="zh-CN" altLang="en-US" dirty="0" smtClean="0"/>
              <a:t>保存的数据主要类似于配置信息格式的数据，因此它保存的数据主要是简单类型的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20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174034" y="370026"/>
            <a:ext cx="96014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8.1.1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SharedPreferences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与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Editor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简介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50"/>
          <p:cNvGrpSpPr>
            <a:grpSpLocks/>
          </p:cNvGrpSpPr>
          <p:nvPr/>
        </p:nvGrpSpPr>
        <p:grpSpPr bwMode="auto">
          <a:xfrm>
            <a:off x="3271233" y="3760446"/>
            <a:ext cx="8534400" cy="2205038"/>
            <a:chOff x="3328690" y="3822259"/>
            <a:chExt cx="8534469" cy="2379793"/>
          </a:xfrm>
        </p:grpSpPr>
        <p:sp>
          <p:nvSpPr>
            <p:cNvPr id="5" name="矩形 4"/>
            <p:cNvSpPr/>
            <p:nvPr/>
          </p:nvSpPr>
          <p:spPr>
            <a:xfrm>
              <a:off x="3328690" y="3822259"/>
              <a:ext cx="8534469" cy="2379793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7" name="文本框 49"/>
            <p:cNvSpPr txBox="1">
              <a:spLocks noChangeArrowheads="1"/>
            </p:cNvSpPr>
            <p:nvPr/>
          </p:nvSpPr>
          <p:spPr bwMode="auto">
            <a:xfrm>
              <a:off x="3566174" y="4065475"/>
              <a:ext cx="7853439" cy="1893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SharedPreferences.Editor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clear()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：清空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SharedPreferences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里所有的数据。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SharedPreferences.Editor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putXxx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(String key, xxx value)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：向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SharedPreferences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存入指定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key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对应的数据。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SharedPreferences.Editor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remove(String key)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：删除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SharedPreferences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里指定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key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对应的数据项。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b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oolean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commit()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：当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Editor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编辑完成后，调用该方法提交修改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101344" y="1187355"/>
            <a:ext cx="7701539" cy="172327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SharedPreferences</a:t>
            </a:r>
            <a:r>
              <a:rPr lang="zh-CN" altLang="en-US" dirty="0" smtClean="0"/>
              <a:t>接口本身并没有提供写入数据的能力，而是通过</a:t>
            </a:r>
            <a:r>
              <a:rPr lang="en-US" altLang="zh-CN" dirty="0" err="1"/>
              <a:t>SharedPreferences</a:t>
            </a:r>
            <a:r>
              <a:rPr lang="en-US" altLang="zh-CN" dirty="0"/>
              <a:t> </a:t>
            </a:r>
            <a:r>
              <a:rPr lang="zh-CN" altLang="en-US" dirty="0" smtClean="0"/>
              <a:t>的内部接口，</a:t>
            </a:r>
            <a:r>
              <a:rPr lang="en-US" altLang="zh-CN" dirty="0"/>
              <a:t> </a:t>
            </a:r>
            <a:r>
              <a:rPr lang="en-US" altLang="zh-CN" dirty="0" err="1"/>
              <a:t>SharedPreferences</a:t>
            </a:r>
            <a:r>
              <a:rPr lang="en-US" altLang="zh-CN" dirty="0"/>
              <a:t> 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edit()</a:t>
            </a:r>
            <a:r>
              <a:rPr lang="zh-CN" altLang="en-US" dirty="0" smtClean="0"/>
              <a:t>方法即可获取它所对应的</a:t>
            </a:r>
            <a:r>
              <a:rPr lang="en-US" altLang="zh-CN" dirty="0" smtClean="0"/>
              <a:t>Editor</a:t>
            </a:r>
            <a:r>
              <a:rPr lang="zh-CN" altLang="en-US" dirty="0" smtClean="0"/>
              <a:t>对象。</a:t>
            </a:r>
            <a:endParaRPr lang="en-US" altLang="zh-CN" dirty="0" smtClean="0"/>
          </a:p>
        </p:txBody>
      </p:sp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738682" y="4031969"/>
            <a:ext cx="2352249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Editor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提供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了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如右边的方法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向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SharedPreferences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写入数据。</a:t>
            </a:r>
          </a:p>
        </p:txBody>
      </p:sp>
    </p:spTree>
    <p:extLst>
      <p:ext uri="{BB962C8B-B14F-4D97-AF65-F5344CB8AC3E}">
        <p14:creationId xmlns:p14="http://schemas.microsoft.com/office/powerpoint/2010/main" val="32169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174034" y="370026"/>
            <a:ext cx="96014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8.1.1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SharedPreferences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与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Editor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简介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50"/>
          <p:cNvGrpSpPr>
            <a:grpSpLocks/>
          </p:cNvGrpSpPr>
          <p:nvPr/>
        </p:nvGrpSpPr>
        <p:grpSpPr bwMode="auto">
          <a:xfrm>
            <a:off x="1893193" y="3631658"/>
            <a:ext cx="8534400" cy="2205038"/>
            <a:chOff x="3328690" y="3822259"/>
            <a:chExt cx="8534469" cy="2379793"/>
          </a:xfrm>
        </p:grpSpPr>
        <p:sp>
          <p:nvSpPr>
            <p:cNvPr id="5" name="矩形 4"/>
            <p:cNvSpPr/>
            <p:nvPr/>
          </p:nvSpPr>
          <p:spPr>
            <a:xfrm>
              <a:off x="3328690" y="3822259"/>
              <a:ext cx="8534469" cy="2379793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7" name="文本框 49"/>
            <p:cNvSpPr txBox="1">
              <a:spLocks noChangeArrowheads="1"/>
            </p:cNvSpPr>
            <p:nvPr/>
          </p:nvSpPr>
          <p:spPr bwMode="auto">
            <a:xfrm>
              <a:off x="3566174" y="4065475"/>
              <a:ext cx="7853439" cy="1893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Context.MODE_PRIVATE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：指定该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SharedPreferences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数据只能被本应用程序读写。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Context.MODE_WORLD_READABLE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指定该</a:t>
              </a: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SharedPreferences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数据能被其他应用程序读，但不能写。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Context.MODE_WORLD_WRITEABLE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指定该</a:t>
              </a: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SharedPreferences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数据能被其他应用程序读写。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101344" y="1187355"/>
            <a:ext cx="7701539" cy="172327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SharedPreferences</a:t>
            </a:r>
            <a:r>
              <a:rPr lang="zh-CN" altLang="en-US" dirty="0" smtClean="0"/>
              <a:t>本身是一个接口，程序无法直接创建</a:t>
            </a:r>
            <a:r>
              <a:rPr lang="en-US" altLang="zh-CN" dirty="0" err="1"/>
              <a:t>SharedPreferences</a:t>
            </a:r>
            <a:r>
              <a:rPr lang="en-US" altLang="zh-CN" dirty="0"/>
              <a:t> </a:t>
            </a:r>
            <a:r>
              <a:rPr lang="zh-CN" altLang="en-US" dirty="0" smtClean="0"/>
              <a:t>实例，只能通过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提供的</a:t>
            </a:r>
            <a:r>
              <a:rPr lang="en-US" altLang="zh-CN" dirty="0" err="1" smtClean="0"/>
              <a:t>getSharedPreferences</a:t>
            </a:r>
            <a:r>
              <a:rPr lang="en-US" altLang="zh-CN" dirty="0" smtClean="0"/>
              <a:t>(String name,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mode)</a:t>
            </a:r>
            <a:r>
              <a:rPr lang="zh-CN" altLang="en-US" dirty="0" smtClean="0"/>
              <a:t>方法来获取</a:t>
            </a:r>
            <a:r>
              <a:rPr lang="en-US" altLang="zh-CN" dirty="0" err="1" smtClean="0"/>
              <a:t>SharedPreferences</a:t>
            </a:r>
            <a:r>
              <a:rPr lang="zh-CN" altLang="en-US" dirty="0" smtClean="0"/>
              <a:t>实例。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该方法的第二个参数支持如下几个值：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778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710394" y="356358"/>
            <a:ext cx="1118101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8.1.2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SharedPreferences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的存储位置和格式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8"/>
          <p:cNvGrpSpPr>
            <a:grpSpLocks/>
          </p:cNvGrpSpPr>
          <p:nvPr/>
        </p:nvGrpSpPr>
        <p:grpSpPr bwMode="auto">
          <a:xfrm>
            <a:off x="506873" y="2714354"/>
            <a:ext cx="2841625" cy="2526846"/>
            <a:chOff x="985838" y="4043796"/>
            <a:chExt cx="3175569" cy="2622818"/>
          </a:xfrm>
        </p:grpSpPr>
        <p:sp>
          <p:nvSpPr>
            <p:cNvPr id="39" name="矩形 38"/>
            <p:cNvSpPr/>
            <p:nvPr/>
          </p:nvSpPr>
          <p:spPr>
            <a:xfrm>
              <a:off x="985838" y="4615579"/>
              <a:ext cx="3175568" cy="2051035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985838" y="4043796"/>
              <a:ext cx="3175569" cy="648345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/>
                <a:t>读取</a:t>
              </a:r>
              <a:r>
                <a:rPr lang="en-US" altLang="zh-CN" dirty="0" err="1" smtClean="0"/>
                <a:t>SharedPreferences</a:t>
              </a:r>
              <a:r>
                <a:rPr lang="zh-CN" altLang="en-US" dirty="0" smtClean="0"/>
                <a:t>数据</a:t>
              </a:r>
              <a:endParaRPr lang="zh-CN" altLang="en-US" dirty="0"/>
            </a:p>
          </p:txBody>
        </p:sp>
      </p:grpSp>
      <p:grpSp>
        <p:nvGrpSpPr>
          <p:cNvPr id="6" name="组合 9"/>
          <p:cNvGrpSpPr>
            <a:grpSpLocks/>
          </p:cNvGrpSpPr>
          <p:nvPr/>
        </p:nvGrpSpPr>
        <p:grpSpPr bwMode="auto">
          <a:xfrm>
            <a:off x="7808932" y="4263429"/>
            <a:ext cx="3573852" cy="2430625"/>
            <a:chOff x="982434" y="4042866"/>
            <a:chExt cx="3182665" cy="2522942"/>
          </a:xfrm>
        </p:grpSpPr>
        <p:sp>
          <p:nvSpPr>
            <p:cNvPr id="37" name="矩形 36"/>
            <p:cNvSpPr/>
            <p:nvPr/>
          </p:nvSpPr>
          <p:spPr>
            <a:xfrm>
              <a:off x="985982" y="4614651"/>
              <a:ext cx="3179117" cy="1951157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982434" y="4042866"/>
              <a:ext cx="3179118" cy="617922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/>
                <a:t>写入</a:t>
              </a:r>
              <a:r>
                <a:rPr lang="en-US" altLang="zh-CN" dirty="0" err="1" smtClean="0"/>
                <a:t>SharedPreferences</a:t>
              </a:r>
              <a:r>
                <a:rPr lang="zh-CN" altLang="en-US" dirty="0" smtClean="0"/>
                <a:t>数据</a:t>
              </a:r>
            </a:p>
          </p:txBody>
        </p:sp>
      </p:grpSp>
      <p:cxnSp>
        <p:nvCxnSpPr>
          <p:cNvPr id="9" name="直接连接符 8"/>
          <p:cNvCxnSpPr/>
          <p:nvPr/>
        </p:nvCxnSpPr>
        <p:spPr bwMode="auto">
          <a:xfrm flipH="1">
            <a:off x="1833384" y="2018352"/>
            <a:ext cx="7423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 bwMode="auto">
          <a:xfrm>
            <a:off x="1833384" y="2018352"/>
            <a:ext cx="3175" cy="685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 bwMode="auto">
          <a:xfrm>
            <a:off x="1881057" y="5204465"/>
            <a:ext cx="0" cy="6873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 bwMode="auto">
          <a:xfrm flipH="1" flipV="1">
            <a:off x="1881057" y="5891852"/>
            <a:ext cx="5724674" cy="257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 bwMode="auto">
          <a:xfrm>
            <a:off x="10005423" y="3300460"/>
            <a:ext cx="0" cy="7625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弦形 20"/>
          <p:cNvSpPr/>
          <p:nvPr/>
        </p:nvSpPr>
        <p:spPr bwMode="auto">
          <a:xfrm rot="5400000">
            <a:off x="1616690" y="2500159"/>
            <a:ext cx="439737" cy="438150"/>
          </a:xfrm>
          <a:prstGeom prst="chord">
            <a:avLst>
              <a:gd name="adj1" fmla="val 5398047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23" name="弦形 22"/>
          <p:cNvSpPr/>
          <p:nvPr/>
        </p:nvSpPr>
        <p:spPr bwMode="auto">
          <a:xfrm rot="5400000">
            <a:off x="9786348" y="4063052"/>
            <a:ext cx="438150" cy="438150"/>
          </a:xfrm>
          <a:prstGeom prst="chord">
            <a:avLst>
              <a:gd name="adj1" fmla="val 5398047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25" name="弦形 24"/>
          <p:cNvSpPr/>
          <p:nvPr/>
        </p:nvSpPr>
        <p:spPr bwMode="auto">
          <a:xfrm rot="16200000">
            <a:off x="1677063" y="4998884"/>
            <a:ext cx="439737" cy="438150"/>
          </a:xfrm>
          <a:prstGeom prst="chord">
            <a:avLst>
              <a:gd name="adj1" fmla="val 5398047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26" name="弦形 25"/>
          <p:cNvSpPr/>
          <p:nvPr/>
        </p:nvSpPr>
        <p:spPr bwMode="auto">
          <a:xfrm>
            <a:off x="7605731" y="5704741"/>
            <a:ext cx="438150" cy="438150"/>
          </a:xfrm>
          <a:prstGeom prst="chord">
            <a:avLst>
              <a:gd name="adj1" fmla="val 5398047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29" name="文本框 50"/>
          <p:cNvSpPr txBox="1">
            <a:spLocks noChangeArrowheads="1"/>
          </p:cNvSpPr>
          <p:nvPr/>
        </p:nvSpPr>
        <p:spPr bwMode="auto">
          <a:xfrm>
            <a:off x="725692" y="3476877"/>
            <a:ext cx="240398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当程序所读取的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SharedPreferences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数据文件根本不存在时，程序也会返回默认值，并不会抛出异常。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0" name="文本框 64"/>
          <p:cNvSpPr txBox="1">
            <a:spLocks noChangeArrowheads="1"/>
          </p:cNvSpPr>
          <p:nvPr/>
        </p:nvSpPr>
        <p:spPr bwMode="auto">
          <a:xfrm>
            <a:off x="8175598" y="5037733"/>
            <a:ext cx="297853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由于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SharedPreferences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并不支持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Date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类型的值，故程序使用了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SimpleDateFormat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将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Date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格式化成字符串后写入。。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 bwMode="auto">
          <a:xfrm flipH="1">
            <a:off x="9324304" y="3300460"/>
            <a:ext cx="681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1"/>
          <p:cNvSpPr>
            <a:spLocks noChangeArrowheads="1"/>
          </p:cNvSpPr>
          <p:nvPr/>
        </p:nvSpPr>
        <p:spPr bwMode="auto">
          <a:xfrm>
            <a:off x="2589614" y="1756742"/>
            <a:ext cx="5016117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time=preferences.getString(“time”,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randNum=preferences.getInt(“random”,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2"/>
          <p:cNvSpPr>
            <a:spLocks noChangeArrowheads="1"/>
          </p:cNvSpPr>
          <p:nvPr/>
        </p:nvSpPr>
        <p:spPr bwMode="auto">
          <a:xfrm>
            <a:off x="4109414" y="2816445"/>
            <a:ext cx="5214889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存入当前时间</a:t>
            </a:r>
            <a:b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editor.putString(“time”,sdf.format(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Date()));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存入一个随机数</a:t>
            </a:r>
            <a:b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editor.putInt(“random”,(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)(Math.random()*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23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50"/>
          <p:cNvGrpSpPr>
            <a:grpSpLocks/>
          </p:cNvGrpSpPr>
          <p:nvPr/>
        </p:nvGrpSpPr>
        <p:grpSpPr bwMode="auto">
          <a:xfrm>
            <a:off x="2498500" y="4056661"/>
            <a:ext cx="8534400" cy="2205038"/>
            <a:chOff x="3328690" y="3822259"/>
            <a:chExt cx="8534469" cy="2379793"/>
          </a:xfrm>
        </p:grpSpPr>
        <p:sp>
          <p:nvSpPr>
            <p:cNvPr id="5" name="矩形 4"/>
            <p:cNvSpPr/>
            <p:nvPr/>
          </p:nvSpPr>
          <p:spPr>
            <a:xfrm>
              <a:off x="3328690" y="3822259"/>
              <a:ext cx="8534469" cy="2379793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7" name="文本框 49"/>
            <p:cNvSpPr txBox="1">
              <a:spLocks noChangeArrowheads="1"/>
            </p:cNvSpPr>
            <p:nvPr/>
          </p:nvSpPr>
          <p:spPr bwMode="auto">
            <a:xfrm>
              <a:off x="3644626" y="4364426"/>
              <a:ext cx="7853439" cy="1295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从上面的文件可以看出：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SharedPreferences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数据文件的根元素是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&lt;map…/&gt;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元素，该元素里每个子元素代表代表一个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key-value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对，当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value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是整数类型时，使用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&lt;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…/&gt;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子元素；当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value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是字符串类型时，使用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&lt;string…/&gt;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子元素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……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以此类推。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174034" y="1963234"/>
            <a:ext cx="4505519" cy="42500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SharedPreferences</a:t>
            </a:r>
            <a:r>
              <a:rPr lang="zh-CN" altLang="en-US" dirty="0" smtClean="0"/>
              <a:t>数据总是以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格式保存：</a:t>
            </a:r>
            <a:endParaRPr lang="en-US" altLang="zh-CN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74034" y="2388150"/>
            <a:ext cx="5682966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xml version=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"1.0"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encoding=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"utf-8"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standalone=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'yes'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"time"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&gt;2016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年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月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日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02:56:23&lt;/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"random"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"21"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645999" y="356358"/>
            <a:ext cx="1118101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8.1.2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SharedPreferences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的存储位置和格式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281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8.2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4591874" y="4761338"/>
            <a:ext cx="2646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File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存储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851128" y="5176837"/>
            <a:ext cx="3276372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703127" y="5176837"/>
            <a:ext cx="3511761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12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5A3E"/>
        </a:solidFill>
        <a:ln>
          <a:noFill/>
        </a:ln>
      </a:spPr>
      <a:bodyPr rtlCol="0" anchor="ctr"/>
      <a:lstStyle>
        <a:defPPr algn="ctr">
          <a:defRPr sz="32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4379</TotalTime>
  <Words>3967</Words>
  <Application>Microsoft Macintosh PowerPoint</Application>
  <PresentationFormat>宽屏</PresentationFormat>
  <Paragraphs>315</Paragraphs>
  <Slides>38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Impact</vt:lpstr>
      <vt:lpstr>Wingdings</vt:lpstr>
      <vt:lpstr>方正大黑简体</vt:lpstr>
      <vt:lpstr>隶书</vt:lpstr>
      <vt:lpstr>宋体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8.3.3 使用SQL语句操作SQLite数据库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Microsoft Office 用户</cp:lastModifiedBy>
  <cp:revision>273</cp:revision>
  <dcterms:created xsi:type="dcterms:W3CDTF">2014-03-11T02:58:27Z</dcterms:created>
  <dcterms:modified xsi:type="dcterms:W3CDTF">2018-11-26T06:27:24Z</dcterms:modified>
</cp:coreProperties>
</file>