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4" r:id="rId2"/>
    <p:sldId id="295" r:id="rId3"/>
    <p:sldId id="296" r:id="rId4"/>
    <p:sldId id="304" r:id="rId5"/>
    <p:sldId id="305" r:id="rId6"/>
    <p:sldId id="306" r:id="rId7"/>
    <p:sldId id="307" r:id="rId8"/>
    <p:sldId id="308" r:id="rId9"/>
    <p:sldId id="297" r:id="rId10"/>
    <p:sldId id="309" r:id="rId11"/>
    <p:sldId id="310" r:id="rId12"/>
    <p:sldId id="311" r:id="rId13"/>
    <p:sldId id="313" r:id="rId14"/>
    <p:sldId id="312" r:id="rId15"/>
    <p:sldId id="314" r:id="rId16"/>
    <p:sldId id="298" r:id="rId17"/>
    <p:sldId id="315" r:id="rId18"/>
    <p:sldId id="316" r:id="rId19"/>
    <p:sldId id="317" r:id="rId20"/>
    <p:sldId id="319" r:id="rId21"/>
    <p:sldId id="318" r:id="rId22"/>
    <p:sldId id="299" r:id="rId23"/>
    <p:sldId id="320" r:id="rId24"/>
    <p:sldId id="300" r:id="rId25"/>
    <p:sldId id="321" r:id="rId26"/>
    <p:sldId id="322" r:id="rId27"/>
    <p:sldId id="323" r:id="rId28"/>
    <p:sldId id="324" r:id="rId29"/>
    <p:sldId id="325" r:id="rId30"/>
    <p:sldId id="326" r:id="rId31"/>
    <p:sldId id="301" r:id="rId32"/>
    <p:sldId id="327" r:id="rId33"/>
    <p:sldId id="328" r:id="rId34"/>
    <p:sldId id="329" r:id="rId35"/>
    <p:sldId id="331" r:id="rId36"/>
    <p:sldId id="330" r:id="rId37"/>
    <p:sldId id="302" r:id="rId38"/>
    <p:sldId id="332" r:id="rId39"/>
    <p:sldId id="333" r:id="rId40"/>
    <p:sldId id="334" r:id="rId41"/>
    <p:sldId id="303" r:id="rId4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A3E"/>
    <a:srgbClr val="242B5D"/>
    <a:srgbClr val="ED7D31"/>
    <a:srgbClr val="BB0856"/>
    <a:srgbClr val="612053"/>
    <a:srgbClr val="FFDD9D"/>
    <a:srgbClr val="BDD495"/>
    <a:srgbClr val="0D165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89130" autoAdjust="0"/>
  </p:normalViewPr>
  <p:slideViewPr>
    <p:cSldViewPr snapToGrid="0">
      <p:cViewPr varScale="1">
        <p:scale>
          <a:sx n="102" d="100"/>
          <a:sy n="102" d="100"/>
        </p:scale>
        <p:origin x="98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3D4B6-43B8-4159-AFF5-76091CA9576B}"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05051-CC04-4EB9-8666-88DDD402FC00}" type="slidenum">
              <a:rPr lang="zh-CN" altLang="en-US" smtClean="0"/>
              <a:t>‹#›</a:t>
            </a:fld>
            <a:endParaRPr lang="zh-CN" altLang="en-US"/>
          </a:p>
        </p:txBody>
      </p:sp>
    </p:spTree>
    <p:extLst>
      <p:ext uri="{BB962C8B-B14F-4D97-AF65-F5344CB8AC3E}">
        <p14:creationId xmlns:p14="http://schemas.microsoft.com/office/powerpoint/2010/main" val="281099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3</a:t>
            </a:fld>
            <a:endParaRPr lang="zh-CN" altLang="en-US"/>
          </a:p>
        </p:txBody>
      </p:sp>
    </p:spTree>
    <p:extLst>
      <p:ext uri="{BB962C8B-B14F-4D97-AF65-F5344CB8AC3E}">
        <p14:creationId xmlns:p14="http://schemas.microsoft.com/office/powerpoint/2010/main" val="220638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矩阵是主要的图形变化基本单元</a:t>
            </a:r>
            <a:endParaRPr kumimoji="1" lang="zh-CN" altLang="en-US" dirty="0"/>
          </a:p>
        </p:txBody>
      </p:sp>
      <p:sp>
        <p:nvSpPr>
          <p:cNvPr id="4" name="幻灯片编号占位符 3"/>
          <p:cNvSpPr>
            <a:spLocks noGrp="1"/>
          </p:cNvSpPr>
          <p:nvPr>
            <p:ph type="sldNum" sz="quarter" idx="10"/>
          </p:nvPr>
        </p:nvSpPr>
        <p:spPr/>
        <p:txBody>
          <a:bodyPr/>
          <a:lstStyle/>
          <a:p>
            <a:fld id="{2F105051-CC04-4EB9-8666-88DDD402FC00}" type="slidenum">
              <a:rPr lang="zh-CN" altLang="en-US" smtClean="0"/>
              <a:t>17</a:t>
            </a:fld>
            <a:endParaRPr lang="zh-CN" altLang="en-US"/>
          </a:p>
        </p:txBody>
      </p:sp>
    </p:spTree>
    <p:extLst>
      <p:ext uri="{BB962C8B-B14F-4D97-AF65-F5344CB8AC3E}">
        <p14:creationId xmlns:p14="http://schemas.microsoft.com/office/powerpoint/2010/main" val="147517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逐帧动画是最容易理解的动画，要求开发者把动画过程的每张静态图片都收集起来，然后由</a:t>
            </a:r>
            <a:r>
              <a:rPr lang="en-US" altLang="zh-CN" dirty="0" smtClean="0"/>
              <a:t>Android</a:t>
            </a:r>
            <a:r>
              <a:rPr lang="zh-CN" altLang="en-US" dirty="0" smtClean="0"/>
              <a:t>来控制依次显示这些静态图片，再利用人眼“视觉暂留”的原理，给用户造成动画的错觉。</a:t>
            </a:r>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22</a:t>
            </a:fld>
            <a:endParaRPr lang="zh-CN" altLang="en-US"/>
          </a:p>
        </p:txBody>
      </p:sp>
    </p:spTree>
    <p:extLst>
      <p:ext uri="{BB962C8B-B14F-4D97-AF65-F5344CB8AC3E}">
        <p14:creationId xmlns:p14="http://schemas.microsoft.com/office/powerpoint/2010/main" val="3562362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上面的语法格式中，</a:t>
            </a:r>
            <a:r>
              <a:rPr lang="en-US" altLang="zh-CN" dirty="0" smtClean="0"/>
              <a:t>android</a:t>
            </a:r>
            <a:r>
              <a:rPr lang="zh-CN" altLang="en-US" dirty="0" smtClean="0"/>
              <a:t>：</a:t>
            </a:r>
            <a:r>
              <a:rPr lang="en-US" altLang="zh-CN" dirty="0" err="1" smtClean="0"/>
              <a:t>onshot</a:t>
            </a:r>
            <a:r>
              <a:rPr lang="zh-CN" altLang="en-US" dirty="0" smtClean="0"/>
              <a:t>控制该动画是否循环播放，如果该参数指定为</a:t>
            </a:r>
            <a:r>
              <a:rPr lang="en-US" altLang="zh-CN" dirty="0" smtClean="0"/>
              <a:t>true</a:t>
            </a:r>
            <a:r>
              <a:rPr lang="zh-CN" altLang="en-US" dirty="0" smtClean="0"/>
              <a:t>，则动画将不会循环播放，否则将会循环播放。</a:t>
            </a:r>
            <a:endParaRPr lang="en-US" altLang="zh-CN" dirty="0" smtClean="0"/>
          </a:p>
          <a:p>
            <a:r>
              <a:rPr lang="zh-CN" altLang="en-US" dirty="0" smtClean="0"/>
              <a:t>每个</a:t>
            </a:r>
            <a:r>
              <a:rPr lang="en-US" altLang="zh-CN" dirty="0" smtClean="0">
                <a:solidFill>
                  <a:schemeClr val="bg1"/>
                </a:solidFill>
                <a:latin typeface="Calibri" pitchFamily="34" charset="0"/>
                <a:ea typeface="微软雅黑" pitchFamily="34" charset="-122"/>
              </a:rPr>
              <a:t>&lt;item…/&gt;</a:t>
            </a:r>
            <a:r>
              <a:rPr lang="zh-CN" altLang="en-US" dirty="0" smtClean="0">
                <a:solidFill>
                  <a:schemeClr val="bg1"/>
                </a:solidFill>
                <a:latin typeface="Calibri" pitchFamily="34" charset="0"/>
                <a:ea typeface="微软雅黑" pitchFamily="34" charset="-122"/>
              </a:rPr>
              <a:t>子元素添加一帧。</a:t>
            </a:r>
            <a:endParaRPr lang="en-US" altLang="zh-CN" dirty="0" smtClean="0">
              <a:solidFill>
                <a:schemeClr val="bg1"/>
              </a:solidFill>
              <a:latin typeface="Calibri" pitchFamily="34" charset="0"/>
              <a:ea typeface="微软雅黑" pitchFamily="34" charset="-122"/>
            </a:endParaRPr>
          </a:p>
        </p:txBody>
      </p:sp>
      <p:sp>
        <p:nvSpPr>
          <p:cNvPr id="4" name="灯片编号占位符 3"/>
          <p:cNvSpPr>
            <a:spLocks noGrp="1"/>
          </p:cNvSpPr>
          <p:nvPr>
            <p:ph type="sldNum" sz="quarter" idx="10"/>
          </p:nvPr>
        </p:nvSpPr>
        <p:spPr/>
        <p:txBody>
          <a:bodyPr/>
          <a:lstStyle/>
          <a:p>
            <a:fld id="{2F105051-CC04-4EB9-8666-88DDD402FC00}" type="slidenum">
              <a:rPr lang="zh-CN" altLang="en-US" smtClean="0"/>
              <a:t>23</a:t>
            </a:fld>
            <a:endParaRPr lang="zh-CN" altLang="en-US"/>
          </a:p>
        </p:txBody>
      </p:sp>
    </p:spTree>
    <p:extLst>
      <p:ext uri="{BB962C8B-B14F-4D97-AF65-F5344CB8AC3E}">
        <p14:creationId xmlns:p14="http://schemas.microsoft.com/office/powerpoint/2010/main" val="402454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补间动画就是开发者只需指定动画开始、动画结束的“关键帧”，而动画变化的“中间帧”由系统计算并补齐。</a:t>
            </a:r>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24</a:t>
            </a:fld>
            <a:endParaRPr lang="zh-CN" altLang="en-US"/>
          </a:p>
        </p:txBody>
      </p:sp>
    </p:spTree>
    <p:extLst>
      <p:ext uri="{BB962C8B-B14F-4D97-AF65-F5344CB8AC3E}">
        <p14:creationId xmlns:p14="http://schemas.microsoft.com/office/powerpoint/2010/main" val="20912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31</a:t>
            </a:fld>
            <a:endParaRPr lang="zh-CN" altLang="en-US"/>
          </a:p>
        </p:txBody>
      </p:sp>
    </p:spTree>
    <p:extLst>
      <p:ext uri="{BB962C8B-B14F-4D97-AF65-F5344CB8AC3E}">
        <p14:creationId xmlns:p14="http://schemas.microsoft.com/office/powerpoint/2010/main" val="249113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solidFill>
                  <a:schemeClr val="bg1"/>
                </a:solidFill>
                <a:latin typeface="Calibri" pitchFamily="34" charset="0"/>
                <a:ea typeface="微软雅黑" pitchFamily="34" charset="-122"/>
              </a:rPr>
              <a:t>ObjectAnimator</a:t>
            </a:r>
            <a:r>
              <a:rPr lang="zh-CN" altLang="en-US" sz="1200" dirty="0" smtClean="0">
                <a:solidFill>
                  <a:schemeClr val="bg1"/>
                </a:solidFill>
                <a:latin typeface="Calibri" pitchFamily="34" charset="0"/>
                <a:ea typeface="微软雅黑" pitchFamily="34" charset="-122"/>
              </a:rPr>
              <a:t>继承了</a:t>
            </a:r>
            <a:r>
              <a:rPr lang="en-US" altLang="zh-CN" sz="1200" dirty="0" err="1" smtClean="0">
                <a:solidFill>
                  <a:schemeClr val="bg1"/>
                </a:solidFill>
                <a:latin typeface="Calibri" pitchFamily="34" charset="0"/>
                <a:ea typeface="微软雅黑" pitchFamily="34" charset="-122"/>
              </a:rPr>
              <a:t>ValueAnimator</a:t>
            </a:r>
            <a:r>
              <a:rPr lang="zh-CN" altLang="en-US" sz="1200" dirty="0" smtClean="0">
                <a:solidFill>
                  <a:schemeClr val="bg1"/>
                </a:solidFill>
                <a:latin typeface="Calibri" pitchFamily="34" charset="0"/>
                <a:ea typeface="微软雅黑" pitchFamily="34" charset="-122"/>
              </a:rPr>
              <a:t>，因此它可以直接将</a:t>
            </a:r>
            <a:r>
              <a:rPr lang="en-US" altLang="zh-CN" sz="1200" dirty="0" err="1" smtClean="0">
                <a:solidFill>
                  <a:schemeClr val="bg1"/>
                </a:solidFill>
                <a:latin typeface="Calibri" pitchFamily="34" charset="0"/>
                <a:ea typeface="微软雅黑" pitchFamily="34" charset="-122"/>
              </a:rPr>
              <a:t>ValueAnimator</a:t>
            </a:r>
            <a:r>
              <a:rPr lang="zh-CN" altLang="en-US" sz="1200" dirty="0" smtClean="0">
                <a:solidFill>
                  <a:schemeClr val="bg1"/>
                </a:solidFill>
                <a:latin typeface="Calibri" pitchFamily="34" charset="0"/>
                <a:ea typeface="微软雅黑" pitchFamily="34" charset="-122"/>
              </a:rPr>
              <a:t>在动画过程中计算出来的值应用到指定对象的指定属性上，因此使用</a:t>
            </a:r>
            <a:r>
              <a:rPr lang="en-US" altLang="zh-CN" sz="1200" dirty="0" err="1" smtClean="0">
                <a:solidFill>
                  <a:schemeClr val="bg1"/>
                </a:solidFill>
                <a:latin typeface="Calibri" pitchFamily="34" charset="0"/>
                <a:ea typeface="微软雅黑" pitchFamily="34" charset="-122"/>
              </a:rPr>
              <a:t>ObjectAnimator</a:t>
            </a:r>
            <a:r>
              <a:rPr lang="zh-CN" altLang="en-US" sz="1200" dirty="0" smtClean="0">
                <a:solidFill>
                  <a:schemeClr val="bg1"/>
                </a:solidFill>
                <a:latin typeface="Calibri" pitchFamily="34" charset="0"/>
                <a:ea typeface="微软雅黑" pitchFamily="34" charset="-122"/>
              </a:rPr>
              <a:t>就不需要注册</a:t>
            </a:r>
            <a:r>
              <a:rPr lang="en-US" altLang="zh-CN" dirty="0" err="1" smtClean="0"/>
              <a:t>AnimatorUpdateListener</a:t>
            </a:r>
            <a:r>
              <a:rPr lang="zh-CN" altLang="en-US" dirty="0" smtClean="0"/>
              <a:t>监听器了。</a:t>
            </a:r>
            <a:endParaRPr lang="en-US" altLang="zh-CN" dirty="0" smtClean="0"/>
          </a:p>
        </p:txBody>
      </p:sp>
      <p:sp>
        <p:nvSpPr>
          <p:cNvPr id="4" name="灯片编号占位符 3"/>
          <p:cNvSpPr>
            <a:spLocks noGrp="1"/>
          </p:cNvSpPr>
          <p:nvPr>
            <p:ph type="sldNum" sz="quarter" idx="10"/>
          </p:nvPr>
        </p:nvSpPr>
        <p:spPr/>
        <p:txBody>
          <a:bodyPr/>
          <a:lstStyle/>
          <a:p>
            <a:fld id="{2F105051-CC04-4EB9-8666-88DDD402FC00}" type="slidenum">
              <a:rPr lang="zh-CN" altLang="en-US" smtClean="0"/>
              <a:t>35</a:t>
            </a:fld>
            <a:endParaRPr lang="zh-CN" altLang="en-US"/>
          </a:p>
        </p:txBody>
      </p:sp>
    </p:spTree>
    <p:extLst>
      <p:ext uri="{BB962C8B-B14F-4D97-AF65-F5344CB8AC3E}">
        <p14:creationId xmlns:p14="http://schemas.microsoft.com/office/powerpoint/2010/main" val="2677191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定义属性动画的方式有两种：</a:t>
            </a:r>
            <a:endParaRPr lang="en-US" altLang="zh-CN" dirty="0" smtClean="0"/>
          </a:p>
          <a:p>
            <a:r>
              <a:rPr lang="zh-CN" altLang="en-US" dirty="0" smtClean="0"/>
              <a:t>使用</a:t>
            </a:r>
            <a:r>
              <a:rPr lang="en-US" altLang="zh-CN" dirty="0" err="1" smtClean="0"/>
              <a:t>ValueAnimator</a:t>
            </a:r>
            <a:r>
              <a:rPr lang="zh-CN" altLang="en-US" dirty="0" smtClean="0"/>
              <a:t>或</a:t>
            </a:r>
            <a:r>
              <a:rPr lang="en-US" altLang="zh-CN" dirty="0" err="1" smtClean="0"/>
              <a:t>ObjectAnimator</a:t>
            </a:r>
            <a:r>
              <a:rPr lang="zh-CN" altLang="en-US" dirty="0" smtClean="0"/>
              <a:t>的静态工程方法来创建动画。</a:t>
            </a:r>
            <a:endParaRPr lang="en-US" altLang="zh-CN" dirty="0" smtClean="0"/>
          </a:p>
          <a:p>
            <a:r>
              <a:rPr lang="zh-CN" altLang="en-US" dirty="0" smtClean="0"/>
              <a:t>使用资源文件来定义动画。</a:t>
            </a:r>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36</a:t>
            </a:fld>
            <a:endParaRPr lang="zh-CN" altLang="en-US"/>
          </a:p>
        </p:txBody>
      </p:sp>
    </p:spTree>
    <p:extLst>
      <p:ext uri="{BB962C8B-B14F-4D97-AF65-F5344CB8AC3E}">
        <p14:creationId xmlns:p14="http://schemas.microsoft.com/office/powerpoint/2010/main" val="39110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37</a:t>
            </a:fld>
            <a:endParaRPr lang="zh-CN" altLang="en-US"/>
          </a:p>
        </p:txBody>
      </p:sp>
    </p:spTree>
    <p:extLst>
      <p:ext uri="{BB962C8B-B14F-4D97-AF65-F5344CB8AC3E}">
        <p14:creationId xmlns:p14="http://schemas.microsoft.com/office/powerpoint/2010/main" val="2556404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当对同一个</a:t>
            </a:r>
            <a:r>
              <a:rPr lang="en-US" altLang="zh-CN" dirty="0" err="1" smtClean="0"/>
              <a:t>SurfaceView</a:t>
            </a:r>
            <a:r>
              <a:rPr lang="zh-CN" altLang="en-US" dirty="0" smtClean="0"/>
              <a:t>调用那两个方法时，两个方法返回的是同一个</a:t>
            </a:r>
            <a:r>
              <a:rPr lang="en-US" altLang="zh-CN" dirty="0" smtClean="0"/>
              <a:t>Canvas</a:t>
            </a:r>
            <a:r>
              <a:rPr lang="zh-CN" altLang="en-US" dirty="0" smtClean="0"/>
              <a:t>对象，但当程序调用第二个方法获取指定区域的</a:t>
            </a:r>
            <a:r>
              <a:rPr lang="en-US" altLang="zh-CN" dirty="0" smtClean="0"/>
              <a:t>Canvas</a:t>
            </a:r>
            <a:r>
              <a:rPr lang="zh-CN" altLang="en-US" dirty="0" smtClean="0"/>
              <a:t>时，</a:t>
            </a:r>
            <a:r>
              <a:rPr lang="en-US" altLang="zh-CN" dirty="0" err="1" smtClean="0"/>
              <a:t>SurfaceView</a:t>
            </a:r>
            <a:r>
              <a:rPr lang="zh-CN" altLang="en-US" dirty="0" smtClean="0"/>
              <a:t>将只对</a:t>
            </a:r>
            <a:r>
              <a:rPr lang="en-US" altLang="zh-CN" dirty="0" err="1" smtClean="0"/>
              <a:t>Rect</a:t>
            </a:r>
            <a:r>
              <a:rPr lang="zh-CN" altLang="en-US" dirty="0" smtClean="0"/>
              <a:t>所“圈”出来的区域进行更新，通过这种方式可以提高画面的更新速度。</a:t>
            </a:r>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39</a:t>
            </a:fld>
            <a:endParaRPr lang="zh-CN" altLang="en-US"/>
          </a:p>
        </p:txBody>
      </p:sp>
    </p:spTree>
    <p:extLst>
      <p:ext uri="{BB962C8B-B14F-4D97-AF65-F5344CB8AC3E}">
        <p14:creationId xmlns:p14="http://schemas.microsoft.com/office/powerpoint/2010/main" val="100285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78D3716-3079-41B6-8951-92C177AE559C}" type="slidenum">
              <a:rPr lang="zh-CN" altLang="en-US" smtClean="0"/>
              <a:t>9</a:t>
            </a:fld>
            <a:endParaRPr lang="zh-CN" altLang="en-US"/>
          </a:p>
        </p:txBody>
      </p:sp>
    </p:spTree>
    <p:extLst>
      <p:ext uri="{BB962C8B-B14F-4D97-AF65-F5344CB8AC3E}">
        <p14:creationId xmlns:p14="http://schemas.microsoft.com/office/powerpoint/2010/main" val="1333425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10</a:t>
            </a:fld>
            <a:endParaRPr lang="zh-CN" altLang="en-US"/>
          </a:p>
        </p:txBody>
      </p:sp>
    </p:spTree>
    <p:extLst>
      <p:ext uri="{BB962C8B-B14F-4D97-AF65-F5344CB8AC3E}">
        <p14:creationId xmlns:p14="http://schemas.microsoft.com/office/powerpoint/2010/main" val="133278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smtClean="0">
                <a:solidFill>
                  <a:schemeClr val="bg1"/>
                </a:solidFill>
                <a:latin typeface="Calibri" pitchFamily="34" charset="0"/>
                <a:ea typeface="微软雅黑" pitchFamily="34" charset="-122"/>
              </a:rPr>
              <a:t>方法。</a:t>
            </a:r>
          </a:p>
          <a:p>
            <a:endParaRPr lang="zh-CN" altLang="en-US"/>
          </a:p>
        </p:txBody>
      </p:sp>
      <p:sp>
        <p:nvSpPr>
          <p:cNvPr id="4" name="灯片编号占位符 3"/>
          <p:cNvSpPr>
            <a:spLocks noGrp="1"/>
          </p:cNvSpPr>
          <p:nvPr>
            <p:ph type="sldNum" sz="quarter" idx="10"/>
          </p:nvPr>
        </p:nvSpPr>
        <p:spPr/>
        <p:txBody>
          <a:bodyPr/>
          <a:lstStyle/>
          <a:p>
            <a:fld id="{2F105051-CC04-4EB9-8666-88DDD402FC00}" type="slidenum">
              <a:rPr lang="zh-CN" altLang="en-US" smtClean="0"/>
              <a:t>11</a:t>
            </a:fld>
            <a:endParaRPr lang="zh-CN" altLang="en-US"/>
          </a:p>
        </p:txBody>
      </p:sp>
    </p:spTree>
    <p:extLst>
      <p:ext uri="{BB962C8B-B14F-4D97-AF65-F5344CB8AC3E}">
        <p14:creationId xmlns:p14="http://schemas.microsoft.com/office/powerpoint/2010/main" val="284571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12</a:t>
            </a:fld>
            <a:endParaRPr lang="zh-CN" altLang="en-US"/>
          </a:p>
        </p:txBody>
      </p:sp>
    </p:spTree>
    <p:extLst>
      <p:ext uri="{BB962C8B-B14F-4D97-AF65-F5344CB8AC3E}">
        <p14:creationId xmlns:p14="http://schemas.microsoft.com/office/powerpoint/2010/main" val="84142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13</a:t>
            </a:fld>
            <a:endParaRPr lang="zh-CN" altLang="en-US"/>
          </a:p>
        </p:txBody>
      </p:sp>
    </p:spTree>
    <p:extLst>
      <p:ext uri="{BB962C8B-B14F-4D97-AF65-F5344CB8AC3E}">
        <p14:creationId xmlns:p14="http://schemas.microsoft.com/office/powerpoint/2010/main" val="310578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14</a:t>
            </a:fld>
            <a:endParaRPr lang="zh-CN" altLang="en-US"/>
          </a:p>
        </p:txBody>
      </p:sp>
    </p:spTree>
    <p:extLst>
      <p:ext uri="{BB962C8B-B14F-4D97-AF65-F5344CB8AC3E}">
        <p14:creationId xmlns:p14="http://schemas.microsoft.com/office/powerpoint/2010/main" val="30843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的绘图应该继承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组件，并重写它的</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Cancas</a:t>
            </a:r>
            <a:r>
              <a:rPr lang="en-US" altLang="zh-CN" dirty="0" smtClean="0">
                <a:solidFill>
                  <a:schemeClr val="bg1"/>
                </a:solidFill>
                <a:latin typeface="Calibri" pitchFamily="34" charset="0"/>
                <a:ea typeface="微软雅黑" pitchFamily="34" charset="-122"/>
              </a:rPr>
              <a:t> canvas)</a:t>
            </a:r>
            <a:r>
              <a:rPr lang="zh-CN" altLang="en-US" dirty="0" smtClean="0">
                <a:solidFill>
                  <a:schemeClr val="bg1"/>
                </a:solidFill>
                <a:latin typeface="Calibri" pitchFamily="34" charset="0"/>
                <a:ea typeface="微软雅黑" pitchFamily="34" charset="-122"/>
              </a:rPr>
              <a:t>方法。</a:t>
            </a:r>
          </a:p>
          <a:p>
            <a:endParaRPr lang="zh-CN" altLang="en-US" dirty="0"/>
          </a:p>
        </p:txBody>
      </p:sp>
      <p:sp>
        <p:nvSpPr>
          <p:cNvPr id="4" name="灯片编号占位符 3"/>
          <p:cNvSpPr>
            <a:spLocks noGrp="1"/>
          </p:cNvSpPr>
          <p:nvPr>
            <p:ph type="sldNum" sz="quarter" idx="10"/>
          </p:nvPr>
        </p:nvSpPr>
        <p:spPr/>
        <p:txBody>
          <a:bodyPr/>
          <a:lstStyle/>
          <a:p>
            <a:fld id="{2F105051-CC04-4EB9-8666-88DDD402FC00}" type="slidenum">
              <a:rPr lang="zh-CN" altLang="en-US" smtClean="0"/>
              <a:t>15</a:t>
            </a:fld>
            <a:endParaRPr lang="zh-CN" altLang="en-US"/>
          </a:p>
        </p:txBody>
      </p:sp>
    </p:spTree>
    <p:extLst>
      <p:ext uri="{BB962C8B-B14F-4D97-AF65-F5344CB8AC3E}">
        <p14:creationId xmlns:p14="http://schemas.microsoft.com/office/powerpoint/2010/main" val="352228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D3716-3079-41B6-8951-92C177AE559C}" type="slidenum">
              <a:rPr lang="zh-CN" altLang="en-US" smtClean="0"/>
              <a:t>16</a:t>
            </a:fld>
            <a:endParaRPr lang="zh-CN" altLang="en-US"/>
          </a:p>
        </p:txBody>
      </p:sp>
    </p:spTree>
    <p:extLst>
      <p:ext uri="{BB962C8B-B14F-4D97-AF65-F5344CB8AC3E}">
        <p14:creationId xmlns:p14="http://schemas.microsoft.com/office/powerpoint/2010/main" val="188230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A38B879-A7D0-4E0D-97BF-4C8D53E6B2BA}" type="datetimeFigureOut">
              <a:rPr lang="zh-CN" altLang="en-US"/>
              <a:pPr>
                <a:defRPr/>
              </a:pPr>
              <a:t>2018/11/6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BF59A1-8F80-4DF4-9977-98C9577469A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4B75CE9-EB8B-4CB2-8BD6-AC8453F2E030}" type="datetimeFigureOut">
              <a:rPr lang="zh-CN" altLang="en-US"/>
              <a:pPr>
                <a:defRPr/>
              </a:pPr>
              <a:t>2018/11/6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39D6161-976B-4369-A543-C7538948A0C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162F3D9-6D14-4128-8A65-3D2330F6EA92}" type="datetimeFigureOut">
              <a:rPr lang="zh-CN" altLang="en-US"/>
              <a:pPr>
                <a:defRPr/>
              </a:pPr>
              <a:t>2018/11/6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25021C-BAF1-42B5-BA61-08457943913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269A284-99BB-46D2-8EDC-D828E6BD7F09}" type="datetimeFigureOut">
              <a:rPr lang="zh-CN" altLang="en-US"/>
              <a:pPr>
                <a:defRPr/>
              </a:pPr>
              <a:t>2018/11/6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C5948D-CB9E-48EC-AC93-81F7DB3822E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40D898C-9934-40E1-A570-2A8A0DCC2181}" type="datetimeFigureOut">
              <a:rPr lang="zh-CN" altLang="en-US"/>
              <a:pPr>
                <a:defRPr/>
              </a:pPr>
              <a:t>2018/11/6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7F94DD7-32C3-470D-B46C-F24F084F4A5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ADA087B-0345-46EA-98E5-A16AE842D7E0}" type="datetimeFigureOut">
              <a:rPr lang="zh-CN" altLang="en-US"/>
              <a:pPr>
                <a:defRPr/>
              </a:pPr>
              <a:t>2018/11/6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FDB00A1-2A98-455B-BF1C-4CCC281A665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E6D8A4E-03EA-4C22-BDD5-0132C2A68502}" type="datetimeFigureOut">
              <a:rPr lang="zh-CN" altLang="en-US"/>
              <a:pPr>
                <a:defRPr/>
              </a:pPr>
              <a:t>2018/11/6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F594B4A-9CD9-4D4C-8831-899C094F909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FA97CDB-F418-4AFE-AB31-0CCA2DB8948C}" type="datetimeFigureOut">
              <a:rPr lang="zh-CN" altLang="en-US"/>
              <a:pPr>
                <a:defRPr/>
              </a:pPr>
              <a:t>2018/11/6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2892212-7DD8-49DD-ADD8-7E30068541D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96CDE52-22D1-40EF-A2E2-6495F92196DD}" type="datetimeFigureOut">
              <a:rPr lang="zh-CN" altLang="en-US"/>
              <a:pPr>
                <a:defRPr/>
              </a:pPr>
              <a:t>2018/11/6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B3D172A-F74D-451A-B352-3DD8A828D3B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162825-CC19-44C9-8718-077EF6D91EE8}" type="datetimeFigureOut">
              <a:rPr lang="zh-CN" altLang="en-US"/>
              <a:pPr>
                <a:defRPr/>
              </a:pPr>
              <a:t>2018/11/6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53D0168-B603-4F2B-8B03-5C54722FD8B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3F5A18F-3C91-42A0-AEC8-BA90E764E62F}" type="datetimeFigureOut">
              <a:rPr lang="zh-CN" altLang="en-US"/>
              <a:pPr>
                <a:defRPr/>
              </a:pPr>
              <a:t>2018/11/6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B359F3-83CB-4552-862F-47AE5B15631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A87E7DA6-E403-406C-9181-6EF4E699EF90}" type="datetimeFigureOut">
              <a:rPr lang="zh-CN" altLang="en-US"/>
              <a:pPr>
                <a:defRPr/>
              </a:pPr>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524AB94-8D45-47CC-81A6-B3D637DC169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微软雅黑" pitchFamily="34" charset="-122"/>
        </a:defRPr>
      </a:lvl2pPr>
      <a:lvl3pPr algn="l" rtl="0" fontAlgn="base">
        <a:lnSpc>
          <a:spcPct val="90000"/>
        </a:lnSpc>
        <a:spcBef>
          <a:spcPct val="0"/>
        </a:spcBef>
        <a:spcAft>
          <a:spcPct val="0"/>
        </a:spcAft>
        <a:defRPr sz="4400">
          <a:solidFill>
            <a:schemeClr val="tx1"/>
          </a:solidFill>
          <a:latin typeface="Calibri Light"/>
          <a:ea typeface="微软雅黑" pitchFamily="34" charset="-122"/>
        </a:defRPr>
      </a:lvl3pPr>
      <a:lvl4pPr algn="l" rtl="0" fontAlgn="base">
        <a:lnSpc>
          <a:spcPct val="90000"/>
        </a:lnSpc>
        <a:spcBef>
          <a:spcPct val="0"/>
        </a:spcBef>
        <a:spcAft>
          <a:spcPct val="0"/>
        </a:spcAft>
        <a:defRPr sz="4400">
          <a:solidFill>
            <a:schemeClr val="tx1"/>
          </a:solidFill>
          <a:latin typeface="Calibri Light"/>
          <a:ea typeface="微软雅黑" pitchFamily="34" charset="-122"/>
        </a:defRPr>
      </a:lvl4pPr>
      <a:lvl5pPr algn="l" rtl="0" fontAlgn="base">
        <a:lnSpc>
          <a:spcPct val="90000"/>
        </a:lnSpc>
        <a:spcBef>
          <a:spcPct val="0"/>
        </a:spcBef>
        <a:spcAft>
          <a:spcPct val="0"/>
        </a:spcAft>
        <a:defRPr sz="4400">
          <a:solidFill>
            <a:schemeClr val="tx1"/>
          </a:solidFill>
          <a:latin typeface="Calibri Light"/>
          <a:ea typeface="微软雅黑" pitchFamily="34" charset="-122"/>
        </a:defRPr>
      </a:lvl5pPr>
      <a:lvl6pPr marL="457200" algn="l" rtl="0" fontAlgn="base">
        <a:lnSpc>
          <a:spcPct val="90000"/>
        </a:lnSpc>
        <a:spcBef>
          <a:spcPct val="0"/>
        </a:spcBef>
        <a:spcAft>
          <a:spcPct val="0"/>
        </a:spcAft>
        <a:defRPr sz="4400">
          <a:solidFill>
            <a:schemeClr val="tx1"/>
          </a:solidFill>
          <a:latin typeface="Calibri Light"/>
          <a:ea typeface="微软雅黑" pitchFamily="34" charset="-122"/>
        </a:defRPr>
      </a:lvl6pPr>
      <a:lvl7pPr marL="914400" algn="l" rtl="0" fontAlgn="base">
        <a:lnSpc>
          <a:spcPct val="90000"/>
        </a:lnSpc>
        <a:spcBef>
          <a:spcPct val="0"/>
        </a:spcBef>
        <a:spcAft>
          <a:spcPct val="0"/>
        </a:spcAft>
        <a:defRPr sz="4400">
          <a:solidFill>
            <a:schemeClr val="tx1"/>
          </a:solidFill>
          <a:latin typeface="Calibri Light"/>
          <a:ea typeface="微软雅黑" pitchFamily="34" charset="-122"/>
        </a:defRPr>
      </a:lvl7pPr>
      <a:lvl8pPr marL="1371600" algn="l" rtl="0" fontAlgn="base">
        <a:lnSpc>
          <a:spcPct val="90000"/>
        </a:lnSpc>
        <a:spcBef>
          <a:spcPct val="0"/>
        </a:spcBef>
        <a:spcAft>
          <a:spcPct val="0"/>
        </a:spcAft>
        <a:defRPr sz="4400">
          <a:solidFill>
            <a:schemeClr val="tx1"/>
          </a:solidFill>
          <a:latin typeface="Calibri Light"/>
          <a:ea typeface="微软雅黑" pitchFamily="34" charset="-122"/>
        </a:defRPr>
      </a:lvl8pPr>
      <a:lvl9pPr marL="1828800" algn="l" rtl="0" fontAlgn="base">
        <a:lnSpc>
          <a:spcPct val="90000"/>
        </a:lnSpc>
        <a:spcBef>
          <a:spcPct val="0"/>
        </a:spcBef>
        <a:spcAft>
          <a:spcPct val="0"/>
        </a:spcAft>
        <a:defRPr sz="4400">
          <a:solidFill>
            <a:schemeClr val="tx1"/>
          </a:solidFill>
          <a:latin typeface="Calibri Light"/>
          <a:ea typeface="微软雅黑" pitchFamily="34"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789488" y="4836109"/>
            <a:ext cx="4000500" cy="695325"/>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603" name="文本框 7"/>
          <p:cNvSpPr txBox="1">
            <a:spLocks noChangeArrowheads="1"/>
          </p:cNvSpPr>
          <p:nvPr/>
        </p:nvSpPr>
        <p:spPr bwMode="auto">
          <a:xfrm>
            <a:off x="3187277" y="776351"/>
            <a:ext cx="2954655" cy="1200329"/>
          </a:xfrm>
          <a:prstGeom prst="rect">
            <a:avLst/>
          </a:prstGeom>
          <a:noFill/>
          <a:ln w="9525">
            <a:noFill/>
            <a:miter lim="800000"/>
            <a:headEnd/>
            <a:tailEnd/>
          </a:ln>
        </p:spPr>
        <p:txBody>
          <a:bodyPr wrap="none">
            <a:spAutoFit/>
          </a:bodyPr>
          <a:lstStyle/>
          <a:p>
            <a:r>
              <a:rPr lang="zh-CN" altLang="en-US" sz="7200" dirty="0" smtClean="0">
                <a:solidFill>
                  <a:schemeClr val="bg1"/>
                </a:solidFill>
                <a:latin typeface="方正大黑简体" pitchFamily="2" charset="-122"/>
                <a:ea typeface="方正大黑简体" pitchFamily="2" charset="-122"/>
              </a:rPr>
              <a:t>第七章</a:t>
            </a:r>
            <a:endParaRPr lang="zh-CN" altLang="en-US" sz="7200" dirty="0">
              <a:solidFill>
                <a:schemeClr val="bg1"/>
              </a:solidFill>
              <a:latin typeface="方正大黑简体" pitchFamily="2" charset="-122"/>
              <a:ea typeface="方正大黑简体" pitchFamily="2" charset="-122"/>
            </a:endParaRPr>
          </a:p>
        </p:txBody>
      </p:sp>
      <p:cxnSp>
        <p:nvCxnSpPr>
          <p:cNvPr id="10" name="直接连接符 9"/>
          <p:cNvCxnSpPr/>
          <p:nvPr/>
        </p:nvCxnSpPr>
        <p:spPr>
          <a:xfrm>
            <a:off x="3106313" y="2163653"/>
            <a:ext cx="5683675" cy="38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605" name="文本框 10"/>
          <p:cNvSpPr txBox="1">
            <a:spLocks noChangeArrowheads="1"/>
          </p:cNvSpPr>
          <p:nvPr/>
        </p:nvSpPr>
        <p:spPr bwMode="auto">
          <a:xfrm>
            <a:off x="5081588" y="4983747"/>
            <a:ext cx="1949573" cy="400110"/>
          </a:xfrm>
          <a:prstGeom prst="rect">
            <a:avLst/>
          </a:prstGeom>
          <a:noFill/>
          <a:ln w="9525">
            <a:noFill/>
            <a:miter lim="800000"/>
            <a:headEnd/>
            <a:tailEnd/>
          </a:ln>
        </p:spPr>
        <p:txBody>
          <a:bodyPr wrap="none">
            <a:spAutoFit/>
          </a:bodyPr>
          <a:lstStyle/>
          <a:p>
            <a:r>
              <a:rPr lang="en-US" altLang="en-US" sz="2000" dirty="0" err="1">
                <a:solidFill>
                  <a:schemeClr val="bg1"/>
                </a:solidFill>
                <a:latin typeface="微软雅黑" pitchFamily="34" charset="-122"/>
                <a:ea typeface="微软雅黑" pitchFamily="34" charset="-122"/>
              </a:rPr>
              <a:t>教师</a:t>
            </a:r>
            <a:r>
              <a:rPr lang="zh-CN" altLang="en-US" sz="2000" smtClean="0">
                <a:solidFill>
                  <a:schemeClr val="bg1"/>
                </a:solidFill>
                <a:latin typeface="微软雅黑" pitchFamily="34" charset="-122"/>
                <a:ea typeface="微软雅黑" pitchFamily="34" charset="-122"/>
              </a:rPr>
              <a:t>：</a:t>
            </a:r>
            <a:r>
              <a:rPr lang="zh-CN" altLang="en-US" sz="2000" smtClean="0">
                <a:solidFill>
                  <a:schemeClr val="bg1"/>
                </a:solidFill>
                <a:latin typeface="微软雅黑" pitchFamily="34" charset="-122"/>
                <a:ea typeface="微软雅黑" pitchFamily="34" charset="-122"/>
              </a:rPr>
              <a:t>代立云</a:t>
            </a:r>
            <a:r>
              <a:rPr lang="zh-CN" altLang="en-US" sz="2000" smtClean="0">
                <a:solidFill>
                  <a:schemeClr val="bg1"/>
                </a:solidFill>
                <a:latin typeface="微软雅黑" pitchFamily="34" charset="-122"/>
                <a:ea typeface="微软雅黑" pitchFamily="34" charset="-122"/>
              </a:rPr>
              <a:t>   </a:t>
            </a:r>
            <a:endParaRPr lang="zh-CN" altLang="en-US" sz="2000" dirty="0">
              <a:solidFill>
                <a:schemeClr val="bg1"/>
              </a:solidFill>
              <a:latin typeface="微软雅黑" pitchFamily="34" charset="-122"/>
              <a:ea typeface="微软雅黑" pitchFamily="34" charset="-122"/>
            </a:endParaRPr>
          </a:p>
        </p:txBody>
      </p:sp>
      <p:sp>
        <p:nvSpPr>
          <p:cNvPr id="16" name="矩形 15"/>
          <p:cNvSpPr/>
          <p:nvPr/>
        </p:nvSpPr>
        <p:spPr>
          <a:xfrm>
            <a:off x="8789988" y="1893848"/>
            <a:ext cx="3057525" cy="38161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0" name="直接连接符 19"/>
          <p:cNvCxnSpPr/>
          <p:nvPr/>
        </p:nvCxnSpPr>
        <p:spPr>
          <a:xfrm>
            <a:off x="3414713" y="5183772"/>
            <a:ext cx="13509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765675" y="4836109"/>
            <a:ext cx="234950" cy="695325"/>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任意多边形 22"/>
          <p:cNvSpPr>
            <a:spLocks noChangeArrowheads="1"/>
          </p:cNvSpPr>
          <p:nvPr/>
        </p:nvSpPr>
        <p:spPr bwMode="auto">
          <a:xfrm>
            <a:off x="325013" y="436288"/>
            <a:ext cx="2781300" cy="2781300"/>
          </a:xfrm>
          <a:custGeom>
            <a:avLst/>
            <a:gdLst>
              <a:gd name="T0" fmla="*/ 0 w 2781300"/>
              <a:gd name="T1" fmla="*/ 0 h 2781300"/>
              <a:gd name="T2" fmla="*/ 2781300 w 2781300"/>
              <a:gd name="T3" fmla="*/ 2781300 h 2781300"/>
            </a:gdLst>
            <a:ahLst/>
            <a:cxnLst/>
            <a:rect l="T0" t="T1" r="T2" b="T3"/>
            <a:pathLst>
              <a:path w="2781300" h="2781300">
                <a:moveTo>
                  <a:pt x="2036640" y="1125345"/>
                </a:moveTo>
                <a:cubicBezTo>
                  <a:pt x="1987406" y="1125345"/>
                  <a:pt x="1947494" y="1165257"/>
                  <a:pt x="1947494" y="1214491"/>
                </a:cubicBezTo>
                <a:lnTo>
                  <a:pt x="1947494" y="1646346"/>
                </a:lnTo>
                <a:cubicBezTo>
                  <a:pt x="1947494" y="1695580"/>
                  <a:pt x="1987406" y="1735492"/>
                  <a:pt x="2036640" y="1735492"/>
                </a:cubicBezTo>
                <a:lnTo>
                  <a:pt x="2056954" y="1735492"/>
                </a:lnTo>
                <a:cubicBezTo>
                  <a:pt x="2106188" y="1735492"/>
                  <a:pt x="2146100" y="1695580"/>
                  <a:pt x="2146100" y="1646346"/>
                </a:cubicBezTo>
                <a:lnTo>
                  <a:pt x="2146100" y="1214491"/>
                </a:lnTo>
                <a:cubicBezTo>
                  <a:pt x="2146100" y="1165257"/>
                  <a:pt x="2106188" y="1125345"/>
                  <a:pt x="2056954" y="1125345"/>
                </a:cubicBezTo>
                <a:close/>
                <a:moveTo>
                  <a:pt x="903822" y="1124069"/>
                </a:moveTo>
                <a:lnTo>
                  <a:pt x="903822" y="1463934"/>
                </a:lnTo>
                <a:lnTo>
                  <a:pt x="903822" y="1859990"/>
                </a:lnTo>
                <a:lnTo>
                  <a:pt x="903822" y="1862667"/>
                </a:lnTo>
                <a:lnTo>
                  <a:pt x="904363" y="1862667"/>
                </a:lnTo>
                <a:lnTo>
                  <a:pt x="911603" y="1898532"/>
                </a:lnTo>
                <a:cubicBezTo>
                  <a:pt x="926635" y="1934071"/>
                  <a:pt x="961825" y="1959007"/>
                  <a:pt x="1002839" y="1959007"/>
                </a:cubicBezTo>
                <a:lnTo>
                  <a:pt x="1074515" y="1959007"/>
                </a:lnTo>
                <a:lnTo>
                  <a:pt x="1074515" y="2174934"/>
                </a:lnTo>
                <a:cubicBezTo>
                  <a:pt x="1074515" y="2224168"/>
                  <a:pt x="1114427" y="2264080"/>
                  <a:pt x="1163661" y="2264080"/>
                </a:cubicBezTo>
                <a:lnTo>
                  <a:pt x="1183975" y="2264080"/>
                </a:lnTo>
                <a:cubicBezTo>
                  <a:pt x="1233209" y="2264080"/>
                  <a:pt x="1273121" y="2224168"/>
                  <a:pt x="1273121" y="2174934"/>
                </a:cubicBezTo>
                <a:lnTo>
                  <a:pt x="1273121" y="1959007"/>
                </a:lnTo>
                <a:lnTo>
                  <a:pt x="1497912" y="1959007"/>
                </a:lnTo>
                <a:lnTo>
                  <a:pt x="1497912" y="2190772"/>
                </a:lnTo>
                <a:cubicBezTo>
                  <a:pt x="1497912" y="2240006"/>
                  <a:pt x="1537824" y="2279918"/>
                  <a:pt x="1587058" y="2279918"/>
                </a:cubicBezTo>
                <a:lnTo>
                  <a:pt x="1607372" y="2279918"/>
                </a:lnTo>
                <a:cubicBezTo>
                  <a:pt x="1656606" y="2279918"/>
                  <a:pt x="1696518" y="2240006"/>
                  <a:pt x="1696518" y="2190772"/>
                </a:cubicBezTo>
                <a:lnTo>
                  <a:pt x="1696518" y="1959007"/>
                </a:lnTo>
                <a:lnTo>
                  <a:pt x="1768194" y="1959007"/>
                </a:lnTo>
                <a:cubicBezTo>
                  <a:pt x="1809209" y="1959007"/>
                  <a:pt x="1844398" y="1934071"/>
                  <a:pt x="1859430" y="1898532"/>
                </a:cubicBezTo>
                <a:lnTo>
                  <a:pt x="1866671" y="1862667"/>
                </a:lnTo>
                <a:lnTo>
                  <a:pt x="1867211" y="1862667"/>
                </a:lnTo>
                <a:lnTo>
                  <a:pt x="1867211" y="1859990"/>
                </a:lnTo>
                <a:lnTo>
                  <a:pt x="1867211" y="1463934"/>
                </a:lnTo>
                <a:lnTo>
                  <a:pt x="1867211" y="1124069"/>
                </a:lnTo>
                <a:close/>
                <a:moveTo>
                  <a:pt x="724346" y="1124069"/>
                </a:moveTo>
                <a:cubicBezTo>
                  <a:pt x="675112" y="1124069"/>
                  <a:pt x="635200" y="1163981"/>
                  <a:pt x="635200" y="1213215"/>
                </a:cubicBezTo>
                <a:lnTo>
                  <a:pt x="635200" y="1645070"/>
                </a:lnTo>
                <a:cubicBezTo>
                  <a:pt x="635200" y="1694304"/>
                  <a:pt x="675112" y="1734216"/>
                  <a:pt x="724346" y="1734216"/>
                </a:cubicBezTo>
                <a:lnTo>
                  <a:pt x="744660" y="1734216"/>
                </a:lnTo>
                <a:cubicBezTo>
                  <a:pt x="793894" y="1734216"/>
                  <a:pt x="833806" y="1694304"/>
                  <a:pt x="833806" y="1645070"/>
                </a:cubicBezTo>
                <a:lnTo>
                  <a:pt x="833806" y="1213215"/>
                </a:lnTo>
                <a:cubicBezTo>
                  <a:pt x="833806" y="1163981"/>
                  <a:pt x="793894" y="1124069"/>
                  <a:pt x="744660" y="1124069"/>
                </a:cubicBezTo>
                <a:close/>
                <a:moveTo>
                  <a:pt x="1578194" y="802940"/>
                </a:moveTo>
                <a:cubicBezTo>
                  <a:pt x="1604797" y="802940"/>
                  <a:pt x="1626364" y="824506"/>
                  <a:pt x="1626364" y="851109"/>
                </a:cubicBezTo>
                <a:cubicBezTo>
                  <a:pt x="1626364" y="877712"/>
                  <a:pt x="1604797" y="899279"/>
                  <a:pt x="1578194" y="899279"/>
                </a:cubicBezTo>
                <a:cubicBezTo>
                  <a:pt x="1551591" y="899279"/>
                  <a:pt x="1530025" y="877712"/>
                  <a:pt x="1530025" y="851109"/>
                </a:cubicBezTo>
                <a:cubicBezTo>
                  <a:pt x="1530025" y="824506"/>
                  <a:pt x="1551591" y="802940"/>
                  <a:pt x="1578194" y="802940"/>
                </a:cubicBezTo>
                <a:close/>
                <a:moveTo>
                  <a:pt x="1192839" y="802940"/>
                </a:moveTo>
                <a:cubicBezTo>
                  <a:pt x="1219442" y="802940"/>
                  <a:pt x="1241008" y="824506"/>
                  <a:pt x="1241008" y="851109"/>
                </a:cubicBezTo>
                <a:cubicBezTo>
                  <a:pt x="1241008" y="877712"/>
                  <a:pt x="1219442" y="899279"/>
                  <a:pt x="1192839" y="899279"/>
                </a:cubicBezTo>
                <a:cubicBezTo>
                  <a:pt x="1166236" y="899279"/>
                  <a:pt x="1144669" y="877712"/>
                  <a:pt x="1144669" y="851109"/>
                </a:cubicBezTo>
                <a:cubicBezTo>
                  <a:pt x="1144669" y="824506"/>
                  <a:pt x="1166236" y="802940"/>
                  <a:pt x="1192839" y="802940"/>
                </a:cubicBezTo>
                <a:close/>
                <a:moveTo>
                  <a:pt x="1063954" y="526828"/>
                </a:moveTo>
                <a:cubicBezTo>
                  <a:pt x="1056626" y="526089"/>
                  <a:pt x="1049017" y="528145"/>
                  <a:pt x="1042862" y="533171"/>
                </a:cubicBezTo>
                <a:cubicBezTo>
                  <a:pt x="1030552" y="543224"/>
                  <a:pt x="1028723" y="561353"/>
                  <a:pt x="1038775" y="573662"/>
                </a:cubicBezTo>
                <a:lnTo>
                  <a:pt x="1139217" y="696651"/>
                </a:lnTo>
                <a:lnTo>
                  <a:pt x="1116197" y="706371"/>
                </a:lnTo>
                <a:cubicBezTo>
                  <a:pt x="988065" y="773711"/>
                  <a:pt x="903822" y="887749"/>
                  <a:pt x="903822" y="1017093"/>
                </a:cubicBezTo>
                <a:cubicBezTo>
                  <a:pt x="903822" y="1031561"/>
                  <a:pt x="904876" y="1045837"/>
                  <a:pt x="907180" y="1059844"/>
                </a:cubicBezTo>
                <a:lnTo>
                  <a:pt x="1863853" y="1059844"/>
                </a:lnTo>
                <a:cubicBezTo>
                  <a:pt x="1866157" y="1045837"/>
                  <a:pt x="1867211" y="1031561"/>
                  <a:pt x="1867211" y="1017093"/>
                </a:cubicBezTo>
                <a:cubicBezTo>
                  <a:pt x="1867211" y="887749"/>
                  <a:pt x="1782968" y="773711"/>
                  <a:pt x="1654837" y="706371"/>
                </a:cubicBezTo>
                <a:lnTo>
                  <a:pt x="1609804" y="687357"/>
                </a:lnTo>
                <a:lnTo>
                  <a:pt x="1702656" y="573662"/>
                </a:lnTo>
                <a:cubicBezTo>
                  <a:pt x="1712708" y="561353"/>
                  <a:pt x="1710879" y="543224"/>
                  <a:pt x="1698569" y="533171"/>
                </a:cubicBezTo>
                <a:cubicBezTo>
                  <a:pt x="1692415" y="528145"/>
                  <a:pt x="1684805" y="526089"/>
                  <a:pt x="1677478" y="526828"/>
                </a:cubicBezTo>
                <a:cubicBezTo>
                  <a:pt x="1670150" y="527568"/>
                  <a:pt x="1663105" y="531103"/>
                  <a:pt x="1658078" y="537257"/>
                </a:cubicBezTo>
                <a:lnTo>
                  <a:pt x="1552272" y="666814"/>
                </a:lnTo>
                <a:lnTo>
                  <a:pt x="1482595" y="649988"/>
                </a:lnTo>
                <a:cubicBezTo>
                  <a:pt x="1451238" y="644996"/>
                  <a:pt x="1418771" y="642375"/>
                  <a:pt x="1385517" y="642375"/>
                </a:cubicBezTo>
                <a:cubicBezTo>
                  <a:pt x="1319009" y="642375"/>
                  <a:pt x="1255649" y="652861"/>
                  <a:pt x="1198020" y="671822"/>
                </a:cubicBezTo>
                <a:lnTo>
                  <a:pt x="1194472" y="673320"/>
                </a:lnTo>
                <a:lnTo>
                  <a:pt x="1083353" y="537257"/>
                </a:lnTo>
                <a:cubicBezTo>
                  <a:pt x="1078327" y="531103"/>
                  <a:pt x="1071281" y="527568"/>
                  <a:pt x="1063954" y="526828"/>
                </a:cubicBezTo>
                <a:close/>
                <a:moveTo>
                  <a:pt x="0" y="0"/>
                </a:moveTo>
                <a:lnTo>
                  <a:pt x="2781300" y="0"/>
                </a:lnTo>
                <a:lnTo>
                  <a:pt x="2781300" y="2781300"/>
                </a:lnTo>
                <a:lnTo>
                  <a:pt x="0" y="2781300"/>
                </a:lnTo>
                <a:close/>
              </a:path>
            </a:pathLst>
          </a:custGeom>
          <a:solidFill>
            <a:srgbClr val="A5A5A5">
              <a:alpha val="67000"/>
            </a:srgbClr>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952" y="1976680"/>
            <a:ext cx="2900338" cy="3668899"/>
          </a:xfrm>
          <a:prstGeom prst="rect">
            <a:avLst/>
          </a:prstGeom>
        </p:spPr>
      </p:pic>
      <p:sp>
        <p:nvSpPr>
          <p:cNvPr id="13" name="文本框 7"/>
          <p:cNvSpPr txBox="1">
            <a:spLocks noChangeArrowheads="1"/>
          </p:cNvSpPr>
          <p:nvPr/>
        </p:nvSpPr>
        <p:spPr bwMode="auto">
          <a:xfrm>
            <a:off x="2507594" y="3347947"/>
            <a:ext cx="6109365" cy="1107996"/>
          </a:xfrm>
          <a:prstGeom prst="rect">
            <a:avLst/>
          </a:prstGeom>
          <a:noFill/>
          <a:ln w="9525">
            <a:noFill/>
            <a:miter lim="800000"/>
            <a:headEnd/>
            <a:tailEnd/>
          </a:ln>
        </p:spPr>
        <p:txBody>
          <a:bodyPr wrap="none">
            <a:spAutoFit/>
          </a:bodyPr>
          <a:lstStyle/>
          <a:p>
            <a:r>
              <a:rPr lang="zh-CN" altLang="en-US" sz="6600" dirty="0" smtClean="0">
                <a:solidFill>
                  <a:schemeClr val="bg1"/>
                </a:solidFill>
                <a:latin typeface="方正大黑简体" pitchFamily="2" charset="-122"/>
                <a:ea typeface="方正大黑简体" pitchFamily="2" charset="-122"/>
              </a:rPr>
              <a:t>图形与图像处理</a:t>
            </a:r>
            <a:endParaRPr lang="zh-CN" altLang="en-US" sz="6600" dirty="0">
              <a:solidFill>
                <a:schemeClr val="bg1"/>
              </a:solidFill>
              <a:latin typeface="方正大黑简体" pitchFamily="2" charset="-122"/>
              <a:ea typeface="方正大黑简体" pitchFamily="2" charset="-122"/>
            </a:endParaRPr>
          </a:p>
        </p:txBody>
      </p:sp>
    </p:spTree>
    <p:extLst>
      <p:ext uri="{BB962C8B-B14F-4D97-AF65-F5344CB8AC3E}">
        <p14:creationId xmlns:p14="http://schemas.microsoft.com/office/powerpoint/2010/main" val="339892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77376" y="530424"/>
            <a:ext cx="9095760"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7.2.1 Android</a:t>
            </a:r>
            <a:r>
              <a:rPr lang="zh-CN" altLang="en-US" sz="4000" dirty="0" smtClean="0">
                <a:solidFill>
                  <a:schemeClr val="bg1"/>
                </a:solidFill>
                <a:latin typeface="Calibri" pitchFamily="34" charset="0"/>
                <a:ea typeface="方正大黑简体" pitchFamily="2" charset="-122"/>
              </a:rPr>
              <a:t>绘图基础：</a:t>
            </a:r>
            <a:r>
              <a:rPr lang="en-US" altLang="zh-CN" sz="4000" dirty="0" smtClean="0">
                <a:solidFill>
                  <a:schemeClr val="bg1"/>
                </a:solidFill>
                <a:latin typeface="Calibri" pitchFamily="34" charset="0"/>
                <a:ea typeface="方正大黑简体" pitchFamily="2" charset="-122"/>
              </a:rPr>
              <a:t>Canvas</a:t>
            </a:r>
            <a:r>
              <a:rPr lang="zh-CN" altLang="en-US" sz="4000" dirty="0" smtClean="0">
                <a:solidFill>
                  <a:schemeClr val="bg1"/>
                </a:solidFill>
                <a:latin typeface="Calibri" pitchFamily="34" charset="0"/>
                <a:ea typeface="方正大黑简体" pitchFamily="2" charset="-122"/>
              </a:rPr>
              <a:t>、</a:t>
            </a:r>
            <a:r>
              <a:rPr lang="en-US" altLang="zh-CN" sz="4000" dirty="0" smtClean="0">
                <a:solidFill>
                  <a:schemeClr val="bg1"/>
                </a:solidFill>
                <a:latin typeface="Calibri" pitchFamily="34" charset="0"/>
                <a:ea typeface="方正大黑简体" pitchFamily="2" charset="-122"/>
              </a:rPr>
              <a:t>Paint</a:t>
            </a:r>
            <a:r>
              <a:rPr lang="zh-CN" altLang="en-US" sz="4000" dirty="0" smtClean="0">
                <a:solidFill>
                  <a:schemeClr val="bg1"/>
                </a:solidFill>
                <a:latin typeface="Calibri" pitchFamily="34" charset="0"/>
                <a:ea typeface="方正大黑简体" pitchFamily="2" charset="-122"/>
              </a:rPr>
              <a:t>等</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3192262" y="1530931"/>
            <a:ext cx="8572500" cy="5153025"/>
          </a:xfrm>
          <a:prstGeom prst="rect">
            <a:avLst/>
          </a:prstGeom>
        </p:spPr>
      </p:pic>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86227" y="1271588"/>
            <a:ext cx="1126461" cy="3110998"/>
            <a:chOff x="1086227" y="1271588"/>
            <a:chExt cx="1126461" cy="3110998"/>
          </a:xfrm>
        </p:grpSpPr>
        <p:cxnSp>
          <p:nvCxnSpPr>
            <p:cNvPr id="20" name="直接连接符 19"/>
            <p:cNvCxnSpPr/>
            <p:nvPr/>
          </p:nvCxnSpPr>
          <p:spPr bwMode="auto">
            <a:xfrm flipH="1">
              <a:off x="1660525" y="1271588"/>
              <a:ext cx="23454" cy="175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bwMode="auto">
            <a:xfrm>
              <a:off x="1086227" y="3263398"/>
              <a:ext cx="1117600" cy="11191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FF0000"/>
                </a:solidFill>
              </a:endParaRPr>
            </a:p>
          </p:txBody>
        </p:sp>
        <p:sp>
          <p:nvSpPr>
            <p:cNvPr id="22" name="矩形 25"/>
            <p:cNvSpPr>
              <a:spLocks noChangeArrowheads="1"/>
            </p:cNvSpPr>
            <p:nvPr/>
          </p:nvSpPr>
          <p:spPr bwMode="auto">
            <a:xfrm>
              <a:off x="1157549" y="3538387"/>
              <a:ext cx="1055139" cy="646331"/>
            </a:xfrm>
            <a:prstGeom prst="rect">
              <a:avLst/>
            </a:prstGeom>
            <a:noFill/>
            <a:ln w="9525">
              <a:noFill/>
              <a:miter lim="800000"/>
              <a:headEnd/>
              <a:tailEnd/>
            </a:ln>
          </p:spPr>
          <p:txBody>
            <a:bodyPr wrap="square">
              <a:spAutoFit/>
            </a:bodyPr>
            <a:lstStyle/>
            <a:p>
              <a:pPr algn="ctr"/>
              <a:r>
                <a:rPr lang="zh-CN" altLang="en-US" dirty="0" smtClean="0">
                  <a:solidFill>
                    <a:schemeClr val="bg1"/>
                  </a:solidFill>
                  <a:latin typeface="Calibri" pitchFamily="34" charset="0"/>
                  <a:ea typeface="微软雅黑" pitchFamily="34" charset="-122"/>
                </a:rPr>
                <a:t>绘图</a:t>
              </a:r>
              <a:r>
                <a:rPr lang="en-US" altLang="zh-CN" dirty="0" smtClean="0">
                  <a:solidFill>
                    <a:schemeClr val="bg1"/>
                  </a:solidFill>
                  <a:latin typeface="Calibri" pitchFamily="34" charset="0"/>
                  <a:ea typeface="微软雅黑" pitchFamily="34" charset="-122"/>
                </a:rPr>
                <a:t>API</a:t>
              </a:r>
              <a:r>
                <a:rPr lang="zh-CN" altLang="en-US" dirty="0" smtClean="0">
                  <a:solidFill>
                    <a:schemeClr val="bg1"/>
                  </a:solidFill>
                  <a:latin typeface="Calibri" pitchFamily="34" charset="0"/>
                  <a:ea typeface="微软雅黑" pitchFamily="34" charset="-122"/>
                </a:rPr>
                <a:t>：</a:t>
              </a:r>
              <a:r>
                <a:rPr lang="en-US" altLang="zh-CN" dirty="0" smtClean="0">
                  <a:solidFill>
                    <a:schemeClr val="bg1"/>
                  </a:solidFill>
                  <a:latin typeface="Calibri" pitchFamily="34" charset="0"/>
                  <a:ea typeface="微软雅黑" pitchFamily="34" charset="-122"/>
                </a:rPr>
                <a:t>Canvas</a:t>
              </a:r>
              <a:endParaRPr lang="zh-CN" altLang="en-US" dirty="0">
                <a:solidFill>
                  <a:schemeClr val="bg1"/>
                </a:solidFill>
                <a:latin typeface="Calibri" pitchFamily="34" charset="0"/>
                <a:ea typeface="微软雅黑" pitchFamily="34" charset="-122"/>
              </a:endParaRPr>
            </a:p>
          </p:txBody>
        </p:sp>
        <p:sp>
          <p:nvSpPr>
            <p:cNvPr id="24" name="弧形 23"/>
            <p:cNvSpPr/>
            <p:nvPr/>
          </p:nvSpPr>
          <p:spPr bwMode="auto">
            <a:xfrm rot="18900000">
              <a:off x="1262439" y="3034798"/>
              <a:ext cx="808038" cy="808038"/>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5" name="文本框 23"/>
          <p:cNvSpPr txBox="1">
            <a:spLocks noChangeArrowheads="1"/>
          </p:cNvSpPr>
          <p:nvPr/>
        </p:nvSpPr>
        <p:spPr bwMode="auto">
          <a:xfrm>
            <a:off x="402975" y="4618027"/>
            <a:ext cx="2562007" cy="1200329"/>
          </a:xfrm>
          <a:prstGeom prst="rect">
            <a:avLst/>
          </a:prstGeom>
          <a:noFill/>
          <a:ln w="9525">
            <a:noFill/>
            <a:miter lim="800000"/>
            <a:headEnd/>
            <a:tailEnd/>
          </a:ln>
        </p:spPr>
        <p:txBody>
          <a:bodyPr wrap="square">
            <a:spAutoFit/>
          </a:bodyPr>
          <a:lstStyle/>
          <a:p>
            <a:r>
              <a:rPr lang="en-US" altLang="zh-CN" dirty="0" smtClean="0">
                <a:solidFill>
                  <a:schemeClr val="bg1"/>
                </a:solidFill>
                <a:latin typeface="Calibri" pitchFamily="34" charset="0"/>
                <a:ea typeface="微软雅黑" pitchFamily="34" charset="-122"/>
              </a:rPr>
              <a:t>Canvas</a:t>
            </a:r>
            <a:r>
              <a:rPr lang="zh-CN" altLang="en-US" dirty="0" smtClean="0">
                <a:solidFill>
                  <a:schemeClr val="bg1"/>
                </a:solidFill>
                <a:latin typeface="Calibri" pitchFamily="34" charset="0"/>
                <a:ea typeface="微软雅黑" pitchFamily="34" charset="-122"/>
              </a:rPr>
              <a:t>代表“依附”于指定</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的画布，提供了右图所示的方法来绘制各种图形。</a:t>
            </a:r>
            <a:endParaRPr lang="zh-CN" altLang="en-US" dirty="0">
              <a:solidFill>
                <a:schemeClr val="bg1"/>
              </a:solidFill>
              <a:latin typeface="Calibri" pitchFamily="34" charset="0"/>
              <a:ea typeface="微软雅黑" pitchFamily="34" charset="-122"/>
            </a:endParaRPr>
          </a:p>
        </p:txBody>
      </p:sp>
      <p:grpSp>
        <p:nvGrpSpPr>
          <p:cNvPr id="29" name="组合 28"/>
          <p:cNvGrpSpPr/>
          <p:nvPr/>
        </p:nvGrpSpPr>
        <p:grpSpPr>
          <a:xfrm>
            <a:off x="3225497" y="2367130"/>
            <a:ext cx="8430048" cy="3286114"/>
            <a:chOff x="-58780" y="2045740"/>
            <a:chExt cx="8430048" cy="3286114"/>
          </a:xfrm>
        </p:grpSpPr>
        <p:sp>
          <p:nvSpPr>
            <p:cNvPr id="30" name="矩形 29"/>
            <p:cNvSpPr/>
            <p:nvPr/>
          </p:nvSpPr>
          <p:spPr>
            <a:xfrm>
              <a:off x="-58780" y="2595014"/>
              <a:ext cx="8430048" cy="273684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7" name="矩形 36"/>
            <p:cNvSpPr/>
            <p:nvPr/>
          </p:nvSpPr>
          <p:spPr>
            <a:xfrm>
              <a:off x="-58780" y="2045740"/>
              <a:ext cx="4636394"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latin typeface="+mn-ea"/>
                </a:rPr>
                <a:t>Canvas</a:t>
              </a:r>
              <a:r>
                <a:rPr lang="zh-CN" altLang="en-US" dirty="0" smtClean="0"/>
                <a:t>还提供了如下方法来进行坐标变换：</a:t>
              </a:r>
              <a:endParaRPr lang="zh-CN" altLang="en-US" sz="2800" b="1" dirty="0"/>
            </a:p>
          </p:txBody>
        </p:sp>
        <p:sp>
          <p:nvSpPr>
            <p:cNvPr id="38" name="文本框 37"/>
            <p:cNvSpPr txBox="1"/>
            <p:nvPr/>
          </p:nvSpPr>
          <p:spPr>
            <a:xfrm>
              <a:off x="265707" y="2776971"/>
              <a:ext cx="7899499" cy="2308324"/>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solidFill>
                    <a:schemeClr val="bg1"/>
                  </a:solidFill>
                  <a:latin typeface="+mn-ea"/>
                  <a:ea typeface="+mn-ea"/>
                </a:rPr>
                <a:t>r</a:t>
              </a:r>
              <a:r>
                <a:rPr lang="en-US" altLang="zh-CN" dirty="0" smtClean="0">
                  <a:solidFill>
                    <a:schemeClr val="bg1"/>
                  </a:solidFill>
                  <a:latin typeface="+mn-ea"/>
                  <a:ea typeface="+mn-ea"/>
                </a:rPr>
                <a:t>otate(float degrees, float </a:t>
              </a:r>
              <a:r>
                <a:rPr lang="en-US" altLang="zh-CN" dirty="0" err="1" smtClean="0">
                  <a:solidFill>
                    <a:schemeClr val="bg1"/>
                  </a:solidFill>
                  <a:latin typeface="+mn-ea"/>
                  <a:ea typeface="+mn-ea"/>
                </a:rPr>
                <a:t>px</a:t>
              </a:r>
              <a:r>
                <a:rPr lang="en-US" altLang="zh-CN" dirty="0" smtClean="0">
                  <a:solidFill>
                    <a:schemeClr val="bg1"/>
                  </a:solidFill>
                  <a:latin typeface="+mn-ea"/>
                  <a:ea typeface="+mn-ea"/>
                </a:rPr>
                <a:t>, float </a:t>
              </a:r>
              <a:r>
                <a:rPr lang="en-US" altLang="zh-CN" dirty="0" err="1" smtClean="0">
                  <a:solidFill>
                    <a:schemeClr val="bg1"/>
                  </a:solidFill>
                  <a:latin typeface="+mn-ea"/>
                  <a:ea typeface="+mn-ea"/>
                </a:rPr>
                <a:t>py</a:t>
              </a:r>
              <a:r>
                <a:rPr lang="en-US" altLang="zh-CN" dirty="0" smtClean="0">
                  <a:solidFill>
                    <a:schemeClr val="bg1"/>
                  </a:solidFill>
                  <a:latin typeface="+mn-ea"/>
                  <a:ea typeface="+mn-ea"/>
                </a:rPr>
                <a:t>)</a:t>
              </a:r>
              <a:r>
                <a:rPr lang="zh-CN" altLang="en-US" dirty="0" smtClean="0">
                  <a:solidFill>
                    <a:schemeClr val="bg1"/>
                  </a:solidFill>
                  <a:latin typeface="+mn-ea"/>
                  <a:ea typeface="+mn-ea"/>
                </a:rPr>
                <a:t>：对</a:t>
              </a:r>
              <a:r>
                <a:rPr lang="en-US" altLang="zh-CN" dirty="0" smtClean="0">
                  <a:solidFill>
                    <a:schemeClr val="bg1"/>
                  </a:solidFill>
                  <a:latin typeface="+mn-ea"/>
                  <a:ea typeface="+mn-ea"/>
                </a:rPr>
                <a:t>Canvas</a:t>
              </a:r>
              <a:r>
                <a:rPr lang="zh-CN" altLang="en-US" dirty="0" smtClean="0">
                  <a:solidFill>
                    <a:schemeClr val="bg1"/>
                  </a:solidFill>
                  <a:latin typeface="+mn-ea"/>
                  <a:ea typeface="+mn-ea"/>
                </a:rPr>
                <a:t>进行旋转变换</a:t>
              </a:r>
              <a:r>
                <a:rPr lang="zh-CN" altLang="en-US" dirty="0" smtClean="0">
                  <a:solidFill>
                    <a:schemeClr val="bg1"/>
                  </a:solidFill>
                  <a:latin typeface="+mn-ea"/>
                </a:rPr>
                <a: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smtClean="0">
                <a:solidFill>
                  <a:schemeClr val="bg1"/>
                </a:solidFill>
                <a:latin typeface="+mn-ea"/>
              </a:endParaRPr>
            </a:p>
            <a:p>
              <a:pPr marL="285750" indent="-285750">
                <a:buFont typeface="Wingdings" panose="05000000000000000000" pitchFamily="2" charset="2"/>
                <a:buChar char="Ø"/>
              </a:pPr>
              <a:r>
                <a:rPr lang="en-US" altLang="zh-CN" dirty="0">
                  <a:solidFill>
                    <a:schemeClr val="bg1"/>
                  </a:solidFill>
                  <a:latin typeface="+mn-ea"/>
                  <a:ea typeface="+mn-ea"/>
                </a:rPr>
                <a:t>scale(float </a:t>
              </a:r>
              <a:r>
                <a:rPr lang="en-US" altLang="zh-CN" dirty="0" err="1">
                  <a:solidFill>
                    <a:schemeClr val="bg1"/>
                  </a:solidFill>
                  <a:latin typeface="+mn-ea"/>
                  <a:ea typeface="+mn-ea"/>
                </a:rPr>
                <a:t>sx</a:t>
              </a:r>
              <a:r>
                <a:rPr lang="en-US" altLang="zh-CN" dirty="0">
                  <a:solidFill>
                    <a:schemeClr val="bg1"/>
                  </a:solidFill>
                  <a:latin typeface="+mn-ea"/>
                  <a:ea typeface="+mn-ea"/>
                </a:rPr>
                <a:t>, float </a:t>
              </a:r>
              <a:r>
                <a:rPr lang="en-US" altLang="zh-CN" dirty="0" err="1">
                  <a:solidFill>
                    <a:schemeClr val="bg1"/>
                  </a:solidFill>
                  <a:latin typeface="+mn-ea"/>
                  <a:ea typeface="+mn-ea"/>
                </a:rPr>
                <a:t>sy</a:t>
              </a:r>
              <a:r>
                <a:rPr lang="en-US" altLang="zh-CN" dirty="0">
                  <a:solidFill>
                    <a:schemeClr val="bg1"/>
                  </a:solidFill>
                  <a:latin typeface="+mn-ea"/>
                  <a:ea typeface="+mn-ea"/>
                </a:rPr>
                <a:t>, float </a:t>
              </a:r>
              <a:r>
                <a:rPr lang="en-US" altLang="zh-CN" dirty="0" err="1">
                  <a:solidFill>
                    <a:schemeClr val="bg1"/>
                  </a:solidFill>
                  <a:latin typeface="+mn-ea"/>
                  <a:ea typeface="+mn-ea"/>
                </a:rPr>
                <a:t>px</a:t>
              </a:r>
              <a:r>
                <a:rPr lang="en-US" altLang="zh-CN" dirty="0">
                  <a:solidFill>
                    <a:schemeClr val="bg1"/>
                  </a:solidFill>
                  <a:latin typeface="+mn-ea"/>
                  <a:ea typeface="+mn-ea"/>
                </a:rPr>
                <a:t>, float </a:t>
              </a:r>
              <a:r>
                <a:rPr lang="en-US" altLang="zh-CN" dirty="0" err="1">
                  <a:solidFill>
                    <a:schemeClr val="bg1"/>
                  </a:solidFill>
                  <a:latin typeface="+mn-ea"/>
                  <a:ea typeface="+mn-ea"/>
                </a:rPr>
                <a:t>py</a:t>
              </a:r>
              <a:r>
                <a:rPr lang="en-US" altLang="zh-CN" dirty="0">
                  <a:solidFill>
                    <a:schemeClr val="bg1"/>
                  </a:solidFill>
                  <a:latin typeface="+mn-ea"/>
                  <a:ea typeface="+mn-ea"/>
                </a:rPr>
                <a:t>)</a:t>
              </a:r>
              <a:r>
                <a:rPr lang="zh-CN" altLang="en-US" dirty="0">
                  <a:solidFill>
                    <a:schemeClr val="bg1"/>
                  </a:solidFill>
                  <a:latin typeface="+mn-ea"/>
                  <a:ea typeface="+mn-ea"/>
                </a:rPr>
                <a:t>：对</a:t>
              </a:r>
              <a:r>
                <a:rPr lang="en-US" altLang="zh-CN" dirty="0">
                  <a:solidFill>
                    <a:schemeClr val="bg1"/>
                  </a:solidFill>
                  <a:latin typeface="+mn-ea"/>
                  <a:ea typeface="+mn-ea"/>
                </a:rPr>
                <a:t>Canvas</a:t>
              </a:r>
              <a:r>
                <a:rPr lang="zh-CN" altLang="en-US" dirty="0">
                  <a:solidFill>
                    <a:schemeClr val="bg1"/>
                  </a:solidFill>
                  <a:latin typeface="+mn-ea"/>
                  <a:ea typeface="+mn-ea"/>
                </a:rPr>
                <a:t>执行缩放变换</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a:solidFill>
                    <a:schemeClr val="bg1"/>
                  </a:solidFill>
                  <a:latin typeface="+mn-ea"/>
                  <a:ea typeface="+mn-ea"/>
                </a:rPr>
                <a:t>skew(float </a:t>
              </a:r>
              <a:r>
                <a:rPr lang="en-US" altLang="zh-CN" dirty="0" err="1">
                  <a:solidFill>
                    <a:schemeClr val="bg1"/>
                  </a:solidFill>
                  <a:latin typeface="+mn-ea"/>
                  <a:ea typeface="+mn-ea"/>
                </a:rPr>
                <a:t>sx</a:t>
              </a:r>
              <a:r>
                <a:rPr lang="en-US" altLang="zh-CN" dirty="0">
                  <a:solidFill>
                    <a:schemeClr val="bg1"/>
                  </a:solidFill>
                  <a:latin typeface="+mn-ea"/>
                  <a:ea typeface="+mn-ea"/>
                </a:rPr>
                <a:t>, float </a:t>
              </a:r>
              <a:r>
                <a:rPr lang="en-US" altLang="zh-CN" dirty="0" err="1">
                  <a:solidFill>
                    <a:schemeClr val="bg1"/>
                  </a:solidFill>
                  <a:latin typeface="+mn-ea"/>
                  <a:ea typeface="+mn-ea"/>
                </a:rPr>
                <a:t>sy</a:t>
              </a:r>
              <a:r>
                <a:rPr lang="en-US" altLang="zh-CN" dirty="0">
                  <a:solidFill>
                    <a:schemeClr val="bg1"/>
                  </a:solidFill>
                  <a:latin typeface="+mn-ea"/>
                  <a:ea typeface="+mn-ea"/>
                </a:rPr>
                <a:t>)</a:t>
              </a:r>
              <a:r>
                <a:rPr lang="zh-CN" altLang="en-US" dirty="0">
                  <a:solidFill>
                    <a:schemeClr val="bg1"/>
                  </a:solidFill>
                  <a:latin typeface="+mn-ea"/>
                  <a:ea typeface="+mn-ea"/>
                </a:rPr>
                <a:t>：对</a:t>
              </a:r>
              <a:r>
                <a:rPr lang="en-US" altLang="zh-CN" dirty="0">
                  <a:solidFill>
                    <a:schemeClr val="bg1"/>
                  </a:solidFill>
                  <a:latin typeface="+mn-ea"/>
                  <a:ea typeface="+mn-ea"/>
                </a:rPr>
                <a:t>Canvas</a:t>
              </a:r>
              <a:r>
                <a:rPr lang="zh-CN" altLang="en-US" dirty="0">
                  <a:solidFill>
                    <a:schemeClr val="bg1"/>
                  </a:solidFill>
                  <a:latin typeface="+mn-ea"/>
                  <a:ea typeface="+mn-ea"/>
                </a:rPr>
                <a:t>执行倾斜变换</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a:solidFill>
                    <a:schemeClr val="bg1"/>
                  </a:solidFill>
                  <a:latin typeface="+mn-ea"/>
                  <a:ea typeface="+mn-ea"/>
                </a:rPr>
                <a:t>translate(float dx, float </a:t>
              </a:r>
              <a:r>
                <a:rPr lang="en-US" altLang="zh-CN" dirty="0" err="1">
                  <a:solidFill>
                    <a:schemeClr val="bg1"/>
                  </a:solidFill>
                  <a:latin typeface="+mn-ea"/>
                  <a:ea typeface="+mn-ea"/>
                </a:rPr>
                <a:t>dy</a:t>
              </a:r>
              <a:r>
                <a:rPr lang="en-US" altLang="zh-CN" dirty="0">
                  <a:solidFill>
                    <a:schemeClr val="bg1"/>
                  </a:solidFill>
                  <a:latin typeface="+mn-ea"/>
                  <a:ea typeface="+mn-ea"/>
                </a:rPr>
                <a:t>)</a:t>
              </a:r>
              <a:r>
                <a:rPr lang="zh-CN" altLang="en-US" dirty="0">
                  <a:solidFill>
                    <a:schemeClr val="bg1"/>
                  </a:solidFill>
                  <a:latin typeface="+mn-ea"/>
                  <a:ea typeface="+mn-ea"/>
                </a:rPr>
                <a:t>：移动</a:t>
              </a:r>
              <a:r>
                <a:rPr lang="en-US" altLang="zh-CN" dirty="0">
                  <a:solidFill>
                    <a:schemeClr val="bg1"/>
                  </a:solidFill>
                  <a:latin typeface="+mn-ea"/>
                  <a:ea typeface="+mn-ea"/>
                </a:rPr>
                <a:t>Canvas</a:t>
              </a:r>
              <a:r>
                <a:rPr lang="zh-CN" altLang="en-US" dirty="0">
                  <a:solidFill>
                    <a:schemeClr val="bg1"/>
                  </a:solidFill>
                  <a:latin typeface="+mn-ea"/>
                  <a:ea typeface="+mn-ea"/>
                </a:rPr>
                <a:t>。向右移动</a:t>
              </a:r>
              <a:r>
                <a:rPr lang="en-US" altLang="zh-CN" dirty="0">
                  <a:solidFill>
                    <a:schemeClr val="bg1"/>
                  </a:solidFill>
                  <a:latin typeface="+mn-ea"/>
                  <a:ea typeface="+mn-ea"/>
                </a:rPr>
                <a:t>dx</a:t>
              </a:r>
              <a:r>
                <a:rPr lang="zh-CN" altLang="en-US" dirty="0">
                  <a:solidFill>
                    <a:schemeClr val="bg1"/>
                  </a:solidFill>
                  <a:latin typeface="+mn-ea"/>
                  <a:ea typeface="+mn-ea"/>
                </a:rPr>
                <a:t>距离（</a:t>
              </a:r>
              <a:r>
                <a:rPr lang="en-US" altLang="zh-CN" dirty="0">
                  <a:solidFill>
                    <a:schemeClr val="bg1"/>
                  </a:solidFill>
                  <a:latin typeface="+mn-ea"/>
                  <a:ea typeface="+mn-ea"/>
                </a:rPr>
                <a:t>dx</a:t>
              </a:r>
              <a:r>
                <a:rPr lang="zh-CN" altLang="en-US" dirty="0">
                  <a:solidFill>
                    <a:schemeClr val="bg1"/>
                  </a:solidFill>
                  <a:latin typeface="+mn-ea"/>
                  <a:ea typeface="+mn-ea"/>
                </a:rPr>
                <a:t>为负数即向左移动）；向下移动</a:t>
              </a:r>
              <a:r>
                <a:rPr lang="en-US" altLang="zh-CN" dirty="0" err="1">
                  <a:solidFill>
                    <a:schemeClr val="bg1"/>
                  </a:solidFill>
                  <a:latin typeface="+mn-ea"/>
                  <a:ea typeface="+mn-ea"/>
                </a:rPr>
                <a:t>dy</a:t>
              </a:r>
              <a:r>
                <a:rPr lang="zh-CN" altLang="en-US" dirty="0">
                  <a:solidFill>
                    <a:schemeClr val="bg1"/>
                  </a:solidFill>
                  <a:latin typeface="+mn-ea"/>
                  <a:ea typeface="+mn-ea"/>
                </a:rPr>
                <a:t>距离（</a:t>
              </a:r>
              <a:r>
                <a:rPr lang="en-US" altLang="zh-CN" dirty="0" err="1">
                  <a:solidFill>
                    <a:schemeClr val="bg1"/>
                  </a:solidFill>
                  <a:latin typeface="+mn-ea"/>
                  <a:ea typeface="+mn-ea"/>
                </a:rPr>
                <a:t>dy</a:t>
              </a:r>
              <a:r>
                <a:rPr lang="zh-CN" altLang="en-US" dirty="0">
                  <a:solidFill>
                    <a:schemeClr val="bg1"/>
                  </a:solidFill>
                  <a:latin typeface="+mn-ea"/>
                  <a:ea typeface="+mn-ea"/>
                </a:rPr>
                <a:t>为负数即向上移动）。</a:t>
              </a:r>
              <a:endParaRPr lang="en-US" altLang="zh-CN" dirty="0">
                <a:solidFill>
                  <a:schemeClr val="bg1"/>
                </a:solidFill>
                <a:latin typeface="+mn-ea"/>
                <a:ea typeface="+mn-ea"/>
              </a:endParaRPr>
            </a:p>
          </p:txBody>
        </p:sp>
      </p:grpSp>
    </p:spTree>
    <p:extLst>
      <p:ext uri="{BB962C8B-B14F-4D97-AF65-F5344CB8AC3E}">
        <p14:creationId xmlns:p14="http://schemas.microsoft.com/office/powerpoint/2010/main" val="329103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77376" y="530424"/>
            <a:ext cx="9095760"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7.2.1 Android</a:t>
            </a:r>
            <a:r>
              <a:rPr lang="zh-CN" altLang="en-US" sz="4000" dirty="0" smtClean="0">
                <a:solidFill>
                  <a:schemeClr val="bg1"/>
                </a:solidFill>
                <a:latin typeface="Calibri" pitchFamily="34" charset="0"/>
                <a:ea typeface="方正大黑简体" pitchFamily="2" charset="-122"/>
              </a:rPr>
              <a:t>绘图基础：</a:t>
            </a:r>
            <a:r>
              <a:rPr lang="en-US" altLang="zh-CN" sz="4000" dirty="0" smtClean="0">
                <a:solidFill>
                  <a:schemeClr val="bg1"/>
                </a:solidFill>
                <a:latin typeface="Calibri" pitchFamily="34" charset="0"/>
                <a:ea typeface="方正大黑简体" pitchFamily="2" charset="-122"/>
              </a:rPr>
              <a:t>Canvas</a:t>
            </a:r>
            <a:r>
              <a:rPr lang="zh-CN" altLang="en-US" sz="4000" dirty="0" smtClean="0">
                <a:solidFill>
                  <a:schemeClr val="bg1"/>
                </a:solidFill>
                <a:latin typeface="Calibri" pitchFamily="34" charset="0"/>
                <a:ea typeface="方正大黑简体" pitchFamily="2" charset="-122"/>
              </a:rPr>
              <a:t>、</a:t>
            </a:r>
            <a:r>
              <a:rPr lang="en-US" altLang="zh-CN" sz="4000" dirty="0" smtClean="0">
                <a:solidFill>
                  <a:schemeClr val="bg1"/>
                </a:solidFill>
                <a:latin typeface="Calibri" pitchFamily="34" charset="0"/>
                <a:ea typeface="方正大黑简体" pitchFamily="2" charset="-122"/>
              </a:rPr>
              <a:t>Paint</a:t>
            </a:r>
            <a:r>
              <a:rPr lang="zh-CN" altLang="en-US" sz="4000" dirty="0" smtClean="0">
                <a:solidFill>
                  <a:schemeClr val="bg1"/>
                </a:solidFill>
                <a:latin typeface="Calibri" pitchFamily="34" charset="0"/>
                <a:ea typeface="方正大黑简体" pitchFamily="2" charset="-122"/>
              </a:rPr>
              <a:t>等</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3225015" y="2264513"/>
            <a:ext cx="8601075" cy="4048125"/>
          </a:xfrm>
          <a:prstGeom prst="rect">
            <a:avLst/>
          </a:prstGeom>
        </p:spPr>
      </p:pic>
      <p:grpSp>
        <p:nvGrpSpPr>
          <p:cNvPr id="16" name="组合 15"/>
          <p:cNvGrpSpPr/>
          <p:nvPr/>
        </p:nvGrpSpPr>
        <p:grpSpPr>
          <a:xfrm>
            <a:off x="1086227" y="1271588"/>
            <a:ext cx="1126461" cy="3110998"/>
            <a:chOff x="1086227" y="1271588"/>
            <a:chExt cx="1126461" cy="3110998"/>
          </a:xfrm>
        </p:grpSpPr>
        <p:cxnSp>
          <p:nvCxnSpPr>
            <p:cNvPr id="17" name="直接连接符 16"/>
            <p:cNvCxnSpPr/>
            <p:nvPr/>
          </p:nvCxnSpPr>
          <p:spPr bwMode="auto">
            <a:xfrm flipH="1">
              <a:off x="1660525" y="1271588"/>
              <a:ext cx="23454" cy="175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bwMode="auto">
            <a:xfrm>
              <a:off x="1086227" y="3263398"/>
              <a:ext cx="1117600" cy="11191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FF0000"/>
                </a:solidFill>
              </a:endParaRPr>
            </a:p>
          </p:txBody>
        </p:sp>
        <p:sp>
          <p:nvSpPr>
            <p:cNvPr id="23" name="矩形 25"/>
            <p:cNvSpPr>
              <a:spLocks noChangeArrowheads="1"/>
            </p:cNvSpPr>
            <p:nvPr/>
          </p:nvSpPr>
          <p:spPr bwMode="auto">
            <a:xfrm>
              <a:off x="1157549" y="3538387"/>
              <a:ext cx="1055139" cy="646331"/>
            </a:xfrm>
            <a:prstGeom prst="rect">
              <a:avLst/>
            </a:prstGeom>
            <a:noFill/>
            <a:ln w="9525">
              <a:noFill/>
              <a:miter lim="800000"/>
              <a:headEnd/>
              <a:tailEnd/>
            </a:ln>
          </p:spPr>
          <p:txBody>
            <a:bodyPr wrap="square">
              <a:spAutoFit/>
            </a:bodyPr>
            <a:lstStyle/>
            <a:p>
              <a:pPr algn="ctr"/>
              <a:r>
                <a:rPr lang="zh-CN" altLang="en-US" dirty="0" smtClean="0">
                  <a:solidFill>
                    <a:schemeClr val="bg1"/>
                  </a:solidFill>
                  <a:latin typeface="Calibri" pitchFamily="34" charset="0"/>
                  <a:ea typeface="微软雅黑" pitchFamily="34" charset="-122"/>
                </a:rPr>
                <a:t>绘图</a:t>
              </a:r>
              <a:r>
                <a:rPr lang="en-US" altLang="zh-CN" dirty="0" smtClean="0">
                  <a:solidFill>
                    <a:schemeClr val="bg1"/>
                  </a:solidFill>
                  <a:latin typeface="Calibri" pitchFamily="34" charset="0"/>
                  <a:ea typeface="微软雅黑" pitchFamily="34" charset="-122"/>
                </a:rPr>
                <a:t>API</a:t>
              </a:r>
              <a:r>
                <a:rPr lang="zh-CN" altLang="en-US" dirty="0" smtClean="0">
                  <a:solidFill>
                    <a:schemeClr val="bg1"/>
                  </a:solidFill>
                  <a:latin typeface="Calibri" pitchFamily="34" charset="0"/>
                  <a:ea typeface="微软雅黑" pitchFamily="34" charset="-122"/>
                </a:rPr>
                <a:t>：</a:t>
              </a:r>
              <a:r>
                <a:rPr lang="en-US" altLang="zh-CN" dirty="0">
                  <a:solidFill>
                    <a:schemeClr val="bg1"/>
                  </a:solidFill>
                  <a:latin typeface="Calibri" pitchFamily="34" charset="0"/>
                  <a:ea typeface="微软雅黑" pitchFamily="34" charset="-122"/>
                </a:rPr>
                <a:t>Paint</a:t>
              </a:r>
              <a:endParaRPr lang="zh-CN" altLang="en-US" dirty="0">
                <a:solidFill>
                  <a:schemeClr val="bg1"/>
                </a:solidFill>
                <a:latin typeface="Calibri" pitchFamily="34" charset="0"/>
                <a:ea typeface="微软雅黑" pitchFamily="34" charset="-122"/>
              </a:endParaRPr>
            </a:p>
          </p:txBody>
        </p:sp>
        <p:sp>
          <p:nvSpPr>
            <p:cNvPr id="26" name="弧形 25"/>
            <p:cNvSpPr/>
            <p:nvPr/>
          </p:nvSpPr>
          <p:spPr bwMode="auto">
            <a:xfrm rot="18900000">
              <a:off x="1262439" y="3034798"/>
              <a:ext cx="808038" cy="808038"/>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7" name="文本框 23"/>
          <p:cNvSpPr txBox="1">
            <a:spLocks noChangeArrowheads="1"/>
          </p:cNvSpPr>
          <p:nvPr/>
        </p:nvSpPr>
        <p:spPr bwMode="auto">
          <a:xfrm>
            <a:off x="402975" y="4618027"/>
            <a:ext cx="2562007" cy="1200329"/>
          </a:xfrm>
          <a:prstGeom prst="rect">
            <a:avLst/>
          </a:prstGeom>
          <a:noFill/>
          <a:ln w="9525">
            <a:noFill/>
            <a:miter lim="800000"/>
            <a:headEnd/>
            <a:tailEnd/>
          </a:ln>
        </p:spPr>
        <p:txBody>
          <a:bodyPr wrap="square">
            <a:spAutoFit/>
          </a:bodyPr>
          <a:lstStyle/>
          <a:p>
            <a:r>
              <a:rPr lang="en-US" altLang="zh-CN" dirty="0" smtClean="0">
                <a:solidFill>
                  <a:schemeClr val="bg1"/>
                </a:solidFill>
                <a:latin typeface="Calibri" pitchFamily="34" charset="0"/>
                <a:ea typeface="微软雅黑" pitchFamily="34" charset="-122"/>
              </a:rPr>
              <a:t>Paint</a:t>
            </a:r>
            <a:r>
              <a:rPr lang="zh-CN" altLang="en-US" dirty="0" smtClean="0">
                <a:solidFill>
                  <a:schemeClr val="bg1"/>
                </a:solidFill>
                <a:latin typeface="Calibri" pitchFamily="34" charset="0"/>
                <a:ea typeface="微软雅黑" pitchFamily="34" charset="-122"/>
              </a:rPr>
              <a:t>代表</a:t>
            </a:r>
            <a:r>
              <a:rPr lang="en-US" altLang="zh-CN" dirty="0" smtClean="0">
                <a:solidFill>
                  <a:schemeClr val="bg1"/>
                </a:solidFill>
                <a:latin typeface="Calibri" pitchFamily="34" charset="0"/>
                <a:ea typeface="微软雅黑" pitchFamily="34" charset="-122"/>
              </a:rPr>
              <a:t>Canvas</a:t>
            </a:r>
            <a:r>
              <a:rPr lang="zh-CN" altLang="en-US" dirty="0" smtClean="0">
                <a:solidFill>
                  <a:schemeClr val="bg1"/>
                </a:solidFill>
                <a:latin typeface="Calibri" pitchFamily="34" charset="0"/>
                <a:ea typeface="微软雅黑" pitchFamily="34" charset="-122"/>
              </a:rPr>
              <a:t>上的画笔，主要设置绘制风格，如：画笔颜色、笔触粗细、填充风格等。</a:t>
            </a:r>
            <a:endParaRPr lang="zh-CN" altLang="en-US" dirty="0">
              <a:solidFill>
                <a:schemeClr val="bg1"/>
              </a:solidFill>
              <a:latin typeface="Calibri" pitchFamily="34" charset="0"/>
              <a:ea typeface="微软雅黑" pitchFamily="34" charset="-122"/>
            </a:endParaRPr>
          </a:p>
        </p:txBody>
      </p:sp>
      <p:pic>
        <p:nvPicPr>
          <p:cNvPr id="7" name="图片 6"/>
          <p:cNvPicPr>
            <a:picLocks noChangeAspect="1"/>
          </p:cNvPicPr>
          <p:nvPr/>
        </p:nvPicPr>
        <p:blipFill>
          <a:blip r:embed="rId4"/>
          <a:stretch>
            <a:fillRect/>
          </a:stretch>
        </p:blipFill>
        <p:spPr>
          <a:xfrm>
            <a:off x="4794864" y="775204"/>
            <a:ext cx="3686175" cy="5619750"/>
          </a:xfrm>
          <a:prstGeom prst="rect">
            <a:avLst/>
          </a:prstGeom>
        </p:spPr>
      </p:pic>
    </p:spTree>
    <p:extLst>
      <p:ext uri="{BB962C8B-B14F-4D97-AF65-F5344CB8AC3E}">
        <p14:creationId xmlns:p14="http://schemas.microsoft.com/office/powerpoint/2010/main" val="176073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37998" y="504895"/>
            <a:ext cx="2786597"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7.2.2 Path</a:t>
            </a:r>
            <a:r>
              <a:rPr lang="zh-CN" altLang="en-US" sz="4000" dirty="0">
                <a:solidFill>
                  <a:schemeClr val="bg1"/>
                </a:solidFill>
                <a:latin typeface="Calibri" pitchFamily="34" charset="0"/>
                <a:ea typeface="方正大黑简体" pitchFamily="2" charset="-122"/>
              </a:rPr>
              <a:t>类</a:t>
            </a: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84787" y="725488"/>
            <a:ext cx="4374368" cy="54610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代表任意多条直线连接而成的任意图形。</a:t>
            </a:r>
            <a:endParaRPr lang="zh-CN" altLang="en-US" dirty="0"/>
          </a:p>
        </p:txBody>
      </p:sp>
      <p:grpSp>
        <p:nvGrpSpPr>
          <p:cNvPr id="3" name="组合 2"/>
          <p:cNvGrpSpPr/>
          <p:nvPr/>
        </p:nvGrpSpPr>
        <p:grpSpPr>
          <a:xfrm>
            <a:off x="632686" y="1618567"/>
            <a:ext cx="3389312" cy="3484563"/>
            <a:chOff x="1125538" y="2603500"/>
            <a:chExt cx="3389312" cy="3484563"/>
          </a:xfrm>
        </p:grpSpPr>
        <p:sp>
          <p:nvSpPr>
            <p:cNvPr id="23" name="椭圆 22"/>
            <p:cNvSpPr/>
            <p:nvPr/>
          </p:nvSpPr>
          <p:spPr bwMode="auto">
            <a:xfrm>
              <a:off x="1125538" y="2700338"/>
              <a:ext cx="3389312" cy="33877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bwMode="auto">
            <a:xfrm>
              <a:off x="1303338" y="2613025"/>
              <a:ext cx="1158875" cy="11572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文本框 14"/>
            <p:cNvSpPr txBox="1">
              <a:spLocks noChangeArrowheads="1"/>
            </p:cNvSpPr>
            <p:nvPr/>
          </p:nvSpPr>
          <p:spPr bwMode="auto">
            <a:xfrm>
              <a:off x="1303338" y="2804193"/>
              <a:ext cx="1149354" cy="707886"/>
            </a:xfrm>
            <a:prstGeom prst="rect">
              <a:avLst/>
            </a:prstGeom>
            <a:noFill/>
            <a:ln w="9525">
              <a:noFill/>
              <a:miter lim="800000"/>
              <a:headEnd/>
              <a:tailEnd/>
            </a:ln>
          </p:spPr>
          <p:txBody>
            <a:bodyPr wrap="none">
              <a:spAutoFit/>
            </a:bodyPr>
            <a:lstStyle/>
            <a:p>
              <a:r>
                <a:rPr lang="en-US" altLang="zh-CN" sz="4000" b="1" dirty="0" smtClean="0">
                  <a:solidFill>
                    <a:schemeClr val="bg1"/>
                  </a:solidFill>
                  <a:latin typeface="Calibri" pitchFamily="34" charset="0"/>
                  <a:ea typeface="微软雅黑" pitchFamily="34" charset="-122"/>
                </a:rPr>
                <a:t>Path</a:t>
              </a:r>
              <a:endParaRPr lang="zh-CN" altLang="en-US" sz="4000" b="1" dirty="0">
                <a:solidFill>
                  <a:schemeClr val="bg1"/>
                </a:solidFill>
                <a:latin typeface="Calibri" pitchFamily="34" charset="0"/>
                <a:ea typeface="微软雅黑" pitchFamily="34" charset="-122"/>
              </a:endParaRPr>
            </a:p>
          </p:txBody>
        </p:sp>
        <p:sp>
          <p:nvSpPr>
            <p:cNvPr id="28" name="文本框 15"/>
            <p:cNvSpPr txBox="1">
              <a:spLocks noChangeArrowheads="1"/>
            </p:cNvSpPr>
            <p:nvPr/>
          </p:nvSpPr>
          <p:spPr bwMode="auto">
            <a:xfrm>
              <a:off x="1577868" y="3867974"/>
              <a:ext cx="2693453" cy="1477328"/>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可以预先在</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上将</a:t>
              </a:r>
              <a:r>
                <a:rPr lang="en-US" altLang="zh-CN" dirty="0" smtClean="0">
                  <a:solidFill>
                    <a:schemeClr val="bg1"/>
                  </a:solidFill>
                  <a:latin typeface="Calibri" pitchFamily="34" charset="0"/>
                  <a:ea typeface="微软雅黑" pitchFamily="34" charset="-122"/>
                </a:rPr>
                <a:t>N</a:t>
              </a:r>
              <a:r>
                <a:rPr lang="zh-CN" altLang="en-US" dirty="0" smtClean="0">
                  <a:solidFill>
                    <a:schemeClr val="bg1"/>
                  </a:solidFill>
                  <a:latin typeface="Calibri" pitchFamily="34" charset="0"/>
                  <a:ea typeface="微软雅黑" pitchFamily="34" charset="-122"/>
                </a:rPr>
                <a:t>个点连成一条“路径”，然后调用</a:t>
              </a:r>
              <a:r>
                <a:rPr lang="en-US" altLang="zh-CN" dirty="0" smtClean="0">
                  <a:solidFill>
                    <a:schemeClr val="bg1"/>
                  </a:solidFill>
                  <a:latin typeface="Calibri" pitchFamily="34" charset="0"/>
                  <a:ea typeface="微软雅黑" pitchFamily="34" charset="-122"/>
                </a:rPr>
                <a:t>Canvas</a:t>
              </a:r>
              <a:r>
                <a:rPr lang="zh-CN" altLang="en-US" dirty="0" smtClean="0">
                  <a:solidFill>
                    <a:schemeClr val="bg1"/>
                  </a:solidFill>
                  <a:latin typeface="Calibri" pitchFamily="34" charset="0"/>
                  <a:ea typeface="微软雅黑" pitchFamily="34" charset="-122"/>
                </a:rPr>
                <a:t>的</a:t>
              </a:r>
              <a:r>
                <a:rPr lang="en-US" altLang="zh-CN" dirty="0" err="1" smtClean="0">
                  <a:solidFill>
                    <a:schemeClr val="bg1"/>
                  </a:solidFill>
                  <a:latin typeface="Calibri" pitchFamily="34" charset="0"/>
                  <a:ea typeface="微软雅黑" pitchFamily="34" charset="-122"/>
                </a:rPr>
                <a:t>drawPath</a:t>
              </a:r>
              <a:r>
                <a:rPr lang="en-US" altLang="zh-CN" dirty="0" smtClean="0">
                  <a:solidFill>
                    <a:schemeClr val="bg1"/>
                  </a:solidFill>
                  <a:latin typeface="Calibri" pitchFamily="34" charset="0"/>
                  <a:ea typeface="微软雅黑" pitchFamily="34" charset="-122"/>
                </a:rPr>
                <a:t>(path, paint)</a:t>
              </a:r>
              <a:r>
                <a:rPr lang="zh-CN" altLang="en-US" dirty="0" smtClean="0">
                  <a:solidFill>
                    <a:schemeClr val="bg1"/>
                  </a:solidFill>
                  <a:latin typeface="Calibri" pitchFamily="34" charset="0"/>
                  <a:ea typeface="微软雅黑" pitchFamily="34" charset="-122"/>
                </a:rPr>
                <a:t>方法即可沿着路径绘制图形。</a:t>
              </a:r>
              <a:endParaRPr lang="zh-CN" altLang="en-US" dirty="0">
                <a:solidFill>
                  <a:schemeClr val="bg1"/>
                </a:solidFill>
                <a:latin typeface="Calibri" pitchFamily="34" charset="0"/>
                <a:ea typeface="微软雅黑" pitchFamily="34" charset="-122"/>
              </a:endParaRPr>
            </a:p>
          </p:txBody>
        </p:sp>
        <p:sp>
          <p:nvSpPr>
            <p:cNvPr id="31" name="弦形 30"/>
            <p:cNvSpPr/>
            <p:nvPr/>
          </p:nvSpPr>
          <p:spPr bwMode="auto">
            <a:xfrm>
              <a:off x="1303338" y="2603500"/>
              <a:ext cx="1158875" cy="1158875"/>
            </a:xfrm>
            <a:prstGeom prst="chord">
              <a:avLst>
                <a:gd name="adj1" fmla="val 5382386"/>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 name="组合 3"/>
          <p:cNvGrpSpPr/>
          <p:nvPr/>
        </p:nvGrpSpPr>
        <p:grpSpPr>
          <a:xfrm>
            <a:off x="6736119" y="1685115"/>
            <a:ext cx="5010575" cy="4913994"/>
            <a:chOff x="5380473" y="1792193"/>
            <a:chExt cx="5010575" cy="4913994"/>
          </a:xfrm>
        </p:grpSpPr>
        <p:sp>
          <p:nvSpPr>
            <p:cNvPr id="17" name="椭圆 16"/>
            <p:cNvSpPr/>
            <p:nvPr/>
          </p:nvSpPr>
          <p:spPr>
            <a:xfrm>
              <a:off x="5380473" y="2069100"/>
              <a:ext cx="4637088" cy="4637087"/>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文本框 31"/>
            <p:cNvSpPr txBox="1">
              <a:spLocks noChangeArrowheads="1"/>
            </p:cNvSpPr>
            <p:nvPr/>
          </p:nvSpPr>
          <p:spPr bwMode="auto">
            <a:xfrm>
              <a:off x="6547710" y="2817982"/>
              <a:ext cx="3843338" cy="3139321"/>
            </a:xfrm>
            <a:prstGeom prst="rect">
              <a:avLst/>
            </a:prstGeom>
            <a:noFill/>
            <a:ln w="9525">
              <a:noFill/>
              <a:miter lim="800000"/>
              <a:headEnd/>
              <a:tailEnd/>
            </a:ln>
          </p:spPr>
          <p:txBody>
            <a:bodyPr>
              <a:spAutoFit/>
            </a:bodyPr>
            <a:lstStyle/>
            <a:p>
              <a:pPr marL="285750" indent="-285750">
                <a:buFont typeface="Wingdings" panose="05000000000000000000" pitchFamily="2" charset="2"/>
                <a:buChar char="Ø"/>
              </a:pPr>
              <a:r>
                <a:rPr lang="en-US" altLang="zh-CN" dirty="0" err="1" smtClean="0">
                  <a:solidFill>
                    <a:schemeClr val="bg1"/>
                  </a:solidFill>
                  <a:latin typeface="+mn-ea"/>
                  <a:ea typeface="+mn-ea"/>
                </a:rPr>
                <a:t>ComposePathEffect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Corner</a:t>
              </a:r>
              <a:r>
                <a:rPr lang="en-US" altLang="zh-CN" dirty="0" err="1" smtClean="0">
                  <a:solidFill>
                    <a:schemeClr val="bg1"/>
                  </a:solidFill>
                  <a:latin typeface="+mn-ea"/>
                </a:rPr>
                <a:t>PathEffect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a:solidFill>
                  <a:schemeClr val="bg1"/>
                </a:solidFill>
                <a:latin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Dash</a:t>
              </a:r>
              <a:r>
                <a:rPr lang="en-US" altLang="zh-CN" dirty="0" err="1" smtClean="0">
                  <a:solidFill>
                    <a:schemeClr val="bg1"/>
                  </a:solidFill>
                  <a:latin typeface="+mn-ea"/>
                </a:rPr>
                <a:t>PathEffect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a:solidFill>
                  <a:schemeClr val="bg1"/>
                </a:solidFill>
                <a:latin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Discrete</a:t>
              </a:r>
              <a:r>
                <a:rPr lang="en-US" altLang="zh-CN" dirty="0" err="1" smtClean="0">
                  <a:solidFill>
                    <a:schemeClr val="bg1"/>
                  </a:solidFill>
                  <a:latin typeface="+mn-ea"/>
                </a:rPr>
                <a:t>PathEffect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a:solidFill>
                  <a:schemeClr val="bg1"/>
                </a:solidFill>
                <a:latin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PathDash</a:t>
              </a:r>
              <a:r>
                <a:rPr lang="en-US" altLang="zh-CN" dirty="0" err="1" smtClean="0">
                  <a:solidFill>
                    <a:schemeClr val="bg1"/>
                  </a:solidFill>
                  <a:latin typeface="+mn-ea"/>
                </a:rPr>
                <a:t>PathEffect</a:t>
              </a:r>
              <a:endParaRPr lang="en-US" altLang="zh-CN" dirty="0" smtClean="0">
                <a:solidFill>
                  <a:schemeClr val="bg1"/>
                </a:solidFill>
                <a:latin typeface="+mn-ea"/>
              </a:endParaRPr>
            </a:p>
            <a:p>
              <a:pPr marL="285750" indent="-285750">
                <a:buFont typeface="Wingdings" panose="05000000000000000000" pitchFamily="2" charset="2"/>
                <a:buChar char="Ø"/>
              </a:pPr>
              <a:endParaRPr lang="en-US" altLang="zh-CN" dirty="0">
                <a:solidFill>
                  <a:schemeClr val="bg1"/>
                </a:solidFill>
                <a:latin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Sum</a:t>
              </a:r>
              <a:r>
                <a:rPr lang="en-US" altLang="zh-CN" dirty="0" err="1" smtClean="0">
                  <a:solidFill>
                    <a:schemeClr val="bg1"/>
                  </a:solidFill>
                  <a:latin typeface="+mn-ea"/>
                </a:rPr>
                <a:t>PathEffect</a:t>
              </a:r>
              <a:endParaRPr lang="en-US" altLang="zh-CN" dirty="0">
                <a:solidFill>
                  <a:schemeClr val="bg1"/>
                </a:solidFill>
                <a:latin typeface="+mn-ea"/>
              </a:endParaRPr>
            </a:p>
          </p:txBody>
        </p:sp>
        <p:sp>
          <p:nvSpPr>
            <p:cNvPr id="32" name="矩形 31"/>
            <p:cNvSpPr/>
            <p:nvPr/>
          </p:nvSpPr>
          <p:spPr>
            <a:xfrm>
              <a:off x="6325870" y="1792193"/>
              <a:ext cx="2746294" cy="47272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err="1">
                  <a:solidFill>
                    <a:schemeClr val="bg1"/>
                  </a:solidFill>
                  <a:latin typeface="+mn-ea"/>
                </a:rPr>
                <a:t>PathEffect</a:t>
              </a:r>
              <a:r>
                <a:rPr lang="zh-CN" altLang="en-US" dirty="0">
                  <a:solidFill>
                    <a:schemeClr val="bg1"/>
                  </a:solidFill>
                  <a:latin typeface="Calibri" pitchFamily="34" charset="0"/>
                  <a:ea typeface="微软雅黑" pitchFamily="34" charset="-122"/>
                </a:rPr>
                <a:t>定义绘制</a:t>
              </a:r>
              <a:r>
                <a:rPr lang="zh-CN" altLang="en-US" dirty="0" smtClean="0">
                  <a:solidFill>
                    <a:schemeClr val="bg1"/>
                  </a:solidFill>
                  <a:latin typeface="Calibri" pitchFamily="34" charset="0"/>
                  <a:ea typeface="微软雅黑" pitchFamily="34" charset="-122"/>
                </a:rPr>
                <a:t>效果</a:t>
              </a:r>
              <a:endParaRPr lang="zh-CN" altLang="en-US" dirty="0"/>
            </a:p>
          </p:txBody>
        </p:sp>
      </p:grpSp>
      <p:pic>
        <p:nvPicPr>
          <p:cNvPr id="6" name="图片 5"/>
          <p:cNvPicPr>
            <a:picLocks noChangeAspect="1"/>
          </p:cNvPicPr>
          <p:nvPr/>
        </p:nvPicPr>
        <p:blipFill>
          <a:blip r:embed="rId3"/>
          <a:stretch>
            <a:fillRect/>
          </a:stretch>
        </p:blipFill>
        <p:spPr>
          <a:xfrm rot="1068721">
            <a:off x="3832214" y="3035451"/>
            <a:ext cx="3695700" cy="2686050"/>
          </a:xfrm>
          <a:prstGeom prst="rect">
            <a:avLst/>
          </a:prstGeom>
        </p:spPr>
      </p:pic>
    </p:spTree>
    <p:extLst>
      <p:ext uri="{BB962C8B-B14F-4D97-AF65-F5344CB8AC3E}">
        <p14:creationId xmlns:p14="http://schemas.microsoft.com/office/powerpoint/2010/main" val="1323125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37998" y="504895"/>
            <a:ext cx="2786597"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7.2.2 Path</a:t>
            </a:r>
            <a:r>
              <a:rPr lang="zh-CN" altLang="en-US" sz="4000" dirty="0">
                <a:solidFill>
                  <a:schemeClr val="bg1"/>
                </a:solidFill>
                <a:latin typeface="Calibri" pitchFamily="34" charset="0"/>
                <a:ea typeface="方正大黑简体" pitchFamily="2" charset="-122"/>
              </a:rPr>
              <a:t>类</a:t>
            </a: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84787" y="725488"/>
            <a:ext cx="4374368" cy="54610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代表任意多条直线连接而成的任意图形。</a:t>
            </a:r>
            <a:endParaRPr lang="zh-CN" altLang="en-US" dirty="0"/>
          </a:p>
        </p:txBody>
      </p:sp>
      <p:grpSp>
        <p:nvGrpSpPr>
          <p:cNvPr id="3" name="组合 2"/>
          <p:cNvGrpSpPr/>
          <p:nvPr/>
        </p:nvGrpSpPr>
        <p:grpSpPr>
          <a:xfrm>
            <a:off x="1178147" y="1817688"/>
            <a:ext cx="4505885" cy="4423729"/>
            <a:chOff x="1303338" y="2603500"/>
            <a:chExt cx="3754904" cy="3785603"/>
          </a:xfrm>
        </p:grpSpPr>
        <p:sp>
          <p:nvSpPr>
            <p:cNvPr id="23" name="椭圆 22"/>
            <p:cNvSpPr/>
            <p:nvPr/>
          </p:nvSpPr>
          <p:spPr bwMode="auto">
            <a:xfrm>
              <a:off x="1458242" y="2789103"/>
              <a:ext cx="3600000" cy="3600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bwMode="auto">
            <a:xfrm>
              <a:off x="1303338" y="2613025"/>
              <a:ext cx="1158875" cy="11572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文本框 14"/>
            <p:cNvSpPr txBox="1">
              <a:spLocks noChangeArrowheads="1"/>
            </p:cNvSpPr>
            <p:nvPr/>
          </p:nvSpPr>
          <p:spPr bwMode="auto">
            <a:xfrm>
              <a:off x="1303338" y="2804193"/>
              <a:ext cx="1149354" cy="707886"/>
            </a:xfrm>
            <a:prstGeom prst="rect">
              <a:avLst/>
            </a:prstGeom>
            <a:noFill/>
            <a:ln w="9525">
              <a:noFill/>
              <a:miter lim="800000"/>
              <a:headEnd/>
              <a:tailEnd/>
            </a:ln>
          </p:spPr>
          <p:txBody>
            <a:bodyPr wrap="none">
              <a:spAutoFit/>
            </a:bodyPr>
            <a:lstStyle/>
            <a:p>
              <a:r>
                <a:rPr lang="en-US" altLang="zh-CN" sz="4000" b="1" dirty="0" smtClean="0">
                  <a:solidFill>
                    <a:schemeClr val="bg1"/>
                  </a:solidFill>
                  <a:latin typeface="Calibri" pitchFamily="34" charset="0"/>
                  <a:ea typeface="微软雅黑" pitchFamily="34" charset="-122"/>
                </a:rPr>
                <a:t>Path</a:t>
              </a:r>
              <a:endParaRPr lang="zh-CN" altLang="en-US" sz="4000" b="1" dirty="0">
                <a:solidFill>
                  <a:schemeClr val="bg1"/>
                </a:solidFill>
                <a:latin typeface="Calibri" pitchFamily="34" charset="0"/>
                <a:ea typeface="微软雅黑" pitchFamily="34" charset="-122"/>
              </a:endParaRPr>
            </a:p>
          </p:txBody>
        </p:sp>
        <p:sp>
          <p:nvSpPr>
            <p:cNvPr id="28" name="文本框 15"/>
            <p:cNvSpPr txBox="1">
              <a:spLocks noChangeArrowheads="1"/>
            </p:cNvSpPr>
            <p:nvPr/>
          </p:nvSpPr>
          <p:spPr bwMode="auto">
            <a:xfrm>
              <a:off x="2098253" y="3688156"/>
              <a:ext cx="2627285" cy="2212388"/>
            </a:xfrm>
            <a:prstGeom prst="rect">
              <a:avLst/>
            </a:prstGeom>
            <a:noFill/>
            <a:ln w="9525">
              <a:noFill/>
              <a:miter lim="800000"/>
              <a:headEnd/>
              <a:tailEnd/>
            </a:ln>
          </p:spPr>
          <p:txBody>
            <a:bodyPr wrap="square">
              <a:spAutoFit/>
            </a:bodyPr>
            <a:lstStyle/>
            <a:p>
              <a:r>
                <a:rPr lang="en-US" altLang="zh-CN" dirty="0" smtClean="0">
                  <a:solidFill>
                    <a:schemeClr val="bg1"/>
                  </a:solidFill>
                  <a:latin typeface="+mn-ea"/>
                  <a:ea typeface="+mn-ea"/>
                </a:rPr>
                <a:t>Android</a:t>
              </a:r>
              <a:r>
                <a:rPr lang="zh-CN" altLang="en-US" dirty="0" smtClean="0">
                  <a:solidFill>
                    <a:schemeClr val="bg1"/>
                  </a:solidFill>
                  <a:latin typeface="Calibri" pitchFamily="34" charset="0"/>
                  <a:ea typeface="微软雅黑" pitchFamily="34" charset="-122"/>
                </a:rPr>
                <a:t>的</a:t>
              </a:r>
              <a:r>
                <a:rPr lang="en-US" altLang="zh-CN" dirty="0">
                  <a:solidFill>
                    <a:schemeClr val="bg1"/>
                  </a:solidFill>
                  <a:latin typeface="+mn-ea"/>
                  <a:ea typeface="+mn-ea"/>
                </a:rPr>
                <a:t>Canvas</a:t>
              </a:r>
              <a:r>
                <a:rPr lang="zh-CN" altLang="en-US" dirty="0" smtClean="0">
                  <a:solidFill>
                    <a:schemeClr val="bg1"/>
                  </a:solidFill>
                  <a:latin typeface="Calibri" pitchFamily="34" charset="0"/>
                  <a:ea typeface="微软雅黑" pitchFamily="34" charset="-122"/>
                </a:rPr>
                <a:t>还提供了一个</a:t>
              </a:r>
              <a:r>
                <a:rPr lang="en-US" altLang="zh-CN" dirty="0" err="1">
                  <a:solidFill>
                    <a:srgbClr val="FE5A3E"/>
                  </a:solidFill>
                  <a:latin typeface="+mn-ea"/>
                  <a:ea typeface="+mn-ea"/>
                </a:rPr>
                <a:t>drawTextOnPath</a:t>
              </a:r>
              <a:r>
                <a:rPr lang="en-US" altLang="zh-CN" dirty="0">
                  <a:solidFill>
                    <a:srgbClr val="FE5A3E"/>
                  </a:solidFill>
                  <a:latin typeface="+mn-ea"/>
                  <a:ea typeface="+mn-ea"/>
                </a:rPr>
                <a:t>(String text, Path path, float </a:t>
              </a:r>
              <a:r>
                <a:rPr lang="en-US" altLang="zh-CN" dirty="0" err="1">
                  <a:solidFill>
                    <a:srgbClr val="FE5A3E"/>
                  </a:solidFill>
                  <a:latin typeface="+mn-ea"/>
                  <a:ea typeface="+mn-ea"/>
                </a:rPr>
                <a:t>hOffset</a:t>
              </a:r>
              <a:r>
                <a:rPr lang="en-US" altLang="zh-CN" dirty="0">
                  <a:solidFill>
                    <a:srgbClr val="FE5A3E"/>
                  </a:solidFill>
                  <a:latin typeface="+mn-ea"/>
                  <a:ea typeface="+mn-ea"/>
                </a:rPr>
                <a:t>, float </a:t>
              </a:r>
              <a:r>
                <a:rPr lang="en-US" altLang="zh-CN" dirty="0" err="1">
                  <a:solidFill>
                    <a:srgbClr val="FE5A3E"/>
                  </a:solidFill>
                  <a:latin typeface="+mn-ea"/>
                  <a:ea typeface="+mn-ea"/>
                </a:rPr>
                <a:t>vOffset</a:t>
              </a:r>
              <a:r>
                <a:rPr lang="en-US" altLang="zh-CN" dirty="0">
                  <a:solidFill>
                    <a:srgbClr val="FE5A3E"/>
                  </a:solidFill>
                  <a:latin typeface="+mn-ea"/>
                  <a:ea typeface="+mn-ea"/>
                </a:rPr>
                <a:t>, Paint paint)</a:t>
              </a:r>
              <a:r>
                <a:rPr lang="zh-CN" altLang="en-US" dirty="0" smtClean="0">
                  <a:solidFill>
                    <a:schemeClr val="bg1"/>
                  </a:solidFill>
                  <a:latin typeface="Calibri" pitchFamily="34" charset="0"/>
                  <a:ea typeface="微软雅黑" pitchFamily="34" charset="-122"/>
                </a:rPr>
                <a:t>方法，该方法可以沿着</a:t>
              </a:r>
              <a:r>
                <a:rPr lang="en-US" altLang="zh-CN" dirty="0">
                  <a:solidFill>
                    <a:schemeClr val="bg1"/>
                  </a:solidFill>
                  <a:latin typeface="+mn-ea"/>
                  <a:ea typeface="+mn-ea"/>
                </a:rPr>
                <a:t>Path</a:t>
              </a:r>
              <a:r>
                <a:rPr lang="zh-CN" altLang="en-US" dirty="0" smtClean="0">
                  <a:solidFill>
                    <a:schemeClr val="bg1"/>
                  </a:solidFill>
                  <a:latin typeface="Calibri" pitchFamily="34" charset="0"/>
                  <a:ea typeface="微软雅黑" pitchFamily="34" charset="-122"/>
                </a:rPr>
                <a:t>绘制文本。其中</a:t>
              </a:r>
              <a:r>
                <a:rPr lang="en-US" altLang="zh-CN" dirty="0" err="1">
                  <a:solidFill>
                    <a:schemeClr val="bg1"/>
                  </a:solidFill>
                  <a:latin typeface="+mn-ea"/>
                  <a:ea typeface="+mn-ea"/>
                </a:rPr>
                <a:t>hOffset</a:t>
              </a:r>
              <a:r>
                <a:rPr lang="zh-CN" altLang="en-US" dirty="0" smtClean="0">
                  <a:solidFill>
                    <a:schemeClr val="bg1"/>
                  </a:solidFill>
                  <a:latin typeface="Calibri" pitchFamily="34" charset="0"/>
                  <a:ea typeface="微软雅黑" pitchFamily="34" charset="-122"/>
                </a:rPr>
                <a:t>参数指定</a:t>
              </a:r>
              <a:r>
                <a:rPr lang="zh-CN" altLang="en-US" dirty="0" smtClean="0">
                  <a:solidFill>
                    <a:srgbClr val="FE5A3E"/>
                  </a:solidFill>
                  <a:latin typeface="Calibri" pitchFamily="34" charset="0"/>
                  <a:ea typeface="微软雅黑" pitchFamily="34" charset="-122"/>
                </a:rPr>
                <a:t>水平偏移</a:t>
              </a:r>
              <a:r>
                <a:rPr lang="zh-CN" altLang="en-US" dirty="0" smtClean="0">
                  <a:solidFill>
                    <a:schemeClr val="bg1"/>
                  </a:solidFill>
                  <a:latin typeface="Calibri" pitchFamily="34" charset="0"/>
                  <a:ea typeface="微软雅黑" pitchFamily="34" charset="-122"/>
                </a:rPr>
                <a:t>，</a:t>
              </a:r>
              <a:r>
                <a:rPr lang="en-US" altLang="zh-CN" dirty="0" err="1">
                  <a:solidFill>
                    <a:schemeClr val="bg1"/>
                  </a:solidFill>
                  <a:latin typeface="+mn-ea"/>
                  <a:ea typeface="+mn-ea"/>
                </a:rPr>
                <a:t>v</a:t>
              </a:r>
              <a:r>
                <a:rPr lang="en-US" altLang="zh-CN" dirty="0" err="1" smtClean="0">
                  <a:solidFill>
                    <a:schemeClr val="bg1"/>
                  </a:solidFill>
                  <a:latin typeface="+mn-ea"/>
                  <a:ea typeface="+mn-ea"/>
                </a:rPr>
                <a:t>Offset</a:t>
              </a:r>
              <a:r>
                <a:rPr lang="zh-CN" altLang="en-US" dirty="0" smtClean="0">
                  <a:solidFill>
                    <a:schemeClr val="bg1"/>
                  </a:solidFill>
                  <a:latin typeface="Calibri" pitchFamily="34" charset="0"/>
                  <a:ea typeface="微软雅黑" pitchFamily="34" charset="-122"/>
                </a:rPr>
                <a:t>参数指定</a:t>
              </a:r>
              <a:r>
                <a:rPr lang="zh-CN" altLang="en-US" dirty="0" smtClean="0">
                  <a:solidFill>
                    <a:srgbClr val="FE5A3E"/>
                  </a:solidFill>
                  <a:latin typeface="Calibri" pitchFamily="34" charset="0"/>
                  <a:ea typeface="微软雅黑" pitchFamily="34" charset="-122"/>
                </a:rPr>
                <a:t>垂直偏移</a:t>
              </a:r>
              <a:r>
                <a:rPr lang="zh-CN" altLang="en-US" dirty="0" smtClean="0">
                  <a:solidFill>
                    <a:schemeClr val="bg1"/>
                  </a:solidFill>
                  <a:latin typeface="Calibri" pitchFamily="34" charset="0"/>
                  <a:ea typeface="微软雅黑" pitchFamily="34" charset="-122"/>
                </a:rPr>
                <a:t>。</a:t>
              </a:r>
              <a:endParaRPr lang="zh-CN" altLang="en-US" dirty="0">
                <a:solidFill>
                  <a:schemeClr val="bg1"/>
                </a:solidFill>
                <a:latin typeface="Calibri" pitchFamily="34" charset="0"/>
                <a:ea typeface="微软雅黑" pitchFamily="34" charset="-122"/>
              </a:endParaRPr>
            </a:p>
          </p:txBody>
        </p:sp>
        <p:sp>
          <p:nvSpPr>
            <p:cNvPr id="31" name="弦形 30"/>
            <p:cNvSpPr/>
            <p:nvPr/>
          </p:nvSpPr>
          <p:spPr bwMode="auto">
            <a:xfrm>
              <a:off x="1303338" y="2603500"/>
              <a:ext cx="1158875" cy="1158875"/>
            </a:xfrm>
            <a:prstGeom prst="chord">
              <a:avLst>
                <a:gd name="adj1" fmla="val 5382386"/>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3"/>
          <a:stretch>
            <a:fillRect/>
          </a:stretch>
        </p:blipFill>
        <p:spPr>
          <a:xfrm>
            <a:off x="6806282" y="2106102"/>
            <a:ext cx="3705225" cy="3790950"/>
          </a:xfrm>
          <a:prstGeom prst="rect">
            <a:avLst/>
          </a:prstGeom>
        </p:spPr>
      </p:pic>
    </p:spTree>
    <p:extLst>
      <p:ext uri="{BB962C8B-B14F-4D97-AF65-F5344CB8AC3E}">
        <p14:creationId xmlns:p14="http://schemas.microsoft.com/office/powerpoint/2010/main" val="3727767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15910" y="504895"/>
            <a:ext cx="4416594"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7.2.3 </a:t>
            </a:r>
            <a:r>
              <a:rPr lang="zh-CN" altLang="en-US" sz="4000" dirty="0" smtClean="0">
                <a:solidFill>
                  <a:schemeClr val="bg1"/>
                </a:solidFill>
                <a:latin typeface="Calibri" pitchFamily="34" charset="0"/>
                <a:ea typeface="方正大黑简体" pitchFamily="2" charset="-122"/>
              </a:rPr>
              <a:t>绘制游戏动画</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0" y="1212781"/>
            <a:ext cx="11320530" cy="58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bwMode="auto">
          <a:xfrm>
            <a:off x="1879310" y="1674427"/>
            <a:ext cx="10561682" cy="2488928"/>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49"/>
          <p:cNvSpPr txBox="1">
            <a:spLocks noChangeArrowheads="1"/>
          </p:cNvSpPr>
          <p:nvPr/>
        </p:nvSpPr>
        <p:spPr bwMode="auto">
          <a:xfrm>
            <a:off x="2446041" y="2021006"/>
            <a:ext cx="8977520" cy="1754326"/>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为了让绘制的图片发生改变，需要程序采用变量来“记住”这些状态数据：</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如果需要游戏动画随用户操作而改变，就为用户动作编写事件监听器，在监听器中修改这些数据。</a:t>
            </a:r>
            <a:endParaRPr lang="en-US" altLang="zh-CN" dirty="0" smtClean="0">
              <a:solidFill>
                <a:schemeClr val="bg1"/>
              </a:solidFill>
              <a:latin typeface="Calibri" pitchFamily="34" charset="0"/>
              <a:ea typeface="微软雅黑" pitchFamily="34" charset="-122"/>
            </a:endParaRPr>
          </a:p>
          <a:p>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如果需要游戏动画“自动”改变，就需要使用定时器（</a:t>
            </a:r>
            <a:r>
              <a:rPr lang="en-US" altLang="zh-CN" dirty="0" smtClean="0">
                <a:solidFill>
                  <a:schemeClr val="bg1"/>
                </a:solidFill>
                <a:latin typeface="Calibri" pitchFamily="34" charset="0"/>
                <a:ea typeface="微软雅黑" pitchFamily="34" charset="-122"/>
              </a:rPr>
              <a:t>Timer</a:t>
            </a:r>
            <a:r>
              <a:rPr lang="zh-CN" altLang="en-US" dirty="0" smtClean="0">
                <a:solidFill>
                  <a:schemeClr val="bg1"/>
                </a:solidFill>
                <a:latin typeface="Calibri" pitchFamily="34" charset="0"/>
                <a:ea typeface="微软雅黑" pitchFamily="34" charset="-122"/>
              </a:rPr>
              <a:t>），让</a:t>
            </a:r>
            <a:r>
              <a:rPr lang="en-US" altLang="zh-CN" dirty="0" smtClean="0">
                <a:solidFill>
                  <a:schemeClr val="bg1"/>
                </a:solidFill>
                <a:latin typeface="Calibri" pitchFamily="34" charset="0"/>
                <a:ea typeface="微软雅黑" pitchFamily="34" charset="-122"/>
              </a:rPr>
              <a:t>Timer</a:t>
            </a:r>
            <a:r>
              <a:rPr lang="zh-CN" altLang="en-US" dirty="0" smtClean="0">
                <a:solidFill>
                  <a:schemeClr val="bg1"/>
                </a:solidFill>
                <a:latin typeface="Calibri" pitchFamily="34" charset="0"/>
                <a:ea typeface="微软雅黑" pitchFamily="34" charset="-122"/>
              </a:rPr>
              <a:t>控制这些数据定期改变。</a:t>
            </a:r>
            <a:endParaRPr lang="zh-CN" altLang="en-US" dirty="0">
              <a:solidFill>
                <a:schemeClr val="bg1"/>
              </a:solidFill>
              <a:latin typeface="Calibri" pitchFamily="34" charset="0"/>
              <a:ea typeface="微软雅黑" pitchFamily="34" charset="-122"/>
            </a:endParaRPr>
          </a:p>
        </p:txBody>
      </p:sp>
      <p:cxnSp>
        <p:nvCxnSpPr>
          <p:cNvPr id="9" name="直接连接符 8"/>
          <p:cNvCxnSpPr/>
          <p:nvPr/>
        </p:nvCxnSpPr>
        <p:spPr>
          <a:xfrm>
            <a:off x="9202958" y="4163355"/>
            <a:ext cx="2817" cy="334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38"/>
          <p:cNvSpPr txBox="1">
            <a:spLocks noChangeArrowheads="1"/>
          </p:cNvSpPr>
          <p:nvPr/>
        </p:nvSpPr>
        <p:spPr bwMode="auto">
          <a:xfrm>
            <a:off x="8400343" y="4485368"/>
            <a:ext cx="1560993" cy="523220"/>
          </a:xfrm>
          <a:prstGeom prst="rect">
            <a:avLst/>
          </a:prstGeom>
          <a:noFill/>
          <a:ln w="9525">
            <a:noFill/>
            <a:miter lim="800000"/>
            <a:headEnd/>
            <a:tailEnd/>
          </a:ln>
        </p:spPr>
        <p:txBody>
          <a:bodyPr wrap="square">
            <a:spAutoFit/>
          </a:bodyPr>
          <a:lstStyle/>
          <a:p>
            <a:pPr algn="ctr"/>
            <a:r>
              <a:rPr lang="zh-CN" altLang="en-US" sz="2800" dirty="0" smtClean="0">
                <a:solidFill>
                  <a:schemeClr val="bg1"/>
                </a:solidFill>
                <a:latin typeface="Calibri" pitchFamily="34" charset="0"/>
                <a:ea typeface="微软雅黑" pitchFamily="34" charset="-122"/>
              </a:rPr>
              <a:t>重绘</a:t>
            </a:r>
            <a:endParaRPr lang="zh-CN" altLang="en-US" sz="2800" dirty="0">
              <a:solidFill>
                <a:schemeClr val="bg1"/>
              </a:solidFill>
              <a:latin typeface="Calibri" pitchFamily="34" charset="0"/>
              <a:ea typeface="微软雅黑" pitchFamily="34" charset="-122"/>
            </a:endParaRPr>
          </a:p>
        </p:txBody>
      </p:sp>
      <p:sp>
        <p:nvSpPr>
          <p:cNvPr id="11" name="文本框 39"/>
          <p:cNvSpPr txBox="1">
            <a:spLocks noChangeArrowheads="1"/>
          </p:cNvSpPr>
          <p:nvPr/>
        </p:nvSpPr>
        <p:spPr bwMode="auto">
          <a:xfrm>
            <a:off x="219655" y="5416783"/>
            <a:ext cx="9439499" cy="812530"/>
          </a:xfrm>
          <a:prstGeom prst="rect">
            <a:avLst/>
          </a:prstGeom>
          <a:noFill/>
          <a:ln w="9525">
            <a:noFill/>
            <a:miter lim="800000"/>
            <a:headEnd/>
            <a:tailEnd/>
          </a:ln>
        </p:spPr>
        <p:txBody>
          <a:bodyPr wrap="square">
            <a:spAutoFit/>
          </a:bodyPr>
          <a:lstStyle/>
          <a:p>
            <a:pPr>
              <a:lnSpc>
                <a:spcPct val="130000"/>
              </a:lnSpc>
            </a:pPr>
            <a:r>
              <a:rPr lang="zh-CN" altLang="en-US" dirty="0" smtClean="0">
                <a:solidFill>
                  <a:schemeClr val="bg1"/>
                </a:solidFill>
                <a:latin typeface="Calibri" pitchFamily="34" charset="0"/>
                <a:ea typeface="微软雅黑" pitchFamily="34" charset="-122"/>
              </a:rPr>
              <a:t>不管使用哪种方式改变图形状态数据，都应该通知</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组件重写调用</a:t>
            </a:r>
            <a:r>
              <a:rPr lang="en-US" altLang="zh-CN" dirty="0" err="1" smtClean="0">
                <a:solidFill>
                  <a:schemeClr val="bg1"/>
                </a:solidFill>
                <a:latin typeface="Calibri" pitchFamily="34" charset="0"/>
                <a:ea typeface="微软雅黑" pitchFamily="34" charset="-122"/>
              </a:rPr>
              <a:t>onDraw</a:t>
            </a:r>
            <a:r>
              <a:rPr lang="en-US" altLang="zh-CN" dirty="0" smtClean="0">
                <a:solidFill>
                  <a:schemeClr val="bg1"/>
                </a:solidFill>
                <a:latin typeface="Calibri" pitchFamily="34" charset="0"/>
                <a:ea typeface="微软雅黑" pitchFamily="34" charset="-122"/>
              </a:rPr>
              <a:t>(Canvas canvas)</a:t>
            </a:r>
            <a:r>
              <a:rPr lang="zh-CN" altLang="en-US" dirty="0" smtClean="0">
                <a:solidFill>
                  <a:schemeClr val="bg1"/>
                </a:solidFill>
                <a:latin typeface="Calibri" pitchFamily="34" charset="0"/>
                <a:ea typeface="微软雅黑" pitchFamily="34" charset="-122"/>
              </a:rPr>
              <a:t>方法重绘该组件；通知重绘可调用</a:t>
            </a:r>
            <a:r>
              <a:rPr lang="en-US" altLang="zh-CN" dirty="0" smtClean="0">
                <a:solidFill>
                  <a:schemeClr val="bg1"/>
                </a:solidFill>
                <a:latin typeface="Calibri" pitchFamily="34" charset="0"/>
                <a:ea typeface="微软雅黑" pitchFamily="34" charset="-122"/>
              </a:rPr>
              <a:t>invalid</a:t>
            </a:r>
            <a:r>
              <a:rPr lang="zh-CN" altLang="en-US" dirty="0" smtClean="0">
                <a:solidFill>
                  <a:schemeClr val="bg1"/>
                </a:solidFill>
                <a:latin typeface="Calibri" pitchFamily="34" charset="0"/>
                <a:ea typeface="微软雅黑" pitchFamily="34" charset="-122"/>
              </a:rPr>
              <a:t>（在</a:t>
            </a:r>
            <a:r>
              <a:rPr lang="en-US" altLang="zh-CN" dirty="0" smtClean="0">
                <a:solidFill>
                  <a:schemeClr val="bg1"/>
                </a:solidFill>
                <a:latin typeface="Calibri" pitchFamily="34" charset="0"/>
                <a:ea typeface="微软雅黑" pitchFamily="34" charset="-122"/>
              </a:rPr>
              <a:t>UI</a:t>
            </a:r>
            <a:r>
              <a:rPr lang="zh-CN" altLang="en-US" dirty="0" smtClean="0">
                <a:solidFill>
                  <a:schemeClr val="bg1"/>
                </a:solidFill>
                <a:latin typeface="Calibri" pitchFamily="34" charset="0"/>
                <a:ea typeface="微软雅黑" pitchFamily="34" charset="-122"/>
              </a:rPr>
              <a:t>线程中）或</a:t>
            </a:r>
            <a:r>
              <a:rPr lang="en-US" altLang="zh-CN" dirty="0" err="1" smtClean="0">
                <a:solidFill>
                  <a:schemeClr val="bg1"/>
                </a:solidFill>
                <a:latin typeface="Calibri" pitchFamily="34" charset="0"/>
                <a:ea typeface="微软雅黑" pitchFamily="34" charset="-122"/>
              </a:rPr>
              <a:t>postInvalid</a:t>
            </a:r>
            <a:r>
              <a:rPr lang="zh-CN" altLang="en-US" dirty="0" smtClean="0">
                <a:solidFill>
                  <a:schemeClr val="bg1"/>
                </a:solidFill>
                <a:latin typeface="Calibri" pitchFamily="34" charset="0"/>
                <a:ea typeface="微软雅黑" pitchFamily="34" charset="-122"/>
              </a:rPr>
              <a:t>方法（在非</a:t>
            </a:r>
            <a:r>
              <a:rPr lang="en-US" altLang="zh-CN" dirty="0" smtClean="0">
                <a:solidFill>
                  <a:schemeClr val="bg1"/>
                </a:solidFill>
                <a:latin typeface="Calibri" pitchFamily="34" charset="0"/>
                <a:ea typeface="微软雅黑" pitchFamily="34" charset="-122"/>
              </a:rPr>
              <a:t>UI</a:t>
            </a:r>
            <a:r>
              <a:rPr lang="zh-CN" altLang="en-US" dirty="0" smtClean="0">
                <a:solidFill>
                  <a:schemeClr val="bg1"/>
                </a:solidFill>
                <a:latin typeface="Calibri" pitchFamily="34" charset="0"/>
                <a:ea typeface="微软雅黑" pitchFamily="34" charset="-122"/>
              </a:rPr>
              <a:t>线程中）。</a:t>
            </a:r>
            <a:endParaRPr lang="zh-CN" altLang="en-US" dirty="0">
              <a:solidFill>
                <a:schemeClr val="bg1"/>
              </a:solidFill>
              <a:latin typeface="Calibri" pitchFamily="34" charset="0"/>
              <a:ea typeface="微软雅黑" pitchFamily="34" charset="-122"/>
            </a:endParaRPr>
          </a:p>
        </p:txBody>
      </p:sp>
      <p:cxnSp>
        <p:nvCxnSpPr>
          <p:cNvPr id="12" name="直接连接符 11"/>
          <p:cNvCxnSpPr/>
          <p:nvPr/>
        </p:nvCxnSpPr>
        <p:spPr>
          <a:xfrm>
            <a:off x="9202958" y="5001049"/>
            <a:ext cx="0" cy="3191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47730" y="5320204"/>
            <a:ext cx="103090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76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15910" y="504895"/>
            <a:ext cx="4416594" cy="707886"/>
          </a:xfrm>
          <a:prstGeom prst="rect">
            <a:avLst/>
          </a:prstGeom>
          <a:noFill/>
          <a:ln w="9525">
            <a:noFill/>
            <a:miter lim="800000"/>
            <a:headEnd/>
            <a:tailEnd/>
          </a:ln>
        </p:spPr>
        <p:txBody>
          <a:bodyPr wrap="none">
            <a:spAutoFit/>
          </a:bodyPr>
          <a:lstStyle/>
          <a:p>
            <a:pPr algn="ctr"/>
            <a:r>
              <a:rPr lang="en-US" altLang="zh-CN" sz="4000" dirty="0" smtClean="0">
                <a:solidFill>
                  <a:schemeClr val="bg1"/>
                </a:solidFill>
                <a:latin typeface="Calibri" pitchFamily="34" charset="0"/>
                <a:ea typeface="方正大黑简体" pitchFamily="2" charset="-122"/>
              </a:rPr>
              <a:t>7.2.3 </a:t>
            </a:r>
            <a:r>
              <a:rPr lang="zh-CN" altLang="en-US" sz="4000" dirty="0" smtClean="0">
                <a:solidFill>
                  <a:schemeClr val="bg1"/>
                </a:solidFill>
                <a:latin typeface="Calibri" pitchFamily="34" charset="0"/>
                <a:ea typeface="方正大黑简体" pitchFamily="2" charset="-122"/>
              </a:rPr>
              <a:t>绘制游戏动画</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8021661" y="712244"/>
            <a:ext cx="3676650" cy="5972175"/>
          </a:xfrm>
          <a:prstGeom prst="rect">
            <a:avLst/>
          </a:prstGeom>
        </p:spPr>
      </p:pic>
      <p:sp>
        <p:nvSpPr>
          <p:cNvPr id="13" name="矩形 12"/>
          <p:cNvSpPr/>
          <p:nvPr/>
        </p:nvSpPr>
        <p:spPr>
          <a:xfrm>
            <a:off x="296762" y="1606714"/>
            <a:ext cx="3502506" cy="1987386"/>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如果程序每次都只是从上次拖动事件的发生点绘一条直线到本次事件的发生点，那么用户前面绘制的就会丢失，如何保留之前绘制的内容呢</a:t>
            </a:r>
            <a:r>
              <a:rPr lang="zh-CN" altLang="en-US" sz="4000" b="1" dirty="0" smtClean="0"/>
              <a:t>？</a:t>
            </a:r>
            <a:endParaRPr lang="zh-CN" altLang="en-US" sz="4000" b="1" dirty="0"/>
          </a:p>
        </p:txBody>
      </p:sp>
      <p:sp>
        <p:nvSpPr>
          <p:cNvPr id="14" name="矩形 13"/>
          <p:cNvSpPr/>
          <p:nvPr/>
        </p:nvSpPr>
        <p:spPr>
          <a:xfrm>
            <a:off x="4256340" y="4065568"/>
            <a:ext cx="3393711" cy="2341444"/>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当程序需要在指定</a:t>
            </a:r>
            <a:r>
              <a:rPr lang="en-US" altLang="zh-CN" dirty="0" smtClean="0"/>
              <a:t>View</a:t>
            </a:r>
            <a:r>
              <a:rPr lang="zh-CN" altLang="en-US" dirty="0" smtClean="0"/>
              <a:t>上进行绘制时，程序并不直接绘制到该</a:t>
            </a:r>
            <a:r>
              <a:rPr lang="en-US" altLang="zh-CN" dirty="0" smtClean="0"/>
              <a:t>View</a:t>
            </a:r>
            <a:r>
              <a:rPr lang="zh-CN" altLang="en-US" dirty="0" smtClean="0"/>
              <a:t>组件上，而是先绘制到内存中的一个</a:t>
            </a:r>
            <a:r>
              <a:rPr lang="en-US" altLang="zh-CN" dirty="0" smtClean="0"/>
              <a:t>Bitmap</a:t>
            </a:r>
            <a:r>
              <a:rPr lang="zh-CN" altLang="en-US" dirty="0" smtClean="0"/>
              <a:t>图片上，等内存中的</a:t>
            </a:r>
            <a:r>
              <a:rPr lang="en-US" altLang="zh-CN" dirty="0" smtClean="0"/>
              <a:t>Bitmap</a:t>
            </a:r>
            <a:r>
              <a:rPr lang="zh-CN" altLang="en-US" dirty="0" smtClean="0"/>
              <a:t>绘制好后，再一次性地将</a:t>
            </a:r>
            <a:r>
              <a:rPr lang="en-US" altLang="zh-CN" dirty="0" smtClean="0"/>
              <a:t>Bitmap</a:t>
            </a:r>
            <a:r>
              <a:rPr lang="zh-CN" altLang="en-US" dirty="0" smtClean="0"/>
              <a:t>绘制到</a:t>
            </a:r>
            <a:r>
              <a:rPr lang="en-US" altLang="zh-CN" dirty="0" smtClean="0"/>
              <a:t>View</a:t>
            </a:r>
            <a:r>
              <a:rPr lang="zh-CN" altLang="en-US" dirty="0" smtClean="0"/>
              <a:t>组件上。</a:t>
            </a:r>
            <a:endParaRPr lang="zh-CN" altLang="en-US" dirty="0"/>
          </a:p>
        </p:txBody>
      </p:sp>
      <p:sp>
        <p:nvSpPr>
          <p:cNvPr id="18" name="文本框 17"/>
          <p:cNvSpPr txBox="1"/>
          <p:nvPr/>
        </p:nvSpPr>
        <p:spPr>
          <a:xfrm>
            <a:off x="924029" y="4974680"/>
            <a:ext cx="1980029" cy="523220"/>
          </a:xfrm>
          <a:prstGeom prst="rect">
            <a:avLst/>
          </a:prstGeom>
          <a:noFill/>
        </p:spPr>
        <p:txBody>
          <a:bodyPr wrap="none" rtlCol="0">
            <a:spAutoFit/>
          </a:bodyPr>
          <a:lstStyle/>
          <a:p>
            <a:r>
              <a:rPr lang="zh-CN" altLang="en-US" sz="2800" dirty="0" smtClean="0">
                <a:solidFill>
                  <a:schemeClr val="bg1"/>
                </a:solidFill>
                <a:latin typeface="+mn-ea"/>
                <a:ea typeface="+mn-ea"/>
              </a:rPr>
              <a:t>双缓冲技术</a:t>
            </a:r>
            <a:endParaRPr lang="zh-CN" altLang="en-US" sz="2800" dirty="0">
              <a:solidFill>
                <a:schemeClr val="bg1"/>
              </a:solidFill>
              <a:latin typeface="+mn-ea"/>
              <a:ea typeface="+mn-ea"/>
            </a:endParaRPr>
          </a:p>
        </p:txBody>
      </p:sp>
      <p:sp>
        <p:nvSpPr>
          <p:cNvPr id="21" name="弧形 20"/>
          <p:cNvSpPr/>
          <p:nvPr/>
        </p:nvSpPr>
        <p:spPr bwMode="auto">
          <a:xfrm rot="13500000">
            <a:off x="3878033" y="5429708"/>
            <a:ext cx="809625" cy="809625"/>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2" name="弧形 21"/>
          <p:cNvSpPr/>
          <p:nvPr/>
        </p:nvSpPr>
        <p:spPr bwMode="auto">
          <a:xfrm rot="8100000">
            <a:off x="1404092" y="3069855"/>
            <a:ext cx="808038" cy="831850"/>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23" name="直接连接符 22"/>
          <p:cNvCxnSpPr/>
          <p:nvPr/>
        </p:nvCxnSpPr>
        <p:spPr bwMode="auto">
          <a:xfrm>
            <a:off x="1813667" y="3895355"/>
            <a:ext cx="0" cy="103187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a:off x="1808111" y="5834520"/>
            <a:ext cx="2081308"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auto">
          <a:xfrm>
            <a:off x="1808111" y="5497900"/>
            <a:ext cx="0" cy="33662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221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7.3</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3876813" y="4724825"/>
            <a:ext cx="3877985"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图形特效处理</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2717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87932" y="5140324"/>
            <a:ext cx="3126956" cy="36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064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6724897"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7.3.1 </a:t>
              </a:r>
              <a:r>
                <a:rPr lang="zh-CN" altLang="en-US" sz="4400" dirty="0" smtClean="0">
                  <a:solidFill>
                    <a:schemeClr val="bg1"/>
                  </a:solidFill>
                  <a:latin typeface="微软雅黑" pitchFamily="34" charset="-122"/>
                  <a:ea typeface="微软雅黑" pitchFamily="34" charset="-122"/>
                </a:rPr>
                <a:t>使用</a:t>
              </a:r>
              <a:r>
                <a:rPr lang="en-US" altLang="zh-CN" sz="4400" dirty="0" smtClean="0">
                  <a:solidFill>
                    <a:schemeClr val="bg1"/>
                  </a:solidFill>
                  <a:latin typeface="微软雅黑" pitchFamily="34" charset="-122"/>
                  <a:ea typeface="微软雅黑" pitchFamily="34" charset="-122"/>
                </a:rPr>
                <a:t>Matrix</a:t>
              </a:r>
              <a:r>
                <a:rPr lang="zh-CN" altLang="en-US" sz="4400" dirty="0" smtClean="0">
                  <a:solidFill>
                    <a:schemeClr val="bg1"/>
                  </a:solidFill>
                  <a:latin typeface="微软雅黑" pitchFamily="34" charset="-122"/>
                  <a:ea typeface="微软雅黑" pitchFamily="34" charset="-122"/>
                </a:rPr>
                <a:t>控制变换</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1" name="文本框 10"/>
          <p:cNvSpPr txBox="1"/>
          <p:nvPr/>
        </p:nvSpPr>
        <p:spPr bwMode="auto">
          <a:xfrm>
            <a:off x="2638550" y="1169439"/>
            <a:ext cx="8787534" cy="400110"/>
          </a:xfrm>
          <a:prstGeom prst="rect">
            <a:avLst/>
          </a:prstGeom>
          <a:noFill/>
        </p:spPr>
        <p:txBody>
          <a:bodyPr wrap="none">
            <a:spAutoFit/>
          </a:bodyPr>
          <a:lstStyle/>
          <a:p>
            <a:pPr fontAlgn="auto">
              <a:spcBef>
                <a:spcPts val="0"/>
              </a:spcBef>
              <a:spcAft>
                <a:spcPts val="0"/>
              </a:spcAft>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Matrix</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是</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Android</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提供的矩阵工具类，结合其他</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API</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控制图形、组件的变换。</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41552" y="2066139"/>
            <a:ext cx="9251950" cy="3937183"/>
            <a:chOff x="1232459" y="2130533"/>
            <a:chExt cx="9251950" cy="3937183"/>
          </a:xfrm>
        </p:grpSpPr>
        <p:cxnSp>
          <p:nvCxnSpPr>
            <p:cNvPr id="12" name="直接连接符 11"/>
            <p:cNvCxnSpPr/>
            <p:nvPr/>
          </p:nvCxnSpPr>
          <p:spPr>
            <a:xfrm>
              <a:off x="5926696" y="5148553"/>
              <a:ext cx="0" cy="63341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358871" y="5135853"/>
              <a:ext cx="0" cy="63341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394509" y="5153316"/>
              <a:ext cx="0" cy="633412"/>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16" name="组合 32"/>
            <p:cNvGrpSpPr>
              <a:grpSpLocks/>
            </p:cNvGrpSpPr>
            <p:nvPr/>
          </p:nvGrpSpPr>
          <p:grpSpPr bwMode="auto">
            <a:xfrm>
              <a:off x="4610637" y="2130533"/>
              <a:ext cx="2588652" cy="1127307"/>
              <a:chOff x="4560091" y="2304805"/>
              <a:chExt cx="2588901" cy="1126467"/>
            </a:xfrm>
          </p:grpSpPr>
          <p:sp>
            <p:nvSpPr>
              <p:cNvPr id="17" name="矩形 16"/>
              <p:cNvSpPr/>
              <p:nvPr/>
            </p:nvSpPr>
            <p:spPr>
              <a:xfrm>
                <a:off x="4560091" y="2304805"/>
                <a:ext cx="2588901" cy="112646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文本框 16"/>
              <p:cNvSpPr txBox="1">
                <a:spLocks noChangeArrowheads="1"/>
              </p:cNvSpPr>
              <p:nvPr/>
            </p:nvSpPr>
            <p:spPr bwMode="auto">
              <a:xfrm>
                <a:off x="4634914" y="2431397"/>
                <a:ext cx="2401936" cy="984151"/>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使用</a:t>
                </a:r>
                <a:r>
                  <a:rPr lang="en-US" altLang="zh-CN" dirty="0" smtClean="0">
                    <a:solidFill>
                      <a:schemeClr val="bg1"/>
                    </a:solidFill>
                    <a:latin typeface="Calibri" pitchFamily="34" charset="0"/>
                    <a:ea typeface="微软雅黑" pitchFamily="34" charset="-122"/>
                  </a:rPr>
                  <a:t>Matrix</a:t>
                </a:r>
                <a:r>
                  <a:rPr lang="zh-CN" altLang="en-US" dirty="0" smtClean="0">
                    <a:solidFill>
                      <a:schemeClr val="bg1"/>
                    </a:solidFill>
                    <a:latin typeface="Calibri" pitchFamily="34" charset="0"/>
                    <a:ea typeface="微软雅黑" pitchFamily="34" charset="-122"/>
                  </a:rPr>
                  <a:t>控制图形或组件变换的</a:t>
                </a:r>
                <a:r>
                  <a:rPr lang="zh-CN" altLang="en-US" sz="4000" b="1" dirty="0" smtClean="0">
                    <a:solidFill>
                      <a:schemeClr val="bg1"/>
                    </a:solidFill>
                    <a:latin typeface="Calibri" pitchFamily="34" charset="0"/>
                    <a:ea typeface="微软雅黑" pitchFamily="34" charset="-122"/>
                  </a:rPr>
                  <a:t>步骤</a:t>
                </a:r>
                <a:endParaRPr lang="zh-CN" altLang="en-US" sz="4000" b="1" dirty="0">
                  <a:solidFill>
                    <a:schemeClr val="bg1"/>
                  </a:solidFill>
                  <a:latin typeface="Calibri" pitchFamily="34" charset="0"/>
                  <a:ea typeface="微软雅黑" pitchFamily="34" charset="-122"/>
                </a:endParaRPr>
              </a:p>
            </p:txBody>
          </p:sp>
        </p:grpSp>
        <p:sp>
          <p:nvSpPr>
            <p:cNvPr id="22" name="矩形 21"/>
            <p:cNvSpPr/>
            <p:nvPr/>
          </p:nvSpPr>
          <p:spPr>
            <a:xfrm>
              <a:off x="1257859" y="5521616"/>
              <a:ext cx="2314575" cy="54610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①</a:t>
              </a:r>
              <a:endParaRPr lang="zh-CN" altLang="en-US" dirty="0"/>
            </a:p>
          </p:txBody>
        </p:sp>
        <p:sp>
          <p:nvSpPr>
            <p:cNvPr id="23" name="矩形 22"/>
            <p:cNvSpPr/>
            <p:nvPr/>
          </p:nvSpPr>
          <p:spPr>
            <a:xfrm>
              <a:off x="4790046" y="5520028"/>
              <a:ext cx="2314575" cy="54451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②</a:t>
              </a:r>
              <a:endParaRPr lang="zh-CN" altLang="en-US" dirty="0"/>
            </a:p>
          </p:txBody>
        </p:sp>
        <p:sp>
          <p:nvSpPr>
            <p:cNvPr id="24" name="矩形 23"/>
            <p:cNvSpPr/>
            <p:nvPr/>
          </p:nvSpPr>
          <p:spPr>
            <a:xfrm>
              <a:off x="8120621" y="5520028"/>
              <a:ext cx="2363788" cy="54451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t>③</a:t>
              </a:r>
              <a:endParaRPr lang="zh-CN" altLang="en-US" dirty="0"/>
            </a:p>
          </p:txBody>
        </p:sp>
        <p:sp>
          <p:nvSpPr>
            <p:cNvPr id="25" name="矩形 24"/>
            <p:cNvSpPr/>
            <p:nvPr/>
          </p:nvSpPr>
          <p:spPr>
            <a:xfrm>
              <a:off x="1232459" y="3664240"/>
              <a:ext cx="2339975" cy="14890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获取</a:t>
              </a:r>
              <a:r>
                <a:rPr lang="en-US" altLang="zh-CN" dirty="0" smtClean="0"/>
                <a:t>Matrix</a:t>
              </a:r>
              <a:r>
                <a:rPr lang="zh-CN" altLang="en-US" dirty="0" smtClean="0"/>
                <a:t>对象，即可新创建，也可直接获取其他对象封装的</a:t>
              </a:r>
              <a:r>
                <a:rPr lang="en-US" altLang="zh-CN" dirty="0" smtClean="0"/>
                <a:t>Matrix</a:t>
              </a:r>
              <a:r>
                <a:rPr lang="zh-CN" altLang="en-US" dirty="0" smtClean="0"/>
                <a:t>对象。</a:t>
              </a:r>
              <a:endParaRPr lang="zh-CN" altLang="en-US" dirty="0"/>
            </a:p>
          </p:txBody>
        </p:sp>
        <p:sp>
          <p:nvSpPr>
            <p:cNvPr id="26" name="矩形 25"/>
            <p:cNvSpPr/>
            <p:nvPr/>
          </p:nvSpPr>
          <p:spPr>
            <a:xfrm>
              <a:off x="4734484" y="3664240"/>
              <a:ext cx="2352675" cy="14890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调用</a:t>
              </a:r>
              <a:r>
                <a:rPr lang="en-US" altLang="zh-CN" dirty="0" smtClean="0"/>
                <a:t>Matrix</a:t>
              </a:r>
              <a:r>
                <a:rPr lang="zh-CN" altLang="en-US" dirty="0" smtClean="0"/>
                <a:t>的方法进行平移、旋转、缩放、倾斜等。</a:t>
              </a:r>
              <a:endParaRPr lang="zh-CN" altLang="en-US" dirty="0"/>
            </a:p>
          </p:txBody>
        </p:sp>
        <p:sp>
          <p:nvSpPr>
            <p:cNvPr id="27" name="矩形 26"/>
            <p:cNvSpPr/>
            <p:nvPr/>
          </p:nvSpPr>
          <p:spPr>
            <a:xfrm>
              <a:off x="8119034" y="3664240"/>
              <a:ext cx="2365375" cy="14890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将程序对</a:t>
              </a:r>
              <a:r>
                <a:rPr lang="en-US" altLang="zh-CN" dirty="0" smtClean="0"/>
                <a:t>Matrix</a:t>
              </a:r>
              <a:r>
                <a:rPr lang="zh-CN" altLang="en-US" dirty="0" smtClean="0"/>
                <a:t>所做的变换应用到指定图形或组件。</a:t>
              </a:r>
              <a:endParaRPr lang="zh-CN" altLang="en-US" dirty="0"/>
            </a:p>
          </p:txBody>
        </p:sp>
        <p:sp>
          <p:nvSpPr>
            <p:cNvPr id="28" name="右大括号 27"/>
            <p:cNvSpPr/>
            <p:nvPr/>
          </p:nvSpPr>
          <p:spPr>
            <a:xfrm rot="16200000">
              <a:off x="5708415" y="-21140"/>
              <a:ext cx="336550" cy="6964362"/>
            </a:xfrm>
            <a:prstGeom prst="rightBrac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1249443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6724897"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7.3.1 </a:t>
              </a:r>
              <a:r>
                <a:rPr lang="zh-CN" altLang="en-US" sz="4400" dirty="0" smtClean="0">
                  <a:solidFill>
                    <a:schemeClr val="bg1"/>
                  </a:solidFill>
                  <a:latin typeface="微软雅黑" pitchFamily="34" charset="-122"/>
                  <a:ea typeface="微软雅黑" pitchFamily="34" charset="-122"/>
                </a:rPr>
                <a:t>使用</a:t>
              </a:r>
              <a:r>
                <a:rPr lang="en-US" altLang="zh-CN" sz="4400" dirty="0" smtClean="0">
                  <a:solidFill>
                    <a:schemeClr val="bg1"/>
                  </a:solidFill>
                  <a:latin typeface="微软雅黑" pitchFamily="34" charset="-122"/>
                  <a:ea typeface="微软雅黑" pitchFamily="34" charset="-122"/>
                </a:rPr>
                <a:t>Matrix</a:t>
              </a:r>
              <a:r>
                <a:rPr lang="zh-CN" altLang="en-US" sz="4400" dirty="0" smtClean="0">
                  <a:solidFill>
                    <a:schemeClr val="bg1"/>
                  </a:solidFill>
                  <a:latin typeface="微软雅黑" pitchFamily="34" charset="-122"/>
                  <a:ea typeface="微软雅黑" pitchFamily="34" charset="-122"/>
                </a:rPr>
                <a:t>控制变换</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 name="文本框 8"/>
          <p:cNvSpPr txBox="1"/>
          <p:nvPr/>
        </p:nvSpPr>
        <p:spPr>
          <a:xfrm>
            <a:off x="338053" y="2381567"/>
            <a:ext cx="11326218" cy="452431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err="1">
                <a:solidFill>
                  <a:schemeClr val="bg1"/>
                </a:solidFill>
                <a:latin typeface="+mn-ea"/>
                <a:ea typeface="+mn-ea"/>
              </a:rPr>
              <a:t>setTranslate</a:t>
            </a:r>
            <a:r>
              <a:rPr lang="en-US" altLang="zh-CN" dirty="0">
                <a:solidFill>
                  <a:schemeClr val="bg1"/>
                </a:solidFill>
                <a:latin typeface="+mn-ea"/>
                <a:ea typeface="+mn-ea"/>
              </a:rPr>
              <a:t>(float dx, float </a:t>
            </a:r>
            <a:r>
              <a:rPr lang="en-US" altLang="zh-CN" dirty="0" err="1">
                <a:solidFill>
                  <a:schemeClr val="bg1"/>
                </a:solidFill>
                <a:latin typeface="+mn-ea"/>
                <a:ea typeface="+mn-ea"/>
              </a:rPr>
              <a:t>dy</a:t>
            </a:r>
            <a:r>
              <a:rPr lang="en-US" altLang="zh-CN" dirty="0">
                <a:solidFill>
                  <a:schemeClr val="bg1"/>
                </a:solidFill>
                <a:latin typeface="+mn-ea"/>
                <a:ea typeface="+mn-ea"/>
              </a:rPr>
              <a:t>)</a:t>
            </a:r>
            <a:r>
              <a:rPr lang="zh-CN" altLang="en-US" dirty="0">
                <a:solidFill>
                  <a:schemeClr val="bg1"/>
                </a:solidFill>
                <a:latin typeface="+mn-ea"/>
                <a:ea typeface="+mn-ea"/>
              </a:rPr>
              <a:t>：控制</a:t>
            </a:r>
            <a:r>
              <a:rPr lang="en-US" altLang="zh-CN" dirty="0">
                <a:solidFill>
                  <a:schemeClr val="bg1"/>
                </a:solidFill>
                <a:latin typeface="+mn-ea"/>
                <a:ea typeface="+mn-ea"/>
              </a:rPr>
              <a:t>Matrix</a:t>
            </a:r>
            <a:r>
              <a:rPr lang="zh-CN" altLang="en-US" dirty="0">
                <a:solidFill>
                  <a:schemeClr val="bg1"/>
                </a:solidFill>
                <a:latin typeface="+mn-ea"/>
                <a:ea typeface="+mn-ea"/>
              </a:rPr>
              <a:t>进行平移</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setSkew</a:t>
            </a:r>
            <a:r>
              <a:rPr lang="en-US" altLang="zh-CN" dirty="0">
                <a:solidFill>
                  <a:schemeClr val="bg1"/>
                </a:solidFill>
                <a:latin typeface="+mn-ea"/>
                <a:ea typeface="+mn-ea"/>
              </a:rPr>
              <a:t>(float </a:t>
            </a:r>
            <a:r>
              <a:rPr lang="en-US" altLang="zh-CN" dirty="0" err="1">
                <a:solidFill>
                  <a:schemeClr val="bg1"/>
                </a:solidFill>
                <a:latin typeface="+mn-ea"/>
                <a:ea typeface="+mn-ea"/>
              </a:rPr>
              <a:t>kx</a:t>
            </a:r>
            <a:r>
              <a:rPr lang="en-US" altLang="zh-CN" dirty="0">
                <a:solidFill>
                  <a:schemeClr val="bg1"/>
                </a:solidFill>
                <a:latin typeface="+mn-ea"/>
                <a:ea typeface="+mn-ea"/>
              </a:rPr>
              <a:t>, float </a:t>
            </a:r>
            <a:r>
              <a:rPr lang="en-US" altLang="zh-CN" dirty="0" err="1">
                <a:solidFill>
                  <a:schemeClr val="bg1"/>
                </a:solidFill>
                <a:latin typeface="+mn-ea"/>
                <a:ea typeface="+mn-ea"/>
              </a:rPr>
              <a:t>ky</a:t>
            </a:r>
            <a:r>
              <a:rPr lang="en-US" altLang="zh-CN" dirty="0">
                <a:solidFill>
                  <a:schemeClr val="bg1"/>
                </a:solidFill>
                <a:latin typeface="+mn-ea"/>
                <a:ea typeface="+mn-ea"/>
              </a:rPr>
              <a:t>, float </a:t>
            </a:r>
            <a:r>
              <a:rPr lang="en-US" altLang="zh-CN" dirty="0" err="1">
                <a:solidFill>
                  <a:schemeClr val="bg1"/>
                </a:solidFill>
                <a:latin typeface="+mn-ea"/>
                <a:ea typeface="+mn-ea"/>
              </a:rPr>
              <a:t>px</a:t>
            </a:r>
            <a:r>
              <a:rPr lang="en-US" altLang="zh-CN" dirty="0">
                <a:solidFill>
                  <a:schemeClr val="bg1"/>
                </a:solidFill>
                <a:latin typeface="+mn-ea"/>
                <a:ea typeface="+mn-ea"/>
              </a:rPr>
              <a:t>, float </a:t>
            </a:r>
            <a:r>
              <a:rPr lang="en-US" altLang="zh-CN" dirty="0" err="1">
                <a:solidFill>
                  <a:schemeClr val="bg1"/>
                </a:solidFill>
                <a:latin typeface="+mn-ea"/>
                <a:ea typeface="+mn-ea"/>
              </a:rPr>
              <a:t>py</a:t>
            </a:r>
            <a:r>
              <a:rPr lang="en-US" altLang="zh-CN" dirty="0">
                <a:solidFill>
                  <a:schemeClr val="bg1"/>
                </a:solidFill>
                <a:latin typeface="+mn-ea"/>
                <a:ea typeface="+mn-ea"/>
              </a:rPr>
              <a:t>)</a:t>
            </a:r>
            <a:r>
              <a:rPr lang="zh-CN" altLang="en-US" dirty="0">
                <a:solidFill>
                  <a:schemeClr val="bg1"/>
                </a:solidFill>
                <a:latin typeface="+mn-ea"/>
                <a:ea typeface="+mn-ea"/>
              </a:rPr>
              <a:t>：控制</a:t>
            </a:r>
            <a:r>
              <a:rPr lang="en-US" altLang="zh-CN" dirty="0">
                <a:solidFill>
                  <a:schemeClr val="bg1"/>
                </a:solidFill>
                <a:latin typeface="+mn-ea"/>
                <a:ea typeface="+mn-ea"/>
              </a:rPr>
              <a:t>Matrix</a:t>
            </a:r>
            <a:r>
              <a:rPr lang="zh-CN" altLang="en-US" dirty="0">
                <a:solidFill>
                  <a:schemeClr val="bg1"/>
                </a:solidFill>
                <a:latin typeface="+mn-ea"/>
                <a:ea typeface="+mn-ea"/>
              </a:rPr>
              <a:t>以</a:t>
            </a:r>
            <a:r>
              <a:rPr lang="en-US" altLang="zh-CN" dirty="0" err="1">
                <a:solidFill>
                  <a:schemeClr val="bg1"/>
                </a:solidFill>
                <a:latin typeface="+mn-ea"/>
                <a:ea typeface="+mn-ea"/>
              </a:rPr>
              <a:t>px</a:t>
            </a:r>
            <a:r>
              <a:rPr lang="zh-CN" altLang="en-US" dirty="0">
                <a:solidFill>
                  <a:schemeClr val="bg1"/>
                </a:solidFill>
                <a:latin typeface="+mn-ea"/>
                <a:ea typeface="+mn-ea"/>
              </a:rPr>
              <a:t>、</a:t>
            </a:r>
            <a:r>
              <a:rPr lang="en-US" altLang="zh-CN" dirty="0" err="1">
                <a:solidFill>
                  <a:schemeClr val="bg1"/>
                </a:solidFill>
                <a:latin typeface="+mn-ea"/>
                <a:ea typeface="+mn-ea"/>
              </a:rPr>
              <a:t>py</a:t>
            </a:r>
            <a:r>
              <a:rPr lang="zh-CN" altLang="en-US" dirty="0">
                <a:solidFill>
                  <a:schemeClr val="bg1"/>
                </a:solidFill>
                <a:latin typeface="+mn-ea"/>
                <a:ea typeface="+mn-ea"/>
              </a:rPr>
              <a:t>为轴心进行倾斜，</a:t>
            </a:r>
            <a:r>
              <a:rPr lang="en-US" altLang="zh-CN" dirty="0" err="1">
                <a:solidFill>
                  <a:schemeClr val="bg1"/>
                </a:solidFill>
                <a:latin typeface="+mn-ea"/>
                <a:ea typeface="+mn-ea"/>
              </a:rPr>
              <a:t>kx</a:t>
            </a:r>
            <a:r>
              <a:rPr lang="zh-CN" altLang="en-US" dirty="0">
                <a:solidFill>
                  <a:schemeClr val="bg1"/>
                </a:solidFill>
                <a:latin typeface="+mn-ea"/>
                <a:ea typeface="+mn-ea"/>
              </a:rPr>
              <a:t>、</a:t>
            </a:r>
            <a:r>
              <a:rPr lang="en-US" altLang="zh-CN" dirty="0" err="1">
                <a:solidFill>
                  <a:schemeClr val="bg1"/>
                </a:solidFill>
                <a:latin typeface="+mn-ea"/>
                <a:ea typeface="+mn-ea"/>
              </a:rPr>
              <a:t>ky</a:t>
            </a:r>
            <a:r>
              <a:rPr lang="zh-CN" altLang="en-US" dirty="0">
                <a:solidFill>
                  <a:schemeClr val="bg1"/>
                </a:solidFill>
                <a:latin typeface="+mn-ea"/>
                <a:ea typeface="+mn-ea"/>
              </a:rPr>
              <a:t>为</a:t>
            </a:r>
            <a:r>
              <a:rPr lang="en-US" altLang="zh-CN" dirty="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方向上的倾斜距离</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setSkew</a:t>
            </a:r>
            <a:r>
              <a:rPr lang="en-US" altLang="zh-CN" dirty="0">
                <a:solidFill>
                  <a:schemeClr val="bg1"/>
                </a:solidFill>
                <a:latin typeface="+mn-ea"/>
                <a:ea typeface="+mn-ea"/>
              </a:rPr>
              <a:t>(float </a:t>
            </a:r>
            <a:r>
              <a:rPr lang="en-US" altLang="zh-CN" dirty="0" err="1">
                <a:solidFill>
                  <a:schemeClr val="bg1"/>
                </a:solidFill>
                <a:latin typeface="+mn-ea"/>
                <a:ea typeface="+mn-ea"/>
              </a:rPr>
              <a:t>kx</a:t>
            </a:r>
            <a:r>
              <a:rPr lang="en-US" altLang="zh-CN" dirty="0">
                <a:solidFill>
                  <a:schemeClr val="bg1"/>
                </a:solidFill>
                <a:latin typeface="+mn-ea"/>
                <a:ea typeface="+mn-ea"/>
              </a:rPr>
              <a:t>, float </a:t>
            </a:r>
            <a:r>
              <a:rPr lang="en-US" altLang="zh-CN" dirty="0" err="1">
                <a:solidFill>
                  <a:schemeClr val="bg1"/>
                </a:solidFill>
                <a:latin typeface="+mn-ea"/>
                <a:ea typeface="+mn-ea"/>
              </a:rPr>
              <a:t>ky</a:t>
            </a:r>
            <a:r>
              <a:rPr lang="en-US" altLang="zh-CN" dirty="0">
                <a:solidFill>
                  <a:schemeClr val="bg1"/>
                </a:solidFill>
                <a:latin typeface="+mn-ea"/>
                <a:ea typeface="+mn-ea"/>
              </a:rPr>
              <a:t>)</a:t>
            </a:r>
            <a:r>
              <a:rPr lang="zh-CN" altLang="en-US" dirty="0">
                <a:solidFill>
                  <a:schemeClr val="bg1"/>
                </a:solidFill>
                <a:latin typeface="+mn-ea"/>
                <a:ea typeface="+mn-ea"/>
              </a:rPr>
              <a:t>：控制</a:t>
            </a:r>
            <a:r>
              <a:rPr lang="en-US" altLang="zh-CN" dirty="0">
                <a:solidFill>
                  <a:schemeClr val="bg1"/>
                </a:solidFill>
                <a:latin typeface="+mn-ea"/>
                <a:ea typeface="+mn-ea"/>
              </a:rPr>
              <a:t>Matrix</a:t>
            </a:r>
            <a:r>
              <a:rPr lang="zh-CN" altLang="en-US" dirty="0">
                <a:solidFill>
                  <a:schemeClr val="bg1"/>
                </a:solidFill>
                <a:latin typeface="+mn-ea"/>
                <a:ea typeface="+mn-ea"/>
              </a:rPr>
              <a:t>进行倾斜，</a:t>
            </a:r>
            <a:r>
              <a:rPr lang="en-US" altLang="zh-CN" dirty="0">
                <a:solidFill>
                  <a:schemeClr val="bg1"/>
                </a:solidFill>
                <a:latin typeface="+mn-ea"/>
                <a:ea typeface="+mn-ea"/>
              </a:rPr>
              <a:t> </a:t>
            </a:r>
            <a:r>
              <a:rPr lang="en-US" altLang="zh-CN" dirty="0" err="1">
                <a:solidFill>
                  <a:schemeClr val="bg1"/>
                </a:solidFill>
                <a:latin typeface="+mn-ea"/>
                <a:ea typeface="+mn-ea"/>
              </a:rPr>
              <a:t>kx</a:t>
            </a:r>
            <a:r>
              <a:rPr lang="zh-CN" altLang="en-US" dirty="0">
                <a:solidFill>
                  <a:schemeClr val="bg1"/>
                </a:solidFill>
                <a:latin typeface="+mn-ea"/>
                <a:ea typeface="+mn-ea"/>
              </a:rPr>
              <a:t>、</a:t>
            </a:r>
            <a:r>
              <a:rPr lang="en-US" altLang="zh-CN" dirty="0" err="1">
                <a:solidFill>
                  <a:schemeClr val="bg1"/>
                </a:solidFill>
                <a:latin typeface="+mn-ea"/>
                <a:ea typeface="+mn-ea"/>
              </a:rPr>
              <a:t>ky</a:t>
            </a:r>
            <a:r>
              <a:rPr lang="zh-CN" altLang="en-US" dirty="0">
                <a:solidFill>
                  <a:schemeClr val="bg1"/>
                </a:solidFill>
                <a:latin typeface="+mn-ea"/>
                <a:ea typeface="+mn-ea"/>
              </a:rPr>
              <a:t>为</a:t>
            </a:r>
            <a:r>
              <a:rPr lang="en-US" altLang="zh-CN" dirty="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方向上的倾斜距离</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setRotate</a:t>
            </a:r>
            <a:r>
              <a:rPr lang="en-US" altLang="zh-CN" dirty="0">
                <a:solidFill>
                  <a:schemeClr val="bg1"/>
                </a:solidFill>
                <a:latin typeface="+mn-ea"/>
                <a:ea typeface="+mn-ea"/>
              </a:rPr>
              <a:t>(float degrees)</a:t>
            </a:r>
            <a:r>
              <a:rPr lang="zh-CN" altLang="en-US" dirty="0">
                <a:solidFill>
                  <a:schemeClr val="bg1"/>
                </a:solidFill>
                <a:latin typeface="+mn-ea"/>
                <a:ea typeface="+mn-ea"/>
              </a:rPr>
              <a:t>：控制</a:t>
            </a:r>
            <a:r>
              <a:rPr lang="en-US" altLang="zh-CN" dirty="0">
                <a:solidFill>
                  <a:schemeClr val="bg1"/>
                </a:solidFill>
                <a:latin typeface="+mn-ea"/>
                <a:ea typeface="+mn-ea"/>
              </a:rPr>
              <a:t>Matrix</a:t>
            </a:r>
            <a:r>
              <a:rPr lang="zh-CN" altLang="en-US" dirty="0">
                <a:solidFill>
                  <a:schemeClr val="bg1"/>
                </a:solidFill>
                <a:latin typeface="+mn-ea"/>
                <a:ea typeface="+mn-ea"/>
              </a:rPr>
              <a:t>进行旋转，</a:t>
            </a:r>
            <a:r>
              <a:rPr lang="en-US" altLang="zh-CN" dirty="0">
                <a:solidFill>
                  <a:schemeClr val="bg1"/>
                </a:solidFill>
                <a:latin typeface="+mn-ea"/>
                <a:ea typeface="+mn-ea"/>
              </a:rPr>
              <a:t>degrees</a:t>
            </a:r>
            <a:r>
              <a:rPr lang="zh-CN" altLang="en-US" dirty="0">
                <a:solidFill>
                  <a:schemeClr val="bg1"/>
                </a:solidFill>
                <a:latin typeface="+mn-ea"/>
                <a:ea typeface="+mn-ea"/>
              </a:rPr>
              <a:t>控制旋转的角度</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setRotate</a:t>
            </a:r>
            <a:r>
              <a:rPr lang="en-US" altLang="zh-CN" dirty="0">
                <a:solidFill>
                  <a:schemeClr val="bg1"/>
                </a:solidFill>
                <a:latin typeface="+mn-ea"/>
                <a:ea typeface="+mn-ea"/>
              </a:rPr>
              <a:t>(float degrees, float </a:t>
            </a:r>
            <a:r>
              <a:rPr lang="en-US" altLang="zh-CN" dirty="0" err="1">
                <a:solidFill>
                  <a:schemeClr val="bg1"/>
                </a:solidFill>
                <a:latin typeface="+mn-ea"/>
                <a:ea typeface="+mn-ea"/>
              </a:rPr>
              <a:t>px</a:t>
            </a:r>
            <a:r>
              <a:rPr lang="en-US" altLang="zh-CN" dirty="0">
                <a:solidFill>
                  <a:schemeClr val="bg1"/>
                </a:solidFill>
                <a:latin typeface="+mn-ea"/>
                <a:ea typeface="+mn-ea"/>
              </a:rPr>
              <a:t>, float </a:t>
            </a:r>
            <a:r>
              <a:rPr lang="en-US" altLang="zh-CN" dirty="0" err="1">
                <a:solidFill>
                  <a:schemeClr val="bg1"/>
                </a:solidFill>
                <a:latin typeface="+mn-ea"/>
                <a:ea typeface="+mn-ea"/>
              </a:rPr>
              <a:t>py</a:t>
            </a:r>
            <a:r>
              <a:rPr lang="en-US" altLang="zh-CN" dirty="0">
                <a:solidFill>
                  <a:schemeClr val="bg1"/>
                </a:solidFill>
                <a:latin typeface="+mn-ea"/>
                <a:ea typeface="+mn-ea"/>
              </a:rPr>
              <a:t>):</a:t>
            </a:r>
            <a:r>
              <a:rPr lang="zh-CN" altLang="en-US" dirty="0">
                <a:solidFill>
                  <a:schemeClr val="bg1"/>
                </a:solidFill>
                <a:latin typeface="+mn-ea"/>
                <a:ea typeface="+mn-ea"/>
              </a:rPr>
              <a:t>以</a:t>
            </a:r>
            <a:r>
              <a:rPr lang="en-US" altLang="zh-CN" dirty="0" err="1">
                <a:solidFill>
                  <a:schemeClr val="bg1"/>
                </a:solidFill>
                <a:latin typeface="+mn-ea"/>
                <a:ea typeface="+mn-ea"/>
              </a:rPr>
              <a:t>px</a:t>
            </a:r>
            <a:r>
              <a:rPr lang="zh-CN" altLang="en-US" dirty="0">
                <a:solidFill>
                  <a:schemeClr val="bg1"/>
                </a:solidFill>
                <a:latin typeface="+mn-ea"/>
                <a:ea typeface="+mn-ea"/>
              </a:rPr>
              <a:t>、</a:t>
            </a:r>
            <a:r>
              <a:rPr lang="en-US" altLang="zh-CN" dirty="0" err="1">
                <a:solidFill>
                  <a:schemeClr val="bg1"/>
                </a:solidFill>
                <a:latin typeface="+mn-ea"/>
                <a:ea typeface="+mn-ea"/>
              </a:rPr>
              <a:t>py</a:t>
            </a:r>
            <a:r>
              <a:rPr lang="zh-CN" altLang="en-US" dirty="0">
                <a:solidFill>
                  <a:schemeClr val="bg1"/>
                </a:solidFill>
                <a:latin typeface="+mn-ea"/>
                <a:ea typeface="+mn-ea"/>
              </a:rPr>
              <a:t>为轴心进行旋转，</a:t>
            </a:r>
            <a:r>
              <a:rPr lang="en-US" altLang="zh-CN" dirty="0">
                <a:solidFill>
                  <a:schemeClr val="bg1"/>
                </a:solidFill>
                <a:latin typeface="+mn-ea"/>
                <a:ea typeface="+mn-ea"/>
              </a:rPr>
              <a:t> degrees</a:t>
            </a:r>
            <a:r>
              <a:rPr lang="zh-CN" altLang="en-US" dirty="0">
                <a:solidFill>
                  <a:schemeClr val="bg1"/>
                </a:solidFill>
                <a:latin typeface="+mn-ea"/>
                <a:ea typeface="+mn-ea"/>
              </a:rPr>
              <a:t>控制旋转的角度</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setScale</a:t>
            </a:r>
            <a:r>
              <a:rPr lang="en-US" altLang="zh-CN" dirty="0">
                <a:solidFill>
                  <a:schemeClr val="bg1"/>
                </a:solidFill>
                <a:latin typeface="+mn-ea"/>
                <a:ea typeface="+mn-ea"/>
              </a:rPr>
              <a:t>(float </a:t>
            </a:r>
            <a:r>
              <a:rPr lang="en-US" altLang="zh-CN" dirty="0" err="1">
                <a:solidFill>
                  <a:schemeClr val="bg1"/>
                </a:solidFill>
                <a:latin typeface="+mn-ea"/>
                <a:ea typeface="+mn-ea"/>
              </a:rPr>
              <a:t>sx</a:t>
            </a:r>
            <a:r>
              <a:rPr lang="en-US" altLang="zh-CN" dirty="0">
                <a:solidFill>
                  <a:schemeClr val="bg1"/>
                </a:solidFill>
                <a:latin typeface="+mn-ea"/>
                <a:ea typeface="+mn-ea"/>
              </a:rPr>
              <a:t>, float </a:t>
            </a:r>
            <a:r>
              <a:rPr lang="en-US" altLang="zh-CN" dirty="0" err="1">
                <a:solidFill>
                  <a:schemeClr val="bg1"/>
                </a:solidFill>
                <a:latin typeface="+mn-ea"/>
                <a:ea typeface="+mn-ea"/>
              </a:rPr>
              <a:t>sy</a:t>
            </a:r>
            <a:r>
              <a:rPr lang="en-US" altLang="zh-CN" dirty="0">
                <a:solidFill>
                  <a:schemeClr val="bg1"/>
                </a:solidFill>
                <a:latin typeface="+mn-ea"/>
                <a:ea typeface="+mn-ea"/>
              </a:rPr>
              <a:t>)</a:t>
            </a:r>
            <a:r>
              <a:rPr lang="zh-CN" altLang="en-US" dirty="0">
                <a:solidFill>
                  <a:schemeClr val="bg1"/>
                </a:solidFill>
                <a:latin typeface="+mn-ea"/>
                <a:ea typeface="+mn-ea"/>
              </a:rPr>
              <a:t>：设置</a:t>
            </a:r>
            <a:r>
              <a:rPr lang="en-US" altLang="zh-CN" dirty="0">
                <a:solidFill>
                  <a:schemeClr val="bg1"/>
                </a:solidFill>
                <a:latin typeface="+mn-ea"/>
                <a:ea typeface="+mn-ea"/>
              </a:rPr>
              <a:t>Matrix</a:t>
            </a:r>
            <a:r>
              <a:rPr lang="zh-CN" altLang="en-US" dirty="0">
                <a:solidFill>
                  <a:schemeClr val="bg1"/>
                </a:solidFill>
                <a:latin typeface="+mn-ea"/>
                <a:ea typeface="+mn-ea"/>
              </a:rPr>
              <a:t>进行缩放，</a:t>
            </a:r>
            <a:r>
              <a:rPr lang="en-US" altLang="zh-CN" dirty="0" err="1">
                <a:solidFill>
                  <a:schemeClr val="bg1"/>
                </a:solidFill>
                <a:latin typeface="+mn-ea"/>
                <a:ea typeface="+mn-ea"/>
              </a:rPr>
              <a:t>sx</a:t>
            </a:r>
            <a:r>
              <a:rPr lang="zh-CN" altLang="en-US" dirty="0">
                <a:solidFill>
                  <a:schemeClr val="bg1"/>
                </a:solidFill>
                <a:latin typeface="+mn-ea"/>
                <a:ea typeface="+mn-ea"/>
              </a:rPr>
              <a:t>、</a:t>
            </a:r>
            <a:r>
              <a:rPr lang="en-US" altLang="zh-CN" dirty="0" err="1">
                <a:solidFill>
                  <a:schemeClr val="bg1"/>
                </a:solidFill>
                <a:latin typeface="+mn-ea"/>
                <a:ea typeface="+mn-ea"/>
              </a:rPr>
              <a:t>sy</a:t>
            </a:r>
            <a:r>
              <a:rPr lang="zh-CN" altLang="en-US" dirty="0">
                <a:solidFill>
                  <a:schemeClr val="bg1"/>
                </a:solidFill>
                <a:latin typeface="+mn-ea"/>
                <a:ea typeface="+mn-ea"/>
              </a:rPr>
              <a:t>控制</a:t>
            </a:r>
            <a:r>
              <a:rPr lang="en-US" altLang="zh-CN" dirty="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方向上的缩放比例</a:t>
            </a:r>
            <a:r>
              <a:rPr lang="zh-CN" altLang="en-US" dirty="0" smtClean="0">
                <a:solidFill>
                  <a:schemeClr val="bg1"/>
                </a:solidFill>
                <a:latin typeface="+mn-ea"/>
                <a:ea typeface="+mn-ea"/>
              </a:rPr>
              <a:t>。</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zh-CN" altLang="en-US" dirty="0">
              <a:solidFill>
                <a:schemeClr val="bg1"/>
              </a:solidFill>
              <a:latin typeface="+mn-ea"/>
              <a:ea typeface="+mn-ea"/>
            </a:endParaRPr>
          </a:p>
          <a:p>
            <a:pPr marL="285750" indent="-285750">
              <a:buFont typeface="Wingdings" panose="05000000000000000000" pitchFamily="2" charset="2"/>
              <a:buChar char="Ø"/>
            </a:pPr>
            <a:r>
              <a:rPr lang="en-US" altLang="zh-CN" dirty="0" err="1">
                <a:solidFill>
                  <a:schemeClr val="bg1"/>
                </a:solidFill>
                <a:latin typeface="+mn-ea"/>
                <a:ea typeface="+mn-ea"/>
              </a:rPr>
              <a:t>setScale</a:t>
            </a:r>
            <a:r>
              <a:rPr lang="en-US" altLang="zh-CN" dirty="0">
                <a:solidFill>
                  <a:schemeClr val="bg1"/>
                </a:solidFill>
                <a:latin typeface="+mn-ea"/>
                <a:ea typeface="+mn-ea"/>
              </a:rPr>
              <a:t>(float </a:t>
            </a:r>
            <a:r>
              <a:rPr lang="en-US" altLang="zh-CN" dirty="0" err="1">
                <a:solidFill>
                  <a:schemeClr val="bg1"/>
                </a:solidFill>
                <a:latin typeface="+mn-ea"/>
                <a:ea typeface="+mn-ea"/>
              </a:rPr>
              <a:t>sx</a:t>
            </a:r>
            <a:r>
              <a:rPr lang="en-US" altLang="zh-CN" dirty="0">
                <a:solidFill>
                  <a:schemeClr val="bg1"/>
                </a:solidFill>
                <a:latin typeface="+mn-ea"/>
                <a:ea typeface="+mn-ea"/>
              </a:rPr>
              <a:t>, float </a:t>
            </a:r>
            <a:r>
              <a:rPr lang="en-US" altLang="zh-CN" dirty="0" err="1">
                <a:solidFill>
                  <a:schemeClr val="bg1"/>
                </a:solidFill>
                <a:latin typeface="+mn-ea"/>
                <a:ea typeface="+mn-ea"/>
              </a:rPr>
              <a:t>sy</a:t>
            </a:r>
            <a:r>
              <a:rPr lang="en-US" altLang="zh-CN" dirty="0">
                <a:solidFill>
                  <a:schemeClr val="bg1"/>
                </a:solidFill>
                <a:latin typeface="+mn-ea"/>
                <a:ea typeface="+mn-ea"/>
              </a:rPr>
              <a:t>, float </a:t>
            </a:r>
            <a:r>
              <a:rPr lang="en-US" altLang="zh-CN" dirty="0" err="1">
                <a:solidFill>
                  <a:schemeClr val="bg1"/>
                </a:solidFill>
                <a:latin typeface="+mn-ea"/>
                <a:ea typeface="+mn-ea"/>
              </a:rPr>
              <a:t>px</a:t>
            </a:r>
            <a:r>
              <a:rPr lang="en-US" altLang="zh-CN" dirty="0">
                <a:solidFill>
                  <a:schemeClr val="bg1"/>
                </a:solidFill>
                <a:latin typeface="+mn-ea"/>
                <a:ea typeface="+mn-ea"/>
              </a:rPr>
              <a:t>, float </a:t>
            </a:r>
            <a:r>
              <a:rPr lang="en-US" altLang="zh-CN" dirty="0" err="1">
                <a:solidFill>
                  <a:schemeClr val="bg1"/>
                </a:solidFill>
                <a:latin typeface="+mn-ea"/>
                <a:ea typeface="+mn-ea"/>
              </a:rPr>
              <a:t>py</a:t>
            </a:r>
            <a:r>
              <a:rPr lang="en-US" altLang="zh-CN" dirty="0">
                <a:solidFill>
                  <a:schemeClr val="bg1"/>
                </a:solidFill>
                <a:latin typeface="+mn-ea"/>
                <a:ea typeface="+mn-ea"/>
              </a:rPr>
              <a:t>)</a:t>
            </a:r>
            <a:r>
              <a:rPr lang="zh-CN" altLang="en-US" dirty="0">
                <a:solidFill>
                  <a:schemeClr val="bg1"/>
                </a:solidFill>
                <a:latin typeface="+mn-ea"/>
                <a:ea typeface="+mn-ea"/>
              </a:rPr>
              <a:t>：设置</a:t>
            </a:r>
            <a:r>
              <a:rPr lang="en-US" altLang="zh-CN" dirty="0">
                <a:solidFill>
                  <a:schemeClr val="bg1"/>
                </a:solidFill>
                <a:latin typeface="+mn-ea"/>
                <a:ea typeface="+mn-ea"/>
              </a:rPr>
              <a:t>Matrix</a:t>
            </a:r>
            <a:r>
              <a:rPr lang="zh-CN" altLang="en-US" dirty="0">
                <a:solidFill>
                  <a:schemeClr val="bg1"/>
                </a:solidFill>
                <a:latin typeface="+mn-ea"/>
                <a:ea typeface="+mn-ea"/>
              </a:rPr>
              <a:t>以</a:t>
            </a:r>
            <a:r>
              <a:rPr lang="en-US" altLang="zh-CN" dirty="0" err="1">
                <a:solidFill>
                  <a:schemeClr val="bg1"/>
                </a:solidFill>
                <a:latin typeface="+mn-ea"/>
                <a:ea typeface="+mn-ea"/>
              </a:rPr>
              <a:t>px</a:t>
            </a:r>
            <a:r>
              <a:rPr lang="zh-CN" altLang="en-US" dirty="0">
                <a:solidFill>
                  <a:schemeClr val="bg1"/>
                </a:solidFill>
                <a:latin typeface="+mn-ea"/>
                <a:ea typeface="+mn-ea"/>
              </a:rPr>
              <a:t>、</a:t>
            </a:r>
            <a:r>
              <a:rPr lang="en-US" altLang="zh-CN" dirty="0" err="1">
                <a:solidFill>
                  <a:schemeClr val="bg1"/>
                </a:solidFill>
                <a:latin typeface="+mn-ea"/>
                <a:ea typeface="+mn-ea"/>
              </a:rPr>
              <a:t>py</a:t>
            </a:r>
            <a:r>
              <a:rPr lang="zh-CN" altLang="en-US" dirty="0">
                <a:solidFill>
                  <a:schemeClr val="bg1"/>
                </a:solidFill>
                <a:latin typeface="+mn-ea"/>
                <a:ea typeface="+mn-ea"/>
              </a:rPr>
              <a:t>为轴心进行缩放，</a:t>
            </a:r>
            <a:r>
              <a:rPr lang="en-US" altLang="zh-CN" dirty="0" err="1">
                <a:solidFill>
                  <a:schemeClr val="bg1"/>
                </a:solidFill>
                <a:latin typeface="+mn-ea"/>
                <a:ea typeface="+mn-ea"/>
              </a:rPr>
              <a:t>sx</a:t>
            </a:r>
            <a:r>
              <a:rPr lang="zh-CN" altLang="en-US" dirty="0">
                <a:solidFill>
                  <a:schemeClr val="bg1"/>
                </a:solidFill>
                <a:latin typeface="+mn-ea"/>
                <a:ea typeface="+mn-ea"/>
              </a:rPr>
              <a:t>、</a:t>
            </a:r>
            <a:r>
              <a:rPr lang="en-US" altLang="zh-CN" dirty="0" err="1">
                <a:solidFill>
                  <a:schemeClr val="bg1"/>
                </a:solidFill>
                <a:latin typeface="+mn-ea"/>
                <a:ea typeface="+mn-ea"/>
              </a:rPr>
              <a:t>sy</a:t>
            </a:r>
            <a:r>
              <a:rPr lang="zh-CN" altLang="en-US" dirty="0">
                <a:solidFill>
                  <a:schemeClr val="bg1"/>
                </a:solidFill>
                <a:latin typeface="+mn-ea"/>
                <a:ea typeface="+mn-ea"/>
              </a:rPr>
              <a:t>控制</a:t>
            </a:r>
            <a:r>
              <a:rPr lang="en-US" altLang="zh-CN" dirty="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方向上的缩放比例。</a:t>
            </a:r>
          </a:p>
          <a:p>
            <a:pPr marL="285750" indent="-285750">
              <a:buFont typeface="Wingdings" panose="05000000000000000000" pitchFamily="2" charset="2"/>
              <a:buChar char="Ø"/>
            </a:pPr>
            <a:endParaRPr lang="zh-CN" altLang="en-US" dirty="0">
              <a:solidFill>
                <a:schemeClr val="bg1"/>
              </a:solidFill>
              <a:latin typeface="+mn-ea"/>
              <a:ea typeface="+mn-ea"/>
            </a:endParaRPr>
          </a:p>
        </p:txBody>
      </p:sp>
      <p:sp>
        <p:nvSpPr>
          <p:cNvPr id="10" name="矩形 9"/>
          <p:cNvSpPr/>
          <p:nvPr/>
        </p:nvSpPr>
        <p:spPr>
          <a:xfrm>
            <a:off x="0" y="1769018"/>
            <a:ext cx="5743977"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t>Matrix</a:t>
            </a:r>
            <a:r>
              <a:rPr lang="zh-CN" altLang="en-US" dirty="0" smtClean="0"/>
              <a:t>提供了如下方法来控制平移、旋转和缩放：</a:t>
            </a:r>
            <a:endParaRPr lang="zh-CN" altLang="en-US" sz="2800" b="1" dirty="0"/>
          </a:p>
        </p:txBody>
      </p:sp>
      <p:sp>
        <p:nvSpPr>
          <p:cNvPr id="11" name="文本框 10"/>
          <p:cNvSpPr txBox="1"/>
          <p:nvPr/>
        </p:nvSpPr>
        <p:spPr bwMode="auto">
          <a:xfrm>
            <a:off x="2638550" y="1169439"/>
            <a:ext cx="8787534" cy="400110"/>
          </a:xfrm>
          <a:prstGeom prst="rect">
            <a:avLst/>
          </a:prstGeom>
          <a:noFill/>
        </p:spPr>
        <p:txBody>
          <a:bodyPr wrap="none">
            <a:spAutoFit/>
          </a:bodyPr>
          <a:lstStyle/>
          <a:p>
            <a:pPr fontAlgn="auto">
              <a:spcBef>
                <a:spcPts val="0"/>
              </a:spcBef>
              <a:spcAft>
                <a:spcPts val="0"/>
              </a:spcAft>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Matrix</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是</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Android</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提供的矩阵工具类，结合其他</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API</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控制图形、组件的变换。</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527710" y="1828620"/>
            <a:ext cx="3695700" cy="3648075"/>
          </a:xfrm>
          <a:prstGeom prst="rect">
            <a:avLst/>
          </a:prstGeom>
        </p:spPr>
      </p:pic>
    </p:spTree>
    <p:extLst>
      <p:ext uri="{BB962C8B-B14F-4D97-AF65-F5344CB8AC3E}">
        <p14:creationId xmlns:p14="http://schemas.microsoft.com/office/powerpoint/2010/main" val="214619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917250" y="189591"/>
            <a:ext cx="12502491" cy="2387362"/>
            <a:chOff x="200997" y="669775"/>
            <a:chExt cx="12502452" cy="2386574"/>
          </a:xfrm>
        </p:grpSpPr>
        <p:sp>
          <p:nvSpPr>
            <p:cNvPr id="42" name="矩形 41"/>
            <p:cNvSpPr/>
            <p:nvPr/>
          </p:nvSpPr>
          <p:spPr>
            <a:xfrm>
              <a:off x="1837992" y="2340614"/>
              <a:ext cx="9066185" cy="715735"/>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smtClean="0"/>
                <a:t>Canvas</a:t>
              </a:r>
              <a:r>
                <a:rPr lang="zh-CN" altLang="en-US" dirty="0" smtClean="0"/>
                <a:t>提供了一个</a:t>
              </a:r>
              <a:r>
                <a:rPr lang="en-US" altLang="zh-CN" dirty="0" err="1" smtClean="0"/>
                <a:t>drawBitmapMesh</a:t>
              </a:r>
              <a:r>
                <a:rPr lang="en-US" altLang="zh-CN" dirty="0" smtClean="0"/>
                <a:t>(Bitmap bitmap, </a:t>
              </a:r>
              <a:r>
                <a:rPr lang="en-US" altLang="zh-CN" dirty="0" err="1" smtClean="0"/>
                <a:t>int</a:t>
              </a:r>
              <a:r>
                <a:rPr lang="en-US" altLang="zh-CN" dirty="0" smtClean="0"/>
                <a:t> </a:t>
              </a:r>
              <a:r>
                <a:rPr lang="en-US" altLang="zh-CN" dirty="0" err="1" smtClean="0"/>
                <a:t>meshWidth</a:t>
              </a:r>
              <a:r>
                <a:rPr lang="en-US" altLang="zh-CN" dirty="0" smtClean="0"/>
                <a:t>, </a:t>
              </a:r>
              <a:r>
                <a:rPr lang="en-US" altLang="zh-CN" dirty="0" err="1" smtClean="0"/>
                <a:t>int</a:t>
              </a:r>
              <a:r>
                <a:rPr lang="en-US" altLang="zh-CN" dirty="0" smtClean="0"/>
                <a:t> </a:t>
              </a:r>
              <a:r>
                <a:rPr lang="en-US" altLang="zh-CN" dirty="0" err="1" smtClean="0"/>
                <a:t>meshHeight</a:t>
              </a:r>
              <a:r>
                <a:rPr lang="en-US" altLang="zh-CN" dirty="0" smtClean="0"/>
                <a:t>, float[] </a:t>
              </a:r>
              <a:r>
                <a:rPr lang="en-US" altLang="zh-CN" dirty="0" err="1" smtClean="0"/>
                <a:t>verts</a:t>
              </a:r>
              <a:r>
                <a:rPr lang="en-US" altLang="zh-CN" dirty="0" smtClean="0"/>
                <a:t>, </a:t>
              </a:r>
              <a:r>
                <a:rPr lang="en-US" altLang="zh-CN" dirty="0" err="1" smtClean="0"/>
                <a:t>int</a:t>
              </a:r>
              <a:r>
                <a:rPr lang="en-US" altLang="zh-CN" dirty="0" smtClean="0"/>
                <a:t> </a:t>
              </a:r>
              <a:r>
                <a:rPr lang="en-US" altLang="zh-CN" dirty="0" err="1" smtClean="0"/>
                <a:t>vertOffset</a:t>
              </a:r>
              <a:r>
                <a:rPr lang="en-US" altLang="zh-CN" dirty="0" smtClean="0"/>
                <a:t>, </a:t>
              </a:r>
              <a:r>
                <a:rPr lang="en-US" altLang="zh-CN" dirty="0" err="1" smtClean="0"/>
                <a:t>int</a:t>
              </a:r>
              <a:r>
                <a:rPr lang="en-US" altLang="zh-CN" dirty="0" smtClean="0"/>
                <a:t>[] colors, </a:t>
              </a:r>
              <a:r>
                <a:rPr lang="en-US" altLang="zh-CN" dirty="0" err="1" smtClean="0"/>
                <a:t>int</a:t>
              </a:r>
              <a:r>
                <a:rPr lang="en-US" altLang="zh-CN" dirty="0" smtClean="0"/>
                <a:t> </a:t>
              </a:r>
              <a:r>
                <a:rPr lang="en-US" altLang="zh-CN" dirty="0" err="1" smtClean="0"/>
                <a:t>colorOffset</a:t>
              </a:r>
              <a:r>
                <a:rPr lang="en-US" altLang="zh-CN" dirty="0" smtClean="0"/>
                <a:t>, Paint pain)</a:t>
              </a:r>
              <a:r>
                <a:rPr lang="zh-CN" altLang="en-US" dirty="0" smtClean="0"/>
                <a:t>方法对</a:t>
              </a:r>
              <a:r>
                <a:rPr lang="en-US" altLang="zh-CN" dirty="0" smtClean="0"/>
                <a:t>Bitmap</a:t>
              </a:r>
              <a:r>
                <a:rPr lang="zh-CN" altLang="en-US" dirty="0" smtClean="0"/>
                <a:t>进行扭曲。</a:t>
              </a:r>
              <a:endParaRPr lang="zh-CN" altLang="en-US" dirty="0"/>
            </a:p>
          </p:txBody>
        </p:sp>
        <p:sp>
          <p:nvSpPr>
            <p:cNvPr id="27654" name="文本框 42"/>
            <p:cNvSpPr txBox="1">
              <a:spLocks noChangeArrowheads="1"/>
            </p:cNvSpPr>
            <p:nvPr/>
          </p:nvSpPr>
          <p:spPr bwMode="auto">
            <a:xfrm>
              <a:off x="2971329" y="963194"/>
              <a:ext cx="9732120"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7.3.2 </a:t>
              </a:r>
              <a:r>
                <a:rPr lang="zh-CN" altLang="en-US" sz="4400" dirty="0" smtClean="0">
                  <a:solidFill>
                    <a:schemeClr val="bg1"/>
                  </a:solidFill>
                  <a:latin typeface="微软雅黑" pitchFamily="34" charset="-122"/>
                  <a:ea typeface="微软雅黑" pitchFamily="34" charset="-122"/>
                </a:rPr>
                <a:t>使用</a:t>
              </a:r>
              <a:r>
                <a:rPr lang="en-US" altLang="zh-CN" sz="4400" dirty="0" err="1" smtClean="0">
                  <a:solidFill>
                    <a:schemeClr val="bg1"/>
                  </a:solidFill>
                  <a:latin typeface="微软雅黑" pitchFamily="34" charset="-122"/>
                  <a:ea typeface="微软雅黑" pitchFamily="34" charset="-122"/>
                </a:rPr>
                <a:t>drawBitmapMesh</a:t>
              </a:r>
              <a:r>
                <a:rPr lang="zh-CN" altLang="en-US" sz="4400" dirty="0" smtClean="0">
                  <a:solidFill>
                    <a:schemeClr val="bg1"/>
                  </a:solidFill>
                  <a:latin typeface="微软雅黑" pitchFamily="34" charset="-122"/>
                  <a:ea typeface="微软雅黑" pitchFamily="34" charset="-122"/>
                </a:rPr>
                <a:t>扭曲图像</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9" name="矩形 28"/>
          <p:cNvSpPr/>
          <p:nvPr/>
        </p:nvSpPr>
        <p:spPr>
          <a:xfrm>
            <a:off x="719750" y="2847410"/>
            <a:ext cx="6363630" cy="3025356"/>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err="1" smtClean="0"/>
              <a:t>drawBitmapMesh</a:t>
            </a:r>
            <a:r>
              <a:rPr lang="en-US" altLang="zh-CN" dirty="0" smtClean="0"/>
              <a:t>()</a:t>
            </a:r>
            <a:r>
              <a:rPr lang="zh-CN" altLang="en-US" dirty="0" smtClean="0"/>
              <a:t>方法的关键参数说明：</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smtClean="0"/>
              <a:t>Bitmap</a:t>
            </a:r>
            <a:r>
              <a:rPr lang="zh-CN" altLang="en-US" dirty="0" smtClean="0"/>
              <a:t>：指定需要扭曲的源位图。</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err="1" smtClean="0"/>
              <a:t>methWidth</a:t>
            </a:r>
            <a:r>
              <a:rPr lang="zh-CN" altLang="en-US" dirty="0" smtClean="0"/>
              <a:t>：控制在横向上把该源位图划分成多少格。</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err="1" smtClean="0"/>
              <a:t>meshHeight</a:t>
            </a:r>
            <a:r>
              <a:rPr lang="zh-CN" altLang="en-US" dirty="0" smtClean="0"/>
              <a:t>：控制在纵向上把该源位图划分成多少格。</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err="1" smtClean="0"/>
              <a:t>Verts</a:t>
            </a:r>
            <a:r>
              <a:rPr lang="zh-CN" altLang="en-US" dirty="0" smtClean="0"/>
              <a:t>：是一个长度为</a:t>
            </a:r>
            <a:r>
              <a:rPr lang="en-US" altLang="zh-CN" dirty="0" smtClean="0"/>
              <a:t>(</a:t>
            </a:r>
            <a:r>
              <a:rPr lang="en-US" altLang="zh-CN" dirty="0" err="1" smtClean="0"/>
              <a:t>meshWidth+1</a:t>
            </a:r>
            <a:r>
              <a:rPr lang="en-US" altLang="zh-CN" dirty="0" smtClean="0"/>
              <a:t>)*(</a:t>
            </a:r>
            <a:r>
              <a:rPr lang="en-US" altLang="zh-CN" dirty="0" err="1" smtClean="0"/>
              <a:t>meshHeight+1</a:t>
            </a:r>
            <a:r>
              <a:rPr lang="en-US" altLang="zh-CN" dirty="0" smtClean="0"/>
              <a:t>)*2</a:t>
            </a:r>
            <a:r>
              <a:rPr lang="zh-CN" altLang="en-US" dirty="0" smtClean="0"/>
              <a:t>的数组，记录了扭曲后的位图各“顶点”位置。</a:t>
            </a:r>
            <a:endParaRPr lang="en-US" altLang="zh-CN" dirty="0" smtClean="0"/>
          </a:p>
          <a:p>
            <a:pPr marL="457200" indent="-457200" fontAlgn="auto">
              <a:spcBef>
                <a:spcPts val="0"/>
              </a:spcBef>
              <a:spcAft>
                <a:spcPts val="0"/>
              </a:spcAft>
              <a:buFont typeface="Wingdings" panose="05000000000000000000" pitchFamily="2" charset="2"/>
              <a:buChar char="Ø"/>
              <a:defRPr/>
            </a:pPr>
            <a:r>
              <a:rPr lang="en-US" altLang="zh-CN" dirty="0" err="1" smtClean="0"/>
              <a:t>vertOffset</a:t>
            </a:r>
            <a:r>
              <a:rPr lang="zh-CN" altLang="en-US" dirty="0" smtClean="0"/>
              <a:t>：控制</a:t>
            </a:r>
            <a:r>
              <a:rPr lang="en-US" altLang="zh-CN" dirty="0" err="1" smtClean="0"/>
              <a:t>verts</a:t>
            </a:r>
            <a:r>
              <a:rPr lang="zh-CN" altLang="en-US" dirty="0" smtClean="0"/>
              <a:t>数组中从第几个数组元素开始才对</a:t>
            </a:r>
            <a:r>
              <a:rPr lang="en-US" altLang="zh-CN" dirty="0" smtClean="0"/>
              <a:t>Bitmap</a:t>
            </a:r>
            <a:r>
              <a:rPr lang="zh-CN" altLang="en-US" dirty="0" smtClean="0"/>
              <a:t>进行扭曲。</a:t>
            </a:r>
            <a:endParaRPr lang="en-US" altLang="zh-CN" dirty="0" smtClean="0"/>
          </a:p>
          <a:p>
            <a:pPr fontAlgn="auto">
              <a:spcBef>
                <a:spcPts val="0"/>
              </a:spcBef>
              <a:spcAft>
                <a:spcPts val="0"/>
              </a:spcAft>
              <a:defRPr/>
            </a:pPr>
            <a:endParaRPr lang="zh-CN" altLang="en-US" dirty="0"/>
          </a:p>
        </p:txBody>
      </p:sp>
      <p:pic>
        <p:nvPicPr>
          <p:cNvPr id="30" name="图片 29"/>
          <p:cNvPicPr>
            <a:picLocks noChangeAspect="1"/>
          </p:cNvPicPr>
          <p:nvPr/>
        </p:nvPicPr>
        <p:blipFill>
          <a:blip r:embed="rId2"/>
          <a:stretch>
            <a:fillRect/>
          </a:stretch>
        </p:blipFill>
        <p:spPr>
          <a:xfrm>
            <a:off x="5252856" y="3573654"/>
            <a:ext cx="6677025" cy="3038475"/>
          </a:xfrm>
          <a:prstGeom prst="rect">
            <a:avLst/>
          </a:prstGeom>
        </p:spPr>
      </p:pic>
    </p:spTree>
    <p:extLst>
      <p:ext uri="{BB962C8B-B14F-4D97-AF65-F5344CB8AC3E}">
        <p14:creationId xmlns:p14="http://schemas.microsoft.com/office/powerpoint/2010/main" val="386115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a:spLocks noChangeArrowheads="1"/>
          </p:cNvSpPr>
          <p:nvPr/>
        </p:nvSpPr>
        <p:spPr bwMode="auto">
          <a:xfrm>
            <a:off x="20298" y="452200"/>
            <a:ext cx="4134465"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4400" dirty="0">
                <a:solidFill>
                  <a:schemeClr val="bg1"/>
                </a:solidFill>
                <a:ea typeface="方正大黑简体" pitchFamily="2" charset="-122"/>
              </a:rPr>
              <a:t>本章</a:t>
            </a:r>
            <a:r>
              <a:rPr lang="zh-CN" altLang="en-US" sz="4400" dirty="0" smtClean="0">
                <a:solidFill>
                  <a:schemeClr val="bg1"/>
                </a:solidFill>
                <a:ea typeface="方正大黑简体" pitchFamily="2" charset="-122"/>
              </a:rPr>
              <a:t>学习</a:t>
            </a:r>
            <a:r>
              <a:rPr lang="zh-CN" altLang="en-US" sz="4400" dirty="0">
                <a:solidFill>
                  <a:schemeClr val="bg1"/>
                </a:solidFill>
                <a:ea typeface="方正大黑简体" pitchFamily="2" charset="-122"/>
              </a:rPr>
              <a:t>要点</a:t>
            </a:r>
            <a:r>
              <a:rPr lang="zh-CN" altLang="en-US" sz="4400" dirty="0" smtClean="0">
                <a:solidFill>
                  <a:schemeClr val="bg1"/>
                </a:solidFill>
                <a:ea typeface="方正大黑简体" pitchFamily="2" charset="-122"/>
              </a:rPr>
              <a:t>：</a:t>
            </a:r>
            <a:endParaRPr lang="zh-CN" altLang="en-US" sz="4400" dirty="0">
              <a:solidFill>
                <a:schemeClr val="bg1"/>
              </a:solidFill>
              <a:ea typeface="方正大黑简体" pitchFamily="2" charset="-122"/>
            </a:endParaRPr>
          </a:p>
        </p:txBody>
      </p:sp>
      <p:grpSp>
        <p:nvGrpSpPr>
          <p:cNvPr id="11" name="组合 5"/>
          <p:cNvGrpSpPr>
            <a:grpSpLocks/>
          </p:cNvGrpSpPr>
          <p:nvPr/>
        </p:nvGrpSpPr>
        <p:grpSpPr bwMode="auto">
          <a:xfrm>
            <a:off x="3486150" y="1524227"/>
            <a:ext cx="4832350" cy="4294187"/>
            <a:chOff x="2155389" y="875186"/>
            <a:chExt cx="4831282" cy="4294006"/>
          </a:xfrm>
          <a:solidFill>
            <a:srgbClr val="FE5A3E"/>
          </a:solidFill>
        </p:grpSpPr>
        <p:grpSp>
          <p:nvGrpSpPr>
            <p:cNvPr id="12" name="组合 52"/>
            <p:cNvGrpSpPr>
              <a:grpSpLocks/>
            </p:cNvGrpSpPr>
            <p:nvPr/>
          </p:nvGrpSpPr>
          <p:grpSpPr bwMode="auto">
            <a:xfrm>
              <a:off x="2155389" y="1711660"/>
              <a:ext cx="4831282" cy="3457532"/>
              <a:chOff x="1960587" y="1786628"/>
              <a:chExt cx="4832113" cy="3456450"/>
            </a:xfrm>
            <a:grpFill/>
          </p:grpSpPr>
          <p:sp>
            <p:nvSpPr>
              <p:cNvPr id="17" name="任意多边形 16"/>
              <p:cNvSpPr>
                <a:spLocks noChangeAspect="1"/>
              </p:cNvSpPr>
              <p:nvPr/>
            </p:nvSpPr>
            <p:spPr>
              <a:xfrm rot="13926129" flipH="1">
                <a:off x="1813922" y="2777646"/>
                <a:ext cx="1120377" cy="827047"/>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4514"/>
                  <a:gd name="connsiteY0" fmla="*/ 785244 h 785244"/>
                  <a:gd name="connsiteX1" fmla="*/ 643520 w 974514"/>
                  <a:gd name="connsiteY1" fmla="*/ 130175 h 785244"/>
                  <a:gd name="connsiteX2" fmla="*/ 589545 w 974514"/>
                  <a:gd name="connsiteY2" fmla="*/ 0 h 785244"/>
                  <a:gd name="connsiteX3" fmla="*/ 974514 w 974514"/>
                  <a:gd name="connsiteY3" fmla="*/ 210345 h 785244"/>
                  <a:gd name="connsiteX4" fmla="*/ 748295 w 974514"/>
                  <a:gd name="connsiteY4" fmla="*/ 424657 h 785244"/>
                  <a:gd name="connsiteX5" fmla="*/ 710131 w 974514"/>
                  <a:gd name="connsiteY5" fmla="*/ 333327 h 785244"/>
                  <a:gd name="connsiteX6" fmla="*/ 0 w 974514"/>
                  <a:gd name="connsiteY6" fmla="*/ 785244 h 785244"/>
                  <a:gd name="connsiteX0" fmla="*/ 0 w 971584"/>
                  <a:gd name="connsiteY0" fmla="*/ 785244 h 785244"/>
                  <a:gd name="connsiteX1" fmla="*/ 643520 w 971584"/>
                  <a:gd name="connsiteY1" fmla="*/ 130175 h 785244"/>
                  <a:gd name="connsiteX2" fmla="*/ 589545 w 971584"/>
                  <a:gd name="connsiteY2" fmla="*/ 0 h 785244"/>
                  <a:gd name="connsiteX3" fmla="*/ 971584 w 971584"/>
                  <a:gd name="connsiteY3" fmla="*/ 155615 h 785244"/>
                  <a:gd name="connsiteX4" fmla="*/ 748295 w 971584"/>
                  <a:gd name="connsiteY4" fmla="*/ 424657 h 785244"/>
                  <a:gd name="connsiteX5" fmla="*/ 710131 w 971584"/>
                  <a:gd name="connsiteY5" fmla="*/ 333327 h 785244"/>
                  <a:gd name="connsiteX6" fmla="*/ 0 w 971584"/>
                  <a:gd name="connsiteY6" fmla="*/ 785244 h 785244"/>
                  <a:gd name="connsiteX0" fmla="*/ 0 w 972271"/>
                  <a:gd name="connsiteY0" fmla="*/ 785244 h 785244"/>
                  <a:gd name="connsiteX1" fmla="*/ 643520 w 972271"/>
                  <a:gd name="connsiteY1" fmla="*/ 130175 h 785244"/>
                  <a:gd name="connsiteX2" fmla="*/ 589545 w 972271"/>
                  <a:gd name="connsiteY2" fmla="*/ 0 h 785244"/>
                  <a:gd name="connsiteX3" fmla="*/ 972271 w 972271"/>
                  <a:gd name="connsiteY3" fmla="*/ 123714 h 785244"/>
                  <a:gd name="connsiteX4" fmla="*/ 748295 w 972271"/>
                  <a:gd name="connsiteY4" fmla="*/ 424657 h 785244"/>
                  <a:gd name="connsiteX5" fmla="*/ 710131 w 972271"/>
                  <a:gd name="connsiteY5" fmla="*/ 333327 h 785244"/>
                  <a:gd name="connsiteX6" fmla="*/ 0 w 972271"/>
                  <a:gd name="connsiteY6" fmla="*/ 785244 h 785244"/>
                  <a:gd name="connsiteX0" fmla="*/ 0 w 965968"/>
                  <a:gd name="connsiteY0" fmla="*/ 785244 h 785244"/>
                  <a:gd name="connsiteX1" fmla="*/ 643520 w 965968"/>
                  <a:gd name="connsiteY1" fmla="*/ 130175 h 785244"/>
                  <a:gd name="connsiteX2" fmla="*/ 589545 w 965968"/>
                  <a:gd name="connsiteY2" fmla="*/ 0 h 785244"/>
                  <a:gd name="connsiteX3" fmla="*/ 965968 w 965968"/>
                  <a:gd name="connsiteY3" fmla="*/ 122946 h 785244"/>
                  <a:gd name="connsiteX4" fmla="*/ 748295 w 965968"/>
                  <a:gd name="connsiteY4" fmla="*/ 424657 h 785244"/>
                  <a:gd name="connsiteX5" fmla="*/ 710131 w 965968"/>
                  <a:gd name="connsiteY5" fmla="*/ 333327 h 785244"/>
                  <a:gd name="connsiteX6" fmla="*/ 0 w 965968"/>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710131 w 967584"/>
                  <a:gd name="connsiteY5" fmla="*/ 333327 h 785244"/>
                  <a:gd name="connsiteX6" fmla="*/ 0 w 967584"/>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694319 w 967584"/>
                  <a:gd name="connsiteY5" fmla="*/ 328130 h 785244"/>
                  <a:gd name="connsiteX6" fmla="*/ 0 w 967584"/>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694319 w 967584"/>
                  <a:gd name="connsiteY5" fmla="*/ 328130 h 785244"/>
                  <a:gd name="connsiteX6" fmla="*/ 0 w 967584"/>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694319 w 967584"/>
                  <a:gd name="connsiteY5" fmla="*/ 328130 h 785244"/>
                  <a:gd name="connsiteX6" fmla="*/ 0 w 967584"/>
                  <a:gd name="connsiteY6" fmla="*/ 785244 h 785244"/>
                  <a:gd name="connsiteX0" fmla="*/ 0 w 967584"/>
                  <a:gd name="connsiteY0" fmla="*/ 785244 h 785244"/>
                  <a:gd name="connsiteX1" fmla="*/ 643520 w 967584"/>
                  <a:gd name="connsiteY1" fmla="*/ 130175 h 785244"/>
                  <a:gd name="connsiteX2" fmla="*/ 589545 w 967584"/>
                  <a:gd name="connsiteY2" fmla="*/ 0 h 785244"/>
                  <a:gd name="connsiteX3" fmla="*/ 967584 w 967584"/>
                  <a:gd name="connsiteY3" fmla="*/ 135937 h 785244"/>
                  <a:gd name="connsiteX4" fmla="*/ 748295 w 967584"/>
                  <a:gd name="connsiteY4" fmla="*/ 424657 h 785244"/>
                  <a:gd name="connsiteX5" fmla="*/ 694319 w 967584"/>
                  <a:gd name="connsiteY5" fmla="*/ 328130 h 785244"/>
                  <a:gd name="connsiteX6" fmla="*/ 0 w 967584"/>
                  <a:gd name="connsiteY6" fmla="*/ 785244 h 78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7584" h="785244">
                    <a:moveTo>
                      <a:pt x="0" y="785244"/>
                    </a:moveTo>
                    <a:cubicBezTo>
                      <a:pt x="136004" y="525741"/>
                      <a:pt x="316580" y="331974"/>
                      <a:pt x="643520" y="130175"/>
                    </a:cubicBezTo>
                    <a:lnTo>
                      <a:pt x="589545" y="0"/>
                    </a:lnTo>
                    <a:lnTo>
                      <a:pt x="967584" y="135937"/>
                    </a:lnTo>
                    <a:lnTo>
                      <a:pt x="748295" y="424657"/>
                    </a:lnTo>
                    <a:lnTo>
                      <a:pt x="694319" y="328130"/>
                    </a:lnTo>
                    <a:cubicBezTo>
                      <a:pt x="527638" y="376354"/>
                      <a:pt x="254811" y="533127"/>
                      <a:pt x="0" y="785244"/>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sp>
            <p:nvSpPr>
              <p:cNvPr id="18" name="任意多边形 17"/>
              <p:cNvSpPr>
                <a:spLocks noChangeAspect="1"/>
              </p:cNvSpPr>
              <p:nvPr/>
            </p:nvSpPr>
            <p:spPr>
              <a:xfrm rot="10597657" flipH="1">
                <a:off x="2992411" y="4513087"/>
                <a:ext cx="1038174" cy="729991"/>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31069"/>
                  <a:gd name="connsiteY0" fmla="*/ 676236 h 676236"/>
                  <a:gd name="connsiteX1" fmla="*/ 700075 w 1031069"/>
                  <a:gd name="connsiteY1" fmla="*/ 130175 h 676236"/>
                  <a:gd name="connsiteX2" fmla="*/ 646100 w 1031069"/>
                  <a:gd name="connsiteY2" fmla="*/ 0 h 676236"/>
                  <a:gd name="connsiteX3" fmla="*/ 1031069 w 1031069"/>
                  <a:gd name="connsiteY3" fmla="*/ 210345 h 676236"/>
                  <a:gd name="connsiteX4" fmla="*/ 804850 w 1031069"/>
                  <a:gd name="connsiteY4" fmla="*/ 424657 h 676236"/>
                  <a:gd name="connsiteX5" fmla="*/ 766686 w 1031069"/>
                  <a:gd name="connsiteY5" fmla="*/ 333327 h 676236"/>
                  <a:gd name="connsiteX6" fmla="*/ 0 w 1031069"/>
                  <a:gd name="connsiteY6" fmla="*/ 676236 h 676236"/>
                  <a:gd name="connsiteX0" fmla="*/ 0 w 1011087"/>
                  <a:gd name="connsiteY0" fmla="*/ 676236 h 676236"/>
                  <a:gd name="connsiteX1" fmla="*/ 700075 w 1011087"/>
                  <a:gd name="connsiteY1" fmla="*/ 130175 h 676236"/>
                  <a:gd name="connsiteX2" fmla="*/ 646100 w 1011087"/>
                  <a:gd name="connsiteY2" fmla="*/ 0 h 676236"/>
                  <a:gd name="connsiteX3" fmla="*/ 1011087 w 1011087"/>
                  <a:gd name="connsiteY3" fmla="*/ 161860 h 676236"/>
                  <a:gd name="connsiteX4" fmla="*/ 804850 w 1011087"/>
                  <a:gd name="connsiteY4" fmla="*/ 424657 h 676236"/>
                  <a:gd name="connsiteX5" fmla="*/ 766686 w 1011087"/>
                  <a:gd name="connsiteY5" fmla="*/ 333327 h 676236"/>
                  <a:gd name="connsiteX6" fmla="*/ 0 w 1011087"/>
                  <a:gd name="connsiteY6" fmla="*/ 676236 h 676236"/>
                  <a:gd name="connsiteX0" fmla="*/ 0 w 1011377"/>
                  <a:gd name="connsiteY0" fmla="*/ 676236 h 676236"/>
                  <a:gd name="connsiteX1" fmla="*/ 700075 w 1011377"/>
                  <a:gd name="connsiteY1" fmla="*/ 130175 h 676236"/>
                  <a:gd name="connsiteX2" fmla="*/ 646100 w 1011377"/>
                  <a:gd name="connsiteY2" fmla="*/ 0 h 676236"/>
                  <a:gd name="connsiteX3" fmla="*/ 1011377 w 1011377"/>
                  <a:gd name="connsiteY3" fmla="*/ 151215 h 676236"/>
                  <a:gd name="connsiteX4" fmla="*/ 804850 w 1011377"/>
                  <a:gd name="connsiteY4" fmla="*/ 424657 h 676236"/>
                  <a:gd name="connsiteX5" fmla="*/ 766686 w 1011377"/>
                  <a:gd name="connsiteY5" fmla="*/ 333327 h 676236"/>
                  <a:gd name="connsiteX6" fmla="*/ 0 w 1011377"/>
                  <a:gd name="connsiteY6" fmla="*/ 676236 h 676236"/>
                  <a:gd name="connsiteX0" fmla="*/ 0 w 1011377"/>
                  <a:gd name="connsiteY0" fmla="*/ 676236 h 676236"/>
                  <a:gd name="connsiteX1" fmla="*/ 700075 w 1011377"/>
                  <a:gd name="connsiteY1" fmla="*/ 130175 h 676236"/>
                  <a:gd name="connsiteX2" fmla="*/ 646100 w 1011377"/>
                  <a:gd name="connsiteY2" fmla="*/ 0 h 676236"/>
                  <a:gd name="connsiteX3" fmla="*/ 1011377 w 1011377"/>
                  <a:gd name="connsiteY3" fmla="*/ 151215 h 676236"/>
                  <a:gd name="connsiteX4" fmla="*/ 804850 w 1011377"/>
                  <a:gd name="connsiteY4" fmla="*/ 424657 h 676236"/>
                  <a:gd name="connsiteX5" fmla="*/ 766686 w 1011377"/>
                  <a:gd name="connsiteY5" fmla="*/ 333327 h 676236"/>
                  <a:gd name="connsiteX6" fmla="*/ 0 w 1011377"/>
                  <a:gd name="connsiteY6" fmla="*/ 676236 h 676236"/>
                  <a:gd name="connsiteX0" fmla="*/ 0 w 1011377"/>
                  <a:gd name="connsiteY0" fmla="*/ 676236 h 676236"/>
                  <a:gd name="connsiteX1" fmla="*/ 700075 w 1011377"/>
                  <a:gd name="connsiteY1" fmla="*/ 130175 h 676236"/>
                  <a:gd name="connsiteX2" fmla="*/ 646100 w 1011377"/>
                  <a:gd name="connsiteY2" fmla="*/ 0 h 676236"/>
                  <a:gd name="connsiteX3" fmla="*/ 1011377 w 1011377"/>
                  <a:gd name="connsiteY3" fmla="*/ 151215 h 676236"/>
                  <a:gd name="connsiteX4" fmla="*/ 804850 w 1011377"/>
                  <a:gd name="connsiteY4" fmla="*/ 424657 h 676236"/>
                  <a:gd name="connsiteX5" fmla="*/ 766686 w 1011377"/>
                  <a:gd name="connsiteY5" fmla="*/ 333327 h 676236"/>
                  <a:gd name="connsiteX6" fmla="*/ 0 w 1011377"/>
                  <a:gd name="connsiteY6" fmla="*/ 676236 h 676236"/>
                  <a:gd name="connsiteX0" fmla="*/ 0 w 978950"/>
                  <a:gd name="connsiteY0" fmla="*/ 631407 h 631407"/>
                  <a:gd name="connsiteX1" fmla="*/ 667648 w 978950"/>
                  <a:gd name="connsiteY1" fmla="*/ 130175 h 631407"/>
                  <a:gd name="connsiteX2" fmla="*/ 613673 w 978950"/>
                  <a:gd name="connsiteY2" fmla="*/ 0 h 631407"/>
                  <a:gd name="connsiteX3" fmla="*/ 978950 w 978950"/>
                  <a:gd name="connsiteY3" fmla="*/ 151215 h 631407"/>
                  <a:gd name="connsiteX4" fmla="*/ 772423 w 978950"/>
                  <a:gd name="connsiteY4" fmla="*/ 424657 h 631407"/>
                  <a:gd name="connsiteX5" fmla="*/ 734259 w 978950"/>
                  <a:gd name="connsiteY5" fmla="*/ 333327 h 631407"/>
                  <a:gd name="connsiteX6" fmla="*/ 0 w 978950"/>
                  <a:gd name="connsiteY6" fmla="*/ 631407 h 631407"/>
                  <a:gd name="connsiteX0" fmla="*/ 0 w 982198"/>
                  <a:gd name="connsiteY0" fmla="*/ 669231 h 669231"/>
                  <a:gd name="connsiteX1" fmla="*/ 670896 w 982198"/>
                  <a:gd name="connsiteY1" fmla="*/ 130175 h 669231"/>
                  <a:gd name="connsiteX2" fmla="*/ 616921 w 982198"/>
                  <a:gd name="connsiteY2" fmla="*/ 0 h 669231"/>
                  <a:gd name="connsiteX3" fmla="*/ 982198 w 982198"/>
                  <a:gd name="connsiteY3" fmla="*/ 151215 h 669231"/>
                  <a:gd name="connsiteX4" fmla="*/ 775671 w 982198"/>
                  <a:gd name="connsiteY4" fmla="*/ 424657 h 669231"/>
                  <a:gd name="connsiteX5" fmla="*/ 737507 w 982198"/>
                  <a:gd name="connsiteY5" fmla="*/ 333327 h 669231"/>
                  <a:gd name="connsiteX6" fmla="*/ 0 w 982198"/>
                  <a:gd name="connsiteY6" fmla="*/ 669231 h 669231"/>
                  <a:gd name="connsiteX0" fmla="*/ 0 w 974100"/>
                  <a:gd name="connsiteY0" fmla="*/ 685801 h 685801"/>
                  <a:gd name="connsiteX1" fmla="*/ 662798 w 974100"/>
                  <a:gd name="connsiteY1" fmla="*/ 130175 h 685801"/>
                  <a:gd name="connsiteX2" fmla="*/ 608823 w 974100"/>
                  <a:gd name="connsiteY2" fmla="*/ 0 h 685801"/>
                  <a:gd name="connsiteX3" fmla="*/ 974100 w 974100"/>
                  <a:gd name="connsiteY3" fmla="*/ 151215 h 685801"/>
                  <a:gd name="connsiteX4" fmla="*/ 767573 w 974100"/>
                  <a:gd name="connsiteY4" fmla="*/ 424657 h 685801"/>
                  <a:gd name="connsiteX5" fmla="*/ 729409 w 974100"/>
                  <a:gd name="connsiteY5" fmla="*/ 333327 h 685801"/>
                  <a:gd name="connsiteX6" fmla="*/ 0 w 974100"/>
                  <a:gd name="connsiteY6" fmla="*/ 68580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4100" h="685801">
                    <a:moveTo>
                      <a:pt x="0" y="685801"/>
                    </a:moveTo>
                    <a:cubicBezTo>
                      <a:pt x="145560" y="425327"/>
                      <a:pt x="341596" y="238243"/>
                      <a:pt x="662798" y="130175"/>
                    </a:cubicBezTo>
                    <a:lnTo>
                      <a:pt x="608823" y="0"/>
                    </a:lnTo>
                    <a:lnTo>
                      <a:pt x="974100" y="151215"/>
                    </a:lnTo>
                    <a:lnTo>
                      <a:pt x="767573" y="424657"/>
                    </a:lnTo>
                    <a:lnTo>
                      <a:pt x="729409" y="333327"/>
                    </a:lnTo>
                    <a:cubicBezTo>
                      <a:pt x="487544" y="367422"/>
                      <a:pt x="218172" y="473763"/>
                      <a:pt x="0" y="685801"/>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sp>
            <p:nvSpPr>
              <p:cNvPr id="19" name="任意多边形 18"/>
              <p:cNvSpPr>
                <a:spLocks noChangeAspect="1"/>
              </p:cNvSpPr>
              <p:nvPr/>
            </p:nvSpPr>
            <p:spPr>
              <a:xfrm rot="3362433" flipH="1">
                <a:off x="5868200" y="2084171"/>
                <a:ext cx="1128311" cy="720690"/>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62515 h 662515"/>
                  <a:gd name="connsiteX1" fmla="*/ 709286 w 1040280"/>
                  <a:gd name="connsiteY1" fmla="*/ 104277 h 662515"/>
                  <a:gd name="connsiteX2" fmla="*/ 667388 w 1040280"/>
                  <a:gd name="connsiteY2" fmla="*/ 0 h 662515"/>
                  <a:gd name="connsiteX3" fmla="*/ 1040280 w 1040280"/>
                  <a:gd name="connsiteY3" fmla="*/ 184447 h 662515"/>
                  <a:gd name="connsiteX4" fmla="*/ 814061 w 1040280"/>
                  <a:gd name="connsiteY4" fmla="*/ 398759 h 662515"/>
                  <a:gd name="connsiteX5" fmla="*/ 775897 w 1040280"/>
                  <a:gd name="connsiteY5" fmla="*/ 307429 h 662515"/>
                  <a:gd name="connsiteX6" fmla="*/ 0 w 1040280"/>
                  <a:gd name="connsiteY6" fmla="*/ 662515 h 662515"/>
                  <a:gd name="connsiteX0" fmla="*/ 0 w 1040280"/>
                  <a:gd name="connsiteY0" fmla="*/ 653883 h 653883"/>
                  <a:gd name="connsiteX1" fmla="*/ 709286 w 1040280"/>
                  <a:gd name="connsiteY1" fmla="*/ 95645 h 653883"/>
                  <a:gd name="connsiteX2" fmla="*/ 671413 w 1040280"/>
                  <a:gd name="connsiteY2" fmla="*/ 0 h 653883"/>
                  <a:gd name="connsiteX3" fmla="*/ 1040280 w 1040280"/>
                  <a:gd name="connsiteY3" fmla="*/ 175815 h 653883"/>
                  <a:gd name="connsiteX4" fmla="*/ 814061 w 1040280"/>
                  <a:gd name="connsiteY4" fmla="*/ 390127 h 653883"/>
                  <a:gd name="connsiteX5" fmla="*/ 775897 w 1040280"/>
                  <a:gd name="connsiteY5" fmla="*/ 298797 h 653883"/>
                  <a:gd name="connsiteX6" fmla="*/ 0 w 1040280"/>
                  <a:gd name="connsiteY6" fmla="*/ 653883 h 653883"/>
                  <a:gd name="connsiteX0" fmla="*/ 0 w 1031222"/>
                  <a:gd name="connsiteY0" fmla="*/ 653883 h 653883"/>
                  <a:gd name="connsiteX1" fmla="*/ 709286 w 1031222"/>
                  <a:gd name="connsiteY1" fmla="*/ 95645 h 653883"/>
                  <a:gd name="connsiteX2" fmla="*/ 671413 w 1031222"/>
                  <a:gd name="connsiteY2" fmla="*/ 0 h 653883"/>
                  <a:gd name="connsiteX3" fmla="*/ 1031222 w 1031222"/>
                  <a:gd name="connsiteY3" fmla="*/ 156392 h 653883"/>
                  <a:gd name="connsiteX4" fmla="*/ 814061 w 1031222"/>
                  <a:gd name="connsiteY4" fmla="*/ 390127 h 653883"/>
                  <a:gd name="connsiteX5" fmla="*/ 775897 w 1031222"/>
                  <a:gd name="connsiteY5" fmla="*/ 298797 h 653883"/>
                  <a:gd name="connsiteX6" fmla="*/ 0 w 1031222"/>
                  <a:gd name="connsiteY6" fmla="*/ 653883 h 653883"/>
                  <a:gd name="connsiteX0" fmla="*/ 0 w 1024177"/>
                  <a:gd name="connsiteY0" fmla="*/ 653883 h 653883"/>
                  <a:gd name="connsiteX1" fmla="*/ 709286 w 1024177"/>
                  <a:gd name="connsiteY1" fmla="*/ 95645 h 653883"/>
                  <a:gd name="connsiteX2" fmla="*/ 671413 w 1024177"/>
                  <a:gd name="connsiteY2" fmla="*/ 0 h 653883"/>
                  <a:gd name="connsiteX3" fmla="*/ 1024177 w 1024177"/>
                  <a:gd name="connsiteY3" fmla="*/ 141284 h 653883"/>
                  <a:gd name="connsiteX4" fmla="*/ 814061 w 1024177"/>
                  <a:gd name="connsiteY4" fmla="*/ 390127 h 653883"/>
                  <a:gd name="connsiteX5" fmla="*/ 775897 w 1024177"/>
                  <a:gd name="connsiteY5" fmla="*/ 298797 h 653883"/>
                  <a:gd name="connsiteX6" fmla="*/ 0 w 1024177"/>
                  <a:gd name="connsiteY6" fmla="*/ 653883 h 653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4177" h="653883">
                    <a:moveTo>
                      <a:pt x="0" y="653883"/>
                    </a:moveTo>
                    <a:cubicBezTo>
                      <a:pt x="62715" y="501228"/>
                      <a:pt x="256539" y="248412"/>
                      <a:pt x="709286" y="95645"/>
                    </a:cubicBezTo>
                    <a:lnTo>
                      <a:pt x="671413" y="0"/>
                    </a:lnTo>
                    <a:lnTo>
                      <a:pt x="1024177" y="141284"/>
                    </a:lnTo>
                    <a:lnTo>
                      <a:pt x="814061" y="390127"/>
                    </a:lnTo>
                    <a:lnTo>
                      <a:pt x="775897" y="298797"/>
                    </a:lnTo>
                    <a:cubicBezTo>
                      <a:pt x="485595" y="351098"/>
                      <a:pt x="194624" y="458957"/>
                      <a:pt x="0" y="653883"/>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sp>
            <p:nvSpPr>
              <p:cNvPr id="20" name="椭圆 19"/>
              <p:cNvSpPr>
                <a:spLocks noChangeAspect="1"/>
              </p:cNvSpPr>
              <p:nvPr/>
            </p:nvSpPr>
            <p:spPr>
              <a:xfrm>
                <a:off x="3203539" y="1786731"/>
                <a:ext cx="2663694" cy="2662879"/>
              </a:xfrm>
              <a:prstGeom prst="ellipse">
                <a:avLst/>
              </a:prstGeom>
              <a:grpFill/>
              <a:ln w="25400" cap="flat" cmpd="sng" algn="ctr">
                <a:noFill/>
                <a:prstDash val="sysDash"/>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grpSp>
        <p:sp>
          <p:nvSpPr>
            <p:cNvPr id="13" name="任意多边形 12"/>
            <p:cNvSpPr>
              <a:spLocks noChangeAspect="1"/>
            </p:cNvSpPr>
            <p:nvPr/>
          </p:nvSpPr>
          <p:spPr bwMode="auto">
            <a:xfrm rot="19778451" flipH="1">
              <a:off x="3694924" y="875186"/>
              <a:ext cx="1128464" cy="720695"/>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62515 h 662515"/>
                <a:gd name="connsiteX1" fmla="*/ 709286 w 1040280"/>
                <a:gd name="connsiteY1" fmla="*/ 104277 h 662515"/>
                <a:gd name="connsiteX2" fmla="*/ 667388 w 1040280"/>
                <a:gd name="connsiteY2" fmla="*/ 0 h 662515"/>
                <a:gd name="connsiteX3" fmla="*/ 1040280 w 1040280"/>
                <a:gd name="connsiteY3" fmla="*/ 184447 h 662515"/>
                <a:gd name="connsiteX4" fmla="*/ 814061 w 1040280"/>
                <a:gd name="connsiteY4" fmla="*/ 398759 h 662515"/>
                <a:gd name="connsiteX5" fmla="*/ 775897 w 1040280"/>
                <a:gd name="connsiteY5" fmla="*/ 307429 h 662515"/>
                <a:gd name="connsiteX6" fmla="*/ 0 w 1040280"/>
                <a:gd name="connsiteY6" fmla="*/ 662515 h 662515"/>
                <a:gd name="connsiteX0" fmla="*/ 0 w 1040280"/>
                <a:gd name="connsiteY0" fmla="*/ 653883 h 653883"/>
                <a:gd name="connsiteX1" fmla="*/ 709286 w 1040280"/>
                <a:gd name="connsiteY1" fmla="*/ 95645 h 653883"/>
                <a:gd name="connsiteX2" fmla="*/ 671413 w 1040280"/>
                <a:gd name="connsiteY2" fmla="*/ 0 h 653883"/>
                <a:gd name="connsiteX3" fmla="*/ 1040280 w 1040280"/>
                <a:gd name="connsiteY3" fmla="*/ 175815 h 653883"/>
                <a:gd name="connsiteX4" fmla="*/ 814061 w 1040280"/>
                <a:gd name="connsiteY4" fmla="*/ 390127 h 653883"/>
                <a:gd name="connsiteX5" fmla="*/ 775897 w 1040280"/>
                <a:gd name="connsiteY5" fmla="*/ 298797 h 653883"/>
                <a:gd name="connsiteX6" fmla="*/ 0 w 1040280"/>
                <a:gd name="connsiteY6" fmla="*/ 653883 h 653883"/>
                <a:gd name="connsiteX0" fmla="*/ 0 w 1031222"/>
                <a:gd name="connsiteY0" fmla="*/ 653883 h 653883"/>
                <a:gd name="connsiteX1" fmla="*/ 709286 w 1031222"/>
                <a:gd name="connsiteY1" fmla="*/ 95645 h 653883"/>
                <a:gd name="connsiteX2" fmla="*/ 671413 w 1031222"/>
                <a:gd name="connsiteY2" fmla="*/ 0 h 653883"/>
                <a:gd name="connsiteX3" fmla="*/ 1031222 w 1031222"/>
                <a:gd name="connsiteY3" fmla="*/ 156392 h 653883"/>
                <a:gd name="connsiteX4" fmla="*/ 814061 w 1031222"/>
                <a:gd name="connsiteY4" fmla="*/ 390127 h 653883"/>
                <a:gd name="connsiteX5" fmla="*/ 775897 w 1031222"/>
                <a:gd name="connsiteY5" fmla="*/ 298797 h 653883"/>
                <a:gd name="connsiteX6" fmla="*/ 0 w 1031222"/>
                <a:gd name="connsiteY6" fmla="*/ 653883 h 653883"/>
                <a:gd name="connsiteX0" fmla="*/ 0 w 1024177"/>
                <a:gd name="connsiteY0" fmla="*/ 653883 h 653883"/>
                <a:gd name="connsiteX1" fmla="*/ 709286 w 1024177"/>
                <a:gd name="connsiteY1" fmla="*/ 95645 h 653883"/>
                <a:gd name="connsiteX2" fmla="*/ 671413 w 1024177"/>
                <a:gd name="connsiteY2" fmla="*/ 0 h 653883"/>
                <a:gd name="connsiteX3" fmla="*/ 1024177 w 1024177"/>
                <a:gd name="connsiteY3" fmla="*/ 141284 h 653883"/>
                <a:gd name="connsiteX4" fmla="*/ 814061 w 1024177"/>
                <a:gd name="connsiteY4" fmla="*/ 390127 h 653883"/>
                <a:gd name="connsiteX5" fmla="*/ 775897 w 1024177"/>
                <a:gd name="connsiteY5" fmla="*/ 298797 h 653883"/>
                <a:gd name="connsiteX6" fmla="*/ 0 w 1024177"/>
                <a:gd name="connsiteY6" fmla="*/ 653883 h 653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4177" h="653883">
                  <a:moveTo>
                    <a:pt x="0" y="653883"/>
                  </a:moveTo>
                  <a:cubicBezTo>
                    <a:pt x="62715" y="501228"/>
                    <a:pt x="256539" y="248412"/>
                    <a:pt x="709286" y="95645"/>
                  </a:cubicBezTo>
                  <a:lnTo>
                    <a:pt x="671413" y="0"/>
                  </a:lnTo>
                  <a:lnTo>
                    <a:pt x="1024177" y="141284"/>
                  </a:lnTo>
                  <a:lnTo>
                    <a:pt x="814061" y="390127"/>
                  </a:lnTo>
                  <a:lnTo>
                    <a:pt x="775897" y="298797"/>
                  </a:lnTo>
                  <a:cubicBezTo>
                    <a:pt x="485595" y="351098"/>
                    <a:pt x="194624" y="458957"/>
                    <a:pt x="0" y="653883"/>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sp>
          <p:nvSpPr>
            <p:cNvPr id="16" name="任意多边形 15"/>
            <p:cNvSpPr>
              <a:spLocks noChangeAspect="1"/>
            </p:cNvSpPr>
            <p:nvPr/>
          </p:nvSpPr>
          <p:spPr bwMode="auto">
            <a:xfrm rot="6306812" flipH="1">
              <a:off x="5862076" y="3952489"/>
              <a:ext cx="1128664" cy="720566"/>
            </a:xfrm>
            <a:custGeom>
              <a:avLst/>
              <a:gdLst>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711200 w 990600"/>
                <a:gd name="connsiteY2" fmla="*/ 165100 h 685800"/>
                <a:gd name="connsiteX3" fmla="*/ 622300 w 990600"/>
                <a:gd name="connsiteY3" fmla="*/ 0 h 685800"/>
                <a:gd name="connsiteX4" fmla="*/ 990600 w 990600"/>
                <a:gd name="connsiteY4" fmla="*/ 88900 h 685800"/>
                <a:gd name="connsiteX5" fmla="*/ 800100 w 990600"/>
                <a:gd name="connsiteY5" fmla="*/ 393700 h 685800"/>
                <a:gd name="connsiteX6" fmla="*/ 762000 w 990600"/>
                <a:gd name="connsiteY6" fmla="*/ 266700 h 685800"/>
                <a:gd name="connsiteX7" fmla="*/ 0 w 990600"/>
                <a:gd name="connsiteY7"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2000 w 990600"/>
                <a:gd name="connsiteY5" fmla="*/ 266700 h 685800"/>
                <a:gd name="connsiteX6" fmla="*/ 0 w 990600"/>
                <a:gd name="connsiteY6" fmla="*/ 685800 h 685800"/>
                <a:gd name="connsiteX0" fmla="*/ 0 w 990600"/>
                <a:gd name="connsiteY0" fmla="*/ 685800 h 685800"/>
                <a:gd name="connsiteX1" fmla="*/ 723900 w 990600"/>
                <a:gd name="connsiteY1" fmla="*/ 177800 h 685800"/>
                <a:gd name="connsiteX2" fmla="*/ 622300 w 990600"/>
                <a:gd name="connsiteY2" fmla="*/ 0 h 685800"/>
                <a:gd name="connsiteX3" fmla="*/ 990600 w 990600"/>
                <a:gd name="connsiteY3" fmla="*/ 88900 h 685800"/>
                <a:gd name="connsiteX4" fmla="*/ 800100 w 990600"/>
                <a:gd name="connsiteY4" fmla="*/ 393700 h 685800"/>
                <a:gd name="connsiteX5" fmla="*/ 761968 w 990600"/>
                <a:gd name="connsiteY5" fmla="*/ 266676 h 685800"/>
                <a:gd name="connsiteX6" fmla="*/ 0 w 990600"/>
                <a:gd name="connsiteY6" fmla="*/ 685800 h 685800"/>
                <a:gd name="connsiteX0" fmla="*/ 0 w 1026319"/>
                <a:gd name="connsiteY0" fmla="*/ 685800 h 685800"/>
                <a:gd name="connsiteX1" fmla="*/ 723900 w 1026319"/>
                <a:gd name="connsiteY1" fmla="*/ 177800 h 685800"/>
                <a:gd name="connsiteX2" fmla="*/ 622300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77800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88900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412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532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266676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68 w 1026319"/>
                <a:gd name="connsiteY5" fmla="*/ 300013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99989 h 685800"/>
                <a:gd name="connsiteX6" fmla="*/ 0 w 1026319"/>
                <a:gd name="connsiteY6" fmla="*/ 685800 h 685800"/>
                <a:gd name="connsiteX0" fmla="*/ 0 w 1026319"/>
                <a:gd name="connsiteY0" fmla="*/ 685800 h 685800"/>
                <a:gd name="connsiteX1" fmla="*/ 723900 w 1026319"/>
                <a:gd name="connsiteY1" fmla="*/ 127793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271414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54857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90511 w 1026319"/>
                <a:gd name="connsiteY5" fmla="*/ 302370 h 685800"/>
                <a:gd name="connsiteX6" fmla="*/ 0 w 1026319"/>
                <a:gd name="connsiteY6" fmla="*/ 685800 h 685800"/>
                <a:gd name="connsiteX0" fmla="*/ 0 w 1026319"/>
                <a:gd name="connsiteY0" fmla="*/ 685800 h 685800"/>
                <a:gd name="connsiteX1" fmla="*/ 723900 w 1026319"/>
                <a:gd name="connsiteY1" fmla="*/ 99218 h 685800"/>
                <a:gd name="connsiteX2" fmla="*/ 691356 w 1026319"/>
                <a:gd name="connsiteY2" fmla="*/ 0 h 685800"/>
                <a:gd name="connsiteX3" fmla="*/ 1026319 w 1026319"/>
                <a:gd name="connsiteY3" fmla="*/ 179388 h 685800"/>
                <a:gd name="connsiteX4" fmla="*/ 800100 w 1026319"/>
                <a:gd name="connsiteY4" fmla="*/ 393700 h 685800"/>
                <a:gd name="connsiteX5" fmla="*/ 761936 w 1026319"/>
                <a:gd name="connsiteY5" fmla="*/ 302370 h 685800"/>
                <a:gd name="connsiteX6" fmla="*/ 0 w 1026319"/>
                <a:gd name="connsiteY6" fmla="*/ 685800 h 685800"/>
                <a:gd name="connsiteX0" fmla="*/ 0 w 1026319"/>
                <a:gd name="connsiteY0" fmla="*/ 716757 h 716757"/>
                <a:gd name="connsiteX1" fmla="*/ 723900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1026319"/>
                <a:gd name="connsiteY0" fmla="*/ 716757 h 716757"/>
                <a:gd name="connsiteX1" fmla="*/ 695325 w 1026319"/>
                <a:gd name="connsiteY1" fmla="*/ 130175 h 716757"/>
                <a:gd name="connsiteX2" fmla="*/ 641350 w 1026319"/>
                <a:gd name="connsiteY2" fmla="*/ 0 h 716757"/>
                <a:gd name="connsiteX3" fmla="*/ 1026319 w 1026319"/>
                <a:gd name="connsiteY3" fmla="*/ 210345 h 716757"/>
                <a:gd name="connsiteX4" fmla="*/ 800100 w 1026319"/>
                <a:gd name="connsiteY4" fmla="*/ 424657 h 716757"/>
                <a:gd name="connsiteX5" fmla="*/ 761936 w 1026319"/>
                <a:gd name="connsiteY5" fmla="*/ 333327 h 716757"/>
                <a:gd name="connsiteX6" fmla="*/ 0 w 1026319"/>
                <a:gd name="connsiteY6" fmla="*/ 716757 h 716757"/>
                <a:gd name="connsiteX0" fmla="*/ 0 w 934879"/>
                <a:gd name="connsiteY0" fmla="*/ 823437 h 823437"/>
                <a:gd name="connsiteX1" fmla="*/ 603885 w 934879"/>
                <a:gd name="connsiteY1" fmla="*/ 130175 h 823437"/>
                <a:gd name="connsiteX2" fmla="*/ 549910 w 934879"/>
                <a:gd name="connsiteY2" fmla="*/ 0 h 823437"/>
                <a:gd name="connsiteX3" fmla="*/ 934879 w 934879"/>
                <a:gd name="connsiteY3" fmla="*/ 210345 h 823437"/>
                <a:gd name="connsiteX4" fmla="*/ 708660 w 934879"/>
                <a:gd name="connsiteY4" fmla="*/ 424657 h 823437"/>
                <a:gd name="connsiteX5" fmla="*/ 670496 w 934879"/>
                <a:gd name="connsiteY5" fmla="*/ 333327 h 823437"/>
                <a:gd name="connsiteX6" fmla="*/ 0 w 934879"/>
                <a:gd name="connsiteY6" fmla="*/ 823437 h 8234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972979"/>
                <a:gd name="connsiteY0" fmla="*/ 772637 h 772637"/>
                <a:gd name="connsiteX1" fmla="*/ 641985 w 972979"/>
                <a:gd name="connsiteY1" fmla="*/ 130175 h 772637"/>
                <a:gd name="connsiteX2" fmla="*/ 588010 w 972979"/>
                <a:gd name="connsiteY2" fmla="*/ 0 h 772637"/>
                <a:gd name="connsiteX3" fmla="*/ 972979 w 972979"/>
                <a:gd name="connsiteY3" fmla="*/ 210345 h 772637"/>
                <a:gd name="connsiteX4" fmla="*/ 746760 w 972979"/>
                <a:gd name="connsiteY4" fmla="*/ 424657 h 772637"/>
                <a:gd name="connsiteX5" fmla="*/ 708596 w 972979"/>
                <a:gd name="connsiteY5" fmla="*/ 333327 h 772637"/>
                <a:gd name="connsiteX6" fmla="*/ 0 w 972979"/>
                <a:gd name="connsiteY6" fmla="*/ 772637 h 772637"/>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88413 h 688413"/>
                <a:gd name="connsiteX1" fmla="*/ 709286 w 1040280"/>
                <a:gd name="connsiteY1" fmla="*/ 130175 h 688413"/>
                <a:gd name="connsiteX2" fmla="*/ 655311 w 1040280"/>
                <a:gd name="connsiteY2" fmla="*/ 0 h 688413"/>
                <a:gd name="connsiteX3" fmla="*/ 1040280 w 1040280"/>
                <a:gd name="connsiteY3" fmla="*/ 210345 h 688413"/>
                <a:gd name="connsiteX4" fmla="*/ 814061 w 1040280"/>
                <a:gd name="connsiteY4" fmla="*/ 424657 h 688413"/>
                <a:gd name="connsiteX5" fmla="*/ 775897 w 1040280"/>
                <a:gd name="connsiteY5" fmla="*/ 333327 h 688413"/>
                <a:gd name="connsiteX6" fmla="*/ 0 w 1040280"/>
                <a:gd name="connsiteY6" fmla="*/ 688413 h 688413"/>
                <a:gd name="connsiteX0" fmla="*/ 0 w 1040280"/>
                <a:gd name="connsiteY0" fmla="*/ 662515 h 662515"/>
                <a:gd name="connsiteX1" fmla="*/ 709286 w 1040280"/>
                <a:gd name="connsiteY1" fmla="*/ 104277 h 662515"/>
                <a:gd name="connsiteX2" fmla="*/ 667388 w 1040280"/>
                <a:gd name="connsiteY2" fmla="*/ 0 h 662515"/>
                <a:gd name="connsiteX3" fmla="*/ 1040280 w 1040280"/>
                <a:gd name="connsiteY3" fmla="*/ 184447 h 662515"/>
                <a:gd name="connsiteX4" fmla="*/ 814061 w 1040280"/>
                <a:gd name="connsiteY4" fmla="*/ 398759 h 662515"/>
                <a:gd name="connsiteX5" fmla="*/ 775897 w 1040280"/>
                <a:gd name="connsiteY5" fmla="*/ 307429 h 662515"/>
                <a:gd name="connsiteX6" fmla="*/ 0 w 1040280"/>
                <a:gd name="connsiteY6" fmla="*/ 662515 h 662515"/>
                <a:gd name="connsiteX0" fmla="*/ 0 w 1040280"/>
                <a:gd name="connsiteY0" fmla="*/ 653883 h 653883"/>
                <a:gd name="connsiteX1" fmla="*/ 709286 w 1040280"/>
                <a:gd name="connsiteY1" fmla="*/ 95645 h 653883"/>
                <a:gd name="connsiteX2" fmla="*/ 671413 w 1040280"/>
                <a:gd name="connsiteY2" fmla="*/ 0 h 653883"/>
                <a:gd name="connsiteX3" fmla="*/ 1040280 w 1040280"/>
                <a:gd name="connsiteY3" fmla="*/ 175815 h 653883"/>
                <a:gd name="connsiteX4" fmla="*/ 814061 w 1040280"/>
                <a:gd name="connsiteY4" fmla="*/ 390127 h 653883"/>
                <a:gd name="connsiteX5" fmla="*/ 775897 w 1040280"/>
                <a:gd name="connsiteY5" fmla="*/ 298797 h 653883"/>
                <a:gd name="connsiteX6" fmla="*/ 0 w 1040280"/>
                <a:gd name="connsiteY6" fmla="*/ 653883 h 653883"/>
                <a:gd name="connsiteX0" fmla="*/ 0 w 1031222"/>
                <a:gd name="connsiteY0" fmla="*/ 653883 h 653883"/>
                <a:gd name="connsiteX1" fmla="*/ 709286 w 1031222"/>
                <a:gd name="connsiteY1" fmla="*/ 95645 h 653883"/>
                <a:gd name="connsiteX2" fmla="*/ 671413 w 1031222"/>
                <a:gd name="connsiteY2" fmla="*/ 0 h 653883"/>
                <a:gd name="connsiteX3" fmla="*/ 1031222 w 1031222"/>
                <a:gd name="connsiteY3" fmla="*/ 156392 h 653883"/>
                <a:gd name="connsiteX4" fmla="*/ 814061 w 1031222"/>
                <a:gd name="connsiteY4" fmla="*/ 390127 h 653883"/>
                <a:gd name="connsiteX5" fmla="*/ 775897 w 1031222"/>
                <a:gd name="connsiteY5" fmla="*/ 298797 h 653883"/>
                <a:gd name="connsiteX6" fmla="*/ 0 w 1031222"/>
                <a:gd name="connsiteY6" fmla="*/ 653883 h 653883"/>
                <a:gd name="connsiteX0" fmla="*/ 0 w 1024177"/>
                <a:gd name="connsiteY0" fmla="*/ 653883 h 653883"/>
                <a:gd name="connsiteX1" fmla="*/ 709286 w 1024177"/>
                <a:gd name="connsiteY1" fmla="*/ 95645 h 653883"/>
                <a:gd name="connsiteX2" fmla="*/ 671413 w 1024177"/>
                <a:gd name="connsiteY2" fmla="*/ 0 h 653883"/>
                <a:gd name="connsiteX3" fmla="*/ 1024177 w 1024177"/>
                <a:gd name="connsiteY3" fmla="*/ 141284 h 653883"/>
                <a:gd name="connsiteX4" fmla="*/ 814061 w 1024177"/>
                <a:gd name="connsiteY4" fmla="*/ 390127 h 653883"/>
                <a:gd name="connsiteX5" fmla="*/ 775897 w 1024177"/>
                <a:gd name="connsiteY5" fmla="*/ 298797 h 653883"/>
                <a:gd name="connsiteX6" fmla="*/ 0 w 1024177"/>
                <a:gd name="connsiteY6" fmla="*/ 653883 h 653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4177" h="653883">
                  <a:moveTo>
                    <a:pt x="0" y="653883"/>
                  </a:moveTo>
                  <a:cubicBezTo>
                    <a:pt x="62715" y="501228"/>
                    <a:pt x="256539" y="248412"/>
                    <a:pt x="709286" y="95645"/>
                  </a:cubicBezTo>
                  <a:lnTo>
                    <a:pt x="671413" y="0"/>
                  </a:lnTo>
                  <a:lnTo>
                    <a:pt x="1024177" y="141284"/>
                  </a:lnTo>
                  <a:lnTo>
                    <a:pt x="814061" y="390127"/>
                  </a:lnTo>
                  <a:lnTo>
                    <a:pt x="775897" y="298797"/>
                  </a:lnTo>
                  <a:cubicBezTo>
                    <a:pt x="485595" y="351098"/>
                    <a:pt x="194624" y="458957"/>
                    <a:pt x="0" y="653883"/>
                  </a:cubicBezTo>
                  <a:close/>
                </a:path>
              </a:pathLst>
            </a:cu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800" b="1" kern="0">
                <a:solidFill>
                  <a:prstClr val="white"/>
                </a:solidFill>
                <a:latin typeface="隶书" panose="02010509060101010101" pitchFamily="49" charset="-122"/>
                <a:ea typeface="隶书" panose="02010509060101010101" pitchFamily="49" charset="-122"/>
              </a:endParaRPr>
            </a:p>
          </p:txBody>
        </p:sp>
      </p:grpSp>
      <p:sp>
        <p:nvSpPr>
          <p:cNvPr id="21" name="TextBox 4"/>
          <p:cNvSpPr txBox="1">
            <a:spLocks noChangeArrowheads="1"/>
          </p:cNvSpPr>
          <p:nvPr/>
        </p:nvSpPr>
        <p:spPr bwMode="auto">
          <a:xfrm>
            <a:off x="5301549" y="3018857"/>
            <a:ext cx="1500188"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zh-CN" altLang="en-US" sz="4000" dirty="0" smtClean="0">
                <a:solidFill>
                  <a:schemeClr val="bg1"/>
                </a:solidFill>
                <a:latin typeface="微软雅黑" panose="020B0503020204020204" pitchFamily="34" charset="-122"/>
                <a:ea typeface="微软雅黑" panose="020B0503020204020204" pitchFamily="34" charset="-122"/>
              </a:rPr>
              <a:t>学习</a:t>
            </a:r>
            <a:r>
              <a:rPr lang="zh-CN" altLang="en-US" sz="4000" dirty="0">
                <a:solidFill>
                  <a:schemeClr val="bg1"/>
                </a:solidFill>
                <a:latin typeface="微软雅黑" panose="020B0503020204020204" pitchFamily="34" charset="-122"/>
                <a:ea typeface="微软雅黑" panose="020B0503020204020204" pitchFamily="34" charset="-122"/>
              </a:rPr>
              <a:t>要点</a:t>
            </a:r>
          </a:p>
        </p:txBody>
      </p:sp>
      <p:sp>
        <p:nvSpPr>
          <p:cNvPr id="22" name="文本框 6"/>
          <p:cNvSpPr txBox="1">
            <a:spLocks noChangeArrowheads="1"/>
          </p:cNvSpPr>
          <p:nvPr/>
        </p:nvSpPr>
        <p:spPr bwMode="auto">
          <a:xfrm>
            <a:off x="2735469" y="2071667"/>
            <a:ext cx="2347053"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spcBef>
                <a:spcPct val="0"/>
              </a:spcBef>
              <a:buAutoNum type="arabicPeriod"/>
            </a:pPr>
            <a:r>
              <a:rPr lang="en-US" altLang="zh-CN" sz="1800" dirty="0" smtClean="0">
                <a:solidFill>
                  <a:schemeClr val="bg1"/>
                </a:solidFill>
                <a:latin typeface="微软雅黑" panose="020B0503020204020204" pitchFamily="34" charset="-122"/>
                <a:ea typeface="微软雅黑" panose="020B0503020204020204" pitchFamily="34" charset="-122"/>
              </a:rPr>
              <a:t>Android</a:t>
            </a:r>
            <a:r>
              <a:rPr lang="zh-CN" altLang="en-US" sz="1800" dirty="0" smtClean="0">
                <a:solidFill>
                  <a:schemeClr val="bg1"/>
                </a:solidFill>
                <a:latin typeface="微软雅黑" panose="020B0503020204020204" pitchFamily="34" charset="-122"/>
                <a:ea typeface="微软雅黑" panose="020B0503020204020204" pitchFamily="34" charset="-122"/>
              </a:rPr>
              <a:t>的图形处</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spcBef>
                <a:spcPct val="0"/>
              </a:spcBef>
              <a:buNone/>
            </a:pPr>
            <a:r>
              <a:rPr lang="zh-CN" altLang="en-US" sz="1800" dirty="0" smtClean="0">
                <a:solidFill>
                  <a:schemeClr val="bg1"/>
                </a:solidFill>
                <a:latin typeface="微软雅黑" panose="020B0503020204020204" pitchFamily="34" charset="-122"/>
                <a:ea typeface="微软雅黑" panose="020B0503020204020204" pitchFamily="34" charset="-122"/>
              </a:rPr>
              <a:t>理基础、</a:t>
            </a:r>
            <a:r>
              <a:rPr lang="en-US" altLang="zh-CN" sz="1800" dirty="0" smtClean="0">
                <a:solidFill>
                  <a:schemeClr val="bg1"/>
                </a:solidFill>
                <a:latin typeface="微软雅黑" panose="020B0503020204020204" pitchFamily="34" charset="-122"/>
                <a:ea typeface="微软雅黑" panose="020B0503020204020204" pitchFamily="34" charset="-122"/>
              </a:rPr>
              <a:t>Bitmap</a:t>
            </a:r>
            <a:r>
              <a:rPr lang="zh-CN" altLang="en-US" sz="1800" dirty="0" smtClean="0">
                <a:solidFill>
                  <a:schemeClr val="bg1"/>
                </a:solidFill>
                <a:latin typeface="微软雅黑" panose="020B0503020204020204" pitchFamily="34" charset="-122"/>
                <a:ea typeface="微软雅黑" panose="020B0503020204020204" pitchFamily="34" charset="-122"/>
              </a:rPr>
              <a:t>与</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spcBef>
                <a:spcPct val="0"/>
              </a:spcBef>
              <a:buNone/>
            </a:pPr>
            <a:r>
              <a:rPr lang="en-US" altLang="zh-CN" sz="1800" dirty="0" err="1" smtClean="0">
                <a:solidFill>
                  <a:schemeClr val="bg1"/>
                </a:solidFill>
                <a:latin typeface="微软雅黑" panose="020B0503020204020204" pitchFamily="34" charset="-122"/>
                <a:ea typeface="微软雅黑" panose="020B0503020204020204" pitchFamily="34" charset="-122"/>
              </a:rPr>
              <a:t>BitmapFactory</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3" name="文本框 7"/>
          <p:cNvSpPr txBox="1">
            <a:spLocks noChangeArrowheads="1"/>
          </p:cNvSpPr>
          <p:nvPr/>
        </p:nvSpPr>
        <p:spPr bwMode="auto">
          <a:xfrm>
            <a:off x="2388329" y="4638791"/>
            <a:ext cx="269689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zh-CN" sz="1800" dirty="0" smtClean="0">
                <a:solidFill>
                  <a:schemeClr val="bg1"/>
                </a:solidFill>
                <a:latin typeface="微软雅黑" panose="020B0503020204020204" pitchFamily="34" charset="-122"/>
                <a:ea typeface="微软雅黑" panose="020B0503020204020204" pitchFamily="34" charset="-122"/>
              </a:rPr>
              <a:t>2</a:t>
            </a:r>
            <a:r>
              <a:rPr lang="en-US" altLang="zh-CN" sz="1800" dirty="0">
                <a:solidFill>
                  <a:schemeClr val="bg1"/>
                </a:solidFill>
                <a:latin typeface="微软雅黑" panose="020B0503020204020204" pitchFamily="34" charset="-122"/>
                <a:ea typeface="微软雅黑" panose="020B0503020204020204" pitchFamily="34" charset="-122"/>
              </a:rPr>
              <a:t>. </a:t>
            </a:r>
            <a:r>
              <a:rPr lang="zh-CN" altLang="en-US" sz="1800" dirty="0" smtClean="0">
                <a:solidFill>
                  <a:schemeClr val="bg1"/>
                </a:solidFill>
                <a:latin typeface="微软雅黑" panose="020B0503020204020204" pitchFamily="34" charset="-122"/>
                <a:ea typeface="微软雅黑" panose="020B0503020204020204" pitchFamily="34" charset="-122"/>
              </a:rPr>
              <a:t>掌握</a:t>
            </a:r>
            <a:r>
              <a:rPr lang="en-US" altLang="zh-CN" sz="1800" dirty="0" smtClean="0">
                <a:solidFill>
                  <a:schemeClr val="bg1"/>
                </a:solidFill>
                <a:latin typeface="微软雅黑" panose="020B0503020204020204" pitchFamily="34" charset="-122"/>
                <a:ea typeface="微软雅黑" panose="020B0503020204020204" pitchFamily="34" charset="-122"/>
              </a:rPr>
              <a:t>Canvas</a:t>
            </a:r>
            <a:r>
              <a:rPr lang="zh-CN" altLang="en-US" sz="1800" dirty="0" smtClean="0">
                <a:solidFill>
                  <a:schemeClr val="bg1"/>
                </a:solidFill>
                <a:latin typeface="微软雅黑" panose="020B0503020204020204" pitchFamily="34" charset="-122"/>
                <a:ea typeface="微软雅黑" panose="020B0503020204020204" pitchFamily="34" charset="-122"/>
              </a:rPr>
              <a:t>、</a:t>
            </a:r>
            <a:r>
              <a:rPr lang="en-US" altLang="zh-CN" sz="1800" dirty="0" smtClean="0">
                <a:solidFill>
                  <a:schemeClr val="bg1"/>
                </a:solidFill>
                <a:latin typeface="微软雅黑" panose="020B0503020204020204" pitchFamily="34" charset="-122"/>
                <a:ea typeface="微软雅黑" panose="020B0503020204020204" pitchFamily="34" charset="-122"/>
              </a:rPr>
              <a:t>Paint</a:t>
            </a:r>
            <a:r>
              <a:rPr lang="zh-CN" altLang="en-US" sz="1800" dirty="0" smtClean="0">
                <a:solidFill>
                  <a:schemeClr val="bg1"/>
                </a:solidFill>
                <a:latin typeface="微软雅黑" panose="020B0503020204020204" pitchFamily="34" charset="-122"/>
                <a:ea typeface="微软雅黑" panose="020B0503020204020204" pitchFamily="34" charset="-122"/>
              </a:rPr>
              <a:t>、</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spcBef>
                <a:spcPct val="0"/>
              </a:spcBef>
              <a:buNone/>
            </a:pPr>
            <a:r>
              <a:rPr lang="en-US" altLang="zh-CN" sz="1800" dirty="0" smtClean="0">
                <a:solidFill>
                  <a:schemeClr val="bg1"/>
                </a:solidFill>
                <a:latin typeface="微软雅黑" panose="020B0503020204020204" pitchFamily="34" charset="-122"/>
                <a:ea typeface="微软雅黑" panose="020B0503020204020204" pitchFamily="34" charset="-122"/>
              </a:rPr>
              <a:t>Path</a:t>
            </a:r>
            <a:r>
              <a:rPr lang="zh-CN" altLang="en-US" sz="1800" dirty="0" smtClean="0">
                <a:solidFill>
                  <a:schemeClr val="bg1"/>
                </a:solidFill>
                <a:latin typeface="微软雅黑" panose="020B0503020204020204" pitchFamily="34" charset="-122"/>
                <a:ea typeface="微软雅黑" panose="020B0503020204020204" pitchFamily="34" charset="-122"/>
              </a:rPr>
              <a:t>等绘图</a:t>
            </a:r>
            <a:r>
              <a:rPr lang="en-US" altLang="zh-CN" sz="1800" dirty="0" smtClean="0">
                <a:solidFill>
                  <a:schemeClr val="bg1"/>
                </a:solidFill>
                <a:latin typeface="微软雅黑" panose="020B0503020204020204" pitchFamily="34" charset="-122"/>
                <a:ea typeface="微软雅黑" panose="020B0503020204020204" pitchFamily="34" charset="-122"/>
              </a:rPr>
              <a:t>API</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4" name="文本框 8"/>
          <p:cNvSpPr txBox="1">
            <a:spLocks noChangeArrowheads="1"/>
          </p:cNvSpPr>
          <p:nvPr/>
        </p:nvSpPr>
        <p:spPr bwMode="auto">
          <a:xfrm>
            <a:off x="5629275" y="5532664"/>
            <a:ext cx="229101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zh-CN" sz="1800" dirty="0">
                <a:solidFill>
                  <a:schemeClr val="bg1"/>
                </a:solidFill>
                <a:latin typeface="微软雅黑" panose="020B0503020204020204" pitchFamily="34" charset="-122"/>
                <a:ea typeface="微软雅黑" panose="020B0503020204020204" pitchFamily="34" charset="-122"/>
              </a:rPr>
              <a:t>3. </a:t>
            </a:r>
            <a:r>
              <a:rPr lang="zh-CN" altLang="en-US" sz="1800" dirty="0" smtClean="0">
                <a:solidFill>
                  <a:schemeClr val="bg1"/>
                </a:solidFill>
                <a:latin typeface="微软雅黑" panose="020B0503020204020204" pitchFamily="34" charset="-122"/>
                <a:ea typeface="微软雅黑" panose="020B0503020204020204" pitchFamily="34" charset="-122"/>
              </a:rPr>
              <a:t>掌握图形特效处理</a:t>
            </a:r>
          </a:p>
        </p:txBody>
      </p:sp>
      <p:sp>
        <p:nvSpPr>
          <p:cNvPr id="25" name="文本框 9"/>
          <p:cNvSpPr txBox="1">
            <a:spLocks noChangeArrowheads="1"/>
          </p:cNvSpPr>
          <p:nvPr/>
        </p:nvSpPr>
        <p:spPr bwMode="auto">
          <a:xfrm>
            <a:off x="7758113" y="3765777"/>
            <a:ext cx="22846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dirty="0">
                <a:solidFill>
                  <a:schemeClr val="bg1"/>
                </a:solidFill>
                <a:latin typeface="Arial" panose="020B0604020202020204" pitchFamily="34" charset="0"/>
                <a:ea typeface="宋体" panose="02010600030101010101" pitchFamily="2" charset="-122"/>
              </a:rPr>
              <a:t>4</a:t>
            </a:r>
            <a:r>
              <a:rPr lang="en-US" altLang="zh-CN" sz="1800" dirty="0">
                <a:solidFill>
                  <a:schemeClr val="bg1"/>
                </a:solidFill>
                <a:latin typeface="微软雅黑" panose="020B0503020204020204" pitchFamily="34" charset="-122"/>
                <a:ea typeface="微软雅黑" panose="020B0503020204020204" pitchFamily="34" charset="-122"/>
              </a:rPr>
              <a:t>. </a:t>
            </a:r>
            <a:r>
              <a:rPr lang="zh-CN" altLang="en-US" sz="1800" dirty="0" smtClean="0">
                <a:solidFill>
                  <a:schemeClr val="bg1"/>
                </a:solidFill>
                <a:latin typeface="微软雅黑" panose="020B0503020204020204" pitchFamily="34" charset="-122"/>
                <a:ea typeface="微软雅黑" panose="020B0503020204020204" pitchFamily="34" charset="-122"/>
              </a:rPr>
              <a:t>掌握逐帧动画、补</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spcBef>
                <a:spcPct val="0"/>
              </a:spcBef>
              <a:buFontTx/>
              <a:buNone/>
            </a:pPr>
            <a:r>
              <a:rPr lang="zh-CN" altLang="en-US" sz="1800" dirty="0" smtClean="0">
                <a:solidFill>
                  <a:schemeClr val="bg1"/>
                </a:solidFill>
                <a:latin typeface="微软雅黑" panose="020B0503020204020204" pitchFamily="34" charset="-122"/>
                <a:ea typeface="微软雅黑" panose="020B0503020204020204" pitchFamily="34" charset="-122"/>
              </a:rPr>
              <a:t>间动画和属性动画</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6" name="文本框 10"/>
          <p:cNvSpPr txBox="1">
            <a:spLocks noChangeArrowheads="1"/>
          </p:cNvSpPr>
          <p:nvPr/>
        </p:nvSpPr>
        <p:spPr bwMode="auto">
          <a:xfrm>
            <a:off x="6801737" y="1874929"/>
            <a:ext cx="29529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zh-CN" sz="1800" dirty="0">
                <a:solidFill>
                  <a:schemeClr val="bg1"/>
                </a:solidFill>
                <a:latin typeface="微软雅黑" panose="020B0503020204020204" pitchFamily="34" charset="-122"/>
                <a:ea typeface="微软雅黑" panose="020B0503020204020204" pitchFamily="34" charset="-122"/>
              </a:rPr>
              <a:t>5. </a:t>
            </a:r>
            <a:r>
              <a:rPr lang="en-US" altLang="zh-CN" sz="1800" dirty="0" err="1" smtClean="0">
                <a:solidFill>
                  <a:schemeClr val="bg1"/>
                </a:solidFill>
                <a:latin typeface="微软雅黑" panose="020B0503020204020204" pitchFamily="34" charset="-122"/>
                <a:ea typeface="微软雅黑" panose="020B0503020204020204" pitchFamily="34" charset="-122"/>
              </a:rPr>
              <a:t>SurfaceView</a:t>
            </a:r>
            <a:r>
              <a:rPr lang="zh-CN" altLang="en-US" sz="1800" dirty="0" smtClean="0">
                <a:solidFill>
                  <a:schemeClr val="bg1"/>
                </a:solidFill>
                <a:latin typeface="微软雅黑" panose="020B0503020204020204" pitchFamily="34" charset="-122"/>
                <a:ea typeface="微软雅黑" panose="020B0503020204020204" pitchFamily="34" charset="-122"/>
              </a:rPr>
              <a:t>的绘图机制</a:t>
            </a:r>
            <a:endParaRPr lang="en-US" altLang="zh-CN" sz="1800"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446088"/>
            <a:ext cx="3321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1271588"/>
            <a:ext cx="115919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00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anim calcmode="lin" valueType="num">
                                      <p:cBhvr>
                                        <p:cTn id="13" dur="500" fill="hold"/>
                                        <p:tgtEl>
                                          <p:spTgt spid="23"/>
                                        </p:tgtEl>
                                        <p:attrNameLst>
                                          <p:attrName>ppt_x</p:attrName>
                                        </p:attrNameLst>
                                      </p:cBhvr>
                                      <p:tavLst>
                                        <p:tav tm="0">
                                          <p:val>
                                            <p:strVal val="#ppt_x"/>
                                          </p:val>
                                        </p:tav>
                                        <p:tav tm="100000">
                                          <p:val>
                                            <p:strVal val="#ppt_x"/>
                                          </p:val>
                                        </p:tav>
                                      </p:tavLst>
                                    </p:anim>
                                    <p:anim calcmode="lin" valueType="num">
                                      <p:cBhvr>
                                        <p:cTn id="14" dur="5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8" presetClass="emph" presetSubtype="0" fill="hold" nodeType="withEffect">
                                  <p:stCondLst>
                                    <p:cond delay="0"/>
                                  </p:stCondLst>
                                  <p:childTnLst>
                                    <p:animRot by="21600000">
                                      <p:cBhvr>
                                        <p:cTn id="36" dur="500" fill="hold"/>
                                        <p:tgtEl>
                                          <p:spTgt spid="11"/>
                                        </p:tgtEl>
                                        <p:attrNameLst>
                                          <p:attrName>r</p:attrName>
                                        </p:attrNameLst>
                                      </p:cBhvr>
                                    </p:animRot>
                                  </p:childTnLst>
                                </p:cTn>
                              </p:par>
                              <p:par>
                                <p:cTn id="37" presetID="23" presetClass="entr" presetSubtype="16" fill="hold" grpId="0" nodeType="withEffect">
                                  <p:stCondLst>
                                    <p:cond delay="25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801340" y="434290"/>
            <a:ext cx="12502491" cy="1223963"/>
            <a:chOff x="200997" y="669775"/>
            <a:chExt cx="12502452" cy="1223559"/>
          </a:xfrm>
        </p:grpSpPr>
        <p:sp>
          <p:nvSpPr>
            <p:cNvPr id="27654" name="文本框 42"/>
            <p:cNvSpPr txBox="1">
              <a:spLocks noChangeArrowheads="1"/>
            </p:cNvSpPr>
            <p:nvPr/>
          </p:nvSpPr>
          <p:spPr bwMode="auto">
            <a:xfrm>
              <a:off x="2971329" y="959647"/>
              <a:ext cx="9732120"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7.3.2 </a:t>
              </a:r>
              <a:r>
                <a:rPr lang="zh-CN" altLang="en-US" sz="4400" dirty="0" smtClean="0">
                  <a:solidFill>
                    <a:schemeClr val="bg1"/>
                  </a:solidFill>
                  <a:latin typeface="微软雅黑" pitchFamily="34" charset="-122"/>
                  <a:ea typeface="微软雅黑" pitchFamily="34" charset="-122"/>
                </a:rPr>
                <a:t>使用</a:t>
              </a:r>
              <a:r>
                <a:rPr lang="en-US" altLang="zh-CN" sz="4400" dirty="0" err="1" smtClean="0">
                  <a:solidFill>
                    <a:schemeClr val="bg1"/>
                  </a:solidFill>
                  <a:latin typeface="微软雅黑" pitchFamily="34" charset="-122"/>
                  <a:ea typeface="微软雅黑" pitchFamily="34" charset="-122"/>
                </a:rPr>
                <a:t>drawBitmapMesh</a:t>
              </a:r>
              <a:r>
                <a:rPr lang="zh-CN" altLang="en-US" sz="4400" dirty="0" smtClean="0">
                  <a:solidFill>
                    <a:schemeClr val="bg1"/>
                  </a:solidFill>
                  <a:latin typeface="微软雅黑" pitchFamily="34" charset="-122"/>
                  <a:ea typeface="微软雅黑" pitchFamily="34" charset="-122"/>
                </a:rPr>
                <a:t>扭曲图像</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2"/>
          <a:stretch>
            <a:fillRect/>
          </a:stretch>
        </p:blipFill>
        <p:spPr>
          <a:xfrm>
            <a:off x="6835076" y="529375"/>
            <a:ext cx="3705225" cy="6134100"/>
          </a:xfrm>
          <a:prstGeom prst="rect">
            <a:avLst/>
          </a:prstGeom>
        </p:spPr>
      </p:pic>
      <p:sp>
        <p:nvSpPr>
          <p:cNvPr id="4" name="文本框 3"/>
          <p:cNvSpPr txBox="1"/>
          <p:nvPr/>
        </p:nvSpPr>
        <p:spPr>
          <a:xfrm>
            <a:off x="1764925" y="2740705"/>
            <a:ext cx="2262158" cy="369332"/>
          </a:xfrm>
          <a:prstGeom prst="rect">
            <a:avLst/>
          </a:prstGeom>
          <a:noFill/>
        </p:spPr>
        <p:txBody>
          <a:bodyPr wrap="none" rtlCol="0">
            <a:spAutoFit/>
          </a:bodyPr>
          <a:lstStyle/>
          <a:p>
            <a:r>
              <a:rPr lang="zh-CN" altLang="en-US" dirty="0" smtClean="0">
                <a:solidFill>
                  <a:srgbClr val="FE5A3E"/>
                </a:solidFill>
                <a:latin typeface="+mn-ea"/>
                <a:ea typeface="+mn-ea"/>
              </a:rPr>
              <a:t>案例：可揉动的图片</a:t>
            </a:r>
            <a:endParaRPr lang="zh-CN" altLang="en-US" dirty="0">
              <a:solidFill>
                <a:srgbClr val="FE5A3E"/>
              </a:solidFill>
              <a:latin typeface="+mn-ea"/>
              <a:ea typeface="+mn-ea"/>
            </a:endParaRPr>
          </a:p>
        </p:txBody>
      </p:sp>
      <p:sp>
        <p:nvSpPr>
          <p:cNvPr id="10" name="矩形 9"/>
          <p:cNvSpPr/>
          <p:nvPr/>
        </p:nvSpPr>
        <p:spPr>
          <a:xfrm>
            <a:off x="1832146" y="3237370"/>
            <a:ext cx="4389875" cy="14890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程序将会通过</a:t>
            </a:r>
            <a:r>
              <a:rPr lang="en-US" altLang="zh-CN" dirty="0" err="1" smtClean="0"/>
              <a:t>drawBitmapMesh</a:t>
            </a:r>
            <a:r>
              <a:rPr lang="en-US" altLang="zh-CN" dirty="0" smtClean="0"/>
              <a:t>()</a:t>
            </a:r>
            <a:r>
              <a:rPr lang="zh-CN" altLang="en-US" dirty="0" smtClean="0"/>
              <a:t>方法来控制图片的扭曲，当用户“触摸”图片的指定点时，该图片会在这个点被用户“按”下去。</a:t>
            </a:r>
            <a:endParaRPr lang="zh-CN" altLang="en-US" dirty="0"/>
          </a:p>
        </p:txBody>
      </p:sp>
    </p:spTree>
    <p:extLst>
      <p:ext uri="{BB962C8B-B14F-4D97-AF65-F5344CB8AC3E}">
        <p14:creationId xmlns:p14="http://schemas.microsoft.com/office/powerpoint/2010/main" val="811726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6881990"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7.3.3 </a:t>
              </a:r>
              <a:r>
                <a:rPr lang="zh-CN" altLang="en-US" sz="4400" dirty="0" smtClean="0">
                  <a:solidFill>
                    <a:schemeClr val="bg1"/>
                  </a:solidFill>
                  <a:latin typeface="微软雅黑" pitchFamily="34" charset="-122"/>
                  <a:ea typeface="微软雅黑" pitchFamily="34" charset="-122"/>
                </a:rPr>
                <a:t>使用</a:t>
              </a:r>
              <a:r>
                <a:rPr lang="en-US" altLang="zh-CN" sz="4400" dirty="0" err="1" smtClean="0">
                  <a:solidFill>
                    <a:schemeClr val="bg1"/>
                  </a:solidFill>
                  <a:latin typeface="微软雅黑" pitchFamily="34" charset="-122"/>
                  <a:ea typeface="微软雅黑" pitchFamily="34" charset="-122"/>
                </a:rPr>
                <a:t>Shader</a:t>
              </a:r>
              <a:r>
                <a:rPr lang="zh-CN" altLang="en-US" sz="4400" dirty="0" smtClean="0">
                  <a:solidFill>
                    <a:schemeClr val="bg1"/>
                  </a:solidFill>
                  <a:latin typeface="微软雅黑" pitchFamily="34" charset="-122"/>
                  <a:ea typeface="微软雅黑" pitchFamily="34" charset="-122"/>
                </a:rPr>
                <a:t>填充图片</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1" name="文本框 10"/>
          <p:cNvSpPr txBox="1"/>
          <p:nvPr/>
        </p:nvSpPr>
        <p:spPr bwMode="auto">
          <a:xfrm>
            <a:off x="2638550" y="1169439"/>
            <a:ext cx="5142755" cy="400110"/>
          </a:xfrm>
          <a:prstGeom prst="rect">
            <a:avLst/>
          </a:prstGeom>
          <a:noFill/>
        </p:spPr>
        <p:txBody>
          <a:bodyPr wrap="none">
            <a:spAutoFit/>
          </a:bodyPr>
          <a:lstStyle/>
          <a:p>
            <a:pPr fontAlgn="auto">
              <a:spcBef>
                <a:spcPts val="0"/>
              </a:spcBef>
              <a:spcAft>
                <a:spcPts val="0"/>
              </a:spcAft>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用</a:t>
            </a: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Shader</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对象指定的渲染效果来填充图片。</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9" name="组合 50"/>
          <p:cNvGrpSpPr>
            <a:grpSpLocks/>
          </p:cNvGrpSpPr>
          <p:nvPr/>
        </p:nvGrpSpPr>
        <p:grpSpPr bwMode="auto">
          <a:xfrm>
            <a:off x="1787189" y="2923743"/>
            <a:ext cx="7974997" cy="2205038"/>
            <a:chOff x="1411291" y="4183072"/>
            <a:chExt cx="7975061" cy="2379793"/>
          </a:xfrm>
        </p:grpSpPr>
        <p:sp>
          <p:nvSpPr>
            <p:cNvPr id="30" name="矩形 29"/>
            <p:cNvSpPr/>
            <p:nvPr/>
          </p:nvSpPr>
          <p:spPr>
            <a:xfrm>
              <a:off x="3536508" y="4183072"/>
              <a:ext cx="5849844" cy="237979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文本框 1"/>
            <p:cNvSpPr txBox="1">
              <a:spLocks noChangeArrowheads="1"/>
            </p:cNvSpPr>
            <p:nvPr/>
          </p:nvSpPr>
          <p:spPr bwMode="auto">
            <a:xfrm>
              <a:off x="1411291" y="4313226"/>
              <a:ext cx="2125215" cy="1793710"/>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Shader</a:t>
              </a:r>
              <a:endParaRPr lang="en-US" altLang="zh-CN" sz="4800" dirty="0" smtClean="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本身是一个抽象类，提供了如右边所描述的实现类。</a:t>
              </a:r>
              <a:endParaRPr lang="zh-CN" altLang="en-US" dirty="0">
                <a:solidFill>
                  <a:schemeClr val="bg1"/>
                </a:solidFill>
                <a:latin typeface="Calibri" pitchFamily="34" charset="0"/>
                <a:ea typeface="方正大黑简体" pitchFamily="2" charset="-122"/>
              </a:endParaRPr>
            </a:p>
          </p:txBody>
        </p:sp>
        <p:sp>
          <p:nvSpPr>
            <p:cNvPr id="32" name="文本框 49"/>
            <p:cNvSpPr txBox="1">
              <a:spLocks noChangeArrowheads="1"/>
            </p:cNvSpPr>
            <p:nvPr/>
          </p:nvSpPr>
          <p:spPr bwMode="auto">
            <a:xfrm>
              <a:off x="3726524" y="4575763"/>
              <a:ext cx="5469811" cy="1594410"/>
            </a:xfrm>
            <a:prstGeom prst="rect">
              <a:avLst/>
            </a:prstGeom>
            <a:noFill/>
            <a:ln w="9525">
              <a:noFill/>
              <a:miter lim="800000"/>
              <a:headEnd/>
              <a:tailEnd/>
            </a:ln>
          </p:spPr>
          <p:txBody>
            <a:bodyPr wrap="none">
              <a:spAutoFit/>
            </a:bodyPr>
            <a:lstStyle/>
            <a:p>
              <a:pPr marL="285750" indent="-285750">
                <a:buFont typeface="Arial" charset="0"/>
                <a:buChar char="•"/>
              </a:pPr>
              <a:r>
                <a:rPr lang="en-US" altLang="zh-CN" dirty="0" err="1" smtClean="0">
                  <a:solidFill>
                    <a:schemeClr val="bg1"/>
                  </a:solidFill>
                  <a:latin typeface="Calibri" pitchFamily="34" charset="0"/>
                  <a:ea typeface="微软雅黑" pitchFamily="34" charset="-122"/>
                </a:rPr>
                <a:t>BitmapShader</a:t>
              </a:r>
              <a:r>
                <a:rPr lang="zh-CN" altLang="en-US" dirty="0" smtClean="0">
                  <a:solidFill>
                    <a:schemeClr val="bg1"/>
                  </a:solidFill>
                  <a:latin typeface="Calibri" pitchFamily="34" charset="0"/>
                  <a:ea typeface="微软雅黑" pitchFamily="34" charset="-122"/>
                </a:rPr>
                <a:t>：使用位图平铺的渲染效果。</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LinearGradient</a:t>
              </a:r>
              <a:r>
                <a:rPr lang="zh-CN" altLang="en-US" dirty="0" smtClean="0">
                  <a:solidFill>
                    <a:schemeClr val="bg1"/>
                  </a:solidFill>
                  <a:latin typeface="Calibri" pitchFamily="34" charset="0"/>
                  <a:ea typeface="微软雅黑" pitchFamily="34" charset="-122"/>
                </a:rPr>
                <a:t>：使用线性渐变来填充图形。</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RadialGradient</a:t>
              </a:r>
              <a:r>
                <a:rPr lang="zh-CN" altLang="en-US" dirty="0" smtClean="0">
                  <a:solidFill>
                    <a:schemeClr val="bg1"/>
                  </a:solidFill>
                  <a:latin typeface="Calibri" pitchFamily="34" charset="0"/>
                  <a:ea typeface="微软雅黑" pitchFamily="34" charset="-122"/>
                </a:rPr>
                <a:t>：使用圆形渐变来填充图形。</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SweepGradient</a:t>
              </a:r>
              <a:r>
                <a:rPr lang="zh-CN" altLang="en-US" dirty="0" smtClean="0">
                  <a:solidFill>
                    <a:schemeClr val="bg1"/>
                  </a:solidFill>
                  <a:latin typeface="Calibri" pitchFamily="34" charset="0"/>
                  <a:ea typeface="微软雅黑" pitchFamily="34" charset="-122"/>
                </a:rPr>
                <a:t>：使用角度渐变来填充图形。</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ComposeShader</a:t>
              </a:r>
              <a:r>
                <a:rPr lang="zh-CN" altLang="en-US" dirty="0" smtClean="0">
                  <a:solidFill>
                    <a:schemeClr val="bg1"/>
                  </a:solidFill>
                  <a:latin typeface="Calibri" pitchFamily="34" charset="0"/>
                  <a:ea typeface="微软雅黑" pitchFamily="34" charset="-122"/>
                </a:rPr>
                <a:t>：使用组合渲染效果来填充图形。</a:t>
              </a:r>
              <a:endParaRPr lang="en-US" altLang="zh-CN" dirty="0">
                <a:solidFill>
                  <a:schemeClr val="bg1"/>
                </a:solidFill>
                <a:latin typeface="Calibri" pitchFamily="34" charset="0"/>
                <a:ea typeface="微软雅黑" pitchFamily="34" charset="-122"/>
              </a:endParaRPr>
            </a:p>
          </p:txBody>
        </p:sp>
      </p:grpSp>
      <p:grpSp>
        <p:nvGrpSpPr>
          <p:cNvPr id="7" name="组合 6"/>
          <p:cNvGrpSpPr/>
          <p:nvPr/>
        </p:nvGrpSpPr>
        <p:grpSpPr>
          <a:xfrm>
            <a:off x="1999909" y="664437"/>
            <a:ext cx="3705225" cy="6038850"/>
            <a:chOff x="7693152" y="151998"/>
            <a:chExt cx="3705225" cy="6038850"/>
          </a:xfrm>
        </p:grpSpPr>
        <p:pic>
          <p:nvPicPr>
            <p:cNvPr id="3" name="图片 2"/>
            <p:cNvPicPr>
              <a:picLocks noChangeAspect="1"/>
            </p:cNvPicPr>
            <p:nvPr/>
          </p:nvPicPr>
          <p:blipFill>
            <a:blip r:embed="rId2"/>
            <a:stretch>
              <a:fillRect/>
            </a:stretch>
          </p:blipFill>
          <p:spPr>
            <a:xfrm>
              <a:off x="7693152" y="151998"/>
              <a:ext cx="3705225" cy="6038850"/>
            </a:xfrm>
            <a:prstGeom prst="rect">
              <a:avLst/>
            </a:prstGeom>
          </p:spPr>
        </p:pic>
        <p:sp>
          <p:nvSpPr>
            <p:cNvPr id="5" name="文本框 4"/>
            <p:cNvSpPr txBox="1"/>
            <p:nvPr/>
          </p:nvSpPr>
          <p:spPr>
            <a:xfrm>
              <a:off x="8389636" y="596958"/>
              <a:ext cx="2262158" cy="369332"/>
            </a:xfrm>
            <a:prstGeom prst="rect">
              <a:avLst/>
            </a:prstGeom>
            <a:noFill/>
          </p:spPr>
          <p:txBody>
            <a:bodyPr wrap="none" rtlCol="0">
              <a:spAutoFit/>
            </a:bodyPr>
            <a:lstStyle/>
            <a:p>
              <a:r>
                <a:rPr lang="zh-CN" altLang="en-US" dirty="0" smtClean="0">
                  <a:solidFill>
                    <a:srgbClr val="FE5A3E"/>
                  </a:solidFill>
                  <a:latin typeface="+mn-ea"/>
                  <a:ea typeface="+mn-ea"/>
                </a:rPr>
                <a:t>位图平铺的渲染效果</a:t>
              </a:r>
              <a:endParaRPr lang="zh-CN" altLang="en-US" dirty="0">
                <a:solidFill>
                  <a:srgbClr val="FE5A3E"/>
                </a:solidFill>
                <a:latin typeface="+mn-ea"/>
                <a:ea typeface="+mn-ea"/>
              </a:endParaRPr>
            </a:p>
          </p:txBody>
        </p:sp>
      </p:grpSp>
      <p:grpSp>
        <p:nvGrpSpPr>
          <p:cNvPr id="6" name="组合 5"/>
          <p:cNvGrpSpPr/>
          <p:nvPr/>
        </p:nvGrpSpPr>
        <p:grpSpPr>
          <a:xfrm>
            <a:off x="6584107" y="664437"/>
            <a:ext cx="3724275" cy="6010275"/>
            <a:chOff x="8597409" y="712784"/>
            <a:chExt cx="3724275" cy="6010275"/>
          </a:xfrm>
        </p:grpSpPr>
        <p:pic>
          <p:nvPicPr>
            <p:cNvPr id="4" name="图片 3"/>
            <p:cNvPicPr>
              <a:picLocks noChangeAspect="1"/>
            </p:cNvPicPr>
            <p:nvPr/>
          </p:nvPicPr>
          <p:blipFill>
            <a:blip r:embed="rId3"/>
            <a:stretch>
              <a:fillRect/>
            </a:stretch>
          </p:blipFill>
          <p:spPr>
            <a:xfrm>
              <a:off x="8597409" y="712784"/>
              <a:ext cx="3724275" cy="6010275"/>
            </a:xfrm>
            <a:prstGeom prst="rect">
              <a:avLst/>
            </a:prstGeom>
          </p:spPr>
        </p:pic>
        <p:sp>
          <p:nvSpPr>
            <p:cNvPr id="33" name="文本框 32"/>
            <p:cNvSpPr txBox="1"/>
            <p:nvPr/>
          </p:nvSpPr>
          <p:spPr>
            <a:xfrm>
              <a:off x="9328467" y="1183042"/>
              <a:ext cx="2262158" cy="369332"/>
            </a:xfrm>
            <a:prstGeom prst="rect">
              <a:avLst/>
            </a:prstGeom>
            <a:noFill/>
          </p:spPr>
          <p:txBody>
            <a:bodyPr wrap="none" rtlCol="0">
              <a:spAutoFit/>
            </a:bodyPr>
            <a:lstStyle/>
            <a:p>
              <a:r>
                <a:rPr lang="zh-CN" altLang="en-US" dirty="0">
                  <a:solidFill>
                    <a:srgbClr val="FE5A3E"/>
                  </a:solidFill>
                  <a:latin typeface="+mn-ea"/>
                  <a:ea typeface="+mn-ea"/>
                </a:rPr>
                <a:t>角度渐变的渲染效果</a:t>
              </a:r>
            </a:p>
          </p:txBody>
        </p:sp>
      </p:grpSp>
    </p:spTree>
    <p:extLst>
      <p:ext uri="{BB962C8B-B14F-4D97-AF65-F5344CB8AC3E}">
        <p14:creationId xmlns:p14="http://schemas.microsoft.com/office/powerpoint/2010/main" val="3639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7.4</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3363955" y="4752210"/>
            <a:ext cx="5416868"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逐帧（</a:t>
            </a:r>
            <a:r>
              <a:rPr lang="en-US" altLang="zh-CN" sz="4800" dirty="0" smtClean="0">
                <a:solidFill>
                  <a:schemeClr val="bg1"/>
                </a:solidFill>
                <a:latin typeface="方正大黑简体" pitchFamily="2" charset="-122"/>
                <a:ea typeface="方正大黑简体" pitchFamily="2" charset="-122"/>
              </a:rPr>
              <a:t>Frame</a:t>
            </a:r>
            <a:r>
              <a:rPr lang="zh-CN" altLang="en-US" sz="4800" dirty="0" smtClean="0">
                <a:solidFill>
                  <a:schemeClr val="bg1"/>
                </a:solidFill>
                <a:latin typeface="方正大黑简体" pitchFamily="2" charset="-122"/>
                <a:ea typeface="方正大黑简体" pitchFamily="2" charset="-122"/>
              </a:rPr>
              <a:t>）动画</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flipV="1">
            <a:off x="851128" y="5158581"/>
            <a:ext cx="2317075" cy="1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976575" y="5176837"/>
            <a:ext cx="2238313"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835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椭圆 75"/>
          <p:cNvSpPr/>
          <p:nvPr/>
        </p:nvSpPr>
        <p:spPr>
          <a:xfrm>
            <a:off x="5080000" y="3268663"/>
            <a:ext cx="1752600" cy="1752600"/>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sp>
        <p:nvSpPr>
          <p:cNvPr id="57346" name="文本框 3"/>
          <p:cNvSpPr txBox="1">
            <a:spLocks noChangeArrowheads="1"/>
          </p:cNvSpPr>
          <p:nvPr/>
        </p:nvSpPr>
        <p:spPr bwMode="auto">
          <a:xfrm>
            <a:off x="3369708" y="668764"/>
            <a:ext cx="586160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Animation</a:t>
            </a:r>
            <a:r>
              <a:rPr lang="zh-CN" altLang="en-US" sz="4800" dirty="0" smtClean="0">
                <a:solidFill>
                  <a:schemeClr val="bg1"/>
                </a:solidFill>
                <a:latin typeface="Calibri" pitchFamily="34" charset="0"/>
                <a:ea typeface="方正大黑简体" pitchFamily="2" charset="-122"/>
              </a:rPr>
              <a:t>与逐帧动画</a:t>
            </a:r>
            <a:endParaRPr lang="zh-CN" altLang="en-US" sz="4800" dirty="0">
              <a:solidFill>
                <a:schemeClr val="bg1"/>
              </a:solidFill>
              <a:latin typeface="Calibri" pitchFamily="34" charset="0"/>
              <a:ea typeface="方正大黑简体" pitchFamily="2" charset="-122"/>
            </a:endParaRPr>
          </a:p>
        </p:txBody>
      </p:sp>
      <p:cxnSp>
        <p:nvCxnSpPr>
          <p:cNvPr id="5" name="直接连接符 4"/>
          <p:cNvCxnSpPr/>
          <p:nvPr/>
        </p:nvCxnSpPr>
        <p:spPr>
          <a:xfrm>
            <a:off x="866775" y="1603375"/>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368" name="文本框 2"/>
          <p:cNvSpPr txBox="1">
            <a:spLocks noChangeArrowheads="1"/>
          </p:cNvSpPr>
          <p:nvPr/>
        </p:nvSpPr>
        <p:spPr bwMode="auto">
          <a:xfrm>
            <a:off x="740475" y="2516098"/>
            <a:ext cx="3577206" cy="1200329"/>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定义逐帧动画非常简单，只要在</a:t>
            </a:r>
            <a:r>
              <a:rPr lang="en-US" altLang="zh-CN" dirty="0" smtClean="0">
                <a:solidFill>
                  <a:schemeClr val="bg1"/>
                </a:solidFill>
                <a:latin typeface="Calibri" pitchFamily="34" charset="0"/>
                <a:ea typeface="微软雅黑" pitchFamily="34" charset="-122"/>
              </a:rPr>
              <a:t>&lt;animation-list…/&gt;</a:t>
            </a:r>
            <a:r>
              <a:rPr lang="zh-CN" altLang="en-US" dirty="0" smtClean="0">
                <a:solidFill>
                  <a:schemeClr val="bg1"/>
                </a:solidFill>
                <a:latin typeface="Calibri" pitchFamily="34" charset="0"/>
                <a:ea typeface="微软雅黑" pitchFamily="34" charset="-122"/>
              </a:rPr>
              <a:t>元素中使用定义动画的全部帧，并指定各帧的持续时间即可。</a:t>
            </a:r>
            <a:endParaRPr lang="zh-CN" altLang="en-US" dirty="0">
              <a:solidFill>
                <a:schemeClr val="bg1"/>
              </a:solidFill>
              <a:latin typeface="Calibri" pitchFamily="34" charset="0"/>
              <a:ea typeface="微软雅黑" pitchFamily="34" charset="-122"/>
            </a:endParaRPr>
          </a:p>
        </p:txBody>
      </p:sp>
      <p:sp>
        <p:nvSpPr>
          <p:cNvPr id="57349" name="Freeform 96"/>
          <p:cNvSpPr>
            <a:spLocks noEditPoints="1"/>
          </p:cNvSpPr>
          <p:nvPr/>
        </p:nvSpPr>
        <p:spPr bwMode="auto">
          <a:xfrm>
            <a:off x="5313363" y="3721100"/>
            <a:ext cx="1262062" cy="784225"/>
          </a:xfrm>
          <a:custGeom>
            <a:avLst/>
            <a:gdLst>
              <a:gd name="T0" fmla="*/ 277632 w 100"/>
              <a:gd name="T1" fmla="*/ 694642 h 70"/>
              <a:gd name="T2" fmla="*/ 315491 w 100"/>
              <a:gd name="T3" fmla="*/ 403340 h 70"/>
              <a:gd name="T4" fmla="*/ 454307 w 100"/>
              <a:gd name="T5" fmla="*/ 347321 h 70"/>
              <a:gd name="T6" fmla="*/ 605743 w 100"/>
              <a:gd name="T7" fmla="*/ 201670 h 70"/>
              <a:gd name="T8" fmla="*/ 1072669 w 100"/>
              <a:gd name="T9" fmla="*/ 224078 h 70"/>
              <a:gd name="T10" fmla="*/ 1186246 w 100"/>
              <a:gd name="T11" fmla="*/ 470564 h 70"/>
              <a:gd name="T12" fmla="*/ 1186246 w 100"/>
              <a:gd name="T13" fmla="*/ 492972 h 70"/>
              <a:gd name="T14" fmla="*/ 1261964 w 100"/>
              <a:gd name="T15" fmla="*/ 638622 h 70"/>
              <a:gd name="T16" fmla="*/ 1173627 w 100"/>
              <a:gd name="T17" fmla="*/ 784273 h 70"/>
              <a:gd name="T18" fmla="*/ 403829 w 100"/>
              <a:gd name="T19" fmla="*/ 784273 h 70"/>
              <a:gd name="T20" fmla="*/ 138816 w 100"/>
              <a:gd name="T21" fmla="*/ 134447 h 70"/>
              <a:gd name="T22" fmla="*/ 0 w 100"/>
              <a:gd name="T23" fmla="*/ 280097 h 70"/>
              <a:gd name="T24" fmla="*/ 88337 w 100"/>
              <a:gd name="T25" fmla="*/ 414544 h 70"/>
              <a:gd name="T26" fmla="*/ 239773 w 100"/>
              <a:gd name="T27" fmla="*/ 414544 h 70"/>
              <a:gd name="T28" fmla="*/ 302871 w 100"/>
              <a:gd name="T29" fmla="*/ 347321 h 70"/>
              <a:gd name="T30" fmla="*/ 88337 w 100"/>
              <a:gd name="T31" fmla="*/ 324913 h 70"/>
              <a:gd name="T32" fmla="*/ 113577 w 100"/>
              <a:gd name="T33" fmla="*/ 224078 h 70"/>
              <a:gd name="T34" fmla="*/ 227154 w 100"/>
              <a:gd name="T35" fmla="*/ 201670 h 70"/>
              <a:gd name="T36" fmla="*/ 290252 w 100"/>
              <a:gd name="T37" fmla="*/ 257690 h 70"/>
              <a:gd name="T38" fmla="*/ 315491 w 100"/>
              <a:gd name="T39" fmla="*/ 179262 h 70"/>
              <a:gd name="T40" fmla="*/ 227154 w 100"/>
              <a:gd name="T41" fmla="*/ 134447 h 70"/>
              <a:gd name="T42" fmla="*/ 365970 w 100"/>
              <a:gd name="T43" fmla="*/ 67223 h 70"/>
              <a:gd name="T44" fmla="*/ 517405 w 100"/>
              <a:gd name="T45" fmla="*/ 190466 h 70"/>
              <a:gd name="T46" fmla="*/ 530025 w 100"/>
              <a:gd name="T47" fmla="*/ 67223 h 70"/>
              <a:gd name="T48" fmla="*/ 227154 w 100"/>
              <a:gd name="T49" fmla="*/ 44816 h 70"/>
              <a:gd name="T50" fmla="*/ 138816 w 100"/>
              <a:gd name="T51" fmla="*/ 134447 h 70"/>
              <a:gd name="T52" fmla="*/ 555264 w 100"/>
              <a:gd name="T53" fmla="*/ 336117 h 70"/>
              <a:gd name="T54" fmla="*/ 731939 w 100"/>
              <a:gd name="T55" fmla="*/ 414544 h 70"/>
              <a:gd name="T56" fmla="*/ 782418 w 100"/>
              <a:gd name="T57" fmla="*/ 627418 h 70"/>
              <a:gd name="T58" fmla="*/ 706700 w 100"/>
              <a:gd name="T59" fmla="*/ 616214 h 70"/>
              <a:gd name="T60" fmla="*/ 681461 w 100"/>
              <a:gd name="T61" fmla="*/ 459360 h 70"/>
              <a:gd name="T62" fmla="*/ 466927 w 100"/>
              <a:gd name="T63" fmla="*/ 414544 h 70"/>
              <a:gd name="T64" fmla="*/ 315491 w 100"/>
              <a:gd name="T65" fmla="*/ 571399 h 70"/>
              <a:gd name="T66" fmla="*/ 403829 w 100"/>
              <a:gd name="T67" fmla="*/ 717050 h 70"/>
              <a:gd name="T68" fmla="*/ 1186246 w 100"/>
              <a:gd name="T69" fmla="*/ 638622 h 70"/>
              <a:gd name="T70" fmla="*/ 1123148 w 100"/>
              <a:gd name="T71" fmla="*/ 537787 h 70"/>
              <a:gd name="T72" fmla="*/ 971712 w 100"/>
              <a:gd name="T73" fmla="*/ 526583 h 70"/>
              <a:gd name="T74" fmla="*/ 1060050 w 100"/>
              <a:gd name="T75" fmla="*/ 436952 h 70"/>
              <a:gd name="T76" fmla="*/ 1022191 w 100"/>
              <a:gd name="T77" fmla="*/ 268894 h 70"/>
              <a:gd name="T78" fmla="*/ 643602 w 100"/>
              <a:gd name="T79" fmla="*/ 246486 h 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0"/>
              <a:gd name="T121" fmla="*/ 0 h 70"/>
              <a:gd name="T122" fmla="*/ 100 w 100"/>
              <a:gd name="T123" fmla="*/ 70 h 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0" h="70">
                <a:moveTo>
                  <a:pt x="30" y="69"/>
                </a:moveTo>
                <a:cubicBezTo>
                  <a:pt x="27" y="67"/>
                  <a:pt x="24" y="65"/>
                  <a:pt x="22" y="62"/>
                </a:cubicBezTo>
                <a:cubicBezTo>
                  <a:pt x="20" y="58"/>
                  <a:pt x="19" y="55"/>
                  <a:pt x="19" y="51"/>
                </a:cubicBezTo>
                <a:cubicBezTo>
                  <a:pt x="19" y="45"/>
                  <a:pt x="22" y="40"/>
                  <a:pt x="25" y="36"/>
                </a:cubicBezTo>
                <a:cubicBezTo>
                  <a:pt x="28" y="34"/>
                  <a:pt x="31" y="32"/>
                  <a:pt x="35" y="31"/>
                </a:cubicBezTo>
                <a:cubicBezTo>
                  <a:pt x="35" y="31"/>
                  <a:pt x="36" y="31"/>
                  <a:pt x="36" y="31"/>
                </a:cubicBezTo>
                <a:cubicBezTo>
                  <a:pt x="36" y="31"/>
                  <a:pt x="37" y="30"/>
                  <a:pt x="38" y="30"/>
                </a:cubicBezTo>
                <a:cubicBezTo>
                  <a:pt x="40" y="25"/>
                  <a:pt x="43" y="21"/>
                  <a:pt x="48" y="18"/>
                </a:cubicBezTo>
                <a:cubicBezTo>
                  <a:pt x="52" y="14"/>
                  <a:pt x="58" y="12"/>
                  <a:pt x="65" y="12"/>
                </a:cubicBezTo>
                <a:cubicBezTo>
                  <a:pt x="73" y="12"/>
                  <a:pt x="80" y="15"/>
                  <a:pt x="85" y="20"/>
                </a:cubicBezTo>
                <a:cubicBezTo>
                  <a:pt x="91" y="26"/>
                  <a:pt x="94" y="33"/>
                  <a:pt x="94" y="41"/>
                </a:cubicBezTo>
                <a:cubicBezTo>
                  <a:pt x="94" y="41"/>
                  <a:pt x="94" y="41"/>
                  <a:pt x="94" y="42"/>
                </a:cubicBezTo>
                <a:cubicBezTo>
                  <a:pt x="94" y="42"/>
                  <a:pt x="94" y="43"/>
                  <a:pt x="94" y="43"/>
                </a:cubicBezTo>
                <a:cubicBezTo>
                  <a:pt x="94" y="43"/>
                  <a:pt x="94" y="43"/>
                  <a:pt x="94" y="44"/>
                </a:cubicBezTo>
                <a:cubicBezTo>
                  <a:pt x="96" y="45"/>
                  <a:pt x="97" y="46"/>
                  <a:pt x="98" y="48"/>
                </a:cubicBezTo>
                <a:cubicBezTo>
                  <a:pt x="100" y="51"/>
                  <a:pt x="100" y="54"/>
                  <a:pt x="100" y="57"/>
                </a:cubicBezTo>
                <a:cubicBezTo>
                  <a:pt x="100" y="61"/>
                  <a:pt x="99" y="65"/>
                  <a:pt x="95" y="69"/>
                </a:cubicBezTo>
                <a:cubicBezTo>
                  <a:pt x="95" y="69"/>
                  <a:pt x="94" y="70"/>
                  <a:pt x="93" y="70"/>
                </a:cubicBezTo>
                <a:cubicBezTo>
                  <a:pt x="93" y="70"/>
                  <a:pt x="93" y="70"/>
                  <a:pt x="93" y="70"/>
                </a:cubicBezTo>
                <a:cubicBezTo>
                  <a:pt x="32" y="70"/>
                  <a:pt x="32" y="70"/>
                  <a:pt x="32" y="70"/>
                </a:cubicBezTo>
                <a:cubicBezTo>
                  <a:pt x="31" y="70"/>
                  <a:pt x="31" y="69"/>
                  <a:pt x="30" y="69"/>
                </a:cubicBezTo>
                <a:close/>
                <a:moveTo>
                  <a:pt x="11" y="12"/>
                </a:moveTo>
                <a:cubicBezTo>
                  <a:pt x="8" y="12"/>
                  <a:pt x="6" y="14"/>
                  <a:pt x="4" y="15"/>
                </a:cubicBezTo>
                <a:cubicBezTo>
                  <a:pt x="2" y="18"/>
                  <a:pt x="0" y="21"/>
                  <a:pt x="0" y="25"/>
                </a:cubicBezTo>
                <a:cubicBezTo>
                  <a:pt x="0" y="28"/>
                  <a:pt x="1" y="30"/>
                  <a:pt x="2" y="32"/>
                </a:cubicBezTo>
                <a:cubicBezTo>
                  <a:pt x="3" y="34"/>
                  <a:pt x="5" y="36"/>
                  <a:pt x="7" y="37"/>
                </a:cubicBezTo>
                <a:cubicBezTo>
                  <a:pt x="8" y="37"/>
                  <a:pt x="8" y="37"/>
                  <a:pt x="9" y="37"/>
                </a:cubicBezTo>
                <a:cubicBezTo>
                  <a:pt x="19" y="37"/>
                  <a:pt x="19" y="37"/>
                  <a:pt x="19" y="37"/>
                </a:cubicBezTo>
                <a:cubicBezTo>
                  <a:pt x="20" y="36"/>
                  <a:pt x="21" y="35"/>
                  <a:pt x="22" y="33"/>
                </a:cubicBezTo>
                <a:cubicBezTo>
                  <a:pt x="23" y="33"/>
                  <a:pt x="24" y="32"/>
                  <a:pt x="24" y="31"/>
                </a:cubicBezTo>
                <a:cubicBezTo>
                  <a:pt x="10" y="31"/>
                  <a:pt x="10" y="31"/>
                  <a:pt x="10" y="31"/>
                </a:cubicBezTo>
                <a:cubicBezTo>
                  <a:pt x="9" y="31"/>
                  <a:pt x="8" y="30"/>
                  <a:pt x="7" y="29"/>
                </a:cubicBezTo>
                <a:cubicBezTo>
                  <a:pt x="7" y="28"/>
                  <a:pt x="6" y="26"/>
                  <a:pt x="6" y="25"/>
                </a:cubicBezTo>
                <a:cubicBezTo>
                  <a:pt x="6" y="23"/>
                  <a:pt x="7" y="21"/>
                  <a:pt x="9" y="20"/>
                </a:cubicBezTo>
                <a:cubicBezTo>
                  <a:pt x="10" y="19"/>
                  <a:pt x="11" y="18"/>
                  <a:pt x="12" y="18"/>
                </a:cubicBezTo>
                <a:cubicBezTo>
                  <a:pt x="14" y="17"/>
                  <a:pt x="16" y="17"/>
                  <a:pt x="18" y="18"/>
                </a:cubicBezTo>
                <a:cubicBezTo>
                  <a:pt x="19" y="18"/>
                  <a:pt x="20" y="19"/>
                  <a:pt x="21" y="20"/>
                </a:cubicBezTo>
                <a:cubicBezTo>
                  <a:pt x="22" y="21"/>
                  <a:pt x="22" y="22"/>
                  <a:pt x="23" y="23"/>
                </a:cubicBezTo>
                <a:cubicBezTo>
                  <a:pt x="23" y="26"/>
                  <a:pt x="28" y="25"/>
                  <a:pt x="28" y="22"/>
                </a:cubicBezTo>
                <a:cubicBezTo>
                  <a:pt x="28" y="20"/>
                  <a:pt x="27" y="17"/>
                  <a:pt x="25" y="16"/>
                </a:cubicBezTo>
                <a:cubicBezTo>
                  <a:pt x="24" y="14"/>
                  <a:pt x="22" y="13"/>
                  <a:pt x="19" y="12"/>
                </a:cubicBezTo>
                <a:cubicBezTo>
                  <a:pt x="19" y="12"/>
                  <a:pt x="19" y="12"/>
                  <a:pt x="18" y="12"/>
                </a:cubicBezTo>
                <a:cubicBezTo>
                  <a:pt x="19" y="11"/>
                  <a:pt x="20" y="10"/>
                  <a:pt x="21" y="9"/>
                </a:cubicBezTo>
                <a:cubicBezTo>
                  <a:pt x="23" y="7"/>
                  <a:pt x="26" y="6"/>
                  <a:pt x="29" y="6"/>
                </a:cubicBezTo>
                <a:cubicBezTo>
                  <a:pt x="32" y="6"/>
                  <a:pt x="35" y="8"/>
                  <a:pt x="38" y="10"/>
                </a:cubicBezTo>
                <a:cubicBezTo>
                  <a:pt x="39" y="12"/>
                  <a:pt x="41" y="14"/>
                  <a:pt x="41" y="17"/>
                </a:cubicBezTo>
                <a:cubicBezTo>
                  <a:pt x="42" y="16"/>
                  <a:pt x="44" y="14"/>
                  <a:pt x="46" y="13"/>
                </a:cubicBezTo>
                <a:cubicBezTo>
                  <a:pt x="45" y="10"/>
                  <a:pt x="44" y="8"/>
                  <a:pt x="42" y="6"/>
                </a:cubicBezTo>
                <a:cubicBezTo>
                  <a:pt x="38" y="3"/>
                  <a:pt x="34" y="0"/>
                  <a:pt x="29" y="0"/>
                </a:cubicBezTo>
                <a:cubicBezTo>
                  <a:pt x="25" y="0"/>
                  <a:pt x="21" y="2"/>
                  <a:pt x="18" y="4"/>
                </a:cubicBezTo>
                <a:cubicBezTo>
                  <a:pt x="15" y="6"/>
                  <a:pt x="13" y="9"/>
                  <a:pt x="12" y="12"/>
                </a:cubicBezTo>
                <a:cubicBezTo>
                  <a:pt x="12" y="12"/>
                  <a:pt x="11" y="12"/>
                  <a:pt x="11" y="12"/>
                </a:cubicBezTo>
                <a:cubicBezTo>
                  <a:pt x="11" y="12"/>
                  <a:pt x="11" y="12"/>
                  <a:pt x="11" y="12"/>
                </a:cubicBezTo>
                <a:close/>
                <a:moveTo>
                  <a:pt x="44" y="30"/>
                </a:moveTo>
                <a:cubicBezTo>
                  <a:pt x="46" y="31"/>
                  <a:pt x="47" y="31"/>
                  <a:pt x="48" y="31"/>
                </a:cubicBezTo>
                <a:cubicBezTo>
                  <a:pt x="52" y="32"/>
                  <a:pt x="56" y="34"/>
                  <a:pt x="58" y="37"/>
                </a:cubicBezTo>
                <a:cubicBezTo>
                  <a:pt x="60" y="39"/>
                  <a:pt x="62" y="43"/>
                  <a:pt x="62" y="46"/>
                </a:cubicBezTo>
                <a:cubicBezTo>
                  <a:pt x="63" y="49"/>
                  <a:pt x="63" y="53"/>
                  <a:pt x="62" y="56"/>
                </a:cubicBezTo>
                <a:cubicBezTo>
                  <a:pt x="61" y="58"/>
                  <a:pt x="60" y="59"/>
                  <a:pt x="58" y="58"/>
                </a:cubicBezTo>
                <a:cubicBezTo>
                  <a:pt x="56" y="58"/>
                  <a:pt x="56" y="56"/>
                  <a:pt x="56" y="55"/>
                </a:cubicBezTo>
                <a:cubicBezTo>
                  <a:pt x="57" y="52"/>
                  <a:pt x="57" y="49"/>
                  <a:pt x="56" y="47"/>
                </a:cubicBezTo>
                <a:cubicBezTo>
                  <a:pt x="56" y="45"/>
                  <a:pt x="55" y="42"/>
                  <a:pt x="54" y="41"/>
                </a:cubicBezTo>
                <a:cubicBezTo>
                  <a:pt x="52" y="39"/>
                  <a:pt x="50" y="38"/>
                  <a:pt x="47" y="37"/>
                </a:cubicBezTo>
                <a:cubicBezTo>
                  <a:pt x="44" y="36"/>
                  <a:pt x="41" y="36"/>
                  <a:pt x="37" y="37"/>
                </a:cubicBezTo>
                <a:cubicBezTo>
                  <a:pt x="34" y="37"/>
                  <a:pt x="32" y="39"/>
                  <a:pt x="30" y="41"/>
                </a:cubicBezTo>
                <a:cubicBezTo>
                  <a:pt x="27" y="43"/>
                  <a:pt x="25" y="47"/>
                  <a:pt x="25" y="51"/>
                </a:cubicBezTo>
                <a:cubicBezTo>
                  <a:pt x="25" y="54"/>
                  <a:pt x="26" y="56"/>
                  <a:pt x="27" y="59"/>
                </a:cubicBezTo>
                <a:cubicBezTo>
                  <a:pt x="29" y="61"/>
                  <a:pt x="30" y="62"/>
                  <a:pt x="32" y="64"/>
                </a:cubicBezTo>
                <a:cubicBezTo>
                  <a:pt x="92" y="64"/>
                  <a:pt x="92" y="64"/>
                  <a:pt x="92" y="64"/>
                </a:cubicBezTo>
                <a:cubicBezTo>
                  <a:pt x="93" y="61"/>
                  <a:pt x="94" y="59"/>
                  <a:pt x="94" y="57"/>
                </a:cubicBezTo>
                <a:cubicBezTo>
                  <a:pt x="94" y="55"/>
                  <a:pt x="94" y="53"/>
                  <a:pt x="93" y="51"/>
                </a:cubicBezTo>
                <a:cubicBezTo>
                  <a:pt x="92" y="50"/>
                  <a:pt x="91" y="49"/>
                  <a:pt x="89" y="48"/>
                </a:cubicBezTo>
                <a:cubicBezTo>
                  <a:pt x="87" y="47"/>
                  <a:pt x="84" y="47"/>
                  <a:pt x="80" y="48"/>
                </a:cubicBezTo>
                <a:cubicBezTo>
                  <a:pt x="79" y="48"/>
                  <a:pt x="78" y="48"/>
                  <a:pt x="77" y="47"/>
                </a:cubicBezTo>
                <a:cubicBezTo>
                  <a:pt x="76" y="46"/>
                  <a:pt x="76" y="44"/>
                  <a:pt x="77" y="43"/>
                </a:cubicBezTo>
                <a:cubicBezTo>
                  <a:pt x="79" y="41"/>
                  <a:pt x="82" y="40"/>
                  <a:pt x="84" y="39"/>
                </a:cubicBezTo>
                <a:cubicBezTo>
                  <a:pt x="85" y="39"/>
                  <a:pt x="87" y="39"/>
                  <a:pt x="88" y="39"/>
                </a:cubicBezTo>
                <a:cubicBezTo>
                  <a:pt x="87" y="33"/>
                  <a:pt x="85" y="28"/>
                  <a:pt x="81" y="24"/>
                </a:cubicBezTo>
                <a:cubicBezTo>
                  <a:pt x="77" y="20"/>
                  <a:pt x="71" y="18"/>
                  <a:pt x="65" y="18"/>
                </a:cubicBezTo>
                <a:cubicBezTo>
                  <a:pt x="60" y="18"/>
                  <a:pt x="55" y="19"/>
                  <a:pt x="51" y="22"/>
                </a:cubicBezTo>
                <a:cubicBezTo>
                  <a:pt x="48" y="24"/>
                  <a:pt x="46" y="27"/>
                  <a:pt x="44" y="30"/>
                </a:cubicBezTo>
                <a:close/>
              </a:path>
            </a:pathLst>
          </a:custGeom>
          <a:solidFill>
            <a:schemeClr val="bg1"/>
          </a:solidFill>
          <a:ln w="9525">
            <a:noFill/>
            <a:round/>
            <a:headEnd/>
            <a:tailEnd/>
          </a:ln>
        </p:spPr>
        <p:txBody>
          <a:bodyPr lIns="102860" tIns="51429" rIns="102860" bIns="51429"/>
          <a:lstStyle/>
          <a:p>
            <a:endParaRPr lang="zh-CN" altLang="en-US"/>
          </a:p>
        </p:txBody>
      </p:sp>
      <p:cxnSp>
        <p:nvCxnSpPr>
          <p:cNvPr id="54" name="直接连接符 53"/>
          <p:cNvCxnSpPr/>
          <p:nvPr/>
        </p:nvCxnSpPr>
        <p:spPr>
          <a:xfrm>
            <a:off x="992188" y="5721350"/>
            <a:ext cx="29067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7355" name="组合 69"/>
          <p:cNvGrpSpPr>
            <a:grpSpLocks/>
          </p:cNvGrpSpPr>
          <p:nvPr/>
        </p:nvGrpSpPr>
        <p:grpSpPr bwMode="auto">
          <a:xfrm>
            <a:off x="7086600" y="2295525"/>
            <a:ext cx="1628775" cy="3633788"/>
            <a:chOff x="7004847" y="2703012"/>
            <a:chExt cx="1628165" cy="3175764"/>
          </a:xfrm>
        </p:grpSpPr>
        <p:cxnSp>
          <p:nvCxnSpPr>
            <p:cNvPr id="59" name="直接连接符 58"/>
            <p:cNvCxnSpPr/>
            <p:nvPr/>
          </p:nvCxnSpPr>
          <p:spPr>
            <a:xfrm>
              <a:off x="7538047" y="2703012"/>
              <a:ext cx="0" cy="31757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77" idx="6"/>
            </p:cNvCxnSpPr>
            <p:nvPr/>
          </p:nvCxnSpPr>
          <p:spPr>
            <a:xfrm>
              <a:off x="7004847" y="4290200"/>
              <a:ext cx="533200" cy="13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538047" y="2703012"/>
              <a:ext cx="10949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538047" y="5878776"/>
              <a:ext cx="10949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1" name="椭圆 70"/>
          <p:cNvSpPr/>
          <p:nvPr/>
        </p:nvSpPr>
        <p:spPr>
          <a:xfrm>
            <a:off x="8664575" y="2244725"/>
            <a:ext cx="101600" cy="10318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74" name="椭圆 73"/>
          <p:cNvSpPr/>
          <p:nvPr/>
        </p:nvSpPr>
        <p:spPr>
          <a:xfrm>
            <a:off x="8664575" y="5894388"/>
            <a:ext cx="101600" cy="101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75" name="椭圆 74"/>
          <p:cNvSpPr/>
          <p:nvPr/>
        </p:nvSpPr>
        <p:spPr>
          <a:xfrm>
            <a:off x="4948238" y="3116263"/>
            <a:ext cx="1992312" cy="19923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sp>
        <p:nvSpPr>
          <p:cNvPr id="77" name="椭圆 76"/>
          <p:cNvSpPr/>
          <p:nvPr/>
        </p:nvSpPr>
        <p:spPr>
          <a:xfrm>
            <a:off x="6689725" y="3913188"/>
            <a:ext cx="396875" cy="3984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pic>
        <p:nvPicPr>
          <p:cNvPr id="2" name="图片 1"/>
          <p:cNvPicPr>
            <a:picLocks noChangeAspect="1"/>
          </p:cNvPicPr>
          <p:nvPr/>
        </p:nvPicPr>
        <p:blipFill>
          <a:blip r:embed="rId3"/>
          <a:stretch>
            <a:fillRect/>
          </a:stretch>
        </p:blipFill>
        <p:spPr>
          <a:xfrm>
            <a:off x="7948613" y="2662238"/>
            <a:ext cx="3705225" cy="2952750"/>
          </a:xfrm>
          <a:prstGeom prst="rect">
            <a:avLst/>
          </a:prstGeom>
        </p:spPr>
      </p:pic>
      <p:sp>
        <p:nvSpPr>
          <p:cNvPr id="3" name="文本框 2"/>
          <p:cNvSpPr txBox="1"/>
          <p:nvPr/>
        </p:nvSpPr>
        <p:spPr>
          <a:xfrm>
            <a:off x="710205" y="4111625"/>
            <a:ext cx="3836395" cy="1477328"/>
          </a:xfrm>
          <a:prstGeom prst="rect">
            <a:avLst/>
          </a:prstGeom>
          <a:noFill/>
        </p:spPr>
        <p:txBody>
          <a:bodyPr wrap="square" rtlCol="0">
            <a:spAutoFit/>
          </a:bodyPr>
          <a:lstStyle/>
          <a:p>
            <a:r>
              <a:rPr lang="zh-CN" altLang="en-US" dirty="0">
                <a:solidFill>
                  <a:schemeClr val="bg1"/>
                </a:solidFill>
                <a:latin typeface="Calibri" pitchFamily="34" charset="0"/>
                <a:ea typeface="微软雅黑" pitchFamily="34" charset="-122"/>
              </a:rPr>
              <a:t>需要指出的是，</a:t>
            </a:r>
            <a:r>
              <a:rPr lang="en-US" altLang="zh-CN" dirty="0" err="1">
                <a:solidFill>
                  <a:schemeClr val="bg1"/>
                </a:solidFill>
                <a:latin typeface="Calibri" pitchFamily="34" charset="0"/>
                <a:ea typeface="微软雅黑" pitchFamily="34" charset="-122"/>
              </a:rPr>
              <a:t>AnimationDrawable</a:t>
            </a:r>
            <a:r>
              <a:rPr lang="zh-CN" altLang="en-US" dirty="0">
                <a:solidFill>
                  <a:schemeClr val="bg1"/>
                </a:solidFill>
                <a:latin typeface="Calibri" pitchFamily="34" charset="0"/>
                <a:ea typeface="微软雅黑" pitchFamily="34" charset="-122"/>
              </a:rPr>
              <a:t>代表的动画默认是不播放的，必须在程序中启动动画播放才可以。</a:t>
            </a:r>
            <a:endParaRPr lang="en-US" altLang="zh-CN" dirty="0">
              <a:solidFill>
                <a:schemeClr val="bg1"/>
              </a:solidFill>
              <a:latin typeface="Calibri" pitchFamily="34" charset="0"/>
              <a:ea typeface="微软雅黑" pitchFamily="34" charset="-122"/>
            </a:endParaRPr>
          </a:p>
          <a:p>
            <a:r>
              <a:rPr lang="en-US" altLang="zh-CN" dirty="0">
                <a:solidFill>
                  <a:schemeClr val="bg1"/>
                </a:solidFill>
                <a:latin typeface="Calibri" pitchFamily="34" charset="0"/>
                <a:ea typeface="微软雅黑" pitchFamily="34" charset="-122"/>
              </a:rPr>
              <a:t>start()</a:t>
            </a:r>
            <a:r>
              <a:rPr lang="zh-CN" altLang="en-US" dirty="0">
                <a:solidFill>
                  <a:schemeClr val="bg1"/>
                </a:solidFill>
                <a:latin typeface="Calibri" pitchFamily="34" charset="0"/>
                <a:ea typeface="微软雅黑" pitchFamily="34" charset="-122"/>
              </a:rPr>
              <a:t>：开始播放动画    </a:t>
            </a:r>
            <a:endParaRPr lang="en-US" altLang="zh-CN" dirty="0" smtClean="0">
              <a:solidFill>
                <a:schemeClr val="bg1"/>
              </a:solidFill>
              <a:latin typeface="Calibri" pitchFamily="34" charset="0"/>
              <a:ea typeface="微软雅黑" pitchFamily="34" charset="-122"/>
            </a:endParaRPr>
          </a:p>
          <a:p>
            <a:r>
              <a:rPr lang="en-US" altLang="zh-CN" dirty="0" smtClean="0">
                <a:solidFill>
                  <a:schemeClr val="bg1"/>
                </a:solidFill>
                <a:latin typeface="Calibri" pitchFamily="34" charset="0"/>
                <a:ea typeface="微软雅黑" pitchFamily="34" charset="-122"/>
              </a:rPr>
              <a:t>stop</a:t>
            </a:r>
            <a:r>
              <a:rPr lang="en-US" altLang="zh-CN" dirty="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：停止播放</a:t>
            </a:r>
            <a:r>
              <a:rPr lang="zh-CN" altLang="en-US" dirty="0" smtClean="0">
                <a:solidFill>
                  <a:schemeClr val="bg1"/>
                </a:solidFill>
                <a:latin typeface="Calibri" pitchFamily="34" charset="0"/>
                <a:ea typeface="微软雅黑" pitchFamily="34" charset="-122"/>
              </a:rPr>
              <a:t>动画</a:t>
            </a:r>
            <a:endParaRPr lang="zh-CN" altLang="en-US" dirty="0"/>
          </a:p>
        </p:txBody>
      </p:sp>
    </p:spTree>
    <p:extLst>
      <p:ext uri="{BB962C8B-B14F-4D97-AF65-F5344CB8AC3E}">
        <p14:creationId xmlns:p14="http://schemas.microsoft.com/office/powerpoint/2010/main" val="2633069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7.5</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3267236" y="4714043"/>
            <a:ext cx="5416868" cy="830997"/>
          </a:xfrm>
          <a:prstGeom prst="rect">
            <a:avLst/>
          </a:prstGeom>
          <a:noFill/>
          <a:ln w="9525">
            <a:noFill/>
            <a:miter lim="800000"/>
            <a:headEnd/>
            <a:tailEnd/>
          </a:ln>
        </p:spPr>
        <p:txBody>
          <a:bodyPr wrap="none">
            <a:spAutoFit/>
          </a:bodyPr>
          <a:lstStyle/>
          <a:p>
            <a:r>
              <a:rPr lang="zh-CN" altLang="en-US" sz="4800" dirty="0">
                <a:solidFill>
                  <a:schemeClr val="bg1"/>
                </a:solidFill>
                <a:latin typeface="方正大黑简体" pitchFamily="2" charset="-122"/>
                <a:ea typeface="方正大黑简体" pitchFamily="2" charset="-122"/>
              </a:rPr>
              <a:t>补</a:t>
            </a:r>
            <a:r>
              <a:rPr lang="zh-CN" altLang="en-US" sz="4800" dirty="0" smtClean="0">
                <a:solidFill>
                  <a:schemeClr val="bg1"/>
                </a:solidFill>
                <a:latin typeface="方正大黑简体" pitchFamily="2" charset="-122"/>
                <a:ea typeface="方正大黑简体" pitchFamily="2" charset="-122"/>
              </a:rPr>
              <a:t>间（</a:t>
            </a:r>
            <a:r>
              <a:rPr lang="en-US" altLang="zh-CN" sz="4800" dirty="0" smtClean="0">
                <a:solidFill>
                  <a:schemeClr val="bg1"/>
                </a:solidFill>
                <a:latin typeface="方正大黑简体" pitchFamily="2" charset="-122"/>
                <a:ea typeface="方正大黑简体" pitchFamily="2" charset="-122"/>
              </a:rPr>
              <a:t>Tween</a:t>
            </a:r>
            <a:r>
              <a:rPr lang="zh-CN" altLang="en-US" sz="4800" dirty="0" smtClean="0">
                <a:solidFill>
                  <a:schemeClr val="bg1"/>
                </a:solidFill>
                <a:latin typeface="方正大黑简体" pitchFamily="2" charset="-122"/>
                <a:ea typeface="方正大黑简体" pitchFamily="2" charset="-122"/>
              </a:rPr>
              <a:t>）动画</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2252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778798" y="5129541"/>
            <a:ext cx="2436090" cy="472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757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3"/>
          <p:cNvSpPr txBox="1">
            <a:spLocks noChangeArrowheads="1"/>
          </p:cNvSpPr>
          <p:nvPr/>
        </p:nvSpPr>
        <p:spPr bwMode="auto">
          <a:xfrm>
            <a:off x="2162218" y="339419"/>
            <a:ext cx="8080289"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7.5.1 Tween</a:t>
            </a:r>
            <a:r>
              <a:rPr lang="zh-CN" altLang="en-US" sz="4800" dirty="0" smtClean="0">
                <a:solidFill>
                  <a:schemeClr val="bg1"/>
                </a:solidFill>
                <a:latin typeface="Calibri" pitchFamily="34" charset="0"/>
                <a:ea typeface="方正大黑简体" pitchFamily="2" charset="-122"/>
              </a:rPr>
              <a:t>动画与</a:t>
            </a:r>
            <a:r>
              <a:rPr lang="en-US" altLang="zh-CN" sz="4800" dirty="0" smtClean="0">
                <a:solidFill>
                  <a:schemeClr val="bg1"/>
                </a:solidFill>
                <a:latin typeface="Calibri" pitchFamily="34" charset="0"/>
                <a:ea typeface="方正大黑简体" pitchFamily="2" charset="-122"/>
              </a:rPr>
              <a:t>Interpolator</a:t>
            </a:r>
            <a:endParaRPr lang="zh-CN" altLang="en-US" sz="4800" dirty="0">
              <a:solidFill>
                <a:schemeClr val="bg1"/>
              </a:solidFill>
              <a:latin typeface="Calibri" pitchFamily="34" charset="0"/>
              <a:ea typeface="方正大黑简体" pitchFamily="2" charset="-122"/>
            </a:endParaRPr>
          </a:p>
        </p:txBody>
      </p:sp>
      <p:cxnSp>
        <p:nvCxnSpPr>
          <p:cNvPr id="5" name="直接连接符 4"/>
          <p:cNvCxnSpPr/>
          <p:nvPr/>
        </p:nvCxnSpPr>
        <p:spPr>
          <a:xfrm>
            <a:off x="1337469" y="1187878"/>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94843" y="2549336"/>
            <a:ext cx="3934750" cy="2565778"/>
          </a:xfrm>
          <a:prstGeom prst="rect">
            <a:avLst/>
          </a:prstGeom>
        </p:spPr>
      </p:pic>
      <p:sp>
        <p:nvSpPr>
          <p:cNvPr id="21" name="矩形 20"/>
          <p:cNvSpPr/>
          <p:nvPr/>
        </p:nvSpPr>
        <p:spPr>
          <a:xfrm>
            <a:off x="3905250" y="2413000"/>
            <a:ext cx="8286750" cy="283845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6000" rIns="756000" anchor="ctr"/>
          <a:lstStyle/>
          <a:p>
            <a:pPr marL="285750" indent="-285750" fontAlgn="auto">
              <a:spcBef>
                <a:spcPts val="0"/>
              </a:spcBef>
              <a:spcAft>
                <a:spcPts val="0"/>
              </a:spcAft>
              <a:buFont typeface="Arial" panose="020B0604020202020204" pitchFamily="34" charset="0"/>
              <a:buChar char="•"/>
              <a:defRPr/>
            </a:pPr>
            <a:r>
              <a:rPr lang="zh-CN" altLang="en-US" dirty="0" smtClean="0"/>
              <a:t>对于补间动画而言，开发者无须“逐一”定义动画过程中的每一帧，只要定义动画开始、结束的关键帧，并指定动画的持续时间即可。</a:t>
            </a:r>
            <a:endParaRPr lang="en-US" altLang="zh-CN" dirty="0"/>
          </a:p>
          <a:p>
            <a:pPr marL="285750" indent="-285750" fontAlgn="auto">
              <a:spcBef>
                <a:spcPts val="0"/>
              </a:spcBef>
              <a:spcAft>
                <a:spcPts val="0"/>
              </a:spcAft>
              <a:buFont typeface="Arial" panose="020B0604020202020204" pitchFamily="34" charset="0"/>
              <a:buChar char="•"/>
              <a:defRPr/>
            </a:pPr>
            <a:endParaRPr lang="en-US" altLang="zh-CN" dirty="0"/>
          </a:p>
          <a:p>
            <a:pPr marL="285750" indent="-285750" fontAlgn="auto">
              <a:spcBef>
                <a:spcPts val="0"/>
              </a:spcBef>
              <a:spcAft>
                <a:spcPts val="0"/>
              </a:spcAft>
              <a:buFont typeface="Arial" panose="020B0604020202020204" pitchFamily="34" charset="0"/>
              <a:buChar char="•"/>
              <a:defRPr/>
            </a:pPr>
            <a:r>
              <a:rPr lang="zh-CN" altLang="en-US" dirty="0"/>
              <a:t>补</a:t>
            </a:r>
            <a:r>
              <a:rPr lang="zh-CN" altLang="en-US" dirty="0" smtClean="0"/>
              <a:t>间动画所定义的开始帧、结束帧其实只是一些简单的变化，比如图形大小的缩放、旋转角度的改变等。。</a:t>
            </a:r>
            <a:endParaRPr lang="zh-CN" altLang="en-US" dirty="0"/>
          </a:p>
        </p:txBody>
      </p:sp>
    </p:spTree>
    <p:extLst>
      <p:ext uri="{BB962C8B-B14F-4D97-AF65-F5344CB8AC3E}">
        <p14:creationId xmlns:p14="http://schemas.microsoft.com/office/powerpoint/2010/main" val="1207512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3"/>
          <p:cNvSpPr txBox="1">
            <a:spLocks noChangeArrowheads="1"/>
          </p:cNvSpPr>
          <p:nvPr/>
        </p:nvSpPr>
        <p:spPr bwMode="auto">
          <a:xfrm>
            <a:off x="2162218" y="339419"/>
            <a:ext cx="8080289"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7.5.1 Tween</a:t>
            </a:r>
            <a:r>
              <a:rPr lang="zh-CN" altLang="en-US" sz="4800" dirty="0" smtClean="0">
                <a:solidFill>
                  <a:schemeClr val="bg1"/>
                </a:solidFill>
                <a:latin typeface="Calibri" pitchFamily="34" charset="0"/>
                <a:ea typeface="方正大黑简体" pitchFamily="2" charset="-122"/>
              </a:rPr>
              <a:t>动画与</a:t>
            </a:r>
            <a:r>
              <a:rPr lang="en-US" altLang="zh-CN" sz="4800" dirty="0" smtClean="0">
                <a:solidFill>
                  <a:schemeClr val="bg1"/>
                </a:solidFill>
                <a:latin typeface="Calibri" pitchFamily="34" charset="0"/>
                <a:ea typeface="方正大黑简体" pitchFamily="2" charset="-122"/>
              </a:rPr>
              <a:t>Interpolator</a:t>
            </a:r>
            <a:endParaRPr lang="zh-CN" altLang="en-US" sz="4800" dirty="0">
              <a:solidFill>
                <a:schemeClr val="bg1"/>
              </a:solidFill>
              <a:latin typeface="Calibri" pitchFamily="34" charset="0"/>
              <a:ea typeface="方正大黑简体" pitchFamily="2" charset="-122"/>
            </a:endParaRPr>
          </a:p>
        </p:txBody>
      </p:sp>
      <p:cxnSp>
        <p:nvCxnSpPr>
          <p:cNvPr id="5" name="直接连接符 4"/>
          <p:cNvCxnSpPr/>
          <p:nvPr/>
        </p:nvCxnSpPr>
        <p:spPr>
          <a:xfrm>
            <a:off x="1337469" y="1187878"/>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8780" y="2595014"/>
            <a:ext cx="12250780" cy="350957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2045740"/>
            <a:ext cx="6346209"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t>Android</a:t>
            </a:r>
            <a:r>
              <a:rPr lang="zh-CN" altLang="en-US" dirty="0" smtClean="0"/>
              <a:t>使用</a:t>
            </a:r>
            <a:r>
              <a:rPr lang="en-US" altLang="zh-CN" dirty="0" smtClean="0"/>
              <a:t>Animation</a:t>
            </a:r>
            <a:r>
              <a:rPr lang="zh-CN" altLang="en-US" dirty="0" smtClean="0"/>
              <a:t>代表抽象的动画类，有如下几个子类：</a:t>
            </a:r>
            <a:endParaRPr lang="zh-CN" altLang="en-US" sz="2800" b="1" dirty="0"/>
          </a:p>
        </p:txBody>
      </p:sp>
      <p:sp>
        <p:nvSpPr>
          <p:cNvPr id="8" name="文本框 7"/>
          <p:cNvSpPr txBox="1"/>
          <p:nvPr/>
        </p:nvSpPr>
        <p:spPr>
          <a:xfrm>
            <a:off x="307967" y="2809457"/>
            <a:ext cx="11326218" cy="286232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err="1" smtClean="0">
                <a:solidFill>
                  <a:schemeClr val="bg1"/>
                </a:solidFill>
                <a:latin typeface="+mn-ea"/>
              </a:rPr>
              <a:t>AlphaAnimation</a:t>
            </a:r>
            <a:r>
              <a:rPr lang="zh-CN" altLang="en-US" dirty="0" smtClean="0">
                <a:solidFill>
                  <a:schemeClr val="bg1"/>
                </a:solidFill>
                <a:latin typeface="+mn-ea"/>
              </a:rPr>
              <a:t>：</a:t>
            </a:r>
            <a:r>
              <a:rPr lang="zh-CN" altLang="en-US" dirty="0">
                <a:solidFill>
                  <a:schemeClr val="lt1"/>
                </a:solidFill>
                <a:latin typeface="+mn-lt"/>
                <a:ea typeface="+mn-ea"/>
              </a:rPr>
              <a:t>透明度改变的动画。创建该动画时要指定动画开始时的透明度、结束时的透明度和动画持续时间，其中透明度可从</a:t>
            </a:r>
            <a:r>
              <a:rPr lang="en-US" altLang="zh-CN" dirty="0">
                <a:solidFill>
                  <a:schemeClr val="lt1"/>
                </a:solidFill>
                <a:latin typeface="+mn-lt"/>
                <a:ea typeface="+mn-ea"/>
              </a:rPr>
              <a:t>0</a:t>
            </a:r>
            <a:r>
              <a:rPr lang="zh-CN" altLang="en-US" dirty="0">
                <a:solidFill>
                  <a:schemeClr val="lt1"/>
                </a:solidFill>
                <a:latin typeface="+mn-lt"/>
                <a:ea typeface="+mn-ea"/>
              </a:rPr>
              <a:t>变化到</a:t>
            </a:r>
            <a:r>
              <a:rPr lang="en-US" altLang="zh-CN" dirty="0">
                <a:solidFill>
                  <a:schemeClr val="lt1"/>
                </a:solidFill>
                <a:latin typeface="+mn-lt"/>
                <a:ea typeface="+mn-ea"/>
              </a:rPr>
              <a:t>1</a:t>
            </a:r>
            <a:r>
              <a:rPr lang="zh-CN" altLang="en-US" dirty="0" smtClean="0">
                <a:solidFill>
                  <a:schemeClr val="lt1"/>
                </a:solidFill>
                <a:latin typeface="+mn-lt"/>
                <a:ea typeface="+mn-ea"/>
              </a:rPr>
              <a:t>。</a:t>
            </a:r>
            <a:endParaRPr lang="en-US" altLang="zh-CN" dirty="0" smtClean="0">
              <a:solidFill>
                <a:schemeClr val="lt1"/>
              </a:solidFill>
              <a:latin typeface="+mn-lt"/>
              <a:ea typeface="+mn-ea"/>
            </a:endParaRPr>
          </a:p>
          <a:p>
            <a:pPr marL="285750" indent="-285750">
              <a:buFont typeface="Wingdings" panose="05000000000000000000" pitchFamily="2" charset="2"/>
              <a:buChar char="Ø"/>
            </a:pPr>
            <a:endParaRPr lang="en-US" altLang="zh-CN" dirty="0">
              <a:solidFill>
                <a:schemeClr val="lt1"/>
              </a:solidFill>
              <a:latin typeface="+mn-lt"/>
              <a:ea typeface="+mn-ea"/>
            </a:endParaRPr>
          </a:p>
          <a:p>
            <a:pPr marL="285750" indent="-285750">
              <a:buFont typeface="Wingdings" panose="05000000000000000000" pitchFamily="2" charset="2"/>
              <a:buChar char="Ø"/>
            </a:pPr>
            <a:r>
              <a:rPr lang="en-US" altLang="zh-CN" dirty="0" err="1">
                <a:solidFill>
                  <a:schemeClr val="lt1"/>
                </a:solidFill>
                <a:latin typeface="+mn-lt"/>
                <a:ea typeface="+mn-ea"/>
              </a:rPr>
              <a:t>ScaleAnimation</a:t>
            </a:r>
            <a:r>
              <a:rPr lang="zh-CN" altLang="en-US" dirty="0">
                <a:solidFill>
                  <a:schemeClr val="lt1"/>
                </a:solidFill>
                <a:latin typeface="+mn-lt"/>
                <a:ea typeface="+mn-ea"/>
              </a:rPr>
              <a:t>：大小缩放的动画。创建该动画时要指定动画开始时的缩放比、结束时的缩放比和动画持续时间。</a:t>
            </a:r>
            <a:endParaRPr lang="en-US" altLang="zh-CN" dirty="0">
              <a:solidFill>
                <a:schemeClr val="lt1"/>
              </a:solidFill>
              <a:latin typeface="+mn-lt"/>
              <a:ea typeface="+mn-ea"/>
            </a:endParaRPr>
          </a:p>
          <a:p>
            <a:pPr marL="285750" indent="-285750">
              <a:buFont typeface="Wingdings" panose="05000000000000000000" pitchFamily="2" charset="2"/>
              <a:buChar char="Ø"/>
            </a:pPr>
            <a:r>
              <a:rPr lang="en-US" altLang="zh-CN" dirty="0" err="1">
                <a:solidFill>
                  <a:schemeClr val="lt1"/>
                </a:solidFill>
                <a:latin typeface="+mn-lt"/>
                <a:ea typeface="+mn-ea"/>
              </a:rPr>
              <a:t>TranslateAnimation</a:t>
            </a:r>
            <a:r>
              <a:rPr lang="zh-CN" altLang="en-US" dirty="0">
                <a:solidFill>
                  <a:schemeClr val="lt1"/>
                </a:solidFill>
                <a:latin typeface="+mn-lt"/>
                <a:ea typeface="+mn-ea"/>
              </a:rPr>
              <a:t>：位移变化的动画。创建该动画时要指定动画开始时的位置、结束时的位置和动画持续时间即可。</a:t>
            </a:r>
            <a:endParaRPr lang="en-US" altLang="zh-CN" dirty="0">
              <a:solidFill>
                <a:schemeClr val="lt1"/>
              </a:solidFill>
              <a:latin typeface="+mn-lt"/>
              <a:ea typeface="+mn-ea"/>
            </a:endParaRPr>
          </a:p>
          <a:p>
            <a:pPr marL="285750" indent="-285750">
              <a:buFont typeface="Wingdings" panose="05000000000000000000" pitchFamily="2" charset="2"/>
              <a:buChar char="Ø"/>
            </a:pPr>
            <a:r>
              <a:rPr lang="en-US" altLang="zh-CN" dirty="0" err="1">
                <a:solidFill>
                  <a:schemeClr val="lt1"/>
                </a:solidFill>
                <a:latin typeface="+mn-lt"/>
                <a:ea typeface="+mn-ea"/>
              </a:rPr>
              <a:t>RotateAnimation</a:t>
            </a:r>
            <a:r>
              <a:rPr lang="zh-CN" altLang="en-US" dirty="0">
                <a:solidFill>
                  <a:schemeClr val="lt1"/>
                </a:solidFill>
                <a:latin typeface="+mn-lt"/>
                <a:ea typeface="+mn-ea"/>
              </a:rPr>
              <a:t>：旋转动画。创建该动画时只需要指定动画开始时的旋转角度、结束时的旋转角度和动画持续时间即可。由于旋转时以不同点为中心的旋转效果并不相同，因此指定旋转动画时还要通过</a:t>
            </a:r>
            <a:r>
              <a:rPr lang="en-US" altLang="zh-CN" dirty="0" err="1">
                <a:solidFill>
                  <a:schemeClr val="lt1"/>
                </a:solidFill>
                <a:latin typeface="+mn-lt"/>
                <a:ea typeface="+mn-ea"/>
              </a:rPr>
              <a:t>pivotX</a:t>
            </a:r>
            <a:r>
              <a:rPr lang="zh-CN" altLang="en-US" dirty="0">
                <a:solidFill>
                  <a:schemeClr val="lt1"/>
                </a:solidFill>
                <a:latin typeface="+mn-lt"/>
                <a:ea typeface="+mn-ea"/>
              </a:rPr>
              <a:t>、</a:t>
            </a:r>
            <a:r>
              <a:rPr lang="en-US" altLang="zh-CN" dirty="0" err="1">
                <a:solidFill>
                  <a:schemeClr val="lt1"/>
                </a:solidFill>
                <a:latin typeface="+mn-lt"/>
                <a:ea typeface="+mn-ea"/>
              </a:rPr>
              <a:t>pivotY</a:t>
            </a:r>
            <a:r>
              <a:rPr lang="zh-CN" altLang="en-US" dirty="0">
                <a:solidFill>
                  <a:schemeClr val="lt1"/>
                </a:solidFill>
                <a:latin typeface="+mn-lt"/>
                <a:ea typeface="+mn-ea"/>
              </a:rPr>
              <a:t>来指定“旋转轴心”的坐标。</a:t>
            </a:r>
            <a:endParaRPr lang="en-US" altLang="zh-CN" dirty="0">
              <a:solidFill>
                <a:schemeClr val="lt1"/>
              </a:solidFill>
              <a:latin typeface="+mn-lt"/>
              <a:ea typeface="+mn-ea"/>
            </a:endParaRPr>
          </a:p>
        </p:txBody>
      </p:sp>
      <p:sp>
        <p:nvSpPr>
          <p:cNvPr id="9" name="矩形 8"/>
          <p:cNvSpPr/>
          <p:nvPr/>
        </p:nvSpPr>
        <p:spPr>
          <a:xfrm>
            <a:off x="3173104" y="2809457"/>
            <a:ext cx="6346209" cy="212680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一旦补间动画指定了三个必要信息，</a:t>
            </a:r>
            <a:r>
              <a:rPr lang="en-US" altLang="zh-CN" dirty="0" smtClean="0"/>
              <a:t>Android</a:t>
            </a:r>
            <a:r>
              <a:rPr lang="zh-CN" altLang="en-US" dirty="0" smtClean="0"/>
              <a:t>就会根据动画的开始帧、结束帧、动画持续时间计算出需要在中间“补入”多少帧，并计算所有补入帧的图形。当用户浏览补间动画时，看到的仍然是“逐帧动画”。</a:t>
            </a:r>
            <a:endParaRPr lang="zh-CN" altLang="en-US" sz="2800" b="1" dirty="0"/>
          </a:p>
        </p:txBody>
      </p:sp>
    </p:spTree>
    <p:extLst>
      <p:ext uri="{BB962C8B-B14F-4D97-AF65-F5344CB8AC3E}">
        <p14:creationId xmlns:p14="http://schemas.microsoft.com/office/powerpoint/2010/main" val="314202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3"/>
          <p:cNvSpPr txBox="1">
            <a:spLocks noChangeArrowheads="1"/>
          </p:cNvSpPr>
          <p:nvPr/>
        </p:nvSpPr>
        <p:spPr bwMode="auto">
          <a:xfrm>
            <a:off x="2162218" y="339419"/>
            <a:ext cx="8080289"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7.5.1 Tween</a:t>
            </a:r>
            <a:r>
              <a:rPr lang="zh-CN" altLang="en-US" sz="4800" dirty="0" smtClean="0">
                <a:solidFill>
                  <a:schemeClr val="bg1"/>
                </a:solidFill>
                <a:latin typeface="Calibri" pitchFamily="34" charset="0"/>
                <a:ea typeface="方正大黑简体" pitchFamily="2" charset="-122"/>
              </a:rPr>
              <a:t>动画与</a:t>
            </a:r>
            <a:r>
              <a:rPr lang="en-US" altLang="zh-CN" sz="4800" dirty="0" smtClean="0">
                <a:solidFill>
                  <a:schemeClr val="bg1"/>
                </a:solidFill>
                <a:latin typeface="Calibri" pitchFamily="34" charset="0"/>
                <a:ea typeface="方正大黑简体" pitchFamily="2" charset="-122"/>
              </a:rPr>
              <a:t>Interpolator</a:t>
            </a:r>
            <a:endParaRPr lang="zh-CN" altLang="en-US" sz="4800" dirty="0">
              <a:solidFill>
                <a:schemeClr val="bg1"/>
              </a:solidFill>
              <a:latin typeface="Calibri" pitchFamily="34" charset="0"/>
              <a:ea typeface="方正大黑简体" pitchFamily="2" charset="-122"/>
            </a:endParaRPr>
          </a:p>
        </p:txBody>
      </p:sp>
      <p:cxnSp>
        <p:nvCxnSpPr>
          <p:cNvPr id="5" name="直接连接符 4"/>
          <p:cNvCxnSpPr/>
          <p:nvPr/>
        </p:nvCxnSpPr>
        <p:spPr>
          <a:xfrm>
            <a:off x="1337469" y="1187878"/>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组合 50"/>
          <p:cNvGrpSpPr>
            <a:grpSpLocks/>
          </p:cNvGrpSpPr>
          <p:nvPr/>
        </p:nvGrpSpPr>
        <p:grpSpPr bwMode="auto">
          <a:xfrm>
            <a:off x="239657" y="2371855"/>
            <a:ext cx="11952343" cy="3065698"/>
            <a:chOff x="118537" y="3254204"/>
            <a:chExt cx="11952440" cy="3308662"/>
          </a:xfrm>
        </p:grpSpPr>
        <p:sp>
          <p:nvSpPr>
            <p:cNvPr id="7" name="矩形 6"/>
            <p:cNvSpPr/>
            <p:nvPr/>
          </p:nvSpPr>
          <p:spPr>
            <a:xfrm>
              <a:off x="3536508" y="3254204"/>
              <a:ext cx="8534469" cy="330866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
            <p:cNvSpPr txBox="1">
              <a:spLocks noChangeArrowheads="1"/>
            </p:cNvSpPr>
            <p:nvPr/>
          </p:nvSpPr>
          <p:spPr bwMode="auto">
            <a:xfrm>
              <a:off x="118537" y="3872299"/>
              <a:ext cx="3417971" cy="2690566"/>
            </a:xfrm>
            <a:prstGeom prst="rect">
              <a:avLst/>
            </a:prstGeom>
            <a:noFill/>
            <a:ln w="9525">
              <a:noFill/>
              <a:miter lim="800000"/>
              <a:headEnd/>
              <a:tailEnd/>
            </a:ln>
          </p:spPr>
          <p:txBody>
            <a:bodyPr wrap="square">
              <a:spAutoFit/>
            </a:bodyPr>
            <a:lstStyle/>
            <a:p>
              <a:r>
                <a:rPr lang="en-US" altLang="zh-CN" sz="4800" dirty="0" smtClean="0">
                  <a:solidFill>
                    <a:schemeClr val="bg1"/>
                  </a:solidFill>
                  <a:latin typeface="Calibri" pitchFamily="34" charset="0"/>
                  <a:ea typeface="方正大黑简体" pitchFamily="2" charset="-122"/>
                </a:rPr>
                <a:t>Interpolator</a:t>
              </a:r>
            </a:p>
            <a:p>
              <a:r>
                <a:rPr lang="zh-CN" altLang="en-US" dirty="0" smtClean="0">
                  <a:solidFill>
                    <a:schemeClr val="bg1"/>
                  </a:solidFill>
                  <a:latin typeface="Calibri" pitchFamily="34" charset="0"/>
                  <a:ea typeface="方正大黑简体" pitchFamily="2" charset="-122"/>
                </a:rPr>
                <a:t>根据算法计算出整个动画所需要动态插入帧的密度和位置，也就是控制动画的变化速度，使得基本的动画效果能以匀速变化、加速、减速、抛物线速度等各种速度变化。</a:t>
              </a:r>
              <a:endParaRPr lang="zh-CN" altLang="en-US" dirty="0">
                <a:solidFill>
                  <a:schemeClr val="bg1"/>
                </a:solidFill>
                <a:latin typeface="Calibri" pitchFamily="34" charset="0"/>
                <a:ea typeface="方正大黑简体" pitchFamily="2" charset="-122"/>
              </a:endParaRPr>
            </a:p>
          </p:txBody>
        </p:sp>
        <p:sp>
          <p:nvSpPr>
            <p:cNvPr id="9" name="文本框 49"/>
            <p:cNvSpPr txBox="1">
              <a:spLocks noChangeArrowheads="1"/>
            </p:cNvSpPr>
            <p:nvPr/>
          </p:nvSpPr>
          <p:spPr bwMode="auto">
            <a:xfrm>
              <a:off x="3723027" y="4479295"/>
              <a:ext cx="8161429" cy="1893361"/>
            </a:xfrm>
            <a:prstGeom prst="rect">
              <a:avLst/>
            </a:prstGeom>
            <a:noFill/>
            <a:ln w="9525">
              <a:noFill/>
              <a:miter lim="800000"/>
              <a:headEnd/>
              <a:tailEnd/>
            </a:ln>
          </p:spPr>
          <p:txBody>
            <a:bodyPr wrap="square">
              <a:spAutoFit/>
            </a:bodyPr>
            <a:lstStyle/>
            <a:p>
              <a:pPr marL="285750" indent="-285750">
                <a:buFont typeface="Arial" charset="0"/>
                <a:buChar char="•"/>
              </a:pPr>
              <a:r>
                <a:rPr lang="en-US" altLang="zh-CN" dirty="0" err="1" smtClean="0">
                  <a:solidFill>
                    <a:schemeClr val="bg1"/>
                  </a:solidFill>
                  <a:latin typeface="Calibri" pitchFamily="34" charset="0"/>
                  <a:ea typeface="微软雅黑" pitchFamily="34" charset="-122"/>
                </a:rPr>
                <a:t>LinearInterpolator</a:t>
              </a:r>
              <a:r>
                <a:rPr lang="zh-CN" altLang="en-US" dirty="0" smtClean="0">
                  <a:solidFill>
                    <a:schemeClr val="bg1"/>
                  </a:solidFill>
                  <a:latin typeface="Calibri" pitchFamily="34" charset="0"/>
                  <a:ea typeface="微软雅黑" pitchFamily="34" charset="-122"/>
                </a:rPr>
                <a:t>：动画以均匀的速度改变。</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AccelerateInterpolator</a:t>
              </a:r>
              <a:r>
                <a:rPr lang="zh-CN" altLang="en-US" dirty="0" smtClean="0">
                  <a:solidFill>
                    <a:schemeClr val="bg1"/>
                  </a:solidFill>
                  <a:latin typeface="Calibri" pitchFamily="34" charset="0"/>
                  <a:ea typeface="微软雅黑" pitchFamily="34" charset="-122"/>
                </a:rPr>
                <a:t>：在动画开始的地方改变速度较慢，然后开始加速。</a:t>
              </a:r>
              <a:endParaRPr lang="zh-CN" altLang="en-US" dirty="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AccelerateDecelerateInterpolator</a:t>
              </a:r>
              <a:r>
                <a:rPr lang="zh-CN" altLang="en-US" dirty="0" smtClean="0">
                  <a:solidFill>
                    <a:schemeClr val="bg1"/>
                  </a:solidFill>
                  <a:latin typeface="Calibri" pitchFamily="34" charset="0"/>
                  <a:ea typeface="微软雅黑" pitchFamily="34" charset="-122"/>
                </a:rPr>
                <a:t>：在动画开始、结束的地方改变速度较慢，中间的时候加速。</a:t>
              </a:r>
              <a:endParaRPr lang="zh-CN" altLang="en-US" dirty="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CycleInterpolator</a:t>
              </a:r>
              <a:r>
                <a:rPr lang="zh-CN" altLang="en-US" dirty="0" smtClean="0">
                  <a:solidFill>
                    <a:schemeClr val="bg1"/>
                  </a:solidFill>
                  <a:latin typeface="Calibri" pitchFamily="34" charset="0"/>
                  <a:ea typeface="微软雅黑" pitchFamily="34" charset="-122"/>
                </a:rPr>
                <a:t>：动画循环播放特定的次数，变化速度按正弦曲线改变。</a:t>
              </a:r>
              <a:endParaRPr lang="zh-CN" altLang="en-US" dirty="0">
                <a:solidFill>
                  <a:schemeClr val="bg1"/>
                </a:solidFill>
                <a:latin typeface="Calibri" pitchFamily="34" charset="0"/>
                <a:ea typeface="微软雅黑" pitchFamily="34" charset="-122"/>
              </a:endParaRPr>
            </a:p>
            <a:p>
              <a:pPr marL="285750" indent="-285750">
                <a:buFont typeface="Arial" charset="0"/>
                <a:buChar char="•"/>
              </a:pPr>
              <a:r>
                <a:rPr lang="en-US" altLang="zh-CN" dirty="0" err="1" smtClean="0">
                  <a:solidFill>
                    <a:schemeClr val="bg1"/>
                  </a:solidFill>
                  <a:latin typeface="Calibri" pitchFamily="34" charset="0"/>
                  <a:ea typeface="微软雅黑" pitchFamily="34" charset="-122"/>
                </a:rPr>
                <a:t>DecelerateInterpolator</a:t>
              </a:r>
              <a:r>
                <a:rPr lang="zh-CN" altLang="en-US" dirty="0" smtClean="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在动画开始的地方改变速度</a:t>
              </a:r>
              <a:r>
                <a:rPr lang="zh-CN" altLang="en-US" dirty="0" smtClean="0">
                  <a:solidFill>
                    <a:schemeClr val="bg1"/>
                  </a:solidFill>
                  <a:latin typeface="Calibri" pitchFamily="34" charset="0"/>
                  <a:ea typeface="微软雅黑" pitchFamily="34" charset="-122"/>
                </a:rPr>
                <a:t>较快，</a:t>
              </a:r>
              <a:r>
                <a:rPr lang="zh-CN" altLang="en-US" dirty="0">
                  <a:solidFill>
                    <a:schemeClr val="bg1"/>
                  </a:solidFill>
                  <a:latin typeface="Calibri" pitchFamily="34" charset="0"/>
                  <a:ea typeface="微软雅黑" pitchFamily="34" charset="-122"/>
                </a:rPr>
                <a:t>然后</a:t>
              </a:r>
              <a:r>
                <a:rPr lang="zh-CN" altLang="en-US" dirty="0" smtClean="0">
                  <a:solidFill>
                    <a:schemeClr val="bg1"/>
                  </a:solidFill>
                  <a:latin typeface="Calibri" pitchFamily="34" charset="0"/>
                  <a:ea typeface="微软雅黑" pitchFamily="34" charset="-122"/>
                </a:rPr>
                <a:t>开始减速。</a:t>
              </a:r>
              <a:endParaRPr lang="zh-CN" altLang="en-US" dirty="0">
                <a:solidFill>
                  <a:schemeClr val="bg1"/>
                </a:solidFill>
                <a:latin typeface="Calibri" pitchFamily="34" charset="0"/>
                <a:ea typeface="微软雅黑" pitchFamily="34" charset="-122"/>
              </a:endParaRPr>
            </a:p>
          </p:txBody>
        </p:sp>
      </p:grpSp>
      <p:sp>
        <p:nvSpPr>
          <p:cNvPr id="3" name="文本框 2"/>
          <p:cNvSpPr txBox="1"/>
          <p:nvPr/>
        </p:nvSpPr>
        <p:spPr>
          <a:xfrm>
            <a:off x="3889616" y="2482896"/>
            <a:ext cx="7965756" cy="923330"/>
          </a:xfrm>
          <a:prstGeom prst="rect">
            <a:avLst/>
          </a:prstGeom>
          <a:noFill/>
        </p:spPr>
        <p:txBody>
          <a:bodyPr wrap="square" rtlCol="0">
            <a:spAutoFit/>
          </a:bodyPr>
          <a:lstStyle/>
          <a:p>
            <a:r>
              <a:rPr lang="en-US" altLang="zh-CN" dirty="0" smtClean="0">
                <a:latin typeface="+mn-ea"/>
                <a:ea typeface="+mn-ea"/>
              </a:rPr>
              <a:t>Interpolator</a:t>
            </a:r>
            <a:r>
              <a:rPr lang="zh-CN" altLang="en-US" dirty="0" smtClean="0">
                <a:latin typeface="+mn-ea"/>
                <a:ea typeface="+mn-ea"/>
              </a:rPr>
              <a:t>是一个接口，定义了所有</a:t>
            </a:r>
            <a:r>
              <a:rPr lang="en-US" altLang="zh-CN" dirty="0" smtClean="0">
                <a:latin typeface="+mn-ea"/>
                <a:ea typeface="+mn-ea"/>
              </a:rPr>
              <a:t>Interpolator</a:t>
            </a:r>
            <a:r>
              <a:rPr lang="zh-CN" altLang="en-US" dirty="0" smtClean="0">
                <a:latin typeface="+mn-ea"/>
                <a:ea typeface="+mn-ea"/>
              </a:rPr>
              <a:t>都需要的实现方法：</a:t>
            </a:r>
            <a:r>
              <a:rPr lang="en-US" altLang="zh-CN" dirty="0" smtClean="0">
                <a:latin typeface="+mn-ea"/>
                <a:ea typeface="+mn-ea"/>
              </a:rPr>
              <a:t>float get</a:t>
            </a:r>
            <a:r>
              <a:rPr lang="en-US" altLang="zh-CN" dirty="0">
                <a:latin typeface="+mn-ea"/>
                <a:ea typeface="+mn-ea"/>
              </a:rPr>
              <a:t> </a:t>
            </a:r>
            <a:r>
              <a:rPr lang="en-US" altLang="zh-CN" dirty="0" smtClean="0">
                <a:latin typeface="+mn-ea"/>
                <a:ea typeface="+mn-ea"/>
              </a:rPr>
              <a:t>Interpolation(float input)</a:t>
            </a:r>
            <a:r>
              <a:rPr lang="zh-CN" altLang="en-US" dirty="0" smtClean="0">
                <a:latin typeface="+mn-ea"/>
                <a:ea typeface="+mn-ea"/>
              </a:rPr>
              <a:t>。</a:t>
            </a:r>
            <a:endParaRPr lang="en-US" altLang="zh-CN" dirty="0" smtClean="0">
              <a:latin typeface="+mn-ea"/>
              <a:ea typeface="+mn-ea"/>
            </a:endParaRPr>
          </a:p>
          <a:p>
            <a:r>
              <a:rPr lang="en-US" altLang="zh-CN" dirty="0" smtClean="0">
                <a:latin typeface="+mn-ea"/>
                <a:ea typeface="+mn-ea"/>
              </a:rPr>
              <a:t>Interpolator</a:t>
            </a:r>
            <a:r>
              <a:rPr lang="zh-CN" altLang="en-US" dirty="0" smtClean="0">
                <a:latin typeface="+mn-ea"/>
                <a:ea typeface="+mn-ea"/>
              </a:rPr>
              <a:t>有如下几个实现类，分别不同的动画变化速度。</a:t>
            </a:r>
            <a:endParaRPr lang="zh-CN" altLang="en-US" dirty="0">
              <a:latin typeface="+mn-ea"/>
              <a:ea typeface="+mn-ea"/>
            </a:endParaRPr>
          </a:p>
        </p:txBody>
      </p:sp>
    </p:spTree>
    <p:extLst>
      <p:ext uri="{BB962C8B-B14F-4D97-AF65-F5344CB8AC3E}">
        <p14:creationId xmlns:p14="http://schemas.microsoft.com/office/powerpoint/2010/main" val="4226900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3"/>
          <p:cNvSpPr txBox="1">
            <a:spLocks noChangeArrowheads="1"/>
          </p:cNvSpPr>
          <p:nvPr/>
        </p:nvSpPr>
        <p:spPr bwMode="auto">
          <a:xfrm>
            <a:off x="403339" y="372650"/>
            <a:ext cx="11598047" cy="707886"/>
          </a:xfrm>
          <a:prstGeom prst="rect">
            <a:avLst/>
          </a:prstGeom>
          <a:noFill/>
          <a:ln w="9525">
            <a:noFill/>
            <a:miter lim="800000"/>
            <a:headEnd/>
            <a:tailEnd/>
          </a:ln>
        </p:spPr>
        <p:txBody>
          <a:bodyPr wrap="none">
            <a:spAutoFit/>
          </a:bodyPr>
          <a:lstStyle/>
          <a:p>
            <a:r>
              <a:rPr lang="en-US" altLang="zh-CN" sz="4000" dirty="0" smtClean="0">
                <a:solidFill>
                  <a:schemeClr val="bg1"/>
                </a:solidFill>
                <a:latin typeface="Calibri" pitchFamily="34" charset="0"/>
                <a:ea typeface="方正大黑简体" pitchFamily="2" charset="-122"/>
              </a:rPr>
              <a:t>7.5.2 </a:t>
            </a:r>
            <a:r>
              <a:rPr lang="zh-CN" altLang="en-US" sz="4000" dirty="0" smtClean="0">
                <a:solidFill>
                  <a:schemeClr val="bg1"/>
                </a:solidFill>
                <a:latin typeface="Calibri" pitchFamily="34" charset="0"/>
                <a:ea typeface="方正大黑简体" pitchFamily="2" charset="-122"/>
              </a:rPr>
              <a:t>位置、大小、旋转度、透明度改变的补间动画</a:t>
            </a:r>
            <a:endParaRPr lang="zh-CN" altLang="en-US" sz="4000" dirty="0">
              <a:solidFill>
                <a:schemeClr val="bg1"/>
              </a:solidFill>
              <a:latin typeface="Calibri" pitchFamily="34" charset="0"/>
              <a:ea typeface="方正大黑简体" pitchFamily="2" charset="-122"/>
            </a:endParaRPr>
          </a:p>
        </p:txBody>
      </p:sp>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6481596" y="1494572"/>
            <a:ext cx="3676650" cy="5124450"/>
          </a:xfrm>
          <a:prstGeom prst="rect">
            <a:avLst/>
          </a:prstGeom>
        </p:spPr>
      </p:pic>
      <p:grpSp>
        <p:nvGrpSpPr>
          <p:cNvPr id="4" name="组合 3"/>
          <p:cNvGrpSpPr/>
          <p:nvPr/>
        </p:nvGrpSpPr>
        <p:grpSpPr>
          <a:xfrm>
            <a:off x="1562267" y="2453375"/>
            <a:ext cx="3389312" cy="3484563"/>
            <a:chOff x="1125538" y="2603500"/>
            <a:chExt cx="3389312" cy="3484563"/>
          </a:xfrm>
        </p:grpSpPr>
        <p:sp>
          <p:nvSpPr>
            <p:cNvPr id="10" name="椭圆 9"/>
            <p:cNvSpPr/>
            <p:nvPr/>
          </p:nvSpPr>
          <p:spPr bwMode="auto">
            <a:xfrm>
              <a:off x="1125538" y="2700338"/>
              <a:ext cx="3389312" cy="33877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bwMode="auto">
            <a:xfrm>
              <a:off x="1303338" y="2613025"/>
              <a:ext cx="1158875" cy="1157288"/>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4"/>
            <p:cNvSpPr txBox="1">
              <a:spLocks noChangeArrowheads="1"/>
            </p:cNvSpPr>
            <p:nvPr/>
          </p:nvSpPr>
          <p:spPr bwMode="auto">
            <a:xfrm>
              <a:off x="1251477" y="2813537"/>
              <a:ext cx="1210723" cy="707760"/>
            </a:xfrm>
            <a:prstGeom prst="rect">
              <a:avLst/>
            </a:prstGeom>
            <a:noFill/>
            <a:ln w="9525">
              <a:noFill/>
              <a:miter lim="800000"/>
              <a:headEnd/>
              <a:tailEnd/>
            </a:ln>
          </p:spPr>
          <p:txBody>
            <a:bodyPr wrap="none">
              <a:spAutoFit/>
            </a:bodyPr>
            <a:lstStyle/>
            <a:p>
              <a:r>
                <a:rPr lang="zh-CN" altLang="en-US" sz="4000" b="1" dirty="0" smtClean="0">
                  <a:solidFill>
                    <a:schemeClr val="bg1"/>
                  </a:solidFill>
                  <a:latin typeface="Calibri" pitchFamily="34" charset="0"/>
                  <a:ea typeface="微软雅黑" pitchFamily="34" charset="-122"/>
                </a:rPr>
                <a:t>示例</a:t>
              </a:r>
              <a:endParaRPr lang="zh-CN" altLang="en-US" sz="4000" b="1" dirty="0">
                <a:solidFill>
                  <a:schemeClr val="bg1"/>
                </a:solidFill>
                <a:latin typeface="Calibri" pitchFamily="34" charset="0"/>
                <a:ea typeface="微软雅黑" pitchFamily="34" charset="-122"/>
              </a:endParaRPr>
            </a:p>
          </p:txBody>
        </p:sp>
        <p:sp>
          <p:nvSpPr>
            <p:cNvPr id="13" name="文本框 15"/>
            <p:cNvSpPr txBox="1">
              <a:spLocks noChangeArrowheads="1"/>
            </p:cNvSpPr>
            <p:nvPr/>
          </p:nvSpPr>
          <p:spPr bwMode="auto">
            <a:xfrm>
              <a:off x="1821397" y="3780666"/>
              <a:ext cx="2038194" cy="1477328"/>
            </a:xfrm>
            <a:prstGeom prst="rect">
              <a:avLst/>
            </a:prstGeom>
            <a:noFill/>
            <a:ln w="9525">
              <a:noFill/>
              <a:miter lim="800000"/>
              <a:headEnd/>
              <a:tailEnd/>
            </a:ln>
          </p:spPr>
          <p:txBody>
            <a:bodyPr>
              <a:spAutoFit/>
            </a:bodyPr>
            <a:lstStyle/>
            <a:p>
              <a:r>
                <a:rPr lang="zh-CN" altLang="en-US" dirty="0" smtClean="0">
                  <a:solidFill>
                    <a:schemeClr val="bg1"/>
                  </a:solidFill>
                  <a:latin typeface="Calibri" pitchFamily="34" charset="0"/>
                  <a:ea typeface="微软雅黑" pitchFamily="34" charset="-122"/>
                </a:rPr>
                <a:t>该示例两个动画资源文件，其中第一个动画资源文件控制图片以旋转的方式缩小。</a:t>
              </a:r>
              <a:endParaRPr lang="zh-CN" altLang="en-US" dirty="0">
                <a:solidFill>
                  <a:schemeClr val="bg1"/>
                </a:solidFill>
                <a:latin typeface="Calibri" pitchFamily="34" charset="0"/>
                <a:ea typeface="微软雅黑" pitchFamily="34" charset="-122"/>
              </a:endParaRPr>
            </a:p>
          </p:txBody>
        </p:sp>
        <p:sp>
          <p:nvSpPr>
            <p:cNvPr id="14" name="弦形 13"/>
            <p:cNvSpPr/>
            <p:nvPr/>
          </p:nvSpPr>
          <p:spPr bwMode="auto">
            <a:xfrm>
              <a:off x="1303338" y="2603500"/>
              <a:ext cx="1158875" cy="1158875"/>
            </a:xfrm>
            <a:prstGeom prst="chord">
              <a:avLst>
                <a:gd name="adj1" fmla="val 5382386"/>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2909013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2893004" y="397824"/>
            <a:ext cx="5881738"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7.5.3 </a:t>
            </a:r>
            <a:r>
              <a:rPr lang="zh-CN" altLang="en-US" sz="4800" dirty="0" smtClean="0">
                <a:solidFill>
                  <a:schemeClr val="bg1"/>
                </a:solidFill>
                <a:latin typeface="Calibri" pitchFamily="34" charset="0"/>
                <a:ea typeface="方正大黑简体" pitchFamily="2" charset="-122"/>
              </a:rPr>
              <a:t>自定义补间动画</a:t>
            </a:r>
            <a:endParaRPr lang="zh-CN" altLang="en-US" sz="4800" dirty="0">
              <a:solidFill>
                <a:schemeClr val="bg1"/>
              </a:solidFill>
              <a:latin typeface="Calibri" pitchFamily="34" charset="0"/>
              <a:ea typeface="方正大黑简体" pitchFamily="2" charset="-122"/>
            </a:endParaRPr>
          </a:p>
        </p:txBody>
      </p:sp>
      <p:cxnSp>
        <p:nvCxnSpPr>
          <p:cNvPr id="32" name="直接连接符 31"/>
          <p:cNvCxnSpPr/>
          <p:nvPr/>
        </p:nvCxnSpPr>
        <p:spPr>
          <a:xfrm flipH="1">
            <a:off x="554558" y="2105114"/>
            <a:ext cx="17440" cy="5557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a:spLocks noChangeArrowheads="1"/>
          </p:cNvSpPr>
          <p:nvPr/>
        </p:nvSpPr>
        <p:spPr bwMode="auto">
          <a:xfrm>
            <a:off x="724824" y="2059818"/>
            <a:ext cx="7675041" cy="646331"/>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自定义补间动画并不难，需要继承</a:t>
            </a:r>
            <a:r>
              <a:rPr lang="en-US" altLang="zh-CN" dirty="0" smtClean="0">
                <a:solidFill>
                  <a:schemeClr val="bg1"/>
                </a:solidFill>
                <a:latin typeface="Calibri" pitchFamily="34" charset="0"/>
                <a:ea typeface="微软雅黑" pitchFamily="34" charset="-122"/>
              </a:rPr>
              <a:t>Animation</a:t>
            </a:r>
            <a:r>
              <a:rPr lang="zh-CN" altLang="en-US" dirty="0" smtClean="0">
                <a:solidFill>
                  <a:schemeClr val="bg1"/>
                </a:solidFill>
                <a:latin typeface="Calibri" pitchFamily="34" charset="0"/>
                <a:ea typeface="微软雅黑" pitchFamily="34" charset="-122"/>
              </a:rPr>
              <a:t>，继承时关键是重写抽象基类的</a:t>
            </a:r>
            <a:r>
              <a:rPr lang="en-US" altLang="zh-CN" dirty="0" err="1" smtClean="0">
                <a:solidFill>
                  <a:schemeClr val="bg1"/>
                </a:solidFill>
                <a:latin typeface="Calibri" pitchFamily="34" charset="0"/>
                <a:ea typeface="微软雅黑" pitchFamily="34" charset="-122"/>
              </a:rPr>
              <a:t>applyTransformation</a:t>
            </a:r>
            <a:r>
              <a:rPr lang="en-US" altLang="zh-CN" dirty="0" smtClean="0">
                <a:solidFill>
                  <a:schemeClr val="bg1"/>
                </a:solidFill>
                <a:latin typeface="Calibri" pitchFamily="34" charset="0"/>
                <a:ea typeface="微软雅黑" pitchFamily="34" charset="-122"/>
              </a:rPr>
              <a:t>(float </a:t>
            </a:r>
            <a:r>
              <a:rPr lang="en-US" altLang="zh-CN" dirty="0" err="1" smtClean="0">
                <a:solidFill>
                  <a:schemeClr val="bg1"/>
                </a:solidFill>
                <a:latin typeface="Calibri" pitchFamily="34" charset="0"/>
                <a:ea typeface="微软雅黑" pitchFamily="34" charset="-122"/>
              </a:rPr>
              <a:t>interpolatedTime</a:t>
            </a:r>
            <a:r>
              <a:rPr lang="en-US" altLang="zh-CN" dirty="0" smtClean="0">
                <a:solidFill>
                  <a:schemeClr val="bg1"/>
                </a:solidFill>
                <a:latin typeface="Calibri" pitchFamily="34" charset="0"/>
                <a:ea typeface="微软雅黑" pitchFamily="34" charset="-122"/>
              </a:rPr>
              <a:t>, Transformation t)</a:t>
            </a:r>
            <a:r>
              <a:rPr lang="zh-CN" altLang="en-US" dirty="0" smtClean="0">
                <a:solidFill>
                  <a:schemeClr val="bg1"/>
                </a:solidFill>
                <a:latin typeface="Calibri" pitchFamily="34" charset="0"/>
                <a:ea typeface="微软雅黑" pitchFamily="34" charset="-122"/>
              </a:rPr>
              <a:t>方法。</a:t>
            </a:r>
            <a:endParaRPr lang="zh-CN" altLang="en-US" dirty="0">
              <a:solidFill>
                <a:schemeClr val="bg1"/>
              </a:solidFill>
              <a:latin typeface="Calibri" pitchFamily="34" charset="0"/>
              <a:ea typeface="微软雅黑" pitchFamily="34" charset="-122"/>
            </a:endParaRPr>
          </a:p>
        </p:txBody>
      </p:sp>
      <p:cxnSp>
        <p:nvCxnSpPr>
          <p:cNvPr id="34" name="直接连接符 33"/>
          <p:cNvCxnSpPr/>
          <p:nvPr/>
        </p:nvCxnSpPr>
        <p:spPr>
          <a:xfrm>
            <a:off x="2127770" y="2964912"/>
            <a:ext cx="0" cy="539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08595" y="2968087"/>
            <a:ext cx="193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8"/>
          <p:cNvSpPr txBox="1">
            <a:spLocks noChangeArrowheads="1"/>
          </p:cNvSpPr>
          <p:nvPr/>
        </p:nvSpPr>
        <p:spPr bwMode="auto">
          <a:xfrm>
            <a:off x="571998" y="3683226"/>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参数说明</a:t>
            </a:r>
            <a:endParaRPr lang="zh-CN" altLang="en-US" sz="4000" dirty="0">
              <a:solidFill>
                <a:schemeClr val="bg1"/>
              </a:solidFill>
              <a:latin typeface="Calibri" pitchFamily="34" charset="0"/>
              <a:ea typeface="微软雅黑" pitchFamily="34" charset="-122"/>
            </a:endParaRPr>
          </a:p>
        </p:txBody>
      </p:sp>
      <p:sp>
        <p:nvSpPr>
          <p:cNvPr id="37" name="文本框 39"/>
          <p:cNvSpPr txBox="1">
            <a:spLocks noChangeArrowheads="1"/>
          </p:cNvSpPr>
          <p:nvPr/>
        </p:nvSpPr>
        <p:spPr bwMode="auto">
          <a:xfrm>
            <a:off x="945486" y="5270909"/>
            <a:ext cx="10490200" cy="812530"/>
          </a:xfrm>
          <a:prstGeom prst="rect">
            <a:avLst/>
          </a:prstGeom>
          <a:noFill/>
          <a:ln w="9525">
            <a:noFill/>
            <a:miter lim="800000"/>
            <a:headEnd/>
            <a:tailEnd/>
          </a:ln>
        </p:spPr>
        <p:txBody>
          <a:bodyPr>
            <a:spAutoFit/>
          </a:bodyPr>
          <a:lstStyle/>
          <a:p>
            <a:pPr>
              <a:lnSpc>
                <a:spcPct val="130000"/>
              </a:lnSpc>
            </a:pPr>
            <a:r>
              <a:rPr lang="en-US" altLang="zh-CN" dirty="0" smtClean="0">
                <a:solidFill>
                  <a:schemeClr val="bg1"/>
                </a:solidFill>
                <a:latin typeface="Calibri" pitchFamily="34" charset="0"/>
                <a:ea typeface="微软雅黑" pitchFamily="34" charset="-122"/>
              </a:rPr>
              <a:t>Transformation</a:t>
            </a:r>
            <a:r>
              <a:rPr lang="zh-CN" altLang="en-US" dirty="0" smtClean="0">
                <a:solidFill>
                  <a:schemeClr val="bg1"/>
                </a:solidFill>
                <a:latin typeface="Calibri" pitchFamily="34" charset="0"/>
                <a:ea typeface="微软雅黑" pitchFamily="34" charset="-122"/>
              </a:rPr>
              <a:t>代表了对图片或试图的变形程度，该对象里封装了一个</a:t>
            </a:r>
            <a:r>
              <a:rPr lang="en-US" altLang="zh-CN" dirty="0" smtClean="0">
                <a:solidFill>
                  <a:schemeClr val="bg1"/>
                </a:solidFill>
                <a:latin typeface="Calibri" pitchFamily="34" charset="0"/>
                <a:ea typeface="微软雅黑" pitchFamily="34" charset="-122"/>
              </a:rPr>
              <a:t>Matrix</a:t>
            </a:r>
            <a:r>
              <a:rPr lang="zh-CN" altLang="en-US" dirty="0" smtClean="0">
                <a:solidFill>
                  <a:schemeClr val="bg1"/>
                </a:solidFill>
                <a:latin typeface="Calibri" pitchFamily="34" charset="0"/>
                <a:ea typeface="微软雅黑" pitchFamily="34" charset="-122"/>
              </a:rPr>
              <a:t>对象，对它所包装的</a:t>
            </a:r>
            <a:r>
              <a:rPr lang="en-US" altLang="zh-CN" dirty="0" smtClean="0">
                <a:solidFill>
                  <a:schemeClr val="bg1"/>
                </a:solidFill>
                <a:latin typeface="Calibri" pitchFamily="34" charset="0"/>
                <a:ea typeface="微软雅黑" pitchFamily="34" charset="-122"/>
              </a:rPr>
              <a:t>Matrix</a:t>
            </a:r>
            <a:r>
              <a:rPr lang="zh-CN" altLang="en-US" dirty="0" smtClean="0">
                <a:solidFill>
                  <a:schemeClr val="bg1"/>
                </a:solidFill>
                <a:latin typeface="Calibri" pitchFamily="34" charset="0"/>
                <a:ea typeface="微软雅黑" pitchFamily="34" charset="-122"/>
              </a:rPr>
              <a:t>进行位移、倾斜、旋转等变换时，</a:t>
            </a:r>
            <a:r>
              <a:rPr lang="en-US" altLang="zh-CN" dirty="0">
                <a:solidFill>
                  <a:schemeClr val="bg1"/>
                </a:solidFill>
                <a:latin typeface="Calibri" pitchFamily="34" charset="0"/>
                <a:ea typeface="微软雅黑" pitchFamily="34" charset="-122"/>
              </a:rPr>
              <a:t> Transformation </a:t>
            </a:r>
            <a:r>
              <a:rPr lang="zh-CN" altLang="en-US" dirty="0" smtClean="0">
                <a:solidFill>
                  <a:schemeClr val="bg1"/>
                </a:solidFill>
                <a:latin typeface="Calibri" pitchFamily="34" charset="0"/>
                <a:ea typeface="微软雅黑" pitchFamily="34" charset="-122"/>
              </a:rPr>
              <a:t>将控制对应的图片或试图进行相应的变换。</a:t>
            </a:r>
            <a:endParaRPr lang="zh-CN" altLang="en-US" dirty="0">
              <a:solidFill>
                <a:schemeClr val="bg1"/>
              </a:solidFill>
              <a:latin typeface="Calibri" pitchFamily="34" charset="0"/>
              <a:ea typeface="微软雅黑" pitchFamily="34" charset="-122"/>
            </a:endParaRPr>
          </a:p>
        </p:txBody>
      </p:sp>
      <p:cxnSp>
        <p:nvCxnSpPr>
          <p:cNvPr id="38" name="直接连接符 37"/>
          <p:cNvCxnSpPr/>
          <p:nvPr/>
        </p:nvCxnSpPr>
        <p:spPr>
          <a:xfrm>
            <a:off x="2127770" y="4685762"/>
            <a:ext cx="0" cy="504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24824" y="5204234"/>
            <a:ext cx="1093152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bwMode="auto">
          <a:xfrm>
            <a:off x="3471081" y="3080787"/>
            <a:ext cx="8534400" cy="174880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文本框 49"/>
          <p:cNvSpPr txBox="1">
            <a:spLocks noChangeArrowheads="1"/>
          </p:cNvSpPr>
          <p:nvPr/>
        </p:nvSpPr>
        <p:spPr bwMode="auto">
          <a:xfrm>
            <a:off x="3724773" y="3357785"/>
            <a:ext cx="8161363" cy="1200329"/>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interpolatedTime</a:t>
            </a:r>
            <a:r>
              <a:rPr lang="zh-CN" altLang="en-US" dirty="0" smtClean="0">
                <a:solidFill>
                  <a:schemeClr val="bg1"/>
                </a:solidFill>
                <a:latin typeface="Calibri" pitchFamily="34" charset="0"/>
                <a:ea typeface="微软雅黑" pitchFamily="34" charset="-122"/>
              </a:rPr>
              <a:t>：代表了动画的时间进行比。不管动画实际的持续时间如何，当动画播放时，该参数总是自动从</a:t>
            </a:r>
            <a:r>
              <a:rPr lang="en-US" altLang="zh-CN" dirty="0" smtClean="0">
                <a:solidFill>
                  <a:schemeClr val="bg1"/>
                </a:solidFill>
                <a:latin typeface="Calibri" pitchFamily="34" charset="0"/>
                <a:ea typeface="微软雅黑" pitchFamily="34" charset="-122"/>
              </a:rPr>
              <a:t>0</a:t>
            </a:r>
            <a:r>
              <a:rPr lang="zh-CN" altLang="en-US" dirty="0" smtClean="0">
                <a:solidFill>
                  <a:schemeClr val="bg1"/>
                </a:solidFill>
                <a:latin typeface="Calibri" pitchFamily="34" charset="0"/>
                <a:ea typeface="微软雅黑" pitchFamily="34" charset="-122"/>
              </a:rPr>
              <a:t>变化到</a:t>
            </a:r>
            <a:r>
              <a:rPr lang="en-US" altLang="zh-CN" dirty="0" smtClean="0">
                <a:solidFill>
                  <a:schemeClr val="bg1"/>
                </a:solidFill>
                <a:latin typeface="Calibri" pitchFamily="34" charset="0"/>
                <a:ea typeface="微软雅黑" pitchFamily="34" charset="-122"/>
              </a:rPr>
              <a:t>1</a:t>
            </a:r>
            <a:r>
              <a:rPr lang="zh-CN" altLang="en-US" dirty="0" smtClean="0">
                <a:solidFill>
                  <a:schemeClr val="bg1"/>
                </a:solidFill>
                <a:latin typeface="Calibri" pitchFamily="34" charset="0"/>
                <a:ea typeface="微软雅黑" pitchFamily="34" charset="-122"/>
              </a:rPr>
              <a:t>。</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Transmation</a:t>
            </a:r>
            <a:r>
              <a:rPr lang="zh-CN" altLang="en-US" dirty="0" smtClean="0">
                <a:solidFill>
                  <a:schemeClr val="bg1"/>
                </a:solidFill>
                <a:latin typeface="Calibri" pitchFamily="34" charset="0"/>
                <a:ea typeface="微软雅黑" pitchFamily="34" charset="-122"/>
              </a:rPr>
              <a:t>：代表了补间动画在不同时刻对图形或组件的变形程度。</a:t>
            </a:r>
            <a:endParaRPr lang="zh-CN" altLang="en-US" dirty="0">
              <a:solidFill>
                <a:schemeClr val="bg1"/>
              </a:solidFill>
              <a:latin typeface="Calibri" pitchFamily="34" charset="0"/>
              <a:ea typeface="微软雅黑" pitchFamily="34" charset="-122"/>
            </a:endParaRPr>
          </a:p>
        </p:txBody>
      </p:sp>
    </p:spTree>
    <p:extLst>
      <p:ext uri="{BB962C8B-B14F-4D97-AF65-F5344CB8AC3E}">
        <p14:creationId xmlns:p14="http://schemas.microsoft.com/office/powerpoint/2010/main" val="3614119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a:t>7</a:t>
            </a:r>
            <a:r>
              <a:rPr lang="en-US" altLang="zh-CN" sz="9600" dirty="0" smtClean="0"/>
              <a:t>.1</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3876813" y="4724825"/>
            <a:ext cx="3877985"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使用简单图片</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2717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87932" y="5140324"/>
            <a:ext cx="3126956" cy="36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756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2893004" y="397824"/>
            <a:ext cx="5881738"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7.5.3 </a:t>
            </a:r>
            <a:r>
              <a:rPr lang="zh-CN" altLang="en-US" sz="4800" dirty="0" smtClean="0">
                <a:solidFill>
                  <a:schemeClr val="bg1"/>
                </a:solidFill>
                <a:latin typeface="Calibri" pitchFamily="34" charset="0"/>
                <a:ea typeface="方正大黑简体" pitchFamily="2" charset="-122"/>
              </a:rPr>
              <a:t>自定义补间动画</a:t>
            </a:r>
            <a:endParaRPr lang="zh-CN" altLang="en-US" sz="4800" dirty="0">
              <a:solidFill>
                <a:schemeClr val="bg1"/>
              </a:solidFill>
              <a:latin typeface="Calibri" pitchFamily="34" charset="0"/>
              <a:ea typeface="方正大黑简体" pitchFamily="2" charset="-122"/>
            </a:endParaRPr>
          </a:p>
        </p:txBody>
      </p:sp>
      <p:pic>
        <p:nvPicPr>
          <p:cNvPr id="3" name="图片 2"/>
          <p:cNvPicPr>
            <a:picLocks noChangeAspect="1"/>
          </p:cNvPicPr>
          <p:nvPr/>
        </p:nvPicPr>
        <p:blipFill>
          <a:blip r:embed="rId2"/>
          <a:stretch>
            <a:fillRect/>
          </a:stretch>
        </p:blipFill>
        <p:spPr>
          <a:xfrm>
            <a:off x="8140096" y="1482173"/>
            <a:ext cx="3686175" cy="3048000"/>
          </a:xfrm>
          <a:prstGeom prst="rect">
            <a:avLst/>
          </a:prstGeom>
        </p:spPr>
      </p:pic>
      <p:cxnSp>
        <p:nvCxnSpPr>
          <p:cNvPr id="16" name="直接连接符 15"/>
          <p:cNvCxnSpPr/>
          <p:nvPr/>
        </p:nvCxnSpPr>
        <p:spPr>
          <a:xfrm flipV="1">
            <a:off x="886487" y="4276819"/>
            <a:ext cx="263525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86487" y="6384617"/>
            <a:ext cx="7805763" cy="16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97232" y="4530173"/>
            <a:ext cx="7805763" cy="1754326"/>
          </a:xfrm>
          <a:prstGeom prst="rect">
            <a:avLst/>
          </a:prstGeom>
        </p:spPr>
        <p:txBody>
          <a:bodyPr wrap="square">
            <a:spAutoFit/>
          </a:bodyPr>
          <a:lstStyle/>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getMatrix</a:t>
            </a:r>
            <a:r>
              <a:rPr lang="en-US" altLang="zh-CN" dirty="0">
                <a:solidFill>
                  <a:schemeClr val="bg1"/>
                </a:solidFill>
                <a:latin typeface="+mn-lt"/>
                <a:ea typeface="+mn-ea"/>
              </a:rPr>
              <a:t>(Matrix matrix)</a:t>
            </a:r>
            <a:r>
              <a:rPr lang="zh-CN" altLang="en-US" dirty="0">
                <a:solidFill>
                  <a:schemeClr val="bg1"/>
                </a:solidFill>
                <a:latin typeface="+mn-lt"/>
                <a:ea typeface="+mn-ea"/>
              </a:rPr>
              <a:t>：将</a:t>
            </a:r>
            <a:r>
              <a:rPr lang="en-US" altLang="zh-CN" dirty="0">
                <a:solidFill>
                  <a:schemeClr val="bg1"/>
                </a:solidFill>
                <a:latin typeface="+mn-lt"/>
                <a:ea typeface="+mn-ea"/>
              </a:rPr>
              <a:t>Camera</a:t>
            </a:r>
            <a:r>
              <a:rPr lang="zh-CN" altLang="en-US" dirty="0">
                <a:solidFill>
                  <a:schemeClr val="bg1"/>
                </a:solidFill>
                <a:latin typeface="+mn-lt"/>
                <a:ea typeface="+mn-ea"/>
              </a:rPr>
              <a:t>所做的变换应用到指定</a:t>
            </a:r>
            <a:r>
              <a:rPr lang="en-US" altLang="zh-CN" dirty="0">
                <a:solidFill>
                  <a:schemeClr val="bg1"/>
                </a:solidFill>
                <a:latin typeface="+mn-lt"/>
                <a:ea typeface="+mn-ea"/>
              </a:rPr>
              <a:t>Matrix</a:t>
            </a:r>
            <a:r>
              <a:rPr lang="zh-CN" altLang="en-US" dirty="0">
                <a:solidFill>
                  <a:schemeClr val="bg1"/>
                </a:solidFill>
                <a:latin typeface="+mn-lt"/>
                <a:ea typeface="+mn-ea"/>
              </a:rPr>
              <a:t>上。</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rotateX</a:t>
            </a:r>
            <a:r>
              <a:rPr lang="en-US" altLang="zh-CN" dirty="0">
                <a:solidFill>
                  <a:schemeClr val="bg1"/>
                </a:solidFill>
                <a:latin typeface="+mn-lt"/>
                <a:ea typeface="+mn-ea"/>
              </a:rPr>
              <a:t>(float </a:t>
            </a:r>
            <a:r>
              <a:rPr lang="en-US" altLang="zh-CN" dirty="0" err="1">
                <a:solidFill>
                  <a:schemeClr val="bg1"/>
                </a:solidFill>
                <a:latin typeface="+mn-lt"/>
                <a:ea typeface="+mn-ea"/>
              </a:rPr>
              <a:t>deg</a:t>
            </a:r>
            <a:r>
              <a:rPr lang="en-US" altLang="zh-CN" dirty="0">
                <a:solidFill>
                  <a:schemeClr val="bg1"/>
                </a:solidFill>
                <a:latin typeface="+mn-lt"/>
                <a:ea typeface="+mn-ea"/>
              </a:rPr>
              <a:t>)</a:t>
            </a:r>
            <a:r>
              <a:rPr lang="zh-CN" altLang="en-US" dirty="0">
                <a:solidFill>
                  <a:schemeClr val="bg1"/>
                </a:solidFill>
                <a:latin typeface="+mn-lt"/>
                <a:ea typeface="+mn-ea"/>
              </a:rPr>
              <a:t>：使目标组件沿</a:t>
            </a:r>
            <a:r>
              <a:rPr lang="en-US" altLang="zh-CN" dirty="0">
                <a:solidFill>
                  <a:schemeClr val="bg1"/>
                </a:solidFill>
                <a:latin typeface="+mn-lt"/>
                <a:ea typeface="+mn-ea"/>
              </a:rPr>
              <a:t>X</a:t>
            </a:r>
            <a:r>
              <a:rPr lang="zh-CN" altLang="en-US" dirty="0">
                <a:solidFill>
                  <a:schemeClr val="bg1"/>
                </a:solidFill>
                <a:latin typeface="+mn-lt"/>
                <a:ea typeface="+mn-ea"/>
              </a:rPr>
              <a:t>轴旋转。</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rotateYfloat</a:t>
            </a:r>
            <a:r>
              <a:rPr lang="en-US" altLang="zh-CN" dirty="0">
                <a:solidFill>
                  <a:schemeClr val="bg1"/>
                </a:solidFill>
                <a:latin typeface="+mn-lt"/>
                <a:ea typeface="+mn-ea"/>
              </a:rPr>
              <a:t> </a:t>
            </a:r>
            <a:r>
              <a:rPr lang="en-US" altLang="zh-CN" dirty="0" err="1">
                <a:solidFill>
                  <a:schemeClr val="bg1"/>
                </a:solidFill>
                <a:latin typeface="+mn-lt"/>
                <a:ea typeface="+mn-ea"/>
              </a:rPr>
              <a:t>deg</a:t>
            </a:r>
            <a:r>
              <a:rPr lang="en-US" altLang="zh-CN" dirty="0">
                <a:solidFill>
                  <a:schemeClr val="bg1"/>
                </a:solidFill>
                <a:latin typeface="+mn-lt"/>
                <a:ea typeface="+mn-ea"/>
              </a:rPr>
              <a:t>)</a:t>
            </a:r>
            <a:r>
              <a:rPr lang="zh-CN" altLang="en-US" dirty="0">
                <a:solidFill>
                  <a:schemeClr val="bg1"/>
                </a:solidFill>
                <a:latin typeface="+mn-lt"/>
                <a:ea typeface="+mn-ea"/>
              </a:rPr>
              <a:t> ：使目标组件沿</a:t>
            </a:r>
            <a:r>
              <a:rPr lang="en-US" altLang="zh-CN" dirty="0">
                <a:solidFill>
                  <a:schemeClr val="bg1"/>
                </a:solidFill>
                <a:latin typeface="+mn-lt"/>
                <a:ea typeface="+mn-ea"/>
              </a:rPr>
              <a:t>Y</a:t>
            </a:r>
            <a:r>
              <a:rPr lang="zh-CN" altLang="en-US" dirty="0">
                <a:solidFill>
                  <a:schemeClr val="bg1"/>
                </a:solidFill>
                <a:latin typeface="+mn-lt"/>
                <a:ea typeface="+mn-ea"/>
              </a:rPr>
              <a:t>轴旋转。</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rotateZ</a:t>
            </a:r>
            <a:r>
              <a:rPr lang="en-US" altLang="zh-CN" dirty="0">
                <a:solidFill>
                  <a:schemeClr val="bg1"/>
                </a:solidFill>
                <a:latin typeface="+mn-lt"/>
                <a:ea typeface="+mn-ea"/>
              </a:rPr>
              <a:t>(float </a:t>
            </a:r>
            <a:r>
              <a:rPr lang="en-US" altLang="zh-CN" dirty="0" err="1">
                <a:solidFill>
                  <a:schemeClr val="bg1"/>
                </a:solidFill>
                <a:latin typeface="+mn-lt"/>
                <a:ea typeface="+mn-ea"/>
              </a:rPr>
              <a:t>deg</a:t>
            </a:r>
            <a:r>
              <a:rPr lang="en-US" altLang="zh-CN" dirty="0">
                <a:solidFill>
                  <a:schemeClr val="bg1"/>
                </a:solidFill>
                <a:latin typeface="+mn-lt"/>
                <a:ea typeface="+mn-ea"/>
              </a:rPr>
              <a:t>)</a:t>
            </a:r>
            <a:r>
              <a:rPr lang="zh-CN" altLang="en-US" dirty="0">
                <a:solidFill>
                  <a:schemeClr val="bg1"/>
                </a:solidFill>
                <a:latin typeface="+mn-lt"/>
                <a:ea typeface="+mn-ea"/>
              </a:rPr>
              <a:t> ：使目标组件沿</a:t>
            </a:r>
            <a:r>
              <a:rPr lang="en-US" altLang="zh-CN" dirty="0">
                <a:solidFill>
                  <a:schemeClr val="bg1"/>
                </a:solidFill>
                <a:latin typeface="+mn-lt"/>
                <a:ea typeface="+mn-ea"/>
              </a:rPr>
              <a:t>Z</a:t>
            </a:r>
            <a:r>
              <a:rPr lang="zh-CN" altLang="en-US" dirty="0">
                <a:solidFill>
                  <a:schemeClr val="bg1"/>
                </a:solidFill>
                <a:latin typeface="+mn-lt"/>
                <a:ea typeface="+mn-ea"/>
              </a:rPr>
              <a:t>轴旋转。</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a:solidFill>
                  <a:schemeClr val="bg1"/>
                </a:solidFill>
                <a:latin typeface="+mn-lt"/>
                <a:ea typeface="+mn-ea"/>
              </a:rPr>
              <a:t>Translate(float x, float y, float z)</a:t>
            </a:r>
            <a:r>
              <a:rPr lang="zh-CN" altLang="en-US" dirty="0">
                <a:solidFill>
                  <a:schemeClr val="bg1"/>
                </a:solidFill>
                <a:latin typeface="+mn-lt"/>
                <a:ea typeface="+mn-ea"/>
              </a:rPr>
              <a:t>： 使目标组件在三维空间里进行位移变换。</a:t>
            </a:r>
            <a:endParaRPr lang="en-US" altLang="zh-CN" dirty="0">
              <a:solidFill>
                <a:schemeClr val="bg1"/>
              </a:solidFill>
              <a:latin typeface="+mn-lt"/>
              <a:ea typeface="+mn-ea"/>
            </a:endParaRPr>
          </a:p>
          <a:p>
            <a:pPr marL="285750" indent="-285750" fontAlgn="auto">
              <a:spcBef>
                <a:spcPts val="0"/>
              </a:spcBef>
              <a:spcAft>
                <a:spcPts val="0"/>
              </a:spcAft>
              <a:buFont typeface="Arial" panose="020B0604020202020204" pitchFamily="34" charset="0"/>
              <a:buChar char="•"/>
              <a:defRPr/>
            </a:pPr>
            <a:r>
              <a:rPr lang="en-US" altLang="zh-CN" dirty="0" err="1">
                <a:solidFill>
                  <a:schemeClr val="bg1"/>
                </a:solidFill>
                <a:latin typeface="+mn-lt"/>
                <a:ea typeface="+mn-ea"/>
              </a:rPr>
              <a:t>applyToCanvas</a:t>
            </a:r>
            <a:r>
              <a:rPr lang="en-US" altLang="zh-CN" dirty="0">
                <a:solidFill>
                  <a:schemeClr val="bg1"/>
                </a:solidFill>
                <a:latin typeface="+mn-lt"/>
                <a:ea typeface="+mn-ea"/>
              </a:rPr>
              <a:t>(Canvas canvas)</a:t>
            </a:r>
            <a:r>
              <a:rPr lang="zh-CN" altLang="en-US" dirty="0">
                <a:solidFill>
                  <a:schemeClr val="bg1"/>
                </a:solidFill>
                <a:latin typeface="+mn-lt"/>
                <a:ea typeface="+mn-ea"/>
              </a:rPr>
              <a:t>：将</a:t>
            </a:r>
            <a:r>
              <a:rPr lang="en-US" altLang="zh-CN" dirty="0">
                <a:solidFill>
                  <a:schemeClr val="bg1"/>
                </a:solidFill>
                <a:latin typeface="+mn-lt"/>
                <a:ea typeface="+mn-ea"/>
              </a:rPr>
              <a:t>Camera</a:t>
            </a:r>
            <a:r>
              <a:rPr lang="zh-CN" altLang="en-US" dirty="0">
                <a:solidFill>
                  <a:schemeClr val="bg1"/>
                </a:solidFill>
                <a:latin typeface="+mn-lt"/>
                <a:ea typeface="+mn-ea"/>
              </a:rPr>
              <a:t>所做的变换应用到</a:t>
            </a:r>
            <a:r>
              <a:rPr lang="en-US" altLang="zh-CN" dirty="0">
                <a:solidFill>
                  <a:schemeClr val="bg1"/>
                </a:solidFill>
                <a:latin typeface="+mn-lt"/>
                <a:ea typeface="+mn-ea"/>
              </a:rPr>
              <a:t>Canvas</a:t>
            </a:r>
            <a:r>
              <a:rPr lang="zh-CN" altLang="en-US" dirty="0" smtClean="0">
                <a:solidFill>
                  <a:schemeClr val="bg1"/>
                </a:solidFill>
                <a:latin typeface="+mn-lt"/>
                <a:ea typeface="+mn-ea"/>
              </a:rPr>
              <a:t>上</a:t>
            </a:r>
            <a:r>
              <a:rPr lang="zh-CN" altLang="en-US" dirty="0">
                <a:solidFill>
                  <a:schemeClr val="bg1"/>
                </a:solidFill>
                <a:latin typeface="+mn-lt"/>
                <a:ea typeface="+mn-ea"/>
              </a:rPr>
              <a:t>。</a:t>
            </a:r>
          </a:p>
        </p:txBody>
      </p:sp>
      <p:sp>
        <p:nvSpPr>
          <p:cNvPr id="8" name="矩形 7"/>
          <p:cNvSpPr/>
          <p:nvPr/>
        </p:nvSpPr>
        <p:spPr>
          <a:xfrm>
            <a:off x="886487" y="1814519"/>
            <a:ext cx="5270500" cy="1200329"/>
          </a:xfrm>
          <a:prstGeom prst="rect">
            <a:avLst/>
          </a:prstGeom>
        </p:spPr>
        <p:txBody>
          <a:bodyPr>
            <a:spAutoFit/>
          </a:bodyPr>
          <a:lstStyle/>
          <a:p>
            <a:pPr fontAlgn="auto">
              <a:spcBef>
                <a:spcPts val="0"/>
              </a:spcBef>
              <a:spcAft>
                <a:spcPts val="0"/>
              </a:spcAft>
              <a:defRPr/>
            </a:pPr>
            <a:r>
              <a:rPr lang="zh-CN" altLang="en-US" dirty="0" smtClean="0">
                <a:solidFill>
                  <a:schemeClr val="bg1"/>
                </a:solidFill>
                <a:latin typeface="+mn-lt"/>
                <a:ea typeface="+mn-ea"/>
              </a:rPr>
              <a:t>为了控制图片或试图进行三维空间的变换，需要借助</a:t>
            </a:r>
            <a:r>
              <a:rPr lang="en-US" altLang="zh-CN" dirty="0" smtClean="0">
                <a:solidFill>
                  <a:schemeClr val="bg1"/>
                </a:solidFill>
                <a:latin typeface="+mn-lt"/>
                <a:ea typeface="+mn-ea"/>
              </a:rPr>
              <a:t>Android</a:t>
            </a:r>
            <a:r>
              <a:rPr lang="zh-CN" altLang="en-US" dirty="0" smtClean="0">
                <a:solidFill>
                  <a:schemeClr val="bg1"/>
                </a:solidFill>
                <a:latin typeface="+mn-lt"/>
                <a:ea typeface="+mn-ea"/>
              </a:rPr>
              <a:t>提供的</a:t>
            </a:r>
            <a:r>
              <a:rPr lang="en-US" altLang="zh-CN" dirty="0" smtClean="0">
                <a:solidFill>
                  <a:schemeClr val="bg1"/>
                </a:solidFill>
                <a:latin typeface="+mn-lt"/>
                <a:ea typeface="+mn-ea"/>
              </a:rPr>
              <a:t>Camera</a:t>
            </a:r>
            <a:r>
              <a:rPr lang="zh-CN" altLang="en-US" dirty="0" smtClean="0">
                <a:solidFill>
                  <a:schemeClr val="bg1"/>
                </a:solidFill>
                <a:latin typeface="+mn-lt"/>
                <a:ea typeface="+mn-ea"/>
              </a:rPr>
              <a:t>，这个</a:t>
            </a:r>
            <a:r>
              <a:rPr lang="en-US" altLang="zh-CN" dirty="0" smtClean="0">
                <a:solidFill>
                  <a:schemeClr val="bg1"/>
                </a:solidFill>
                <a:latin typeface="+mn-lt"/>
                <a:ea typeface="+mn-ea"/>
              </a:rPr>
              <a:t>Camera</a:t>
            </a:r>
            <a:r>
              <a:rPr lang="zh-CN" altLang="en-US" dirty="0" smtClean="0">
                <a:solidFill>
                  <a:schemeClr val="bg1"/>
                </a:solidFill>
                <a:latin typeface="+mn-lt"/>
                <a:ea typeface="+mn-ea"/>
              </a:rPr>
              <a:t>并非代表手机的摄像头，而是一个空间变换工具，作用有点类似于</a:t>
            </a:r>
            <a:r>
              <a:rPr lang="en-US" altLang="zh-CN" dirty="0" smtClean="0">
                <a:solidFill>
                  <a:schemeClr val="bg1"/>
                </a:solidFill>
                <a:latin typeface="+mn-lt"/>
                <a:ea typeface="+mn-ea"/>
              </a:rPr>
              <a:t>Matrix</a:t>
            </a:r>
            <a:r>
              <a:rPr lang="zh-CN" altLang="en-US" dirty="0" smtClean="0">
                <a:solidFill>
                  <a:schemeClr val="bg1"/>
                </a:solidFill>
                <a:latin typeface="+mn-lt"/>
                <a:ea typeface="+mn-ea"/>
              </a:rPr>
              <a:t>，但功能更强大。</a:t>
            </a:r>
            <a:endParaRPr lang="zh-CN" altLang="en-US" dirty="0">
              <a:solidFill>
                <a:schemeClr val="bg1"/>
              </a:solidFill>
              <a:latin typeface="+mn-lt"/>
              <a:ea typeface="+mn-ea"/>
            </a:endParaRPr>
          </a:p>
        </p:txBody>
      </p:sp>
      <p:cxnSp>
        <p:nvCxnSpPr>
          <p:cNvPr id="9" name="直接连接符 8"/>
          <p:cNvCxnSpPr/>
          <p:nvPr/>
        </p:nvCxnSpPr>
        <p:spPr>
          <a:xfrm>
            <a:off x="3521737" y="3006173"/>
            <a:ext cx="0" cy="12706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29857" y="3651439"/>
            <a:ext cx="2409992"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t>Camera</a:t>
            </a:r>
            <a:r>
              <a:rPr lang="zh-CN" altLang="en-US" dirty="0" smtClean="0"/>
              <a:t>的常用方法：</a:t>
            </a:r>
            <a:endParaRPr lang="zh-CN" altLang="en-US" sz="2800" b="1" dirty="0"/>
          </a:p>
        </p:txBody>
      </p:sp>
    </p:spTree>
    <p:extLst>
      <p:ext uri="{BB962C8B-B14F-4D97-AF65-F5344CB8AC3E}">
        <p14:creationId xmlns:p14="http://schemas.microsoft.com/office/powerpoint/2010/main" val="3054876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7.6</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4492367" y="4714043"/>
            <a:ext cx="2646878"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属性动画</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32763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598535" y="5129541"/>
            <a:ext cx="3616353" cy="472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200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000" y="-120650"/>
            <a:ext cx="0" cy="2030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7225" y="4827588"/>
            <a:ext cx="0" cy="20304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203" name="文本框 6"/>
          <p:cNvSpPr txBox="1">
            <a:spLocks noChangeArrowheads="1"/>
          </p:cNvSpPr>
          <p:nvPr/>
        </p:nvSpPr>
        <p:spPr bwMode="auto">
          <a:xfrm>
            <a:off x="257115" y="2217728"/>
            <a:ext cx="800219" cy="2144177"/>
          </a:xfrm>
          <a:prstGeom prst="rect">
            <a:avLst/>
          </a:prstGeom>
          <a:noFill/>
          <a:ln w="9525">
            <a:noFill/>
            <a:miter lim="800000"/>
            <a:headEnd/>
            <a:tailEnd/>
          </a:ln>
        </p:spPr>
        <p:txBody>
          <a:bodyPr vert="eaVert" wrap="none">
            <a:spAutoFit/>
          </a:bodyPr>
          <a:lstStyle/>
          <a:p>
            <a:r>
              <a:rPr lang="zh-CN" altLang="en-US" sz="4000" dirty="0" smtClean="0">
                <a:solidFill>
                  <a:schemeClr val="bg1"/>
                </a:solidFill>
                <a:latin typeface="Calibri" pitchFamily="34" charset="0"/>
                <a:ea typeface="方正大黑简体" pitchFamily="2" charset="-122"/>
              </a:rPr>
              <a:t>属性动画</a:t>
            </a:r>
            <a:endParaRPr lang="zh-CN" altLang="en-US" sz="4000" dirty="0">
              <a:solidFill>
                <a:schemeClr val="bg1"/>
              </a:solidFill>
              <a:latin typeface="Calibri" pitchFamily="34" charset="0"/>
              <a:ea typeface="方正大黑简体" pitchFamily="2" charset="-122"/>
            </a:endParaRPr>
          </a:p>
        </p:txBody>
      </p:sp>
      <p:sp>
        <p:nvSpPr>
          <p:cNvPr id="51204" name="文本框 1"/>
          <p:cNvSpPr txBox="1">
            <a:spLocks noChangeArrowheads="1"/>
          </p:cNvSpPr>
          <p:nvPr/>
        </p:nvSpPr>
        <p:spPr bwMode="auto">
          <a:xfrm>
            <a:off x="2245626" y="784294"/>
            <a:ext cx="8268387" cy="646331"/>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从某种角度来看，属性动画时增强版的补间动画，属性动画的强大可以体现在</a:t>
            </a:r>
            <a:endParaRPr lang="en-US" altLang="zh-CN" dirty="0" smtClean="0">
              <a:solidFill>
                <a:schemeClr val="bg1"/>
              </a:solidFill>
              <a:latin typeface="Calibri" pitchFamily="34" charset="0"/>
              <a:ea typeface="微软雅黑" pitchFamily="34" charset="-122"/>
            </a:endParaRPr>
          </a:p>
          <a:p>
            <a:r>
              <a:rPr lang="zh-CN" altLang="en-US" dirty="0" smtClean="0">
                <a:solidFill>
                  <a:schemeClr val="bg1"/>
                </a:solidFill>
                <a:latin typeface="Calibri" pitchFamily="34" charset="0"/>
                <a:ea typeface="微软雅黑" pitchFamily="34" charset="-122"/>
              </a:rPr>
              <a:t>如下两个方面：</a:t>
            </a:r>
            <a:endParaRPr lang="zh-CN" altLang="en-US" dirty="0">
              <a:solidFill>
                <a:schemeClr val="bg1"/>
              </a:solidFill>
              <a:latin typeface="Calibri" pitchFamily="34" charset="0"/>
              <a:ea typeface="微软雅黑" pitchFamily="34" charset="-122"/>
            </a:endParaRPr>
          </a:p>
        </p:txBody>
      </p:sp>
      <p:cxnSp>
        <p:nvCxnSpPr>
          <p:cNvPr id="8" name="直接连接符 7"/>
          <p:cNvCxnSpPr/>
          <p:nvPr/>
        </p:nvCxnSpPr>
        <p:spPr>
          <a:xfrm>
            <a:off x="1639888" y="612159"/>
            <a:ext cx="53927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1275" y="1529474"/>
            <a:ext cx="53927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1207" name="组合 22"/>
          <p:cNvGrpSpPr>
            <a:grpSpLocks/>
          </p:cNvGrpSpPr>
          <p:nvPr/>
        </p:nvGrpSpPr>
        <p:grpSpPr bwMode="auto">
          <a:xfrm>
            <a:off x="2025851" y="1602758"/>
            <a:ext cx="2066170" cy="2970902"/>
            <a:chOff x="3800199" y="3525634"/>
            <a:chExt cx="2065849" cy="2970273"/>
          </a:xfrm>
        </p:grpSpPr>
        <p:cxnSp>
          <p:nvCxnSpPr>
            <p:cNvPr id="11" name="直接连接符 10"/>
            <p:cNvCxnSpPr/>
            <p:nvPr/>
          </p:nvCxnSpPr>
          <p:spPr>
            <a:xfrm>
              <a:off x="4138700" y="3961207"/>
              <a:ext cx="2" cy="2534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29136" y="5343626"/>
              <a:ext cx="0" cy="11237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217" name="文本框 19"/>
            <p:cNvSpPr txBox="1">
              <a:spLocks noChangeArrowheads="1"/>
            </p:cNvSpPr>
            <p:nvPr/>
          </p:nvSpPr>
          <p:spPr bwMode="auto">
            <a:xfrm>
              <a:off x="3800199" y="3525634"/>
              <a:ext cx="677003" cy="502596"/>
            </a:xfrm>
            <a:prstGeom prst="rect">
              <a:avLst/>
            </a:prstGeom>
            <a:noFill/>
            <a:ln w="9525">
              <a:noFill/>
              <a:miter lim="800000"/>
              <a:headEnd/>
              <a:tailEnd/>
            </a:ln>
          </p:spPr>
          <p:txBody>
            <a:bodyPr vert="eaVert" wrap="none">
              <a:spAutoFit/>
            </a:bodyPr>
            <a:lstStyle/>
            <a:p>
              <a:r>
                <a:rPr lang="zh-CN" altLang="en-US" sz="3200" b="1" dirty="0" smtClean="0">
                  <a:solidFill>
                    <a:srgbClr val="FE5A3E"/>
                  </a:solidFill>
                  <a:latin typeface="Calibri" pitchFamily="34" charset="0"/>
                  <a:ea typeface="微软雅黑" pitchFamily="34" charset="-122"/>
                </a:rPr>
                <a:t>①</a:t>
              </a:r>
              <a:endParaRPr lang="zh-CN" altLang="en-US" sz="3200" b="1" dirty="0">
                <a:solidFill>
                  <a:srgbClr val="FE5A3E"/>
                </a:solidFill>
                <a:latin typeface="Calibri" pitchFamily="34" charset="0"/>
                <a:ea typeface="微软雅黑" pitchFamily="34" charset="-122"/>
              </a:endParaRPr>
            </a:p>
          </p:txBody>
        </p:sp>
        <p:sp>
          <p:nvSpPr>
            <p:cNvPr id="51218" name="文本框 20"/>
            <p:cNvSpPr txBox="1">
              <a:spLocks noChangeArrowheads="1"/>
            </p:cNvSpPr>
            <p:nvPr/>
          </p:nvSpPr>
          <p:spPr bwMode="auto">
            <a:xfrm>
              <a:off x="5189045" y="4896314"/>
              <a:ext cx="677003" cy="502596"/>
            </a:xfrm>
            <a:prstGeom prst="rect">
              <a:avLst/>
            </a:prstGeom>
            <a:noFill/>
            <a:ln w="9525">
              <a:noFill/>
              <a:miter lim="800000"/>
              <a:headEnd/>
              <a:tailEnd/>
            </a:ln>
          </p:spPr>
          <p:txBody>
            <a:bodyPr vert="eaVert" wrap="none">
              <a:spAutoFit/>
            </a:bodyPr>
            <a:lstStyle/>
            <a:p>
              <a:r>
                <a:rPr lang="zh-CN" altLang="en-US" sz="3200" b="1" dirty="0" smtClean="0">
                  <a:solidFill>
                    <a:srgbClr val="FE5A3E"/>
                  </a:solidFill>
                  <a:latin typeface="Calibri" pitchFamily="34" charset="0"/>
                  <a:ea typeface="微软雅黑" pitchFamily="34" charset="-122"/>
                </a:rPr>
                <a:t>②</a:t>
              </a:r>
              <a:endParaRPr lang="zh-CN" altLang="en-US" sz="3200" b="1" dirty="0">
                <a:solidFill>
                  <a:srgbClr val="FE5A3E"/>
                </a:solidFill>
                <a:latin typeface="Calibri" pitchFamily="34" charset="0"/>
                <a:ea typeface="微软雅黑" pitchFamily="34" charset="-122"/>
              </a:endParaRPr>
            </a:p>
          </p:txBody>
        </p:sp>
      </p:grpSp>
      <p:sp>
        <p:nvSpPr>
          <p:cNvPr id="24" name="矩形 23"/>
          <p:cNvSpPr/>
          <p:nvPr/>
        </p:nvSpPr>
        <p:spPr>
          <a:xfrm>
            <a:off x="2364404" y="2105459"/>
            <a:ext cx="8594747" cy="86826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t>补间动画只能定义两个关键帧在“透明度”、“旋转”、“缩放”、“位移”</a:t>
            </a:r>
            <a:r>
              <a:rPr lang="en-US" altLang="zh-CN" dirty="0" smtClean="0"/>
              <a:t>4</a:t>
            </a:r>
            <a:r>
              <a:rPr lang="zh-CN" altLang="en-US" dirty="0" smtClean="0"/>
              <a:t>个方面的变化，但属性动画可以定义任何属性的变化。</a:t>
            </a:r>
            <a:endParaRPr lang="zh-CN" altLang="en-US" dirty="0"/>
          </a:p>
        </p:txBody>
      </p:sp>
      <p:sp>
        <p:nvSpPr>
          <p:cNvPr id="26" name="矩形 25"/>
          <p:cNvSpPr/>
          <p:nvPr/>
        </p:nvSpPr>
        <p:spPr>
          <a:xfrm>
            <a:off x="3753467" y="3416374"/>
            <a:ext cx="6496002" cy="995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t>补间动画只能对</a:t>
            </a:r>
            <a:r>
              <a:rPr lang="en-US" altLang="zh-CN" dirty="0" smtClean="0"/>
              <a:t>UI</a:t>
            </a:r>
            <a:r>
              <a:rPr lang="zh-CN" altLang="en-US" dirty="0" smtClean="0"/>
              <a:t>组件执行动画，但属性动画几乎可以对任何对象执行动画。</a:t>
            </a:r>
            <a:endParaRPr lang="zh-CN" altLang="en-US" dirty="0"/>
          </a:p>
        </p:txBody>
      </p:sp>
      <p:cxnSp>
        <p:nvCxnSpPr>
          <p:cNvPr id="28" name="直接连接符 27"/>
          <p:cNvCxnSpPr/>
          <p:nvPr/>
        </p:nvCxnSpPr>
        <p:spPr>
          <a:xfrm>
            <a:off x="2025851" y="5180547"/>
            <a:ext cx="0" cy="14967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025851" y="6124808"/>
            <a:ext cx="2901891"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smtClean="0"/>
              <a:t>属性动画的</a:t>
            </a:r>
            <a:r>
              <a:rPr lang="zh-CN" altLang="en-US" sz="2400" b="1" dirty="0" smtClean="0"/>
              <a:t>属性</a:t>
            </a:r>
            <a:endParaRPr lang="zh-CN" altLang="en-US" sz="3600" b="1" dirty="0"/>
          </a:p>
        </p:txBody>
      </p:sp>
      <p:sp>
        <p:nvSpPr>
          <p:cNvPr id="30" name="文本框 38"/>
          <p:cNvSpPr txBox="1">
            <a:spLocks noChangeArrowheads="1"/>
          </p:cNvSpPr>
          <p:nvPr/>
        </p:nvSpPr>
        <p:spPr bwMode="auto">
          <a:xfrm>
            <a:off x="2336754" y="5362972"/>
            <a:ext cx="8622397" cy="707886"/>
          </a:xfrm>
          <a:prstGeom prst="rect">
            <a:avLst/>
          </a:prstGeom>
          <a:noFill/>
          <a:ln w="9525">
            <a:noFill/>
            <a:miter lim="800000"/>
            <a:headEnd/>
            <a:tailEnd/>
          </a:ln>
        </p:spPr>
        <p:txBody>
          <a:bodyPr wrap="square">
            <a:spAutoFit/>
          </a:bodyPr>
          <a:lstStyle/>
          <a:p>
            <a:r>
              <a:rPr lang="zh-CN" altLang="en-US" sz="2000" dirty="0" smtClean="0">
                <a:solidFill>
                  <a:schemeClr val="bg1"/>
                </a:solidFill>
                <a:latin typeface="微软雅黑" pitchFamily="34" charset="-122"/>
                <a:ea typeface="微软雅黑" pitchFamily="34" charset="-122"/>
              </a:rPr>
              <a:t>动画持续时间，动画插值方式，动画重复次数，重复行为，动画集，帧刷新频率。</a:t>
            </a:r>
            <a:endParaRPr lang="en-US" altLang="zh-CN" sz="2000" dirty="0">
              <a:solidFill>
                <a:schemeClr val="bg1"/>
              </a:solidFill>
              <a:latin typeface="微软雅黑" pitchFamily="34" charset="-122"/>
              <a:ea typeface="微软雅黑" pitchFamily="34" charset="-122"/>
            </a:endParaRPr>
          </a:p>
        </p:txBody>
      </p:sp>
      <p:cxnSp>
        <p:nvCxnSpPr>
          <p:cNvPr id="31" name="直接连接符 30"/>
          <p:cNvCxnSpPr/>
          <p:nvPr/>
        </p:nvCxnSpPr>
        <p:spPr>
          <a:xfrm>
            <a:off x="5314618" y="6431295"/>
            <a:ext cx="53927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544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2893004" y="397824"/>
            <a:ext cx="547938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7.6.1 </a:t>
            </a:r>
            <a:r>
              <a:rPr lang="zh-CN" altLang="en-US" sz="4800" dirty="0" smtClean="0">
                <a:solidFill>
                  <a:schemeClr val="bg1"/>
                </a:solidFill>
                <a:latin typeface="Calibri" pitchFamily="34" charset="0"/>
                <a:ea typeface="方正大黑简体" pitchFamily="2" charset="-122"/>
              </a:rPr>
              <a:t>属性动画的</a:t>
            </a:r>
            <a:r>
              <a:rPr lang="en-US" altLang="zh-CN" sz="4800" dirty="0" smtClean="0">
                <a:solidFill>
                  <a:schemeClr val="bg1"/>
                </a:solidFill>
                <a:latin typeface="Calibri" pitchFamily="34" charset="0"/>
                <a:ea typeface="方正大黑简体" pitchFamily="2" charset="-122"/>
              </a:rPr>
              <a:t>API</a:t>
            </a:r>
            <a:endParaRPr lang="zh-CN" altLang="en-US" sz="4800" dirty="0">
              <a:solidFill>
                <a:schemeClr val="bg1"/>
              </a:solidFill>
              <a:latin typeface="Calibri" pitchFamily="34" charset="0"/>
              <a:ea typeface="方正大黑简体" pitchFamily="2" charset="-122"/>
            </a:endParaRPr>
          </a:p>
        </p:txBody>
      </p:sp>
      <p:sp>
        <p:nvSpPr>
          <p:cNvPr id="11" name="椭圆 10"/>
          <p:cNvSpPr/>
          <p:nvPr/>
        </p:nvSpPr>
        <p:spPr>
          <a:xfrm>
            <a:off x="4568825" y="2692400"/>
            <a:ext cx="2911475" cy="2911475"/>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2" name="直接连接符 11"/>
          <p:cNvCxnSpPr/>
          <p:nvPr/>
        </p:nvCxnSpPr>
        <p:spPr>
          <a:xfrm>
            <a:off x="6024563" y="2073275"/>
            <a:ext cx="0" cy="3971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66763" y="4152900"/>
            <a:ext cx="105552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424363" y="3530600"/>
            <a:ext cx="3254375" cy="123666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200" dirty="0" smtClean="0"/>
              <a:t>属性动画的</a:t>
            </a:r>
            <a:r>
              <a:rPr lang="en-US" altLang="zh-CN" sz="3200" dirty="0" smtClean="0"/>
              <a:t>API</a:t>
            </a:r>
            <a:endParaRPr lang="zh-CN" altLang="en-US" sz="3200" dirty="0"/>
          </a:p>
        </p:txBody>
      </p:sp>
      <p:sp>
        <p:nvSpPr>
          <p:cNvPr id="24" name="椭圆 23"/>
          <p:cNvSpPr/>
          <p:nvPr/>
        </p:nvSpPr>
        <p:spPr>
          <a:xfrm>
            <a:off x="4295775" y="4019550"/>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p:nvPr/>
        </p:nvSpPr>
        <p:spPr>
          <a:xfrm>
            <a:off x="7550150" y="4019550"/>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5895975" y="3367088"/>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5895975" y="4618038"/>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文本框 1"/>
          <p:cNvSpPr txBox="1">
            <a:spLocks noChangeArrowheads="1"/>
          </p:cNvSpPr>
          <p:nvPr/>
        </p:nvSpPr>
        <p:spPr bwMode="auto">
          <a:xfrm>
            <a:off x="1077839" y="1902758"/>
            <a:ext cx="3015208" cy="1938992"/>
          </a:xfrm>
          <a:prstGeom prst="rect">
            <a:avLst/>
          </a:prstGeom>
          <a:noFill/>
          <a:ln w="9525">
            <a:noFill/>
            <a:miter lim="800000"/>
            <a:headEnd/>
            <a:tailEnd/>
          </a:ln>
        </p:spPr>
        <p:txBody>
          <a:bodyPr>
            <a:spAutoFit/>
          </a:bodyPr>
          <a:lstStyle/>
          <a:p>
            <a:r>
              <a:rPr lang="en-US" altLang="zh-CN" sz="4800" dirty="0" smtClean="0">
                <a:solidFill>
                  <a:schemeClr val="bg1"/>
                </a:solidFill>
                <a:latin typeface="Calibri" pitchFamily="34" charset="0"/>
                <a:ea typeface="方正大黑简体" pitchFamily="2" charset="-122"/>
              </a:rPr>
              <a:t>Animator</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提供了创建属性动画的基类，基本上不会直接使用该基类，只用于被继承并重写它的相关方法。</a:t>
            </a:r>
            <a:endParaRPr lang="zh-CN" altLang="en-US" dirty="0">
              <a:solidFill>
                <a:schemeClr val="bg1"/>
              </a:solidFill>
              <a:latin typeface="Calibri" pitchFamily="34" charset="0"/>
              <a:ea typeface="方正大黑简体" pitchFamily="2" charset="-122"/>
            </a:endParaRPr>
          </a:p>
        </p:txBody>
      </p:sp>
      <p:sp>
        <p:nvSpPr>
          <p:cNvPr id="29" name="文本框 1"/>
          <p:cNvSpPr txBox="1">
            <a:spLocks noChangeArrowheads="1"/>
          </p:cNvSpPr>
          <p:nvPr/>
        </p:nvSpPr>
        <p:spPr bwMode="auto">
          <a:xfrm>
            <a:off x="788989" y="4370387"/>
            <a:ext cx="3393554" cy="1938992"/>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AnimatorSet</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是</a:t>
            </a:r>
            <a:r>
              <a:rPr lang="en-US" altLang="zh-CN" dirty="0" smtClean="0">
                <a:solidFill>
                  <a:schemeClr val="bg1"/>
                </a:solidFill>
                <a:latin typeface="Calibri" pitchFamily="34" charset="0"/>
                <a:ea typeface="方正大黑简体" pitchFamily="2" charset="-122"/>
              </a:rPr>
              <a:t>Animator</a:t>
            </a:r>
            <a:r>
              <a:rPr lang="zh-CN" altLang="en-US" dirty="0" smtClean="0">
                <a:solidFill>
                  <a:schemeClr val="bg1"/>
                </a:solidFill>
                <a:latin typeface="Calibri" pitchFamily="34" charset="0"/>
                <a:ea typeface="方正大黑简体" pitchFamily="2" charset="-122"/>
              </a:rPr>
              <a:t>的子类，用于组合多个</a:t>
            </a:r>
            <a:r>
              <a:rPr lang="en-US" altLang="zh-CN" dirty="0" smtClean="0">
                <a:solidFill>
                  <a:schemeClr val="bg1"/>
                </a:solidFill>
                <a:latin typeface="Calibri" pitchFamily="34" charset="0"/>
                <a:ea typeface="方正大黑简体" pitchFamily="2" charset="-122"/>
              </a:rPr>
              <a:t>Animator</a:t>
            </a:r>
            <a:r>
              <a:rPr lang="zh-CN" altLang="en-US" dirty="0" smtClean="0">
                <a:solidFill>
                  <a:schemeClr val="bg1"/>
                </a:solidFill>
                <a:latin typeface="Calibri" pitchFamily="34" charset="0"/>
                <a:ea typeface="方正大黑简体" pitchFamily="2" charset="-122"/>
              </a:rPr>
              <a:t>，并指定多个</a:t>
            </a:r>
            <a:r>
              <a:rPr lang="en-US" altLang="zh-CN" dirty="0" smtClean="0">
                <a:solidFill>
                  <a:schemeClr val="bg1"/>
                </a:solidFill>
                <a:latin typeface="Calibri" pitchFamily="34" charset="0"/>
                <a:ea typeface="方正大黑简体" pitchFamily="2" charset="-122"/>
              </a:rPr>
              <a:t>Animator</a:t>
            </a:r>
            <a:r>
              <a:rPr lang="zh-CN" altLang="en-US" dirty="0" smtClean="0">
                <a:solidFill>
                  <a:schemeClr val="bg1"/>
                </a:solidFill>
                <a:latin typeface="Calibri" pitchFamily="34" charset="0"/>
                <a:ea typeface="方正大黑简体" pitchFamily="2" charset="-122"/>
              </a:rPr>
              <a:t>是按次序播放还是同时播放。</a:t>
            </a:r>
            <a:endParaRPr lang="zh-CN" altLang="en-US" dirty="0">
              <a:solidFill>
                <a:schemeClr val="bg1"/>
              </a:solidFill>
              <a:latin typeface="Calibri" pitchFamily="34" charset="0"/>
              <a:ea typeface="方正大黑简体" pitchFamily="2" charset="-122"/>
            </a:endParaRPr>
          </a:p>
        </p:txBody>
      </p:sp>
      <p:sp>
        <p:nvSpPr>
          <p:cNvPr id="30" name="文本框 1"/>
          <p:cNvSpPr txBox="1">
            <a:spLocks noChangeArrowheads="1"/>
          </p:cNvSpPr>
          <p:nvPr/>
        </p:nvSpPr>
        <p:spPr bwMode="auto">
          <a:xfrm>
            <a:off x="7694613" y="1660031"/>
            <a:ext cx="3942957" cy="2215991"/>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ValueAnimator</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属性动画主要的时间引擎，它负责计算各帧的属性值。定义了属性动画绝大部分的核心功能：计算各帧的属性值，负责处理更新事件，按属性值的类型控制计算规则。</a:t>
            </a:r>
            <a:endParaRPr lang="zh-CN" altLang="en-US" dirty="0">
              <a:solidFill>
                <a:schemeClr val="bg1"/>
              </a:solidFill>
              <a:latin typeface="Calibri" pitchFamily="34" charset="0"/>
              <a:ea typeface="方正大黑简体" pitchFamily="2" charset="-122"/>
            </a:endParaRPr>
          </a:p>
        </p:txBody>
      </p:sp>
      <p:sp>
        <p:nvSpPr>
          <p:cNvPr id="31" name="文本框 1"/>
          <p:cNvSpPr txBox="1">
            <a:spLocks noChangeArrowheads="1"/>
          </p:cNvSpPr>
          <p:nvPr/>
        </p:nvSpPr>
        <p:spPr bwMode="auto">
          <a:xfrm>
            <a:off x="7550150" y="4553603"/>
            <a:ext cx="4413195" cy="1384995"/>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ObjectAnimator</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是</a:t>
            </a:r>
            <a:r>
              <a:rPr lang="en-US" altLang="zh-CN" dirty="0" err="1" smtClean="0">
                <a:solidFill>
                  <a:schemeClr val="bg1"/>
                </a:solidFill>
                <a:latin typeface="Calibri" pitchFamily="34" charset="0"/>
                <a:ea typeface="方正大黑简体" pitchFamily="2" charset="-122"/>
              </a:rPr>
              <a:t>ValueAnimator</a:t>
            </a:r>
            <a:r>
              <a:rPr lang="zh-CN" altLang="en-US" dirty="0" smtClean="0">
                <a:solidFill>
                  <a:schemeClr val="bg1"/>
                </a:solidFill>
                <a:latin typeface="Calibri" pitchFamily="34" charset="0"/>
                <a:ea typeface="方正大黑简体" pitchFamily="2" charset="-122"/>
              </a:rPr>
              <a:t>的子类，允许程序员对指定对象的属性执行动画。</a:t>
            </a:r>
            <a:endParaRPr lang="zh-CN" altLang="en-US" dirty="0">
              <a:solidFill>
                <a:schemeClr val="bg1"/>
              </a:solidFill>
              <a:latin typeface="Calibri" pitchFamily="34" charset="0"/>
              <a:ea typeface="方正大黑简体" pitchFamily="2" charset="-122"/>
            </a:endParaRPr>
          </a:p>
        </p:txBody>
      </p:sp>
      <p:grpSp>
        <p:nvGrpSpPr>
          <p:cNvPr id="2" name="组合 1"/>
          <p:cNvGrpSpPr/>
          <p:nvPr/>
        </p:nvGrpSpPr>
        <p:grpSpPr>
          <a:xfrm>
            <a:off x="1784350" y="2474023"/>
            <a:ext cx="8534400" cy="3007013"/>
            <a:chOff x="567255" y="212437"/>
            <a:chExt cx="8534400" cy="3007013"/>
          </a:xfrm>
        </p:grpSpPr>
        <p:sp>
          <p:nvSpPr>
            <p:cNvPr id="32" name="矩形 31"/>
            <p:cNvSpPr/>
            <p:nvPr/>
          </p:nvSpPr>
          <p:spPr bwMode="auto">
            <a:xfrm>
              <a:off x="567255" y="661598"/>
              <a:ext cx="8534400" cy="255785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文本框 49"/>
            <p:cNvSpPr txBox="1">
              <a:spLocks noChangeArrowheads="1"/>
            </p:cNvSpPr>
            <p:nvPr/>
          </p:nvSpPr>
          <p:spPr bwMode="auto">
            <a:xfrm>
              <a:off x="800387" y="812306"/>
              <a:ext cx="8161363" cy="2308324"/>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IntEvaluator</a:t>
              </a:r>
              <a:r>
                <a:rPr lang="zh-CN" altLang="en-US" dirty="0" smtClean="0">
                  <a:solidFill>
                    <a:schemeClr val="bg1"/>
                  </a:solidFill>
                  <a:latin typeface="Calibri" pitchFamily="34" charset="0"/>
                  <a:ea typeface="微软雅黑" pitchFamily="34" charset="-122"/>
                </a:rPr>
                <a:t>：用于计算</a:t>
              </a:r>
              <a:r>
                <a:rPr lang="en-US" altLang="zh-CN" dirty="0" err="1" smtClean="0">
                  <a:solidFill>
                    <a:schemeClr val="bg1"/>
                  </a:solidFill>
                  <a:latin typeface="Calibri" pitchFamily="34" charset="0"/>
                  <a:ea typeface="微软雅黑" pitchFamily="34" charset="-122"/>
                </a:rPr>
                <a:t>int</a:t>
              </a:r>
              <a:r>
                <a:rPr lang="zh-CN" altLang="en-US" dirty="0" smtClean="0">
                  <a:solidFill>
                    <a:schemeClr val="bg1"/>
                  </a:solidFill>
                  <a:latin typeface="Calibri" pitchFamily="34" charset="0"/>
                  <a:ea typeface="微软雅黑" pitchFamily="34" charset="-122"/>
                </a:rPr>
                <a:t>类型属性值的计算器。</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FloatEvaluator</a:t>
              </a:r>
              <a:r>
                <a:rPr lang="zh-CN" altLang="en-US" dirty="0" smtClean="0">
                  <a:solidFill>
                    <a:schemeClr val="bg1"/>
                  </a:solidFill>
                  <a:latin typeface="Calibri" pitchFamily="34" charset="0"/>
                  <a:ea typeface="微软雅黑" pitchFamily="34" charset="-122"/>
                </a:rPr>
                <a:t>：用于计算</a:t>
              </a:r>
              <a:r>
                <a:rPr lang="en-US" altLang="zh-CN" dirty="0" smtClean="0">
                  <a:solidFill>
                    <a:schemeClr val="bg1"/>
                  </a:solidFill>
                  <a:latin typeface="Calibri" pitchFamily="34" charset="0"/>
                  <a:ea typeface="微软雅黑" pitchFamily="34" charset="-122"/>
                </a:rPr>
                <a:t>float</a:t>
              </a:r>
              <a:r>
                <a:rPr lang="zh-CN" altLang="en-US" dirty="0" smtClean="0">
                  <a:solidFill>
                    <a:schemeClr val="bg1"/>
                  </a:solidFill>
                  <a:latin typeface="Calibri" pitchFamily="34" charset="0"/>
                  <a:ea typeface="微软雅黑" pitchFamily="34" charset="-122"/>
                </a:rPr>
                <a:t>类型属性值的计算器。</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ArgbEvaluator</a:t>
              </a:r>
              <a:r>
                <a:rPr lang="zh-CN" altLang="en-US" dirty="0" smtClean="0">
                  <a:solidFill>
                    <a:schemeClr val="bg1"/>
                  </a:solidFill>
                  <a:latin typeface="Calibri" pitchFamily="34" charset="0"/>
                  <a:ea typeface="微软雅黑" pitchFamily="34" charset="-122"/>
                </a:rPr>
                <a:t>：用于计算以十六进制形式表示的颜色值的计算器。</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en-US" altLang="zh-CN" dirty="0" err="1" smtClean="0">
                  <a:solidFill>
                    <a:schemeClr val="bg1"/>
                  </a:solidFill>
                  <a:latin typeface="Calibri" pitchFamily="34" charset="0"/>
                  <a:ea typeface="微软雅黑" pitchFamily="34" charset="-122"/>
                </a:rPr>
                <a:t>TypeEvaluator</a:t>
              </a:r>
              <a:r>
                <a:rPr lang="zh-CN" altLang="en-US" dirty="0" smtClean="0">
                  <a:solidFill>
                    <a:schemeClr val="bg1"/>
                  </a:solidFill>
                  <a:latin typeface="Calibri" pitchFamily="34" charset="0"/>
                  <a:ea typeface="微软雅黑" pitchFamily="34" charset="-122"/>
                </a:rPr>
                <a:t>：它是计算器接口，开发者可以通过实现该接口来实现自定义计算器。</a:t>
              </a:r>
              <a:endParaRPr lang="zh-CN" altLang="en-US" dirty="0">
                <a:solidFill>
                  <a:schemeClr val="bg1"/>
                </a:solidFill>
                <a:latin typeface="Calibri" pitchFamily="34" charset="0"/>
                <a:ea typeface="微软雅黑" pitchFamily="34" charset="-122"/>
              </a:endParaRPr>
            </a:p>
          </p:txBody>
        </p:sp>
        <p:sp>
          <p:nvSpPr>
            <p:cNvPr id="34" name="矩形 33"/>
            <p:cNvSpPr/>
            <p:nvPr/>
          </p:nvSpPr>
          <p:spPr>
            <a:xfrm>
              <a:off x="567255" y="212437"/>
              <a:ext cx="8534400" cy="45629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t>属性动画还需要利用一个</a:t>
              </a:r>
              <a:r>
                <a:rPr lang="en-US" altLang="zh-CN" dirty="0" smtClean="0"/>
                <a:t>Evaluator</a:t>
              </a:r>
              <a:r>
                <a:rPr lang="zh-CN" altLang="en-US" dirty="0" smtClean="0"/>
                <a:t>（计算器），控制属性动画如何计算属性值</a:t>
              </a:r>
              <a:r>
                <a:rPr lang="zh-CN" altLang="en-US" dirty="0"/>
                <a:t>：</a:t>
              </a:r>
            </a:p>
          </p:txBody>
        </p:sp>
      </p:grpSp>
    </p:spTree>
    <p:extLst>
      <p:ext uri="{BB962C8B-B14F-4D97-AF65-F5344CB8AC3E}">
        <p14:creationId xmlns:p14="http://schemas.microsoft.com/office/powerpoint/2010/main" val="353050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0-ppt_h/2"/>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0-ppt_h/2"/>
                                          </p:val>
                                        </p:tav>
                                      </p:tavLst>
                                    </p:anim>
                                    <p:set>
                                      <p:cBhvr>
                                        <p:cTn id="12" dur="1" fill="hold">
                                          <p:stCondLst>
                                            <p:cond delay="499"/>
                                          </p:stCondLst>
                                        </p:cTn>
                                        <p:tgtEl>
                                          <p:spTgt spid="12"/>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14"/>
                                        </p:tgtEl>
                                        <p:attrNameLst>
                                          <p:attrName>ppt_x</p:attrName>
                                        </p:attrNameLst>
                                      </p:cBhvr>
                                      <p:tavLst>
                                        <p:tav tm="0">
                                          <p:val>
                                            <p:strVal val="ppt_x"/>
                                          </p:val>
                                        </p:tav>
                                        <p:tav tm="100000">
                                          <p:val>
                                            <p:strVal val="ppt_x"/>
                                          </p:val>
                                        </p:tav>
                                      </p:tavLst>
                                    </p:anim>
                                    <p:anim calcmode="lin" valueType="num">
                                      <p:cBhvr additive="base">
                                        <p:cTn id="15" dur="500"/>
                                        <p:tgtEl>
                                          <p:spTgt spid="14"/>
                                        </p:tgtEl>
                                        <p:attrNameLst>
                                          <p:attrName>ppt_y</p:attrName>
                                        </p:attrNameLst>
                                      </p:cBhvr>
                                      <p:tavLst>
                                        <p:tav tm="0">
                                          <p:val>
                                            <p:strVal val="ppt_y"/>
                                          </p:val>
                                        </p:tav>
                                        <p:tav tm="100000">
                                          <p:val>
                                            <p:strVal val="0-ppt_h/2"/>
                                          </p:val>
                                        </p:tav>
                                      </p:tavLst>
                                    </p:anim>
                                    <p:set>
                                      <p:cBhvr>
                                        <p:cTn id="16" dur="1" fill="hold">
                                          <p:stCondLst>
                                            <p:cond delay="499"/>
                                          </p:stCondLst>
                                        </p:cTn>
                                        <p:tgtEl>
                                          <p:spTgt spid="14"/>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19"/>
                                        </p:tgtEl>
                                        <p:attrNameLst>
                                          <p:attrName>ppt_x</p:attrName>
                                        </p:attrNameLst>
                                      </p:cBhvr>
                                      <p:tavLst>
                                        <p:tav tm="0">
                                          <p:val>
                                            <p:strVal val="ppt_x"/>
                                          </p:val>
                                        </p:tav>
                                        <p:tav tm="100000">
                                          <p:val>
                                            <p:strVal val="ppt_x"/>
                                          </p:val>
                                        </p:tav>
                                      </p:tavLst>
                                    </p:anim>
                                    <p:anim calcmode="lin" valueType="num">
                                      <p:cBhvr additive="base">
                                        <p:cTn id="19" dur="500"/>
                                        <p:tgtEl>
                                          <p:spTgt spid="19"/>
                                        </p:tgtEl>
                                        <p:attrNameLst>
                                          <p:attrName>ppt_y</p:attrName>
                                        </p:attrNameLst>
                                      </p:cBhvr>
                                      <p:tavLst>
                                        <p:tav tm="0">
                                          <p:val>
                                            <p:strVal val="ppt_y"/>
                                          </p:val>
                                        </p:tav>
                                        <p:tav tm="100000">
                                          <p:val>
                                            <p:strVal val="0-ppt_h/2"/>
                                          </p:val>
                                        </p:tav>
                                      </p:tavLst>
                                    </p:anim>
                                    <p:set>
                                      <p:cBhvr>
                                        <p:cTn id="20" dur="1" fill="hold">
                                          <p:stCondLst>
                                            <p:cond delay="499"/>
                                          </p:stCondLst>
                                        </p:cTn>
                                        <p:tgtEl>
                                          <p:spTgt spid="19"/>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24"/>
                                        </p:tgtEl>
                                        <p:attrNameLst>
                                          <p:attrName>ppt_x</p:attrName>
                                        </p:attrNameLst>
                                      </p:cBhvr>
                                      <p:tavLst>
                                        <p:tav tm="0">
                                          <p:val>
                                            <p:strVal val="ppt_x"/>
                                          </p:val>
                                        </p:tav>
                                        <p:tav tm="100000">
                                          <p:val>
                                            <p:strVal val="ppt_x"/>
                                          </p:val>
                                        </p:tav>
                                      </p:tavLst>
                                    </p:anim>
                                    <p:anim calcmode="lin" valueType="num">
                                      <p:cBhvr additive="base">
                                        <p:cTn id="23" dur="500"/>
                                        <p:tgtEl>
                                          <p:spTgt spid="24"/>
                                        </p:tgtEl>
                                        <p:attrNameLst>
                                          <p:attrName>ppt_y</p:attrName>
                                        </p:attrNameLst>
                                      </p:cBhvr>
                                      <p:tavLst>
                                        <p:tav tm="0">
                                          <p:val>
                                            <p:strVal val="ppt_y"/>
                                          </p:val>
                                        </p:tav>
                                        <p:tav tm="100000">
                                          <p:val>
                                            <p:strVal val="0-ppt_h/2"/>
                                          </p:val>
                                        </p:tav>
                                      </p:tavLst>
                                    </p:anim>
                                    <p:set>
                                      <p:cBhvr>
                                        <p:cTn id="24" dur="1" fill="hold">
                                          <p:stCondLst>
                                            <p:cond delay="499"/>
                                          </p:stCondLst>
                                        </p:cTn>
                                        <p:tgtEl>
                                          <p:spTgt spid="24"/>
                                        </p:tgtEl>
                                        <p:attrNameLst>
                                          <p:attrName>style.visibility</p:attrName>
                                        </p:attrNameLst>
                                      </p:cBhvr>
                                      <p:to>
                                        <p:strVal val="hidden"/>
                                      </p:to>
                                    </p:set>
                                  </p:childTnLst>
                                </p:cTn>
                              </p:par>
                              <p:par>
                                <p:cTn id="25" presetID="2" presetClass="exit" presetSubtype="1" fill="hold" grpId="0" nodeType="withEffect">
                                  <p:stCondLst>
                                    <p:cond delay="0"/>
                                  </p:stCondLst>
                                  <p:childTnLst>
                                    <p:anim calcmode="lin" valueType="num">
                                      <p:cBhvr additive="base">
                                        <p:cTn id="26" dur="500"/>
                                        <p:tgtEl>
                                          <p:spTgt spid="25"/>
                                        </p:tgtEl>
                                        <p:attrNameLst>
                                          <p:attrName>ppt_x</p:attrName>
                                        </p:attrNameLst>
                                      </p:cBhvr>
                                      <p:tavLst>
                                        <p:tav tm="0">
                                          <p:val>
                                            <p:strVal val="ppt_x"/>
                                          </p:val>
                                        </p:tav>
                                        <p:tav tm="100000">
                                          <p:val>
                                            <p:strVal val="ppt_x"/>
                                          </p:val>
                                        </p:tav>
                                      </p:tavLst>
                                    </p:anim>
                                    <p:anim calcmode="lin" valueType="num">
                                      <p:cBhvr additive="base">
                                        <p:cTn id="27" dur="500"/>
                                        <p:tgtEl>
                                          <p:spTgt spid="25"/>
                                        </p:tgtEl>
                                        <p:attrNameLst>
                                          <p:attrName>ppt_y</p:attrName>
                                        </p:attrNameLst>
                                      </p:cBhvr>
                                      <p:tavLst>
                                        <p:tav tm="0">
                                          <p:val>
                                            <p:strVal val="ppt_y"/>
                                          </p:val>
                                        </p:tav>
                                        <p:tav tm="100000">
                                          <p:val>
                                            <p:strVal val="0-ppt_h/2"/>
                                          </p:val>
                                        </p:tav>
                                      </p:tavLst>
                                    </p:anim>
                                    <p:set>
                                      <p:cBhvr>
                                        <p:cTn id="28" dur="1" fill="hold">
                                          <p:stCondLst>
                                            <p:cond delay="499"/>
                                          </p:stCondLst>
                                        </p:cTn>
                                        <p:tgtEl>
                                          <p:spTgt spid="25"/>
                                        </p:tgtEl>
                                        <p:attrNameLst>
                                          <p:attrName>style.visibility</p:attrName>
                                        </p:attrNameLst>
                                      </p:cBhvr>
                                      <p:to>
                                        <p:strVal val="hidden"/>
                                      </p:to>
                                    </p:set>
                                  </p:childTnLst>
                                </p:cTn>
                              </p:par>
                              <p:par>
                                <p:cTn id="29" presetID="2" presetClass="exit" presetSubtype="1" fill="hold" grpId="0" nodeType="with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0-ppt_h/2"/>
                                          </p:val>
                                        </p:tav>
                                      </p:tavLst>
                                    </p:anim>
                                    <p:set>
                                      <p:cBhvr>
                                        <p:cTn id="32" dur="1" fill="hold">
                                          <p:stCondLst>
                                            <p:cond delay="499"/>
                                          </p:stCondLst>
                                        </p:cTn>
                                        <p:tgtEl>
                                          <p:spTgt spid="26"/>
                                        </p:tgtEl>
                                        <p:attrNameLst>
                                          <p:attrName>style.visibility</p:attrName>
                                        </p:attrNameLst>
                                      </p:cBhvr>
                                      <p:to>
                                        <p:strVal val="hidden"/>
                                      </p:to>
                                    </p:set>
                                  </p:childTnLst>
                                </p:cTn>
                              </p:par>
                              <p:par>
                                <p:cTn id="33" presetID="2" presetClass="exit" presetSubtype="1" fill="hold" grpId="0" nodeType="withEffect">
                                  <p:stCondLst>
                                    <p:cond delay="0"/>
                                  </p:stCondLst>
                                  <p:childTnLst>
                                    <p:anim calcmode="lin" valueType="num">
                                      <p:cBhvr additive="base">
                                        <p:cTn id="34" dur="500"/>
                                        <p:tgtEl>
                                          <p:spTgt spid="27"/>
                                        </p:tgtEl>
                                        <p:attrNameLst>
                                          <p:attrName>ppt_x</p:attrName>
                                        </p:attrNameLst>
                                      </p:cBhvr>
                                      <p:tavLst>
                                        <p:tav tm="0">
                                          <p:val>
                                            <p:strVal val="ppt_x"/>
                                          </p:val>
                                        </p:tav>
                                        <p:tav tm="100000">
                                          <p:val>
                                            <p:strVal val="ppt_x"/>
                                          </p:val>
                                        </p:tav>
                                      </p:tavLst>
                                    </p:anim>
                                    <p:anim calcmode="lin" valueType="num">
                                      <p:cBhvr additive="base">
                                        <p:cTn id="35" dur="500"/>
                                        <p:tgtEl>
                                          <p:spTgt spid="27"/>
                                        </p:tgtEl>
                                        <p:attrNameLst>
                                          <p:attrName>ppt_y</p:attrName>
                                        </p:attrNameLst>
                                      </p:cBhvr>
                                      <p:tavLst>
                                        <p:tav tm="0">
                                          <p:val>
                                            <p:strVal val="ppt_y"/>
                                          </p:val>
                                        </p:tav>
                                        <p:tav tm="100000">
                                          <p:val>
                                            <p:strVal val="0-ppt_h/2"/>
                                          </p:val>
                                        </p:tav>
                                      </p:tavLst>
                                    </p:anim>
                                    <p:set>
                                      <p:cBhvr>
                                        <p:cTn id="36" dur="1" fill="hold">
                                          <p:stCondLst>
                                            <p:cond delay="499"/>
                                          </p:stCondLst>
                                        </p:cTn>
                                        <p:tgtEl>
                                          <p:spTgt spid="27"/>
                                        </p:tgtEl>
                                        <p:attrNameLst>
                                          <p:attrName>style.visibility</p:attrName>
                                        </p:attrNameLst>
                                      </p:cBhvr>
                                      <p:to>
                                        <p:strVal val="hidden"/>
                                      </p:to>
                                    </p:set>
                                  </p:childTnLst>
                                </p:cTn>
                              </p:par>
                              <p:par>
                                <p:cTn id="37" presetID="2" presetClass="exit" presetSubtype="1" fill="hold" grpId="0" nodeType="withEffect">
                                  <p:stCondLst>
                                    <p:cond delay="0"/>
                                  </p:stCondLst>
                                  <p:childTnLst>
                                    <p:anim calcmode="lin" valueType="num">
                                      <p:cBhvr additive="base">
                                        <p:cTn id="38" dur="500"/>
                                        <p:tgtEl>
                                          <p:spTgt spid="28"/>
                                        </p:tgtEl>
                                        <p:attrNameLst>
                                          <p:attrName>ppt_x</p:attrName>
                                        </p:attrNameLst>
                                      </p:cBhvr>
                                      <p:tavLst>
                                        <p:tav tm="0">
                                          <p:val>
                                            <p:strVal val="ppt_x"/>
                                          </p:val>
                                        </p:tav>
                                        <p:tav tm="100000">
                                          <p:val>
                                            <p:strVal val="ppt_x"/>
                                          </p:val>
                                        </p:tav>
                                      </p:tavLst>
                                    </p:anim>
                                    <p:anim calcmode="lin" valueType="num">
                                      <p:cBhvr additive="base">
                                        <p:cTn id="39" dur="500"/>
                                        <p:tgtEl>
                                          <p:spTgt spid="28"/>
                                        </p:tgtEl>
                                        <p:attrNameLst>
                                          <p:attrName>ppt_y</p:attrName>
                                        </p:attrNameLst>
                                      </p:cBhvr>
                                      <p:tavLst>
                                        <p:tav tm="0">
                                          <p:val>
                                            <p:strVal val="ppt_y"/>
                                          </p:val>
                                        </p:tav>
                                        <p:tav tm="100000">
                                          <p:val>
                                            <p:strVal val="0-ppt_h/2"/>
                                          </p:val>
                                        </p:tav>
                                      </p:tavLst>
                                    </p:anim>
                                    <p:set>
                                      <p:cBhvr>
                                        <p:cTn id="40" dur="1" fill="hold">
                                          <p:stCondLst>
                                            <p:cond delay="499"/>
                                          </p:stCondLst>
                                        </p:cTn>
                                        <p:tgtEl>
                                          <p:spTgt spid="28"/>
                                        </p:tgtEl>
                                        <p:attrNameLst>
                                          <p:attrName>style.visibility</p:attrName>
                                        </p:attrNameLst>
                                      </p:cBhvr>
                                      <p:to>
                                        <p:strVal val="hidden"/>
                                      </p:to>
                                    </p:set>
                                  </p:childTnLst>
                                </p:cTn>
                              </p:par>
                              <p:par>
                                <p:cTn id="41" presetID="2" presetClass="exit" presetSubtype="1" fill="hold" grpId="0" nodeType="withEffect">
                                  <p:stCondLst>
                                    <p:cond delay="0"/>
                                  </p:stCondLst>
                                  <p:childTnLst>
                                    <p:anim calcmode="lin" valueType="num">
                                      <p:cBhvr additive="base">
                                        <p:cTn id="42" dur="500"/>
                                        <p:tgtEl>
                                          <p:spTgt spid="29"/>
                                        </p:tgtEl>
                                        <p:attrNameLst>
                                          <p:attrName>ppt_x</p:attrName>
                                        </p:attrNameLst>
                                      </p:cBhvr>
                                      <p:tavLst>
                                        <p:tav tm="0">
                                          <p:val>
                                            <p:strVal val="ppt_x"/>
                                          </p:val>
                                        </p:tav>
                                        <p:tav tm="100000">
                                          <p:val>
                                            <p:strVal val="ppt_x"/>
                                          </p:val>
                                        </p:tav>
                                      </p:tavLst>
                                    </p:anim>
                                    <p:anim calcmode="lin" valueType="num">
                                      <p:cBhvr additive="base">
                                        <p:cTn id="43" dur="500"/>
                                        <p:tgtEl>
                                          <p:spTgt spid="29"/>
                                        </p:tgtEl>
                                        <p:attrNameLst>
                                          <p:attrName>ppt_y</p:attrName>
                                        </p:attrNameLst>
                                      </p:cBhvr>
                                      <p:tavLst>
                                        <p:tav tm="0">
                                          <p:val>
                                            <p:strVal val="ppt_y"/>
                                          </p:val>
                                        </p:tav>
                                        <p:tav tm="100000">
                                          <p:val>
                                            <p:strVal val="0-ppt_h/2"/>
                                          </p:val>
                                        </p:tav>
                                      </p:tavLst>
                                    </p:anim>
                                    <p:set>
                                      <p:cBhvr>
                                        <p:cTn id="44" dur="1" fill="hold">
                                          <p:stCondLst>
                                            <p:cond delay="499"/>
                                          </p:stCondLst>
                                        </p:cTn>
                                        <p:tgtEl>
                                          <p:spTgt spid="29"/>
                                        </p:tgtEl>
                                        <p:attrNameLst>
                                          <p:attrName>style.visibility</p:attrName>
                                        </p:attrNameLst>
                                      </p:cBhvr>
                                      <p:to>
                                        <p:strVal val="hidden"/>
                                      </p:to>
                                    </p:set>
                                  </p:childTnLst>
                                </p:cTn>
                              </p:par>
                              <p:par>
                                <p:cTn id="45" presetID="2" presetClass="exit" presetSubtype="1" fill="hold" grpId="0" nodeType="withEffect">
                                  <p:stCondLst>
                                    <p:cond delay="0"/>
                                  </p:stCondLst>
                                  <p:childTnLst>
                                    <p:anim calcmode="lin" valueType="num">
                                      <p:cBhvr additive="base">
                                        <p:cTn id="46" dur="500"/>
                                        <p:tgtEl>
                                          <p:spTgt spid="30"/>
                                        </p:tgtEl>
                                        <p:attrNameLst>
                                          <p:attrName>ppt_x</p:attrName>
                                        </p:attrNameLst>
                                      </p:cBhvr>
                                      <p:tavLst>
                                        <p:tav tm="0">
                                          <p:val>
                                            <p:strVal val="ppt_x"/>
                                          </p:val>
                                        </p:tav>
                                        <p:tav tm="100000">
                                          <p:val>
                                            <p:strVal val="ppt_x"/>
                                          </p:val>
                                        </p:tav>
                                      </p:tavLst>
                                    </p:anim>
                                    <p:anim calcmode="lin" valueType="num">
                                      <p:cBhvr additive="base">
                                        <p:cTn id="47" dur="500"/>
                                        <p:tgtEl>
                                          <p:spTgt spid="30"/>
                                        </p:tgtEl>
                                        <p:attrNameLst>
                                          <p:attrName>ppt_y</p:attrName>
                                        </p:attrNameLst>
                                      </p:cBhvr>
                                      <p:tavLst>
                                        <p:tav tm="0">
                                          <p:val>
                                            <p:strVal val="ppt_y"/>
                                          </p:val>
                                        </p:tav>
                                        <p:tav tm="100000">
                                          <p:val>
                                            <p:strVal val="0-ppt_h/2"/>
                                          </p:val>
                                        </p:tav>
                                      </p:tavLst>
                                    </p:anim>
                                    <p:set>
                                      <p:cBhvr>
                                        <p:cTn id="48" dur="1" fill="hold">
                                          <p:stCondLst>
                                            <p:cond delay="499"/>
                                          </p:stCondLst>
                                        </p:cTn>
                                        <p:tgtEl>
                                          <p:spTgt spid="30"/>
                                        </p:tgtEl>
                                        <p:attrNameLst>
                                          <p:attrName>style.visibility</p:attrName>
                                        </p:attrNameLst>
                                      </p:cBhvr>
                                      <p:to>
                                        <p:strVal val="hidden"/>
                                      </p:to>
                                    </p:set>
                                  </p:childTnLst>
                                </p:cTn>
                              </p:par>
                              <p:par>
                                <p:cTn id="49" presetID="2" presetClass="exit" presetSubtype="1" fill="hold" grpId="0" nodeType="withEffect">
                                  <p:stCondLst>
                                    <p:cond delay="0"/>
                                  </p:stCondLst>
                                  <p:childTnLst>
                                    <p:anim calcmode="lin" valueType="num">
                                      <p:cBhvr additive="base">
                                        <p:cTn id="50" dur="500"/>
                                        <p:tgtEl>
                                          <p:spTgt spid="31"/>
                                        </p:tgtEl>
                                        <p:attrNameLst>
                                          <p:attrName>ppt_x</p:attrName>
                                        </p:attrNameLst>
                                      </p:cBhvr>
                                      <p:tavLst>
                                        <p:tav tm="0">
                                          <p:val>
                                            <p:strVal val="ppt_x"/>
                                          </p:val>
                                        </p:tav>
                                        <p:tav tm="100000">
                                          <p:val>
                                            <p:strVal val="ppt_x"/>
                                          </p:val>
                                        </p:tav>
                                      </p:tavLst>
                                    </p:anim>
                                    <p:anim calcmode="lin" valueType="num">
                                      <p:cBhvr additive="base">
                                        <p:cTn id="51" dur="500"/>
                                        <p:tgtEl>
                                          <p:spTgt spid="31"/>
                                        </p:tgtEl>
                                        <p:attrNameLst>
                                          <p:attrName>ppt_y</p:attrName>
                                        </p:attrNameLst>
                                      </p:cBhvr>
                                      <p:tavLst>
                                        <p:tav tm="0">
                                          <p:val>
                                            <p:strVal val="ppt_y"/>
                                          </p:val>
                                        </p:tav>
                                        <p:tav tm="100000">
                                          <p:val>
                                            <p:strVal val="0-ppt_h/2"/>
                                          </p:val>
                                        </p:tav>
                                      </p:tavLst>
                                    </p:anim>
                                    <p:set>
                                      <p:cBhvr>
                                        <p:cTn id="52" dur="1" fill="hold">
                                          <p:stCondLst>
                                            <p:cond delay="499"/>
                                          </p:stCondLst>
                                        </p:cTn>
                                        <p:tgtEl>
                                          <p:spTgt spid="31"/>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P spid="24" grpId="0" animBg="1"/>
      <p:bldP spid="25" grpId="0" animBg="1"/>
      <p:bldP spid="26" grpId="0" animBg="1"/>
      <p:bldP spid="27" grpId="0" animBg="1"/>
      <p:bldP spid="28" grpId="0"/>
      <p:bldP spid="29" grpId="0"/>
      <p:bldP spid="30" grpId="0"/>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a:endCxn id="40" idx="5"/>
          </p:cNvCxnSpPr>
          <p:nvPr/>
        </p:nvCxnSpPr>
        <p:spPr>
          <a:xfrm>
            <a:off x="5491374" y="2975958"/>
            <a:ext cx="687017" cy="1197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3094180" y="344801"/>
            <a:ext cx="547938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7.6.1 </a:t>
            </a:r>
            <a:r>
              <a:rPr lang="zh-CN" altLang="en-US" sz="4800" dirty="0" smtClean="0">
                <a:solidFill>
                  <a:schemeClr val="bg1"/>
                </a:solidFill>
                <a:latin typeface="Calibri" pitchFamily="34" charset="0"/>
                <a:ea typeface="方正大黑简体" pitchFamily="2" charset="-122"/>
              </a:rPr>
              <a:t>属性动画的</a:t>
            </a:r>
            <a:r>
              <a:rPr lang="en-US" altLang="zh-CN" sz="4800" dirty="0" smtClean="0">
                <a:solidFill>
                  <a:schemeClr val="bg1"/>
                </a:solidFill>
                <a:latin typeface="Calibri" pitchFamily="34" charset="0"/>
                <a:ea typeface="方正大黑简体" pitchFamily="2" charset="-122"/>
              </a:rPr>
              <a:t>API</a:t>
            </a:r>
            <a:endParaRPr lang="zh-CN" altLang="en-US" sz="4800" dirty="0">
              <a:solidFill>
                <a:schemeClr val="bg1"/>
              </a:solidFill>
              <a:latin typeface="Calibri" pitchFamily="34" charset="0"/>
              <a:ea typeface="方正大黑简体" pitchFamily="2" charset="-122"/>
            </a:endParaRPr>
          </a:p>
        </p:txBody>
      </p:sp>
      <p:sp>
        <p:nvSpPr>
          <p:cNvPr id="33" name="矩形 32"/>
          <p:cNvSpPr/>
          <p:nvPr/>
        </p:nvSpPr>
        <p:spPr>
          <a:xfrm>
            <a:off x="4307406" y="1746318"/>
            <a:ext cx="3259198" cy="120626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调用</a:t>
            </a:r>
            <a:r>
              <a:rPr lang="en-US" altLang="zh-CN" dirty="0" err="1" smtClean="0"/>
              <a:t>ValueAnimator</a:t>
            </a:r>
            <a:r>
              <a:rPr lang="zh-CN" altLang="en-US" dirty="0" smtClean="0"/>
              <a:t>的</a:t>
            </a:r>
            <a:r>
              <a:rPr lang="en-US" altLang="zh-CN" dirty="0" err="1" smtClean="0"/>
              <a:t>ofInt</a:t>
            </a:r>
            <a:r>
              <a:rPr lang="en-US" altLang="zh-CN" dirty="0" smtClean="0"/>
              <a:t>()</a:t>
            </a:r>
            <a:r>
              <a:rPr lang="zh-CN" altLang="en-US" dirty="0" smtClean="0"/>
              <a:t>、</a:t>
            </a:r>
            <a:r>
              <a:rPr lang="en-US" altLang="zh-CN" dirty="0" err="1" smtClean="0"/>
              <a:t>ofFloat</a:t>
            </a:r>
            <a:r>
              <a:rPr lang="en-US" altLang="zh-CN" dirty="0" smtClean="0"/>
              <a:t>()</a:t>
            </a:r>
            <a:r>
              <a:rPr lang="zh-CN" altLang="en-US" dirty="0" smtClean="0"/>
              <a:t>或</a:t>
            </a:r>
            <a:r>
              <a:rPr lang="en-US" altLang="zh-CN" dirty="0" err="1" smtClean="0"/>
              <a:t>ofObject</a:t>
            </a:r>
            <a:r>
              <a:rPr lang="en-US" altLang="zh-CN" dirty="0" smtClean="0"/>
              <a:t>()</a:t>
            </a:r>
            <a:r>
              <a:rPr lang="zh-CN" altLang="en-US" dirty="0" smtClean="0"/>
              <a:t>静态方法创建</a:t>
            </a:r>
            <a:r>
              <a:rPr lang="en-US" altLang="zh-CN" dirty="0" err="1" smtClean="0"/>
              <a:t>ValueAnimator</a:t>
            </a:r>
            <a:r>
              <a:rPr lang="zh-CN" altLang="en-US" dirty="0" smtClean="0"/>
              <a:t>实例。</a:t>
            </a:r>
            <a:endParaRPr lang="zh-CN" altLang="en-US" dirty="0"/>
          </a:p>
        </p:txBody>
      </p:sp>
      <p:sp>
        <p:nvSpPr>
          <p:cNvPr id="37" name="椭圆 36"/>
          <p:cNvSpPr/>
          <p:nvPr/>
        </p:nvSpPr>
        <p:spPr>
          <a:xfrm>
            <a:off x="5362787" y="2851176"/>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solidFill>
                  <a:srgbClr val="FF0000"/>
                </a:solidFill>
              </a:rPr>
              <a:t>1</a:t>
            </a:r>
            <a:endParaRPr lang="zh-CN" altLang="en-US" dirty="0">
              <a:solidFill>
                <a:srgbClr val="FF0000"/>
              </a:solidFill>
            </a:endParaRPr>
          </a:p>
        </p:txBody>
      </p:sp>
      <p:cxnSp>
        <p:nvCxnSpPr>
          <p:cNvPr id="43" name="直接连接符 42"/>
          <p:cNvCxnSpPr>
            <a:stCxn id="38" idx="1"/>
            <a:endCxn id="41" idx="5"/>
          </p:cNvCxnSpPr>
          <p:nvPr/>
        </p:nvCxnSpPr>
        <p:spPr>
          <a:xfrm>
            <a:off x="8714752" y="2986943"/>
            <a:ext cx="1098605" cy="1618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6087465" y="3077868"/>
            <a:ext cx="2718212" cy="9934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2529" y="2075715"/>
            <a:ext cx="0" cy="104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文本框 32"/>
          <p:cNvSpPr txBox="1">
            <a:spLocks noChangeArrowheads="1"/>
          </p:cNvSpPr>
          <p:nvPr/>
        </p:nvSpPr>
        <p:spPr bwMode="auto">
          <a:xfrm>
            <a:off x="526491" y="2005108"/>
            <a:ext cx="3479006" cy="1077218"/>
          </a:xfrm>
          <a:prstGeom prst="rect">
            <a:avLst/>
          </a:prstGeom>
          <a:noFill/>
          <a:ln w="9525">
            <a:noFill/>
            <a:miter lim="800000"/>
            <a:headEnd/>
            <a:tailEnd/>
          </a:ln>
        </p:spPr>
        <p:txBody>
          <a:bodyPr wrap="square">
            <a:spAutoFit/>
          </a:bodyPr>
          <a:lstStyle/>
          <a:p>
            <a:r>
              <a:rPr lang="zh-CN" altLang="en-US" sz="3200" dirty="0" smtClean="0">
                <a:solidFill>
                  <a:schemeClr val="bg1"/>
                </a:solidFill>
                <a:latin typeface="Calibri" pitchFamily="34" charset="0"/>
                <a:ea typeface="微软雅黑" pitchFamily="34" charset="-122"/>
              </a:rPr>
              <a:t>使用</a:t>
            </a:r>
            <a:r>
              <a:rPr lang="en-US" altLang="zh-CN" sz="3200" dirty="0" err="1" smtClean="0">
                <a:solidFill>
                  <a:schemeClr val="bg1"/>
                </a:solidFill>
                <a:latin typeface="Calibri" pitchFamily="34" charset="0"/>
                <a:ea typeface="微软雅黑" pitchFamily="34" charset="-122"/>
              </a:rPr>
              <a:t>ValueAnimator</a:t>
            </a:r>
            <a:endParaRPr lang="en-US" altLang="zh-CN" sz="3200" dirty="0" smtClean="0">
              <a:solidFill>
                <a:schemeClr val="bg1"/>
              </a:solidFill>
              <a:latin typeface="Calibri" pitchFamily="34" charset="0"/>
              <a:ea typeface="微软雅黑" pitchFamily="34" charset="-122"/>
            </a:endParaRPr>
          </a:p>
          <a:p>
            <a:r>
              <a:rPr lang="zh-CN" altLang="en-US" sz="3200" dirty="0" smtClean="0">
                <a:solidFill>
                  <a:schemeClr val="bg1"/>
                </a:solidFill>
                <a:latin typeface="Calibri" pitchFamily="34" charset="0"/>
                <a:ea typeface="微软雅黑" pitchFamily="34" charset="-122"/>
              </a:rPr>
              <a:t>创建动画</a:t>
            </a:r>
            <a:endParaRPr lang="zh-CN" altLang="en-US" sz="3200" dirty="0">
              <a:solidFill>
                <a:schemeClr val="bg1"/>
              </a:solidFill>
              <a:latin typeface="Calibri" pitchFamily="34" charset="0"/>
              <a:ea typeface="微软雅黑" pitchFamily="34" charset="-122"/>
            </a:endParaRPr>
          </a:p>
        </p:txBody>
      </p:sp>
      <p:cxnSp>
        <p:nvCxnSpPr>
          <p:cNvPr id="47" name="直接连接符 46"/>
          <p:cNvCxnSpPr/>
          <p:nvPr/>
        </p:nvCxnSpPr>
        <p:spPr>
          <a:xfrm>
            <a:off x="2111954" y="3380640"/>
            <a:ext cx="0" cy="539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2779" y="3383815"/>
            <a:ext cx="193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文本框 38"/>
          <p:cNvSpPr txBox="1">
            <a:spLocks noChangeArrowheads="1"/>
          </p:cNvSpPr>
          <p:nvPr/>
        </p:nvSpPr>
        <p:spPr bwMode="auto">
          <a:xfrm>
            <a:off x="538742" y="4160102"/>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步骤</a:t>
            </a:r>
            <a:endParaRPr lang="zh-CN" altLang="en-US" sz="4000" dirty="0">
              <a:solidFill>
                <a:schemeClr val="bg1"/>
              </a:solidFill>
              <a:latin typeface="Calibri" pitchFamily="34" charset="0"/>
              <a:ea typeface="微软雅黑" pitchFamily="34" charset="-122"/>
            </a:endParaRPr>
          </a:p>
        </p:txBody>
      </p:sp>
      <p:cxnSp>
        <p:nvCxnSpPr>
          <p:cNvPr id="51" name="直接连接符 50"/>
          <p:cNvCxnSpPr/>
          <p:nvPr/>
        </p:nvCxnSpPr>
        <p:spPr>
          <a:xfrm>
            <a:off x="2111954" y="5101490"/>
            <a:ext cx="0" cy="504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540940" y="5606316"/>
            <a:ext cx="5900738" cy="3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723503" y="5765256"/>
            <a:ext cx="5551520" cy="7386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ValueAnimator </a:t>
            </a:r>
            <a:r>
              <a:rPr kumimoji="0" lang="zh-CN" altLang="zh-CN"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animation</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ValueAnimator.</a:t>
            </a:r>
            <a:r>
              <a:rPr kumimoji="0" lang="zh-CN" altLang="zh-CN" sz="14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ofFloat</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0f</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1f</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animation</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.setDuration(</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1000</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animation</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.start();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54" name="矩形 53"/>
          <p:cNvSpPr/>
          <p:nvPr/>
        </p:nvSpPr>
        <p:spPr>
          <a:xfrm>
            <a:off x="4204273" y="4126076"/>
            <a:ext cx="3259198" cy="120626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调用</a:t>
            </a:r>
            <a:r>
              <a:rPr lang="en-US" altLang="zh-CN" dirty="0" err="1" smtClean="0"/>
              <a:t>ValueAnimator</a:t>
            </a:r>
            <a:r>
              <a:rPr lang="zh-CN" altLang="en-US" dirty="0" smtClean="0"/>
              <a:t>的</a:t>
            </a:r>
            <a:r>
              <a:rPr lang="en-US" altLang="zh-CN" dirty="0" err="1" smtClean="0"/>
              <a:t>setXxx</a:t>
            </a:r>
            <a:r>
              <a:rPr lang="en-US" altLang="zh-CN" dirty="0" smtClean="0"/>
              <a:t>()</a:t>
            </a:r>
            <a:r>
              <a:rPr lang="zh-CN" altLang="en-US" dirty="0" smtClean="0"/>
              <a:t>方法设置动画持续时间、插值方式、重复次数等。</a:t>
            </a:r>
            <a:endParaRPr lang="zh-CN" altLang="en-US" dirty="0"/>
          </a:p>
        </p:txBody>
      </p:sp>
      <p:sp>
        <p:nvSpPr>
          <p:cNvPr id="55" name="矩形 54"/>
          <p:cNvSpPr/>
          <p:nvPr/>
        </p:nvSpPr>
        <p:spPr>
          <a:xfrm>
            <a:off x="8805678" y="1909949"/>
            <a:ext cx="3259198" cy="120626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调用</a:t>
            </a:r>
            <a:r>
              <a:rPr lang="en-US" altLang="zh-CN" dirty="0" err="1" smtClean="0"/>
              <a:t>ValueAnimator</a:t>
            </a:r>
            <a:r>
              <a:rPr lang="zh-CN" altLang="en-US" dirty="0" smtClean="0"/>
              <a:t>的</a:t>
            </a:r>
            <a:r>
              <a:rPr lang="en-US" altLang="zh-CN" dirty="0" smtClean="0"/>
              <a:t>start()</a:t>
            </a:r>
            <a:r>
              <a:rPr lang="zh-CN" altLang="en-US" dirty="0" smtClean="0"/>
              <a:t>方法启动动画。</a:t>
            </a:r>
            <a:endParaRPr lang="zh-CN" altLang="en-US" dirty="0"/>
          </a:p>
        </p:txBody>
      </p:sp>
      <p:sp>
        <p:nvSpPr>
          <p:cNvPr id="57" name="矩形 56"/>
          <p:cNvSpPr/>
          <p:nvPr/>
        </p:nvSpPr>
        <p:spPr>
          <a:xfrm>
            <a:off x="7888867" y="4514114"/>
            <a:ext cx="4056071" cy="165880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a:t>为</a:t>
            </a:r>
            <a:r>
              <a:rPr lang="en-US" altLang="zh-CN" dirty="0" err="1"/>
              <a:t>ValueAnimator</a:t>
            </a:r>
            <a:r>
              <a:rPr lang="zh-CN" altLang="en-US" dirty="0"/>
              <a:t>注册</a:t>
            </a:r>
            <a:r>
              <a:rPr lang="en-US" altLang="zh-CN" dirty="0" err="1"/>
              <a:t>AnimatorUpdateListener</a:t>
            </a:r>
            <a:r>
              <a:rPr lang="zh-CN" altLang="en-US" dirty="0"/>
              <a:t>监听器，该监听器可以监听</a:t>
            </a:r>
            <a:r>
              <a:rPr lang="en-US" altLang="zh-CN" dirty="0" err="1"/>
              <a:t>ValueAnimator</a:t>
            </a:r>
            <a:r>
              <a:rPr lang="en-US" altLang="zh-CN" dirty="0"/>
              <a:t> </a:t>
            </a:r>
            <a:r>
              <a:rPr lang="zh-CN" altLang="en-US" dirty="0"/>
              <a:t>计算出来的值的改变，并将这值应用到指定对象上</a:t>
            </a:r>
            <a:r>
              <a:rPr lang="zh-CN" altLang="en-US" dirty="0" smtClean="0"/>
              <a:t>。</a:t>
            </a:r>
            <a:endParaRPr lang="zh-CN" altLang="en-US" dirty="0"/>
          </a:p>
        </p:txBody>
      </p:sp>
      <p:sp>
        <p:nvSpPr>
          <p:cNvPr id="40" name="椭圆 39"/>
          <p:cNvSpPr/>
          <p:nvPr/>
        </p:nvSpPr>
        <p:spPr>
          <a:xfrm>
            <a:off x="5958878" y="3953910"/>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solidFill>
                  <a:srgbClr val="FF0000"/>
                </a:solidFill>
              </a:rPr>
              <a:t>2</a:t>
            </a:r>
            <a:endParaRPr lang="zh-CN" altLang="en-US" dirty="0">
              <a:solidFill>
                <a:srgbClr val="FF0000"/>
              </a:solidFill>
            </a:endParaRPr>
          </a:p>
        </p:txBody>
      </p:sp>
      <p:sp>
        <p:nvSpPr>
          <p:cNvPr id="38" name="椭圆 37"/>
          <p:cNvSpPr/>
          <p:nvPr/>
        </p:nvSpPr>
        <p:spPr>
          <a:xfrm>
            <a:off x="8677090" y="2949281"/>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solidFill>
                  <a:srgbClr val="FF0000"/>
                </a:solidFill>
              </a:rPr>
              <a:t>3</a:t>
            </a:r>
            <a:endParaRPr lang="zh-CN" altLang="en-US" dirty="0">
              <a:solidFill>
                <a:srgbClr val="FF0000"/>
              </a:solidFill>
            </a:endParaRPr>
          </a:p>
        </p:txBody>
      </p:sp>
      <p:sp>
        <p:nvSpPr>
          <p:cNvPr id="41" name="椭圆 40"/>
          <p:cNvSpPr/>
          <p:nvPr/>
        </p:nvSpPr>
        <p:spPr>
          <a:xfrm>
            <a:off x="9593844" y="4385526"/>
            <a:ext cx="257175" cy="2571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1848308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2893004" y="397824"/>
            <a:ext cx="547938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7.6.1 </a:t>
            </a:r>
            <a:r>
              <a:rPr lang="zh-CN" altLang="en-US" sz="4800" dirty="0" smtClean="0">
                <a:solidFill>
                  <a:schemeClr val="bg1"/>
                </a:solidFill>
                <a:latin typeface="Calibri" pitchFamily="34" charset="0"/>
                <a:ea typeface="方正大黑简体" pitchFamily="2" charset="-122"/>
              </a:rPr>
              <a:t>属性动画的</a:t>
            </a:r>
            <a:r>
              <a:rPr lang="en-US" altLang="zh-CN" sz="4800" dirty="0" smtClean="0">
                <a:solidFill>
                  <a:schemeClr val="bg1"/>
                </a:solidFill>
                <a:latin typeface="Calibri" pitchFamily="34" charset="0"/>
                <a:ea typeface="方正大黑简体" pitchFamily="2" charset="-122"/>
              </a:rPr>
              <a:t>API</a:t>
            </a:r>
            <a:endParaRPr lang="zh-CN" altLang="en-US" sz="4800" dirty="0">
              <a:solidFill>
                <a:schemeClr val="bg1"/>
              </a:solidFill>
              <a:latin typeface="Calibri" pitchFamily="34" charset="0"/>
              <a:ea typeface="方正大黑简体" pitchFamily="2" charset="-122"/>
            </a:endParaRPr>
          </a:p>
        </p:txBody>
      </p:sp>
      <p:sp>
        <p:nvSpPr>
          <p:cNvPr id="2" name="Rectangle 1"/>
          <p:cNvSpPr>
            <a:spLocks noChangeArrowheads="1"/>
          </p:cNvSpPr>
          <p:nvPr/>
        </p:nvSpPr>
        <p:spPr bwMode="auto">
          <a:xfrm>
            <a:off x="538742" y="5803591"/>
            <a:ext cx="6346609" cy="7386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ObjectAnimator </a:t>
            </a:r>
            <a:r>
              <a:rPr kumimoji="0" lang="zh-CN" altLang="zh-CN"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anim</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=ObjectAnimator.ofFloat(foo,</a:t>
            </a:r>
            <a:r>
              <a:rPr kumimoji="0" lang="zh-CN" altLang="zh-CN"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"alpha"</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0f</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1f</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anim.setDuration(</a:t>
            </a:r>
            <a:r>
              <a:rPr kumimoji="0" lang="zh-CN" altLang="zh-CN"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1000</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anim.start();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cxnSp>
        <p:nvCxnSpPr>
          <p:cNvPr id="11" name="直接连接符 10"/>
          <p:cNvCxnSpPr/>
          <p:nvPr/>
        </p:nvCxnSpPr>
        <p:spPr>
          <a:xfrm>
            <a:off x="362529" y="2075715"/>
            <a:ext cx="0" cy="104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32"/>
          <p:cNvSpPr txBox="1">
            <a:spLocks noChangeArrowheads="1"/>
          </p:cNvSpPr>
          <p:nvPr/>
        </p:nvSpPr>
        <p:spPr bwMode="auto">
          <a:xfrm>
            <a:off x="570866" y="2103843"/>
            <a:ext cx="3652327" cy="1077218"/>
          </a:xfrm>
          <a:prstGeom prst="rect">
            <a:avLst/>
          </a:prstGeom>
          <a:noFill/>
          <a:ln w="9525">
            <a:noFill/>
            <a:miter lim="800000"/>
            <a:headEnd/>
            <a:tailEnd/>
          </a:ln>
        </p:spPr>
        <p:txBody>
          <a:bodyPr wrap="square">
            <a:spAutoFit/>
          </a:bodyPr>
          <a:lstStyle/>
          <a:p>
            <a:r>
              <a:rPr lang="zh-CN" altLang="en-US" sz="3200" dirty="0" smtClean="0">
                <a:solidFill>
                  <a:schemeClr val="bg1"/>
                </a:solidFill>
                <a:latin typeface="Calibri" pitchFamily="34" charset="0"/>
                <a:ea typeface="微软雅黑" pitchFamily="34" charset="-122"/>
              </a:rPr>
              <a:t>使用</a:t>
            </a:r>
            <a:r>
              <a:rPr lang="en-US" altLang="zh-CN" sz="3200" dirty="0" err="1" smtClean="0">
                <a:solidFill>
                  <a:schemeClr val="bg1"/>
                </a:solidFill>
                <a:latin typeface="Calibri" pitchFamily="34" charset="0"/>
                <a:ea typeface="微软雅黑" pitchFamily="34" charset="-122"/>
              </a:rPr>
              <a:t>ObjectAnimator</a:t>
            </a:r>
            <a:endParaRPr lang="en-US" altLang="zh-CN" sz="3200" dirty="0" smtClean="0">
              <a:solidFill>
                <a:schemeClr val="bg1"/>
              </a:solidFill>
              <a:latin typeface="Calibri" pitchFamily="34" charset="0"/>
              <a:ea typeface="微软雅黑" pitchFamily="34" charset="-122"/>
            </a:endParaRPr>
          </a:p>
          <a:p>
            <a:r>
              <a:rPr lang="zh-CN" altLang="en-US" sz="3200" dirty="0" smtClean="0">
                <a:solidFill>
                  <a:schemeClr val="bg1"/>
                </a:solidFill>
                <a:latin typeface="Calibri" pitchFamily="34" charset="0"/>
                <a:ea typeface="微软雅黑" pitchFamily="34" charset="-122"/>
              </a:rPr>
              <a:t>创建动画</a:t>
            </a:r>
            <a:endParaRPr lang="zh-CN" altLang="en-US" sz="3200" dirty="0">
              <a:solidFill>
                <a:schemeClr val="bg1"/>
              </a:solidFill>
              <a:latin typeface="Calibri" pitchFamily="34" charset="0"/>
              <a:ea typeface="微软雅黑" pitchFamily="34" charset="-122"/>
            </a:endParaRPr>
          </a:p>
        </p:txBody>
      </p:sp>
      <p:cxnSp>
        <p:nvCxnSpPr>
          <p:cNvPr id="13" name="直接连接符 12"/>
          <p:cNvCxnSpPr/>
          <p:nvPr/>
        </p:nvCxnSpPr>
        <p:spPr>
          <a:xfrm>
            <a:off x="2111954" y="3380640"/>
            <a:ext cx="0" cy="539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92779" y="3383815"/>
            <a:ext cx="193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38"/>
          <p:cNvSpPr txBox="1">
            <a:spLocks noChangeArrowheads="1"/>
          </p:cNvSpPr>
          <p:nvPr/>
        </p:nvSpPr>
        <p:spPr bwMode="auto">
          <a:xfrm>
            <a:off x="538742" y="4160102"/>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注意几点</a:t>
            </a:r>
            <a:endParaRPr lang="zh-CN" altLang="en-US" sz="4000" dirty="0">
              <a:solidFill>
                <a:schemeClr val="bg1"/>
              </a:solidFill>
              <a:latin typeface="Calibri" pitchFamily="34" charset="0"/>
              <a:ea typeface="微软雅黑" pitchFamily="34" charset="-122"/>
            </a:endParaRPr>
          </a:p>
        </p:txBody>
      </p:sp>
      <p:cxnSp>
        <p:nvCxnSpPr>
          <p:cNvPr id="17" name="直接连接符 16"/>
          <p:cNvCxnSpPr/>
          <p:nvPr/>
        </p:nvCxnSpPr>
        <p:spPr>
          <a:xfrm>
            <a:off x="2111954" y="5101490"/>
            <a:ext cx="0" cy="504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0940" y="5606315"/>
            <a:ext cx="6344411" cy="3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372389" y="5329821"/>
            <a:ext cx="3541233" cy="1413094"/>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a:solidFill>
                  <a:schemeClr val="bg1"/>
                </a:solidFill>
                <a:latin typeface="Calibri" pitchFamily="34" charset="0"/>
                <a:ea typeface="微软雅黑" pitchFamily="34" charset="-122"/>
              </a:rPr>
              <a:t>使用</a:t>
            </a:r>
            <a:r>
              <a:rPr lang="en-US" altLang="zh-CN" dirty="0" err="1">
                <a:solidFill>
                  <a:schemeClr val="bg1"/>
                </a:solidFill>
                <a:latin typeface="Calibri" pitchFamily="34" charset="0"/>
                <a:ea typeface="微软雅黑" pitchFamily="34" charset="-122"/>
              </a:rPr>
              <a:t>ObjectAnimator</a:t>
            </a:r>
            <a:r>
              <a:rPr lang="zh-CN" altLang="en-US" dirty="0">
                <a:solidFill>
                  <a:schemeClr val="bg1"/>
                </a:solidFill>
                <a:latin typeface="Calibri" pitchFamily="34" charset="0"/>
                <a:ea typeface="微软雅黑" pitchFamily="34" charset="-122"/>
              </a:rPr>
              <a:t>的</a:t>
            </a:r>
            <a:r>
              <a:rPr lang="en-US" altLang="zh-CN" dirty="0" err="1">
                <a:solidFill>
                  <a:schemeClr val="bg1"/>
                </a:solidFill>
                <a:latin typeface="Calibri" pitchFamily="34" charset="0"/>
                <a:ea typeface="微软雅黑" pitchFamily="34" charset="-122"/>
              </a:rPr>
              <a:t>ofInt</a:t>
            </a:r>
            <a:r>
              <a:rPr lang="en-US" altLang="zh-CN" dirty="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a:t>
            </a:r>
            <a:r>
              <a:rPr lang="en-US" altLang="zh-CN" dirty="0" err="1">
                <a:solidFill>
                  <a:schemeClr val="bg1"/>
                </a:solidFill>
                <a:latin typeface="Calibri" pitchFamily="34" charset="0"/>
                <a:ea typeface="微软雅黑" pitchFamily="34" charset="-122"/>
              </a:rPr>
              <a:t>ofFloat</a:t>
            </a:r>
            <a:r>
              <a:rPr lang="zh-CN" altLang="en-US" dirty="0">
                <a:solidFill>
                  <a:schemeClr val="bg1"/>
                </a:solidFill>
                <a:latin typeface="Calibri" pitchFamily="34" charset="0"/>
                <a:ea typeface="微软雅黑" pitchFamily="34" charset="-122"/>
              </a:rPr>
              <a:t>或</a:t>
            </a:r>
            <a:r>
              <a:rPr lang="en-US" altLang="zh-CN" dirty="0" err="1">
                <a:solidFill>
                  <a:schemeClr val="bg1"/>
                </a:solidFill>
                <a:latin typeface="Calibri" pitchFamily="34" charset="0"/>
                <a:ea typeface="微软雅黑" pitchFamily="34" charset="-122"/>
              </a:rPr>
              <a:t>ofObject</a:t>
            </a:r>
            <a:r>
              <a:rPr lang="en-US" altLang="zh-CN" dirty="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静态方法创建</a:t>
            </a:r>
            <a:r>
              <a:rPr lang="en-US" altLang="zh-CN" dirty="0" err="1">
                <a:solidFill>
                  <a:schemeClr val="bg1"/>
                </a:solidFill>
                <a:latin typeface="Calibri" pitchFamily="34" charset="0"/>
                <a:ea typeface="微软雅黑" pitchFamily="34" charset="-122"/>
              </a:rPr>
              <a:t>ObjectAnimator</a:t>
            </a:r>
            <a:r>
              <a:rPr lang="zh-CN" altLang="en-US" dirty="0">
                <a:solidFill>
                  <a:schemeClr val="bg1"/>
                </a:solidFill>
                <a:latin typeface="Calibri" pitchFamily="34" charset="0"/>
                <a:ea typeface="微软雅黑" pitchFamily="34" charset="-122"/>
              </a:rPr>
              <a:t>时，需要指定具体的对象以及对象的属性名。</a:t>
            </a:r>
            <a:endParaRPr lang="en-US" altLang="zh-CN" dirty="0">
              <a:solidFill>
                <a:schemeClr val="bg1"/>
              </a:solidFill>
              <a:latin typeface="Calibri" pitchFamily="34" charset="0"/>
              <a:ea typeface="微软雅黑" pitchFamily="34" charset="-122"/>
            </a:endParaRPr>
          </a:p>
        </p:txBody>
      </p:sp>
      <p:cxnSp>
        <p:nvCxnSpPr>
          <p:cNvPr id="27" name="直接箭头连接符 26"/>
          <p:cNvCxnSpPr>
            <a:stCxn id="26" idx="1"/>
          </p:cNvCxnSpPr>
          <p:nvPr/>
        </p:nvCxnSpPr>
        <p:spPr>
          <a:xfrm flipH="1">
            <a:off x="7028329" y="6036368"/>
            <a:ext cx="1344060" cy="0"/>
          </a:xfrm>
          <a:prstGeom prst="straightConnector1">
            <a:avLst/>
          </a:prstGeom>
          <a:ln>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4710692" y="1725453"/>
            <a:ext cx="7871268" cy="3251095"/>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文本框 49"/>
          <p:cNvSpPr txBox="1">
            <a:spLocks noChangeArrowheads="1"/>
          </p:cNvSpPr>
          <p:nvPr/>
        </p:nvSpPr>
        <p:spPr bwMode="auto">
          <a:xfrm>
            <a:off x="4814681" y="1933964"/>
            <a:ext cx="7115415" cy="2862322"/>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Ø"/>
            </a:pPr>
            <a:r>
              <a:rPr lang="zh-CN" altLang="en-US" dirty="0">
                <a:solidFill>
                  <a:schemeClr val="bg1"/>
                </a:solidFill>
                <a:latin typeface="Calibri" pitchFamily="34" charset="0"/>
                <a:ea typeface="微软雅黑" pitchFamily="34" charset="-122"/>
              </a:rPr>
              <a:t>要</a:t>
            </a:r>
            <a:r>
              <a:rPr lang="zh-CN" altLang="en-US" dirty="0" smtClean="0">
                <a:solidFill>
                  <a:schemeClr val="bg1"/>
                </a:solidFill>
                <a:latin typeface="Calibri" pitchFamily="34" charset="0"/>
                <a:ea typeface="微软雅黑" pitchFamily="34" charset="-122"/>
              </a:rPr>
              <a:t>为该对象对应的属性提供</a:t>
            </a:r>
            <a:r>
              <a:rPr lang="en-US" altLang="zh-CN" dirty="0" smtClean="0">
                <a:solidFill>
                  <a:schemeClr val="bg1"/>
                </a:solidFill>
                <a:latin typeface="Calibri" pitchFamily="34" charset="0"/>
                <a:ea typeface="微软雅黑" pitchFamily="34" charset="-122"/>
              </a:rPr>
              <a:t>setter</a:t>
            </a:r>
            <a:r>
              <a:rPr lang="zh-CN" altLang="en-US" dirty="0" smtClean="0">
                <a:solidFill>
                  <a:schemeClr val="bg1"/>
                </a:solidFill>
                <a:latin typeface="Calibri" pitchFamily="34" charset="0"/>
                <a:ea typeface="微软雅黑" pitchFamily="34" charset="-122"/>
              </a:rPr>
              <a:t>方法，如下面的代码中需呀为</a:t>
            </a:r>
            <a:r>
              <a:rPr lang="en-US" altLang="zh-CN" dirty="0" smtClean="0">
                <a:solidFill>
                  <a:schemeClr val="bg1"/>
                </a:solidFill>
                <a:latin typeface="Calibri" pitchFamily="34" charset="0"/>
                <a:ea typeface="微软雅黑" pitchFamily="34" charset="-122"/>
              </a:rPr>
              <a:t>foo</a:t>
            </a:r>
            <a:r>
              <a:rPr lang="zh-CN" altLang="en-US" dirty="0" smtClean="0">
                <a:solidFill>
                  <a:schemeClr val="bg1"/>
                </a:solidFill>
                <a:latin typeface="Calibri" pitchFamily="34" charset="0"/>
                <a:ea typeface="微软雅黑" pitchFamily="34" charset="-122"/>
              </a:rPr>
              <a:t>对象提供</a:t>
            </a:r>
            <a:r>
              <a:rPr lang="en-US" altLang="zh-CN" dirty="0" err="1" smtClean="0">
                <a:solidFill>
                  <a:schemeClr val="bg1"/>
                </a:solidFill>
                <a:latin typeface="Calibri" pitchFamily="34" charset="0"/>
                <a:ea typeface="微软雅黑" pitchFamily="34" charset="-122"/>
              </a:rPr>
              <a:t>setAlpha</a:t>
            </a:r>
            <a:r>
              <a:rPr lang="en-US" altLang="zh-CN" dirty="0" smtClean="0">
                <a:solidFill>
                  <a:schemeClr val="bg1"/>
                </a:solidFill>
                <a:latin typeface="Calibri" pitchFamily="34" charset="0"/>
                <a:ea typeface="微软雅黑" pitchFamily="34" charset="-122"/>
              </a:rPr>
              <a:t>(float value)</a:t>
            </a:r>
            <a:r>
              <a:rPr lang="zh-CN" altLang="en-US" dirty="0" smtClean="0">
                <a:solidFill>
                  <a:schemeClr val="bg1"/>
                </a:solidFill>
                <a:latin typeface="Calibri" pitchFamily="34" charset="0"/>
                <a:ea typeface="微软雅黑" pitchFamily="34" charset="-122"/>
              </a:rPr>
              <a:t>方法。</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调用</a:t>
            </a:r>
            <a:r>
              <a:rPr lang="en-US" altLang="zh-CN" dirty="0" err="1" smtClean="0">
                <a:solidFill>
                  <a:schemeClr val="bg1"/>
                </a:solidFill>
                <a:latin typeface="Calibri" pitchFamily="34" charset="0"/>
                <a:ea typeface="微软雅黑" pitchFamily="34" charset="-122"/>
              </a:rPr>
              <a:t>ObjectAnimator</a:t>
            </a:r>
            <a:r>
              <a:rPr lang="zh-CN" altLang="en-US" dirty="0" smtClean="0">
                <a:solidFill>
                  <a:schemeClr val="bg1"/>
                </a:solidFill>
                <a:latin typeface="Calibri" pitchFamily="34" charset="0"/>
                <a:ea typeface="微软雅黑" pitchFamily="34" charset="-122"/>
              </a:rPr>
              <a:t>的</a:t>
            </a:r>
            <a:r>
              <a:rPr lang="en-US" altLang="zh-CN" dirty="0" err="1">
                <a:solidFill>
                  <a:schemeClr val="bg1"/>
                </a:solidFill>
                <a:latin typeface="Calibri" pitchFamily="34" charset="0"/>
                <a:ea typeface="微软雅黑" pitchFamily="34" charset="-122"/>
              </a:rPr>
              <a:t>ofInt</a:t>
            </a:r>
            <a:r>
              <a:rPr lang="en-US" altLang="zh-CN" dirty="0">
                <a:solidFill>
                  <a:schemeClr val="bg1"/>
                </a:solidFill>
                <a:latin typeface="Calibri" pitchFamily="34" charset="0"/>
                <a:ea typeface="微软雅黑" pitchFamily="34" charset="-122"/>
              </a:rPr>
              <a:t>()</a:t>
            </a:r>
            <a:r>
              <a:rPr lang="zh-CN" altLang="en-US" dirty="0">
                <a:solidFill>
                  <a:schemeClr val="bg1"/>
                </a:solidFill>
                <a:latin typeface="Calibri" pitchFamily="34" charset="0"/>
                <a:ea typeface="微软雅黑" pitchFamily="34" charset="-122"/>
              </a:rPr>
              <a:t>，</a:t>
            </a:r>
            <a:r>
              <a:rPr lang="en-US" altLang="zh-CN" dirty="0" err="1">
                <a:solidFill>
                  <a:schemeClr val="bg1"/>
                </a:solidFill>
                <a:latin typeface="Calibri" pitchFamily="34" charset="0"/>
                <a:ea typeface="微软雅黑" pitchFamily="34" charset="-122"/>
              </a:rPr>
              <a:t>ofFloat</a:t>
            </a:r>
            <a:r>
              <a:rPr lang="zh-CN" altLang="en-US" dirty="0">
                <a:solidFill>
                  <a:schemeClr val="bg1"/>
                </a:solidFill>
                <a:latin typeface="Calibri" pitchFamily="34" charset="0"/>
                <a:ea typeface="微软雅黑" pitchFamily="34" charset="-122"/>
              </a:rPr>
              <a:t>或</a:t>
            </a:r>
            <a:r>
              <a:rPr lang="en-US" altLang="zh-CN" dirty="0" err="1">
                <a:solidFill>
                  <a:schemeClr val="bg1"/>
                </a:solidFill>
                <a:latin typeface="Calibri" pitchFamily="34" charset="0"/>
                <a:ea typeface="微软雅黑" pitchFamily="34" charset="-122"/>
              </a:rPr>
              <a:t>ofObject</a:t>
            </a:r>
            <a:r>
              <a:rPr lang="en-US" altLang="zh-CN" dirty="0" smtClean="0">
                <a:solidFill>
                  <a:schemeClr val="bg1"/>
                </a:solidFill>
                <a:latin typeface="Calibri" pitchFamily="34" charset="0"/>
                <a:ea typeface="微软雅黑" pitchFamily="34" charset="-122"/>
              </a:rPr>
              <a:t>()</a:t>
            </a:r>
            <a:r>
              <a:rPr lang="zh-CN" altLang="en-US" dirty="0" smtClean="0">
                <a:solidFill>
                  <a:schemeClr val="bg1"/>
                </a:solidFill>
                <a:latin typeface="Calibri" pitchFamily="34" charset="0"/>
                <a:ea typeface="微软雅黑" pitchFamily="34" charset="-122"/>
              </a:rPr>
              <a:t>工厂方法时，如果</a:t>
            </a:r>
            <a:r>
              <a:rPr lang="en-US" altLang="zh-CN" dirty="0" smtClean="0">
                <a:solidFill>
                  <a:schemeClr val="bg1"/>
                </a:solidFill>
                <a:latin typeface="Calibri" pitchFamily="34" charset="0"/>
                <a:ea typeface="微软雅黑" pitchFamily="34" charset="-122"/>
              </a:rPr>
              <a:t>values</a:t>
            </a:r>
            <a:r>
              <a:rPr lang="zh-CN" altLang="en-US" dirty="0" smtClean="0">
                <a:solidFill>
                  <a:schemeClr val="bg1"/>
                </a:solidFill>
                <a:latin typeface="Calibri" pitchFamily="34" charset="0"/>
                <a:ea typeface="微软雅黑" pitchFamily="34" charset="-122"/>
              </a:rPr>
              <a:t>参数只提供了一个值，那么该值会被认为是结果值。该对象应该为该属性提供一个</a:t>
            </a:r>
            <a:r>
              <a:rPr lang="en-US" altLang="zh-CN" dirty="0" smtClean="0">
                <a:solidFill>
                  <a:schemeClr val="bg1"/>
                </a:solidFill>
                <a:latin typeface="Calibri" pitchFamily="34" charset="0"/>
                <a:ea typeface="微软雅黑" pitchFamily="34" charset="-122"/>
              </a:rPr>
              <a:t>getter</a:t>
            </a:r>
            <a:r>
              <a:rPr lang="zh-CN" altLang="en-US" dirty="0" smtClean="0">
                <a:solidFill>
                  <a:schemeClr val="bg1"/>
                </a:solidFill>
                <a:latin typeface="Calibri" pitchFamily="34" charset="0"/>
                <a:ea typeface="微软雅黑" pitchFamily="34" charset="-122"/>
              </a:rPr>
              <a:t>方法，其返回值被作为开始值。</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如果动画的对象是</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，为了能显示动画，还需在</a:t>
            </a:r>
            <a:r>
              <a:rPr lang="en-US" altLang="zh-CN" dirty="0" err="1" smtClean="0">
                <a:solidFill>
                  <a:schemeClr val="bg1"/>
                </a:solidFill>
                <a:latin typeface="Calibri" pitchFamily="34" charset="0"/>
                <a:ea typeface="微软雅黑" pitchFamily="34" charset="-122"/>
              </a:rPr>
              <a:t>onAnimationUpdate</a:t>
            </a:r>
            <a:r>
              <a:rPr lang="en-US" altLang="zh-CN" dirty="0" smtClean="0">
                <a:solidFill>
                  <a:schemeClr val="bg1"/>
                </a:solidFill>
                <a:latin typeface="Calibri" pitchFamily="34" charset="0"/>
                <a:ea typeface="微软雅黑" pitchFamily="34" charset="-122"/>
              </a:rPr>
              <a:t>()</a:t>
            </a:r>
            <a:r>
              <a:rPr lang="zh-CN" altLang="en-US" dirty="0" smtClean="0">
                <a:solidFill>
                  <a:schemeClr val="bg1"/>
                </a:solidFill>
                <a:latin typeface="Calibri" pitchFamily="34" charset="0"/>
                <a:ea typeface="微软雅黑" pitchFamily="34" charset="-122"/>
              </a:rPr>
              <a:t>事件监听方法中调用</a:t>
            </a:r>
            <a:r>
              <a:rPr lang="en-US" altLang="zh-CN" dirty="0" err="1" smtClean="0">
                <a:solidFill>
                  <a:schemeClr val="bg1"/>
                </a:solidFill>
                <a:latin typeface="Calibri" pitchFamily="34" charset="0"/>
                <a:ea typeface="微软雅黑" pitchFamily="34" charset="-122"/>
              </a:rPr>
              <a:t>View.invalidate</a:t>
            </a:r>
            <a:r>
              <a:rPr lang="en-US" altLang="zh-CN" dirty="0" smtClean="0">
                <a:solidFill>
                  <a:schemeClr val="bg1"/>
                </a:solidFill>
                <a:latin typeface="Calibri" pitchFamily="34" charset="0"/>
                <a:ea typeface="微软雅黑" pitchFamily="34" charset="-122"/>
              </a:rPr>
              <a:t>()</a:t>
            </a:r>
            <a:r>
              <a:rPr lang="zh-CN" altLang="en-US" dirty="0" smtClean="0">
                <a:solidFill>
                  <a:schemeClr val="bg1"/>
                </a:solidFill>
                <a:latin typeface="Calibri" pitchFamily="34" charset="0"/>
                <a:ea typeface="微软雅黑" pitchFamily="34" charset="-122"/>
              </a:rPr>
              <a:t>方法来刷新屏幕的显示。</a:t>
            </a:r>
            <a:endParaRPr lang="zh-CN" altLang="en-US" dirty="0">
              <a:solidFill>
                <a:schemeClr val="bg1"/>
              </a:solidFill>
              <a:latin typeface="Calibri" pitchFamily="34" charset="0"/>
              <a:ea typeface="微软雅黑" pitchFamily="34" charset="-122"/>
            </a:endParaRPr>
          </a:p>
        </p:txBody>
      </p:sp>
    </p:spTree>
    <p:extLst>
      <p:ext uri="{BB962C8B-B14F-4D97-AF65-F5344CB8AC3E}">
        <p14:creationId xmlns:p14="http://schemas.microsoft.com/office/powerpoint/2010/main" val="643634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968979" y="1228821"/>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3"/>
          <p:cNvSpPr txBox="1">
            <a:spLocks noChangeArrowheads="1"/>
          </p:cNvSpPr>
          <p:nvPr/>
        </p:nvSpPr>
        <p:spPr bwMode="auto">
          <a:xfrm>
            <a:off x="3200780" y="397824"/>
            <a:ext cx="5266185" cy="830997"/>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itchFamily="34" charset="0"/>
                <a:ea typeface="方正大黑简体" pitchFamily="2" charset="-122"/>
              </a:rPr>
              <a:t>7.6.2 </a:t>
            </a:r>
            <a:r>
              <a:rPr lang="zh-CN" altLang="en-US" sz="4800" dirty="0" smtClean="0">
                <a:solidFill>
                  <a:schemeClr val="bg1"/>
                </a:solidFill>
                <a:latin typeface="Calibri" pitchFamily="34" charset="0"/>
                <a:ea typeface="方正大黑简体" pitchFamily="2" charset="-122"/>
              </a:rPr>
              <a:t>使用属性动画</a:t>
            </a:r>
            <a:endParaRPr lang="zh-CN" altLang="en-US" sz="4800" dirty="0">
              <a:solidFill>
                <a:schemeClr val="bg1"/>
              </a:solidFill>
              <a:latin typeface="Calibri" pitchFamily="34" charset="0"/>
              <a:ea typeface="方正大黑简体" pitchFamily="2" charset="-122"/>
            </a:endParaRPr>
          </a:p>
        </p:txBody>
      </p:sp>
      <p:sp>
        <p:nvSpPr>
          <p:cNvPr id="4" name="矩形 3"/>
          <p:cNvSpPr/>
          <p:nvPr/>
        </p:nvSpPr>
        <p:spPr bwMode="auto">
          <a:xfrm>
            <a:off x="221673" y="2399125"/>
            <a:ext cx="8534400" cy="365532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49"/>
          <p:cNvSpPr txBox="1">
            <a:spLocks noChangeArrowheads="1"/>
          </p:cNvSpPr>
          <p:nvPr/>
        </p:nvSpPr>
        <p:spPr bwMode="auto">
          <a:xfrm>
            <a:off x="505175" y="2520010"/>
            <a:ext cx="7253373" cy="3416320"/>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创建</a:t>
            </a:r>
            <a:r>
              <a:rPr lang="en-US" altLang="zh-CN" dirty="0" err="1">
                <a:solidFill>
                  <a:schemeClr val="bg1"/>
                </a:solidFill>
                <a:latin typeface="Calibri" pitchFamily="34" charset="0"/>
                <a:ea typeface="微软雅黑" pitchFamily="34" charset="-122"/>
              </a:rPr>
              <a:t>ValueAnimator</a:t>
            </a:r>
            <a:r>
              <a:rPr lang="zh-CN" altLang="en-US" dirty="0">
                <a:solidFill>
                  <a:schemeClr val="bg1"/>
                </a:solidFill>
                <a:latin typeface="Calibri" pitchFamily="34" charset="0"/>
                <a:ea typeface="微软雅黑" pitchFamily="34" charset="-122"/>
              </a:rPr>
              <a:t>或</a:t>
            </a:r>
            <a:r>
              <a:rPr lang="en-US" altLang="zh-CN" dirty="0" err="1" smtClean="0">
                <a:solidFill>
                  <a:schemeClr val="bg1"/>
                </a:solidFill>
                <a:latin typeface="Calibri" pitchFamily="34" charset="0"/>
                <a:ea typeface="微软雅黑" pitchFamily="34" charset="-122"/>
              </a:rPr>
              <a:t>ObjectAnimator</a:t>
            </a:r>
            <a:r>
              <a:rPr lang="zh-CN" altLang="en-US" dirty="0">
                <a:solidFill>
                  <a:schemeClr val="bg1"/>
                </a:solidFill>
                <a:latin typeface="Calibri" pitchFamily="34" charset="0"/>
                <a:ea typeface="微软雅黑" pitchFamily="34" charset="-122"/>
              </a:rPr>
              <a:t>对象</a:t>
            </a:r>
            <a:r>
              <a:rPr lang="zh-CN" altLang="en-US" dirty="0" smtClean="0">
                <a:solidFill>
                  <a:schemeClr val="bg1"/>
                </a:solidFill>
                <a:latin typeface="Calibri" pitchFamily="34" charset="0"/>
                <a:ea typeface="微软雅黑" pitchFamily="34" charset="-122"/>
              </a:rPr>
              <a:t>。</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根据需要为</a:t>
            </a:r>
            <a:r>
              <a:rPr lang="en-US" altLang="zh-CN" dirty="0" smtClean="0">
                <a:solidFill>
                  <a:schemeClr val="bg1"/>
                </a:solidFill>
                <a:latin typeface="Calibri" pitchFamily="34" charset="0"/>
                <a:ea typeface="微软雅黑" pitchFamily="34" charset="-122"/>
              </a:rPr>
              <a:t>Animator</a:t>
            </a:r>
            <a:r>
              <a:rPr lang="zh-CN" altLang="en-US" dirty="0" smtClean="0">
                <a:solidFill>
                  <a:schemeClr val="bg1"/>
                </a:solidFill>
                <a:latin typeface="Calibri" pitchFamily="34" charset="0"/>
                <a:ea typeface="微软雅黑" pitchFamily="34" charset="-122"/>
              </a:rPr>
              <a:t>对象设置属性。</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如果需要监听</a:t>
            </a:r>
            <a:r>
              <a:rPr lang="en-US" altLang="zh-CN" dirty="0" smtClean="0">
                <a:solidFill>
                  <a:schemeClr val="bg1"/>
                </a:solidFill>
                <a:latin typeface="Calibri" pitchFamily="34" charset="0"/>
                <a:ea typeface="微软雅黑" pitchFamily="34" charset="-122"/>
              </a:rPr>
              <a:t>Animator</a:t>
            </a:r>
            <a:r>
              <a:rPr lang="zh-CN" altLang="en-US" dirty="0" smtClean="0">
                <a:solidFill>
                  <a:schemeClr val="bg1"/>
                </a:solidFill>
                <a:latin typeface="Calibri" pitchFamily="34" charset="0"/>
                <a:ea typeface="微软雅黑" pitchFamily="34" charset="-122"/>
              </a:rPr>
              <a:t>的动画开始事件、动画结束时间、动画重复事件、动画值改变事件，并根据事件提供相应的处理代码，则应该为</a:t>
            </a:r>
            <a:r>
              <a:rPr lang="en-US" altLang="zh-CN" dirty="0" smtClean="0">
                <a:solidFill>
                  <a:schemeClr val="bg1"/>
                </a:solidFill>
                <a:latin typeface="Calibri" pitchFamily="34" charset="0"/>
                <a:ea typeface="微软雅黑" pitchFamily="34" charset="-122"/>
              </a:rPr>
              <a:t>Animator</a:t>
            </a:r>
            <a:r>
              <a:rPr lang="zh-CN" altLang="en-US" dirty="0" smtClean="0">
                <a:solidFill>
                  <a:schemeClr val="bg1"/>
                </a:solidFill>
                <a:latin typeface="Calibri" pitchFamily="34" charset="0"/>
                <a:ea typeface="微软雅黑" pitchFamily="34" charset="-122"/>
              </a:rPr>
              <a:t>对象设置事件监听器。</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如果有多个动画需要按次序或同时播放，则应使用</a:t>
            </a:r>
            <a:r>
              <a:rPr lang="en-US" altLang="zh-CN" dirty="0" err="1" smtClean="0">
                <a:solidFill>
                  <a:schemeClr val="bg1"/>
                </a:solidFill>
                <a:latin typeface="Calibri" pitchFamily="34" charset="0"/>
                <a:ea typeface="微软雅黑" pitchFamily="34" charset="-122"/>
              </a:rPr>
              <a:t>AnimatorSet</a:t>
            </a:r>
            <a:r>
              <a:rPr lang="zh-CN" altLang="en-US" dirty="0" smtClean="0">
                <a:solidFill>
                  <a:schemeClr val="bg1"/>
                </a:solidFill>
                <a:latin typeface="Calibri" pitchFamily="34" charset="0"/>
                <a:ea typeface="微软雅黑" pitchFamily="34" charset="-122"/>
              </a:rPr>
              <a:t>组合这些动画。</a:t>
            </a: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endParaRPr lang="en-US" altLang="zh-CN" dirty="0" smtClean="0">
              <a:solidFill>
                <a:schemeClr val="bg1"/>
              </a:solidFill>
              <a:latin typeface="Calibri" pitchFamily="34" charset="0"/>
              <a:ea typeface="微软雅黑" pitchFamily="34" charset="-122"/>
            </a:endParaRPr>
          </a:p>
          <a:p>
            <a:pPr marL="285750" indent="-285750">
              <a:buFont typeface="Wingdings" panose="05000000000000000000" pitchFamily="2" charset="2"/>
              <a:buChar char="Ø"/>
            </a:pPr>
            <a:r>
              <a:rPr lang="zh-CN" altLang="en-US" dirty="0" smtClean="0">
                <a:solidFill>
                  <a:schemeClr val="bg1"/>
                </a:solidFill>
                <a:latin typeface="Calibri" pitchFamily="34" charset="0"/>
                <a:ea typeface="微软雅黑" pitchFamily="34" charset="-122"/>
              </a:rPr>
              <a:t>调用</a:t>
            </a:r>
            <a:r>
              <a:rPr lang="en-US" altLang="zh-CN" dirty="0" smtClean="0">
                <a:solidFill>
                  <a:schemeClr val="bg1"/>
                </a:solidFill>
                <a:latin typeface="Calibri" pitchFamily="34" charset="0"/>
                <a:ea typeface="微软雅黑" pitchFamily="34" charset="-122"/>
              </a:rPr>
              <a:t>Animator</a:t>
            </a:r>
            <a:r>
              <a:rPr lang="zh-CN" altLang="en-US" dirty="0" smtClean="0">
                <a:solidFill>
                  <a:schemeClr val="bg1"/>
                </a:solidFill>
                <a:latin typeface="Calibri" pitchFamily="34" charset="0"/>
                <a:ea typeface="微软雅黑" pitchFamily="34" charset="-122"/>
              </a:rPr>
              <a:t>对象的</a:t>
            </a:r>
            <a:r>
              <a:rPr lang="en-US" altLang="zh-CN" dirty="0" smtClean="0">
                <a:solidFill>
                  <a:schemeClr val="bg1"/>
                </a:solidFill>
                <a:latin typeface="Calibri" pitchFamily="34" charset="0"/>
                <a:ea typeface="微软雅黑" pitchFamily="34" charset="-122"/>
              </a:rPr>
              <a:t>start()</a:t>
            </a:r>
            <a:r>
              <a:rPr lang="zh-CN" altLang="en-US" dirty="0" smtClean="0">
                <a:solidFill>
                  <a:schemeClr val="bg1"/>
                </a:solidFill>
                <a:latin typeface="Calibri" pitchFamily="34" charset="0"/>
                <a:ea typeface="微软雅黑" pitchFamily="34" charset="-122"/>
              </a:rPr>
              <a:t>方法启动动画。</a:t>
            </a:r>
            <a:endParaRPr lang="zh-CN" altLang="en-US" dirty="0">
              <a:solidFill>
                <a:schemeClr val="bg1"/>
              </a:solidFill>
              <a:latin typeface="Calibri" pitchFamily="34" charset="0"/>
              <a:ea typeface="微软雅黑" pitchFamily="34" charset="-122"/>
            </a:endParaRPr>
          </a:p>
        </p:txBody>
      </p:sp>
      <p:sp>
        <p:nvSpPr>
          <p:cNvPr id="7" name="矩形 6"/>
          <p:cNvSpPr/>
          <p:nvPr/>
        </p:nvSpPr>
        <p:spPr>
          <a:xfrm>
            <a:off x="221673" y="1912087"/>
            <a:ext cx="2421421" cy="48703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使用属性动画的步骤：</a:t>
            </a:r>
            <a:endParaRPr lang="zh-CN" altLang="en-US" dirty="0"/>
          </a:p>
        </p:txBody>
      </p:sp>
      <p:pic>
        <p:nvPicPr>
          <p:cNvPr id="2" name="图片 1"/>
          <p:cNvPicPr>
            <a:picLocks noChangeAspect="1"/>
          </p:cNvPicPr>
          <p:nvPr/>
        </p:nvPicPr>
        <p:blipFill>
          <a:blip r:embed="rId3"/>
          <a:stretch>
            <a:fillRect/>
          </a:stretch>
        </p:blipFill>
        <p:spPr>
          <a:xfrm>
            <a:off x="8097812" y="1415216"/>
            <a:ext cx="3714750" cy="5200650"/>
          </a:xfrm>
          <a:prstGeom prst="rect">
            <a:avLst/>
          </a:prstGeom>
        </p:spPr>
      </p:pic>
      <p:sp>
        <p:nvSpPr>
          <p:cNvPr id="3" name="文本框 2"/>
          <p:cNvSpPr txBox="1"/>
          <p:nvPr/>
        </p:nvSpPr>
        <p:spPr>
          <a:xfrm>
            <a:off x="8756073" y="1593422"/>
            <a:ext cx="2031325" cy="369332"/>
          </a:xfrm>
          <a:prstGeom prst="rect">
            <a:avLst/>
          </a:prstGeom>
          <a:noFill/>
        </p:spPr>
        <p:txBody>
          <a:bodyPr wrap="none" rtlCol="0">
            <a:spAutoFit/>
          </a:bodyPr>
          <a:lstStyle/>
          <a:p>
            <a:r>
              <a:rPr lang="zh-CN" altLang="en-US" dirty="0" smtClean="0">
                <a:solidFill>
                  <a:srgbClr val="FF0000"/>
                </a:solidFill>
                <a:latin typeface="+mn-ea"/>
                <a:ea typeface="+mn-ea"/>
              </a:rPr>
              <a:t>示例：下落的小球</a:t>
            </a:r>
            <a:endParaRPr lang="zh-CN" altLang="en-US" dirty="0">
              <a:solidFill>
                <a:srgbClr val="FF0000"/>
              </a:solidFill>
              <a:latin typeface="+mn-ea"/>
              <a:ea typeface="+mn-ea"/>
            </a:endParaRPr>
          </a:p>
        </p:txBody>
      </p:sp>
    </p:spTree>
    <p:extLst>
      <p:ext uri="{BB962C8B-B14F-4D97-AF65-F5344CB8AC3E}">
        <p14:creationId xmlns:p14="http://schemas.microsoft.com/office/powerpoint/2010/main" val="703736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7.7</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2466383" y="4711522"/>
            <a:ext cx="7263527"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使用</a:t>
            </a:r>
            <a:r>
              <a:rPr lang="en-US" altLang="zh-CN" sz="4800" dirty="0" err="1" smtClean="0">
                <a:solidFill>
                  <a:schemeClr val="bg1"/>
                </a:solidFill>
                <a:latin typeface="方正大黑简体" pitchFamily="2" charset="-122"/>
                <a:ea typeface="方正大黑简体" pitchFamily="2" charset="-122"/>
              </a:rPr>
              <a:t>SurfaceView</a:t>
            </a:r>
            <a:r>
              <a:rPr lang="zh-CN" altLang="en-US" sz="4800" dirty="0" smtClean="0">
                <a:solidFill>
                  <a:schemeClr val="bg1"/>
                </a:solidFill>
                <a:latin typeface="方正大黑简体" pitchFamily="2" charset="-122"/>
                <a:ea typeface="方正大黑简体" pitchFamily="2" charset="-122"/>
              </a:rPr>
              <a:t>实现动画</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a:off x="851128" y="5176838"/>
            <a:ext cx="13897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955369" y="5176838"/>
            <a:ext cx="1259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358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2748550" y="458789"/>
            <a:ext cx="6969537"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Calibri" pitchFamily="34" charset="0"/>
                <a:ea typeface="方正大黑简体" pitchFamily="2" charset="-122"/>
              </a:rPr>
              <a:t>使用</a:t>
            </a:r>
            <a:r>
              <a:rPr lang="en-US" altLang="zh-CN" sz="4800" dirty="0" err="1" smtClean="0">
                <a:solidFill>
                  <a:schemeClr val="bg1"/>
                </a:solidFill>
                <a:latin typeface="Calibri" pitchFamily="34" charset="0"/>
                <a:ea typeface="方正大黑简体" pitchFamily="2" charset="-122"/>
              </a:rPr>
              <a:t>SurfaceView</a:t>
            </a:r>
            <a:r>
              <a:rPr lang="zh-CN" altLang="en-US" sz="4800" dirty="0" smtClean="0">
                <a:solidFill>
                  <a:schemeClr val="bg1"/>
                </a:solidFill>
                <a:latin typeface="Calibri" pitchFamily="34" charset="0"/>
                <a:ea typeface="方正大黑简体" pitchFamily="2" charset="-122"/>
              </a:rPr>
              <a:t>实现动画</a:t>
            </a:r>
            <a:endParaRPr lang="zh-CN" altLang="en-US" sz="4800" dirty="0">
              <a:solidFill>
                <a:schemeClr val="bg1"/>
              </a:solidFill>
              <a:latin typeface="Calibri" pitchFamily="34" charset="0"/>
              <a:ea typeface="方正大黑简体" pitchFamily="2" charset="-122"/>
            </a:endParaRPr>
          </a:p>
        </p:txBody>
      </p:sp>
      <p:cxnSp>
        <p:nvCxnSpPr>
          <p:cNvPr id="12" name="直接连接符 11"/>
          <p:cNvCxnSpPr/>
          <p:nvPr/>
        </p:nvCxnSpPr>
        <p:spPr>
          <a:xfrm>
            <a:off x="1045657" y="1464830"/>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87513" y="3790950"/>
            <a:ext cx="4152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27" idx="0"/>
          </p:cNvCxnSpPr>
          <p:nvPr/>
        </p:nvCxnSpPr>
        <p:spPr>
          <a:xfrm>
            <a:off x="5819775" y="2443163"/>
            <a:ext cx="0" cy="1347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033963" y="2443163"/>
            <a:ext cx="785812" cy="78581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5400" dirty="0">
                <a:latin typeface="Broadway" panose="04040905080B02020502" pitchFamily="82" charset="0"/>
              </a:rPr>
              <a:t>1</a:t>
            </a:r>
            <a:endParaRPr lang="zh-CN" altLang="en-US" sz="5400" dirty="0">
              <a:latin typeface="Broadway" panose="04040905080B02020502" pitchFamily="82" charset="0"/>
            </a:endParaRPr>
          </a:p>
        </p:txBody>
      </p:sp>
      <p:sp>
        <p:nvSpPr>
          <p:cNvPr id="17" name="矩形 16"/>
          <p:cNvSpPr/>
          <p:nvPr/>
        </p:nvSpPr>
        <p:spPr>
          <a:xfrm>
            <a:off x="1687513" y="3805238"/>
            <a:ext cx="785813" cy="785812"/>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5400" dirty="0" smtClean="0">
                <a:latin typeface="Broadway" panose="04040905080B02020502" pitchFamily="82" charset="0"/>
              </a:rPr>
              <a:t>3</a:t>
            </a:r>
            <a:endParaRPr lang="zh-CN" altLang="en-US" sz="5400" dirty="0">
              <a:latin typeface="Broadway" panose="04040905080B02020502" pitchFamily="82" charset="0"/>
            </a:endParaRPr>
          </a:p>
        </p:txBody>
      </p:sp>
      <p:sp>
        <p:nvSpPr>
          <p:cNvPr id="18" name="矩形 17"/>
          <p:cNvSpPr/>
          <p:nvPr/>
        </p:nvSpPr>
        <p:spPr>
          <a:xfrm>
            <a:off x="5840412" y="5457825"/>
            <a:ext cx="1377805" cy="78581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Broadway" panose="04040905080B02020502" pitchFamily="82" charset="0"/>
              </a:rPr>
              <a:t>所以</a:t>
            </a:r>
          </a:p>
        </p:txBody>
      </p:sp>
      <p:sp>
        <p:nvSpPr>
          <p:cNvPr id="19" name="矩形 18"/>
          <p:cNvSpPr/>
          <p:nvPr/>
        </p:nvSpPr>
        <p:spPr>
          <a:xfrm>
            <a:off x="9313861" y="3033280"/>
            <a:ext cx="785813" cy="78581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5400" dirty="0" smtClean="0">
                <a:latin typeface="Broadway" panose="04040905080B02020502" pitchFamily="82" charset="0"/>
              </a:rPr>
              <a:t>2</a:t>
            </a:r>
            <a:endParaRPr lang="zh-CN" altLang="en-US" sz="5400" dirty="0">
              <a:latin typeface="Broadway" panose="04040905080B02020502" pitchFamily="82" charset="0"/>
            </a:endParaRPr>
          </a:p>
        </p:txBody>
      </p:sp>
      <p:sp>
        <p:nvSpPr>
          <p:cNvPr id="21" name="文本框 11"/>
          <p:cNvSpPr txBox="1">
            <a:spLocks noChangeArrowheads="1"/>
          </p:cNvSpPr>
          <p:nvPr/>
        </p:nvSpPr>
        <p:spPr bwMode="auto">
          <a:xfrm>
            <a:off x="2478089" y="2704368"/>
            <a:ext cx="2652712" cy="369332"/>
          </a:xfrm>
          <a:prstGeom prst="rect">
            <a:avLst/>
          </a:prstGeom>
          <a:noFill/>
          <a:ln w="9525">
            <a:noFill/>
            <a:miter lim="800000"/>
            <a:headEnd/>
            <a:tailEnd/>
          </a:ln>
        </p:spPr>
        <p:txBody>
          <a:bodyPr wrap="square">
            <a:spAutoFit/>
          </a:bodyPr>
          <a:lstStyle/>
          <a:p>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缺乏双缓冲机制。</a:t>
            </a:r>
            <a:endParaRPr lang="zh-CN" altLang="en-US" dirty="0">
              <a:solidFill>
                <a:schemeClr val="bg1"/>
              </a:solidFill>
              <a:latin typeface="Calibri" pitchFamily="34" charset="0"/>
              <a:ea typeface="微软雅黑" pitchFamily="34" charset="-122"/>
            </a:endParaRPr>
          </a:p>
        </p:txBody>
      </p:sp>
      <p:sp>
        <p:nvSpPr>
          <p:cNvPr id="22" name="文本框 12"/>
          <p:cNvSpPr txBox="1">
            <a:spLocks noChangeArrowheads="1"/>
          </p:cNvSpPr>
          <p:nvPr/>
        </p:nvSpPr>
        <p:spPr bwMode="auto">
          <a:xfrm>
            <a:off x="2627098" y="4213909"/>
            <a:ext cx="2305120" cy="646331"/>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新线程无法直接更新</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组件。</a:t>
            </a:r>
            <a:endParaRPr lang="zh-CN" altLang="en-US" dirty="0">
              <a:solidFill>
                <a:schemeClr val="bg1"/>
              </a:solidFill>
              <a:latin typeface="Calibri" pitchFamily="34" charset="0"/>
              <a:ea typeface="微软雅黑" pitchFamily="34" charset="-122"/>
            </a:endParaRPr>
          </a:p>
        </p:txBody>
      </p:sp>
      <p:sp>
        <p:nvSpPr>
          <p:cNvPr id="23" name="文本框 13"/>
          <p:cNvSpPr txBox="1">
            <a:spLocks noChangeArrowheads="1"/>
          </p:cNvSpPr>
          <p:nvPr/>
        </p:nvSpPr>
        <p:spPr bwMode="auto">
          <a:xfrm>
            <a:off x="7346947" y="4499553"/>
            <a:ext cx="3933827" cy="1200329"/>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通过自定义</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来实现绘图，尤其是游戏中的绘图时性能并不好，</a:t>
            </a:r>
            <a:r>
              <a:rPr lang="en-US" altLang="zh-CN" dirty="0" smtClean="0">
                <a:solidFill>
                  <a:schemeClr val="bg1"/>
                </a:solidFill>
                <a:latin typeface="Calibri" pitchFamily="34" charset="0"/>
                <a:ea typeface="微软雅黑" pitchFamily="34" charset="-122"/>
              </a:rPr>
              <a:t>Android</a:t>
            </a:r>
            <a:r>
              <a:rPr lang="zh-CN" altLang="en-US" dirty="0" smtClean="0">
                <a:solidFill>
                  <a:schemeClr val="bg1"/>
                </a:solidFill>
                <a:latin typeface="Calibri" pitchFamily="34" charset="0"/>
                <a:ea typeface="微软雅黑" pitchFamily="34" charset="-122"/>
              </a:rPr>
              <a:t>提供了</a:t>
            </a:r>
            <a:r>
              <a:rPr lang="en-US" altLang="zh-CN" dirty="0" err="1" smtClean="0">
                <a:solidFill>
                  <a:schemeClr val="bg1"/>
                </a:solidFill>
                <a:latin typeface="Calibri" pitchFamily="34" charset="0"/>
                <a:ea typeface="微软雅黑" pitchFamily="34" charset="-122"/>
              </a:rPr>
              <a:t>SurfaceView</a:t>
            </a:r>
            <a:r>
              <a:rPr lang="zh-CN" altLang="en-US" dirty="0" smtClean="0">
                <a:solidFill>
                  <a:schemeClr val="bg1"/>
                </a:solidFill>
                <a:latin typeface="Calibri" pitchFamily="34" charset="0"/>
                <a:ea typeface="微软雅黑" pitchFamily="34" charset="-122"/>
              </a:rPr>
              <a:t>来代替</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，在实现游戏绘图方法更加出色。</a:t>
            </a:r>
            <a:endParaRPr lang="zh-CN" altLang="en-US" dirty="0">
              <a:solidFill>
                <a:schemeClr val="bg1"/>
              </a:solidFill>
              <a:latin typeface="Calibri" pitchFamily="34" charset="0"/>
              <a:ea typeface="微软雅黑" pitchFamily="34" charset="-122"/>
            </a:endParaRPr>
          </a:p>
        </p:txBody>
      </p:sp>
      <p:sp>
        <p:nvSpPr>
          <p:cNvPr id="24" name="文本框 14"/>
          <p:cNvSpPr txBox="1">
            <a:spLocks noChangeArrowheads="1"/>
          </p:cNvSpPr>
          <p:nvPr/>
        </p:nvSpPr>
        <p:spPr bwMode="auto">
          <a:xfrm>
            <a:off x="6277686" y="2468148"/>
            <a:ext cx="2994818" cy="923330"/>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当程序需要更新</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上的图片时，程序必须重绘</a:t>
            </a:r>
            <a:r>
              <a:rPr lang="en-US" altLang="zh-CN" dirty="0" smtClean="0">
                <a:solidFill>
                  <a:schemeClr val="bg1"/>
                </a:solidFill>
                <a:latin typeface="Calibri" pitchFamily="34" charset="0"/>
                <a:ea typeface="微软雅黑" pitchFamily="34" charset="-122"/>
              </a:rPr>
              <a:t>View</a:t>
            </a:r>
            <a:r>
              <a:rPr lang="zh-CN" altLang="en-US" dirty="0" smtClean="0">
                <a:solidFill>
                  <a:schemeClr val="bg1"/>
                </a:solidFill>
                <a:latin typeface="Calibri" pitchFamily="34" charset="0"/>
                <a:ea typeface="微软雅黑" pitchFamily="34" charset="-122"/>
              </a:rPr>
              <a:t>上显示的整张图片。</a:t>
            </a:r>
            <a:endParaRPr lang="zh-CN" altLang="en-US" dirty="0">
              <a:solidFill>
                <a:schemeClr val="bg1"/>
              </a:solidFill>
              <a:latin typeface="Calibri" pitchFamily="34" charset="0"/>
              <a:ea typeface="微软雅黑" pitchFamily="34" charset="-122"/>
            </a:endParaRPr>
          </a:p>
        </p:txBody>
      </p:sp>
      <p:cxnSp>
        <p:nvCxnSpPr>
          <p:cNvPr id="25" name="直接连接符 24"/>
          <p:cNvCxnSpPr/>
          <p:nvPr/>
        </p:nvCxnSpPr>
        <p:spPr>
          <a:xfrm>
            <a:off x="5818981" y="3805238"/>
            <a:ext cx="427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7" idx="4"/>
          </p:cNvCxnSpPr>
          <p:nvPr/>
        </p:nvCxnSpPr>
        <p:spPr>
          <a:xfrm>
            <a:off x="5819775" y="4805363"/>
            <a:ext cx="0" cy="14382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311775" y="3790950"/>
            <a:ext cx="1014413" cy="10144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8" name="椭圆 27"/>
          <p:cNvSpPr/>
          <p:nvPr/>
        </p:nvSpPr>
        <p:spPr>
          <a:xfrm>
            <a:off x="5581650" y="4060825"/>
            <a:ext cx="476250" cy="4762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9" name="椭圆 28"/>
          <p:cNvSpPr/>
          <p:nvPr/>
        </p:nvSpPr>
        <p:spPr>
          <a:xfrm>
            <a:off x="6100763" y="3859213"/>
            <a:ext cx="101600" cy="101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30" name="椭圆 29"/>
          <p:cNvSpPr/>
          <p:nvPr/>
        </p:nvSpPr>
        <p:spPr>
          <a:xfrm>
            <a:off x="5940425" y="4418013"/>
            <a:ext cx="103188" cy="101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31" name="矩形 30"/>
          <p:cNvSpPr/>
          <p:nvPr/>
        </p:nvSpPr>
        <p:spPr>
          <a:xfrm>
            <a:off x="1004888" y="1806986"/>
            <a:ext cx="3311236" cy="48703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smtClean="0"/>
              <a:t>View</a:t>
            </a:r>
            <a:r>
              <a:rPr lang="zh-CN" altLang="en-US" dirty="0" smtClean="0"/>
              <a:t>的绘图机制存在如下缺陷：</a:t>
            </a:r>
            <a:endParaRPr lang="zh-CN" altLang="en-US" dirty="0"/>
          </a:p>
        </p:txBody>
      </p:sp>
    </p:spTree>
    <p:extLst>
      <p:ext uri="{BB962C8B-B14F-4D97-AF65-F5344CB8AC3E}">
        <p14:creationId xmlns:p14="http://schemas.microsoft.com/office/powerpoint/2010/main" val="42006388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2733559" y="514207"/>
            <a:ext cx="6353984" cy="830997"/>
          </a:xfrm>
          <a:prstGeom prst="rect">
            <a:avLst/>
          </a:prstGeom>
          <a:noFill/>
          <a:ln w="9525">
            <a:noFill/>
            <a:miter lim="800000"/>
            <a:headEnd/>
            <a:tailEnd/>
          </a:ln>
        </p:spPr>
        <p:txBody>
          <a:bodyPr wrap="none">
            <a:spAutoFit/>
          </a:bodyPr>
          <a:lstStyle/>
          <a:p>
            <a:r>
              <a:rPr lang="en-US" altLang="zh-CN" sz="4800" dirty="0" err="1" smtClean="0">
                <a:solidFill>
                  <a:schemeClr val="bg1"/>
                </a:solidFill>
                <a:latin typeface="Calibri" pitchFamily="34" charset="0"/>
                <a:ea typeface="方正大黑简体" pitchFamily="2" charset="-122"/>
              </a:rPr>
              <a:t>SurfaceView</a:t>
            </a:r>
            <a:r>
              <a:rPr lang="zh-CN" altLang="en-US" sz="4800" dirty="0" smtClean="0">
                <a:solidFill>
                  <a:schemeClr val="bg1"/>
                </a:solidFill>
                <a:latin typeface="Calibri" pitchFamily="34" charset="0"/>
                <a:ea typeface="方正大黑简体" pitchFamily="2" charset="-122"/>
              </a:rPr>
              <a:t>的绘图机制</a:t>
            </a:r>
            <a:endParaRPr lang="zh-CN" altLang="en-US" sz="4800" dirty="0">
              <a:solidFill>
                <a:schemeClr val="bg1"/>
              </a:solidFill>
              <a:latin typeface="Calibri" pitchFamily="34" charset="0"/>
              <a:ea typeface="方正大黑简体" pitchFamily="2" charset="-122"/>
            </a:endParaRPr>
          </a:p>
        </p:txBody>
      </p:sp>
      <p:cxnSp>
        <p:nvCxnSpPr>
          <p:cNvPr id="12" name="直接连接符 11"/>
          <p:cNvCxnSpPr/>
          <p:nvPr/>
        </p:nvCxnSpPr>
        <p:spPr>
          <a:xfrm>
            <a:off x="1045657" y="1464830"/>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50"/>
          <p:cNvGrpSpPr>
            <a:grpSpLocks/>
          </p:cNvGrpSpPr>
          <p:nvPr/>
        </p:nvGrpSpPr>
        <p:grpSpPr bwMode="auto">
          <a:xfrm>
            <a:off x="653051" y="4203122"/>
            <a:ext cx="10887784" cy="2205039"/>
            <a:chOff x="379534" y="4183072"/>
            <a:chExt cx="10887873" cy="2379794"/>
          </a:xfrm>
        </p:grpSpPr>
        <p:sp>
          <p:nvSpPr>
            <p:cNvPr id="5" name="矩形 4"/>
            <p:cNvSpPr/>
            <p:nvPr/>
          </p:nvSpPr>
          <p:spPr>
            <a:xfrm>
              <a:off x="2732938" y="4183073"/>
              <a:ext cx="8534469" cy="2379793"/>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1"/>
            <p:cNvSpPr txBox="1">
              <a:spLocks noChangeArrowheads="1"/>
            </p:cNvSpPr>
            <p:nvPr/>
          </p:nvSpPr>
          <p:spPr bwMode="auto">
            <a:xfrm>
              <a:off x="379534" y="4183072"/>
              <a:ext cx="2092774" cy="2291963"/>
            </a:xfrm>
            <a:prstGeom prst="rect">
              <a:avLst/>
            </a:prstGeom>
            <a:noFill/>
            <a:ln w="9525">
              <a:noFill/>
              <a:miter lim="800000"/>
              <a:headEnd/>
              <a:tailEnd/>
            </a:ln>
          </p:spPr>
          <p:txBody>
            <a:bodyPr wrap="square">
              <a:spAutoFit/>
            </a:bodyPr>
            <a:lstStyle/>
            <a:p>
              <a:r>
                <a:rPr lang="en-US" altLang="zh-CN" sz="4800" dirty="0" err="1" smtClean="0">
                  <a:solidFill>
                    <a:schemeClr val="bg1"/>
                  </a:solidFill>
                  <a:latin typeface="Calibri" pitchFamily="34" charset="0"/>
                  <a:ea typeface="方正大黑简体" pitchFamily="2" charset="-122"/>
                </a:rPr>
                <a:t>SurfaceHolder</a:t>
              </a:r>
              <a:endParaRPr lang="en-US" altLang="zh-CN" sz="4800" dirty="0">
                <a:solidFill>
                  <a:schemeClr val="bg1"/>
                </a:solidFill>
                <a:latin typeface="Calibri" pitchFamily="34" charset="0"/>
                <a:ea typeface="方正大黑简体" pitchFamily="2" charset="-122"/>
              </a:endParaRPr>
            </a:p>
            <a:p>
              <a:r>
                <a:rPr lang="zh-CN" altLang="en-US" dirty="0" smtClean="0">
                  <a:solidFill>
                    <a:schemeClr val="bg1"/>
                  </a:solidFill>
                  <a:latin typeface="Calibri" pitchFamily="34" charset="0"/>
                  <a:ea typeface="方正大黑简体" pitchFamily="2" charset="-122"/>
                </a:rPr>
                <a:t>提供了如右的方法来获取</a:t>
              </a:r>
              <a:r>
                <a:rPr lang="en-US" altLang="zh-CN" dirty="0" smtClean="0">
                  <a:solidFill>
                    <a:schemeClr val="bg1"/>
                  </a:solidFill>
                  <a:latin typeface="Calibri" pitchFamily="34" charset="0"/>
                  <a:ea typeface="方正大黑简体" pitchFamily="2" charset="-122"/>
                </a:rPr>
                <a:t>Canvas</a:t>
              </a:r>
              <a:r>
                <a:rPr lang="zh-CN" altLang="en-US" dirty="0" smtClean="0">
                  <a:solidFill>
                    <a:schemeClr val="bg1"/>
                  </a:solidFill>
                  <a:latin typeface="Calibri" pitchFamily="34" charset="0"/>
                  <a:ea typeface="方正大黑简体" pitchFamily="2" charset="-122"/>
                </a:rPr>
                <a:t>对象。</a:t>
              </a:r>
              <a:endParaRPr lang="zh-CN" altLang="en-US" dirty="0">
                <a:solidFill>
                  <a:schemeClr val="bg1"/>
                </a:solidFill>
                <a:latin typeface="Calibri" pitchFamily="34" charset="0"/>
                <a:ea typeface="方正大黑简体" pitchFamily="2" charset="-122"/>
              </a:endParaRPr>
            </a:p>
          </p:txBody>
        </p:sp>
        <p:sp>
          <p:nvSpPr>
            <p:cNvPr id="7" name="文本框 49"/>
            <p:cNvSpPr txBox="1">
              <a:spLocks noChangeArrowheads="1"/>
            </p:cNvSpPr>
            <p:nvPr/>
          </p:nvSpPr>
          <p:spPr bwMode="auto">
            <a:xfrm>
              <a:off x="3073452" y="4531849"/>
              <a:ext cx="7853439" cy="1594410"/>
            </a:xfrm>
            <a:prstGeom prst="rect">
              <a:avLst/>
            </a:prstGeom>
            <a:noFill/>
            <a:ln w="9525">
              <a:noFill/>
              <a:miter lim="800000"/>
              <a:headEnd/>
              <a:tailEnd/>
            </a:ln>
          </p:spPr>
          <p:txBody>
            <a:bodyPr wrap="square">
              <a:spAutoFit/>
            </a:bodyPr>
            <a:lstStyle/>
            <a:p>
              <a:pPr marL="285750" indent="-285750">
                <a:buFont typeface="Arial" charset="0"/>
                <a:buChar char="•"/>
              </a:pPr>
              <a:r>
                <a:rPr lang="en-US" altLang="zh-CN" dirty="0" smtClean="0">
                  <a:solidFill>
                    <a:schemeClr val="bg1"/>
                  </a:solidFill>
                  <a:latin typeface="Calibri" pitchFamily="34" charset="0"/>
                  <a:ea typeface="微软雅黑" pitchFamily="34" charset="-122"/>
                </a:rPr>
                <a:t>Canvas </a:t>
              </a:r>
              <a:r>
                <a:rPr lang="en-US" altLang="zh-CN" dirty="0" err="1" smtClean="0">
                  <a:solidFill>
                    <a:schemeClr val="bg1"/>
                  </a:solidFill>
                  <a:latin typeface="Calibri" pitchFamily="34" charset="0"/>
                  <a:ea typeface="微软雅黑" pitchFamily="34" charset="-122"/>
                </a:rPr>
                <a:t>lockCanvas</a:t>
              </a:r>
              <a:r>
                <a:rPr lang="en-US" altLang="zh-CN" dirty="0" smtClean="0">
                  <a:solidFill>
                    <a:schemeClr val="bg1"/>
                  </a:solidFill>
                  <a:latin typeface="Calibri" pitchFamily="34" charset="0"/>
                  <a:ea typeface="微软雅黑" pitchFamily="34" charset="-122"/>
                </a:rPr>
                <a:t>()</a:t>
              </a:r>
              <a:r>
                <a:rPr lang="zh-CN" altLang="en-US" dirty="0" smtClean="0">
                  <a:solidFill>
                    <a:schemeClr val="bg1"/>
                  </a:solidFill>
                  <a:latin typeface="Calibri" pitchFamily="34" charset="0"/>
                  <a:ea typeface="微软雅黑" pitchFamily="34" charset="-122"/>
                </a:rPr>
                <a:t>：锁定整个</a:t>
              </a:r>
              <a:r>
                <a:rPr lang="en-US" altLang="zh-CN" dirty="0" err="1" smtClean="0">
                  <a:solidFill>
                    <a:schemeClr val="bg1"/>
                  </a:solidFill>
                  <a:latin typeface="Calibri" pitchFamily="34" charset="0"/>
                  <a:ea typeface="微软雅黑" pitchFamily="34" charset="-122"/>
                </a:rPr>
                <a:t>SurfaceView</a:t>
              </a:r>
              <a:r>
                <a:rPr lang="zh-CN" altLang="en-US" dirty="0" smtClean="0">
                  <a:solidFill>
                    <a:schemeClr val="bg1"/>
                  </a:solidFill>
                  <a:latin typeface="Calibri" pitchFamily="34" charset="0"/>
                  <a:ea typeface="微软雅黑" pitchFamily="34" charset="-122"/>
                </a:rPr>
                <a:t>对象，获取该</a:t>
              </a:r>
              <a:r>
                <a:rPr lang="en-US" altLang="zh-CN" dirty="0" err="1" smtClean="0">
                  <a:solidFill>
                    <a:schemeClr val="bg1"/>
                  </a:solidFill>
                  <a:latin typeface="Calibri" pitchFamily="34" charset="0"/>
                  <a:ea typeface="微软雅黑" pitchFamily="34" charset="-122"/>
                </a:rPr>
                <a:t>SurfaceView</a:t>
              </a:r>
              <a:r>
                <a:rPr lang="zh-CN" altLang="en-US" dirty="0" smtClean="0">
                  <a:solidFill>
                    <a:schemeClr val="bg1"/>
                  </a:solidFill>
                  <a:latin typeface="Calibri" pitchFamily="34" charset="0"/>
                  <a:ea typeface="微软雅黑" pitchFamily="34" charset="-122"/>
                </a:rPr>
                <a:t>上的</a:t>
              </a:r>
              <a:r>
                <a:rPr lang="en-US" altLang="zh-CN" dirty="0" smtClean="0">
                  <a:solidFill>
                    <a:schemeClr val="bg1"/>
                  </a:solidFill>
                  <a:latin typeface="Calibri" pitchFamily="34" charset="0"/>
                  <a:ea typeface="微软雅黑" pitchFamily="34" charset="-122"/>
                </a:rPr>
                <a:t>Canvas</a:t>
              </a:r>
              <a:r>
                <a:rPr lang="zh-CN" altLang="en-US" dirty="0" smtClean="0">
                  <a:solidFill>
                    <a:schemeClr val="bg1"/>
                  </a:solidFill>
                  <a:latin typeface="Calibri" pitchFamily="34" charset="0"/>
                  <a:ea typeface="微软雅黑" pitchFamily="34" charset="-122"/>
                </a:rPr>
                <a:t>。</a:t>
              </a: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endParaRPr lang="en-US" altLang="zh-CN" dirty="0" smtClean="0">
                <a:solidFill>
                  <a:schemeClr val="bg1"/>
                </a:solidFill>
                <a:latin typeface="Calibri" pitchFamily="34" charset="0"/>
                <a:ea typeface="微软雅黑" pitchFamily="34" charset="-122"/>
              </a:endParaRPr>
            </a:p>
            <a:p>
              <a:pPr marL="285750" indent="-285750">
                <a:buFont typeface="Arial" charset="0"/>
                <a:buChar char="•"/>
              </a:pPr>
              <a:r>
                <a:rPr lang="en-US" altLang="zh-CN" dirty="0" smtClean="0">
                  <a:solidFill>
                    <a:schemeClr val="bg1"/>
                  </a:solidFill>
                  <a:latin typeface="Calibri" pitchFamily="34" charset="0"/>
                  <a:ea typeface="微软雅黑" pitchFamily="34" charset="-122"/>
                </a:rPr>
                <a:t>Canvas </a:t>
              </a:r>
              <a:r>
                <a:rPr lang="en-US" altLang="zh-CN" dirty="0" err="1" smtClean="0">
                  <a:solidFill>
                    <a:schemeClr val="bg1"/>
                  </a:solidFill>
                  <a:latin typeface="Calibri" pitchFamily="34" charset="0"/>
                  <a:ea typeface="微软雅黑" pitchFamily="34" charset="-122"/>
                </a:rPr>
                <a:t>lockCanvas</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Rect</a:t>
              </a:r>
              <a:r>
                <a:rPr lang="en-US" altLang="zh-CN" dirty="0" smtClean="0">
                  <a:solidFill>
                    <a:schemeClr val="bg1"/>
                  </a:solidFill>
                  <a:latin typeface="Calibri" pitchFamily="34" charset="0"/>
                  <a:ea typeface="微软雅黑" pitchFamily="34" charset="-122"/>
                </a:rPr>
                <a:t> dirty)</a:t>
              </a:r>
              <a:r>
                <a:rPr lang="zh-CN" altLang="en-US" dirty="0" smtClean="0">
                  <a:solidFill>
                    <a:schemeClr val="bg1"/>
                  </a:solidFill>
                  <a:latin typeface="Calibri" pitchFamily="34" charset="0"/>
                  <a:ea typeface="微软雅黑" pitchFamily="34" charset="-122"/>
                </a:rPr>
                <a:t>：锁定</a:t>
              </a:r>
              <a:r>
                <a:rPr lang="en-US" altLang="zh-CN" dirty="0" err="1" smtClean="0">
                  <a:solidFill>
                    <a:schemeClr val="bg1"/>
                  </a:solidFill>
                  <a:latin typeface="Calibri" pitchFamily="34" charset="0"/>
                  <a:ea typeface="微软雅黑" pitchFamily="34" charset="-122"/>
                </a:rPr>
                <a:t>SurfaceView</a:t>
              </a:r>
              <a:r>
                <a:rPr lang="zh-CN" altLang="en-US" dirty="0" smtClean="0">
                  <a:solidFill>
                    <a:schemeClr val="bg1"/>
                  </a:solidFill>
                  <a:latin typeface="Calibri" pitchFamily="34" charset="0"/>
                  <a:ea typeface="微软雅黑" pitchFamily="34" charset="-122"/>
                </a:rPr>
                <a:t>上</a:t>
              </a:r>
              <a:r>
                <a:rPr lang="en-US" altLang="zh-CN" dirty="0" err="1" smtClean="0">
                  <a:solidFill>
                    <a:schemeClr val="bg1"/>
                  </a:solidFill>
                  <a:latin typeface="Calibri" pitchFamily="34" charset="0"/>
                  <a:ea typeface="微软雅黑" pitchFamily="34" charset="-122"/>
                </a:rPr>
                <a:t>Rect</a:t>
              </a:r>
              <a:r>
                <a:rPr lang="zh-CN" altLang="en-US" dirty="0" smtClean="0">
                  <a:solidFill>
                    <a:schemeClr val="bg1"/>
                  </a:solidFill>
                  <a:latin typeface="Calibri" pitchFamily="34" charset="0"/>
                  <a:ea typeface="微软雅黑" pitchFamily="34" charset="-122"/>
                </a:rPr>
                <a:t>划分的区域，获取该</a:t>
              </a:r>
              <a:r>
                <a:rPr lang="zh-CN" altLang="en-US" dirty="0">
                  <a:solidFill>
                    <a:schemeClr val="bg1"/>
                  </a:solidFill>
                  <a:latin typeface="Calibri" pitchFamily="34" charset="0"/>
                  <a:ea typeface="微软雅黑" pitchFamily="34" charset="-122"/>
                </a:rPr>
                <a:t>该</a:t>
              </a:r>
              <a:r>
                <a:rPr lang="en-US" altLang="zh-CN" dirty="0" err="1">
                  <a:solidFill>
                    <a:schemeClr val="bg1"/>
                  </a:solidFill>
                  <a:latin typeface="Calibri" pitchFamily="34" charset="0"/>
                  <a:ea typeface="微软雅黑" pitchFamily="34" charset="-122"/>
                </a:rPr>
                <a:t>SurfaceView</a:t>
              </a:r>
              <a:r>
                <a:rPr lang="zh-CN" altLang="en-US" dirty="0">
                  <a:solidFill>
                    <a:schemeClr val="bg1"/>
                  </a:solidFill>
                  <a:latin typeface="Calibri" pitchFamily="34" charset="0"/>
                  <a:ea typeface="微软雅黑" pitchFamily="34" charset="-122"/>
                </a:rPr>
                <a:t>上的</a:t>
              </a:r>
              <a:r>
                <a:rPr lang="en-US" altLang="zh-CN" dirty="0">
                  <a:solidFill>
                    <a:schemeClr val="bg1"/>
                  </a:solidFill>
                  <a:latin typeface="Calibri" pitchFamily="34" charset="0"/>
                  <a:ea typeface="微软雅黑" pitchFamily="34" charset="-122"/>
                </a:rPr>
                <a:t>Canvas</a:t>
              </a:r>
            </a:p>
          </p:txBody>
        </p:sp>
      </p:grpSp>
      <p:sp>
        <p:nvSpPr>
          <p:cNvPr id="8" name="矩形 7"/>
          <p:cNvSpPr/>
          <p:nvPr/>
        </p:nvSpPr>
        <p:spPr>
          <a:xfrm>
            <a:off x="2059781" y="1464830"/>
            <a:ext cx="7701539" cy="205898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err="1" smtClean="0"/>
              <a:t>SurfaceView</a:t>
            </a:r>
            <a:r>
              <a:rPr lang="zh-CN" altLang="en-US" dirty="0" smtClean="0"/>
              <a:t>一般会与</a:t>
            </a:r>
            <a:r>
              <a:rPr lang="en-US" altLang="zh-CN" dirty="0" err="1" smtClean="0"/>
              <a:t>SurfaceHolder</a:t>
            </a:r>
            <a:r>
              <a:rPr lang="zh-CN" altLang="en-US" dirty="0" smtClean="0"/>
              <a:t>结合使用，</a:t>
            </a:r>
            <a:r>
              <a:rPr lang="en-US" altLang="zh-CN" dirty="0"/>
              <a:t> </a:t>
            </a:r>
            <a:r>
              <a:rPr lang="en-US" altLang="zh-CN" dirty="0" err="1" smtClean="0"/>
              <a:t>SurfaceHolder</a:t>
            </a:r>
            <a:r>
              <a:rPr lang="zh-CN" altLang="en-US" dirty="0" smtClean="0"/>
              <a:t>用于向与之关联的</a:t>
            </a:r>
            <a:r>
              <a:rPr lang="en-US" altLang="zh-CN" dirty="0" err="1" smtClean="0"/>
              <a:t>SurfaceView</a:t>
            </a:r>
            <a:r>
              <a:rPr lang="zh-CN" altLang="en-US" dirty="0" smtClean="0"/>
              <a:t>上绘图，调用</a:t>
            </a:r>
            <a:r>
              <a:rPr lang="en-US" altLang="zh-CN" dirty="0" err="1" smtClean="0"/>
              <a:t>SurfaceView</a:t>
            </a:r>
            <a:r>
              <a:rPr lang="zh-CN" altLang="en-US" dirty="0" smtClean="0"/>
              <a:t>的</a:t>
            </a:r>
            <a:r>
              <a:rPr lang="en-US" altLang="zh-CN" dirty="0" err="1" smtClean="0"/>
              <a:t>getHolder</a:t>
            </a:r>
            <a:r>
              <a:rPr lang="en-US" altLang="zh-CN" dirty="0" smtClean="0"/>
              <a:t>()</a:t>
            </a:r>
            <a:r>
              <a:rPr lang="zh-CN" altLang="en-US" dirty="0" smtClean="0"/>
              <a:t>方法即可获取</a:t>
            </a:r>
            <a:r>
              <a:rPr lang="en-US" altLang="zh-CN" dirty="0" err="1" smtClean="0"/>
              <a:t>SurfaceView</a:t>
            </a:r>
            <a:r>
              <a:rPr lang="zh-CN" altLang="en-US" dirty="0" smtClean="0"/>
              <a:t>关联的</a:t>
            </a:r>
            <a:r>
              <a:rPr lang="en-US" altLang="zh-CN" dirty="0" err="1" smtClean="0"/>
              <a:t>SurfaceHolder</a:t>
            </a:r>
            <a:r>
              <a:rPr lang="zh-CN" altLang="en-US" dirty="0" smtClean="0"/>
              <a:t>。</a:t>
            </a:r>
            <a:endParaRPr lang="zh-CN" altLang="en-US" dirty="0"/>
          </a:p>
        </p:txBody>
      </p:sp>
    </p:spTree>
    <p:extLst>
      <p:ext uri="{BB962C8B-B14F-4D97-AF65-F5344CB8AC3E}">
        <p14:creationId xmlns:p14="http://schemas.microsoft.com/office/powerpoint/2010/main" val="207810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组合 13"/>
          <p:cNvGrpSpPr>
            <a:grpSpLocks/>
          </p:cNvGrpSpPr>
          <p:nvPr/>
        </p:nvGrpSpPr>
        <p:grpSpPr bwMode="auto">
          <a:xfrm>
            <a:off x="5883025" y="3411600"/>
            <a:ext cx="5480542" cy="3049588"/>
            <a:chOff x="3455487" y="3906366"/>
            <a:chExt cx="5479964" cy="3050245"/>
          </a:xfrm>
        </p:grpSpPr>
        <p:sp>
          <p:nvSpPr>
            <p:cNvPr id="40" name="矩形 39"/>
            <p:cNvSpPr/>
            <p:nvPr/>
          </p:nvSpPr>
          <p:spPr>
            <a:xfrm>
              <a:off x="3455487" y="3906366"/>
              <a:ext cx="5479964" cy="3050245"/>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81" name="文本框 15"/>
            <p:cNvSpPr txBox="1">
              <a:spLocks noChangeArrowheads="1"/>
            </p:cNvSpPr>
            <p:nvPr/>
          </p:nvSpPr>
          <p:spPr bwMode="auto">
            <a:xfrm>
              <a:off x="4573402" y="4554137"/>
              <a:ext cx="3785813" cy="1754704"/>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需要指出的是：</a:t>
              </a:r>
              <a:endParaRPr lang="en-US" altLang="zh-CN" dirty="0" smtClean="0">
                <a:solidFill>
                  <a:schemeClr val="bg1"/>
                </a:solidFill>
                <a:latin typeface="Calibri" pitchFamily="34" charset="0"/>
                <a:ea typeface="微软雅黑" pitchFamily="34" charset="-122"/>
              </a:endParaRPr>
            </a:p>
            <a:p>
              <a:r>
                <a:rPr lang="en-US" altLang="zh-CN" dirty="0" err="1" smtClean="0">
                  <a:solidFill>
                    <a:schemeClr val="bg1"/>
                  </a:solidFill>
                  <a:latin typeface="Calibri" pitchFamily="34" charset="0"/>
                  <a:ea typeface="微软雅黑" pitchFamily="34" charset="-122"/>
                </a:rPr>
                <a:t>R.drawable.file_name</a:t>
              </a:r>
              <a:r>
                <a:rPr lang="zh-CN" altLang="en-US" dirty="0" smtClean="0">
                  <a:solidFill>
                    <a:schemeClr val="bg1"/>
                  </a:solidFill>
                  <a:latin typeface="Calibri" pitchFamily="34" charset="0"/>
                  <a:ea typeface="微软雅黑" pitchFamily="34" charset="-122"/>
                </a:rPr>
                <a:t>是一个</a:t>
              </a:r>
              <a:r>
                <a:rPr lang="en-US" altLang="zh-CN" dirty="0" err="1" smtClean="0">
                  <a:solidFill>
                    <a:schemeClr val="bg1"/>
                  </a:solidFill>
                  <a:latin typeface="Calibri" pitchFamily="34" charset="0"/>
                  <a:ea typeface="微软雅黑" pitchFamily="34" charset="-122"/>
                </a:rPr>
                <a:t>Int</a:t>
              </a:r>
              <a:r>
                <a:rPr lang="zh-CN" altLang="en-US" dirty="0" smtClean="0">
                  <a:solidFill>
                    <a:schemeClr val="bg1"/>
                  </a:solidFill>
                  <a:latin typeface="Calibri" pitchFamily="34" charset="0"/>
                  <a:ea typeface="微软雅黑" pitchFamily="34" charset="-122"/>
                </a:rPr>
                <a:t>类型的常量，它只代表</a:t>
              </a:r>
              <a:r>
                <a:rPr lang="en-US" altLang="zh-CN" dirty="0" err="1">
                  <a:solidFill>
                    <a:schemeClr val="bg1"/>
                  </a:solidFill>
                  <a:latin typeface="Calibri" pitchFamily="34" charset="0"/>
                  <a:ea typeface="微软雅黑" pitchFamily="34" charset="-122"/>
                </a:rPr>
                <a:t>Drawable</a:t>
              </a:r>
              <a:r>
                <a:rPr lang="zh-CN" altLang="en-US" dirty="0" smtClean="0">
                  <a:solidFill>
                    <a:schemeClr val="bg1"/>
                  </a:solidFill>
                  <a:latin typeface="Calibri" pitchFamily="34" charset="0"/>
                  <a:ea typeface="微软雅黑" pitchFamily="34" charset="-122"/>
                </a:rPr>
                <a:t>对象的</a:t>
              </a:r>
              <a:r>
                <a:rPr lang="en-US" altLang="zh-CN" dirty="0" smtClean="0">
                  <a:solidFill>
                    <a:schemeClr val="bg1"/>
                  </a:solidFill>
                  <a:latin typeface="Calibri" pitchFamily="34" charset="0"/>
                  <a:ea typeface="微软雅黑" pitchFamily="34" charset="-122"/>
                </a:rPr>
                <a:t>ID</a:t>
              </a:r>
              <a:r>
                <a:rPr lang="zh-CN" altLang="en-US" dirty="0" smtClean="0">
                  <a:solidFill>
                    <a:schemeClr val="bg1"/>
                  </a:solidFill>
                  <a:latin typeface="Calibri" pitchFamily="34" charset="0"/>
                  <a:ea typeface="微软雅黑" pitchFamily="34" charset="-122"/>
                </a:rPr>
                <a:t>，如果</a:t>
              </a:r>
              <a:r>
                <a:rPr lang="en-US" altLang="zh-CN" dirty="0" smtClean="0">
                  <a:solidFill>
                    <a:schemeClr val="bg1"/>
                  </a:solidFill>
                  <a:latin typeface="Calibri" pitchFamily="34" charset="0"/>
                  <a:ea typeface="微软雅黑" pitchFamily="34" charset="-122"/>
                </a:rPr>
                <a:t>Java</a:t>
              </a:r>
              <a:r>
                <a:rPr lang="zh-CN" altLang="en-US" dirty="0" smtClean="0">
                  <a:solidFill>
                    <a:schemeClr val="bg1"/>
                  </a:solidFill>
                  <a:latin typeface="Calibri" pitchFamily="34" charset="0"/>
                  <a:ea typeface="微软雅黑" pitchFamily="34" charset="-122"/>
                </a:rPr>
                <a:t>程序中需要获取实际的</a:t>
              </a:r>
              <a:r>
                <a:rPr lang="en-US" altLang="zh-CN" dirty="0" err="1">
                  <a:solidFill>
                    <a:schemeClr val="bg1"/>
                  </a:solidFill>
                  <a:latin typeface="Calibri" pitchFamily="34" charset="0"/>
                  <a:ea typeface="微软雅黑" pitchFamily="34" charset="-122"/>
                </a:rPr>
                <a:t>Drawable</a:t>
              </a:r>
              <a:r>
                <a:rPr lang="zh-CN" altLang="en-US" dirty="0" smtClean="0">
                  <a:solidFill>
                    <a:schemeClr val="bg1"/>
                  </a:solidFill>
                  <a:latin typeface="Calibri" pitchFamily="34" charset="0"/>
                  <a:ea typeface="微软雅黑" pitchFamily="34" charset="-122"/>
                </a:rPr>
                <a:t>对象，则可调用</a:t>
              </a:r>
              <a:r>
                <a:rPr lang="en-US" altLang="zh-CN" dirty="0" smtClean="0">
                  <a:solidFill>
                    <a:schemeClr val="bg1"/>
                  </a:solidFill>
                  <a:latin typeface="Calibri" pitchFamily="34" charset="0"/>
                  <a:ea typeface="微软雅黑" pitchFamily="34" charset="-122"/>
                </a:rPr>
                <a:t>Resources</a:t>
              </a:r>
              <a:r>
                <a:rPr lang="zh-CN" altLang="en-US" dirty="0" smtClean="0">
                  <a:solidFill>
                    <a:schemeClr val="bg1"/>
                  </a:solidFill>
                  <a:latin typeface="Calibri" pitchFamily="34" charset="0"/>
                  <a:ea typeface="微软雅黑" pitchFamily="34" charset="-122"/>
                </a:rPr>
                <a:t>的</a:t>
              </a:r>
              <a:r>
                <a:rPr lang="en-US" altLang="zh-CN" dirty="0" err="1" smtClean="0">
                  <a:solidFill>
                    <a:schemeClr val="bg1"/>
                  </a:solidFill>
                  <a:latin typeface="Calibri" pitchFamily="34" charset="0"/>
                  <a:ea typeface="微软雅黑" pitchFamily="34" charset="-122"/>
                </a:rPr>
                <a:t>getDrawable</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int</a:t>
              </a:r>
              <a:r>
                <a:rPr lang="en-US" altLang="zh-CN" dirty="0" smtClean="0">
                  <a:solidFill>
                    <a:schemeClr val="bg1"/>
                  </a:solidFill>
                  <a:latin typeface="Calibri" pitchFamily="34" charset="0"/>
                  <a:ea typeface="微软雅黑" pitchFamily="34" charset="-122"/>
                </a:rPr>
                <a:t> id)</a:t>
              </a:r>
              <a:r>
                <a:rPr lang="zh-CN" altLang="en-US" dirty="0" smtClean="0">
                  <a:solidFill>
                    <a:schemeClr val="bg1"/>
                  </a:solidFill>
                  <a:latin typeface="Calibri" pitchFamily="34" charset="0"/>
                  <a:ea typeface="微软雅黑" pitchFamily="34" charset="-122"/>
                </a:rPr>
                <a:t>方法来实现。</a:t>
              </a:r>
              <a:endParaRPr lang="en-US" altLang="zh-CN" dirty="0" smtClean="0">
                <a:solidFill>
                  <a:schemeClr val="bg1"/>
                </a:solidFill>
                <a:latin typeface="Calibri" pitchFamily="34" charset="0"/>
                <a:ea typeface="微软雅黑" pitchFamily="34" charset="-122"/>
              </a:endParaRPr>
            </a:p>
          </p:txBody>
        </p:sp>
      </p:grpSp>
      <p:grpSp>
        <p:nvGrpSpPr>
          <p:cNvPr id="27652" name="组合 40"/>
          <p:cNvGrpSpPr>
            <a:grpSpLocks/>
          </p:cNvGrpSpPr>
          <p:nvPr/>
        </p:nvGrpSpPr>
        <p:grpSpPr bwMode="auto">
          <a:xfrm>
            <a:off x="-131638" y="328064"/>
            <a:ext cx="11495205" cy="1322388"/>
            <a:chOff x="200997" y="571383"/>
            <a:chExt cx="11495169"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6418726"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7.1.1 </a:t>
              </a:r>
              <a:r>
                <a:rPr lang="zh-CN" altLang="en-US" sz="4400" dirty="0" smtClean="0">
                  <a:solidFill>
                    <a:schemeClr val="bg1"/>
                  </a:solidFill>
                  <a:latin typeface="微软雅黑" pitchFamily="34" charset="-122"/>
                  <a:ea typeface="微软雅黑" pitchFamily="34" charset="-122"/>
                </a:rPr>
                <a:t>使用</a:t>
              </a:r>
              <a:r>
                <a:rPr lang="en-US" altLang="zh-CN" sz="4400" dirty="0" err="1" smtClean="0">
                  <a:solidFill>
                    <a:schemeClr val="bg1"/>
                  </a:solidFill>
                  <a:latin typeface="微软雅黑" pitchFamily="34" charset="-122"/>
                  <a:ea typeface="微软雅黑" pitchFamily="34" charset="-122"/>
                </a:rPr>
                <a:t>Drawable</a:t>
              </a:r>
              <a:r>
                <a:rPr lang="zh-CN" altLang="en-US" sz="4400" dirty="0" smtClean="0">
                  <a:solidFill>
                    <a:schemeClr val="bg1"/>
                  </a:solidFill>
                  <a:latin typeface="微软雅黑" pitchFamily="34" charset="-122"/>
                  <a:ea typeface="微软雅黑" pitchFamily="34" charset="-122"/>
                </a:rPr>
                <a:t>对象</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文本框 45"/>
            <p:cNvSpPr txBox="1"/>
            <p:nvPr/>
          </p:nvSpPr>
          <p:spPr>
            <a:xfrm>
              <a:off x="2971176" y="1412480"/>
              <a:ext cx="8724990" cy="399978"/>
            </a:xfrm>
            <a:prstGeom prst="rect">
              <a:avLst/>
            </a:prstGeom>
            <a:noFill/>
          </p:spPr>
          <p:txBody>
            <a:bodyPr wrap="none">
              <a:spAutoFit/>
            </a:bodyPr>
            <a:lstStyle/>
            <a:p>
              <a:pPr fontAlgn="auto">
                <a:spcBef>
                  <a:spcPts val="0"/>
                </a:spcBef>
                <a:spcAft>
                  <a:spcPts val="0"/>
                </a:spcAft>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使用</a:t>
              </a: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Drawable</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对象之后，</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Android SDK</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会在</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R</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清单文件中创建一个索引项。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4897" y="2117096"/>
            <a:ext cx="6451600" cy="3049588"/>
            <a:chOff x="0" y="2272016"/>
            <a:chExt cx="6451600" cy="3049588"/>
          </a:xfrm>
        </p:grpSpPr>
        <p:grpSp>
          <p:nvGrpSpPr>
            <p:cNvPr id="2" name="组合 1"/>
            <p:cNvGrpSpPr/>
            <p:nvPr/>
          </p:nvGrpSpPr>
          <p:grpSpPr>
            <a:xfrm>
              <a:off x="0" y="2272016"/>
              <a:ext cx="6451600" cy="3049588"/>
              <a:chOff x="4911967" y="3617535"/>
              <a:chExt cx="6451600" cy="3049588"/>
            </a:xfrm>
          </p:grpSpPr>
          <p:sp>
            <p:nvSpPr>
              <p:cNvPr id="50" name="矩形 49"/>
              <p:cNvSpPr/>
              <p:nvPr/>
            </p:nvSpPr>
            <p:spPr>
              <a:xfrm>
                <a:off x="5856529" y="3617535"/>
                <a:ext cx="5507038" cy="304958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1" name="弦形 50"/>
              <p:cNvSpPr/>
              <p:nvPr/>
            </p:nvSpPr>
            <p:spPr>
              <a:xfrm rot="10800000">
                <a:off x="4911967" y="4212848"/>
                <a:ext cx="1930400" cy="1928812"/>
              </a:xfrm>
              <a:prstGeom prst="chord">
                <a:avLst>
                  <a:gd name="adj1" fmla="val 5357881"/>
                  <a:gd name="adj2" fmla="val 1630823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52" name="矩形 33"/>
              <p:cNvSpPr>
                <a:spLocks noChangeArrowheads="1"/>
              </p:cNvSpPr>
              <p:nvPr/>
            </p:nvSpPr>
            <p:spPr bwMode="auto">
              <a:xfrm>
                <a:off x="7178318" y="4212848"/>
                <a:ext cx="3735697" cy="1754326"/>
              </a:xfrm>
              <a:prstGeom prst="rect">
                <a:avLst/>
              </a:prstGeom>
              <a:noFill/>
              <a:ln w="9525">
                <a:noFill/>
                <a:miter lim="800000"/>
                <a:headEnd/>
                <a:tailEnd/>
              </a:ln>
            </p:spPr>
            <p:txBody>
              <a:bodyPr wrap="square">
                <a:spAutoFit/>
              </a:bodyPr>
              <a:lstStyle/>
              <a:p>
                <a:r>
                  <a:rPr lang="zh-CN" altLang="en-US" dirty="0">
                    <a:solidFill>
                      <a:schemeClr val="bg1"/>
                    </a:solidFill>
                    <a:latin typeface="Calibri" pitchFamily="34" charset="0"/>
                    <a:ea typeface="微软雅黑" pitchFamily="34" charset="-122"/>
                  </a:rPr>
                  <a:t>为</a:t>
                </a:r>
                <a:r>
                  <a:rPr lang="en-US" altLang="zh-CN" dirty="0">
                    <a:solidFill>
                      <a:schemeClr val="bg1"/>
                    </a:solidFill>
                    <a:latin typeface="Calibri" pitchFamily="34" charset="0"/>
                    <a:ea typeface="微软雅黑" pitchFamily="34" charset="-122"/>
                  </a:rPr>
                  <a:t>Android</a:t>
                </a:r>
                <a:r>
                  <a:rPr lang="zh-CN" altLang="en-US" dirty="0">
                    <a:solidFill>
                      <a:schemeClr val="bg1"/>
                    </a:solidFill>
                    <a:latin typeface="Calibri" pitchFamily="34" charset="0"/>
                    <a:ea typeface="微软雅黑" pitchFamily="34" charset="-122"/>
                  </a:rPr>
                  <a:t>应用添加</a:t>
                </a:r>
                <a:r>
                  <a:rPr lang="en-US" altLang="zh-CN" dirty="0" err="1">
                    <a:solidFill>
                      <a:schemeClr val="bg1"/>
                    </a:solidFill>
                    <a:latin typeface="Calibri" pitchFamily="34" charset="0"/>
                    <a:ea typeface="微软雅黑" pitchFamily="34" charset="-122"/>
                  </a:rPr>
                  <a:t>Drawable</a:t>
                </a:r>
                <a:r>
                  <a:rPr lang="zh-CN" altLang="en-US" dirty="0">
                    <a:solidFill>
                      <a:schemeClr val="bg1"/>
                    </a:solidFill>
                    <a:latin typeface="Calibri" pitchFamily="34" charset="0"/>
                    <a:ea typeface="微软雅黑" pitchFamily="34" charset="-122"/>
                  </a:rPr>
                  <a:t>对象之后，即</a:t>
                </a:r>
                <a:r>
                  <a:rPr lang="zh-CN" altLang="en-US" dirty="0" smtClean="0">
                    <a:solidFill>
                      <a:schemeClr val="bg1"/>
                    </a:solidFill>
                    <a:latin typeface="Calibri" pitchFamily="34" charset="0"/>
                    <a:ea typeface="微软雅黑" pitchFamily="34" charset="-122"/>
                  </a:rPr>
                  <a:t>可在</a:t>
                </a:r>
                <a:r>
                  <a:rPr lang="en-US" altLang="zh-CN" dirty="0">
                    <a:solidFill>
                      <a:schemeClr val="bg1"/>
                    </a:solidFill>
                    <a:latin typeface="Calibri" pitchFamily="34" charset="0"/>
                    <a:ea typeface="微软雅黑" pitchFamily="34" charset="-122"/>
                  </a:rPr>
                  <a:t>XML</a:t>
                </a:r>
                <a:r>
                  <a:rPr lang="zh-CN" altLang="en-US" dirty="0">
                    <a:solidFill>
                      <a:schemeClr val="bg1"/>
                    </a:solidFill>
                    <a:latin typeface="Calibri" pitchFamily="34" charset="0"/>
                    <a:ea typeface="微软雅黑" pitchFamily="34" charset="-122"/>
                  </a:rPr>
                  <a:t>资源文件中通过</a:t>
                </a:r>
                <a:r>
                  <a:rPr lang="en-US" altLang="zh-CN" dirty="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drawable</a:t>
                </a:r>
                <a:r>
                  <a:rPr lang="en-US" altLang="zh-CN" dirty="0" smtClean="0">
                    <a:solidFill>
                      <a:schemeClr val="bg1"/>
                    </a:solidFill>
                    <a:latin typeface="Calibri" pitchFamily="34" charset="0"/>
                    <a:ea typeface="微软雅黑" pitchFamily="34" charset="-122"/>
                  </a:rPr>
                  <a:t>/</a:t>
                </a:r>
                <a:r>
                  <a:rPr lang="en-US" altLang="zh-CN" dirty="0" err="1" smtClean="0">
                    <a:solidFill>
                      <a:schemeClr val="bg1"/>
                    </a:solidFill>
                    <a:latin typeface="Calibri" pitchFamily="34" charset="0"/>
                    <a:ea typeface="微软雅黑" pitchFamily="34" charset="-122"/>
                  </a:rPr>
                  <a:t>file_name</a:t>
                </a:r>
                <a:r>
                  <a:rPr lang="zh-CN" altLang="en-US" dirty="0" smtClean="0">
                    <a:solidFill>
                      <a:schemeClr val="bg1"/>
                    </a:solidFill>
                    <a:latin typeface="Calibri" pitchFamily="34" charset="0"/>
                    <a:ea typeface="微软雅黑" pitchFamily="34" charset="-122"/>
                  </a:rPr>
                  <a:t>访问</a:t>
                </a:r>
                <a:r>
                  <a:rPr lang="zh-CN" altLang="en-US" dirty="0">
                    <a:solidFill>
                      <a:schemeClr val="bg1"/>
                    </a:solidFill>
                    <a:latin typeface="Calibri" pitchFamily="34" charset="0"/>
                    <a:ea typeface="微软雅黑" pitchFamily="34" charset="-122"/>
                  </a:rPr>
                  <a:t>该</a:t>
                </a:r>
                <a:r>
                  <a:rPr lang="en-US" altLang="zh-CN" dirty="0" err="1">
                    <a:solidFill>
                      <a:schemeClr val="bg1"/>
                    </a:solidFill>
                    <a:latin typeface="Calibri" pitchFamily="34" charset="0"/>
                    <a:ea typeface="微软雅黑" pitchFamily="34" charset="-122"/>
                  </a:rPr>
                  <a:t>drawable</a:t>
                </a:r>
                <a:r>
                  <a:rPr lang="zh-CN" altLang="en-US" dirty="0">
                    <a:solidFill>
                      <a:schemeClr val="bg1"/>
                    </a:solidFill>
                    <a:latin typeface="Calibri" pitchFamily="34" charset="0"/>
                    <a:ea typeface="微软雅黑" pitchFamily="34" charset="-122"/>
                  </a:rPr>
                  <a:t>对象，也可在</a:t>
                </a:r>
                <a:r>
                  <a:rPr lang="en-US" altLang="zh-CN" dirty="0">
                    <a:solidFill>
                      <a:schemeClr val="bg1"/>
                    </a:solidFill>
                    <a:latin typeface="Calibri" pitchFamily="34" charset="0"/>
                    <a:ea typeface="微软雅黑" pitchFamily="34" charset="-122"/>
                  </a:rPr>
                  <a:t>Java</a:t>
                </a:r>
                <a:r>
                  <a:rPr lang="zh-CN" altLang="en-US" dirty="0">
                    <a:solidFill>
                      <a:schemeClr val="bg1"/>
                    </a:solidFill>
                    <a:latin typeface="Calibri" pitchFamily="34" charset="0"/>
                    <a:ea typeface="微软雅黑" pitchFamily="34" charset="-122"/>
                  </a:rPr>
                  <a:t>代码中</a:t>
                </a:r>
                <a:r>
                  <a:rPr lang="zh-CN" altLang="en-US" dirty="0" smtClean="0">
                    <a:solidFill>
                      <a:schemeClr val="bg1"/>
                    </a:solidFill>
                    <a:latin typeface="Calibri" pitchFamily="34" charset="0"/>
                    <a:ea typeface="微软雅黑" pitchFamily="34" charset="-122"/>
                  </a:rPr>
                  <a:t>通过</a:t>
                </a:r>
                <a:r>
                  <a:rPr lang="en-US" altLang="zh-CN" dirty="0" err="1">
                    <a:solidFill>
                      <a:schemeClr val="bg1"/>
                    </a:solidFill>
                    <a:latin typeface="Calibri" pitchFamily="34" charset="0"/>
                    <a:ea typeface="微软雅黑" pitchFamily="34" charset="-122"/>
                  </a:rPr>
                  <a:t>R.drawable.file_name</a:t>
                </a:r>
                <a:r>
                  <a:rPr lang="zh-CN" altLang="en-US" dirty="0">
                    <a:solidFill>
                      <a:schemeClr val="bg1"/>
                    </a:solidFill>
                    <a:latin typeface="Calibri" pitchFamily="34" charset="0"/>
                    <a:ea typeface="微软雅黑" pitchFamily="34" charset="-122"/>
                  </a:rPr>
                  <a:t>访问该</a:t>
                </a:r>
                <a:r>
                  <a:rPr lang="en-US" altLang="zh-CN" dirty="0" err="1">
                    <a:solidFill>
                      <a:schemeClr val="bg1"/>
                    </a:solidFill>
                    <a:latin typeface="Calibri" pitchFamily="34" charset="0"/>
                    <a:ea typeface="微软雅黑" pitchFamily="34" charset="-122"/>
                  </a:rPr>
                  <a:t>Drawable</a:t>
                </a:r>
                <a:r>
                  <a:rPr lang="zh-CN" altLang="en-US" dirty="0">
                    <a:solidFill>
                      <a:schemeClr val="bg1"/>
                    </a:solidFill>
                    <a:latin typeface="Calibri" pitchFamily="34" charset="0"/>
                    <a:ea typeface="微软雅黑" pitchFamily="34" charset="-122"/>
                  </a:rPr>
                  <a:t>对象</a:t>
                </a:r>
                <a:r>
                  <a:rPr lang="zh-CN" altLang="en-US" dirty="0" smtClean="0">
                    <a:solidFill>
                      <a:schemeClr val="bg1"/>
                    </a:solidFill>
                    <a:latin typeface="Calibri" pitchFamily="34" charset="0"/>
                    <a:ea typeface="微软雅黑" pitchFamily="34" charset="-122"/>
                  </a:rPr>
                  <a:t>。</a:t>
                </a:r>
                <a:endParaRPr lang="en-US" altLang="zh-CN" dirty="0">
                  <a:solidFill>
                    <a:schemeClr val="bg1"/>
                  </a:solidFill>
                  <a:latin typeface="Calibri" pitchFamily="34" charset="0"/>
                  <a:ea typeface="微软雅黑" pitchFamily="34" charset="-122"/>
                </a:endParaRPr>
              </a:p>
            </p:txBody>
          </p:sp>
        </p:grpSp>
        <p:sp>
          <p:nvSpPr>
            <p:cNvPr id="3" name="文本框 2"/>
            <p:cNvSpPr txBox="1"/>
            <p:nvPr/>
          </p:nvSpPr>
          <p:spPr>
            <a:xfrm>
              <a:off x="842197" y="3596755"/>
              <a:ext cx="1201804" cy="400110"/>
            </a:xfrm>
            <a:prstGeom prst="rect">
              <a:avLst/>
            </a:prstGeom>
            <a:noFill/>
          </p:spPr>
          <p:txBody>
            <a:bodyPr wrap="none" rtlCol="0">
              <a:spAutoFit/>
            </a:bodyPr>
            <a:lstStyle/>
            <a:p>
              <a:r>
                <a:rPr lang="en-US" altLang="zh-CN" sz="2000" b="1" dirty="0" err="1" smtClean="0">
                  <a:solidFill>
                    <a:srgbClr val="FE5A3E"/>
                  </a:solidFill>
                  <a:latin typeface="+mn-lt"/>
                </a:rPr>
                <a:t>Drawable</a:t>
              </a:r>
              <a:endParaRPr lang="zh-CN" altLang="en-US" sz="2000" b="1" dirty="0">
                <a:solidFill>
                  <a:srgbClr val="FE5A3E"/>
                </a:solidFill>
                <a:latin typeface="+mn-lt"/>
              </a:endParaRPr>
            </a:p>
          </p:txBody>
        </p:sp>
      </p:grpSp>
    </p:spTree>
    <p:extLst>
      <p:ext uri="{BB962C8B-B14F-4D97-AF65-F5344CB8AC3E}">
        <p14:creationId xmlns:p14="http://schemas.microsoft.com/office/powerpoint/2010/main" val="2002231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a:spLocks noChangeArrowheads="1"/>
          </p:cNvSpPr>
          <p:nvPr/>
        </p:nvSpPr>
        <p:spPr bwMode="auto">
          <a:xfrm>
            <a:off x="2733559" y="514207"/>
            <a:ext cx="6353984" cy="830997"/>
          </a:xfrm>
          <a:prstGeom prst="rect">
            <a:avLst/>
          </a:prstGeom>
          <a:noFill/>
          <a:ln w="9525">
            <a:noFill/>
            <a:miter lim="800000"/>
            <a:headEnd/>
            <a:tailEnd/>
          </a:ln>
        </p:spPr>
        <p:txBody>
          <a:bodyPr wrap="none">
            <a:spAutoFit/>
          </a:bodyPr>
          <a:lstStyle/>
          <a:p>
            <a:r>
              <a:rPr lang="en-US" altLang="zh-CN" sz="4800" dirty="0" err="1" smtClean="0">
                <a:solidFill>
                  <a:schemeClr val="bg1"/>
                </a:solidFill>
                <a:latin typeface="Calibri" pitchFamily="34" charset="0"/>
                <a:ea typeface="方正大黑简体" pitchFamily="2" charset="-122"/>
              </a:rPr>
              <a:t>SurfaceView</a:t>
            </a:r>
            <a:r>
              <a:rPr lang="zh-CN" altLang="en-US" sz="4800" dirty="0" smtClean="0">
                <a:solidFill>
                  <a:schemeClr val="bg1"/>
                </a:solidFill>
                <a:latin typeface="Calibri" pitchFamily="34" charset="0"/>
                <a:ea typeface="方正大黑简体" pitchFamily="2" charset="-122"/>
              </a:rPr>
              <a:t>的绘图机制</a:t>
            </a:r>
            <a:endParaRPr lang="zh-CN" altLang="en-US" sz="4800" dirty="0">
              <a:solidFill>
                <a:schemeClr val="bg1"/>
              </a:solidFill>
              <a:latin typeface="Calibri" pitchFamily="34" charset="0"/>
              <a:ea typeface="方正大黑简体" pitchFamily="2" charset="-122"/>
            </a:endParaRPr>
          </a:p>
        </p:txBody>
      </p:sp>
      <p:cxnSp>
        <p:nvCxnSpPr>
          <p:cNvPr id="12" name="直接连接符 11"/>
          <p:cNvCxnSpPr/>
          <p:nvPr/>
        </p:nvCxnSpPr>
        <p:spPr>
          <a:xfrm>
            <a:off x="1045657" y="1464830"/>
            <a:ext cx="9729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059781" y="1464830"/>
            <a:ext cx="7701539" cy="205898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t>当通过</a:t>
            </a:r>
            <a:r>
              <a:rPr lang="en-US" altLang="zh-CN" dirty="0" err="1" smtClean="0"/>
              <a:t>lockCanvas</a:t>
            </a:r>
            <a:r>
              <a:rPr lang="en-US" altLang="zh-CN" dirty="0" smtClean="0"/>
              <a:t>()</a:t>
            </a:r>
            <a:r>
              <a:rPr lang="zh-CN" altLang="en-US" dirty="0" smtClean="0"/>
              <a:t>方法指定</a:t>
            </a:r>
            <a:r>
              <a:rPr lang="en-US" altLang="zh-CN" dirty="0" err="1" smtClean="0"/>
              <a:t>SurfaceView</a:t>
            </a:r>
            <a:r>
              <a:rPr lang="zh-CN" altLang="en-US" dirty="0" smtClean="0"/>
              <a:t>上的</a:t>
            </a:r>
            <a:r>
              <a:rPr lang="en-US" altLang="zh-CN" dirty="0" smtClean="0"/>
              <a:t>Canvas</a:t>
            </a:r>
            <a:r>
              <a:rPr lang="zh-CN" altLang="en-US" dirty="0" smtClean="0"/>
              <a:t>之后，接下来程序就可以调用</a:t>
            </a:r>
            <a:r>
              <a:rPr lang="en-US" altLang="zh-CN" dirty="0" smtClean="0"/>
              <a:t>Canvas</a:t>
            </a:r>
            <a:r>
              <a:rPr lang="zh-CN" altLang="en-US" dirty="0" smtClean="0"/>
              <a:t>进行绘图了，</a:t>
            </a:r>
            <a:r>
              <a:rPr lang="en-US" altLang="zh-CN" dirty="0" smtClean="0"/>
              <a:t>Canvas</a:t>
            </a:r>
            <a:r>
              <a:rPr lang="zh-CN" altLang="en-US" dirty="0" smtClean="0"/>
              <a:t>绘图完成后通过如下方法来释放绘图、提交所绘制的图形：</a:t>
            </a:r>
            <a:endParaRPr lang="en-US" altLang="zh-CN" dirty="0" smtClean="0"/>
          </a:p>
          <a:p>
            <a:pPr marL="285750" indent="-285750" algn="ctr" fontAlgn="auto">
              <a:spcBef>
                <a:spcPts val="0"/>
              </a:spcBef>
              <a:spcAft>
                <a:spcPts val="0"/>
              </a:spcAft>
              <a:buFont typeface="Wingdings" panose="05000000000000000000" pitchFamily="2" charset="2"/>
              <a:buChar char="Ø"/>
              <a:defRPr/>
            </a:pPr>
            <a:r>
              <a:rPr lang="en-US" altLang="zh-CN" dirty="0" err="1" smtClean="0"/>
              <a:t>unlockCanvasAndPost</a:t>
            </a:r>
            <a:r>
              <a:rPr lang="en-US" altLang="zh-CN" dirty="0" smtClean="0"/>
              <a:t>(canvas)</a:t>
            </a:r>
          </a:p>
        </p:txBody>
      </p:sp>
      <p:pic>
        <p:nvPicPr>
          <p:cNvPr id="2" name="图片 1"/>
          <p:cNvPicPr>
            <a:picLocks noChangeAspect="1"/>
          </p:cNvPicPr>
          <p:nvPr/>
        </p:nvPicPr>
        <p:blipFill>
          <a:blip r:embed="rId2"/>
          <a:stretch>
            <a:fillRect/>
          </a:stretch>
        </p:blipFill>
        <p:spPr>
          <a:xfrm>
            <a:off x="6075145" y="3924498"/>
            <a:ext cx="3686175" cy="2609850"/>
          </a:xfrm>
          <a:prstGeom prst="rect">
            <a:avLst/>
          </a:prstGeom>
        </p:spPr>
      </p:pic>
      <p:sp>
        <p:nvSpPr>
          <p:cNvPr id="6" name="文本框 5"/>
          <p:cNvSpPr txBox="1"/>
          <p:nvPr/>
        </p:nvSpPr>
        <p:spPr>
          <a:xfrm>
            <a:off x="7133402" y="4066165"/>
            <a:ext cx="1569660" cy="369332"/>
          </a:xfrm>
          <a:prstGeom prst="rect">
            <a:avLst/>
          </a:prstGeom>
          <a:noFill/>
        </p:spPr>
        <p:txBody>
          <a:bodyPr wrap="none" rtlCol="0">
            <a:spAutoFit/>
          </a:bodyPr>
          <a:lstStyle/>
          <a:p>
            <a:r>
              <a:rPr lang="zh-CN" altLang="en-US" dirty="0" smtClean="0">
                <a:solidFill>
                  <a:srgbClr val="FF0000"/>
                </a:solidFill>
                <a:latin typeface="+mn-ea"/>
                <a:ea typeface="+mn-ea"/>
              </a:rPr>
              <a:t>示例：</a:t>
            </a:r>
            <a:r>
              <a:rPr lang="zh-CN" altLang="en-US" dirty="0">
                <a:solidFill>
                  <a:srgbClr val="FF0000"/>
                </a:solidFill>
                <a:latin typeface="+mn-ea"/>
                <a:ea typeface="+mn-ea"/>
              </a:rPr>
              <a:t>示波器</a:t>
            </a:r>
          </a:p>
        </p:txBody>
      </p:sp>
      <p:sp>
        <p:nvSpPr>
          <p:cNvPr id="7" name="矩形 6"/>
          <p:cNvSpPr/>
          <p:nvPr/>
        </p:nvSpPr>
        <p:spPr>
          <a:xfrm>
            <a:off x="2059781" y="3924498"/>
            <a:ext cx="3686175" cy="26098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smtClean="0">
                <a:solidFill>
                  <a:schemeClr val="bg1"/>
                </a:solidFill>
                <a:latin typeface="Calibri" pitchFamily="34" charset="0"/>
                <a:ea typeface="微软雅黑" pitchFamily="34" charset="-122"/>
              </a:rPr>
              <a:t>需要指出的是：</a:t>
            </a:r>
            <a:endParaRPr lang="en-US" altLang="zh-CN" dirty="0" smtClean="0">
              <a:solidFill>
                <a:schemeClr val="bg1"/>
              </a:solidFill>
              <a:latin typeface="Calibri" pitchFamily="34" charset="0"/>
              <a:ea typeface="微软雅黑" pitchFamily="34" charset="-122"/>
            </a:endParaRPr>
          </a:p>
          <a:p>
            <a:pPr fontAlgn="auto">
              <a:spcBef>
                <a:spcPts val="0"/>
              </a:spcBef>
              <a:spcAft>
                <a:spcPts val="0"/>
              </a:spcAft>
              <a:defRPr/>
            </a:pPr>
            <a:r>
              <a:rPr lang="zh-CN" altLang="en-US" dirty="0" smtClean="0">
                <a:solidFill>
                  <a:schemeClr val="bg1"/>
                </a:solidFill>
                <a:latin typeface="Calibri" pitchFamily="34" charset="0"/>
                <a:ea typeface="微软雅黑" pitchFamily="34" charset="-122"/>
              </a:rPr>
              <a:t>当调用</a:t>
            </a:r>
            <a:r>
              <a:rPr lang="en-US" altLang="zh-CN" dirty="0" err="1" smtClean="0">
                <a:solidFill>
                  <a:schemeClr val="bg1"/>
                </a:solidFill>
                <a:latin typeface="Calibri" pitchFamily="34" charset="0"/>
                <a:ea typeface="微软雅黑" pitchFamily="34" charset="-122"/>
              </a:rPr>
              <a:t>SurfaceHolder</a:t>
            </a:r>
            <a:r>
              <a:rPr lang="zh-CN" altLang="en-US" dirty="0" smtClean="0">
                <a:solidFill>
                  <a:schemeClr val="bg1"/>
                </a:solidFill>
                <a:latin typeface="Calibri" pitchFamily="34" charset="0"/>
                <a:ea typeface="微软雅黑" pitchFamily="34" charset="-122"/>
              </a:rPr>
              <a:t>的</a:t>
            </a:r>
            <a:r>
              <a:rPr lang="en-US" altLang="zh-CN" dirty="0" err="1" smtClean="0"/>
              <a:t>unlockCanvasAndPost</a:t>
            </a:r>
            <a:r>
              <a:rPr lang="en-US" altLang="zh-CN" dirty="0" smtClean="0"/>
              <a:t>()</a:t>
            </a:r>
            <a:r>
              <a:rPr lang="zh-CN" altLang="en-US" dirty="0" smtClean="0"/>
              <a:t>方法之后，该方法之前所绘制的图形还处于缓冲区中，下一次</a:t>
            </a:r>
            <a:r>
              <a:rPr lang="en-US" altLang="zh-CN" dirty="0" err="1" smtClean="0"/>
              <a:t>lockCanvas</a:t>
            </a:r>
            <a:r>
              <a:rPr lang="en-US" altLang="zh-CN" dirty="0" smtClean="0"/>
              <a:t>()</a:t>
            </a:r>
            <a:r>
              <a:rPr lang="zh-CN" altLang="en-US" dirty="0" smtClean="0"/>
              <a:t>方法锁定的区域可能会“遮挡”它</a:t>
            </a:r>
            <a:r>
              <a:rPr lang="zh-CN" altLang="en-US" dirty="0" smtClean="0">
                <a:solidFill>
                  <a:schemeClr val="bg1"/>
                </a:solidFill>
                <a:latin typeface="Calibri" pitchFamily="34" charset="0"/>
                <a:ea typeface="微软雅黑" pitchFamily="34" charset="-122"/>
              </a:rPr>
              <a:t>。</a:t>
            </a:r>
            <a:endParaRPr lang="en-US" altLang="zh-CN" dirty="0">
              <a:solidFill>
                <a:schemeClr val="bg1"/>
              </a:solidFill>
              <a:latin typeface="Calibri" pitchFamily="34" charset="0"/>
              <a:ea typeface="微软雅黑" pitchFamily="34" charset="-122"/>
            </a:endParaRPr>
          </a:p>
        </p:txBody>
      </p:sp>
    </p:spTree>
    <p:extLst>
      <p:ext uri="{BB962C8B-B14F-4D97-AF65-F5344CB8AC3E}">
        <p14:creationId xmlns:p14="http://schemas.microsoft.com/office/powerpoint/2010/main" val="23816053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2466" y="284899"/>
            <a:ext cx="4006850" cy="3921125"/>
            <a:chOff x="3517900" y="530225"/>
            <a:chExt cx="4006850" cy="3921125"/>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7.8</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grpSp>
      <p:sp>
        <p:nvSpPr>
          <p:cNvPr id="29700" name="文本框 12"/>
          <p:cNvSpPr txBox="1">
            <a:spLocks noChangeArrowheads="1"/>
          </p:cNvSpPr>
          <p:nvPr/>
        </p:nvSpPr>
        <p:spPr bwMode="auto">
          <a:xfrm>
            <a:off x="4853392" y="579013"/>
            <a:ext cx="2646878"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本章小结</a:t>
            </a:r>
            <a:endParaRPr lang="zh-CN" altLang="en-US" sz="4800" dirty="0">
              <a:solidFill>
                <a:schemeClr val="bg1"/>
              </a:solidFill>
              <a:latin typeface="方正大黑简体" pitchFamily="2" charset="-122"/>
              <a:ea typeface="方正大黑简体" pitchFamily="2" charset="-122"/>
            </a:endParaRPr>
          </a:p>
        </p:txBody>
      </p:sp>
      <p:cxnSp>
        <p:nvCxnSpPr>
          <p:cNvPr id="15" name="直接连接符 14"/>
          <p:cNvCxnSpPr/>
          <p:nvPr/>
        </p:nvCxnSpPr>
        <p:spPr>
          <a:xfrm>
            <a:off x="7500270" y="994512"/>
            <a:ext cx="21510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532424" y="2681597"/>
            <a:ext cx="0" cy="3683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532425" y="5812395"/>
            <a:ext cx="2877480"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smtClean="0"/>
              <a:t>图形</a:t>
            </a:r>
            <a:r>
              <a:rPr lang="zh-CN" altLang="en-US" sz="2000" dirty="0" smtClean="0"/>
              <a:t>与</a:t>
            </a:r>
            <a:r>
              <a:rPr lang="zh-CN" altLang="en-US" sz="2400" b="1" dirty="0" smtClean="0"/>
              <a:t>图像</a:t>
            </a:r>
            <a:r>
              <a:rPr lang="zh-CN" altLang="en-US" sz="2000" dirty="0" smtClean="0"/>
              <a:t>处理</a:t>
            </a:r>
            <a:endParaRPr lang="zh-CN" altLang="en-US" sz="3600" b="1" dirty="0"/>
          </a:p>
        </p:txBody>
      </p:sp>
      <p:sp>
        <p:nvSpPr>
          <p:cNvPr id="12" name="文本框 38"/>
          <p:cNvSpPr txBox="1">
            <a:spLocks noChangeArrowheads="1"/>
          </p:cNvSpPr>
          <p:nvPr/>
        </p:nvSpPr>
        <p:spPr bwMode="auto">
          <a:xfrm>
            <a:off x="5625384" y="2851807"/>
            <a:ext cx="5569041" cy="2708434"/>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Ø"/>
            </a:pPr>
            <a:r>
              <a:rPr lang="zh-CN" altLang="en-US" sz="2000" dirty="0">
                <a:solidFill>
                  <a:schemeClr val="bg1"/>
                </a:solidFill>
                <a:latin typeface="微软雅黑" pitchFamily="34" charset="-122"/>
                <a:ea typeface="微软雅黑" pitchFamily="34" charset="-122"/>
              </a:rPr>
              <a:t>掌握</a:t>
            </a:r>
            <a:r>
              <a:rPr lang="en-US" altLang="zh-CN" sz="2000" dirty="0" smtClean="0">
                <a:solidFill>
                  <a:schemeClr val="bg1"/>
                </a:solidFill>
                <a:latin typeface="微软雅黑" pitchFamily="34" charset="-122"/>
                <a:ea typeface="微软雅黑" pitchFamily="34" charset="-122"/>
              </a:rPr>
              <a:t>Android</a:t>
            </a:r>
            <a:r>
              <a:rPr lang="zh-CN" altLang="en-US" sz="2000" dirty="0" smtClean="0">
                <a:solidFill>
                  <a:schemeClr val="bg1"/>
                </a:solidFill>
                <a:latin typeface="微软雅黑" pitchFamily="34" charset="-122"/>
                <a:ea typeface="微软雅黑" pitchFamily="34" charset="-122"/>
              </a:rPr>
              <a:t>丰富的绘图</a:t>
            </a:r>
            <a:r>
              <a:rPr lang="en-US" altLang="zh-CN" sz="2000" dirty="0" smtClean="0">
                <a:solidFill>
                  <a:schemeClr val="bg1"/>
                </a:solidFill>
                <a:latin typeface="微软雅黑" pitchFamily="34" charset="-122"/>
                <a:ea typeface="微软雅黑" pitchFamily="34" charset="-122"/>
              </a:rPr>
              <a:t>API</a:t>
            </a:r>
            <a:r>
              <a:rPr lang="zh-CN" altLang="en-US" sz="2000" dirty="0" smtClean="0">
                <a:solidFill>
                  <a:schemeClr val="bg1"/>
                </a:solidFill>
                <a:latin typeface="微软雅黑" pitchFamily="34" charset="-122"/>
                <a:ea typeface="微软雅黑"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 Canvas</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Paint</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Path</a:t>
            </a:r>
            <a:r>
              <a:rPr lang="zh-CN" altLang="en-US" sz="2000" dirty="0">
                <a:solidFill>
                  <a:schemeClr val="bg1"/>
                </a:solidFill>
                <a:latin typeface="微软雅黑" panose="020B0503020204020204" pitchFamily="34" charset="-122"/>
                <a:ea typeface="微软雅黑" panose="020B0503020204020204" pitchFamily="34" charset="-122"/>
              </a:rPr>
              <a:t>等</a:t>
            </a:r>
            <a:endParaRPr lang="en-US" altLang="zh-CN" sz="2000" dirty="0" smtClean="0">
              <a:solidFill>
                <a:schemeClr val="bg1"/>
              </a:solidFill>
              <a:latin typeface="微软雅黑" pitchFamily="34" charset="-122"/>
              <a:ea typeface="微软雅黑" pitchFamily="34" charset="-122"/>
            </a:endParaRPr>
          </a:p>
          <a:p>
            <a:pPr marL="342900" indent="-342900">
              <a:lnSpc>
                <a:spcPct val="130000"/>
              </a:lnSpc>
              <a:buFont typeface="Wingdings" panose="05000000000000000000" pitchFamily="2" charset="2"/>
              <a:buChar char="Ø"/>
            </a:pPr>
            <a:r>
              <a:rPr lang="zh-CN" altLang="en-US" sz="2000" dirty="0" smtClean="0">
                <a:solidFill>
                  <a:schemeClr val="bg1"/>
                </a:solidFill>
                <a:latin typeface="微软雅黑" pitchFamily="34" charset="-122"/>
                <a:ea typeface="微软雅黑" pitchFamily="34" charset="-122"/>
              </a:rPr>
              <a:t>掌握</a:t>
            </a:r>
            <a:r>
              <a:rPr lang="en-US" altLang="zh-CN" sz="2000" dirty="0" smtClean="0">
                <a:solidFill>
                  <a:schemeClr val="bg1"/>
                </a:solidFill>
                <a:latin typeface="微软雅黑" pitchFamily="34" charset="-122"/>
                <a:ea typeface="微软雅黑" pitchFamily="34" charset="-122"/>
              </a:rPr>
              <a:t>Android</a:t>
            </a:r>
            <a:r>
              <a:rPr lang="zh-CN" altLang="en-US" sz="2000" dirty="0" smtClean="0">
                <a:solidFill>
                  <a:schemeClr val="bg1"/>
                </a:solidFill>
                <a:latin typeface="微软雅黑" pitchFamily="34" charset="-122"/>
                <a:ea typeface="微软雅黑" pitchFamily="34" charset="-122"/>
              </a:rPr>
              <a:t>绘图的双缓冲机制</a:t>
            </a:r>
            <a:endParaRPr lang="en-US" altLang="zh-CN" sz="2000" dirty="0" smtClean="0">
              <a:solidFill>
                <a:schemeClr val="bg1"/>
              </a:solidFill>
              <a:latin typeface="微软雅黑" pitchFamily="34" charset="-122"/>
              <a:ea typeface="微软雅黑" pitchFamily="34" charset="-122"/>
            </a:endParaRPr>
          </a:p>
          <a:p>
            <a:pPr marL="342900" indent="-342900">
              <a:lnSpc>
                <a:spcPct val="130000"/>
              </a:lnSpc>
              <a:buFont typeface="Wingdings" panose="05000000000000000000" pitchFamily="2" charset="2"/>
              <a:buChar char="Ø"/>
            </a:pPr>
            <a:r>
              <a:rPr lang="zh-CN" altLang="en-US" sz="2000" dirty="0" smtClean="0">
                <a:solidFill>
                  <a:schemeClr val="bg1"/>
                </a:solidFill>
                <a:latin typeface="微软雅黑" pitchFamily="34" charset="-122"/>
                <a:ea typeface="微软雅黑" pitchFamily="34" charset="-122"/>
              </a:rPr>
              <a:t>掌握利用</a:t>
            </a:r>
            <a:r>
              <a:rPr lang="en-US" altLang="zh-CN" sz="2000" dirty="0" smtClean="0">
                <a:solidFill>
                  <a:schemeClr val="bg1"/>
                </a:solidFill>
                <a:latin typeface="微软雅黑" pitchFamily="34" charset="-122"/>
                <a:ea typeface="微软雅黑" pitchFamily="34" charset="-122"/>
              </a:rPr>
              <a:t>Matrix</a:t>
            </a:r>
            <a:r>
              <a:rPr lang="zh-CN" altLang="en-US" sz="2000" dirty="0" smtClean="0">
                <a:solidFill>
                  <a:schemeClr val="bg1"/>
                </a:solidFill>
                <a:latin typeface="微软雅黑" pitchFamily="34" charset="-122"/>
                <a:ea typeface="微软雅黑" pitchFamily="34" charset="-122"/>
              </a:rPr>
              <a:t>对图形进行集合变换</a:t>
            </a:r>
            <a:endParaRPr lang="en-US" altLang="zh-CN" sz="2000" dirty="0" smtClean="0">
              <a:solidFill>
                <a:schemeClr val="bg1"/>
              </a:solidFill>
              <a:latin typeface="微软雅黑" pitchFamily="34" charset="-122"/>
              <a:ea typeface="微软雅黑" pitchFamily="34" charset="-122"/>
            </a:endParaRPr>
          </a:p>
          <a:p>
            <a:pPr marL="342900" indent="-342900">
              <a:lnSpc>
                <a:spcPct val="130000"/>
              </a:lnSpc>
              <a:buFont typeface="Wingdings" panose="05000000000000000000" pitchFamily="2" charset="2"/>
              <a:buChar char="Ø"/>
            </a:pPr>
            <a:r>
              <a:rPr lang="zh-CN" altLang="en-US" sz="2000" dirty="0" smtClean="0">
                <a:solidFill>
                  <a:schemeClr val="bg1"/>
                </a:solidFill>
                <a:latin typeface="微软雅黑" pitchFamily="34" charset="-122"/>
                <a:ea typeface="微软雅黑" pitchFamily="34" charset="-122"/>
              </a:rPr>
              <a:t>介绍</a:t>
            </a:r>
            <a:r>
              <a:rPr lang="zh-CN" altLang="en-US" sz="2000" dirty="0">
                <a:solidFill>
                  <a:schemeClr val="bg1"/>
                </a:solidFill>
                <a:latin typeface="微软雅黑" pitchFamily="34" charset="-122"/>
                <a:ea typeface="微软雅黑" pitchFamily="34" charset="-122"/>
              </a:rPr>
              <a:t>了</a:t>
            </a:r>
            <a:r>
              <a:rPr lang="en-US" altLang="zh-CN" sz="2000" dirty="0" smtClean="0">
                <a:solidFill>
                  <a:schemeClr val="bg1"/>
                </a:solidFill>
                <a:latin typeface="微软雅黑" pitchFamily="34" charset="-122"/>
                <a:ea typeface="微软雅黑" pitchFamily="34" charset="-122"/>
              </a:rPr>
              <a:t>Android</a:t>
            </a:r>
            <a:r>
              <a:rPr lang="zh-CN" altLang="en-US" sz="2000" dirty="0" smtClean="0">
                <a:solidFill>
                  <a:schemeClr val="bg1"/>
                </a:solidFill>
                <a:latin typeface="微软雅黑" pitchFamily="34" charset="-122"/>
                <a:ea typeface="微软雅黑" pitchFamily="34" charset="-122"/>
              </a:rPr>
              <a:t>的逐帧动画、补间动画和属性动画，重点掌握属性动画</a:t>
            </a:r>
            <a:endParaRPr lang="en-US" altLang="zh-CN" sz="2000" dirty="0" smtClean="0">
              <a:solidFill>
                <a:schemeClr val="bg1"/>
              </a:solidFill>
              <a:latin typeface="微软雅黑" pitchFamily="34" charset="-122"/>
              <a:ea typeface="微软雅黑" pitchFamily="34" charset="-122"/>
            </a:endParaRPr>
          </a:p>
          <a:p>
            <a:pPr marL="342900" indent="-342900">
              <a:lnSpc>
                <a:spcPct val="130000"/>
              </a:lnSpc>
              <a:buFont typeface="Wingdings" panose="05000000000000000000" pitchFamily="2" charset="2"/>
              <a:buChar char="Ø"/>
            </a:pPr>
            <a:r>
              <a:rPr lang="zh-CN" altLang="en-US" sz="2000" dirty="0" smtClean="0">
                <a:solidFill>
                  <a:schemeClr val="bg1"/>
                </a:solidFill>
                <a:latin typeface="微软雅黑" pitchFamily="34" charset="-122"/>
                <a:ea typeface="微软雅黑" pitchFamily="34" charset="-122"/>
              </a:rPr>
              <a:t>详细介绍了</a:t>
            </a:r>
            <a:r>
              <a:rPr lang="en-US" altLang="zh-CN" sz="2000" dirty="0" err="1" smtClean="0">
                <a:solidFill>
                  <a:schemeClr val="bg1"/>
                </a:solidFill>
                <a:latin typeface="微软雅黑" pitchFamily="34" charset="-122"/>
                <a:ea typeface="微软雅黑" pitchFamily="34" charset="-122"/>
              </a:rPr>
              <a:t>SurfaceView</a:t>
            </a:r>
            <a:r>
              <a:rPr lang="zh-CN" altLang="en-US" sz="2000" dirty="0" smtClean="0">
                <a:solidFill>
                  <a:schemeClr val="bg1"/>
                </a:solidFill>
                <a:latin typeface="微软雅黑" pitchFamily="34" charset="-122"/>
                <a:ea typeface="微软雅黑" pitchFamily="34" charset="-122"/>
              </a:rPr>
              <a:t>的绘图机制</a:t>
            </a:r>
            <a:endParaRPr lang="en-US" altLang="zh-CN"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2882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7988509"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7.1.2 Bitmap</a:t>
              </a:r>
              <a:r>
                <a:rPr lang="zh-CN" altLang="en-US" sz="4400" dirty="0" smtClean="0">
                  <a:solidFill>
                    <a:schemeClr val="bg1"/>
                  </a:solidFill>
                  <a:latin typeface="微软雅黑" pitchFamily="34" charset="-122"/>
                  <a:ea typeface="微软雅黑" pitchFamily="34" charset="-122"/>
                </a:rPr>
                <a:t>和</a:t>
              </a:r>
              <a:r>
                <a:rPr lang="en-US" altLang="zh-CN" sz="4400" dirty="0" err="1" smtClean="0">
                  <a:solidFill>
                    <a:schemeClr val="bg1"/>
                  </a:solidFill>
                  <a:latin typeface="微软雅黑" pitchFamily="34" charset="-122"/>
                  <a:ea typeface="微软雅黑" pitchFamily="34" charset="-122"/>
                </a:rPr>
                <a:t>BitmapFactory</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文本框 45"/>
            <p:cNvSpPr txBox="1"/>
            <p:nvPr/>
          </p:nvSpPr>
          <p:spPr>
            <a:xfrm>
              <a:off x="2971176" y="1412480"/>
              <a:ext cx="8634068" cy="399978"/>
            </a:xfrm>
            <a:prstGeom prst="rect">
              <a:avLst/>
            </a:prstGeom>
            <a:noFill/>
          </p:spPr>
          <p:txBody>
            <a:bodyPr wrap="none">
              <a:spAutoFit/>
            </a:bodyPr>
            <a:lstStyle/>
            <a:p>
              <a:pPr fontAlgn="auto">
                <a:spcBef>
                  <a:spcPts val="0"/>
                </a:spcBef>
                <a:spcAft>
                  <a:spcPts val="0"/>
                </a:spcAft>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代表一个位图，</a:t>
              </a:r>
              <a:r>
                <a:rPr lang="zh-CN" altLang="zh-CN" sz="2000" dirty="0">
                  <a:solidFill>
                    <a:schemeClr val="bg1"/>
                  </a:solidFill>
                  <a:latin typeface="Consolas" panose="020B0609020204030204" pitchFamily="49" charset="0"/>
                  <a:cs typeface="Consolas" panose="020B0609020204030204" pitchFamily="49"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BitmapDrawable</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里的图片就是一个</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p>
          </p:txBody>
        </p:sp>
      </p:grpSp>
      <p:sp>
        <p:nvSpPr>
          <p:cNvPr id="5" name="Rectangle 1"/>
          <p:cNvSpPr>
            <a:spLocks noChangeArrowheads="1"/>
          </p:cNvSpPr>
          <p:nvPr/>
        </p:nvSpPr>
        <p:spPr bwMode="auto">
          <a:xfrm>
            <a:off x="5166825" y="5805201"/>
            <a:ext cx="3663182" cy="30777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Bitmap bitmap=drawable.getBitmap();</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116595" y="3617129"/>
            <a:ext cx="5287636" cy="31914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BitmapDrawable drawable=</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BitmapDrawable(bitmap);</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grpSp>
        <p:nvGrpSpPr>
          <p:cNvPr id="7" name="组合 6"/>
          <p:cNvGrpSpPr/>
          <p:nvPr/>
        </p:nvGrpSpPr>
        <p:grpSpPr>
          <a:xfrm>
            <a:off x="988801" y="2026540"/>
            <a:ext cx="5881821" cy="1379537"/>
            <a:chOff x="2042979" y="1590868"/>
            <a:chExt cx="5881821" cy="1379537"/>
          </a:xfrm>
        </p:grpSpPr>
        <p:grpSp>
          <p:nvGrpSpPr>
            <p:cNvPr id="19" name="组合 18"/>
            <p:cNvGrpSpPr/>
            <p:nvPr/>
          </p:nvGrpSpPr>
          <p:grpSpPr>
            <a:xfrm>
              <a:off x="2042979" y="1590868"/>
              <a:ext cx="255588" cy="1379537"/>
              <a:chOff x="4840287" y="4879975"/>
              <a:chExt cx="255588" cy="1379537"/>
            </a:xfrm>
          </p:grpSpPr>
          <p:cxnSp>
            <p:nvCxnSpPr>
              <p:cNvPr id="20" name="直接连接符 19"/>
              <p:cNvCxnSpPr>
                <a:stCxn id="21" idx="4"/>
              </p:cNvCxnSpPr>
              <p:nvPr/>
            </p:nvCxnSpPr>
            <p:spPr bwMode="auto">
              <a:xfrm>
                <a:off x="4968875" y="5135562"/>
                <a:ext cx="0" cy="1123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bwMode="auto">
              <a:xfrm>
                <a:off x="4840287" y="4879975"/>
                <a:ext cx="255588" cy="255587"/>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grpSp>
        <p:sp>
          <p:nvSpPr>
            <p:cNvPr id="22" name="矩形 21"/>
            <p:cNvSpPr/>
            <p:nvPr/>
          </p:nvSpPr>
          <p:spPr>
            <a:xfrm>
              <a:off x="2170773" y="1975043"/>
              <a:ext cx="5754027" cy="995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solidFill>
                    <a:schemeClr val="bg1"/>
                  </a:solidFill>
                  <a:latin typeface="Consolas" panose="020B0609020204030204" pitchFamily="49" charset="0"/>
                  <a:cs typeface="Consolas" panose="020B0609020204030204" pitchFamily="49" charset="0"/>
                </a:rPr>
                <a:t>把一个</a:t>
              </a:r>
              <a:r>
                <a:rPr lang="en-US" altLang="zh-CN" dirty="0">
                  <a:solidFill>
                    <a:schemeClr val="bg1"/>
                  </a:solidFill>
                  <a:latin typeface="Consolas" panose="020B0609020204030204" pitchFamily="49" charset="0"/>
                  <a:cs typeface="Consolas" panose="020B0609020204030204" pitchFamily="49" charset="0"/>
                </a:rPr>
                <a:t>Bitmap</a:t>
              </a:r>
              <a:r>
                <a:rPr lang="zh-CN" altLang="en-US" dirty="0" smtClean="0">
                  <a:solidFill>
                    <a:schemeClr val="bg1"/>
                  </a:solidFill>
                  <a:latin typeface="Consolas" panose="020B0609020204030204" pitchFamily="49" charset="0"/>
                  <a:cs typeface="Consolas" panose="020B0609020204030204" pitchFamily="49" charset="0"/>
                </a:rPr>
                <a:t>对象包装成</a:t>
              </a:r>
              <a:r>
                <a:rPr lang="zh-CN" altLang="zh-CN" dirty="0" smtClean="0">
                  <a:solidFill>
                    <a:schemeClr val="bg1"/>
                  </a:solidFill>
                  <a:latin typeface="Consolas" panose="020B0609020204030204" pitchFamily="49" charset="0"/>
                  <a:cs typeface="Consolas" panose="020B0609020204030204" pitchFamily="49" charset="0"/>
                </a:rPr>
                <a:t>BitmapDrawable</a:t>
              </a:r>
              <a:r>
                <a:rPr lang="zh-CN" altLang="en-US" dirty="0" smtClean="0">
                  <a:solidFill>
                    <a:schemeClr val="bg1"/>
                  </a:solidFill>
                  <a:latin typeface="Consolas" panose="020B0609020204030204" pitchFamily="49" charset="0"/>
                  <a:cs typeface="Consolas" panose="020B0609020204030204" pitchFamily="49" charset="0"/>
                </a:rPr>
                <a:t>对象，可以调用</a:t>
              </a:r>
              <a:r>
                <a:rPr lang="zh-CN" altLang="zh-CN" dirty="0" smtClean="0">
                  <a:solidFill>
                    <a:schemeClr val="bg1"/>
                  </a:solidFill>
                  <a:latin typeface="Consolas" panose="020B0609020204030204" pitchFamily="49" charset="0"/>
                  <a:cs typeface="Consolas" panose="020B0609020204030204" pitchFamily="49" charset="0"/>
                </a:rPr>
                <a:t>BitmapDrawable</a:t>
              </a:r>
              <a:r>
                <a:rPr lang="zh-CN" altLang="en-US" dirty="0" smtClean="0">
                  <a:solidFill>
                    <a:schemeClr val="bg1"/>
                  </a:solidFill>
                  <a:latin typeface="Consolas" panose="020B0609020204030204" pitchFamily="49" charset="0"/>
                  <a:cs typeface="Consolas" panose="020B0609020204030204" pitchFamily="49" charset="0"/>
                </a:rPr>
                <a:t>的构造器：</a:t>
              </a:r>
              <a:endParaRPr lang="zh-CN" altLang="en-US" dirty="0">
                <a:solidFill>
                  <a:schemeClr val="bg1"/>
                </a:solidFill>
              </a:endParaRPr>
            </a:p>
          </p:txBody>
        </p:sp>
      </p:grpSp>
      <p:grpSp>
        <p:nvGrpSpPr>
          <p:cNvPr id="24" name="组合 23"/>
          <p:cNvGrpSpPr/>
          <p:nvPr/>
        </p:nvGrpSpPr>
        <p:grpSpPr>
          <a:xfrm>
            <a:off x="5039031" y="4165223"/>
            <a:ext cx="5881821" cy="1379537"/>
            <a:chOff x="2042979" y="1590868"/>
            <a:chExt cx="5881821" cy="1379537"/>
          </a:xfrm>
        </p:grpSpPr>
        <p:grpSp>
          <p:nvGrpSpPr>
            <p:cNvPr id="25" name="组合 24"/>
            <p:cNvGrpSpPr/>
            <p:nvPr/>
          </p:nvGrpSpPr>
          <p:grpSpPr>
            <a:xfrm>
              <a:off x="2042979" y="1590868"/>
              <a:ext cx="255588" cy="1379537"/>
              <a:chOff x="4840287" y="4879975"/>
              <a:chExt cx="255588" cy="1379537"/>
            </a:xfrm>
          </p:grpSpPr>
          <p:cxnSp>
            <p:nvCxnSpPr>
              <p:cNvPr id="27" name="直接连接符 26"/>
              <p:cNvCxnSpPr>
                <a:stCxn id="28" idx="4"/>
              </p:cNvCxnSpPr>
              <p:nvPr/>
            </p:nvCxnSpPr>
            <p:spPr bwMode="auto">
              <a:xfrm>
                <a:off x="4968875" y="5135562"/>
                <a:ext cx="0" cy="1123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bwMode="auto">
              <a:xfrm>
                <a:off x="4840287" y="4879975"/>
                <a:ext cx="255588" cy="255587"/>
              </a:xfrm>
              <a:prstGeom prst="ellipse">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grpSp>
        <p:sp>
          <p:nvSpPr>
            <p:cNvPr id="26" name="矩形 25"/>
            <p:cNvSpPr/>
            <p:nvPr/>
          </p:nvSpPr>
          <p:spPr>
            <a:xfrm>
              <a:off x="2170773" y="1975043"/>
              <a:ext cx="5754027" cy="995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anchor="ctr"/>
            <a:lstStyle/>
            <a:p>
              <a:pPr fontAlgn="auto">
                <a:spcBef>
                  <a:spcPts val="0"/>
                </a:spcBef>
                <a:spcAft>
                  <a:spcPts val="0"/>
                </a:spcAft>
                <a:defRPr/>
              </a:pPr>
              <a:r>
                <a:rPr lang="zh-CN" altLang="en-US" dirty="0" smtClean="0">
                  <a:solidFill>
                    <a:schemeClr val="bg1"/>
                  </a:solidFill>
                  <a:latin typeface="Consolas" panose="020B0609020204030204" pitchFamily="49" charset="0"/>
                  <a:cs typeface="Consolas" panose="020B0609020204030204" pitchFamily="49" charset="0"/>
                </a:rPr>
                <a:t>如果需要获取</a:t>
              </a:r>
              <a:r>
                <a:rPr lang="zh-CN" altLang="zh-CN" dirty="0" smtClean="0">
                  <a:solidFill>
                    <a:schemeClr val="bg1"/>
                  </a:solidFill>
                  <a:latin typeface="Consolas" panose="020B0609020204030204" pitchFamily="49" charset="0"/>
                  <a:cs typeface="Consolas" panose="020B0609020204030204" pitchFamily="49" charset="0"/>
                </a:rPr>
                <a:t>BitmapDrawable</a:t>
              </a:r>
              <a:r>
                <a:rPr lang="zh-CN" altLang="en-US" dirty="0" smtClean="0">
                  <a:solidFill>
                    <a:schemeClr val="bg1"/>
                  </a:solidFill>
                  <a:latin typeface="Consolas" panose="020B0609020204030204" pitchFamily="49" charset="0"/>
                  <a:cs typeface="Consolas" panose="020B0609020204030204" pitchFamily="49" charset="0"/>
                </a:rPr>
                <a:t>所包装的</a:t>
              </a:r>
              <a:r>
                <a:rPr lang="en-US" altLang="zh-CN" dirty="0" smtClean="0">
                  <a:solidFill>
                    <a:schemeClr val="bg1"/>
                  </a:solidFill>
                  <a:latin typeface="Consolas" panose="020B0609020204030204" pitchFamily="49" charset="0"/>
                  <a:cs typeface="Consolas" panose="020B0609020204030204" pitchFamily="49" charset="0"/>
                </a:rPr>
                <a:t>Bitmap</a:t>
              </a:r>
              <a:r>
                <a:rPr lang="zh-CN" altLang="en-US" dirty="0" smtClean="0">
                  <a:solidFill>
                    <a:schemeClr val="bg1"/>
                  </a:solidFill>
                  <a:latin typeface="Consolas" panose="020B0609020204030204" pitchFamily="49" charset="0"/>
                  <a:cs typeface="Consolas" panose="020B0609020204030204" pitchFamily="49" charset="0"/>
                </a:rPr>
                <a:t>对象，可调用</a:t>
              </a:r>
              <a:r>
                <a:rPr lang="zh-CN" altLang="zh-CN" dirty="0" smtClean="0">
                  <a:solidFill>
                    <a:schemeClr val="bg1"/>
                  </a:solidFill>
                  <a:latin typeface="Consolas" panose="020B0609020204030204" pitchFamily="49" charset="0"/>
                  <a:cs typeface="Consolas" panose="020B0609020204030204" pitchFamily="49" charset="0"/>
                </a:rPr>
                <a:t>BitmapDrawable</a:t>
              </a:r>
              <a:r>
                <a:rPr lang="zh-CN" altLang="en-US" dirty="0" smtClean="0">
                  <a:solidFill>
                    <a:schemeClr val="bg1"/>
                  </a:solidFill>
                  <a:latin typeface="Consolas" panose="020B0609020204030204" pitchFamily="49" charset="0"/>
                  <a:cs typeface="Consolas" panose="020B0609020204030204" pitchFamily="49" charset="0"/>
                </a:rPr>
                <a:t>的</a:t>
              </a:r>
              <a:r>
                <a:rPr lang="en-US" altLang="zh-CN" dirty="0" err="1" smtClean="0">
                  <a:solidFill>
                    <a:schemeClr val="bg1"/>
                  </a:solidFill>
                  <a:latin typeface="Consolas" panose="020B0609020204030204" pitchFamily="49" charset="0"/>
                  <a:cs typeface="Consolas" panose="020B0609020204030204" pitchFamily="49" charset="0"/>
                </a:rPr>
                <a:t>getBitmap</a:t>
              </a:r>
              <a:r>
                <a:rPr lang="en-US" altLang="zh-CN" dirty="0" smtClean="0">
                  <a:solidFill>
                    <a:schemeClr val="bg1"/>
                  </a:solidFill>
                  <a:latin typeface="Consolas" panose="020B0609020204030204" pitchFamily="49" charset="0"/>
                  <a:cs typeface="Consolas" panose="020B0609020204030204" pitchFamily="49" charset="0"/>
                </a:rPr>
                <a:t>()</a:t>
              </a:r>
              <a:r>
                <a:rPr lang="zh-CN" altLang="en-US" dirty="0" smtClean="0">
                  <a:solidFill>
                    <a:schemeClr val="bg1"/>
                  </a:solidFill>
                  <a:latin typeface="Consolas" panose="020B0609020204030204" pitchFamily="49" charset="0"/>
                  <a:cs typeface="Consolas" panose="020B0609020204030204" pitchFamily="49" charset="0"/>
                </a:rPr>
                <a:t>方法：</a:t>
              </a:r>
              <a:endParaRPr lang="zh-CN" altLang="en-US" dirty="0">
                <a:solidFill>
                  <a:schemeClr val="bg1"/>
                </a:solidFill>
              </a:endParaRPr>
            </a:p>
          </p:txBody>
        </p:sp>
      </p:grpSp>
    </p:spTree>
    <p:extLst>
      <p:ext uri="{BB962C8B-B14F-4D97-AF65-F5344CB8AC3E}">
        <p14:creationId xmlns:p14="http://schemas.microsoft.com/office/powerpoint/2010/main" val="1078848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18889" cy="1322388"/>
            <a:chOff x="200997" y="571383"/>
            <a:chExt cx="11418853"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7988509"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7.1.2 Bitmap</a:t>
              </a:r>
              <a:r>
                <a:rPr lang="zh-CN" altLang="en-US" sz="4400" dirty="0" smtClean="0">
                  <a:solidFill>
                    <a:schemeClr val="bg1"/>
                  </a:solidFill>
                  <a:latin typeface="微软雅黑" pitchFamily="34" charset="-122"/>
                  <a:ea typeface="微软雅黑" pitchFamily="34" charset="-122"/>
                </a:rPr>
                <a:t>和</a:t>
              </a:r>
              <a:r>
                <a:rPr lang="en-US" altLang="zh-CN" sz="4400" dirty="0" err="1" smtClean="0">
                  <a:solidFill>
                    <a:schemeClr val="bg1"/>
                  </a:solidFill>
                  <a:latin typeface="微软雅黑" pitchFamily="34" charset="-122"/>
                  <a:ea typeface="微软雅黑" pitchFamily="34" charset="-122"/>
                </a:rPr>
                <a:t>BitmapFactory</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矩形 7"/>
          <p:cNvSpPr/>
          <p:nvPr/>
        </p:nvSpPr>
        <p:spPr>
          <a:xfrm>
            <a:off x="-58780" y="2595014"/>
            <a:ext cx="12250780" cy="374139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9" name="文本框 8"/>
          <p:cNvSpPr txBox="1"/>
          <p:nvPr/>
        </p:nvSpPr>
        <p:spPr>
          <a:xfrm>
            <a:off x="374111" y="2895850"/>
            <a:ext cx="11326218"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err="1" smtClean="0">
                <a:solidFill>
                  <a:schemeClr val="bg1"/>
                </a:solidFill>
                <a:latin typeface="+mn-ea"/>
                <a:ea typeface="+mn-ea"/>
              </a:rPr>
              <a:t>createBitmap</a:t>
            </a:r>
            <a:r>
              <a:rPr lang="en-US" altLang="zh-CN" dirty="0" smtClean="0">
                <a:solidFill>
                  <a:schemeClr val="bg1"/>
                </a:solidFill>
                <a:latin typeface="+mn-ea"/>
                <a:ea typeface="+mn-ea"/>
              </a:rPr>
              <a:t>(Bitmap source,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x,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y,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width,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height)</a:t>
            </a:r>
            <a:r>
              <a:rPr lang="zh-CN" altLang="en-US" dirty="0" smtClean="0">
                <a:solidFill>
                  <a:schemeClr val="bg1"/>
                </a:solidFill>
                <a:latin typeface="+mn-ea"/>
                <a:ea typeface="+mn-ea"/>
              </a:rPr>
              <a:t>：从源位图指定的坐标点（给定</a:t>
            </a:r>
            <a:r>
              <a:rPr lang="en-US" altLang="zh-CN" dirty="0" smtClean="0">
                <a:solidFill>
                  <a:schemeClr val="bg1"/>
                </a:solidFill>
                <a:latin typeface="+mn-ea"/>
                <a:ea typeface="+mn-ea"/>
              </a:rPr>
              <a:t>x</a:t>
            </a:r>
            <a:r>
              <a:rPr lang="zh-CN" altLang="en-US" dirty="0" smtClean="0">
                <a:solidFill>
                  <a:schemeClr val="bg1"/>
                </a:solidFill>
                <a:latin typeface="+mn-ea"/>
                <a:ea typeface="+mn-ea"/>
              </a:rPr>
              <a:t>、</a:t>
            </a:r>
            <a:r>
              <a:rPr lang="en-US" altLang="zh-CN" dirty="0" smtClean="0">
                <a:solidFill>
                  <a:schemeClr val="bg1"/>
                </a:solidFill>
                <a:latin typeface="+mn-ea"/>
                <a:ea typeface="+mn-ea"/>
              </a:rPr>
              <a:t>y</a:t>
            </a:r>
            <a:r>
              <a:rPr lang="zh-CN" altLang="en-US" dirty="0" smtClean="0">
                <a:solidFill>
                  <a:schemeClr val="bg1"/>
                </a:solidFill>
                <a:latin typeface="+mn-ea"/>
                <a:ea typeface="+mn-ea"/>
              </a:rPr>
              <a:t>）开始，从中“挖取”宽</a:t>
            </a:r>
            <a:r>
              <a:rPr lang="en-US" altLang="zh-CN" dirty="0" smtClean="0">
                <a:solidFill>
                  <a:schemeClr val="bg1"/>
                </a:solidFill>
                <a:latin typeface="+mn-ea"/>
                <a:ea typeface="+mn-ea"/>
              </a:rPr>
              <a:t>width</a:t>
            </a:r>
            <a:r>
              <a:rPr lang="zh-CN" altLang="en-US" dirty="0" smtClean="0">
                <a:solidFill>
                  <a:schemeClr val="bg1"/>
                </a:solidFill>
                <a:latin typeface="+mn-ea"/>
                <a:ea typeface="+mn-ea"/>
              </a:rPr>
              <a:t>、高</a:t>
            </a:r>
            <a:r>
              <a:rPr lang="en-US" altLang="zh-CN" dirty="0" smtClean="0">
                <a:solidFill>
                  <a:schemeClr val="bg1"/>
                </a:solidFill>
                <a:latin typeface="+mn-ea"/>
                <a:ea typeface="+mn-ea"/>
              </a:rPr>
              <a:t>height</a:t>
            </a:r>
            <a:r>
              <a:rPr lang="zh-CN" altLang="en-US" dirty="0" smtClean="0">
                <a:solidFill>
                  <a:schemeClr val="bg1"/>
                </a:solidFill>
                <a:latin typeface="+mn-ea"/>
                <a:ea typeface="+mn-ea"/>
              </a:rPr>
              <a:t>的一块出来，创建新的</a:t>
            </a:r>
            <a:r>
              <a:rPr lang="en-US" altLang="zh-CN" dirty="0" smtClean="0">
                <a:solidFill>
                  <a:schemeClr val="bg1"/>
                </a:solidFill>
                <a:latin typeface="+mn-ea"/>
                <a:ea typeface="+mn-ea"/>
              </a:rPr>
              <a:t>Bitmap</a:t>
            </a:r>
            <a:r>
              <a:rPr lang="zh-CN" altLang="en-US" dirty="0" smtClean="0">
                <a:solidFill>
                  <a:schemeClr val="bg1"/>
                </a:solidFill>
                <a:latin typeface="+mn-ea"/>
                <a:ea typeface="+mn-ea"/>
              </a:rPr>
              <a:t>对象。</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createScaledBitmap</a:t>
            </a:r>
            <a:r>
              <a:rPr lang="en-US" altLang="zh-CN" dirty="0" smtClean="0">
                <a:solidFill>
                  <a:schemeClr val="bg1"/>
                </a:solidFill>
                <a:latin typeface="+mn-ea"/>
                <a:ea typeface="+mn-ea"/>
              </a:rPr>
              <a:t>(Bitmap </a:t>
            </a:r>
            <a:r>
              <a:rPr lang="en-US" altLang="zh-CN" dirty="0" err="1" smtClean="0">
                <a:solidFill>
                  <a:schemeClr val="bg1"/>
                </a:solidFill>
                <a:latin typeface="+mn-ea"/>
                <a:ea typeface="+mn-ea"/>
              </a:rPr>
              <a:t>src</a:t>
            </a:r>
            <a:r>
              <a:rPr lang="en-US" altLang="zh-CN" dirty="0" smtClean="0">
                <a:solidFill>
                  <a:schemeClr val="bg1"/>
                </a:solidFill>
                <a:latin typeface="+mn-ea"/>
                <a:ea typeface="+mn-ea"/>
              </a:rPr>
              <a:t>,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a:t>
            </a:r>
            <a:r>
              <a:rPr lang="en-US" altLang="zh-CN" dirty="0" err="1" smtClean="0">
                <a:solidFill>
                  <a:schemeClr val="bg1"/>
                </a:solidFill>
                <a:latin typeface="+mn-ea"/>
                <a:ea typeface="+mn-ea"/>
              </a:rPr>
              <a:t>dstWidth</a:t>
            </a:r>
            <a:r>
              <a:rPr lang="en-US" altLang="zh-CN" dirty="0" smtClean="0">
                <a:solidFill>
                  <a:schemeClr val="bg1"/>
                </a:solidFill>
                <a:latin typeface="+mn-ea"/>
                <a:ea typeface="+mn-ea"/>
              </a:rPr>
              <a:t>,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a:t>
            </a:r>
            <a:r>
              <a:rPr lang="en-US" altLang="zh-CN" dirty="0" err="1" smtClean="0">
                <a:solidFill>
                  <a:schemeClr val="bg1"/>
                </a:solidFill>
                <a:latin typeface="+mn-ea"/>
                <a:ea typeface="+mn-ea"/>
              </a:rPr>
              <a:t>dstHeight</a:t>
            </a:r>
            <a:r>
              <a:rPr lang="en-US" altLang="zh-CN" dirty="0" smtClean="0">
                <a:solidFill>
                  <a:schemeClr val="bg1"/>
                </a:solidFill>
                <a:latin typeface="+mn-ea"/>
                <a:ea typeface="+mn-ea"/>
              </a:rPr>
              <a:t>, </a:t>
            </a:r>
            <a:r>
              <a:rPr lang="en-US" altLang="zh-CN" dirty="0" err="1" smtClean="0">
                <a:solidFill>
                  <a:schemeClr val="bg1"/>
                </a:solidFill>
                <a:latin typeface="+mn-ea"/>
                <a:ea typeface="+mn-ea"/>
              </a:rPr>
              <a:t>boolean</a:t>
            </a:r>
            <a:r>
              <a:rPr lang="en-US" altLang="zh-CN" dirty="0" smtClean="0">
                <a:solidFill>
                  <a:schemeClr val="bg1"/>
                </a:solidFill>
                <a:latin typeface="+mn-ea"/>
                <a:ea typeface="+mn-ea"/>
              </a:rPr>
              <a:t> filter)</a:t>
            </a:r>
            <a:r>
              <a:rPr lang="zh-CN" altLang="en-US" dirty="0" smtClean="0">
                <a:solidFill>
                  <a:schemeClr val="bg1"/>
                </a:solidFill>
                <a:latin typeface="+mn-ea"/>
                <a:ea typeface="+mn-ea"/>
              </a:rPr>
              <a:t>：对源位图</a:t>
            </a:r>
            <a:r>
              <a:rPr lang="en-US" altLang="zh-CN" dirty="0" err="1" smtClean="0">
                <a:solidFill>
                  <a:schemeClr val="bg1"/>
                </a:solidFill>
                <a:latin typeface="+mn-ea"/>
                <a:ea typeface="+mn-ea"/>
              </a:rPr>
              <a:t>src</a:t>
            </a:r>
            <a:r>
              <a:rPr lang="zh-CN" altLang="en-US" dirty="0" smtClean="0">
                <a:solidFill>
                  <a:schemeClr val="bg1"/>
                </a:solidFill>
                <a:latin typeface="+mn-ea"/>
                <a:ea typeface="+mn-ea"/>
              </a:rPr>
              <a:t>进行缩放，缩放成宽</a:t>
            </a:r>
            <a:r>
              <a:rPr lang="en-US" altLang="zh-CN" dirty="0" err="1" smtClean="0">
                <a:solidFill>
                  <a:schemeClr val="bg1"/>
                </a:solidFill>
                <a:latin typeface="+mn-ea"/>
                <a:ea typeface="+mn-ea"/>
              </a:rPr>
              <a:t>dstWidth</a:t>
            </a:r>
            <a:r>
              <a:rPr lang="zh-CN" altLang="en-US" dirty="0" smtClean="0">
                <a:solidFill>
                  <a:schemeClr val="bg1"/>
                </a:solidFill>
                <a:latin typeface="+mn-ea"/>
                <a:ea typeface="+mn-ea"/>
              </a:rPr>
              <a:t>、高</a:t>
            </a:r>
            <a:r>
              <a:rPr lang="en-US" altLang="zh-CN" dirty="0" err="1" smtClean="0">
                <a:solidFill>
                  <a:schemeClr val="bg1"/>
                </a:solidFill>
                <a:latin typeface="+mn-ea"/>
                <a:ea typeface="+mn-ea"/>
              </a:rPr>
              <a:t>dstHeight</a:t>
            </a:r>
            <a:r>
              <a:rPr lang="zh-CN" altLang="en-US" dirty="0" smtClean="0">
                <a:solidFill>
                  <a:schemeClr val="bg1"/>
                </a:solidFill>
                <a:latin typeface="+mn-ea"/>
                <a:ea typeface="+mn-ea"/>
              </a:rPr>
              <a:t>的新位图。</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createBitmap</a:t>
            </a:r>
            <a:r>
              <a:rPr lang="en-US" altLang="zh-CN" dirty="0" smtClean="0">
                <a:solidFill>
                  <a:schemeClr val="bg1"/>
                </a:solidFill>
                <a:latin typeface="+mn-ea"/>
                <a:ea typeface="+mn-ea"/>
              </a:rPr>
              <a:t>(</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width,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height, </a:t>
            </a:r>
            <a:r>
              <a:rPr lang="en-US" altLang="zh-CN" dirty="0" err="1" smtClean="0">
                <a:solidFill>
                  <a:schemeClr val="bg1"/>
                </a:solidFill>
                <a:latin typeface="+mn-ea"/>
                <a:ea typeface="+mn-ea"/>
              </a:rPr>
              <a:t>Bitmap.Config</a:t>
            </a:r>
            <a:r>
              <a:rPr lang="en-US" altLang="zh-CN" dirty="0" smtClean="0">
                <a:solidFill>
                  <a:schemeClr val="bg1"/>
                </a:solidFill>
                <a:latin typeface="+mn-ea"/>
                <a:ea typeface="+mn-ea"/>
              </a:rPr>
              <a:t> </a:t>
            </a:r>
            <a:r>
              <a:rPr lang="en-US" altLang="zh-CN" dirty="0" err="1" smtClean="0">
                <a:solidFill>
                  <a:schemeClr val="bg1"/>
                </a:solidFill>
                <a:latin typeface="+mn-ea"/>
                <a:ea typeface="+mn-ea"/>
              </a:rPr>
              <a:t>config</a:t>
            </a:r>
            <a:r>
              <a:rPr lang="en-US" altLang="zh-CN" dirty="0" smtClean="0">
                <a:solidFill>
                  <a:schemeClr val="bg1"/>
                </a:solidFill>
                <a:latin typeface="+mn-ea"/>
                <a:ea typeface="+mn-ea"/>
              </a:rPr>
              <a:t>)</a:t>
            </a:r>
            <a:r>
              <a:rPr lang="zh-CN" altLang="en-US" dirty="0" smtClean="0">
                <a:solidFill>
                  <a:schemeClr val="bg1"/>
                </a:solidFill>
                <a:latin typeface="+mn-ea"/>
                <a:ea typeface="+mn-ea"/>
              </a:rPr>
              <a:t>：创建一个宽</a:t>
            </a:r>
            <a:r>
              <a:rPr lang="en-US" altLang="zh-CN" dirty="0" smtClean="0">
                <a:solidFill>
                  <a:schemeClr val="bg1"/>
                </a:solidFill>
                <a:latin typeface="+mn-ea"/>
                <a:ea typeface="+mn-ea"/>
              </a:rPr>
              <a:t>Width</a:t>
            </a:r>
            <a:r>
              <a:rPr lang="zh-CN" altLang="en-US" dirty="0" smtClean="0">
                <a:solidFill>
                  <a:schemeClr val="bg1"/>
                </a:solidFill>
                <a:latin typeface="+mn-ea"/>
                <a:ea typeface="+mn-ea"/>
              </a:rPr>
              <a:t>、高</a:t>
            </a:r>
            <a:r>
              <a:rPr lang="en-US" altLang="zh-CN" dirty="0" smtClean="0">
                <a:solidFill>
                  <a:schemeClr val="bg1"/>
                </a:solidFill>
                <a:latin typeface="+mn-ea"/>
                <a:ea typeface="+mn-ea"/>
              </a:rPr>
              <a:t>Height</a:t>
            </a:r>
            <a:r>
              <a:rPr lang="zh-CN" altLang="en-US" dirty="0" smtClean="0">
                <a:solidFill>
                  <a:schemeClr val="bg1"/>
                </a:solidFill>
                <a:latin typeface="+mn-ea"/>
                <a:ea typeface="+mn-ea"/>
              </a:rPr>
              <a:t>的新位图。</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createBitmap</a:t>
            </a:r>
            <a:r>
              <a:rPr lang="en-US" altLang="zh-CN" dirty="0" smtClean="0">
                <a:solidFill>
                  <a:schemeClr val="bg1"/>
                </a:solidFill>
                <a:latin typeface="+mn-ea"/>
                <a:ea typeface="+mn-ea"/>
              </a:rPr>
              <a:t>(Bitmap source,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x,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y,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width,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height, Matrix m, </a:t>
            </a:r>
            <a:r>
              <a:rPr lang="en-US" altLang="zh-CN" dirty="0" err="1" smtClean="0">
                <a:solidFill>
                  <a:schemeClr val="bg1"/>
                </a:solidFill>
                <a:latin typeface="+mn-ea"/>
                <a:ea typeface="+mn-ea"/>
              </a:rPr>
              <a:t>boolean</a:t>
            </a:r>
            <a:r>
              <a:rPr lang="en-US" altLang="zh-CN" dirty="0" smtClean="0">
                <a:solidFill>
                  <a:schemeClr val="bg1"/>
                </a:solidFill>
                <a:latin typeface="+mn-ea"/>
                <a:ea typeface="+mn-ea"/>
              </a:rPr>
              <a:t> filter)</a:t>
            </a:r>
            <a:r>
              <a:rPr lang="zh-CN" altLang="en-US" dirty="0" smtClean="0">
                <a:solidFill>
                  <a:schemeClr val="bg1"/>
                </a:solidFill>
                <a:latin typeface="+mn-ea"/>
                <a:ea typeface="+mn-ea"/>
              </a:rPr>
              <a:t>：</a:t>
            </a:r>
            <a:r>
              <a:rPr lang="zh-CN" altLang="en-US" dirty="0">
                <a:solidFill>
                  <a:schemeClr val="bg1"/>
                </a:solidFill>
                <a:latin typeface="+mn-ea"/>
                <a:ea typeface="+mn-ea"/>
              </a:rPr>
              <a:t>从源位图指定的坐标点（</a:t>
            </a:r>
            <a:r>
              <a:rPr lang="zh-CN" altLang="en-US" dirty="0" smtClean="0">
                <a:solidFill>
                  <a:schemeClr val="bg1"/>
                </a:solidFill>
                <a:latin typeface="+mn-ea"/>
                <a:ea typeface="+mn-ea"/>
              </a:rPr>
              <a:t>给定</a:t>
            </a:r>
            <a:r>
              <a:rPr lang="en-US" altLang="zh-CN" dirty="0" smtClean="0">
                <a:solidFill>
                  <a:schemeClr val="bg1"/>
                </a:solidFill>
                <a:latin typeface="+mn-ea"/>
                <a:ea typeface="+mn-ea"/>
              </a:rPr>
              <a:t>x</a:t>
            </a:r>
            <a:r>
              <a:rPr lang="zh-CN" altLang="en-US" dirty="0">
                <a:solidFill>
                  <a:schemeClr val="bg1"/>
                </a:solidFill>
                <a:latin typeface="+mn-ea"/>
                <a:ea typeface="+mn-ea"/>
              </a:rPr>
              <a:t>、</a:t>
            </a:r>
            <a:r>
              <a:rPr lang="en-US" altLang="zh-CN" dirty="0">
                <a:solidFill>
                  <a:schemeClr val="bg1"/>
                </a:solidFill>
                <a:latin typeface="+mn-ea"/>
                <a:ea typeface="+mn-ea"/>
              </a:rPr>
              <a:t>y</a:t>
            </a:r>
            <a:r>
              <a:rPr lang="zh-CN" altLang="en-US" dirty="0">
                <a:solidFill>
                  <a:schemeClr val="bg1"/>
                </a:solidFill>
                <a:latin typeface="+mn-ea"/>
                <a:ea typeface="+mn-ea"/>
              </a:rPr>
              <a:t>）开始，从中</a:t>
            </a:r>
            <a:r>
              <a:rPr lang="zh-CN" altLang="en-US" dirty="0" smtClean="0">
                <a:solidFill>
                  <a:schemeClr val="bg1"/>
                </a:solidFill>
                <a:latin typeface="+mn-ea"/>
                <a:ea typeface="+mn-ea"/>
              </a:rPr>
              <a:t>“挖取”宽</a:t>
            </a:r>
            <a:r>
              <a:rPr lang="en-US" altLang="zh-CN" dirty="0">
                <a:solidFill>
                  <a:schemeClr val="bg1"/>
                </a:solidFill>
                <a:latin typeface="+mn-ea"/>
                <a:ea typeface="+mn-ea"/>
              </a:rPr>
              <a:t>width</a:t>
            </a:r>
            <a:r>
              <a:rPr lang="zh-CN" altLang="en-US" dirty="0">
                <a:solidFill>
                  <a:schemeClr val="bg1"/>
                </a:solidFill>
                <a:latin typeface="+mn-ea"/>
                <a:ea typeface="+mn-ea"/>
              </a:rPr>
              <a:t>、高</a:t>
            </a:r>
            <a:r>
              <a:rPr lang="en-US" altLang="zh-CN" dirty="0">
                <a:solidFill>
                  <a:schemeClr val="bg1"/>
                </a:solidFill>
                <a:latin typeface="+mn-ea"/>
                <a:ea typeface="+mn-ea"/>
              </a:rPr>
              <a:t>height</a:t>
            </a:r>
            <a:r>
              <a:rPr lang="zh-CN" altLang="en-US" dirty="0">
                <a:solidFill>
                  <a:schemeClr val="bg1"/>
                </a:solidFill>
                <a:latin typeface="+mn-ea"/>
                <a:ea typeface="+mn-ea"/>
              </a:rPr>
              <a:t>的一块出来，创建新的</a:t>
            </a:r>
            <a:r>
              <a:rPr lang="en-US" altLang="zh-CN" dirty="0">
                <a:solidFill>
                  <a:schemeClr val="bg1"/>
                </a:solidFill>
                <a:latin typeface="+mn-ea"/>
                <a:ea typeface="+mn-ea"/>
              </a:rPr>
              <a:t>Bitmap</a:t>
            </a:r>
            <a:r>
              <a:rPr lang="zh-CN" altLang="en-US" dirty="0" smtClean="0">
                <a:solidFill>
                  <a:schemeClr val="bg1"/>
                </a:solidFill>
                <a:latin typeface="+mn-ea"/>
                <a:ea typeface="+mn-ea"/>
              </a:rPr>
              <a:t>对象，并按</a:t>
            </a:r>
            <a:r>
              <a:rPr lang="en-US" altLang="zh-CN" dirty="0" smtClean="0">
                <a:solidFill>
                  <a:schemeClr val="bg1"/>
                </a:solidFill>
                <a:latin typeface="+mn-ea"/>
                <a:ea typeface="+mn-ea"/>
              </a:rPr>
              <a:t>Matrix</a:t>
            </a:r>
            <a:r>
              <a:rPr lang="zh-CN" altLang="en-US" dirty="0" smtClean="0">
                <a:solidFill>
                  <a:schemeClr val="bg1"/>
                </a:solidFill>
                <a:latin typeface="+mn-ea"/>
                <a:ea typeface="+mn-ea"/>
              </a:rPr>
              <a:t>指定的规则进行变换。</a:t>
            </a:r>
            <a:endParaRPr lang="zh-CN" altLang="en-US" dirty="0">
              <a:solidFill>
                <a:schemeClr val="bg1"/>
              </a:solidFill>
              <a:latin typeface="+mn-ea"/>
              <a:ea typeface="+mn-ea"/>
            </a:endParaRPr>
          </a:p>
        </p:txBody>
      </p:sp>
      <p:sp>
        <p:nvSpPr>
          <p:cNvPr id="10" name="矩形 9"/>
          <p:cNvSpPr/>
          <p:nvPr/>
        </p:nvSpPr>
        <p:spPr>
          <a:xfrm>
            <a:off x="0" y="2045740"/>
            <a:ext cx="7170099"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smtClean="0"/>
              <a:t>Bitmap</a:t>
            </a:r>
            <a:r>
              <a:rPr lang="zh-CN" altLang="en-US" dirty="0" smtClean="0"/>
              <a:t>提供了一些静态方法来创建新的</a:t>
            </a:r>
            <a:r>
              <a:rPr lang="en-US" altLang="zh-CN" dirty="0" smtClean="0"/>
              <a:t>Bitmap</a:t>
            </a:r>
            <a:r>
              <a:rPr lang="zh-CN" altLang="en-US" dirty="0" smtClean="0"/>
              <a:t>对象</a:t>
            </a:r>
            <a:r>
              <a:rPr lang="zh-CN" altLang="en-US" dirty="0"/>
              <a:t>，</a:t>
            </a:r>
            <a:r>
              <a:rPr lang="zh-CN" altLang="en-US" dirty="0" smtClean="0"/>
              <a:t>常用方法如下：</a:t>
            </a:r>
            <a:endParaRPr lang="zh-CN" altLang="en-US" sz="2800" b="1" dirty="0"/>
          </a:p>
        </p:txBody>
      </p:sp>
      <p:sp>
        <p:nvSpPr>
          <p:cNvPr id="11" name="文本框 10"/>
          <p:cNvSpPr txBox="1"/>
          <p:nvPr/>
        </p:nvSpPr>
        <p:spPr bwMode="auto">
          <a:xfrm>
            <a:off x="2638550" y="1169439"/>
            <a:ext cx="8634095" cy="400110"/>
          </a:xfrm>
          <a:prstGeom prst="rect">
            <a:avLst/>
          </a:prstGeom>
          <a:noFill/>
        </p:spPr>
        <p:txBody>
          <a:bodyPr wrap="none">
            <a:spAutoFit/>
          </a:bodyPr>
          <a:lstStyle/>
          <a:p>
            <a:pPr fontAlgn="auto">
              <a:spcBef>
                <a:spcPts val="0"/>
              </a:spcBef>
              <a:spcAft>
                <a:spcPts val="0"/>
              </a:spcAft>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代表一个位图，</a:t>
            </a:r>
            <a:r>
              <a:rPr lang="zh-CN" altLang="zh-CN" sz="2000" dirty="0">
                <a:solidFill>
                  <a:schemeClr val="bg1"/>
                </a:solidFill>
                <a:latin typeface="Consolas" panose="020B0609020204030204" pitchFamily="49" charset="0"/>
                <a:cs typeface="Consolas" panose="020B0609020204030204" pitchFamily="49"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BitmapDrawable</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里的图片就是一个</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88364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92832" cy="1322388"/>
            <a:chOff x="200997" y="571383"/>
            <a:chExt cx="11492796"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7988509"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7.1.2 Bitmap</a:t>
              </a:r>
              <a:r>
                <a:rPr lang="zh-CN" altLang="en-US" sz="4400" dirty="0" smtClean="0">
                  <a:solidFill>
                    <a:schemeClr val="bg1"/>
                  </a:solidFill>
                  <a:latin typeface="微软雅黑" pitchFamily="34" charset="-122"/>
                  <a:ea typeface="微软雅黑" pitchFamily="34" charset="-122"/>
                </a:rPr>
                <a:t>和</a:t>
              </a:r>
              <a:r>
                <a:rPr lang="en-US" altLang="zh-CN" sz="4400" dirty="0" err="1" smtClean="0">
                  <a:solidFill>
                    <a:schemeClr val="bg1"/>
                  </a:solidFill>
                  <a:latin typeface="微软雅黑" pitchFamily="34" charset="-122"/>
                  <a:ea typeface="微软雅黑" pitchFamily="34" charset="-122"/>
                </a:rPr>
                <a:t>BitmapFactory</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文本框 45"/>
            <p:cNvSpPr txBox="1"/>
            <p:nvPr/>
          </p:nvSpPr>
          <p:spPr>
            <a:xfrm>
              <a:off x="2971176" y="1412480"/>
              <a:ext cx="8722617" cy="399978"/>
            </a:xfrm>
            <a:prstGeom prst="rect">
              <a:avLst/>
            </a:prstGeom>
            <a:noFill/>
          </p:spPr>
          <p:txBody>
            <a:bodyPr wrap="none">
              <a:spAutoFit/>
            </a:bodyPr>
            <a:lstStyle/>
            <a:p>
              <a:pPr fontAlgn="auto">
                <a:spcBef>
                  <a:spcPts val="0"/>
                </a:spcBef>
                <a:spcAft>
                  <a:spcPts val="0"/>
                </a:spcAft>
                <a:defRPr/>
              </a:pP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BitmapFactory</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是一</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个工具类，提供了大量的方法解析、创建</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58780" y="2595014"/>
            <a:ext cx="12250780" cy="350957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9" name="文本框 8"/>
          <p:cNvSpPr txBox="1"/>
          <p:nvPr/>
        </p:nvSpPr>
        <p:spPr>
          <a:xfrm>
            <a:off x="403501" y="2918639"/>
            <a:ext cx="11326218" cy="286232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err="1" smtClean="0">
                <a:solidFill>
                  <a:schemeClr val="bg1"/>
                </a:solidFill>
                <a:latin typeface="+mn-ea"/>
                <a:ea typeface="+mn-ea"/>
              </a:rPr>
              <a:t>decodeByteArray</a:t>
            </a:r>
            <a:r>
              <a:rPr lang="en-US" altLang="zh-CN" dirty="0" smtClean="0">
                <a:solidFill>
                  <a:schemeClr val="bg1"/>
                </a:solidFill>
                <a:latin typeface="+mn-ea"/>
                <a:ea typeface="+mn-ea"/>
              </a:rPr>
              <a:t>(byte[] data,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offset,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length)</a:t>
            </a:r>
            <a:r>
              <a:rPr lang="zh-CN" altLang="en-US" dirty="0" smtClean="0">
                <a:solidFill>
                  <a:schemeClr val="bg1"/>
                </a:solidFill>
                <a:latin typeface="+mn-ea"/>
                <a:ea typeface="+mn-ea"/>
              </a:rPr>
              <a:t>：从指定字节数组的</a:t>
            </a:r>
            <a:r>
              <a:rPr lang="en-US" altLang="zh-CN" dirty="0" smtClean="0">
                <a:solidFill>
                  <a:schemeClr val="bg1"/>
                </a:solidFill>
                <a:latin typeface="+mn-ea"/>
                <a:ea typeface="+mn-ea"/>
              </a:rPr>
              <a:t>offset</a:t>
            </a:r>
            <a:r>
              <a:rPr lang="zh-CN" altLang="en-US" dirty="0" smtClean="0">
                <a:solidFill>
                  <a:schemeClr val="bg1"/>
                </a:solidFill>
                <a:latin typeface="+mn-ea"/>
                <a:ea typeface="+mn-ea"/>
              </a:rPr>
              <a:t>位置开始，将长度为</a:t>
            </a:r>
            <a:r>
              <a:rPr lang="en-US" altLang="zh-CN" dirty="0" smtClean="0">
                <a:solidFill>
                  <a:schemeClr val="bg1"/>
                </a:solidFill>
                <a:latin typeface="+mn-ea"/>
                <a:ea typeface="+mn-ea"/>
              </a:rPr>
              <a:t>length</a:t>
            </a:r>
            <a:r>
              <a:rPr lang="zh-CN" altLang="en-US" dirty="0" smtClean="0">
                <a:solidFill>
                  <a:schemeClr val="bg1"/>
                </a:solidFill>
                <a:latin typeface="+mn-ea"/>
                <a:ea typeface="+mn-ea"/>
              </a:rPr>
              <a:t>的字节数据解析成</a:t>
            </a:r>
            <a:r>
              <a:rPr lang="en-US" altLang="zh-CN" dirty="0" smtClean="0">
                <a:solidFill>
                  <a:schemeClr val="bg1"/>
                </a:solidFill>
                <a:latin typeface="+mn-ea"/>
                <a:ea typeface="+mn-ea"/>
              </a:rPr>
              <a:t>Bitmap</a:t>
            </a:r>
            <a:r>
              <a:rPr lang="zh-CN" altLang="en-US" dirty="0" smtClean="0">
                <a:solidFill>
                  <a:schemeClr val="bg1"/>
                </a:solidFill>
                <a:latin typeface="+mn-ea"/>
                <a:ea typeface="+mn-ea"/>
              </a:rPr>
              <a:t>对象。</a:t>
            </a:r>
            <a:endParaRPr lang="en-US" altLang="zh-CN" dirty="0" smtClean="0">
              <a:solidFill>
                <a:schemeClr val="bg1"/>
              </a:solidFill>
              <a:latin typeface="+mn-ea"/>
              <a:ea typeface="+mn-ea"/>
            </a:endParaRPr>
          </a:p>
          <a:p>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decodeFile</a:t>
            </a:r>
            <a:r>
              <a:rPr lang="en-US" altLang="zh-CN" dirty="0" smtClean="0">
                <a:solidFill>
                  <a:schemeClr val="bg1"/>
                </a:solidFill>
                <a:latin typeface="+mn-ea"/>
                <a:ea typeface="+mn-ea"/>
              </a:rPr>
              <a:t>(String </a:t>
            </a:r>
            <a:r>
              <a:rPr lang="en-US" altLang="zh-CN" dirty="0" err="1" smtClean="0">
                <a:solidFill>
                  <a:schemeClr val="bg1"/>
                </a:solidFill>
                <a:latin typeface="+mn-ea"/>
                <a:ea typeface="+mn-ea"/>
              </a:rPr>
              <a:t>pathName</a:t>
            </a:r>
            <a:r>
              <a:rPr lang="en-US" altLang="zh-CN" dirty="0" smtClean="0">
                <a:solidFill>
                  <a:schemeClr val="bg1"/>
                </a:solidFill>
                <a:latin typeface="+mn-ea"/>
                <a:ea typeface="+mn-ea"/>
              </a:rPr>
              <a:t>)</a:t>
            </a:r>
            <a:r>
              <a:rPr lang="zh-CN" altLang="en-US" dirty="0" smtClean="0">
                <a:solidFill>
                  <a:schemeClr val="bg1"/>
                </a:solidFill>
                <a:latin typeface="+mn-ea"/>
                <a:ea typeface="+mn-ea"/>
              </a:rPr>
              <a:t>：从</a:t>
            </a:r>
            <a:r>
              <a:rPr lang="en-US" altLang="zh-CN" dirty="0" err="1" smtClean="0">
                <a:solidFill>
                  <a:schemeClr val="bg1"/>
                </a:solidFill>
                <a:latin typeface="+mn-ea"/>
                <a:ea typeface="+mn-ea"/>
              </a:rPr>
              <a:t>pathName</a:t>
            </a:r>
            <a:r>
              <a:rPr lang="zh-CN" altLang="en-US" dirty="0" smtClean="0">
                <a:solidFill>
                  <a:schemeClr val="bg1"/>
                </a:solidFill>
                <a:latin typeface="+mn-ea"/>
                <a:ea typeface="+mn-ea"/>
              </a:rPr>
              <a:t>指定的文件中解析、创建</a:t>
            </a:r>
            <a:r>
              <a:rPr lang="en-US" altLang="zh-CN" dirty="0" smtClean="0">
                <a:solidFill>
                  <a:schemeClr val="bg1"/>
                </a:solidFill>
                <a:latin typeface="+mn-ea"/>
                <a:ea typeface="+mn-ea"/>
              </a:rPr>
              <a:t>Bitmap</a:t>
            </a:r>
            <a:r>
              <a:rPr lang="zh-CN" altLang="en-US" dirty="0" smtClean="0">
                <a:solidFill>
                  <a:schemeClr val="bg1"/>
                </a:solidFill>
                <a:latin typeface="+mn-ea"/>
                <a:ea typeface="+mn-ea"/>
              </a:rPr>
              <a:t>对象。</a:t>
            </a:r>
            <a:endParaRPr lang="en-US" altLang="zh-CN" dirty="0" smtClean="0">
              <a:solidFill>
                <a:schemeClr val="bg1"/>
              </a:solidFill>
              <a:latin typeface="+mn-ea"/>
              <a:ea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decodeFileDescriptor</a:t>
            </a:r>
            <a:r>
              <a:rPr lang="en-US" altLang="zh-CN" dirty="0" smtClean="0">
                <a:solidFill>
                  <a:schemeClr val="bg1"/>
                </a:solidFill>
                <a:latin typeface="+mn-ea"/>
                <a:ea typeface="+mn-ea"/>
              </a:rPr>
              <a:t>(</a:t>
            </a:r>
            <a:r>
              <a:rPr lang="en-US" altLang="zh-CN" dirty="0" err="1" smtClean="0">
                <a:solidFill>
                  <a:schemeClr val="bg1"/>
                </a:solidFill>
                <a:latin typeface="+mn-ea"/>
                <a:ea typeface="+mn-ea"/>
              </a:rPr>
              <a:t>FileDescriptor</a:t>
            </a:r>
            <a:r>
              <a:rPr lang="en-US" altLang="zh-CN" dirty="0" smtClean="0">
                <a:solidFill>
                  <a:schemeClr val="bg1"/>
                </a:solidFill>
                <a:latin typeface="+mn-ea"/>
                <a:ea typeface="+mn-ea"/>
              </a:rPr>
              <a:t> </a:t>
            </a:r>
            <a:r>
              <a:rPr lang="en-US" altLang="zh-CN" dirty="0" err="1" smtClean="0">
                <a:solidFill>
                  <a:schemeClr val="bg1"/>
                </a:solidFill>
                <a:latin typeface="+mn-ea"/>
                <a:ea typeface="+mn-ea"/>
              </a:rPr>
              <a:t>fd</a:t>
            </a:r>
            <a:r>
              <a:rPr lang="en-US" altLang="zh-CN" dirty="0" smtClean="0">
                <a:solidFill>
                  <a:schemeClr val="bg1"/>
                </a:solidFill>
                <a:latin typeface="+mn-ea"/>
                <a:ea typeface="+mn-ea"/>
              </a:rPr>
              <a:t>)</a:t>
            </a:r>
            <a:r>
              <a:rPr lang="zh-CN" altLang="en-US" dirty="0" smtClean="0">
                <a:solidFill>
                  <a:schemeClr val="bg1"/>
                </a:solidFill>
                <a:latin typeface="+mn-ea"/>
                <a:ea typeface="+mn-ea"/>
              </a:rPr>
              <a:t>：用于从</a:t>
            </a:r>
            <a:r>
              <a:rPr lang="en-US" altLang="zh-CN" dirty="0" err="1" smtClean="0">
                <a:solidFill>
                  <a:schemeClr val="bg1"/>
                </a:solidFill>
                <a:latin typeface="+mn-ea"/>
                <a:ea typeface="+mn-ea"/>
              </a:rPr>
              <a:t>FileDescriptor</a:t>
            </a:r>
            <a:r>
              <a:rPr lang="zh-CN" altLang="en-US" dirty="0" smtClean="0">
                <a:solidFill>
                  <a:schemeClr val="bg1"/>
                </a:solidFill>
                <a:latin typeface="+mn-ea"/>
                <a:ea typeface="+mn-ea"/>
              </a:rPr>
              <a:t>对应的文件中解析、</a:t>
            </a:r>
            <a:r>
              <a:rPr lang="zh-CN" altLang="en-US" dirty="0">
                <a:solidFill>
                  <a:schemeClr val="bg1"/>
                </a:solidFill>
                <a:latin typeface="+mn-ea"/>
              </a:rPr>
              <a:t>创建</a:t>
            </a:r>
            <a:r>
              <a:rPr lang="en-US" altLang="zh-CN" dirty="0">
                <a:solidFill>
                  <a:schemeClr val="bg1"/>
                </a:solidFill>
                <a:latin typeface="+mn-ea"/>
              </a:rPr>
              <a:t>Bitmap</a:t>
            </a:r>
            <a:r>
              <a:rPr lang="zh-CN" altLang="en-US" dirty="0">
                <a:solidFill>
                  <a:schemeClr val="bg1"/>
                </a:solidFill>
                <a:latin typeface="+mn-ea"/>
              </a:rPr>
              <a:t>对象。</a:t>
            </a:r>
            <a:endParaRPr lang="en-US" altLang="zh-CN" dirty="0">
              <a:solidFill>
                <a:schemeClr val="bg1"/>
              </a:solidFill>
              <a:latin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decodeResource</a:t>
            </a:r>
            <a:r>
              <a:rPr lang="en-US" altLang="zh-CN" dirty="0" smtClean="0">
                <a:solidFill>
                  <a:schemeClr val="bg1"/>
                </a:solidFill>
                <a:latin typeface="+mn-ea"/>
                <a:ea typeface="+mn-ea"/>
              </a:rPr>
              <a:t>(Resources res, </a:t>
            </a:r>
            <a:r>
              <a:rPr lang="en-US" altLang="zh-CN" dirty="0" err="1" smtClean="0">
                <a:solidFill>
                  <a:schemeClr val="bg1"/>
                </a:solidFill>
                <a:latin typeface="+mn-ea"/>
                <a:ea typeface="+mn-ea"/>
              </a:rPr>
              <a:t>int</a:t>
            </a:r>
            <a:r>
              <a:rPr lang="en-US" altLang="zh-CN" dirty="0" smtClean="0">
                <a:solidFill>
                  <a:schemeClr val="bg1"/>
                </a:solidFill>
                <a:latin typeface="+mn-ea"/>
                <a:ea typeface="+mn-ea"/>
              </a:rPr>
              <a:t> id)</a:t>
            </a:r>
            <a:r>
              <a:rPr lang="zh-CN" altLang="en-US" dirty="0" smtClean="0">
                <a:solidFill>
                  <a:schemeClr val="bg1"/>
                </a:solidFill>
                <a:latin typeface="+mn-ea"/>
                <a:ea typeface="+mn-ea"/>
              </a:rPr>
              <a:t>：用于根据给定的资源</a:t>
            </a:r>
            <a:r>
              <a:rPr lang="en-US" altLang="zh-CN" dirty="0" smtClean="0">
                <a:solidFill>
                  <a:schemeClr val="bg1"/>
                </a:solidFill>
                <a:latin typeface="+mn-ea"/>
                <a:ea typeface="+mn-ea"/>
              </a:rPr>
              <a:t>ID</a:t>
            </a:r>
            <a:r>
              <a:rPr lang="zh-CN" altLang="en-US" dirty="0" smtClean="0">
                <a:solidFill>
                  <a:schemeClr val="bg1"/>
                </a:solidFill>
                <a:latin typeface="+mn-ea"/>
                <a:ea typeface="+mn-ea"/>
              </a:rPr>
              <a:t>从指定资源中解析、</a:t>
            </a:r>
            <a:r>
              <a:rPr lang="zh-CN" altLang="en-US" dirty="0">
                <a:solidFill>
                  <a:schemeClr val="bg1"/>
                </a:solidFill>
                <a:latin typeface="+mn-ea"/>
              </a:rPr>
              <a:t>创建</a:t>
            </a:r>
            <a:r>
              <a:rPr lang="en-US" altLang="zh-CN" dirty="0">
                <a:solidFill>
                  <a:schemeClr val="bg1"/>
                </a:solidFill>
                <a:latin typeface="+mn-ea"/>
              </a:rPr>
              <a:t>Bitmap</a:t>
            </a:r>
            <a:r>
              <a:rPr lang="zh-CN" altLang="en-US" dirty="0">
                <a:solidFill>
                  <a:schemeClr val="bg1"/>
                </a:solidFill>
                <a:latin typeface="+mn-ea"/>
              </a:rPr>
              <a:t>对象。</a:t>
            </a:r>
            <a:endParaRPr lang="en-US" altLang="zh-CN" dirty="0">
              <a:solidFill>
                <a:schemeClr val="bg1"/>
              </a:solidFill>
              <a:latin typeface="+mn-ea"/>
            </a:endParaRPr>
          </a:p>
          <a:p>
            <a:pPr marL="285750" indent="-285750">
              <a:buFont typeface="Wingdings" panose="05000000000000000000" pitchFamily="2" charset="2"/>
              <a:buChar char="Ø"/>
            </a:pPr>
            <a:endParaRPr lang="en-US" altLang="zh-CN" dirty="0" smtClean="0">
              <a:solidFill>
                <a:schemeClr val="bg1"/>
              </a:solidFill>
              <a:latin typeface="+mn-ea"/>
              <a:ea typeface="+mn-ea"/>
            </a:endParaRPr>
          </a:p>
          <a:p>
            <a:pPr marL="285750" indent="-285750">
              <a:buFont typeface="Wingdings" panose="05000000000000000000" pitchFamily="2" charset="2"/>
              <a:buChar char="Ø"/>
            </a:pPr>
            <a:r>
              <a:rPr lang="en-US" altLang="zh-CN" dirty="0" err="1" smtClean="0">
                <a:solidFill>
                  <a:schemeClr val="bg1"/>
                </a:solidFill>
                <a:latin typeface="+mn-ea"/>
                <a:ea typeface="+mn-ea"/>
              </a:rPr>
              <a:t>decodeStream</a:t>
            </a:r>
            <a:r>
              <a:rPr lang="en-US" altLang="zh-CN" dirty="0" smtClean="0">
                <a:solidFill>
                  <a:schemeClr val="bg1"/>
                </a:solidFill>
                <a:latin typeface="+mn-ea"/>
                <a:ea typeface="+mn-ea"/>
              </a:rPr>
              <a:t>(</a:t>
            </a:r>
            <a:r>
              <a:rPr lang="en-US" altLang="zh-CN" dirty="0" err="1" smtClean="0">
                <a:solidFill>
                  <a:schemeClr val="bg1"/>
                </a:solidFill>
                <a:latin typeface="+mn-ea"/>
                <a:ea typeface="+mn-ea"/>
              </a:rPr>
              <a:t>InputStream</a:t>
            </a:r>
            <a:r>
              <a:rPr lang="en-US" altLang="zh-CN" dirty="0" smtClean="0">
                <a:solidFill>
                  <a:schemeClr val="bg1"/>
                </a:solidFill>
                <a:latin typeface="+mn-ea"/>
                <a:ea typeface="+mn-ea"/>
              </a:rPr>
              <a:t> is)</a:t>
            </a:r>
            <a:r>
              <a:rPr lang="zh-CN" altLang="en-US" dirty="0" smtClean="0">
                <a:solidFill>
                  <a:schemeClr val="bg1"/>
                </a:solidFill>
                <a:latin typeface="+mn-ea"/>
                <a:ea typeface="+mn-ea"/>
              </a:rPr>
              <a:t>：用于从指定输入流中解析、</a:t>
            </a:r>
            <a:r>
              <a:rPr lang="zh-CN" altLang="en-US" dirty="0">
                <a:solidFill>
                  <a:schemeClr val="bg1"/>
                </a:solidFill>
                <a:latin typeface="+mn-ea"/>
              </a:rPr>
              <a:t>创建</a:t>
            </a:r>
            <a:r>
              <a:rPr lang="en-US" altLang="zh-CN" dirty="0">
                <a:solidFill>
                  <a:schemeClr val="bg1"/>
                </a:solidFill>
                <a:latin typeface="+mn-ea"/>
              </a:rPr>
              <a:t>Bitmap</a:t>
            </a:r>
            <a:r>
              <a:rPr lang="zh-CN" altLang="en-US" dirty="0">
                <a:solidFill>
                  <a:schemeClr val="bg1"/>
                </a:solidFill>
                <a:latin typeface="+mn-ea"/>
              </a:rPr>
              <a:t>对象</a:t>
            </a:r>
            <a:r>
              <a:rPr lang="zh-CN" altLang="en-US" dirty="0" smtClean="0">
                <a:solidFill>
                  <a:schemeClr val="bg1"/>
                </a:solidFill>
                <a:latin typeface="+mn-ea"/>
              </a:rPr>
              <a:t>。</a:t>
            </a:r>
            <a:endParaRPr lang="en-US" altLang="zh-CN" dirty="0">
              <a:solidFill>
                <a:schemeClr val="bg1"/>
              </a:solidFill>
              <a:latin typeface="+mn-ea"/>
            </a:endParaRPr>
          </a:p>
        </p:txBody>
      </p:sp>
      <p:sp>
        <p:nvSpPr>
          <p:cNvPr id="10" name="矩形 9"/>
          <p:cNvSpPr/>
          <p:nvPr/>
        </p:nvSpPr>
        <p:spPr>
          <a:xfrm>
            <a:off x="1" y="2045740"/>
            <a:ext cx="4005330" cy="552450"/>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err="1" smtClean="0"/>
              <a:t>BitmapFactory</a:t>
            </a:r>
            <a:r>
              <a:rPr lang="zh-CN" altLang="en-US" dirty="0" smtClean="0"/>
              <a:t>包含了</a:t>
            </a:r>
            <a:r>
              <a:rPr lang="zh-CN" altLang="en-US" dirty="0"/>
              <a:t>如下</a:t>
            </a:r>
            <a:r>
              <a:rPr lang="zh-CN" altLang="en-US" dirty="0" smtClean="0"/>
              <a:t>方法：</a:t>
            </a:r>
            <a:endParaRPr lang="zh-CN" altLang="en-US" sz="2800" b="1" dirty="0"/>
          </a:p>
        </p:txBody>
      </p:sp>
    </p:spTree>
    <p:extLst>
      <p:ext uri="{BB962C8B-B14F-4D97-AF65-F5344CB8AC3E}">
        <p14:creationId xmlns:p14="http://schemas.microsoft.com/office/powerpoint/2010/main" val="3138037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40"/>
          <p:cNvGrpSpPr>
            <a:grpSpLocks/>
          </p:cNvGrpSpPr>
          <p:nvPr/>
        </p:nvGrpSpPr>
        <p:grpSpPr bwMode="auto">
          <a:xfrm>
            <a:off x="-131638" y="328064"/>
            <a:ext cx="11492832" cy="1322388"/>
            <a:chOff x="200997" y="571383"/>
            <a:chExt cx="11492796" cy="1321951"/>
          </a:xfrm>
        </p:grpSpPr>
        <p:sp>
          <p:nvSpPr>
            <p:cNvPr id="42" name="矩形 41"/>
            <p:cNvSpPr/>
            <p:nvPr/>
          </p:nvSpPr>
          <p:spPr>
            <a:xfrm>
              <a:off x="2553665" y="1341067"/>
              <a:ext cx="9066185" cy="5522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4" name="文本框 42"/>
            <p:cNvSpPr txBox="1">
              <a:spLocks noChangeArrowheads="1"/>
            </p:cNvSpPr>
            <p:nvPr/>
          </p:nvSpPr>
          <p:spPr bwMode="auto">
            <a:xfrm>
              <a:off x="2971329" y="571383"/>
              <a:ext cx="7988509" cy="769187"/>
            </a:xfrm>
            <a:prstGeom prst="rect">
              <a:avLst/>
            </a:prstGeom>
            <a:noFill/>
            <a:ln w="9525">
              <a:noFill/>
              <a:miter lim="800000"/>
              <a:headEnd/>
              <a:tailEnd/>
            </a:ln>
          </p:spPr>
          <p:txBody>
            <a:bodyPr wrap="none">
              <a:spAutoFit/>
            </a:bodyPr>
            <a:lstStyle/>
            <a:p>
              <a:r>
                <a:rPr lang="en-US" altLang="zh-CN" sz="4400" dirty="0" smtClean="0">
                  <a:solidFill>
                    <a:schemeClr val="bg1"/>
                  </a:solidFill>
                  <a:latin typeface="微软雅黑" pitchFamily="34" charset="-122"/>
                  <a:ea typeface="微软雅黑" pitchFamily="34" charset="-122"/>
                </a:rPr>
                <a:t>7.1.2 Bitmap</a:t>
              </a:r>
              <a:r>
                <a:rPr lang="zh-CN" altLang="en-US" sz="4400" dirty="0" smtClean="0">
                  <a:solidFill>
                    <a:schemeClr val="bg1"/>
                  </a:solidFill>
                  <a:latin typeface="微软雅黑" pitchFamily="34" charset="-122"/>
                  <a:ea typeface="微软雅黑" pitchFamily="34" charset="-122"/>
                </a:rPr>
                <a:t>和</a:t>
              </a:r>
              <a:r>
                <a:rPr lang="en-US" altLang="zh-CN" sz="4400" dirty="0" err="1" smtClean="0">
                  <a:solidFill>
                    <a:schemeClr val="bg1"/>
                  </a:solidFill>
                  <a:latin typeface="微软雅黑" pitchFamily="34" charset="-122"/>
                  <a:ea typeface="微软雅黑" pitchFamily="34" charset="-122"/>
                </a:rPr>
                <a:t>BitmapFactory</a:t>
              </a:r>
              <a:endParaRPr lang="zh-CN" altLang="en-US" sz="4400" dirty="0">
                <a:solidFill>
                  <a:schemeClr val="bg1"/>
                </a:solidFill>
                <a:latin typeface="微软雅黑" pitchFamily="34" charset="-122"/>
                <a:ea typeface="微软雅黑" pitchFamily="34" charset="-122"/>
              </a:endParaRPr>
            </a:p>
          </p:txBody>
        </p:sp>
        <p:cxnSp>
          <p:nvCxnSpPr>
            <p:cNvPr id="44" name="直接连接符 43"/>
            <p:cNvCxnSpPr/>
            <p:nvPr/>
          </p:nvCxnSpPr>
          <p:spPr>
            <a:xfrm>
              <a:off x="200997" y="1344241"/>
              <a:ext cx="24796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53665" y="669775"/>
              <a:ext cx="306386" cy="1223559"/>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文本框 45"/>
            <p:cNvSpPr txBox="1"/>
            <p:nvPr/>
          </p:nvSpPr>
          <p:spPr>
            <a:xfrm>
              <a:off x="2971176" y="1412480"/>
              <a:ext cx="8722617" cy="399978"/>
            </a:xfrm>
            <a:prstGeom prst="rect">
              <a:avLst/>
            </a:prstGeom>
            <a:noFill/>
          </p:spPr>
          <p:txBody>
            <a:bodyPr wrap="none">
              <a:spAutoFit/>
            </a:bodyPr>
            <a:lstStyle/>
            <a:p>
              <a:pPr fontAlgn="auto">
                <a:spcBef>
                  <a:spcPts val="0"/>
                </a:spcBef>
                <a:spcAft>
                  <a:spcPts val="0"/>
                </a:spcAft>
                <a:defRPr/>
              </a:pP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BitmapFactory</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是一</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个工具类，提供了大量的方法解析、创建</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Bitmap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对象。</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grpSp>
      <p:cxnSp>
        <p:nvCxnSpPr>
          <p:cNvPr id="24" name="直接连接符 23"/>
          <p:cNvCxnSpPr/>
          <p:nvPr/>
        </p:nvCxnSpPr>
        <p:spPr>
          <a:xfrm>
            <a:off x="654008" y="2306396"/>
            <a:ext cx="0" cy="104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32"/>
          <p:cNvSpPr txBox="1">
            <a:spLocks noChangeArrowheads="1"/>
          </p:cNvSpPr>
          <p:nvPr/>
        </p:nvSpPr>
        <p:spPr bwMode="auto">
          <a:xfrm>
            <a:off x="761221" y="2229313"/>
            <a:ext cx="3603098" cy="1200329"/>
          </a:xfrm>
          <a:prstGeom prst="rect">
            <a:avLst/>
          </a:prstGeom>
          <a:noFill/>
          <a:ln w="9525">
            <a:noFill/>
            <a:miter lim="800000"/>
            <a:headEnd/>
            <a:tailEnd/>
          </a:ln>
        </p:spPr>
        <p:txBody>
          <a:bodyPr wrap="square">
            <a:spAutoFit/>
          </a:bodyPr>
          <a:lstStyle/>
          <a:p>
            <a:r>
              <a:rPr lang="zh-CN" altLang="en-US" dirty="0" smtClean="0">
                <a:solidFill>
                  <a:schemeClr val="bg1"/>
                </a:solidFill>
                <a:latin typeface="Calibri" pitchFamily="34" charset="0"/>
                <a:ea typeface="微软雅黑" pitchFamily="34" charset="-122"/>
              </a:rPr>
              <a:t>大部分时候只要把图片放在</a:t>
            </a:r>
            <a:r>
              <a:rPr lang="en-US" altLang="zh-CN" dirty="0" smtClean="0">
                <a:solidFill>
                  <a:schemeClr val="bg1"/>
                </a:solidFill>
                <a:latin typeface="Calibri" pitchFamily="34" charset="0"/>
                <a:ea typeface="微软雅黑" pitchFamily="34" charset="-122"/>
              </a:rPr>
              <a:t>/res/</a:t>
            </a:r>
            <a:r>
              <a:rPr lang="en-US" altLang="zh-CN" dirty="0" err="1" smtClean="0">
                <a:solidFill>
                  <a:schemeClr val="bg1"/>
                </a:solidFill>
                <a:latin typeface="Calibri" pitchFamily="34" charset="0"/>
                <a:ea typeface="微软雅黑" pitchFamily="34" charset="-122"/>
              </a:rPr>
              <a:t>drawable</a:t>
            </a:r>
            <a:r>
              <a:rPr lang="zh-CN" altLang="en-US" dirty="0" smtClean="0">
                <a:solidFill>
                  <a:schemeClr val="bg1"/>
                </a:solidFill>
                <a:latin typeface="Calibri" pitchFamily="34" charset="0"/>
                <a:ea typeface="微软雅黑" pitchFamily="34" charset="-122"/>
              </a:rPr>
              <a:t>目录下，就可以在程序中通过该图片对应的资源</a:t>
            </a:r>
            <a:r>
              <a:rPr lang="en-US" altLang="zh-CN" dirty="0" smtClean="0">
                <a:solidFill>
                  <a:schemeClr val="bg1"/>
                </a:solidFill>
                <a:latin typeface="Calibri" pitchFamily="34" charset="0"/>
                <a:ea typeface="微软雅黑" pitchFamily="34" charset="-122"/>
              </a:rPr>
              <a:t>ID</a:t>
            </a:r>
            <a:r>
              <a:rPr lang="zh-CN" altLang="en-US" dirty="0" smtClean="0">
                <a:solidFill>
                  <a:schemeClr val="bg1"/>
                </a:solidFill>
                <a:latin typeface="Calibri" pitchFamily="34" charset="0"/>
                <a:ea typeface="微软雅黑" pitchFamily="34" charset="-122"/>
              </a:rPr>
              <a:t>来获取封装该图片的</a:t>
            </a:r>
            <a:r>
              <a:rPr lang="en-US" altLang="zh-CN" dirty="0" err="1" smtClean="0">
                <a:solidFill>
                  <a:schemeClr val="bg1"/>
                </a:solidFill>
                <a:latin typeface="Calibri" pitchFamily="34" charset="0"/>
                <a:ea typeface="微软雅黑" pitchFamily="34" charset="-122"/>
              </a:rPr>
              <a:t>Drawable</a:t>
            </a:r>
            <a:r>
              <a:rPr lang="zh-CN" altLang="en-US" dirty="0" smtClean="0">
                <a:solidFill>
                  <a:schemeClr val="bg1"/>
                </a:solidFill>
                <a:latin typeface="Calibri" pitchFamily="34" charset="0"/>
                <a:ea typeface="微软雅黑" pitchFamily="34" charset="-122"/>
              </a:rPr>
              <a:t>对象。</a:t>
            </a:r>
            <a:endParaRPr lang="zh-CN" altLang="en-US" dirty="0">
              <a:solidFill>
                <a:schemeClr val="bg1"/>
              </a:solidFill>
              <a:latin typeface="Calibri" pitchFamily="34" charset="0"/>
              <a:ea typeface="微软雅黑" pitchFamily="34" charset="-122"/>
            </a:endParaRPr>
          </a:p>
        </p:txBody>
      </p:sp>
      <p:cxnSp>
        <p:nvCxnSpPr>
          <p:cNvPr id="26" name="直接连接符 25"/>
          <p:cNvCxnSpPr/>
          <p:nvPr/>
        </p:nvCxnSpPr>
        <p:spPr>
          <a:xfrm>
            <a:off x="2348037" y="3512551"/>
            <a:ext cx="0" cy="539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345800" y="3510545"/>
            <a:ext cx="193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38"/>
          <p:cNvSpPr txBox="1">
            <a:spLocks noChangeArrowheads="1"/>
          </p:cNvSpPr>
          <p:nvPr/>
        </p:nvSpPr>
        <p:spPr bwMode="auto">
          <a:xfrm>
            <a:off x="761221" y="4179033"/>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错误</a:t>
            </a:r>
            <a:endParaRPr lang="zh-CN" altLang="en-US" sz="4000" dirty="0">
              <a:solidFill>
                <a:schemeClr val="bg1"/>
              </a:solidFill>
              <a:latin typeface="Calibri" pitchFamily="34" charset="0"/>
              <a:ea typeface="微软雅黑" pitchFamily="34" charset="-122"/>
            </a:endParaRPr>
          </a:p>
        </p:txBody>
      </p:sp>
      <p:sp>
        <p:nvSpPr>
          <p:cNvPr id="29" name="文本框 39"/>
          <p:cNvSpPr txBox="1">
            <a:spLocks noChangeArrowheads="1"/>
          </p:cNvSpPr>
          <p:nvPr/>
        </p:nvSpPr>
        <p:spPr bwMode="auto">
          <a:xfrm>
            <a:off x="711325" y="5609181"/>
            <a:ext cx="10490200" cy="812530"/>
          </a:xfrm>
          <a:prstGeom prst="rect">
            <a:avLst/>
          </a:prstGeom>
          <a:noFill/>
          <a:ln w="9525">
            <a:noFill/>
            <a:miter lim="800000"/>
            <a:headEnd/>
            <a:tailEnd/>
          </a:ln>
        </p:spPr>
        <p:txBody>
          <a:bodyPr>
            <a:spAutoFit/>
          </a:bodyPr>
          <a:lstStyle/>
          <a:p>
            <a:pPr>
              <a:lnSpc>
                <a:spcPct val="130000"/>
              </a:lnSpc>
            </a:pPr>
            <a:r>
              <a:rPr lang="zh-CN" altLang="en-US" dirty="0" smtClean="0">
                <a:solidFill>
                  <a:schemeClr val="bg1"/>
                </a:solidFill>
                <a:latin typeface="Calibri" pitchFamily="34" charset="0"/>
                <a:ea typeface="微软雅黑" pitchFamily="34" charset="-122"/>
              </a:rPr>
              <a:t>但由于手机系统的内存比较小，如果系统不停地去解析、创建</a:t>
            </a:r>
            <a:r>
              <a:rPr lang="en-US" altLang="zh-CN" dirty="0" smtClean="0">
                <a:solidFill>
                  <a:schemeClr val="bg1"/>
                </a:solidFill>
                <a:latin typeface="Calibri" pitchFamily="34" charset="0"/>
                <a:ea typeface="微软雅黑" pitchFamily="34" charset="-122"/>
              </a:rPr>
              <a:t>Bitmap</a:t>
            </a:r>
            <a:r>
              <a:rPr lang="zh-CN" altLang="en-US" dirty="0" smtClean="0">
                <a:solidFill>
                  <a:schemeClr val="bg1"/>
                </a:solidFill>
                <a:latin typeface="Calibri" pitchFamily="34" charset="0"/>
                <a:ea typeface="微软雅黑" pitchFamily="34" charset="-122"/>
              </a:rPr>
              <a:t>对象，可能由于前面创建</a:t>
            </a:r>
            <a:r>
              <a:rPr lang="en-US" altLang="zh-CN" dirty="0" smtClean="0">
                <a:solidFill>
                  <a:schemeClr val="bg1"/>
                </a:solidFill>
                <a:latin typeface="Calibri" pitchFamily="34" charset="0"/>
                <a:ea typeface="微软雅黑" pitchFamily="34" charset="-122"/>
              </a:rPr>
              <a:t>Bitmap</a:t>
            </a:r>
            <a:r>
              <a:rPr lang="zh-CN" altLang="en-US" dirty="0" smtClean="0">
                <a:solidFill>
                  <a:schemeClr val="bg1"/>
                </a:solidFill>
                <a:latin typeface="Calibri" pitchFamily="34" charset="0"/>
                <a:ea typeface="微软雅黑" pitchFamily="34" charset="-122"/>
              </a:rPr>
              <a:t>所占用的内存还没有收回，而导致程序运行时引发</a:t>
            </a:r>
            <a:r>
              <a:rPr lang="en-US" altLang="zh-CN" dirty="0" err="1" smtClean="0">
                <a:solidFill>
                  <a:srgbClr val="FE5A3E"/>
                </a:solidFill>
                <a:latin typeface="Calibri" pitchFamily="34" charset="0"/>
                <a:ea typeface="微软雅黑" pitchFamily="34" charset="-122"/>
              </a:rPr>
              <a:t>OutOfMemory</a:t>
            </a:r>
            <a:r>
              <a:rPr lang="zh-CN" altLang="en-US" dirty="0" smtClean="0">
                <a:solidFill>
                  <a:srgbClr val="FE5A3E"/>
                </a:solidFill>
                <a:latin typeface="Calibri" pitchFamily="34" charset="0"/>
                <a:ea typeface="微软雅黑" pitchFamily="34" charset="-122"/>
              </a:rPr>
              <a:t>错误</a:t>
            </a:r>
            <a:r>
              <a:rPr lang="zh-CN" altLang="en-US" dirty="0" smtClean="0">
                <a:solidFill>
                  <a:schemeClr val="bg1"/>
                </a:solidFill>
                <a:latin typeface="Calibri" pitchFamily="34" charset="0"/>
                <a:ea typeface="微软雅黑" pitchFamily="34" charset="-122"/>
              </a:rPr>
              <a:t>。</a:t>
            </a:r>
            <a:endParaRPr lang="zh-CN" altLang="en-US" dirty="0">
              <a:solidFill>
                <a:schemeClr val="bg1"/>
              </a:solidFill>
              <a:latin typeface="Calibri" pitchFamily="34" charset="0"/>
              <a:ea typeface="微软雅黑" pitchFamily="34" charset="-122"/>
            </a:endParaRPr>
          </a:p>
        </p:txBody>
      </p:sp>
      <p:cxnSp>
        <p:nvCxnSpPr>
          <p:cNvPr id="30" name="直接连接符 29"/>
          <p:cNvCxnSpPr/>
          <p:nvPr/>
        </p:nvCxnSpPr>
        <p:spPr>
          <a:xfrm>
            <a:off x="2348037" y="5089196"/>
            <a:ext cx="0" cy="504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1325" y="5594021"/>
            <a:ext cx="1093152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863015" y="3853736"/>
            <a:ext cx="5071355" cy="120650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auto">
              <a:spcBef>
                <a:spcPts val="0"/>
              </a:spcBef>
              <a:spcAft>
                <a:spcPts val="0"/>
              </a:spcAft>
              <a:buFont typeface="+mj-ea"/>
              <a:buAutoNum type="circleNumDbPlain"/>
              <a:defRPr/>
            </a:pPr>
            <a:r>
              <a:rPr lang="en-US" altLang="zh-CN" dirty="0" err="1"/>
              <a:t>b</a:t>
            </a:r>
            <a:r>
              <a:rPr lang="en-US" altLang="zh-CN" dirty="0" err="1" smtClean="0"/>
              <a:t>oolean</a:t>
            </a:r>
            <a:r>
              <a:rPr lang="en-US" altLang="zh-CN" dirty="0" smtClean="0"/>
              <a:t> </a:t>
            </a:r>
            <a:r>
              <a:rPr lang="en-US" altLang="zh-CN" dirty="0" err="1" smtClean="0"/>
              <a:t>isRecycled</a:t>
            </a:r>
            <a:r>
              <a:rPr lang="en-US" altLang="zh-CN" dirty="0" smtClean="0"/>
              <a:t>()</a:t>
            </a:r>
            <a:r>
              <a:rPr lang="zh-CN" altLang="en-US" dirty="0" smtClean="0"/>
              <a:t>：放回该</a:t>
            </a:r>
            <a:r>
              <a:rPr lang="en-US" altLang="zh-CN" dirty="0" smtClean="0"/>
              <a:t>Bitmap</a:t>
            </a:r>
            <a:r>
              <a:rPr lang="zh-CN" altLang="en-US" dirty="0" smtClean="0"/>
              <a:t>对象是否已被回收。</a:t>
            </a:r>
            <a:endParaRPr lang="en-US" altLang="zh-CN" dirty="0" smtClean="0"/>
          </a:p>
          <a:p>
            <a:pPr marL="342900" indent="-342900" fontAlgn="auto">
              <a:spcBef>
                <a:spcPts val="0"/>
              </a:spcBef>
              <a:spcAft>
                <a:spcPts val="0"/>
              </a:spcAft>
              <a:buFont typeface="+mj-ea"/>
              <a:buAutoNum type="circleNumDbPlain"/>
              <a:defRPr/>
            </a:pPr>
            <a:r>
              <a:rPr lang="en-US" altLang="zh-CN" dirty="0"/>
              <a:t>v</a:t>
            </a:r>
            <a:r>
              <a:rPr lang="en-US" altLang="zh-CN" dirty="0" smtClean="0"/>
              <a:t>oid recycle()</a:t>
            </a:r>
            <a:r>
              <a:rPr lang="zh-CN" altLang="en-US" dirty="0" smtClean="0"/>
              <a:t>：强制一个</a:t>
            </a:r>
            <a:r>
              <a:rPr lang="en-US" altLang="zh-CN" dirty="0" smtClean="0"/>
              <a:t>Bitmap</a:t>
            </a:r>
            <a:r>
              <a:rPr lang="zh-CN" altLang="en-US" dirty="0" smtClean="0"/>
              <a:t>对象立即回收自己。</a:t>
            </a:r>
            <a:endParaRPr lang="zh-CN" altLang="en-US" dirty="0"/>
          </a:p>
        </p:txBody>
      </p:sp>
      <p:sp>
        <p:nvSpPr>
          <p:cNvPr id="33" name="矩形 32"/>
          <p:cNvSpPr/>
          <p:nvPr/>
        </p:nvSpPr>
        <p:spPr>
          <a:xfrm>
            <a:off x="4863016" y="2484147"/>
            <a:ext cx="5071355" cy="1026398"/>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smtClean="0"/>
              <a:t>Bitmap</a:t>
            </a:r>
            <a:r>
              <a:rPr lang="zh-CN" altLang="en-US" dirty="0" smtClean="0"/>
              <a:t>提供了两个方法来判断内存是否回收，以及强制</a:t>
            </a:r>
            <a:r>
              <a:rPr lang="en-US" altLang="zh-CN" dirty="0" smtClean="0"/>
              <a:t>Bitmap</a:t>
            </a:r>
            <a:r>
              <a:rPr lang="zh-CN" altLang="en-US" dirty="0" smtClean="0"/>
              <a:t>回收自己：</a:t>
            </a:r>
            <a:endParaRPr lang="zh-CN" altLang="en-US" dirty="0"/>
          </a:p>
        </p:txBody>
      </p:sp>
      <p:sp>
        <p:nvSpPr>
          <p:cNvPr id="34" name="文本框 38"/>
          <p:cNvSpPr txBox="1">
            <a:spLocks noChangeArrowheads="1"/>
          </p:cNvSpPr>
          <p:nvPr/>
        </p:nvSpPr>
        <p:spPr bwMode="auto">
          <a:xfrm>
            <a:off x="9296574" y="2829477"/>
            <a:ext cx="3152775" cy="708025"/>
          </a:xfrm>
          <a:prstGeom prst="rect">
            <a:avLst/>
          </a:prstGeom>
          <a:noFill/>
          <a:ln w="9525">
            <a:noFill/>
            <a:miter lim="800000"/>
            <a:headEnd/>
            <a:tailEnd/>
          </a:ln>
        </p:spPr>
        <p:txBody>
          <a:bodyPr>
            <a:spAutoFit/>
          </a:bodyPr>
          <a:lstStyle/>
          <a:p>
            <a:pPr algn="ctr"/>
            <a:r>
              <a:rPr lang="zh-CN" altLang="en-US" sz="4000" dirty="0" smtClean="0">
                <a:solidFill>
                  <a:schemeClr val="bg1"/>
                </a:solidFill>
                <a:latin typeface="Calibri" pitchFamily="34" charset="0"/>
                <a:ea typeface="微软雅黑" pitchFamily="34" charset="-122"/>
              </a:rPr>
              <a:t>解决</a:t>
            </a:r>
            <a:endParaRPr lang="zh-CN" altLang="en-US" sz="4000" dirty="0">
              <a:solidFill>
                <a:schemeClr val="bg1"/>
              </a:solidFill>
              <a:latin typeface="Calibri" pitchFamily="34" charset="0"/>
              <a:ea typeface="微软雅黑" pitchFamily="34" charset="-122"/>
            </a:endParaRPr>
          </a:p>
        </p:txBody>
      </p:sp>
      <p:cxnSp>
        <p:nvCxnSpPr>
          <p:cNvPr id="35" name="直接连接符 34"/>
          <p:cNvCxnSpPr>
            <a:stCxn id="34" idx="2"/>
          </p:cNvCxnSpPr>
          <p:nvPr/>
        </p:nvCxnSpPr>
        <p:spPr>
          <a:xfrm>
            <a:off x="10872962" y="3537502"/>
            <a:ext cx="10426" cy="20565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475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7500" y="550863"/>
            <a:ext cx="3376613" cy="337502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9600" dirty="0" smtClean="0"/>
              <a:t>7.2</a:t>
            </a:r>
            <a:endParaRPr lang="zh-CN" altLang="en-US" sz="9600" dirty="0"/>
          </a:p>
        </p:txBody>
      </p:sp>
      <p:sp>
        <p:nvSpPr>
          <p:cNvPr id="8" name="弦形 7"/>
          <p:cNvSpPr/>
          <p:nvPr/>
        </p:nvSpPr>
        <p:spPr>
          <a:xfrm rot="17100000">
            <a:off x="4106863" y="530225"/>
            <a:ext cx="3417888" cy="3417887"/>
          </a:xfrm>
          <a:prstGeom prst="chord">
            <a:avLst>
              <a:gd name="adj1" fmla="val 8633478"/>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连接符 9"/>
          <p:cNvCxnSpPr/>
          <p:nvPr/>
        </p:nvCxnSpPr>
        <p:spPr>
          <a:xfrm>
            <a:off x="3517900" y="1239838"/>
            <a:ext cx="3595688" cy="3211512"/>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29700" name="文本框 12"/>
          <p:cNvSpPr txBox="1">
            <a:spLocks noChangeArrowheads="1"/>
          </p:cNvSpPr>
          <p:nvPr/>
        </p:nvSpPr>
        <p:spPr bwMode="auto">
          <a:xfrm>
            <a:off x="5225060" y="4714043"/>
            <a:ext cx="1415772" cy="830997"/>
          </a:xfrm>
          <a:prstGeom prst="rect">
            <a:avLst/>
          </a:prstGeom>
          <a:noFill/>
          <a:ln w="9525">
            <a:noFill/>
            <a:miter lim="800000"/>
            <a:headEnd/>
            <a:tailEnd/>
          </a:ln>
        </p:spPr>
        <p:txBody>
          <a:bodyPr wrap="none">
            <a:spAutoFit/>
          </a:bodyPr>
          <a:lstStyle/>
          <a:p>
            <a:r>
              <a:rPr lang="zh-CN" altLang="en-US" sz="4800" dirty="0" smtClean="0">
                <a:solidFill>
                  <a:schemeClr val="bg1"/>
                </a:solidFill>
                <a:latin typeface="方正大黑简体" pitchFamily="2" charset="-122"/>
                <a:ea typeface="方正大黑简体" pitchFamily="2" charset="-122"/>
              </a:rPr>
              <a:t>绘图</a:t>
            </a:r>
            <a:endParaRPr lang="zh-CN" altLang="en-US" sz="4800" dirty="0">
              <a:solidFill>
                <a:schemeClr val="bg1"/>
              </a:solidFill>
              <a:latin typeface="方正大黑简体" pitchFamily="2" charset="-122"/>
              <a:ea typeface="方正大黑简体" pitchFamily="2" charset="-122"/>
            </a:endParaRPr>
          </a:p>
        </p:txBody>
      </p:sp>
      <p:cxnSp>
        <p:nvCxnSpPr>
          <p:cNvPr id="14" name="直接连接符 13"/>
          <p:cNvCxnSpPr/>
          <p:nvPr/>
        </p:nvCxnSpPr>
        <p:spPr>
          <a:xfrm flipV="1">
            <a:off x="851128" y="5158581"/>
            <a:ext cx="3901176" cy="1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113588" y="5158581"/>
            <a:ext cx="4101300" cy="18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599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5A3E"/>
        </a:solidFill>
        <a:ln>
          <a:noFill/>
        </a:ln>
      </a:spPr>
      <a:bodyPr rtlCol="0" anchor="ctr"/>
      <a:lstStyle>
        <a:defPPr algn="ctr">
          <a:defRPr sz="32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4574</TotalTime>
  <Words>4029</Words>
  <Application>Microsoft Office PowerPoint</Application>
  <PresentationFormat>宽屏</PresentationFormat>
  <Paragraphs>337</Paragraphs>
  <Slides>41</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方正大黑简体</vt:lpstr>
      <vt:lpstr>隶书</vt:lpstr>
      <vt:lpstr>宋体</vt:lpstr>
      <vt:lpstr>微软雅黑</vt:lpstr>
      <vt:lpstr>Arial</vt:lpstr>
      <vt:lpstr>Broadway</vt:lpstr>
      <vt:lpstr>Calibri</vt:lpstr>
      <vt:lpstr>Calibri Light</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dly</cp:lastModifiedBy>
  <cp:revision>271</cp:revision>
  <dcterms:created xsi:type="dcterms:W3CDTF">2014-03-11T02:58:27Z</dcterms:created>
  <dcterms:modified xsi:type="dcterms:W3CDTF">2018-11-05T18:57:17Z</dcterms:modified>
</cp:coreProperties>
</file>