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295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06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631B-CC38-4F2D-9CED-6E1EB5E9158A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4824-92A7-408A-820D-42FB10C00B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845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47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013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627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第五章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代立云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445805" y="3081783"/>
            <a:ext cx="71096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和</a:t>
            </a:r>
            <a:endParaRPr lang="en-US" altLang="zh-CN" sz="54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r>
              <a:rPr lang="en-US" altLang="zh-CN" sz="54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IntentFilter</a:t>
            </a:r>
            <a:r>
              <a:rPr lang="zh-CN" altLang="en-US" sz="54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进行通信</a:t>
            </a:r>
            <a:endParaRPr lang="zh-CN" altLang="en-US" sz="54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8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46418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9083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3833813"/>
            <a:ext cx="336550" cy="334962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824535" y="914400"/>
            <a:ext cx="2" cy="510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29423" y="2563416"/>
            <a:ext cx="3995603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Extra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属性通常用于在多个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之间进行数据交换，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Intent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Extra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属性值应该是一个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Bundle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对象就是一个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对象，它可以存入多个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对，这样就可以通过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在不同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之间进行数据交换了。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62226" y="5267191"/>
            <a:ext cx="3262312" cy="74344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5824535" y="914400"/>
            <a:ext cx="3261600" cy="74520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/>
          </a:p>
        </p:txBody>
      </p:sp>
      <p:sp>
        <p:nvSpPr>
          <p:cNvPr id="37" name="文本框 37"/>
          <p:cNvSpPr txBox="1">
            <a:spLocks noChangeArrowheads="1"/>
          </p:cNvSpPr>
          <p:nvPr/>
        </p:nvSpPr>
        <p:spPr bwMode="auto">
          <a:xfrm>
            <a:off x="6460968" y="2023979"/>
            <a:ext cx="369109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属性用于为该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添加一些额外的控制旗帜，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可调用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addFlags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方法来添加控制旗帜。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10"/>
          <p:cNvSpPr txBox="1">
            <a:spLocks noChangeArrowheads="1"/>
          </p:cNvSpPr>
          <p:nvPr/>
        </p:nvSpPr>
        <p:spPr bwMode="auto">
          <a:xfrm>
            <a:off x="2638709" y="5241165"/>
            <a:ext cx="32699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Extra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5387" y="869215"/>
            <a:ext cx="2818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Flag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zh-CN" altLang="en-US" sz="4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5318" y="3448684"/>
            <a:ext cx="3822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FLAG_ACTIVITY_CLEAR_TOP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FLAG_ACTIVITY_NEW_TASK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FLAG_ACTIVITY_NO_ANIMATION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FLAG_ACTIVITY_NO_HISTORY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…..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1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5.3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82669" y="4736904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创建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Tab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页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>
            <a:off x="502275" y="5152403"/>
            <a:ext cx="26803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94587" y="5151548"/>
            <a:ext cx="2697865" cy="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37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5080000" y="3268663"/>
            <a:ext cx="1752600" cy="1752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68362" y="137155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48" name="组合 39"/>
          <p:cNvGrpSpPr>
            <a:grpSpLocks/>
          </p:cNvGrpSpPr>
          <p:nvPr/>
        </p:nvGrpSpPr>
        <p:grpSpPr bwMode="auto">
          <a:xfrm>
            <a:off x="939547" y="2415954"/>
            <a:ext cx="3235325" cy="2819027"/>
            <a:chOff x="711764" y="1900387"/>
            <a:chExt cx="9514810" cy="1062512"/>
          </a:xfrm>
        </p:grpSpPr>
        <p:sp>
          <p:nvSpPr>
            <p:cNvPr id="57368" name="文本框 2"/>
            <p:cNvSpPr txBox="1">
              <a:spLocks noChangeArrowheads="1"/>
            </p:cNvSpPr>
            <p:nvPr/>
          </p:nvSpPr>
          <p:spPr bwMode="auto">
            <a:xfrm>
              <a:off x="757616" y="1900387"/>
              <a:ext cx="9391427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setContent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viewId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：直接将指定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组件设置成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Tab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页的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7369" name="文本框 37"/>
            <p:cNvSpPr txBox="1">
              <a:spLocks noChangeArrowheads="1"/>
            </p:cNvSpPr>
            <p:nvPr/>
          </p:nvSpPr>
          <p:spPr bwMode="auto">
            <a:xfrm>
              <a:off x="711764" y="2614889"/>
              <a:ext cx="9514810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setContent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(Intent intent)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直接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将指定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设置成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Tab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页的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7349" name="Freeform 96"/>
          <p:cNvSpPr>
            <a:spLocks noEditPoints="1"/>
          </p:cNvSpPr>
          <p:nvPr/>
        </p:nvSpPr>
        <p:spPr bwMode="auto">
          <a:xfrm>
            <a:off x="5313363" y="3721100"/>
            <a:ext cx="1262062" cy="784225"/>
          </a:xfrm>
          <a:custGeom>
            <a:avLst/>
            <a:gdLst>
              <a:gd name="T0" fmla="*/ 277632 w 100"/>
              <a:gd name="T1" fmla="*/ 694642 h 70"/>
              <a:gd name="T2" fmla="*/ 315491 w 100"/>
              <a:gd name="T3" fmla="*/ 403340 h 70"/>
              <a:gd name="T4" fmla="*/ 454307 w 100"/>
              <a:gd name="T5" fmla="*/ 347321 h 70"/>
              <a:gd name="T6" fmla="*/ 605743 w 100"/>
              <a:gd name="T7" fmla="*/ 201670 h 70"/>
              <a:gd name="T8" fmla="*/ 1072669 w 100"/>
              <a:gd name="T9" fmla="*/ 224078 h 70"/>
              <a:gd name="T10" fmla="*/ 1186246 w 100"/>
              <a:gd name="T11" fmla="*/ 470564 h 70"/>
              <a:gd name="T12" fmla="*/ 1186246 w 100"/>
              <a:gd name="T13" fmla="*/ 492972 h 70"/>
              <a:gd name="T14" fmla="*/ 1261964 w 100"/>
              <a:gd name="T15" fmla="*/ 638622 h 70"/>
              <a:gd name="T16" fmla="*/ 1173627 w 100"/>
              <a:gd name="T17" fmla="*/ 784273 h 70"/>
              <a:gd name="T18" fmla="*/ 403829 w 100"/>
              <a:gd name="T19" fmla="*/ 784273 h 70"/>
              <a:gd name="T20" fmla="*/ 138816 w 100"/>
              <a:gd name="T21" fmla="*/ 134447 h 70"/>
              <a:gd name="T22" fmla="*/ 0 w 100"/>
              <a:gd name="T23" fmla="*/ 280097 h 70"/>
              <a:gd name="T24" fmla="*/ 88337 w 100"/>
              <a:gd name="T25" fmla="*/ 414544 h 70"/>
              <a:gd name="T26" fmla="*/ 239773 w 100"/>
              <a:gd name="T27" fmla="*/ 414544 h 70"/>
              <a:gd name="T28" fmla="*/ 302871 w 100"/>
              <a:gd name="T29" fmla="*/ 347321 h 70"/>
              <a:gd name="T30" fmla="*/ 88337 w 100"/>
              <a:gd name="T31" fmla="*/ 324913 h 70"/>
              <a:gd name="T32" fmla="*/ 113577 w 100"/>
              <a:gd name="T33" fmla="*/ 224078 h 70"/>
              <a:gd name="T34" fmla="*/ 227154 w 100"/>
              <a:gd name="T35" fmla="*/ 201670 h 70"/>
              <a:gd name="T36" fmla="*/ 290252 w 100"/>
              <a:gd name="T37" fmla="*/ 257690 h 70"/>
              <a:gd name="T38" fmla="*/ 315491 w 100"/>
              <a:gd name="T39" fmla="*/ 179262 h 70"/>
              <a:gd name="T40" fmla="*/ 227154 w 100"/>
              <a:gd name="T41" fmla="*/ 134447 h 70"/>
              <a:gd name="T42" fmla="*/ 365970 w 100"/>
              <a:gd name="T43" fmla="*/ 67223 h 70"/>
              <a:gd name="T44" fmla="*/ 517405 w 100"/>
              <a:gd name="T45" fmla="*/ 190466 h 70"/>
              <a:gd name="T46" fmla="*/ 530025 w 100"/>
              <a:gd name="T47" fmla="*/ 67223 h 70"/>
              <a:gd name="T48" fmla="*/ 227154 w 100"/>
              <a:gd name="T49" fmla="*/ 44816 h 70"/>
              <a:gd name="T50" fmla="*/ 138816 w 100"/>
              <a:gd name="T51" fmla="*/ 134447 h 70"/>
              <a:gd name="T52" fmla="*/ 555264 w 100"/>
              <a:gd name="T53" fmla="*/ 336117 h 70"/>
              <a:gd name="T54" fmla="*/ 731939 w 100"/>
              <a:gd name="T55" fmla="*/ 414544 h 70"/>
              <a:gd name="T56" fmla="*/ 782418 w 100"/>
              <a:gd name="T57" fmla="*/ 627418 h 70"/>
              <a:gd name="T58" fmla="*/ 706700 w 100"/>
              <a:gd name="T59" fmla="*/ 616214 h 70"/>
              <a:gd name="T60" fmla="*/ 681461 w 100"/>
              <a:gd name="T61" fmla="*/ 459360 h 70"/>
              <a:gd name="T62" fmla="*/ 466927 w 100"/>
              <a:gd name="T63" fmla="*/ 414544 h 70"/>
              <a:gd name="T64" fmla="*/ 315491 w 100"/>
              <a:gd name="T65" fmla="*/ 571399 h 70"/>
              <a:gd name="T66" fmla="*/ 403829 w 100"/>
              <a:gd name="T67" fmla="*/ 717050 h 70"/>
              <a:gd name="T68" fmla="*/ 1186246 w 100"/>
              <a:gd name="T69" fmla="*/ 638622 h 70"/>
              <a:gd name="T70" fmla="*/ 1123148 w 100"/>
              <a:gd name="T71" fmla="*/ 537787 h 70"/>
              <a:gd name="T72" fmla="*/ 971712 w 100"/>
              <a:gd name="T73" fmla="*/ 526583 h 70"/>
              <a:gd name="T74" fmla="*/ 1060050 w 100"/>
              <a:gd name="T75" fmla="*/ 436952 h 70"/>
              <a:gd name="T76" fmla="*/ 1022191 w 100"/>
              <a:gd name="T77" fmla="*/ 268894 h 70"/>
              <a:gd name="T78" fmla="*/ 643602 w 100"/>
              <a:gd name="T79" fmla="*/ 246486 h 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"/>
              <a:gd name="T121" fmla="*/ 0 h 70"/>
              <a:gd name="T122" fmla="*/ 100 w 100"/>
              <a:gd name="T123" fmla="*/ 70 h 7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" h="70">
                <a:moveTo>
                  <a:pt x="30" y="69"/>
                </a:moveTo>
                <a:cubicBezTo>
                  <a:pt x="27" y="67"/>
                  <a:pt x="24" y="65"/>
                  <a:pt x="22" y="62"/>
                </a:cubicBezTo>
                <a:cubicBezTo>
                  <a:pt x="20" y="58"/>
                  <a:pt x="19" y="55"/>
                  <a:pt x="19" y="51"/>
                </a:cubicBezTo>
                <a:cubicBezTo>
                  <a:pt x="19" y="45"/>
                  <a:pt x="22" y="40"/>
                  <a:pt x="25" y="36"/>
                </a:cubicBezTo>
                <a:cubicBezTo>
                  <a:pt x="28" y="34"/>
                  <a:pt x="31" y="32"/>
                  <a:pt x="35" y="31"/>
                </a:cubicBezTo>
                <a:cubicBezTo>
                  <a:pt x="35" y="31"/>
                  <a:pt x="36" y="31"/>
                  <a:pt x="36" y="31"/>
                </a:cubicBezTo>
                <a:cubicBezTo>
                  <a:pt x="36" y="31"/>
                  <a:pt x="37" y="30"/>
                  <a:pt x="38" y="30"/>
                </a:cubicBezTo>
                <a:cubicBezTo>
                  <a:pt x="40" y="25"/>
                  <a:pt x="43" y="21"/>
                  <a:pt x="48" y="18"/>
                </a:cubicBezTo>
                <a:cubicBezTo>
                  <a:pt x="52" y="14"/>
                  <a:pt x="58" y="12"/>
                  <a:pt x="65" y="12"/>
                </a:cubicBezTo>
                <a:cubicBezTo>
                  <a:pt x="73" y="12"/>
                  <a:pt x="80" y="15"/>
                  <a:pt x="85" y="20"/>
                </a:cubicBezTo>
                <a:cubicBezTo>
                  <a:pt x="91" y="26"/>
                  <a:pt x="94" y="33"/>
                  <a:pt x="94" y="41"/>
                </a:cubicBezTo>
                <a:cubicBezTo>
                  <a:pt x="94" y="41"/>
                  <a:pt x="94" y="41"/>
                  <a:pt x="94" y="42"/>
                </a:cubicBezTo>
                <a:cubicBezTo>
                  <a:pt x="94" y="42"/>
                  <a:pt x="94" y="43"/>
                  <a:pt x="94" y="43"/>
                </a:cubicBezTo>
                <a:cubicBezTo>
                  <a:pt x="94" y="43"/>
                  <a:pt x="94" y="43"/>
                  <a:pt x="94" y="44"/>
                </a:cubicBezTo>
                <a:cubicBezTo>
                  <a:pt x="96" y="45"/>
                  <a:pt x="97" y="46"/>
                  <a:pt x="98" y="48"/>
                </a:cubicBezTo>
                <a:cubicBezTo>
                  <a:pt x="100" y="51"/>
                  <a:pt x="100" y="54"/>
                  <a:pt x="100" y="57"/>
                </a:cubicBezTo>
                <a:cubicBezTo>
                  <a:pt x="100" y="61"/>
                  <a:pt x="99" y="65"/>
                  <a:pt x="95" y="69"/>
                </a:cubicBezTo>
                <a:cubicBezTo>
                  <a:pt x="95" y="69"/>
                  <a:pt x="94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1" y="70"/>
                  <a:pt x="31" y="69"/>
                  <a:pt x="30" y="69"/>
                </a:cubicBezTo>
                <a:close/>
                <a:moveTo>
                  <a:pt x="11" y="12"/>
                </a:moveTo>
                <a:cubicBezTo>
                  <a:pt x="8" y="12"/>
                  <a:pt x="6" y="14"/>
                  <a:pt x="4" y="15"/>
                </a:cubicBezTo>
                <a:cubicBezTo>
                  <a:pt x="2" y="18"/>
                  <a:pt x="0" y="21"/>
                  <a:pt x="0" y="25"/>
                </a:cubicBezTo>
                <a:cubicBezTo>
                  <a:pt x="0" y="28"/>
                  <a:pt x="1" y="30"/>
                  <a:pt x="2" y="32"/>
                </a:cubicBezTo>
                <a:cubicBezTo>
                  <a:pt x="3" y="34"/>
                  <a:pt x="5" y="36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6"/>
                  <a:pt x="21" y="35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0"/>
                  <a:pt x="7" y="29"/>
                </a:cubicBezTo>
                <a:cubicBezTo>
                  <a:pt x="7" y="28"/>
                  <a:pt x="6" y="26"/>
                  <a:pt x="6" y="25"/>
                </a:cubicBezTo>
                <a:cubicBezTo>
                  <a:pt x="6" y="23"/>
                  <a:pt x="7" y="21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4" y="17"/>
                  <a:pt x="16" y="17"/>
                  <a:pt x="18" y="18"/>
                </a:cubicBezTo>
                <a:cubicBezTo>
                  <a:pt x="19" y="18"/>
                  <a:pt x="20" y="19"/>
                  <a:pt x="21" y="20"/>
                </a:cubicBezTo>
                <a:cubicBezTo>
                  <a:pt x="22" y="21"/>
                  <a:pt x="22" y="22"/>
                  <a:pt x="23" y="23"/>
                </a:cubicBezTo>
                <a:cubicBezTo>
                  <a:pt x="23" y="26"/>
                  <a:pt x="28" y="25"/>
                  <a:pt x="28" y="22"/>
                </a:cubicBezTo>
                <a:cubicBezTo>
                  <a:pt x="28" y="20"/>
                  <a:pt x="27" y="17"/>
                  <a:pt x="25" y="16"/>
                </a:cubicBezTo>
                <a:cubicBezTo>
                  <a:pt x="24" y="14"/>
                  <a:pt x="22" y="13"/>
                  <a:pt x="19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1"/>
                  <a:pt x="20" y="10"/>
                  <a:pt x="21" y="9"/>
                </a:cubicBezTo>
                <a:cubicBezTo>
                  <a:pt x="23" y="7"/>
                  <a:pt x="26" y="6"/>
                  <a:pt x="29" y="6"/>
                </a:cubicBezTo>
                <a:cubicBezTo>
                  <a:pt x="32" y="6"/>
                  <a:pt x="35" y="8"/>
                  <a:pt x="38" y="10"/>
                </a:cubicBezTo>
                <a:cubicBezTo>
                  <a:pt x="39" y="12"/>
                  <a:pt x="41" y="14"/>
                  <a:pt x="41" y="17"/>
                </a:cubicBezTo>
                <a:cubicBezTo>
                  <a:pt x="42" y="16"/>
                  <a:pt x="44" y="14"/>
                  <a:pt x="46" y="13"/>
                </a:cubicBezTo>
                <a:cubicBezTo>
                  <a:pt x="45" y="10"/>
                  <a:pt x="44" y="8"/>
                  <a:pt x="42" y="6"/>
                </a:cubicBezTo>
                <a:cubicBezTo>
                  <a:pt x="38" y="3"/>
                  <a:pt x="34" y="0"/>
                  <a:pt x="29" y="0"/>
                </a:cubicBezTo>
                <a:cubicBezTo>
                  <a:pt x="25" y="0"/>
                  <a:pt x="21" y="2"/>
                  <a:pt x="18" y="4"/>
                </a:cubicBezTo>
                <a:cubicBezTo>
                  <a:pt x="15" y="6"/>
                  <a:pt x="13" y="9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44" y="30"/>
                </a:moveTo>
                <a:cubicBezTo>
                  <a:pt x="46" y="31"/>
                  <a:pt x="47" y="31"/>
                  <a:pt x="48" y="31"/>
                </a:cubicBezTo>
                <a:cubicBezTo>
                  <a:pt x="52" y="32"/>
                  <a:pt x="56" y="34"/>
                  <a:pt x="58" y="37"/>
                </a:cubicBezTo>
                <a:cubicBezTo>
                  <a:pt x="60" y="39"/>
                  <a:pt x="62" y="43"/>
                  <a:pt x="62" y="46"/>
                </a:cubicBezTo>
                <a:cubicBezTo>
                  <a:pt x="63" y="49"/>
                  <a:pt x="63" y="53"/>
                  <a:pt x="62" y="56"/>
                </a:cubicBezTo>
                <a:cubicBezTo>
                  <a:pt x="61" y="58"/>
                  <a:pt x="60" y="59"/>
                  <a:pt x="58" y="58"/>
                </a:cubicBezTo>
                <a:cubicBezTo>
                  <a:pt x="56" y="58"/>
                  <a:pt x="56" y="56"/>
                  <a:pt x="56" y="55"/>
                </a:cubicBezTo>
                <a:cubicBezTo>
                  <a:pt x="57" y="52"/>
                  <a:pt x="57" y="49"/>
                  <a:pt x="56" y="47"/>
                </a:cubicBezTo>
                <a:cubicBezTo>
                  <a:pt x="56" y="45"/>
                  <a:pt x="55" y="42"/>
                  <a:pt x="54" y="41"/>
                </a:cubicBezTo>
                <a:cubicBezTo>
                  <a:pt x="52" y="39"/>
                  <a:pt x="50" y="38"/>
                  <a:pt x="47" y="37"/>
                </a:cubicBezTo>
                <a:cubicBezTo>
                  <a:pt x="44" y="36"/>
                  <a:pt x="41" y="36"/>
                  <a:pt x="37" y="37"/>
                </a:cubicBezTo>
                <a:cubicBezTo>
                  <a:pt x="34" y="37"/>
                  <a:pt x="32" y="39"/>
                  <a:pt x="30" y="41"/>
                </a:cubicBezTo>
                <a:cubicBezTo>
                  <a:pt x="27" y="43"/>
                  <a:pt x="25" y="47"/>
                  <a:pt x="25" y="51"/>
                </a:cubicBezTo>
                <a:cubicBezTo>
                  <a:pt x="25" y="54"/>
                  <a:pt x="26" y="56"/>
                  <a:pt x="27" y="59"/>
                </a:cubicBezTo>
                <a:cubicBezTo>
                  <a:pt x="29" y="61"/>
                  <a:pt x="30" y="62"/>
                  <a:pt x="3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3" y="61"/>
                  <a:pt x="94" y="59"/>
                  <a:pt x="94" y="57"/>
                </a:cubicBezTo>
                <a:cubicBezTo>
                  <a:pt x="94" y="55"/>
                  <a:pt x="94" y="53"/>
                  <a:pt x="93" y="51"/>
                </a:cubicBezTo>
                <a:cubicBezTo>
                  <a:pt x="92" y="50"/>
                  <a:pt x="91" y="49"/>
                  <a:pt x="89" y="48"/>
                </a:cubicBezTo>
                <a:cubicBezTo>
                  <a:pt x="87" y="47"/>
                  <a:pt x="84" y="47"/>
                  <a:pt x="80" y="48"/>
                </a:cubicBezTo>
                <a:cubicBezTo>
                  <a:pt x="79" y="48"/>
                  <a:pt x="78" y="48"/>
                  <a:pt x="77" y="47"/>
                </a:cubicBezTo>
                <a:cubicBezTo>
                  <a:pt x="76" y="46"/>
                  <a:pt x="76" y="44"/>
                  <a:pt x="77" y="43"/>
                </a:cubicBezTo>
                <a:cubicBezTo>
                  <a:pt x="79" y="41"/>
                  <a:pt x="82" y="40"/>
                  <a:pt x="84" y="39"/>
                </a:cubicBezTo>
                <a:cubicBezTo>
                  <a:pt x="85" y="39"/>
                  <a:pt x="87" y="39"/>
                  <a:pt x="88" y="39"/>
                </a:cubicBezTo>
                <a:cubicBezTo>
                  <a:pt x="87" y="33"/>
                  <a:pt x="85" y="28"/>
                  <a:pt x="81" y="24"/>
                </a:cubicBezTo>
                <a:cubicBezTo>
                  <a:pt x="77" y="20"/>
                  <a:pt x="71" y="18"/>
                  <a:pt x="65" y="18"/>
                </a:cubicBezTo>
                <a:cubicBezTo>
                  <a:pt x="60" y="18"/>
                  <a:pt x="55" y="19"/>
                  <a:pt x="51" y="22"/>
                </a:cubicBezTo>
                <a:cubicBezTo>
                  <a:pt x="48" y="24"/>
                  <a:pt x="46" y="27"/>
                  <a:pt x="44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02860" tIns="51429" rIns="102860" bIns="51429"/>
          <a:lstStyle/>
          <a:p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992188" y="5721350"/>
            <a:ext cx="290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55" name="组合 69"/>
          <p:cNvGrpSpPr>
            <a:grpSpLocks/>
          </p:cNvGrpSpPr>
          <p:nvPr/>
        </p:nvGrpSpPr>
        <p:grpSpPr bwMode="auto">
          <a:xfrm>
            <a:off x="7086600" y="2295525"/>
            <a:ext cx="1628775" cy="3633788"/>
            <a:chOff x="7004847" y="2703012"/>
            <a:chExt cx="1628165" cy="3175764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7538047" y="2703012"/>
              <a:ext cx="0" cy="3175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7" idx="6"/>
            </p:cNvCxnSpPr>
            <p:nvPr/>
          </p:nvCxnSpPr>
          <p:spPr>
            <a:xfrm>
              <a:off x="7004847" y="4290200"/>
              <a:ext cx="533200" cy="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538047" y="2703012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538047" y="5878776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664575" y="2244725"/>
            <a:ext cx="101600" cy="103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4" name="椭圆 73"/>
          <p:cNvSpPr/>
          <p:nvPr/>
        </p:nvSpPr>
        <p:spPr>
          <a:xfrm>
            <a:off x="8664575" y="5894388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5" name="椭圆 74"/>
          <p:cNvSpPr/>
          <p:nvPr/>
        </p:nvSpPr>
        <p:spPr>
          <a:xfrm>
            <a:off x="4948238" y="3116263"/>
            <a:ext cx="1992312" cy="19923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7" name="椭圆 76"/>
          <p:cNvSpPr/>
          <p:nvPr/>
        </p:nvSpPr>
        <p:spPr>
          <a:xfrm>
            <a:off x="6689725" y="3913188"/>
            <a:ext cx="396875" cy="3984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7" name="文本框 12"/>
          <p:cNvSpPr txBox="1">
            <a:spLocks noChangeArrowheads="1"/>
          </p:cNvSpPr>
          <p:nvPr/>
        </p:nvSpPr>
        <p:spPr bwMode="auto">
          <a:xfrm>
            <a:off x="2834939" y="411627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创建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Tab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页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2188" y="2029996"/>
            <a:ext cx="2369198" cy="42782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TabActivity</a:t>
            </a:r>
            <a:r>
              <a:rPr lang="zh-CN" altLang="en-US" sz="2000" dirty="0" smtClean="0"/>
              <a:t>创建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990302" y="3955854"/>
            <a:ext cx="1874275" cy="42782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Intent</a:t>
            </a:r>
            <a:r>
              <a:rPr lang="zh-CN" altLang="en-US" sz="2000" dirty="0" smtClean="0"/>
              <a:t>创建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3058725"/>
            <a:ext cx="3725214" cy="22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0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5.4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56461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800" b="1" dirty="0" smtClean="0"/>
              <a:t>Intent</a:t>
            </a:r>
            <a:r>
              <a:rPr lang="zh-CN" altLang="en-US" sz="2000" dirty="0" smtClean="0"/>
              <a:t>和</a:t>
            </a:r>
            <a:r>
              <a:rPr lang="en-US" altLang="zh-CN" sz="2800" b="1" dirty="0" smtClean="0"/>
              <a:t>intent-filter</a:t>
            </a:r>
            <a:r>
              <a:rPr lang="zh-CN" altLang="en-US" sz="2000" dirty="0" smtClean="0"/>
              <a:t>进行通信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74215" y="3000501"/>
            <a:ext cx="556904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的功能和用法。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Category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掌握如何在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文件中配置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&lt;intent-filter…/&gt;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5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783874" y="2191203"/>
            <a:ext cx="2231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0317" y="4672130"/>
            <a:ext cx="28773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启动系统组件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71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各个属性的作用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3487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为指定的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置对应的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ntent-filter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636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57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5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569037" y="4724826"/>
            <a:ext cx="44935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对象简述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717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>
            <a:off x="8062575" y="5140325"/>
            <a:ext cx="3112744" cy="36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43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7" name="组合 22"/>
          <p:cNvGrpSpPr>
            <a:grpSpLocks/>
          </p:cNvGrpSpPr>
          <p:nvPr/>
        </p:nvGrpSpPr>
        <p:grpSpPr bwMode="auto">
          <a:xfrm>
            <a:off x="2460626" y="2327275"/>
            <a:ext cx="3195638" cy="4214813"/>
            <a:chOff x="2460975" y="2328015"/>
            <a:chExt cx="3195141" cy="42139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87955" y="2328015"/>
              <a:ext cx="0" cy="4213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38702" y="3865977"/>
              <a:ext cx="0" cy="26299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5" idx="4"/>
            </p:cNvCxnSpPr>
            <p:nvPr/>
          </p:nvCxnSpPr>
          <p:spPr>
            <a:xfrm>
              <a:off x="5529136" y="5343626"/>
              <a:ext cx="0" cy="11237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460975" y="2328015"/>
              <a:ext cx="255548" cy="255534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11722" y="3739004"/>
              <a:ext cx="255547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00568" y="5088093"/>
              <a:ext cx="255548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138613" y="3960813"/>
            <a:ext cx="73580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Intent</a:t>
            </a:r>
            <a:r>
              <a:rPr lang="zh-CN" altLang="en-US" dirty="0"/>
              <a:t>对象大致包含了</a:t>
            </a:r>
            <a:r>
              <a:rPr lang="en-US" altLang="zh-CN" dirty="0"/>
              <a:t>Component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、</a:t>
            </a:r>
            <a:r>
              <a:rPr lang="en-US" altLang="zh-CN" dirty="0"/>
              <a:t>Data</a:t>
            </a:r>
            <a:r>
              <a:rPr lang="zh-CN" altLang="en-US" dirty="0"/>
              <a:t>、</a:t>
            </a:r>
            <a:r>
              <a:rPr lang="en-US" altLang="zh-CN" dirty="0"/>
              <a:t>Type</a:t>
            </a:r>
            <a:r>
              <a:rPr lang="zh-CN" altLang="en-US" dirty="0"/>
              <a:t>、</a:t>
            </a:r>
            <a:r>
              <a:rPr lang="en-US" altLang="zh-CN" dirty="0"/>
              <a:t>Extra</a:t>
            </a:r>
            <a:r>
              <a:rPr lang="zh-CN" altLang="en-US" dirty="0"/>
              <a:t>和</a:t>
            </a:r>
            <a:r>
              <a:rPr lang="en-US" altLang="zh-CN" dirty="0"/>
              <a:t>Flag</a:t>
            </a:r>
            <a:r>
              <a:rPr lang="zh-CN" altLang="en-US" dirty="0"/>
              <a:t>这</a:t>
            </a:r>
            <a:r>
              <a:rPr lang="en-US" altLang="zh-CN" dirty="0"/>
              <a:t>7</a:t>
            </a:r>
            <a:r>
              <a:rPr lang="zh-CN" altLang="en-US" dirty="0"/>
              <a:t>种属性。</a:t>
            </a:r>
          </a:p>
        </p:txBody>
      </p:sp>
      <p:sp>
        <p:nvSpPr>
          <p:cNvPr id="25" name="矩形 24"/>
          <p:cNvSpPr/>
          <p:nvPr/>
        </p:nvSpPr>
        <p:spPr>
          <a:xfrm>
            <a:off x="2589213" y="2582863"/>
            <a:ext cx="89074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Intent</a:t>
            </a:r>
            <a:r>
              <a:rPr lang="zh-CN" altLang="en-US" dirty="0"/>
              <a:t>不仅封装</a:t>
            </a:r>
            <a:r>
              <a:rPr lang="en-US" altLang="zh-CN" dirty="0"/>
              <a:t>Android</a:t>
            </a:r>
            <a:r>
              <a:rPr lang="zh-CN" altLang="en-US" dirty="0"/>
              <a:t>应用程序需要启动哪个组件的“意图”，还是应用程序组件之间通信的重要媒介（</a:t>
            </a:r>
            <a:r>
              <a:rPr lang="en-US" altLang="zh-CN" dirty="0"/>
              <a:t>Activity</a:t>
            </a:r>
            <a:r>
              <a:rPr lang="zh-CN" altLang="en-US" dirty="0"/>
              <a:t>将数据封装成</a:t>
            </a:r>
            <a:r>
              <a:rPr lang="en-US" altLang="zh-CN" dirty="0"/>
              <a:t>Bundle</a:t>
            </a:r>
            <a:r>
              <a:rPr lang="zh-CN" altLang="en-US" dirty="0"/>
              <a:t>对象，</a:t>
            </a:r>
            <a:r>
              <a:rPr lang="en-US" altLang="zh-CN" dirty="0"/>
              <a:t>Intent</a:t>
            </a:r>
            <a:r>
              <a:rPr lang="zh-CN" altLang="en-US" dirty="0"/>
              <a:t>携带</a:t>
            </a:r>
            <a:r>
              <a:rPr lang="en-US" altLang="zh-CN" dirty="0"/>
              <a:t>Bundle</a:t>
            </a:r>
            <a:r>
              <a:rPr lang="zh-CN" altLang="en-US" dirty="0"/>
              <a:t>对象）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27675" y="5338763"/>
            <a:ext cx="5969000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Component</a:t>
            </a:r>
            <a:r>
              <a:rPr lang="zh-CN" altLang="en-US" dirty="0" smtClean="0"/>
              <a:t>用于指定需要启动的目标组件；</a:t>
            </a:r>
            <a:r>
              <a:rPr lang="en-US" altLang="zh-CN" dirty="0"/>
              <a:t> 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用于“携带”需要交换的数据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273647" y="2582863"/>
            <a:ext cx="923330" cy="159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7" name="文本框 1"/>
          <p:cNvSpPr txBox="1">
            <a:spLocks noChangeArrowheads="1"/>
          </p:cNvSpPr>
          <p:nvPr/>
        </p:nvSpPr>
        <p:spPr bwMode="auto">
          <a:xfrm>
            <a:off x="1639888" y="996795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来封装程序的“调用意图”，不管程序想启动哪一个组件，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使用统一的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对象来封装这种“启动意图”，使用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提供了一致的编程模型。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639888" y="769782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095875" y="1850870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73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5.2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263718" y="4711522"/>
            <a:ext cx="97257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的属性及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intent-filter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配置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>
            <a:off x="257577" y="5127021"/>
            <a:ext cx="10061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9700" idx="3"/>
          </p:cNvCxnSpPr>
          <p:nvPr/>
        </p:nvCxnSpPr>
        <p:spPr>
          <a:xfrm flipH="1">
            <a:off x="10989457" y="5127021"/>
            <a:ext cx="10061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8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715963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37179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03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omponent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指定需要启动的目标组件。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5750" y="2527815"/>
            <a:ext cx="6249988" cy="3491985"/>
            <a:chOff x="710753" y="2653720"/>
            <a:chExt cx="6249988" cy="3491985"/>
          </a:xfrm>
        </p:grpSpPr>
        <p:sp>
          <p:nvSpPr>
            <p:cNvPr id="23" name="椭圆 22"/>
            <p:cNvSpPr/>
            <p:nvPr/>
          </p:nvSpPr>
          <p:spPr bwMode="auto">
            <a:xfrm>
              <a:off x="710753" y="2756392"/>
              <a:ext cx="3389313" cy="338931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571428" y="2756392"/>
              <a:ext cx="3389313" cy="338931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文本框 14"/>
            <p:cNvSpPr txBox="1">
              <a:spLocks noChangeArrowheads="1"/>
            </p:cNvSpPr>
            <p:nvPr/>
          </p:nvSpPr>
          <p:spPr bwMode="auto">
            <a:xfrm>
              <a:off x="1568409" y="3767383"/>
              <a:ext cx="162750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Component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属性，明确指出将要启动的组件。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7" name="文本框 16"/>
            <p:cNvSpPr txBox="1">
              <a:spLocks noChangeArrowheads="1"/>
            </p:cNvSpPr>
            <p:nvPr/>
          </p:nvSpPr>
          <p:spPr bwMode="auto">
            <a:xfrm>
              <a:off x="4347408" y="3720651"/>
              <a:ext cx="226884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没有指定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Component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根据规则去启动符合条件的组件，但具体是哪一个组件不确定。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264894" y="2658482"/>
              <a:ext cx="1158875" cy="1158876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文本框 15"/>
            <p:cNvSpPr txBox="1">
              <a:spLocks noChangeArrowheads="1"/>
            </p:cNvSpPr>
            <p:nvPr/>
          </p:nvSpPr>
          <p:spPr bwMode="auto">
            <a:xfrm>
              <a:off x="3227200" y="2868554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显隐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3" name="弦形 32"/>
            <p:cNvSpPr/>
            <p:nvPr/>
          </p:nvSpPr>
          <p:spPr bwMode="auto">
            <a:xfrm rot="10800000">
              <a:off x="3264894" y="2653720"/>
              <a:ext cx="1173163" cy="1173162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5175" y="1134442"/>
            <a:ext cx="3705225" cy="1962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5815" y="3745002"/>
            <a:ext cx="3752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64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390313" y="987425"/>
            <a:ext cx="334962" cy="334963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83950" y="1812925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0" name="直接连接符 49"/>
          <p:cNvCxnSpPr>
            <a:stCxn id="80" idx="4"/>
          </p:cNvCxnSpPr>
          <p:nvPr/>
        </p:nvCxnSpPr>
        <p:spPr>
          <a:xfrm>
            <a:off x="10731500" y="3114675"/>
            <a:ext cx="0" cy="3440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83188" y="2270125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46138" y="3721100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615950" y="5775325"/>
            <a:ext cx="3884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7" idx="6"/>
          </p:cNvCxnSpPr>
          <p:nvPr/>
        </p:nvCxnSpPr>
        <p:spPr>
          <a:xfrm>
            <a:off x="2774950" y="2270125"/>
            <a:ext cx="634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12"/>
          <p:cNvSpPr>
            <a:spLocks noChangeArrowheads="1"/>
          </p:cNvSpPr>
          <p:nvPr/>
        </p:nvSpPr>
        <p:spPr bwMode="auto">
          <a:xfrm>
            <a:off x="5398798" y="2516346"/>
            <a:ext cx="29527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是一个普通的字符串，代表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所要完成的一个抽象“动作”；一个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对象只能包含一个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属性，用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setAction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(String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设置。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5" name="矩形 13"/>
          <p:cNvSpPr>
            <a:spLocks noChangeArrowheads="1"/>
          </p:cNvSpPr>
          <p:nvPr/>
        </p:nvSpPr>
        <p:spPr bwMode="auto">
          <a:xfrm>
            <a:off x="992188" y="4001611"/>
            <a:ext cx="31940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是一个普通的字符串，用于为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增加额外的附加类别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信息；一个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对象可以包含多个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Category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属性，用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addCategory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(String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设置。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673600" y="5343525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682750" y="1817688"/>
            <a:ext cx="906463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0277475" y="2022475"/>
            <a:ext cx="906463" cy="906463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示例</a:t>
            </a:r>
          </a:p>
        </p:txBody>
      </p:sp>
      <p:sp>
        <p:nvSpPr>
          <p:cNvPr id="77" name="椭圆 76"/>
          <p:cNvSpPr/>
          <p:nvPr/>
        </p:nvSpPr>
        <p:spPr>
          <a:xfrm>
            <a:off x="1497013" y="1630363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9" name="椭圆 78"/>
          <p:cNvSpPr/>
          <p:nvPr/>
        </p:nvSpPr>
        <p:spPr>
          <a:xfrm>
            <a:off x="4495800" y="5135563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80" name="椭圆 79"/>
          <p:cNvSpPr/>
          <p:nvPr/>
        </p:nvSpPr>
        <p:spPr>
          <a:xfrm>
            <a:off x="10091738" y="1836738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2" name="文本框 1"/>
          <p:cNvSpPr txBox="1"/>
          <p:nvPr/>
        </p:nvSpPr>
        <p:spPr>
          <a:xfrm>
            <a:off x="1741481" y="206976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Action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624180" y="5577165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</a:rPr>
              <a:t>Category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2" name="直接连接符 81"/>
          <p:cNvCxnSpPr>
            <a:endCxn id="4" idx="0"/>
          </p:cNvCxnSpPr>
          <p:nvPr/>
        </p:nvCxnSpPr>
        <p:spPr bwMode="auto">
          <a:xfrm flipH="1">
            <a:off x="3759622" y="2287946"/>
            <a:ext cx="235244" cy="526971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 bwMode="auto">
          <a:xfrm flipH="1">
            <a:off x="3230450" y="3301486"/>
            <a:ext cx="247114" cy="43461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384886" y="281491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&lt;intent-filter…/&gt;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中配置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3816" y="4554538"/>
            <a:ext cx="3714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61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2808288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文本框 10"/>
          <p:cNvSpPr txBox="1">
            <a:spLocks noChangeArrowheads="1"/>
          </p:cNvSpPr>
          <p:nvPr/>
        </p:nvSpPr>
        <p:spPr bwMode="auto">
          <a:xfrm>
            <a:off x="499214" y="251678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指定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Action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Category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调用系统的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214" y="1212850"/>
            <a:ext cx="5753100" cy="5505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2939" y="1870075"/>
            <a:ext cx="60388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8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283950" y="3681413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10"/>
          <p:cNvSpPr txBox="1">
            <a:spLocks noChangeArrowheads="1"/>
          </p:cNvSpPr>
          <p:nvPr/>
        </p:nvSpPr>
        <p:spPr bwMode="auto">
          <a:xfrm>
            <a:off x="514349" y="544421"/>
            <a:ext cx="1044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Data</a:t>
            </a:r>
            <a:r>
              <a:rPr lang="zh-CN" altLang="en-US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Type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intent-filter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配置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4" name="文本框 1"/>
          <p:cNvSpPr txBox="1">
            <a:spLocks noChangeArrowheads="1"/>
          </p:cNvSpPr>
          <p:nvPr/>
        </p:nvSpPr>
        <p:spPr bwMode="auto">
          <a:xfrm>
            <a:off x="1128687" y="1911350"/>
            <a:ext cx="301520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用于向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属性提供操作的数据，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属性接受一个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对象。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7297713" y="1807488"/>
            <a:ext cx="301520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Type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endParaRPr lang="en-US" altLang="zh-CN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用于指定该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属性所指定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对应的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类型，可以是任何自定义的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7" name="弧形 26"/>
          <p:cNvSpPr/>
          <p:nvPr/>
        </p:nvSpPr>
        <p:spPr bwMode="auto">
          <a:xfrm rot="13500000">
            <a:off x="7018314" y="2287767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4167812" y="2638484"/>
            <a:ext cx="2845740" cy="2075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/>
          <p:cNvSpPr/>
          <p:nvPr/>
        </p:nvSpPr>
        <p:spPr bwMode="auto">
          <a:xfrm rot="2642406">
            <a:off x="3342883" y="2254430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07070" y="22383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相互覆盖</a:t>
            </a:r>
            <a:endParaRPr lang="zh-CN" altLang="en-US" sz="2000" dirty="0">
              <a:solidFill>
                <a:srgbClr val="FE5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440239" y="4249738"/>
            <a:ext cx="306686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:mimeType=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:scheme=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:host=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:port=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:pathPrefix=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:pathPattern=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2148" y="4615160"/>
            <a:ext cx="3141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AndroidManifest.xml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文件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组件声明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Data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Type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都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&lt;data…/&gt;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元素。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786953" y="4908550"/>
            <a:ext cx="1413838" cy="270456"/>
          </a:xfrm>
          <a:prstGeom prst="rightArrow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4191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861</Words>
  <Application>Microsoft Office PowerPoint</Application>
  <PresentationFormat>自定义</PresentationFormat>
  <Paragraphs>72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230</cp:revision>
  <dcterms:created xsi:type="dcterms:W3CDTF">2014-03-11T02:58:27Z</dcterms:created>
  <dcterms:modified xsi:type="dcterms:W3CDTF">2018-10-24T06:20:12Z</dcterms:modified>
</cp:coreProperties>
</file>