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8"/>
  </p:notesMasterIdLst>
  <p:handoutMasterIdLst>
    <p:handoutMasterId r:id="rId129"/>
  </p:handoutMasterIdLst>
  <p:sldIdLst>
    <p:sldId id="411" r:id="rId2"/>
    <p:sldId id="298" r:id="rId3"/>
    <p:sldId id="29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414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413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415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  <p:sldId id="353" r:id="rId97"/>
    <p:sldId id="354" r:id="rId98"/>
    <p:sldId id="355" r:id="rId99"/>
    <p:sldId id="356" r:id="rId100"/>
    <p:sldId id="357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72" r:id="rId112"/>
    <p:sldId id="369" r:id="rId113"/>
    <p:sldId id="370" r:id="rId114"/>
    <p:sldId id="371" r:id="rId115"/>
    <p:sldId id="416" r:id="rId116"/>
    <p:sldId id="417" r:id="rId117"/>
    <p:sldId id="418" r:id="rId118"/>
    <p:sldId id="419" r:id="rId119"/>
    <p:sldId id="420" r:id="rId120"/>
    <p:sldId id="421" r:id="rId121"/>
    <p:sldId id="422" r:id="rId122"/>
    <p:sldId id="428" r:id="rId123"/>
    <p:sldId id="424" r:id="rId124"/>
    <p:sldId id="425" r:id="rId125"/>
    <p:sldId id="426" r:id="rId126"/>
    <p:sldId id="427" r:id="rId12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476" y="10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2" Type="http://schemas.openxmlformats.org/officeDocument/2006/relationships/slide" Target="slide1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0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zh-CN" sz="60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627715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endParaRPr lang="en-US" altLang="zh-CN"/>
          </a:p>
        </p:txBody>
      </p:sp>
      <p:sp>
        <p:nvSpPr>
          <p:cNvPr id="627716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Friends, Overloaded Operators,</a:t>
            </a:r>
          </a:p>
          <a:p>
            <a:r>
              <a:rPr lang="en-US" altLang="zh-CN"/>
              <a:t>and Arrays in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As defined here, equal is more efficient,</a:t>
            </a:r>
            <a:br>
              <a:rPr lang="en-US" altLang="zh-CN" sz="2400"/>
            </a:br>
            <a:r>
              <a:rPr lang="en-US" altLang="zh-CN" sz="2400"/>
              <a:t>but not legal </a:t>
            </a:r>
            <a:br>
              <a:rPr lang="en-US" altLang="zh-CN" sz="2400"/>
            </a:br>
            <a:r>
              <a:rPr lang="en-US" altLang="zh-CN" sz="2400"/>
              <a:t>	bool equal(DayOfYear date1, DayOfYear date2)</a:t>
            </a:r>
            <a:br>
              <a:rPr lang="en-US" altLang="zh-CN" sz="2400"/>
            </a:br>
            <a:r>
              <a:rPr lang="en-US" altLang="zh-CN" sz="2400"/>
              <a:t>	{</a:t>
            </a:r>
            <a:br>
              <a:rPr lang="en-US" altLang="zh-CN" sz="2400"/>
            </a:br>
            <a:r>
              <a:rPr lang="en-US" altLang="zh-CN" sz="2400"/>
              <a:t>      		return (date1.month = = date2.month</a:t>
            </a:r>
            <a:br>
              <a:rPr lang="en-US" altLang="zh-CN" sz="2400"/>
            </a:br>
            <a:r>
              <a:rPr lang="en-US" altLang="zh-CN" sz="2400"/>
              <a:t>                   	   &amp;&amp;</a:t>
            </a:r>
            <a:br>
              <a:rPr lang="en-US" altLang="zh-CN" sz="2400"/>
            </a:br>
            <a:r>
              <a:rPr lang="en-US" altLang="zh-CN" sz="2400"/>
              <a:t>                 	   date1.day = = date2.day );</a:t>
            </a:r>
            <a:br>
              <a:rPr lang="en-US" altLang="zh-CN" sz="2400"/>
            </a:br>
            <a:r>
              <a:rPr lang="en-US" altLang="zh-CN" sz="2400"/>
              <a:t> 	}</a:t>
            </a:r>
          </a:p>
          <a:p>
            <a:pPr lvl="1"/>
            <a:r>
              <a:rPr lang="en-US" altLang="zh-CN" sz="2400"/>
              <a:t>The code is simpler and more efficient</a:t>
            </a:r>
          </a:p>
          <a:p>
            <a:pPr lvl="1"/>
            <a:r>
              <a:rPr lang="en-US" altLang="zh-CN" sz="2400"/>
              <a:t>Direct access of private member variables is not legal!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Friend functions are not members of a class, but</a:t>
            </a:r>
            <a:br>
              <a:rPr lang="en-US" altLang="zh-CN"/>
            </a:br>
            <a:r>
              <a:rPr lang="en-US" altLang="zh-CN"/>
              <a:t>can access private member variables of the class</a:t>
            </a:r>
          </a:p>
          <a:p>
            <a:pPr lvl="1"/>
            <a:r>
              <a:rPr lang="en-US" altLang="zh-CN"/>
              <a:t>A friend function is declared using the keyword</a:t>
            </a:r>
            <a:br>
              <a:rPr lang="en-US" altLang="zh-CN"/>
            </a:br>
            <a:r>
              <a:rPr lang="en-US" altLang="zh-CN"/>
              <a:t>friend in the class definition</a:t>
            </a:r>
          </a:p>
          <a:p>
            <a:pPr lvl="2"/>
            <a:r>
              <a:rPr lang="en-US" altLang="zh-CN"/>
              <a:t>A friend function is not a member function</a:t>
            </a:r>
          </a:p>
          <a:p>
            <a:pPr lvl="2"/>
            <a:r>
              <a:rPr lang="en-US" altLang="zh-CN"/>
              <a:t>A friend function is an ordinary function</a:t>
            </a:r>
          </a:p>
          <a:p>
            <a:pPr lvl="2"/>
            <a:r>
              <a:rPr lang="en-US" altLang="zh-CN"/>
              <a:t>A friend function has extraordinary access to data members of the class</a:t>
            </a:r>
          </a:p>
          <a:p>
            <a:pPr lvl="1"/>
            <a:r>
              <a:rPr lang="en-US" altLang="zh-CN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function equal is declared a friend in the </a:t>
            </a:r>
            <a:br>
              <a:rPr lang="en-US" altLang="zh-CN" sz="2400"/>
            </a:br>
            <a:r>
              <a:rPr lang="en-US" altLang="zh-CN" sz="2400"/>
              <a:t>abbreviated class definition here</a:t>
            </a:r>
            <a:br>
              <a:rPr lang="en-US" altLang="zh-CN" sz="2400"/>
            </a:br>
            <a:r>
              <a:rPr lang="en-US" altLang="zh-CN" sz="2400"/>
              <a:t>	class DayOfYear</a:t>
            </a:r>
            <a:br>
              <a:rPr lang="en-US" altLang="zh-CN" sz="2400"/>
            </a:br>
            <a:r>
              <a:rPr lang="en-US" altLang="zh-CN" sz="2400"/>
              <a:t>  	{</a:t>
            </a:r>
            <a:br>
              <a:rPr lang="en-US" altLang="zh-CN" sz="2400"/>
            </a:br>
            <a:r>
              <a:rPr lang="en-US" altLang="zh-CN" sz="2400"/>
              <a:t>      	     public:</a:t>
            </a:r>
            <a:br>
              <a:rPr lang="en-US" altLang="zh-CN" sz="2400"/>
            </a:br>
            <a:r>
              <a:rPr lang="en-US" altLang="zh-CN" sz="2400"/>
              <a:t>                 friend bool equal(DayOfYear date1, </a:t>
            </a:r>
            <a:br>
              <a:rPr lang="en-US" altLang="zh-CN" sz="2400"/>
            </a:br>
            <a:r>
              <a:rPr lang="en-US" altLang="zh-CN" sz="2400"/>
              <a:t>				    DayOfYear date2);</a:t>
            </a:r>
            <a:br>
              <a:rPr lang="en-US" altLang="zh-CN" sz="2400"/>
            </a:br>
            <a:r>
              <a:rPr lang="en-US" altLang="zh-CN" sz="2400"/>
              <a:t>                 // The rest of the public members</a:t>
            </a:r>
            <a:br>
              <a:rPr lang="en-US" altLang="zh-CN" sz="2400"/>
            </a:br>
            <a:r>
              <a:rPr lang="en-US" altLang="zh-CN" sz="2400"/>
              <a:t>            private:</a:t>
            </a:r>
            <a:br>
              <a:rPr lang="en-US" altLang="zh-CN" sz="2400"/>
            </a:br>
            <a:r>
              <a:rPr lang="en-US" altLang="zh-CN" sz="2400"/>
              <a:t>                 //  the private members</a:t>
            </a:r>
            <a:br>
              <a:rPr lang="en-US" altLang="zh-CN" sz="2400"/>
            </a:br>
            <a:r>
              <a:rPr lang="en-US" altLang="zh-CN" sz="2400"/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59475" y="5246688"/>
            <a:ext cx="19558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>
                <a:solidFill>
                  <a:schemeClr val="tx2"/>
                </a:solidFill>
              </a:rPr>
              <a:t>.2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friend function is declared as a friend in the </a:t>
            </a:r>
            <a:br>
              <a:rPr lang="en-US" altLang="zh-CN"/>
            </a:br>
            <a:r>
              <a:rPr lang="en-US" altLang="zh-CN"/>
              <a:t>class definition</a:t>
            </a:r>
          </a:p>
          <a:p>
            <a:r>
              <a:rPr lang="en-US" altLang="zh-CN"/>
              <a:t>A friend function is defined as a nonmember </a:t>
            </a:r>
            <a:br>
              <a:rPr lang="en-US" altLang="zh-CN"/>
            </a:br>
            <a:r>
              <a:rPr lang="en-US" altLang="zh-CN"/>
              <a:t>function without using the "::" operator</a:t>
            </a:r>
          </a:p>
          <a:p>
            <a:r>
              <a:rPr lang="en-US" altLang="zh-CN"/>
              <a:t>A friend function is called without using the </a:t>
            </a:r>
            <a:br>
              <a:rPr lang="en-US" altLang="zh-CN"/>
            </a:br>
            <a:r>
              <a:rPr lang="en-US" altLang="zh-CN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syntax for declaring friend function is </a:t>
            </a:r>
            <a:br>
              <a:rPr lang="en-US" altLang="zh-CN" sz="2400"/>
            </a:br>
            <a:r>
              <a:rPr lang="en-US" altLang="zh-CN" sz="2400"/>
              <a:t>class class_name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public:</a:t>
            </a:r>
            <a:br>
              <a:rPr lang="en-US" altLang="zh-CN" sz="2400"/>
            </a:br>
            <a:r>
              <a:rPr lang="en-US" altLang="zh-CN" sz="2400"/>
              <a:t>           friend Declaration_for_Friend_Function_1</a:t>
            </a:r>
            <a:br>
              <a:rPr lang="en-US" altLang="zh-CN" sz="2400"/>
            </a:br>
            <a:r>
              <a:rPr lang="en-US" altLang="zh-CN" sz="2400"/>
              <a:t>	     friend Declaration_for_Friend_Function_2</a:t>
            </a:r>
            <a:br>
              <a:rPr lang="en-US" altLang="zh-CN" sz="2400"/>
            </a:br>
            <a:r>
              <a:rPr lang="en-US" altLang="zh-CN" sz="2400"/>
              <a:t>               …</a:t>
            </a:r>
            <a:br>
              <a:rPr lang="en-US" altLang="zh-CN" sz="2400"/>
            </a:br>
            <a:r>
              <a:rPr lang="en-US" altLang="zh-CN" sz="2400"/>
              <a:t>           Member_Function_Declarations</a:t>
            </a:r>
            <a:br>
              <a:rPr lang="en-US" altLang="zh-CN" sz="2400"/>
            </a:br>
            <a:r>
              <a:rPr lang="en-US" altLang="zh-CN" sz="2400"/>
              <a:t>   private:</a:t>
            </a:r>
            <a:br>
              <a:rPr lang="en-US" altLang="zh-CN" sz="2400"/>
            </a:br>
            <a:r>
              <a:rPr lang="en-US" altLang="zh-CN" sz="2400"/>
              <a:t>           Private_Member_Declarations</a:t>
            </a:r>
            <a:br>
              <a:rPr lang="en-US" altLang="zh-CN" sz="2400"/>
            </a:br>
            <a:r>
              <a:rPr lang="en-US" altLang="zh-CN" sz="2400"/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Friend functions can be written as non-friend</a:t>
            </a:r>
            <a:br>
              <a:rPr lang="en-US" altLang="zh-CN"/>
            </a:br>
            <a:r>
              <a:rPr lang="en-US" altLang="zh-CN"/>
              <a:t>functions using the normal accessor and mutator </a:t>
            </a:r>
            <a:br>
              <a:rPr lang="en-US" altLang="zh-CN"/>
            </a:br>
            <a:r>
              <a:rPr lang="en-US" altLang="zh-CN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code of a friend function is simpler and it is</a:t>
            </a:r>
            <a:br>
              <a:rPr lang="en-US" altLang="zh-CN"/>
            </a:br>
            <a:r>
              <a:rPr lang="en-US" altLang="zh-CN"/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How do you know when a function should be </a:t>
            </a:r>
            <a:br>
              <a:rPr lang="en-US" altLang="zh-CN" sz="2400"/>
            </a:br>
            <a:r>
              <a:rPr lang="en-US" altLang="zh-CN" sz="2400"/>
              <a:t>a friend or a member function?</a:t>
            </a:r>
          </a:p>
          <a:p>
            <a:pPr lvl="1"/>
            <a:r>
              <a:rPr lang="en-US" altLang="zh-CN" sz="2400"/>
              <a:t>In general, use a member function if the task </a:t>
            </a:r>
            <a:br>
              <a:rPr lang="en-US" altLang="zh-CN" sz="2400"/>
            </a:br>
            <a:r>
              <a:rPr lang="en-US" altLang="zh-CN" sz="2400"/>
              <a:t>performed by the function involves only one object</a:t>
            </a:r>
          </a:p>
          <a:p>
            <a:pPr lvl="1"/>
            <a:r>
              <a:rPr lang="en-US" altLang="zh-CN" sz="2400"/>
              <a:t>In general, use a nonmember function if the task</a:t>
            </a:r>
            <a:br>
              <a:rPr lang="en-US" altLang="zh-CN" sz="2400"/>
            </a:br>
            <a:r>
              <a:rPr lang="en-US" altLang="zh-CN" sz="2400"/>
              <a:t>performed by the function involves more than</a:t>
            </a:r>
            <a:br>
              <a:rPr lang="en-US" altLang="zh-CN" sz="2400"/>
            </a:br>
            <a:r>
              <a:rPr lang="en-US" altLang="zh-CN" sz="2400"/>
              <a:t>one object</a:t>
            </a:r>
          </a:p>
          <a:p>
            <a:pPr lvl="2"/>
            <a:r>
              <a:rPr lang="en-US" altLang="zh-CN" sz="2000"/>
              <a:t>Choosing to make the nonmember function a friend is</a:t>
            </a:r>
            <a:br>
              <a:rPr lang="en-US" altLang="zh-CN" sz="2000"/>
            </a:br>
            <a:r>
              <a:rPr lang="en-US" altLang="zh-CN" sz="2000"/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88000" y="5864225"/>
            <a:ext cx="30845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>
                <a:solidFill>
                  <a:schemeClr val="tx2"/>
                </a:solidFill>
              </a:rPr>
              <a:t>.3 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demonstrates a class called Money</a:t>
            </a:r>
          </a:p>
          <a:p>
            <a:pPr lvl="1"/>
            <a:r>
              <a:rPr lang="en-US" altLang="zh-CN"/>
              <a:t>U.S. currency is represented</a:t>
            </a:r>
          </a:p>
          <a:p>
            <a:pPr lvl="1"/>
            <a:r>
              <a:rPr lang="en-US" altLang="zh-CN"/>
              <a:t>Value is implemented as an integer representing the value as if converted to pennies</a:t>
            </a:r>
          </a:p>
          <a:p>
            <a:pPr lvl="2"/>
            <a:r>
              <a:rPr lang="en-US" altLang="zh-CN"/>
              <a:t>An integer allows exact representation of the value</a:t>
            </a:r>
          </a:p>
          <a:p>
            <a:pPr lvl="2"/>
            <a:r>
              <a:rPr lang="en-US" altLang="zh-CN"/>
              <a:t>Type long is used to allow larger values</a:t>
            </a:r>
          </a:p>
          <a:p>
            <a:pPr lvl="1"/>
            <a:r>
              <a:rPr lang="en-US" altLang="zh-CN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Notice how function input (Display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.3)</a:t>
            </a:r>
            <a:br>
              <a:rPr lang="en-US" altLang="zh-CN" sz="2400"/>
            </a:br>
            <a:r>
              <a:rPr lang="en-US" altLang="zh-CN" sz="2400"/>
              <a:t>processes the dollar values entered</a:t>
            </a:r>
          </a:p>
          <a:p>
            <a:pPr lvl="1"/>
            <a:r>
              <a:rPr lang="en-US" altLang="zh-CN" sz="2400"/>
              <a:t>First read the character that is a $ or a –</a:t>
            </a:r>
          </a:p>
          <a:p>
            <a:pPr lvl="2"/>
            <a:r>
              <a:rPr lang="en-US" altLang="zh-CN" sz="2000"/>
              <a:t>If it is the -, set the value of negative to true and read the </a:t>
            </a:r>
            <a:br>
              <a:rPr lang="en-US" altLang="zh-CN" sz="2000"/>
            </a:br>
            <a:r>
              <a:rPr lang="en-US" altLang="zh-CN" sz="2000"/>
              <a:t>$ sign which should be next</a:t>
            </a:r>
          </a:p>
          <a:p>
            <a:pPr lvl="1"/>
            <a:r>
              <a:rPr lang="en-US" altLang="zh-CN" sz="2400"/>
              <a:t>Next read the dollar amount as a long</a:t>
            </a:r>
          </a:p>
          <a:p>
            <a:pPr lvl="1"/>
            <a:r>
              <a:rPr lang="en-US" altLang="zh-CN" sz="2400"/>
              <a:t>Next read the decimal point and cents as three </a:t>
            </a:r>
            <a:br>
              <a:rPr lang="en-US" altLang="zh-CN" sz="2400"/>
            </a:br>
            <a:r>
              <a:rPr lang="en-US" altLang="zh-CN" sz="2400"/>
              <a:t>characters</a:t>
            </a:r>
          </a:p>
          <a:p>
            <a:pPr lvl="2"/>
            <a:r>
              <a:rPr lang="en-US" altLang="zh-CN" sz="2000"/>
              <a:t>digit_to_int is then used to convert the cents characters to </a:t>
            </a:r>
            <a:br>
              <a:rPr lang="en-US" altLang="zh-CN" sz="2000"/>
            </a:br>
            <a:r>
              <a:rPr lang="en-US" altLang="zh-CN" sz="200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digit_to_int is defined as </a:t>
            </a:r>
            <a:br>
              <a:rPr lang="en-US" altLang="zh-CN" sz="2400"/>
            </a:br>
            <a:r>
              <a:rPr lang="en-US" altLang="zh-CN" sz="2400"/>
              <a:t>  </a:t>
            </a:r>
            <a:br>
              <a:rPr lang="en-US" altLang="zh-CN" sz="2400"/>
            </a:br>
            <a:r>
              <a:rPr lang="en-US" altLang="zh-CN" sz="2400"/>
              <a:t>   int digit_to_int(char c)</a:t>
            </a:r>
            <a:br>
              <a:rPr lang="en-US" altLang="zh-CN" sz="2400"/>
            </a:br>
            <a:r>
              <a:rPr lang="en-US" altLang="zh-CN" sz="2400"/>
              <a:t>   {</a:t>
            </a:r>
            <a:br>
              <a:rPr lang="en-US" altLang="zh-CN" sz="2400"/>
            </a:br>
            <a:r>
              <a:rPr lang="en-US" altLang="zh-CN" sz="2400"/>
              <a:t>          return ( int ( c ) – int ( '0') );</a:t>
            </a:r>
            <a:br>
              <a:rPr lang="en-US" altLang="zh-CN" sz="2400"/>
            </a:br>
            <a:r>
              <a:rPr lang="en-US" altLang="zh-CN" sz="240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type cast int(c)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type cast int('0')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200">
                <a:solidFill>
                  <a:srgbClr val="A50021"/>
                </a:solidFill>
              </a:rPr>
              <a:t>.1   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200">
                <a:solidFill>
                  <a:srgbClr val="A50021"/>
                </a:solidFill>
              </a:rPr>
              <a:t>.2   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200">
                <a:solidFill>
                  <a:srgbClr val="A50021"/>
                </a:solidFill>
              </a:rPr>
              <a:t>.3   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200">
                <a:solidFill>
                  <a:srgbClr val="A50021"/>
                </a:solidFill>
              </a:rPr>
              <a:t>.4   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call-by-value parameter less efficient than a</a:t>
            </a:r>
            <a:br>
              <a:rPr lang="en-US" altLang="zh-CN" sz="2400"/>
            </a:br>
            <a:r>
              <a:rPr lang="en-US" altLang="zh-CN" sz="2400"/>
              <a:t>call-by-reference parameter</a:t>
            </a:r>
          </a:p>
          <a:p>
            <a:pPr lvl="1"/>
            <a:r>
              <a:rPr lang="en-US" altLang="zh-CN" sz="2400"/>
              <a:t>The parameter is a local variable initialized to the </a:t>
            </a:r>
            <a:br>
              <a:rPr lang="en-US" altLang="zh-CN" sz="2400"/>
            </a:br>
            <a:r>
              <a:rPr lang="en-US" altLang="zh-CN" sz="2400"/>
              <a:t>value of the argument</a:t>
            </a:r>
          </a:p>
          <a:p>
            <a:pPr lvl="2"/>
            <a:r>
              <a:rPr lang="en-US" altLang="zh-CN" sz="2000"/>
              <a:t>This results in two copies of the argument </a:t>
            </a:r>
          </a:p>
          <a:p>
            <a:r>
              <a:rPr lang="en-US" altLang="zh-CN" sz="2400"/>
              <a:t>A call-by-reference parameter is more efficient</a:t>
            </a:r>
          </a:p>
          <a:p>
            <a:pPr lvl="1"/>
            <a:r>
              <a:rPr lang="en-US" altLang="zh-CN" sz="2400"/>
              <a:t>The parameter is a placeholder replaced by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 sz="200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mark a call-by-reference parameter so it </a:t>
            </a:r>
            <a:br>
              <a:rPr lang="en-US" altLang="zh-CN"/>
            </a:br>
            <a:r>
              <a:rPr lang="en-US" altLang="zh-CN"/>
              <a:t>cannot be changed:</a:t>
            </a:r>
          </a:p>
          <a:p>
            <a:pPr lvl="1"/>
            <a:r>
              <a:rPr lang="en-US" altLang="zh-CN"/>
              <a:t>Use the modifier const before the parameter type</a:t>
            </a:r>
          </a:p>
          <a:p>
            <a:pPr lvl="1"/>
            <a:r>
              <a:rPr lang="en-US" altLang="zh-CN"/>
              <a:t>The parameter becomes a constant parameter</a:t>
            </a:r>
          </a:p>
          <a:p>
            <a:pPr lvl="1"/>
            <a:r>
              <a:rPr lang="en-US" altLang="zh-CN"/>
              <a:t>const used in the function declaration and definition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Example (from the Money class of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.3):</a:t>
            </a:r>
          </a:p>
          <a:p>
            <a:pPr lvl="1"/>
            <a:r>
              <a:rPr lang="en-US" altLang="zh-CN" sz="2400"/>
              <a:t> A function declaration with constant parameters</a:t>
            </a:r>
          </a:p>
          <a:p>
            <a:pPr lvl="2"/>
            <a:r>
              <a:rPr lang="en-US" altLang="zh-CN" sz="2000"/>
              <a:t>friend Money add(const Money&amp; amount1, </a:t>
            </a:r>
            <a:br>
              <a:rPr lang="en-US" altLang="zh-CN" sz="2000"/>
            </a:br>
            <a:r>
              <a:rPr lang="en-US" altLang="zh-CN" sz="2000"/>
              <a:t>		           const Money&amp; amount2); </a:t>
            </a:r>
            <a:br>
              <a:rPr lang="en-US" altLang="zh-CN" sz="2000"/>
            </a:br>
            <a:endParaRPr lang="en-US" altLang="zh-CN" sz="2000"/>
          </a:p>
          <a:p>
            <a:pPr lvl="1"/>
            <a:r>
              <a:rPr lang="en-US" altLang="zh-CN" sz="2400"/>
              <a:t>A function definition with constant parameters</a:t>
            </a:r>
          </a:p>
          <a:p>
            <a:pPr lvl="2"/>
            <a:r>
              <a:rPr lang="en-US" altLang="zh-CN" sz="2000"/>
              <a:t>Money add(const Money&amp; amount1, </a:t>
            </a:r>
            <a:br>
              <a:rPr lang="en-US" altLang="zh-CN" sz="2000"/>
            </a:br>
            <a:r>
              <a:rPr lang="en-US" altLang="zh-CN" sz="2000"/>
              <a:t>		const Money&amp; amount2)</a:t>
            </a:r>
            <a:br>
              <a:rPr lang="en-US" altLang="zh-CN" sz="2000"/>
            </a:br>
            <a:r>
              <a:rPr lang="en-US" altLang="zh-CN" sz="2000"/>
              <a:t>{</a:t>
            </a:r>
            <a:br>
              <a:rPr lang="en-US" altLang="zh-CN" sz="2000"/>
            </a:br>
            <a:r>
              <a:rPr lang="en-US" altLang="zh-CN" sz="2000"/>
              <a:t>    …</a:t>
            </a:r>
            <a:br>
              <a:rPr lang="en-US" altLang="zh-CN" sz="2000"/>
            </a:b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When a function has a constant parameter,</a:t>
            </a:r>
            <a:br>
              <a:rPr lang="en-US" altLang="zh-CN" sz="2400"/>
            </a:br>
            <a:r>
              <a:rPr lang="en-US" altLang="zh-CN" sz="2400"/>
              <a:t>the compiler will make certain the parameter</a:t>
            </a:r>
            <a:br>
              <a:rPr lang="en-US" altLang="zh-CN" sz="2400"/>
            </a:br>
            <a:r>
              <a:rPr lang="en-US" altLang="zh-CN" sz="240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What if the parameter calls a member function?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const Money&amp; amount2)</a:t>
            </a:r>
            <a:br>
              <a:rPr lang="en-US" altLang="zh-CN" sz="2400"/>
            </a:br>
            <a:r>
              <a:rPr lang="en-US" altLang="zh-CN" sz="2400"/>
              <a:t>    {   …</a:t>
            </a:r>
            <a:br>
              <a:rPr lang="en-US" altLang="zh-CN" sz="2400"/>
            </a:br>
            <a:r>
              <a:rPr lang="en-US" altLang="zh-CN" sz="2400"/>
              <a:t>         amount1.input( cin );</a:t>
            </a:r>
            <a:br>
              <a:rPr lang="en-US" altLang="zh-CN" sz="2400"/>
            </a:br>
            <a:r>
              <a:rPr lang="en-US" altLang="zh-CN" sz="2400"/>
              <a:t>    }</a:t>
            </a:r>
            <a:br>
              <a:rPr lang="en-US" altLang="zh-CN" sz="2400"/>
            </a:b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Will the compiler accept an accessor function </a:t>
            </a:r>
            <a:br>
              <a:rPr lang="en-US" altLang="zh-CN" sz="2400"/>
            </a:br>
            <a:r>
              <a:rPr lang="en-US" altLang="zh-CN" sz="2400"/>
              <a:t>call from the constant parameter? </a:t>
            </a:r>
            <a:br>
              <a:rPr lang="en-US" altLang="zh-CN" sz="2400"/>
            </a:br>
            <a:r>
              <a:rPr lang="en-US" altLang="zh-CN" sz="2400"/>
              <a:t>	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	const Money&amp; amount2)</a:t>
            </a:r>
            <a:br>
              <a:rPr lang="en-US" altLang="zh-CN" sz="2400"/>
            </a:br>
            <a:r>
              <a:rPr lang="en-US" altLang="zh-CN" sz="2400"/>
              <a:t>    	{          …</a:t>
            </a:r>
            <a:br>
              <a:rPr lang="en-US" altLang="zh-CN" sz="2400"/>
            </a:br>
            <a:r>
              <a:rPr lang="en-US" altLang="zh-CN" sz="2400"/>
              <a:t>                  amount1.output(cout);</a:t>
            </a:r>
            <a:br>
              <a:rPr lang="en-US" altLang="zh-CN" sz="2400"/>
            </a:br>
            <a:r>
              <a:rPr lang="en-US" altLang="zh-CN" sz="2400"/>
              <a:t>       }</a:t>
            </a:r>
            <a:br>
              <a:rPr lang="en-US" altLang="zh-CN" sz="2400"/>
            </a:b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There is no guarantee that output will not change the </a:t>
            </a:r>
            <a:br>
              <a:rPr lang="en-US" altLang="zh-CN" sz="2000"/>
            </a:br>
            <a:r>
              <a:rPr lang="en-US" altLang="zh-CN" sz="200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declare a function that will not change the </a:t>
            </a:r>
            <a:br>
              <a:rPr lang="en-US" altLang="zh-CN" sz="2400"/>
            </a:br>
            <a:r>
              <a:rPr lang="en-US" altLang="zh-CN" sz="2400"/>
              <a:t>value of any member variables:</a:t>
            </a:r>
          </a:p>
          <a:p>
            <a:pPr lvl="1"/>
            <a:r>
              <a:rPr lang="en-US" altLang="zh-CN" sz="2400"/>
              <a:t>Use const after the parameter list and </a:t>
            </a:r>
            <a:br>
              <a:rPr lang="en-US" altLang="zh-CN" sz="2400"/>
            </a:br>
            <a:r>
              <a:rPr lang="en-US" altLang="zh-CN" sz="2400"/>
              <a:t>just before the semicolon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  {</a:t>
            </a:r>
            <a:br>
              <a:rPr lang="en-US" altLang="zh-CN" sz="2400"/>
            </a:br>
            <a:r>
              <a:rPr lang="en-US" altLang="zh-CN" sz="2400"/>
              <a:t>        public:</a:t>
            </a:r>
            <a:br>
              <a:rPr lang="en-US" altLang="zh-CN" sz="2400"/>
            </a:br>
            <a:r>
              <a:rPr lang="en-US" altLang="zh-CN" sz="2400"/>
              <a:t>                   …</a:t>
            </a:r>
            <a:br>
              <a:rPr lang="en-US" altLang="zh-CN" sz="2400"/>
            </a:br>
            <a:r>
              <a:rPr lang="en-US" altLang="zh-CN" sz="2400"/>
              <a:t>                   void output (ostream&amp; outs) const ;</a:t>
            </a:r>
            <a:br>
              <a:rPr lang="en-US" altLang="zh-CN" sz="2400"/>
            </a:br>
            <a:r>
              <a:rPr lang="en-US" altLang="zh-CN" sz="2400"/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130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</a:p>
        </p:txBody>
      </p:sp>
      <p:sp>
        <p:nvSpPr>
          <p:cNvPr id="51302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Definitions 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define a function that will not change the </a:t>
            </a:r>
            <a:br>
              <a:rPr lang="en-US" altLang="zh-CN"/>
            </a:br>
            <a:r>
              <a:rPr lang="en-US" altLang="zh-CN"/>
              <a:t>value of any member variables:</a:t>
            </a:r>
          </a:p>
          <a:p>
            <a:pPr lvl="1"/>
            <a:r>
              <a:rPr lang="en-US" altLang="zh-CN"/>
              <a:t>Use const in the same location as the function </a:t>
            </a:r>
            <a:br>
              <a:rPr lang="en-US" altLang="zh-CN"/>
            </a:br>
            <a:r>
              <a:rPr lang="en-US" altLang="zh-CN"/>
              <a:t>declaration 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void Money::output(ostream&amp; outs) const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   // output statements</a:t>
            </a:r>
            <a:br>
              <a:rPr lang="en-US" altLang="zh-CN"/>
            </a:br>
            <a:r>
              <a:rPr lang="en-US" altLang="zh-CN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Now that output is declared and defined using</a:t>
            </a:r>
            <a:br>
              <a:rPr lang="en-US" altLang="zh-CN" sz="2400"/>
            </a:br>
            <a:r>
              <a:rPr lang="en-US" altLang="zh-CN" sz="2400"/>
              <a:t>the const modifier, the compiler will accept </a:t>
            </a:r>
            <a:br>
              <a:rPr lang="en-US" altLang="zh-CN" sz="2400"/>
            </a:br>
            <a:r>
              <a:rPr lang="en-US" altLang="zh-CN" sz="2400"/>
              <a:t>this code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		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	const Money&amp; amount2)</a:t>
            </a:r>
            <a:br>
              <a:rPr lang="en-US" altLang="zh-CN" sz="2400"/>
            </a:br>
            <a:r>
              <a:rPr lang="en-US" altLang="zh-CN" sz="2400"/>
              <a:t>    	{          …</a:t>
            </a:r>
            <a:br>
              <a:rPr lang="en-US" altLang="zh-CN" sz="2400"/>
            </a:br>
            <a:r>
              <a:rPr lang="en-US" altLang="zh-CN" sz="2400"/>
              <a:t>                  amount1.output(cout);</a:t>
            </a:r>
            <a:br>
              <a:rPr lang="en-US" altLang="zh-CN" sz="2400"/>
            </a:br>
            <a:r>
              <a:rPr lang="en-US" altLang="zh-CN" sz="2400"/>
              <a:t>       }</a:t>
            </a:r>
            <a:br>
              <a:rPr lang="en-US" altLang="zh-CN" sz="2400"/>
            </a:b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643563" y="53419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.4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Using const to modify parameters of class types</a:t>
            </a:r>
            <a:br>
              <a:rPr lang="en-US" altLang="zh-CN" sz="2400"/>
            </a:br>
            <a:r>
              <a:rPr lang="en-US" altLang="zh-CN" sz="2400"/>
              <a:t>improves program efficiency</a:t>
            </a:r>
          </a:p>
          <a:p>
            <a:pPr lvl="1"/>
            <a:r>
              <a:rPr lang="en-US" altLang="zh-CN" sz="2400"/>
              <a:t>const is typed in front of the parameter's type </a:t>
            </a:r>
          </a:p>
          <a:p>
            <a:r>
              <a:rPr lang="en-US" altLang="zh-CN" sz="2400"/>
              <a:t>Member functions called by constant parameters</a:t>
            </a:r>
            <a:br>
              <a:rPr lang="en-US" altLang="zh-CN" sz="2400"/>
            </a:br>
            <a:r>
              <a:rPr lang="en-US" altLang="zh-CN" sz="2400"/>
              <a:t>must also use const to let the compiler know </a:t>
            </a:r>
            <a:br>
              <a:rPr lang="en-US" altLang="zh-CN" sz="2400"/>
            </a:br>
            <a:r>
              <a:rPr lang="en-US" altLang="zh-CN" sz="2400"/>
              <a:t>they do not change the value of the parameter</a:t>
            </a:r>
          </a:p>
          <a:p>
            <a:pPr lvl="1"/>
            <a:r>
              <a:rPr lang="en-US" altLang="zh-CN" sz="2400"/>
              <a:t>const is typed following the parameter list in the </a:t>
            </a:r>
            <a:br>
              <a:rPr lang="en-US" altLang="zh-CN" sz="2400"/>
            </a:br>
            <a:r>
              <a:rPr lang="en-US" altLang="zh-CN" sz="240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Describe the promise that you make to the </a:t>
            </a:r>
            <a:br>
              <a:rPr lang="en-US" altLang="zh-CN" sz="2400"/>
            </a:br>
            <a:r>
              <a:rPr lang="en-US" altLang="zh-CN" sz="2400"/>
              <a:t>compiler when you modify a parameter with const?</a:t>
            </a:r>
          </a:p>
          <a:p>
            <a:pPr lvl="1"/>
            <a:r>
              <a:rPr lang="en-US" altLang="zh-CN" sz="2400"/>
              <a:t>Explain why this declaration is probably not </a:t>
            </a:r>
            <a:br>
              <a:rPr lang="en-US" altLang="zh-CN" sz="2400"/>
            </a:br>
            <a:r>
              <a:rPr lang="en-US" altLang="zh-CN" sz="2400"/>
              <a:t>correct?</a:t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  …</a:t>
            </a:r>
            <a:br>
              <a:rPr lang="en-US" altLang="zh-CN" sz="2400"/>
            </a:br>
            <a:r>
              <a:rPr lang="en-US" altLang="zh-CN" sz="2400"/>
              <a:t>	public:</a:t>
            </a:r>
            <a:br>
              <a:rPr lang="en-US" altLang="zh-CN" sz="2400"/>
            </a:br>
            <a:r>
              <a:rPr lang="en-US" altLang="zh-CN" sz="2400"/>
              <a:t>           void input(istream&amp; ins) const;</a:t>
            </a:r>
            <a:br>
              <a:rPr lang="en-US" altLang="zh-CN" sz="2400"/>
            </a:br>
            <a:r>
              <a:rPr lang="en-US" altLang="zh-CN" sz="2400"/>
              <a:t>    …</a:t>
            </a:r>
            <a:br>
              <a:rPr lang="en-US" altLang="zh-CN" sz="2400"/>
            </a:br>
            <a:r>
              <a:rPr lang="en-US" altLang="zh-CN" sz="2400"/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307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</a:p>
        </p:txBody>
      </p:sp>
      <p:sp>
        <p:nvSpPr>
          <p:cNvPr id="6307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 the Money class, function add was used to </a:t>
            </a:r>
            <a:br>
              <a:rPr lang="en-US" altLang="zh-CN" sz="2400"/>
            </a:br>
            <a:r>
              <a:rPr lang="en-US" altLang="zh-CN" sz="2400"/>
              <a:t>add two objects of type Money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In this section we see how to use the '+' operator</a:t>
            </a:r>
            <a:br>
              <a:rPr lang="en-US" altLang="zh-CN" sz="2400"/>
            </a:br>
            <a:r>
              <a:rPr lang="en-US" altLang="zh-CN" sz="2400"/>
              <a:t>to make this code legal: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		Money total, cost, tax;</a:t>
            </a:r>
            <a:br>
              <a:rPr lang="en-US" altLang="zh-CN" sz="2400"/>
            </a:br>
            <a:r>
              <a:rPr lang="en-US" altLang="zh-CN" sz="2400"/>
              <a:t>		…</a:t>
            </a:r>
            <a:br>
              <a:rPr lang="en-US" altLang="zh-CN" sz="2400"/>
            </a:br>
            <a:r>
              <a:rPr lang="en-US" altLang="zh-CN" sz="2400"/>
              <a:t>		total = cost + tax;  </a:t>
            </a:r>
            <a:br>
              <a:rPr lang="en-US" altLang="zh-CN" sz="2400"/>
            </a:br>
            <a:r>
              <a:rPr lang="en-US" altLang="zh-CN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operator is a function used differently than</a:t>
            </a:r>
            <a:br>
              <a:rPr lang="en-US" altLang="zh-CN" sz="2400"/>
            </a:br>
            <a:r>
              <a:rPr lang="en-US" altLang="zh-CN" sz="2400"/>
              <a:t>an ordinary function</a:t>
            </a:r>
          </a:p>
          <a:p>
            <a:pPr lvl="1"/>
            <a:r>
              <a:rPr lang="en-US" altLang="zh-CN" sz="2400"/>
              <a:t>An ordinary function call enclosed its arguments in </a:t>
            </a:r>
            <a:br>
              <a:rPr lang="en-US" altLang="zh-CN" sz="2400"/>
            </a:br>
            <a:r>
              <a:rPr lang="en-US" altLang="zh-CN" sz="2400"/>
              <a:t>parenthesis</a:t>
            </a:r>
            <a:br>
              <a:rPr lang="en-US" altLang="zh-CN" sz="2400"/>
            </a:br>
            <a:r>
              <a:rPr lang="en-US" altLang="zh-CN" sz="2400"/>
              <a:t> 			add(cost, tax)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With a binary operator, the arguments are on either</a:t>
            </a:r>
            <a:br>
              <a:rPr lang="en-US" altLang="zh-CN" sz="2400"/>
            </a:br>
            <a:r>
              <a:rPr lang="en-US" altLang="zh-CN" sz="2400"/>
              <a:t>side of the operator</a:t>
            </a:r>
            <a:br>
              <a:rPr lang="en-US" altLang="zh-CN" sz="2400"/>
            </a:br>
            <a:r>
              <a:rPr lang="en-US" altLang="zh-CN" sz="2400"/>
              <a:t>                       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Operators can be overloaded</a:t>
            </a:r>
          </a:p>
          <a:p>
            <a:r>
              <a:rPr lang="en-US" altLang="zh-CN" sz="2400"/>
              <a:t>The definition of operator + for the Money </a:t>
            </a:r>
            <a:br>
              <a:rPr lang="en-US" altLang="zh-CN" sz="2400"/>
            </a:br>
            <a:r>
              <a:rPr lang="en-US" altLang="zh-CN" sz="2400"/>
              <a:t>class is nearly the same as member function add</a:t>
            </a:r>
          </a:p>
          <a:p>
            <a:r>
              <a:rPr lang="en-US" altLang="zh-CN" sz="2400"/>
              <a:t>To overload the + operator for the Money class</a:t>
            </a:r>
          </a:p>
          <a:p>
            <a:pPr lvl="1"/>
            <a:r>
              <a:rPr lang="en-US" altLang="zh-CN" sz="2400"/>
              <a:t>Use the name + in place of the name add</a:t>
            </a:r>
          </a:p>
          <a:p>
            <a:pPr lvl="1"/>
            <a:r>
              <a:rPr lang="en-US" altLang="zh-CN" sz="2400"/>
              <a:t>Use keyword operator in front of the + </a:t>
            </a:r>
          </a:p>
          <a:p>
            <a:pPr lvl="1"/>
            <a:r>
              <a:rPr lang="en-US" altLang="zh-CN" sz="2400"/>
              <a:t>Example:</a:t>
            </a:r>
            <a:br>
              <a:rPr lang="en-US" altLang="zh-CN" sz="2400"/>
            </a:br>
            <a:r>
              <a:rPr lang="en-US" altLang="zh-CN" sz="2400"/>
              <a:t>friend Money operator + (const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At least one argument of an overloaded operator </a:t>
            </a:r>
            <a:br>
              <a:rPr lang="en-US" altLang="zh-CN" sz="2400"/>
            </a:br>
            <a:r>
              <a:rPr lang="en-US" altLang="zh-CN" sz="2400"/>
              <a:t>must be of a class type</a:t>
            </a:r>
          </a:p>
          <a:p>
            <a:r>
              <a:rPr lang="en-US" altLang="zh-CN" sz="2400"/>
              <a:t>An overloaded operator can be a friend of a class</a:t>
            </a:r>
          </a:p>
          <a:p>
            <a:r>
              <a:rPr lang="en-US" altLang="zh-CN" sz="2400"/>
              <a:t>New operators cannot be created</a:t>
            </a:r>
          </a:p>
          <a:p>
            <a:r>
              <a:rPr lang="en-US" altLang="zh-CN" sz="2400"/>
              <a:t>The number of arguments for an operator cannot</a:t>
            </a:r>
            <a:br>
              <a:rPr lang="en-US" altLang="zh-CN" sz="2400"/>
            </a:br>
            <a:r>
              <a:rPr lang="en-US" altLang="zh-CN" sz="2400"/>
              <a:t>be changed</a:t>
            </a:r>
          </a:p>
          <a:p>
            <a:r>
              <a:rPr lang="en-US" altLang="zh-CN" sz="2400"/>
              <a:t>The precedence of an operator cannot be changed</a:t>
            </a:r>
          </a:p>
          <a:p>
            <a:r>
              <a:rPr lang="en-US" altLang="zh-CN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Class operations are typically implemented</a:t>
            </a:r>
            <a:br>
              <a:rPr lang="en-US" altLang="zh-CN"/>
            </a:br>
            <a:r>
              <a:rPr lang="en-US" altLang="zh-CN"/>
              <a:t>as member functions</a:t>
            </a:r>
          </a:p>
          <a:p>
            <a:endParaRPr lang="en-US" altLang="zh-CN"/>
          </a:p>
          <a:p>
            <a:r>
              <a:rPr lang="en-US" altLang="zh-CN"/>
              <a:t>Some operations are better implemented as </a:t>
            </a:r>
            <a:br>
              <a:rPr lang="en-US" altLang="zh-CN"/>
            </a:br>
            <a:r>
              <a:rPr lang="en-US" altLang="zh-CN"/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050" y="4622800"/>
            <a:ext cx="2490788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>
                <a:solidFill>
                  <a:schemeClr val="tx2"/>
                </a:solidFill>
              </a:rPr>
              <a:t>.5 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050" y="5186363"/>
            <a:ext cx="249078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Display 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>
                <a:solidFill>
                  <a:schemeClr val="tx2"/>
                </a:solidFill>
              </a:rPr>
              <a:t>.5 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The Money class with overloaded operators</a:t>
            </a:r>
            <a:br>
              <a:rPr lang="en-US" altLang="zh-CN"/>
            </a:br>
            <a:r>
              <a:rPr lang="en-US" altLang="zh-CN"/>
              <a:t>+  and = =  is demonstrated in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compiler sees base_amount + 25, </a:t>
            </a:r>
            <a:br>
              <a:rPr lang="en-US" altLang="zh-CN" sz="2400"/>
            </a:br>
            <a:r>
              <a:rPr lang="en-US" altLang="zh-CN" sz="2400"/>
              <a:t>it first looks for an overloaded + operator to </a:t>
            </a:r>
            <a:br>
              <a:rPr lang="en-US" altLang="zh-CN" sz="2400"/>
            </a:br>
            <a:r>
              <a:rPr lang="en-US" altLang="zh-CN" sz="2400"/>
              <a:t>perform</a:t>
            </a:r>
            <a:br>
              <a:rPr lang="en-US" altLang="zh-CN" sz="2400"/>
            </a:br>
            <a:r>
              <a:rPr lang="en-US" altLang="zh-CN" sz="2400"/>
              <a:t>            Money_object +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If it exists, it might look like this</a:t>
            </a:r>
            <a:br>
              <a:rPr lang="en-US" altLang="zh-CN" sz="2400"/>
            </a:br>
            <a:r>
              <a:rPr lang="en-US" altLang="zh-CN" sz="2400"/>
              <a:t>friend Money operator +(const Money&amp; amount1,</a:t>
            </a:r>
            <a:br>
              <a:rPr lang="en-US" altLang="zh-CN" sz="2400"/>
            </a:br>
            <a:r>
              <a:rPr lang="en-US" altLang="zh-CN" sz="2400"/>
              <a:t>                                             const int&amp;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Although the compiler was able to find a </a:t>
            </a:r>
            <a:br>
              <a:rPr lang="en-US" altLang="zh-CN"/>
            </a:br>
            <a:r>
              <a:rPr lang="en-US" altLang="zh-CN"/>
              <a:t>way to add </a:t>
            </a:r>
            <a:br>
              <a:rPr lang="en-US" altLang="zh-CN"/>
            </a:br>
            <a:r>
              <a:rPr lang="en-US" altLang="zh-CN"/>
              <a:t>                     base_amount + 25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this  addition will cause an error</a:t>
            </a:r>
            <a:br>
              <a:rPr lang="en-US" altLang="zh-CN"/>
            </a:br>
            <a:r>
              <a:rPr lang="en-US" altLang="zh-CN"/>
              <a:t>                    base_amount + 25.67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To permit  base_amount + 25.67, the following </a:t>
            </a:r>
            <a:br>
              <a:rPr lang="en-US" altLang="zh-CN" sz="2400"/>
            </a:br>
            <a:r>
              <a:rPr lang="en-US" altLang="zh-CN" sz="2400"/>
              <a:t>constructor should be declared and defined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public:</a:t>
            </a:r>
            <a:br>
              <a:rPr lang="en-US" altLang="zh-CN" sz="2400"/>
            </a:br>
            <a:r>
              <a:rPr lang="en-US" altLang="zh-CN" sz="2400"/>
              <a:t>                 …</a:t>
            </a:r>
            <a:br>
              <a:rPr lang="en-US" altLang="zh-CN" sz="2400"/>
            </a:br>
            <a:r>
              <a:rPr lang="en-US" altLang="zh-CN" sz="2400"/>
              <a:t>                 Money(double amount);</a:t>
            </a:r>
            <a:br>
              <a:rPr lang="en-US" altLang="zh-CN" sz="2400"/>
            </a:br>
            <a:r>
              <a:rPr lang="en-US" altLang="zh-CN" sz="2400"/>
              <a:t>                 // Initialize object so its value is $amount</a:t>
            </a:r>
            <a:br>
              <a:rPr lang="en-US" altLang="zh-CN" sz="2400"/>
            </a:br>
            <a:r>
              <a:rPr lang="en-US" altLang="zh-CN" sz="240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Unary operators take a single argument</a:t>
            </a:r>
          </a:p>
          <a:p>
            <a:r>
              <a:rPr lang="en-US" altLang="zh-CN" sz="2400"/>
              <a:t>The unary – operator is used to negate a value</a:t>
            </a:r>
            <a:br>
              <a:rPr lang="en-US" altLang="zh-CN" sz="2400"/>
            </a:br>
            <a:r>
              <a:rPr lang="en-US" altLang="zh-CN" sz="2400"/>
              <a:t>                               x = -y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++ and - -  are also unary operators</a:t>
            </a:r>
          </a:p>
          <a:p>
            <a:r>
              <a:rPr lang="en-US" altLang="zh-CN" sz="2400"/>
              <a:t>Unary operators can be overloaded</a:t>
            </a:r>
          </a:p>
          <a:p>
            <a:pPr lvl="1"/>
            <a:r>
              <a:rPr lang="en-US" altLang="zh-CN" sz="2400"/>
              <a:t>The Money class  of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.6 can includes </a:t>
            </a:r>
          </a:p>
          <a:p>
            <a:pPr lvl="2"/>
            <a:r>
              <a:rPr lang="en-US" altLang="zh-CN" sz="2000"/>
              <a:t>A binary – operator</a:t>
            </a:r>
          </a:p>
          <a:p>
            <a:pPr lvl="2"/>
            <a:r>
              <a:rPr lang="en-US" altLang="zh-CN" sz="200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99225" y="52657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.6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Overloading the – operator with two parameters</a:t>
            </a:r>
            <a:br>
              <a:rPr lang="en-US" altLang="zh-CN" sz="2400"/>
            </a:br>
            <a:r>
              <a:rPr lang="en-US" altLang="zh-CN" sz="2400"/>
              <a:t>allows us to subtract Money objects as in</a:t>
            </a:r>
            <a:br>
              <a:rPr lang="en-US" altLang="zh-CN" sz="2400"/>
            </a:br>
            <a:r>
              <a:rPr lang="en-US" altLang="zh-CN" sz="2400"/>
              <a:t>          Money  amount1, amount2, amount2;</a:t>
            </a:r>
            <a:br>
              <a:rPr lang="en-US" altLang="zh-CN" sz="2400"/>
            </a:br>
            <a:r>
              <a:rPr lang="en-US" altLang="zh-CN" sz="2400"/>
              <a:t>            …</a:t>
            </a:r>
            <a:br>
              <a:rPr lang="en-US" altLang="zh-CN" sz="2400"/>
            </a:br>
            <a:r>
              <a:rPr lang="en-US" altLang="zh-CN" sz="2400"/>
              <a:t>            amount3 = amount1 – amount2;</a:t>
            </a:r>
          </a:p>
          <a:p>
            <a:r>
              <a:rPr lang="en-US" altLang="zh-CN" sz="2400"/>
              <a:t>Overloading the – operator with one parameter</a:t>
            </a:r>
            <a:br>
              <a:rPr lang="en-US" altLang="zh-CN" sz="2400"/>
            </a:br>
            <a:r>
              <a:rPr lang="en-US" altLang="zh-CN" sz="2400"/>
              <a:t>allows us to negate a money value like this</a:t>
            </a:r>
            <a:br>
              <a:rPr lang="en-US" altLang="zh-CN" sz="2400"/>
            </a:br>
            <a:r>
              <a:rPr lang="en-US" altLang="zh-CN" sz="240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insertion operator &lt;&lt; is a binary operator</a:t>
            </a:r>
          </a:p>
          <a:p>
            <a:pPr lvl="1"/>
            <a:r>
              <a:rPr lang="en-US" altLang="zh-CN"/>
              <a:t>The first operand is the output stream</a:t>
            </a:r>
          </a:p>
          <a:p>
            <a:pPr lvl="1"/>
            <a:r>
              <a:rPr lang="en-US" altLang="zh-CN"/>
              <a:t>The second operand is the value following &lt;&lt;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Overloading the &lt;&lt; operator allows us to </a:t>
            </a:r>
            <a:br>
              <a:rPr lang="en-US" altLang="zh-CN"/>
            </a:br>
            <a:r>
              <a:rPr lang="en-US" altLang="zh-CN"/>
              <a:t>use &lt;&lt; instead of Money's output function</a:t>
            </a:r>
          </a:p>
          <a:p>
            <a:pPr lvl="1"/>
            <a:r>
              <a:rPr lang="en-US" altLang="zh-CN"/>
              <a:t>Given the declaration:  Money amount(100); </a:t>
            </a:r>
            <a:br>
              <a:rPr lang="en-US" altLang="zh-CN"/>
            </a:br>
            <a:r>
              <a:rPr lang="en-US" altLang="zh-CN"/>
              <a:t>                       </a:t>
            </a:r>
            <a:br>
              <a:rPr lang="en-US" altLang="zh-CN"/>
            </a:br>
            <a:r>
              <a:rPr lang="en-US" altLang="zh-CN"/>
              <a:t>         		 amount.output( cout );</a:t>
            </a:r>
            <a:br>
              <a:rPr lang="en-US" altLang="zh-CN"/>
            </a:br>
            <a:r>
              <a:rPr lang="en-US" altLang="zh-CN"/>
              <a:t> can become</a:t>
            </a:r>
          </a:p>
          <a:p>
            <a:pPr lvl="1"/>
            <a:r>
              <a:rPr lang="en-US" altLang="zh-CN"/>
              <a:t> 			  	  cout 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DayOfYear class from Chapter 6 can</a:t>
            </a:r>
            <a:br>
              <a:rPr lang="en-US" altLang="zh-CN"/>
            </a:br>
            <a:r>
              <a:rPr lang="en-US" altLang="zh-CN"/>
              <a:t>be enhanced to include an equality function</a:t>
            </a:r>
          </a:p>
          <a:p>
            <a:pPr lvl="1"/>
            <a:r>
              <a:rPr lang="en-US" altLang="zh-CN"/>
              <a:t>An equality function tests two objects of </a:t>
            </a:r>
            <a:br>
              <a:rPr lang="en-US" altLang="zh-CN"/>
            </a:br>
            <a:r>
              <a:rPr lang="en-US" altLang="zh-CN"/>
              <a:t>type DayOfYear to see if their values represent </a:t>
            </a:r>
            <a:br>
              <a:rPr lang="en-US" altLang="zh-CN"/>
            </a:br>
            <a:r>
              <a:rPr lang="en-US" altLang="zh-CN"/>
              <a:t>the same date</a:t>
            </a:r>
          </a:p>
          <a:p>
            <a:pPr lvl="1"/>
            <a:r>
              <a:rPr lang="en-US" altLang="zh-CN"/>
              <a:t>Two dates are equal if they represent the same </a:t>
            </a:r>
            <a:br>
              <a:rPr lang="en-US" altLang="zh-CN"/>
            </a:br>
            <a:r>
              <a:rPr lang="en-US" altLang="zh-CN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48463" y="56086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.7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Because &lt;&lt; is a binary operator </a:t>
            </a:r>
            <a:br>
              <a:rPr lang="en-US" altLang="zh-CN" sz="2400"/>
            </a:br>
            <a:r>
              <a:rPr lang="en-US" altLang="zh-CN" sz="2400"/>
              <a:t> cout &lt;&lt; "I have " &lt;&lt; amount &lt;&lt; " in my purse.";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seems as if it could be grouped as</a:t>
            </a:r>
            <a:br>
              <a:rPr lang="en-US" altLang="zh-CN" sz="2400"/>
            </a:br>
            <a:r>
              <a:rPr lang="en-US" altLang="zh-CN" sz="2400"/>
              <a:t>( (cout &lt;&lt; "I have" ) &lt;&lt; amount) &lt;&lt; "in my purse.";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To provide cout as an argument for  &lt;&lt; amount,</a:t>
            </a:r>
            <a:br>
              <a:rPr lang="en-US" altLang="zh-CN" sz="2400"/>
            </a:br>
            <a:r>
              <a:rPr lang="en-US" altLang="zh-CN" sz="2400"/>
              <a:t>(cout &lt;&lt; "I have") must return cout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Based on the previous example, &lt;&lt; should return</a:t>
            </a:r>
            <a:br>
              <a:rPr lang="en-US" altLang="zh-CN" sz="2400"/>
            </a:br>
            <a:r>
              <a:rPr lang="en-US" altLang="zh-CN" sz="240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This leads to a declaration of the overloaded </a:t>
            </a:r>
            <a:br>
              <a:rPr lang="en-US" altLang="zh-CN" sz="2400"/>
            </a:br>
            <a:r>
              <a:rPr lang="en-US" altLang="zh-CN" sz="2400"/>
              <a:t>&lt;&lt; operator for the Money class:</a:t>
            </a:r>
            <a:br>
              <a:rPr lang="en-US" altLang="zh-CN" sz="2400"/>
            </a:b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public:</a:t>
            </a:r>
            <a:br>
              <a:rPr lang="en-US" altLang="zh-CN" sz="2400"/>
            </a:br>
            <a:r>
              <a:rPr lang="en-US" altLang="zh-CN" sz="2400"/>
              <a:t>              …</a:t>
            </a:r>
            <a:br>
              <a:rPr lang="en-US" altLang="zh-CN" sz="2400"/>
            </a:br>
            <a:r>
              <a:rPr lang="en-US" altLang="zh-CN" sz="2400"/>
              <a:t>       friend ostream&amp; operator &lt;&lt; (ostream&amp; outs, </a:t>
            </a:r>
            <a:br>
              <a:rPr lang="en-US" altLang="zh-CN" sz="2400"/>
            </a:br>
            <a:r>
              <a:rPr lang="en-US" altLang="zh-CN" sz="2400"/>
              <a:t>                                                           const Money&amp; amount);</a:t>
            </a:r>
            <a:br>
              <a:rPr lang="en-US" altLang="zh-CN" sz="2400"/>
            </a:br>
            <a:r>
              <a:rPr lang="en-US" altLang="zh-CN" sz="240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following defines the &lt;&lt; operator</a:t>
            </a:r>
          </a:p>
          <a:p>
            <a:pPr lvl="1"/>
            <a:r>
              <a:rPr lang="en-US" altLang="zh-CN"/>
              <a:t>ostream&amp; operator &lt;&lt;(ostream&amp; outs,</a:t>
            </a:r>
            <a:br>
              <a:rPr lang="en-US" altLang="zh-CN"/>
            </a:br>
            <a:r>
              <a:rPr lang="en-US" altLang="zh-CN"/>
              <a:t> 				     const Money&amp; amount)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   &lt;Same as the body of Money::output  in</a:t>
            </a:r>
            <a:br>
              <a:rPr lang="en-US" altLang="zh-CN"/>
            </a:br>
            <a:r>
              <a:rPr lang="en-US" altLang="zh-CN"/>
              <a:t>      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(except all_cents is replaced </a:t>
            </a:r>
            <a:br>
              <a:rPr lang="en-US" altLang="zh-CN"/>
            </a:br>
            <a:r>
              <a:rPr lang="en-US" altLang="zh-CN"/>
              <a:t>       with amount.all_cents) &gt;</a:t>
            </a:r>
            <a:br>
              <a:rPr lang="en-US" altLang="zh-CN"/>
            </a:br>
            <a:r>
              <a:rPr lang="en-US" altLang="zh-CN"/>
              <a:t>     </a:t>
            </a:r>
            <a:br>
              <a:rPr lang="en-US" altLang="zh-CN"/>
            </a:br>
            <a:r>
              <a:rPr lang="en-US" altLang="zh-CN"/>
              <a:t>       return outs;</a:t>
            </a:r>
            <a:br>
              <a:rPr lang="en-US" altLang="zh-CN"/>
            </a:br>
            <a:r>
              <a:rPr lang="en-US" altLang="zh-CN"/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&amp; means a reference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value of a stream object is not so simple to </a:t>
            </a:r>
            <a:br>
              <a:rPr lang="en-US" altLang="zh-CN" sz="2400"/>
            </a:br>
            <a:r>
              <a:rPr lang="en-US" altLang="zh-CN" sz="240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value of a stream might be an entire file, the </a:t>
            </a:r>
            <a:br>
              <a:rPr lang="en-US" altLang="zh-CN" sz="2400"/>
            </a:br>
            <a:r>
              <a:rPr lang="en-US" altLang="zh-CN" sz="240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We want to return the stream itself, not the </a:t>
            </a:r>
            <a:br>
              <a:rPr lang="en-US" altLang="zh-CN" sz="2400"/>
            </a:br>
            <a:r>
              <a:rPr lang="en-US" altLang="zh-CN" sz="240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&amp; means that we want to return the stream, </a:t>
            </a:r>
            <a:br>
              <a:rPr lang="en-US" altLang="zh-CN" sz="2400"/>
            </a:br>
            <a:r>
              <a:rPr lang="en-US" altLang="zh-CN" sz="240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49888" y="5627688"/>
            <a:ext cx="29067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.8 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Overloading the &gt;&gt; operator for input is very </a:t>
            </a:r>
            <a:br>
              <a:rPr lang="en-US" altLang="zh-CN" sz="2400"/>
            </a:br>
            <a:r>
              <a:rPr lang="en-US" altLang="zh-CN" sz="240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 &gt;&gt; could be defined this way for the Money class</a:t>
            </a:r>
            <a:br>
              <a:rPr lang="en-US" altLang="zh-CN" sz="2400"/>
            </a:br>
            <a:r>
              <a:rPr lang="en-US" altLang="zh-CN" sz="2400"/>
              <a:t>       istream&amp; operator &gt;&gt;(istream&amp; ins, </a:t>
            </a:r>
            <a:br>
              <a:rPr lang="en-US" altLang="zh-CN" sz="2400"/>
            </a:br>
            <a:r>
              <a:rPr lang="en-US" altLang="zh-CN" sz="2400"/>
              <a:t> 			                     Money&amp; amount); </a:t>
            </a:r>
            <a:br>
              <a:rPr lang="en-US" altLang="zh-CN" sz="2400"/>
            </a:br>
            <a:r>
              <a:rPr lang="en-US" altLang="zh-CN" sz="2400"/>
              <a:t>        </a:t>
            </a:r>
            <a:br>
              <a:rPr lang="en-US" altLang="zh-CN" sz="2400"/>
            </a:br>
            <a:r>
              <a:rPr lang="en-US" altLang="zh-CN" sz="2400"/>
              <a:t>         {</a:t>
            </a:r>
            <a:br>
              <a:rPr lang="en-US" altLang="zh-CN" sz="2400"/>
            </a:br>
            <a:r>
              <a:rPr lang="en-US" altLang="zh-CN" sz="2400"/>
              <a:t>           &lt;This part is the same as the body of </a:t>
            </a:r>
            <a:br>
              <a:rPr lang="en-US" altLang="zh-CN" sz="2400"/>
            </a:br>
            <a:r>
              <a:rPr lang="en-US" altLang="zh-CN" sz="2400"/>
              <a:t> 		 Money::input in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 (except that</a:t>
            </a:r>
            <a:br>
              <a:rPr lang="en-US" altLang="zh-CN" sz="2400"/>
            </a:br>
            <a:r>
              <a:rPr lang="en-US" altLang="zh-CN" sz="2400"/>
              <a:t>             all_cents is replaced with amount.all_cents)&gt;  </a:t>
            </a:r>
            <a:br>
              <a:rPr lang="en-US" altLang="zh-CN" sz="2400"/>
            </a:br>
            <a:r>
              <a:rPr lang="en-US" altLang="zh-CN" sz="2400"/>
              <a:t> 		return ins;</a:t>
            </a:r>
            <a:br>
              <a:rPr lang="en-US" altLang="zh-CN" sz="2400"/>
            </a:br>
            <a:r>
              <a:rPr lang="en-US" altLang="zh-CN" sz="2400"/>
              <a:t>         }               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 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purpose of a making a function a friend?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use of constant parameters?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Identify the return type of the overloaded operators</a:t>
            </a:r>
            <a:br>
              <a:rPr lang="en-US" altLang="zh-CN"/>
            </a:br>
            <a:r>
              <a:rPr lang="en-US" altLang="zh-CN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2976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</a:t>
            </a:r>
          </a:p>
        </p:txBody>
      </p:sp>
      <p:sp>
        <p:nvSpPr>
          <p:cNvPr id="62976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Arrays can use structures or classes as their </a:t>
            </a:r>
            <a:br>
              <a:rPr lang="en-US" altLang="zh-CN"/>
            </a:br>
            <a:r>
              <a:rPr lang="en-US" altLang="zh-CN"/>
              <a:t>base types</a:t>
            </a:r>
          </a:p>
          <a:p>
            <a:pPr lvl="1"/>
            <a:r>
              <a:rPr lang="en-US" altLang="zh-CN"/>
              <a:t>Example:       struct WindInfo</a:t>
            </a:r>
            <a:br>
              <a:rPr lang="en-US" altLang="zh-CN"/>
            </a:br>
            <a:r>
              <a:rPr lang="en-US" altLang="zh-CN"/>
              <a:t> 			 {</a:t>
            </a:r>
            <a:br>
              <a:rPr lang="en-US" altLang="zh-CN"/>
            </a:br>
            <a:r>
              <a:rPr lang="en-US" altLang="zh-CN"/>
              <a:t> 				double velocity;</a:t>
            </a:r>
            <a:br>
              <a:rPr lang="en-US" altLang="zh-CN"/>
            </a:br>
            <a:r>
              <a:rPr lang="en-US" altLang="zh-CN"/>
              <a:t>        			char direction;</a:t>
            </a:r>
            <a:br>
              <a:rPr lang="en-US" altLang="zh-CN"/>
            </a:br>
            <a:r>
              <a:rPr lang="en-US" altLang="zh-CN"/>
              <a:t> 			  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	WindInfo   data_point[10];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an array's base type is a structure or a </a:t>
            </a:r>
            <a:br>
              <a:rPr lang="en-US" altLang="zh-CN"/>
            </a:br>
            <a:r>
              <a:rPr lang="en-US" altLang="zh-CN"/>
              <a:t>class…</a:t>
            </a:r>
          </a:p>
          <a:p>
            <a:pPr lvl="1"/>
            <a:r>
              <a:rPr lang="en-US" altLang="zh-CN" sz="2400"/>
              <a:t>Use the dot operator to access the members of anindexed variable</a:t>
            </a:r>
          </a:p>
          <a:p>
            <a:pPr lvl="1"/>
            <a:r>
              <a:rPr lang="en-US" altLang="zh-CN" sz="2400"/>
              <a:t>Example:    	for (i = 0; i &lt; 10; i++)</a:t>
            </a:r>
            <a:br>
              <a:rPr lang="en-US" altLang="zh-CN" sz="2400"/>
            </a:br>
            <a:r>
              <a:rPr lang="en-US" altLang="zh-CN" sz="2400"/>
              <a:t>                       	{</a:t>
            </a:r>
            <a:br>
              <a:rPr lang="en-US" altLang="zh-CN" sz="2400"/>
            </a:br>
            <a:r>
              <a:rPr lang="en-US" altLang="zh-CN" sz="2400"/>
              <a:t>                          		cout &lt;&lt; "Enter velocity: ";</a:t>
            </a:r>
            <a:br>
              <a:rPr lang="en-US" altLang="zh-CN" sz="2400"/>
            </a:br>
            <a:r>
              <a:rPr lang="en-US" altLang="zh-CN" sz="2400"/>
              <a:t>                          		cin &gt;&gt; data_point[i].velocity;</a:t>
            </a:r>
            <a:br>
              <a:rPr lang="en-US" altLang="zh-CN" sz="2400"/>
            </a:br>
            <a:r>
              <a:rPr lang="en-US" altLang="zh-CN" sz="2400"/>
              <a:t>                         		 …</a:t>
            </a:r>
            <a:br>
              <a:rPr lang="en-US" altLang="zh-CN" sz="2400"/>
            </a:br>
            <a:r>
              <a:rPr lang="en-US" altLang="zh-CN" sz="2400"/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46713" y="2366963"/>
            <a:ext cx="31051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.13 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46725" y="5189538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.14 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46725" y="5795963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.14 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the equality function to return a value</a:t>
            </a:r>
            <a:br>
              <a:rPr lang="en-US" altLang="zh-CN"/>
            </a:br>
            <a:r>
              <a:rPr lang="en-US" altLang="zh-CN"/>
              <a:t>of type bool that is true if the dates are the same</a:t>
            </a:r>
          </a:p>
          <a:p>
            <a:r>
              <a:rPr lang="en-US" altLang="zh-CN"/>
              <a:t>The equality function requires a parameter for</a:t>
            </a:r>
            <a:br>
              <a:rPr lang="en-US" altLang="zh-CN"/>
            </a:br>
            <a:r>
              <a:rPr lang="en-US" altLang="zh-CN"/>
              <a:t>each of the two dates to compare</a:t>
            </a:r>
          </a:p>
          <a:p>
            <a:r>
              <a:rPr lang="en-US" altLang="zh-CN"/>
              <a:t>The declaration is </a:t>
            </a:r>
            <a:br>
              <a:rPr lang="en-US" altLang="zh-CN"/>
            </a:br>
            <a:r>
              <a:rPr lang="en-US" altLang="zh-CN"/>
              <a:t>      </a:t>
            </a:r>
            <a:br>
              <a:rPr lang="en-US" altLang="zh-CN"/>
            </a:br>
            <a:r>
              <a:rPr lang="en-US" altLang="zh-CN"/>
              <a:t>bool equal(DayOfYear date1, DayOfYear date2);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Notice that equal is not a member of the class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structure can contain an array as a member</a:t>
            </a:r>
          </a:p>
          <a:p>
            <a:pPr lvl="1"/>
            <a:r>
              <a:rPr lang="en-US" altLang="zh-CN"/>
              <a:t>Example:        struct Data</a:t>
            </a:r>
            <a:br>
              <a:rPr lang="en-US" altLang="zh-CN"/>
            </a:br>
            <a:r>
              <a:rPr lang="en-US" altLang="zh-CN"/>
              <a:t> 			 {</a:t>
            </a:r>
            <a:br>
              <a:rPr lang="en-US" altLang="zh-CN"/>
            </a:br>
            <a:r>
              <a:rPr lang="en-US" altLang="zh-CN"/>
              <a:t>         			double time[10];</a:t>
            </a:r>
            <a:br>
              <a:rPr lang="en-US" altLang="zh-CN"/>
            </a:br>
            <a:r>
              <a:rPr lang="en-US" altLang="zh-CN"/>
              <a:t> 				int distance;</a:t>
            </a:r>
            <a:br>
              <a:rPr lang="en-US" altLang="zh-CN"/>
            </a:br>
            <a:r>
              <a:rPr lang="en-US" altLang="zh-CN"/>
              <a:t> 			 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           Data my_best;</a:t>
            </a:r>
          </a:p>
          <a:p>
            <a:pPr lvl="1"/>
            <a:r>
              <a:rPr lang="en-US" altLang="zh-CN"/>
              <a:t>my_best contains an array of type double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access the array elements within a structure</a:t>
            </a:r>
          </a:p>
          <a:p>
            <a:pPr lvl="1"/>
            <a:r>
              <a:rPr lang="en-US" altLang="zh-CN"/>
              <a:t>Use the dot operator to identify the array within the structure</a:t>
            </a:r>
          </a:p>
          <a:p>
            <a:pPr lvl="1"/>
            <a:r>
              <a:rPr lang="en-US" altLang="zh-CN"/>
              <a:t>Use the [ ]'s to identify the indexed variable desired</a:t>
            </a:r>
          </a:p>
          <a:p>
            <a:pPr lvl="1"/>
            <a:r>
              <a:rPr lang="en-US" altLang="zh-CN"/>
              <a:t>Example:         my_best.time[i]</a:t>
            </a:r>
            <a:br>
              <a:rPr lang="en-US" altLang="zh-CN"/>
            </a:br>
            <a:r>
              <a:rPr lang="en-US" altLang="zh-CN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/>
              <a:t>Class TemperatureList includes an array</a:t>
            </a:r>
          </a:p>
          <a:p>
            <a:pPr lvl="1"/>
            <a:r>
              <a:rPr lang="en-US" altLang="zh-CN" sz="2400"/>
              <a:t>The array, named list, contains temperatures</a:t>
            </a:r>
          </a:p>
          <a:p>
            <a:pPr lvl="1"/>
            <a:r>
              <a:rPr lang="en-US" altLang="zh-CN" sz="2400"/>
              <a:t>Member variable size is the number of items stored</a:t>
            </a:r>
          </a:p>
          <a:p>
            <a:pPr lvl="1"/>
            <a:r>
              <a:rPr lang="en-US" altLang="zh-CN" sz="2400"/>
              <a:t> 		       class TemperatureList</a:t>
            </a:r>
            <a:br>
              <a:rPr lang="en-US" altLang="zh-CN" sz="2400"/>
            </a:br>
            <a:r>
              <a:rPr lang="en-US" altLang="zh-CN" sz="2400"/>
              <a:t>                       {</a:t>
            </a:r>
            <a:br>
              <a:rPr lang="en-US" altLang="zh-CN" sz="2400"/>
            </a:br>
            <a:r>
              <a:rPr lang="en-US" altLang="zh-CN" sz="2400"/>
              <a:t>                          public:</a:t>
            </a:r>
            <a:br>
              <a:rPr lang="en-US" altLang="zh-CN" sz="2400"/>
            </a:br>
            <a:r>
              <a:rPr lang="en-US" altLang="zh-CN" sz="2400"/>
              <a:t>                                        TemperatureList( ); </a:t>
            </a:r>
            <a:br>
              <a:rPr lang="en-US" altLang="zh-CN" sz="2400"/>
            </a:br>
            <a:r>
              <a:rPr lang="en-US" altLang="zh-CN" sz="2400"/>
              <a:t>                                        //Member functions</a:t>
            </a:r>
            <a:br>
              <a:rPr lang="en-US" altLang="zh-CN" sz="2400"/>
            </a:br>
            <a:r>
              <a:rPr lang="en-US" altLang="zh-CN" sz="2400"/>
              <a:t>                            private: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	             double   list [MAX_LIST_SIZE];</a:t>
            </a:r>
            <a:br>
              <a:rPr lang="en-US" altLang="zh-CN" sz="2400"/>
            </a:br>
            <a:r>
              <a:rPr lang="en-US" altLang="zh-CN" sz="2400"/>
              <a:t>                                        int size;</a:t>
            </a:r>
            <a:br>
              <a:rPr lang="en-US" altLang="zh-CN" sz="2400"/>
            </a:br>
            <a:r>
              <a:rPr lang="en-US" altLang="zh-CN" sz="2400"/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6638" y="4960938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.15</a:t>
            </a: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6638" y="5567363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.16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create an object of type TemperatureList:</a:t>
            </a:r>
          </a:p>
          <a:p>
            <a:pPr lvl="1"/>
            <a:r>
              <a:rPr lang="en-US" altLang="zh-CN"/>
              <a:t>TemperatureList  my_data;</a:t>
            </a:r>
          </a:p>
          <a:p>
            <a:r>
              <a:rPr lang="en-US" altLang="zh-CN"/>
              <a:t>To add a temperature to the list:</a:t>
            </a:r>
          </a:p>
          <a:p>
            <a:pPr lvl="1"/>
            <a:r>
              <a:rPr lang="en-US" altLang="zh-CN"/>
              <a:t>My_data.add_temperature(77);</a:t>
            </a:r>
          </a:p>
          <a:p>
            <a:pPr lvl="2"/>
            <a:r>
              <a:rPr lang="en-US" altLang="zh-CN"/>
              <a:t>A check is made to see if the array is full</a:t>
            </a:r>
          </a:p>
          <a:p>
            <a:r>
              <a:rPr lang="en-US" altLang="zh-CN"/>
              <a:t>&lt;&lt; is overloaded so output of the list is</a:t>
            </a:r>
          </a:p>
          <a:p>
            <a:pPr lvl="1"/>
            <a:r>
              <a:rPr lang="en-US" altLang="zh-CN"/>
              <a:t>cout &lt;&lt; my_data;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318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</a:p>
        </p:txBody>
      </p:sp>
      <p:sp>
        <p:nvSpPr>
          <p:cNvPr id="6318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Classes and Dynamic Arrays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We will define the class StringVar</a:t>
            </a:r>
          </a:p>
          <a:p>
            <a:pPr lvl="1"/>
            <a:r>
              <a:rPr lang="en-US" altLang="zh-CN"/>
              <a:t>StringVar objects will be string variables</a:t>
            </a:r>
          </a:p>
          <a:p>
            <a:pPr lvl="1"/>
            <a:r>
              <a:rPr lang="en-US" altLang="zh-CN"/>
              <a:t>StringVar objects use dynamic arrays whose size is determined when the program is running</a:t>
            </a:r>
          </a:p>
          <a:p>
            <a:pPr lvl="1"/>
            <a:r>
              <a:rPr lang="en-US" altLang="zh-CN"/>
              <a:t>The StringVar class is similar to the string class </a:t>
            </a:r>
            <a:br>
              <a:rPr lang="en-US" altLang="zh-CN"/>
            </a:br>
            <a:r>
              <a:rPr lang="en-US" altLang="zh-CN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851025" y="5943600"/>
            <a:ext cx="5440363" cy="528638"/>
            <a:chOff x="1166" y="3744"/>
            <a:chExt cx="3427" cy="333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66" y="3744"/>
              <a:ext cx="1631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2800" b="1">
                  <a:solidFill>
                    <a:schemeClr val="tx2"/>
                  </a:solidFill>
                </a:rPr>
                <a:t>.7 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62" y="3744"/>
              <a:ext cx="1631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2800" b="1">
                  <a:solidFill>
                    <a:schemeClr val="tx2"/>
                  </a:solidFill>
                </a:rPr>
                <a:t>.7 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/>
              <a:t>In addition to constructors, the StringVar </a:t>
            </a:r>
            <a:br>
              <a:rPr lang="en-US" altLang="zh-CN" sz="2600"/>
            </a:br>
            <a:r>
              <a:rPr lang="en-US" altLang="zh-CN" sz="2600"/>
              <a:t>interface includes:</a:t>
            </a:r>
          </a:p>
          <a:p>
            <a:pPr lvl="1"/>
            <a:r>
              <a:rPr lang="en-US" altLang="zh-CN" sz="2600"/>
              <a:t>Member functions</a:t>
            </a:r>
          </a:p>
          <a:p>
            <a:pPr lvl="2"/>
            <a:r>
              <a:rPr lang="en-US" altLang="zh-CN"/>
              <a:t>int length( );</a:t>
            </a:r>
          </a:p>
          <a:p>
            <a:pPr lvl="2"/>
            <a:r>
              <a:rPr lang="en-US" altLang="zh-CN"/>
              <a:t>void input_line(istream&amp; ins);</a:t>
            </a:r>
          </a:p>
          <a:p>
            <a:pPr lvl="2"/>
            <a:r>
              <a:rPr lang="en-US" altLang="zh-CN"/>
              <a:t>friend ostream&amp; operator &lt;&lt; (ostream&amp; outs, </a:t>
            </a:r>
            <a:br>
              <a:rPr lang="en-US" altLang="zh-CN"/>
            </a:br>
            <a:r>
              <a:rPr lang="en-US" altLang="zh-CN"/>
              <a:t>                                                const StringVar&amp; the_string);</a:t>
            </a:r>
          </a:p>
          <a:p>
            <a:pPr lvl="1"/>
            <a:r>
              <a:rPr lang="en-US" altLang="zh-CN" sz="2600"/>
              <a:t>Copy Constructor …discussed later</a:t>
            </a:r>
          </a:p>
          <a:p>
            <a:pPr lvl="1"/>
            <a:r>
              <a:rPr lang="en-US" altLang="zh-CN" sz="2600"/>
              <a:t>Destructor …discussed later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function equal, is not a member function</a:t>
            </a:r>
          </a:p>
          <a:p>
            <a:pPr lvl="1"/>
            <a:r>
              <a:rPr lang="en-US" altLang="zh-CN" sz="2400"/>
              <a:t>It must use public accessor functions to obtain the </a:t>
            </a:r>
            <a:br>
              <a:rPr lang="en-US" altLang="zh-CN" sz="2400"/>
            </a:br>
            <a:r>
              <a:rPr lang="en-US" altLang="zh-CN" sz="2400"/>
              <a:t>day and month from a DayOfYear object</a:t>
            </a:r>
          </a:p>
          <a:p>
            <a:r>
              <a:rPr lang="en-US" altLang="zh-CN" sz="2400"/>
              <a:t>equal can be defined in this way: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bool equal(DayOfYear date1, DayOfYear date2)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return ( date1.get_month( ) == date2.get_month( ) </a:t>
            </a:r>
            <a:br>
              <a:rPr lang="en-US" altLang="zh-CN" sz="2400"/>
            </a:br>
            <a:r>
              <a:rPr lang="en-US" altLang="zh-CN" sz="2400"/>
              <a:t>                  &amp;&amp; </a:t>
            </a:r>
            <a:br>
              <a:rPr lang="en-US" altLang="zh-CN" sz="2400"/>
            </a:br>
            <a:r>
              <a:rPr lang="en-US" altLang="zh-CN" sz="2400"/>
              <a:t>		 date1.get_day( ) == date2.get_day( ) );</a:t>
            </a:r>
            <a:br>
              <a:rPr lang="en-US" altLang="zh-CN" sz="2400"/>
            </a:br>
            <a:r>
              <a:rPr lang="en-US" altLang="zh-CN" sz="2400"/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62563" y="57197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.8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StringVar interface of 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.7,</a:t>
            </a:r>
            <a:br>
              <a:rPr lang="en-US" altLang="zh-CN"/>
            </a:br>
            <a:r>
              <a:rPr lang="en-US" altLang="zh-CN"/>
              <a:t>we can write a program using the StringVar class</a:t>
            </a:r>
          </a:p>
          <a:p>
            <a:pPr lvl="1"/>
            <a:r>
              <a:rPr lang="en-US" altLang="zh-CN"/>
              <a:t>The program uses function conversation to</a:t>
            </a:r>
          </a:p>
          <a:p>
            <a:pPr lvl="2"/>
            <a:r>
              <a:rPr lang="en-US" altLang="zh-CN"/>
              <a:t>Create two StringVar objects, your_name and our_name</a:t>
            </a:r>
          </a:p>
          <a:p>
            <a:pPr lvl="2"/>
            <a:r>
              <a:rPr lang="en-US" altLang="zh-CN"/>
              <a:t>your_name can contain any string max_name_size or shorter in length</a:t>
            </a:r>
          </a:p>
          <a:p>
            <a:pPr lvl="2"/>
            <a:r>
              <a:rPr lang="en-US" altLang="zh-CN"/>
              <a:t>our_name is initialized to "Borg" and can have any string of 4  or less characters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15143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.9 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7959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.9 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StringVar uses a dynamic array to store its string</a:t>
            </a:r>
          </a:p>
          <a:p>
            <a:pPr lvl="1"/>
            <a:r>
              <a:rPr lang="en-US" altLang="zh-CN"/>
              <a:t>StringVar constructors call new to create the dynamic array for member variable value</a:t>
            </a:r>
          </a:p>
          <a:p>
            <a:pPr lvl="1"/>
            <a:r>
              <a:rPr lang="en-US" altLang="zh-CN"/>
              <a:t>'\0' is used to terminate the string</a:t>
            </a:r>
          </a:p>
          <a:p>
            <a:pPr lvl="1"/>
            <a:r>
              <a:rPr lang="en-US" altLang="zh-CN"/>
              <a:t>The size of the array is not determined until the </a:t>
            </a:r>
            <a:br>
              <a:rPr lang="en-US" altLang="zh-CN"/>
            </a:br>
            <a:r>
              <a:rPr lang="en-US" altLang="zh-CN"/>
              <a:t>array is declared </a:t>
            </a:r>
          </a:p>
          <a:p>
            <a:pPr lvl="2"/>
            <a:r>
              <a:rPr lang="en-US" altLang="zh-CN"/>
              <a:t>Constructor arguments determine the size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variables do not "go away" unless </a:t>
            </a:r>
            <a:br>
              <a:rPr lang="en-US" altLang="zh-CN"/>
            </a:br>
            <a:r>
              <a:rPr lang="en-US" altLang="zh-CN"/>
              <a:t>delete is called</a:t>
            </a:r>
          </a:p>
          <a:p>
            <a:pPr lvl="1"/>
            <a:r>
              <a:rPr lang="en-US" altLang="zh-CN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/>
              <a:t>A destructor is a member function that is called</a:t>
            </a:r>
            <a:br>
              <a:rPr lang="en-US" altLang="zh-CN"/>
            </a:br>
            <a:r>
              <a:rPr lang="en-US" altLang="zh-CN"/>
              <a:t>automatically when an object of the class goes</a:t>
            </a:r>
            <a:br>
              <a:rPr lang="en-US" altLang="zh-CN"/>
            </a:br>
            <a:r>
              <a:rPr lang="en-US" altLang="zh-CN"/>
              <a:t>out of scope</a:t>
            </a:r>
          </a:p>
          <a:p>
            <a:pPr lvl="1"/>
            <a:r>
              <a:rPr lang="en-US" altLang="zh-CN"/>
              <a:t>The destructor contains code to delete all dynamic variables created by the object</a:t>
            </a:r>
          </a:p>
          <a:p>
            <a:pPr lvl="1"/>
            <a:r>
              <a:rPr lang="en-US" altLang="zh-CN"/>
              <a:t>A class has only one destructor with no arguments</a:t>
            </a:r>
          </a:p>
          <a:p>
            <a:pPr lvl="1"/>
            <a:r>
              <a:rPr lang="en-US" altLang="zh-CN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destructor in the StringVar class must call</a:t>
            </a:r>
            <a:br>
              <a:rPr lang="en-US" altLang="zh-CN"/>
            </a:br>
            <a:r>
              <a:rPr lang="en-US" altLang="zh-CN"/>
              <a:t>delete [ ] to return the memory of any dynamic </a:t>
            </a:r>
            <a:br>
              <a:rPr lang="en-US" altLang="zh-CN"/>
            </a:br>
            <a:r>
              <a:rPr lang="en-US" altLang="zh-CN"/>
              <a:t>variables to the freestore</a:t>
            </a:r>
          </a:p>
          <a:p>
            <a:pPr lvl="1"/>
            <a:r>
              <a:rPr lang="en-US" altLang="zh-CN"/>
              <a:t>Example:    StringVar::~StringVar( )</a:t>
            </a:r>
            <a:br>
              <a:rPr lang="en-US" altLang="zh-CN"/>
            </a:br>
            <a:r>
              <a:rPr lang="en-US" altLang="zh-CN"/>
              <a:t>                    {</a:t>
            </a:r>
            <a:br>
              <a:rPr lang="en-US" altLang="zh-CN"/>
            </a:br>
            <a:r>
              <a:rPr lang="en-US" altLang="zh-CN"/>
              <a:t>                          delete [ ] value;</a:t>
            </a:r>
            <a:br>
              <a:rPr lang="en-US" altLang="zh-CN"/>
            </a:br>
            <a:r>
              <a:rPr lang="en-US" altLang="zh-CN"/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875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386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/>
              <a:t>Using pointers as call-by-value parameters yields</a:t>
            </a:r>
            <a:br>
              <a:rPr lang="en-US" altLang="zh-CN" sz="2400"/>
            </a:br>
            <a:r>
              <a:rPr lang="en-US" altLang="zh-CN" sz="2400"/>
              <a:t>results you might not expect</a:t>
            </a:r>
          </a:p>
          <a:p>
            <a:pPr lvl="1"/>
            <a:r>
              <a:rPr lang="en-US" altLang="zh-CN" sz="2400"/>
              <a:t>Remember that parameters are local variables</a:t>
            </a:r>
          </a:p>
          <a:p>
            <a:pPr lvl="2"/>
            <a:r>
              <a:rPr lang="en-US" altLang="zh-CN" sz="2000"/>
              <a:t>No change to the parameter should cause a change to the argument</a:t>
            </a:r>
          </a:p>
          <a:p>
            <a:pPr lvl="1"/>
            <a:r>
              <a:rPr lang="en-US" altLang="zh-CN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/>
              <a:t>The argument and the parameter hold the same address</a:t>
            </a:r>
          </a:p>
          <a:p>
            <a:pPr lvl="1"/>
            <a:r>
              <a:rPr lang="en-US" altLang="zh-CN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This code for the StringVar copy constructor</a:t>
            </a:r>
          </a:p>
          <a:p>
            <a:pPr lvl="1"/>
            <a:r>
              <a:rPr lang="en-US" altLang="zh-CN" sz="2400"/>
              <a:t>Creates a new dynamic array for a copy of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/>
              <a:t>Making a new copy, protects the original from changes</a:t>
            </a:r>
          </a:p>
          <a:p>
            <a:pPr lvl="1"/>
            <a:r>
              <a:rPr lang="en-US" altLang="zh-CN" sz="2400"/>
              <a:t>StringVar::StringVar(const StringVar&amp; string_object)</a:t>
            </a:r>
            <a:br>
              <a:rPr lang="en-US" altLang="zh-CN" sz="2400"/>
            </a:br>
            <a:r>
              <a:rPr lang="en-US" altLang="zh-CN" sz="2400"/>
              <a:t>                                  : max_length(string_object.length())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 value = new char[max_length+ 1];</a:t>
            </a:r>
            <a:br>
              <a:rPr lang="en-US" altLang="zh-CN" sz="2400"/>
            </a:br>
            <a:r>
              <a:rPr lang="en-US" altLang="zh-CN" sz="2400"/>
              <a:t>        strcpy(value, string_object.value);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244850" y="459898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 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244850" y="513238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 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244850" y="566261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 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equal function can be used to compare dates</a:t>
            </a:r>
            <a:br>
              <a:rPr lang="en-US" altLang="zh-CN" sz="2400"/>
            </a:br>
            <a:r>
              <a:rPr lang="en-US" altLang="zh-CN" sz="2400"/>
              <a:t>in this manner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if ( equal( today,  bach_birthday) )</a:t>
            </a:r>
            <a:br>
              <a:rPr lang="en-US" altLang="zh-CN" sz="2400"/>
            </a:br>
            <a:r>
              <a:rPr lang="en-US" altLang="zh-CN" sz="2400"/>
              <a:t>      		     cout &lt;&lt; "It's Bach's birthday!";</a:t>
            </a:r>
          </a:p>
          <a:p>
            <a:r>
              <a:rPr lang="en-US" altLang="zh-CN" sz="2400"/>
              <a:t>A complete program using function equal is </a:t>
            </a:r>
            <a:br>
              <a:rPr lang="en-US" altLang="zh-CN" sz="2400"/>
            </a:br>
            <a:r>
              <a:rPr lang="en-US" altLang="zh-CN" sz="2400"/>
              <a:t>found in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these declarations:</a:t>
            </a:r>
            <a:br>
              <a:rPr lang="en-US" altLang="zh-CN"/>
            </a:br>
            <a:r>
              <a:rPr lang="en-US" altLang="zh-CN"/>
              <a:t>               StringVar string(10), string2(20);</a:t>
            </a:r>
            <a:br>
              <a:rPr lang="en-US" altLang="zh-CN"/>
            </a:br>
            <a:r>
              <a:rPr lang="en-US" altLang="zh-CN"/>
              <a:t>the statement</a:t>
            </a:r>
            <a:br>
              <a:rPr lang="en-US" altLang="zh-CN"/>
            </a:br>
            <a:r>
              <a:rPr lang="en-US" altLang="zh-CN"/>
              <a:t>                        string1 = string2;</a:t>
            </a:r>
            <a:br>
              <a:rPr lang="en-US" altLang="zh-CN"/>
            </a:br>
            <a:r>
              <a:rPr lang="en-US" altLang="zh-CN"/>
              <a:t>is legal</a:t>
            </a:r>
          </a:p>
          <a:p>
            <a:r>
              <a:rPr lang="en-US" altLang="zh-CN"/>
              <a:t>But, since StringVar's member value is a </a:t>
            </a:r>
            <a:br>
              <a:rPr lang="en-US" altLang="zh-CN"/>
            </a:br>
            <a:r>
              <a:rPr lang="en-US" altLang="zh-CN"/>
              <a:t>pointer, we have string1.value  and string2.value</a:t>
            </a:r>
            <a:br>
              <a:rPr lang="en-US" altLang="zh-CN"/>
            </a:br>
            <a:r>
              <a:rPr lang="en-US" altLang="zh-CN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/>
              <a:t>The solution is to overload the assignment </a:t>
            </a:r>
            <a:br>
              <a:rPr lang="en-US" altLang="zh-CN"/>
            </a:br>
            <a:r>
              <a:rPr lang="en-US" altLang="zh-CN"/>
              <a:t>operator = so it works for StringVar</a:t>
            </a:r>
          </a:p>
          <a:p>
            <a:pPr lvl="1"/>
            <a:r>
              <a:rPr lang="en-US" altLang="zh-CN"/>
              <a:t>operator =   is overloaded as a member function</a:t>
            </a:r>
          </a:p>
          <a:p>
            <a:pPr lvl="1"/>
            <a:r>
              <a:rPr lang="en-US" altLang="zh-CN"/>
              <a:t>Example:  operator =   declaration</a:t>
            </a:r>
            <a:br>
              <a:rPr lang="en-US" altLang="zh-CN"/>
            </a:b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	   void operator=(const StringVar&amp;  right_side);</a:t>
            </a:r>
            <a:br>
              <a:rPr lang="en-US" altLang="zh-CN"/>
            </a:br>
            <a:endParaRPr lang="en-US" altLang="zh-CN"/>
          </a:p>
          <a:p>
            <a:pPr lvl="2"/>
            <a:r>
              <a:rPr lang="en-US" altLang="zh-CN"/>
              <a:t>Right_side is the argument from the right side of the =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definition of  =  for StringVar could be:</a:t>
            </a:r>
            <a:br>
              <a:rPr lang="en-US" altLang="zh-CN" sz="2400"/>
            </a:b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if (( new_length) &gt; max_length)</a:t>
            </a:r>
            <a:br>
              <a:rPr lang="en-US" altLang="zh-CN" sz="2400"/>
            </a:br>
            <a:r>
              <a:rPr lang="en-US" altLang="zh-CN" sz="2400"/>
              <a:t>           new_length = max_length;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equal could be made more efficient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Equal uses member function calls to obtain the </a:t>
            </a:r>
            <a:br>
              <a:rPr lang="en-US" altLang="zh-CN"/>
            </a:br>
            <a:r>
              <a:rPr lang="en-US" altLang="zh-CN"/>
              <a:t>private data values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Direct access of the member variables would be more efficient (faster)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delete [ ] value;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max_length = new_length;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 = new char[max_length + 1];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 = (const StringVar&amp; right_side)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if (new_length &gt; max_length)	//delete value only</a:t>
            </a:r>
            <a:br>
              <a:rPr lang="en-US" altLang="zh-CN" sz="2400"/>
            </a:br>
            <a:r>
              <a:rPr lang="en-US" altLang="zh-CN" sz="2400"/>
              <a:t>        {                                              	// if more space</a:t>
            </a:r>
            <a:br>
              <a:rPr lang="en-US" altLang="zh-CN" sz="2400"/>
            </a:br>
            <a:r>
              <a:rPr lang="en-US" altLang="zh-CN" sz="2400"/>
              <a:t>                 delete [ ] value;            		// is needed</a:t>
            </a:r>
            <a:br>
              <a:rPr lang="en-US" altLang="zh-CN" sz="2400"/>
            </a:br>
            <a:r>
              <a:rPr lang="en-US" altLang="zh-CN" sz="2400"/>
              <a:t>                  max_length = new_length;</a:t>
            </a:r>
            <a:br>
              <a:rPr lang="en-US" altLang="zh-CN" sz="2400"/>
            </a:br>
            <a:r>
              <a:rPr lang="en-US" altLang="zh-CN" sz="2400"/>
              <a:t>                  value = new char[max_length + 1];</a:t>
            </a:r>
            <a:br>
              <a:rPr lang="en-US" altLang="zh-CN" sz="2400"/>
            </a:br>
            <a:r>
              <a:rPr lang="en-US" altLang="zh-CN" sz="2400"/>
              <a:t>         }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for (int I = 0; i&lt; new_length; i++)</a:t>
            </a:r>
            <a:br>
              <a:rPr lang="en-US" altLang="zh-CN" sz="2400"/>
            </a:br>
            <a:r>
              <a:rPr lang="en-US" altLang="zh-CN" sz="2400"/>
              <a:t>          value[i] = right_side.value[i];</a:t>
            </a:r>
            <a:br>
              <a:rPr lang="en-US" altLang="zh-CN" sz="2400"/>
            </a:br>
            <a:r>
              <a:rPr lang="en-US" altLang="zh-CN" sz="2400"/>
              <a:t>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why an overloaded assignment operator is not needed when the only data consist of built-in types?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what a destructor does?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1841</TotalTime>
  <Words>2120</Words>
  <Application>Microsoft Office PowerPoint</Application>
  <PresentationFormat>信纸(8.5x11 英寸)</PresentationFormat>
  <Paragraphs>688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4" baseType="lpstr">
      <vt:lpstr>Arial</vt:lpstr>
      <vt:lpstr>Tahoma</vt:lpstr>
      <vt:lpstr>Wingdings</vt:lpstr>
      <vt:lpstr>宋体</vt:lpstr>
      <vt:lpstr>新細明體</vt:lpstr>
      <vt:lpstr>Times New Roman</vt:lpstr>
      <vt:lpstr>Arial Unicode MS</vt:lpstr>
      <vt:lpstr>Blends</vt:lpstr>
      <vt:lpstr>Chapter 8</vt:lpstr>
      <vt:lpstr>Overview</vt:lpstr>
      <vt:lpstr>8.1</vt:lpstr>
      <vt:lpstr>Friend Function</vt:lpstr>
      <vt:lpstr>Program Example: An Equality Function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8.1 Conclusion</vt:lpstr>
      <vt:lpstr>8.2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8.2 Conclusion</vt:lpstr>
      <vt:lpstr>8.3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8.3 Conclusion</vt:lpstr>
      <vt:lpstr>8.4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8.4 Conclusion</vt:lpstr>
      <vt:lpstr>Chapter 8 -- End</vt:lpstr>
      <vt:lpstr>Display 8.1 (1/3) </vt:lpstr>
      <vt:lpstr>Display 8.1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143</cp:revision>
  <cp:lastPrinted>2001-11-04T00:51:13Z</cp:lastPrinted>
  <dcterms:created xsi:type="dcterms:W3CDTF">2005-02-25T19:46:41Z</dcterms:created>
  <dcterms:modified xsi:type="dcterms:W3CDTF">2018-05-17T01:22:45Z</dcterms:modified>
</cp:coreProperties>
</file>