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90"/>
  </p:notesMasterIdLst>
  <p:handoutMasterIdLst>
    <p:handoutMasterId r:id="rId91"/>
  </p:handoutMasterIdLst>
  <p:sldIdLst>
    <p:sldId id="418" r:id="rId2"/>
    <p:sldId id="414" r:id="rId3"/>
    <p:sldId id="420" r:id="rId4"/>
    <p:sldId id="302" r:id="rId5"/>
    <p:sldId id="303" r:id="rId6"/>
    <p:sldId id="304" r:id="rId7"/>
    <p:sldId id="305" r:id="rId8"/>
    <p:sldId id="425" r:id="rId9"/>
    <p:sldId id="419" r:id="rId10"/>
    <p:sldId id="306" r:id="rId11"/>
    <p:sldId id="307" r:id="rId12"/>
    <p:sldId id="308" r:id="rId13"/>
    <p:sldId id="309" r:id="rId14"/>
    <p:sldId id="310" r:id="rId15"/>
    <p:sldId id="311" r:id="rId16"/>
    <p:sldId id="312" r:id="rId17"/>
    <p:sldId id="313" r:id="rId18"/>
    <p:sldId id="314" r:id="rId19"/>
    <p:sldId id="315" r:id="rId20"/>
    <p:sldId id="316" r:id="rId21"/>
    <p:sldId id="427" r:id="rId22"/>
    <p:sldId id="317" r:id="rId23"/>
    <p:sldId id="318" r:id="rId24"/>
    <p:sldId id="319" r:id="rId25"/>
    <p:sldId id="320" r:id="rId26"/>
    <p:sldId id="321" r:id="rId27"/>
    <p:sldId id="322" r:id="rId28"/>
    <p:sldId id="323" r:id="rId29"/>
    <p:sldId id="324" r:id="rId30"/>
    <p:sldId id="325" r:id="rId31"/>
    <p:sldId id="326" r:id="rId32"/>
    <p:sldId id="327" r:id="rId33"/>
    <p:sldId id="328" r:id="rId34"/>
    <p:sldId id="329" r:id="rId35"/>
    <p:sldId id="423" r:id="rId36"/>
    <p:sldId id="330" r:id="rId37"/>
    <p:sldId id="331" r:id="rId38"/>
    <p:sldId id="332" r:id="rId39"/>
    <p:sldId id="424" r:id="rId40"/>
    <p:sldId id="421" r:id="rId41"/>
    <p:sldId id="333" r:id="rId42"/>
    <p:sldId id="334" r:id="rId43"/>
    <p:sldId id="335" r:id="rId44"/>
    <p:sldId id="336" r:id="rId45"/>
    <p:sldId id="337" r:id="rId46"/>
    <p:sldId id="338" r:id="rId47"/>
    <p:sldId id="339" r:id="rId48"/>
    <p:sldId id="340" r:id="rId49"/>
    <p:sldId id="341" r:id="rId50"/>
    <p:sldId id="342" r:id="rId51"/>
    <p:sldId id="343" r:id="rId52"/>
    <p:sldId id="344" r:id="rId53"/>
    <p:sldId id="345" r:id="rId54"/>
    <p:sldId id="346" r:id="rId55"/>
    <p:sldId id="347" r:id="rId56"/>
    <p:sldId id="350" r:id="rId57"/>
    <p:sldId id="426" r:id="rId58"/>
    <p:sldId id="422" r:id="rId59"/>
    <p:sldId id="351" r:id="rId60"/>
    <p:sldId id="352" r:id="rId61"/>
    <p:sldId id="353" r:id="rId62"/>
    <p:sldId id="354" r:id="rId63"/>
    <p:sldId id="355" r:id="rId64"/>
    <p:sldId id="356" r:id="rId65"/>
    <p:sldId id="357" r:id="rId66"/>
    <p:sldId id="358" r:id="rId67"/>
    <p:sldId id="359" r:id="rId68"/>
    <p:sldId id="360" r:id="rId69"/>
    <p:sldId id="361" r:id="rId70"/>
    <p:sldId id="362" r:id="rId71"/>
    <p:sldId id="363" r:id="rId72"/>
    <p:sldId id="364" r:id="rId73"/>
    <p:sldId id="365" r:id="rId74"/>
    <p:sldId id="366" r:id="rId75"/>
    <p:sldId id="367" r:id="rId76"/>
    <p:sldId id="368" r:id="rId77"/>
    <p:sldId id="369" r:id="rId78"/>
    <p:sldId id="370" r:id="rId79"/>
    <p:sldId id="371" r:id="rId80"/>
    <p:sldId id="372" r:id="rId81"/>
    <p:sldId id="373" r:id="rId82"/>
    <p:sldId id="374" r:id="rId83"/>
    <p:sldId id="375" r:id="rId84"/>
    <p:sldId id="376" r:id="rId85"/>
    <p:sldId id="377" r:id="rId86"/>
    <p:sldId id="378" r:id="rId87"/>
    <p:sldId id="379" r:id="rId88"/>
    <p:sldId id="380" r:id="rId89"/>
  </p:sldIdLst>
  <p:sldSz cx="9144000" cy="6858000" type="letter"/>
  <p:notesSz cx="6858000" cy="9144000"/>
  <p:defaultTextStyle>
    <a:defPPr>
      <a:defRPr lang="en-CA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B6F6"/>
    <a:srgbClr val="0099CC"/>
    <a:srgbClr val="0000CC"/>
    <a:srgbClr val="B2B2B2"/>
    <a:srgbClr val="A50021"/>
    <a:srgbClr val="7376B1"/>
    <a:srgbClr val="66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81" autoAdjust="0"/>
    <p:restoredTop sz="86424" autoAdjust="0"/>
  </p:normalViewPr>
  <p:slideViewPr>
    <p:cSldViewPr snapToObjects="1">
      <p:cViewPr varScale="1">
        <p:scale>
          <a:sx n="131" d="100"/>
          <a:sy n="131" d="100"/>
        </p:scale>
        <p:origin x="1856" y="184"/>
      </p:cViewPr>
      <p:guideLst>
        <p:guide orient="horz" pos="336"/>
        <p:guide pos="2880"/>
      </p:guideLst>
    </p:cSldViewPr>
  </p:slideViewPr>
  <p:outlineViewPr>
    <p:cViewPr>
      <p:scale>
        <a:sx n="33" d="100"/>
        <a:sy n="33" d="100"/>
      </p:scale>
      <p:origin x="0" y="-3727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>
        <p:scale>
          <a:sx n="100" d="100"/>
          <a:sy n="100" d="100"/>
        </p:scale>
        <p:origin x="6872" y="224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90" Type="http://schemas.openxmlformats.org/officeDocument/2006/relationships/notesMaster" Target="notesMasters/notesMaster1.xml"/><Relationship Id="rId91" Type="http://schemas.openxmlformats.org/officeDocument/2006/relationships/handoutMaster" Target="handoutMasters/handoutMaster1.xml"/><Relationship Id="rId92" Type="http://schemas.openxmlformats.org/officeDocument/2006/relationships/presProps" Target="presProps.xml"/><Relationship Id="rId93" Type="http://schemas.openxmlformats.org/officeDocument/2006/relationships/viewProps" Target="viewProps.xml"/><Relationship Id="rId94" Type="http://schemas.openxmlformats.org/officeDocument/2006/relationships/theme" Target="theme/theme1.xml"/><Relationship Id="rId95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endParaRPr lang="zh-CN" altLang="en-CA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endParaRPr lang="en-CA" altLang="zh-CN"/>
          </a:p>
        </p:txBody>
      </p:sp>
      <p:sp>
        <p:nvSpPr>
          <p:cNvPr id="604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endParaRPr lang="en-CA" altLang="zh-CN"/>
          </a:p>
        </p:txBody>
      </p:sp>
      <p:sp>
        <p:nvSpPr>
          <p:cNvPr id="604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r>
              <a:rPr lang="en-US" altLang="zh-CN" dirty="0" smtClean="0"/>
              <a:t>6-</a:t>
            </a:r>
            <a:fld id="{60D9011D-2152-46F3-AC82-AD3C7D68A3A3}" type="slidenum">
              <a:rPr lang="zh-CN" altLang="en-CA" smtClean="0"/>
              <a:pPr/>
              <a:t>‹#›</a:t>
            </a:fld>
            <a:endParaRPr lang="en-CA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endParaRPr lang="zh-CN" altLang="en-CA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endParaRPr lang="en-CA" altLang="zh-CN"/>
          </a:p>
        </p:txBody>
      </p:sp>
      <p:sp>
        <p:nvSpPr>
          <p:cNvPr id="614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altLang="zh-CN" smtClean="0"/>
              <a:t>Click to edit Master text styles</a:t>
            </a:r>
          </a:p>
          <a:p>
            <a:pPr lvl="1"/>
            <a:r>
              <a:rPr lang="en-CA" altLang="zh-CN" smtClean="0"/>
              <a:t>Second level</a:t>
            </a:r>
          </a:p>
          <a:p>
            <a:pPr lvl="2"/>
            <a:r>
              <a:rPr lang="en-CA" altLang="zh-CN" smtClean="0"/>
              <a:t>Third level</a:t>
            </a:r>
          </a:p>
          <a:p>
            <a:pPr lvl="3"/>
            <a:r>
              <a:rPr lang="en-CA" altLang="zh-CN" smtClean="0"/>
              <a:t>Fourth level</a:t>
            </a:r>
          </a:p>
          <a:p>
            <a:pPr lvl="4"/>
            <a:r>
              <a:rPr lang="en-CA" altLang="zh-CN" smtClean="0"/>
              <a:t>Fifth level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endParaRPr lang="en-CA" altLang="zh-CN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fld id="{9D9CBCA5-2C34-40ED-A2E3-82DA0B288CDD}" type="slidenum">
              <a:rPr lang="zh-CN" altLang="en-CA"/>
              <a:pPr/>
              <a:t>‹#›</a:t>
            </a:fld>
            <a:endParaRPr lang="en-CA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9CBCA5-2C34-40ED-A2E3-82DA0B288CDD}" type="slidenum">
              <a:rPr lang="zh-CN" altLang="en-CA" smtClean="0"/>
              <a:pPr/>
              <a:t>1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17191213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9CBCA5-2C34-40ED-A2E3-82DA0B288CDD}" type="slidenum">
              <a:rPr lang="zh-CN" altLang="en-CA" smtClean="0"/>
              <a:pPr/>
              <a:t>66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17537412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3" name="Rectangle 47"/>
          <p:cNvSpPr>
            <a:spLocks noChangeArrowheads="1"/>
          </p:cNvSpPr>
          <p:nvPr/>
        </p:nvSpPr>
        <p:spPr bwMode="auto">
          <a:xfrm>
            <a:off x="0" y="4581525"/>
            <a:ext cx="9144000" cy="2276475"/>
          </a:xfrm>
          <a:prstGeom prst="rect">
            <a:avLst/>
          </a:prstGeom>
          <a:solidFill>
            <a:srgbClr val="B2B2B2">
              <a:alpha val="59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40" name="Rectangle 44" descr="40%"/>
          <p:cNvSpPr>
            <a:spLocks noChangeArrowheads="1"/>
          </p:cNvSpPr>
          <p:nvPr/>
        </p:nvSpPr>
        <p:spPr bwMode="auto">
          <a:xfrm>
            <a:off x="0" y="0"/>
            <a:ext cx="9144000" cy="4581525"/>
          </a:xfrm>
          <a:prstGeom prst="rect">
            <a:avLst/>
          </a:prstGeom>
          <a:pattFill prst="pct40">
            <a:fgClr>
              <a:srgbClr val="7376B1">
                <a:alpha val="64000"/>
              </a:srgbClr>
            </a:fgClr>
            <a:bgClr>
              <a:schemeClr val="bg1">
                <a:alpha val="64000"/>
              </a:schemeClr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26" name="Rectangle 30" descr="Pink tissue paper"/>
          <p:cNvSpPr>
            <a:spLocks noGrp="1" noChangeArrowheads="1"/>
          </p:cNvSpPr>
          <p:nvPr>
            <p:ph type="ctrTitle" sz="quarter"/>
          </p:nvPr>
        </p:nvSpPr>
        <p:spPr>
          <a:xfrm>
            <a:off x="304800" y="152400"/>
            <a:ext cx="7086600" cy="2286000"/>
          </a:xfrm>
          <a:extLst>
            <a:ext uri="{909E8E84-426E-40DD-AFC4-6F175D3DCCD1}">
              <a14:hiddenFill xmlns:a14="http://schemas.microsoft.com/office/drawing/2010/main">
                <a:blipFill dpi="0" rotWithShape="0">
                  <a:blip r:embed="rId2"/>
                  <a:srcRect/>
                  <a:tile tx="0" ty="0" sx="100000" sy="100000" flip="none" algn="tl"/>
                </a:blipFill>
              </a14:hiddenFill>
            </a:ext>
          </a:extLst>
        </p:spPr>
        <p:txBody>
          <a:bodyPr wrap="none" anchor="ctr"/>
          <a:lstStyle>
            <a:lvl1pPr>
              <a:defRPr sz="6600"/>
            </a:lvl1pPr>
          </a:lstStyle>
          <a:p>
            <a:pPr lvl="0"/>
            <a:r>
              <a:rPr lang="en-US" altLang="zh-CN" noProof="0" smtClean="0"/>
              <a:t>Click to edit </a:t>
            </a:r>
            <a:br>
              <a:rPr lang="en-US" altLang="zh-CN" noProof="0" smtClean="0"/>
            </a:br>
            <a:r>
              <a:rPr lang="en-US" altLang="zh-CN" noProof="0" smtClean="0"/>
              <a:t>Master title style</a:t>
            </a:r>
          </a:p>
        </p:txBody>
      </p:sp>
      <p:pic>
        <p:nvPicPr>
          <p:cNvPr id="4131" name="Picture 35" descr="awtri_4c UPDATE_colo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5416550"/>
            <a:ext cx="684213" cy="831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34" name="Rectangle 38" descr="Pink tissue paper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981200" y="2590800"/>
            <a:ext cx="6629400" cy="1905000"/>
          </a:xfrm>
          <a:extLst>
            <a:ext uri="{909E8E84-426E-40DD-AFC4-6F175D3DCCD1}">
              <a14:hiddenFill xmlns:a14="http://schemas.microsoft.com/office/drawing/2010/main">
                <a:blipFill dpi="0" rotWithShape="0">
                  <a:blip r:embed="rId2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 sz="3600">
                <a:solidFill>
                  <a:srgbClr val="0000CC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</a:p>
        </p:txBody>
      </p:sp>
      <p:pic>
        <p:nvPicPr>
          <p:cNvPr id="4144" name="Picture 48" descr="封面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3288" y="4648200"/>
            <a:ext cx="1585912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62750" y="303213"/>
            <a:ext cx="2076450" cy="594518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33400" y="303213"/>
            <a:ext cx="6076950" cy="5945187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9458206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906835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75939769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44513" y="1676400"/>
            <a:ext cx="4070350" cy="45720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67263" y="1676400"/>
            <a:ext cx="4071937" cy="45720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6110731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8527130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03049534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45826395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97722525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6251746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4" name="Rectangle 42" descr="40%"/>
          <p:cNvSpPr>
            <a:spLocks noChangeArrowheads="1"/>
          </p:cNvSpPr>
          <p:nvPr/>
        </p:nvSpPr>
        <p:spPr bwMode="gray">
          <a:xfrm rot="16200000">
            <a:off x="3840163" y="-3840163"/>
            <a:ext cx="1460500" cy="9140825"/>
          </a:xfrm>
          <a:prstGeom prst="rect">
            <a:avLst/>
          </a:prstGeom>
          <a:pattFill prst="pct40">
            <a:fgClr>
              <a:srgbClr val="00B6F6">
                <a:alpha val="67000"/>
              </a:srgbClr>
            </a:fgClr>
            <a:bgClr>
              <a:schemeClr val="bg1">
                <a:alpha val="67000"/>
              </a:schemeClr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w="76200">
                <a:pattFill prst="pct40">
                  <a:fgClr>
                    <a:schemeClr val="bg1"/>
                  </a:fgClr>
                  <a:bgClr>
                    <a:srgbClr val="02B2CA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endParaRPr kumimoji="1" lang="en-US" altLang="zh-CN" sz="3200">
              <a:latin typeface="Tahoma" panose="020B0604030504040204" pitchFamily="34" charset="0"/>
            </a:endParaRPr>
          </a:p>
        </p:txBody>
      </p:sp>
      <p:sp>
        <p:nvSpPr>
          <p:cNvPr id="308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303213"/>
            <a:ext cx="8305800" cy="992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3093" name="Rectangle 21"/>
          <p:cNvSpPr>
            <a:spLocks noGrp="1" noChangeArrowheads="1"/>
          </p:cNvSpPr>
          <p:nvPr>
            <p:ph type="body" idx="1"/>
          </p:nvPr>
        </p:nvSpPr>
        <p:spPr bwMode="auto">
          <a:xfrm>
            <a:off x="544513" y="1676400"/>
            <a:ext cx="8294687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CC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6" r:id="rId6"/>
    <p:sldLayoutId id="2147483657" r:id="rId7"/>
    <p:sldLayoutId id="2147483658" r:id="rId8"/>
    <p:sldLayoutId id="2147483659" r:id="rId9"/>
    <p:sldLayoutId id="2147483660" r:id="rId10"/>
  </p:sldLayoutIdLst>
  <p:transition spd="med"/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rgbClr val="A5002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panose="020B060402020202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panose="020B060402020202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panose="020B060402020202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A50021"/>
        </a:buClr>
        <a:buSzPct val="60000"/>
        <a:buFont typeface="Wingdings" panose="05000000000000000000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02B2CA"/>
        </a:buClr>
        <a:buSzPct val="55000"/>
        <a:buFont typeface="Wingdings" panose="05000000000000000000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A50021"/>
        </a:buClr>
        <a:buSzPct val="50000"/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rgbClr val="02B2CA"/>
        </a:buClr>
        <a:buSzPct val="55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rgbClr val="A50021"/>
        </a:buClr>
        <a:buSzPct val="50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hyperlink" Target="http://www.cplusplus.com/reference/fstream/ofstream/ofstream/" TargetMode="Externa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6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cplusplus.com/reference/ostream/ostream/" TargetMode="Externa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hyperlink" Target="http://www.cplusplus.com/reference/iolibrary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Chapter 6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050088" y="6400800"/>
            <a:ext cx="1905000" cy="457200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 smtClean="0"/>
              <a:t>Slide 6- </a:t>
            </a:r>
            <a:fld id="{3C594E94-0A75-47C5-A997-082619340147}" type="slidenum">
              <a:rPr lang="en-US" altLang="zh-CN" smtClean="0"/>
              <a:pPr/>
              <a:t>1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752600" y="2148870"/>
            <a:ext cx="630974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3200" dirty="0"/>
              <a:t>I/O Streams as an Introduction to </a:t>
            </a:r>
            <a:endParaRPr lang="en-US" altLang="zh-CN" sz="3200" dirty="0" smtClean="0"/>
          </a:p>
          <a:p>
            <a:pPr algn="r"/>
            <a:r>
              <a:rPr lang="en-US" altLang="zh-CN" sz="3200" dirty="0" smtClean="0"/>
              <a:t>Objects </a:t>
            </a:r>
            <a:r>
              <a:rPr lang="en-US" altLang="zh-CN" sz="3200" dirty="0"/>
              <a:t>and Classes</a:t>
            </a:r>
          </a:p>
          <a:p>
            <a:pPr algn="r"/>
            <a:endParaRPr lang="zh-CN" altLang="en-US" sz="3200" dirty="0"/>
          </a:p>
        </p:txBody>
      </p:sp>
      <p:sp>
        <p:nvSpPr>
          <p:cNvPr id="7" name="文本框 6"/>
          <p:cNvSpPr txBox="1"/>
          <p:nvPr/>
        </p:nvSpPr>
        <p:spPr>
          <a:xfrm>
            <a:off x="2286000" y="4572000"/>
            <a:ext cx="31021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Dai </a:t>
            </a:r>
            <a:r>
              <a:rPr lang="en-US" altLang="zh-CN" dirty="0" err="1" smtClean="0"/>
              <a:t>Liyun</a:t>
            </a:r>
            <a:r>
              <a:rPr lang="en-US" altLang="zh-CN" dirty="0" smtClean="0"/>
              <a:t> </a:t>
            </a:r>
          </a:p>
          <a:p>
            <a:r>
              <a:rPr lang="en-US" altLang="zh-CN" dirty="0" smtClean="0"/>
              <a:t>dailiyun@swu.edu.cn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678259" y="6735337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7069510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050088" y="6400800"/>
            <a:ext cx="1905000" cy="457200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Slide </a:t>
            </a:r>
            <a:r>
              <a:rPr lang="en-US" altLang="zh-CN" dirty="0" smtClean="0"/>
              <a:t>6- </a:t>
            </a:r>
            <a:fld id="{5D9BFEAF-0DB9-4F70-AF63-16543E53CF80}" type="slidenum">
              <a:rPr lang="en-US" altLang="zh-CN"/>
              <a:pPr/>
              <a:t>10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20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Why Use Files?</a:t>
            </a:r>
          </a:p>
        </p:txBody>
      </p:sp>
      <p:sp>
        <p:nvSpPr>
          <p:cNvPr id="520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/>
              <a:t>Files allow you to store data </a:t>
            </a:r>
            <a:r>
              <a:rPr lang="en-US" altLang="zh-CN" sz="2400" dirty="0">
                <a:solidFill>
                  <a:srgbClr val="FF0000"/>
                </a:solidFill>
              </a:rPr>
              <a:t>permanently!</a:t>
            </a:r>
          </a:p>
          <a:p>
            <a:r>
              <a:rPr lang="en-US" altLang="zh-CN" sz="2400" dirty="0"/>
              <a:t>Data output to a file lasts after the program ends</a:t>
            </a:r>
          </a:p>
          <a:p>
            <a:r>
              <a:rPr lang="en-US" altLang="zh-CN" sz="2400" dirty="0"/>
              <a:t>An input file can be used </a:t>
            </a:r>
            <a:r>
              <a:rPr lang="en-US" altLang="zh-CN" sz="2400" dirty="0">
                <a:solidFill>
                  <a:srgbClr val="FF0000"/>
                </a:solidFill>
              </a:rPr>
              <a:t>over and over</a:t>
            </a:r>
          </a:p>
          <a:p>
            <a:pPr lvl="1"/>
            <a:r>
              <a:rPr lang="en-US" altLang="zh-CN" sz="2400" dirty="0"/>
              <a:t>No typing of data again and again for testing</a:t>
            </a:r>
          </a:p>
          <a:p>
            <a:r>
              <a:rPr lang="en-US" altLang="zh-CN" sz="2400" dirty="0"/>
              <a:t>Create a data file or read an output file at your</a:t>
            </a:r>
            <a:br>
              <a:rPr lang="en-US" altLang="zh-CN" sz="2400" dirty="0"/>
            </a:br>
            <a:r>
              <a:rPr lang="en-US" altLang="zh-CN" sz="2400" dirty="0">
                <a:solidFill>
                  <a:srgbClr val="FF0000"/>
                </a:solidFill>
              </a:rPr>
              <a:t>convenience</a:t>
            </a:r>
          </a:p>
          <a:p>
            <a:r>
              <a:rPr lang="en-US" altLang="zh-CN" sz="2400" dirty="0"/>
              <a:t>Files allow you to deal with </a:t>
            </a:r>
            <a:r>
              <a:rPr lang="en-US" altLang="zh-CN" sz="2400" dirty="0">
                <a:solidFill>
                  <a:srgbClr val="FF0000"/>
                </a:solidFill>
              </a:rPr>
              <a:t>larger data </a:t>
            </a:r>
            <a:r>
              <a:rPr lang="en-US" altLang="zh-CN" sz="2400" dirty="0"/>
              <a:t>sets</a:t>
            </a:r>
          </a:p>
          <a:p>
            <a:pPr lvl="1"/>
            <a:endParaRPr lang="en-US" altLang="zh-CN" sz="2400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050088" y="6400800"/>
            <a:ext cx="1905000" cy="457200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Slide </a:t>
            </a:r>
            <a:r>
              <a:rPr lang="en-US" altLang="zh-CN" dirty="0" smtClean="0"/>
              <a:t>6- </a:t>
            </a:r>
            <a:fld id="{D5176A24-EE0D-4D75-82C8-AA8C03AE7AF9}" type="slidenum">
              <a:rPr lang="en-US" altLang="zh-CN"/>
              <a:pPr/>
              <a:t>11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21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File I/O</a:t>
            </a:r>
          </a:p>
        </p:txBody>
      </p:sp>
      <p:sp>
        <p:nvSpPr>
          <p:cNvPr id="521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/>
              <a:t>Reading from a file</a:t>
            </a:r>
          </a:p>
          <a:p>
            <a:pPr lvl="1"/>
            <a:r>
              <a:rPr lang="en-US" altLang="zh-CN" sz="2400"/>
              <a:t>Taking input from a file</a:t>
            </a:r>
          </a:p>
          <a:p>
            <a:pPr lvl="1"/>
            <a:r>
              <a:rPr lang="en-US" altLang="zh-CN" sz="2400"/>
              <a:t>Done from beginning to the end (for now)</a:t>
            </a:r>
          </a:p>
          <a:p>
            <a:pPr marL="1085850" lvl="2"/>
            <a:r>
              <a:rPr lang="en-US" altLang="zh-CN" sz="2000"/>
              <a:t>No backing up to read something again (OK to start over)</a:t>
            </a:r>
          </a:p>
          <a:p>
            <a:pPr marL="1085850" lvl="2"/>
            <a:r>
              <a:rPr lang="en-US" altLang="zh-CN" sz="2000"/>
              <a:t>Just as done from the keyboard</a:t>
            </a:r>
          </a:p>
          <a:p>
            <a:r>
              <a:rPr lang="en-US" altLang="zh-CN" sz="2400"/>
              <a:t>Writing to a file</a:t>
            </a:r>
          </a:p>
          <a:p>
            <a:pPr lvl="1"/>
            <a:r>
              <a:rPr lang="en-US" altLang="zh-CN" sz="2400"/>
              <a:t>Sending output to a file</a:t>
            </a:r>
          </a:p>
          <a:p>
            <a:pPr lvl="1"/>
            <a:r>
              <a:rPr lang="en-US" altLang="zh-CN" sz="2400"/>
              <a:t>Done from beginning to end (for now)</a:t>
            </a:r>
          </a:p>
          <a:p>
            <a:pPr marL="1085850" lvl="2"/>
            <a:r>
              <a:rPr lang="en-US" altLang="zh-CN" sz="2000"/>
              <a:t>No backing up to write something again( OK to start over)</a:t>
            </a:r>
          </a:p>
          <a:p>
            <a:pPr marL="1085850" lvl="2"/>
            <a:r>
              <a:rPr lang="en-US" altLang="zh-CN" sz="2000"/>
              <a:t>Just as done to the screen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050088" y="6400800"/>
            <a:ext cx="1905000" cy="457200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Slide </a:t>
            </a:r>
            <a:r>
              <a:rPr lang="en-US" altLang="zh-CN" dirty="0" smtClean="0"/>
              <a:t>6- </a:t>
            </a:r>
            <a:fld id="{D92DFB4F-87C6-44D9-A9D8-AF3EBDC24F50}" type="slidenum">
              <a:rPr lang="en-US" altLang="zh-CN"/>
              <a:pPr/>
              <a:t>12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22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Stream Variables</a:t>
            </a:r>
          </a:p>
        </p:txBody>
      </p:sp>
      <p:sp>
        <p:nvSpPr>
          <p:cNvPr id="522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Like other variables, a stream variable… </a:t>
            </a:r>
          </a:p>
          <a:p>
            <a:pPr lvl="1"/>
            <a:r>
              <a:rPr lang="en-US" altLang="zh-CN" dirty="0"/>
              <a:t>Must be declared before it can be used</a:t>
            </a:r>
          </a:p>
          <a:p>
            <a:pPr lvl="1"/>
            <a:r>
              <a:rPr lang="en-US" altLang="zh-CN" dirty="0"/>
              <a:t>Must be </a:t>
            </a:r>
            <a:r>
              <a:rPr lang="en-US" altLang="zh-CN" dirty="0">
                <a:solidFill>
                  <a:srgbClr val="FF0000"/>
                </a:solidFill>
              </a:rPr>
              <a:t>initialized </a:t>
            </a:r>
            <a:r>
              <a:rPr lang="en-US" altLang="zh-CN" dirty="0"/>
              <a:t>before it contains valid data</a:t>
            </a:r>
          </a:p>
          <a:p>
            <a:pPr lvl="2"/>
            <a:r>
              <a:rPr lang="en-US" altLang="zh-CN" dirty="0"/>
              <a:t>Initializing a stream means connecting it to a file</a:t>
            </a:r>
          </a:p>
          <a:p>
            <a:pPr lvl="2"/>
            <a:r>
              <a:rPr lang="en-US" altLang="zh-CN" dirty="0"/>
              <a:t>The value of the stream variable can be thought of </a:t>
            </a:r>
            <a:br>
              <a:rPr lang="en-US" altLang="zh-CN" dirty="0"/>
            </a:br>
            <a:r>
              <a:rPr lang="en-US" altLang="zh-CN" dirty="0"/>
              <a:t>as the file it is connected to</a:t>
            </a:r>
          </a:p>
          <a:p>
            <a:pPr lvl="1"/>
            <a:r>
              <a:rPr lang="en-US" altLang="zh-CN" dirty="0"/>
              <a:t>Can have its value changed</a:t>
            </a:r>
          </a:p>
          <a:p>
            <a:pPr lvl="2"/>
            <a:r>
              <a:rPr lang="en-US" altLang="zh-CN" dirty="0"/>
              <a:t>Changing a stream value means disconnecting from one file and connecting to another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050088" y="6400800"/>
            <a:ext cx="1905000" cy="457200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Slide </a:t>
            </a:r>
            <a:r>
              <a:rPr lang="en-US" altLang="zh-CN" dirty="0" smtClean="0"/>
              <a:t>6- </a:t>
            </a:r>
            <a:fld id="{AA5282B9-745F-4A7D-9788-DC8632FFC685}" type="slidenum">
              <a:rPr lang="en-US" altLang="zh-CN"/>
              <a:pPr/>
              <a:t>13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23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Streams and Assignment </a:t>
            </a:r>
          </a:p>
        </p:txBody>
      </p:sp>
      <p:sp>
        <p:nvSpPr>
          <p:cNvPr id="523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400"/>
          </a:p>
          <a:p>
            <a:r>
              <a:rPr lang="en-US" altLang="zh-CN" sz="2400"/>
              <a:t>A stream is a special kind of variable called </a:t>
            </a:r>
            <a:br>
              <a:rPr lang="en-US" altLang="zh-CN" sz="2400"/>
            </a:br>
            <a:r>
              <a:rPr lang="en-US" altLang="zh-CN" sz="2400"/>
              <a:t>an object</a:t>
            </a:r>
          </a:p>
          <a:p>
            <a:pPr lvl="1"/>
            <a:r>
              <a:rPr lang="en-US" altLang="zh-CN" sz="2400"/>
              <a:t>Objects can use special functions to complete tasks</a:t>
            </a:r>
          </a:p>
          <a:p>
            <a:endParaRPr lang="en-US" altLang="zh-CN" sz="2400"/>
          </a:p>
          <a:p>
            <a:r>
              <a:rPr lang="en-US" altLang="zh-CN" sz="2400"/>
              <a:t>Streams use special functions instead of the </a:t>
            </a:r>
            <a:br>
              <a:rPr lang="en-US" altLang="zh-CN" sz="2400"/>
            </a:br>
            <a:r>
              <a:rPr lang="en-US" altLang="zh-CN" sz="2400"/>
              <a:t>assignment operator to change values</a:t>
            </a:r>
          </a:p>
          <a:p>
            <a:endParaRPr lang="en-US" altLang="zh-CN" sz="24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050088" y="6400800"/>
            <a:ext cx="1905000" cy="457200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Slide </a:t>
            </a:r>
            <a:r>
              <a:rPr lang="en-US" altLang="zh-CN" dirty="0" smtClean="0"/>
              <a:t>6- </a:t>
            </a:r>
            <a:fld id="{AAFB7153-7427-4F2E-AF58-5C472544225B}" type="slidenum">
              <a:rPr lang="en-US" altLang="zh-CN"/>
              <a:pPr/>
              <a:t>14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24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Declaring An </a:t>
            </a:r>
            <a:br>
              <a:rPr lang="en-US" altLang="zh-CN"/>
            </a:br>
            <a:r>
              <a:rPr lang="en-US" altLang="zh-CN"/>
              <a:t>Input-file Stream Variable</a:t>
            </a:r>
          </a:p>
        </p:txBody>
      </p:sp>
      <p:sp>
        <p:nvSpPr>
          <p:cNvPr id="524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/>
              <a:t>Input-file streams are of type </a:t>
            </a:r>
            <a:r>
              <a:rPr lang="en-US" altLang="zh-CN" sz="2400" dirty="0" err="1"/>
              <a:t>ifstream</a:t>
            </a:r>
            <a:r>
              <a:rPr lang="en-US" altLang="zh-CN" sz="2400" dirty="0"/>
              <a:t/>
            </a:r>
            <a:br>
              <a:rPr lang="en-US" altLang="zh-CN" sz="2400" dirty="0"/>
            </a:br>
            <a:endParaRPr lang="en-US" altLang="zh-CN" sz="2400" dirty="0"/>
          </a:p>
          <a:p>
            <a:r>
              <a:rPr lang="en-US" altLang="zh-CN" sz="2400" dirty="0"/>
              <a:t>Type </a:t>
            </a:r>
            <a:r>
              <a:rPr lang="en-US" altLang="zh-CN" sz="2400" dirty="0" err="1"/>
              <a:t>ifstream</a:t>
            </a:r>
            <a:r>
              <a:rPr lang="en-US" altLang="zh-CN" sz="2400" dirty="0"/>
              <a:t>  is defined in the </a:t>
            </a:r>
            <a:r>
              <a:rPr lang="en-US" altLang="zh-CN" sz="2400" dirty="0" err="1"/>
              <a:t>fstream</a:t>
            </a:r>
            <a:r>
              <a:rPr lang="en-US" altLang="zh-CN" sz="2400" dirty="0"/>
              <a:t> library</a:t>
            </a:r>
          </a:p>
          <a:p>
            <a:pPr lvl="1"/>
            <a:r>
              <a:rPr lang="en-US" altLang="zh-CN" sz="2400" dirty="0"/>
              <a:t>You must use the include and using directives</a:t>
            </a:r>
            <a:br>
              <a:rPr lang="en-US" altLang="zh-CN" sz="2400" dirty="0"/>
            </a:br>
            <a:r>
              <a:rPr lang="en-US" altLang="zh-CN" sz="2400" dirty="0"/>
              <a:t>                     </a:t>
            </a:r>
            <a:r>
              <a:rPr lang="en-US" altLang="zh-CN" sz="2400" dirty="0">
                <a:solidFill>
                  <a:srgbClr val="0000FF"/>
                </a:solidFill>
              </a:rPr>
              <a:t>#include &lt;</a:t>
            </a:r>
            <a:r>
              <a:rPr lang="en-US" altLang="zh-CN" sz="2400" dirty="0" err="1">
                <a:solidFill>
                  <a:srgbClr val="0000FF"/>
                </a:solidFill>
              </a:rPr>
              <a:t>fstream</a:t>
            </a:r>
            <a:r>
              <a:rPr lang="en-US" altLang="zh-CN" sz="2400" dirty="0">
                <a:solidFill>
                  <a:srgbClr val="0000FF"/>
                </a:solidFill>
              </a:rPr>
              <a:t>&gt;</a:t>
            </a:r>
            <a:br>
              <a:rPr lang="en-US" altLang="zh-CN" sz="2400" dirty="0">
                <a:solidFill>
                  <a:srgbClr val="0000FF"/>
                </a:solidFill>
              </a:rPr>
            </a:br>
            <a:r>
              <a:rPr lang="en-US" altLang="zh-CN" sz="2400" dirty="0">
                <a:solidFill>
                  <a:srgbClr val="0000FF"/>
                </a:solidFill>
              </a:rPr>
              <a:t>                     using namespace </a:t>
            </a:r>
            <a:r>
              <a:rPr lang="en-US" altLang="zh-CN" sz="2400" dirty="0" err="1">
                <a:solidFill>
                  <a:srgbClr val="0000FF"/>
                </a:solidFill>
              </a:rPr>
              <a:t>std</a:t>
            </a:r>
            <a:r>
              <a:rPr lang="en-US" altLang="zh-CN" sz="2400" dirty="0">
                <a:solidFill>
                  <a:srgbClr val="0000FF"/>
                </a:solidFill>
              </a:rPr>
              <a:t>;</a:t>
            </a:r>
            <a:br>
              <a:rPr lang="en-US" altLang="zh-CN" sz="2400" dirty="0">
                <a:solidFill>
                  <a:srgbClr val="0000FF"/>
                </a:solidFill>
              </a:rPr>
            </a:br>
            <a:endParaRPr lang="en-US" altLang="zh-CN" sz="2400" dirty="0">
              <a:solidFill>
                <a:srgbClr val="0000FF"/>
              </a:solidFill>
            </a:endParaRPr>
          </a:p>
          <a:p>
            <a:r>
              <a:rPr lang="en-US" altLang="zh-CN" sz="2400" dirty="0"/>
              <a:t>Declare an input-file stream variable using </a:t>
            </a:r>
            <a:br>
              <a:rPr lang="en-US" altLang="zh-CN" sz="2400" dirty="0"/>
            </a:br>
            <a:r>
              <a:rPr lang="en-US" altLang="zh-CN" sz="2400" dirty="0">
                <a:solidFill>
                  <a:srgbClr val="0000FF"/>
                </a:solidFill>
              </a:rPr>
              <a:t>                    </a:t>
            </a:r>
            <a:r>
              <a:rPr lang="en-US" altLang="zh-CN" sz="2400" dirty="0" smtClean="0">
                <a:solidFill>
                  <a:srgbClr val="0000FF"/>
                </a:solidFill>
              </a:rPr>
              <a:t>      </a:t>
            </a:r>
            <a:r>
              <a:rPr lang="en-US" altLang="zh-CN" sz="2400" dirty="0" err="1">
                <a:solidFill>
                  <a:srgbClr val="0000FF"/>
                </a:solidFill>
              </a:rPr>
              <a:t>ifstream</a:t>
            </a:r>
            <a:r>
              <a:rPr lang="en-US" altLang="zh-CN" sz="2400" dirty="0">
                <a:solidFill>
                  <a:srgbClr val="0000FF"/>
                </a:solidFill>
              </a:rPr>
              <a:t>    </a:t>
            </a:r>
            <a:r>
              <a:rPr lang="en-US" altLang="zh-CN" sz="2400" dirty="0" err="1">
                <a:solidFill>
                  <a:srgbClr val="0000FF"/>
                </a:solidFill>
              </a:rPr>
              <a:t>in_stream</a:t>
            </a:r>
            <a:r>
              <a:rPr lang="en-US" altLang="zh-CN" sz="2400" dirty="0">
                <a:solidFill>
                  <a:srgbClr val="0000FF"/>
                </a:solidFill>
              </a:rPr>
              <a:t>;</a:t>
            </a:r>
            <a:br>
              <a:rPr lang="en-US" altLang="zh-CN" sz="2400" dirty="0">
                <a:solidFill>
                  <a:srgbClr val="0000FF"/>
                </a:solidFill>
              </a:rPr>
            </a:br>
            <a:endParaRPr lang="en-US" altLang="zh-CN" sz="2400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050088" y="6400800"/>
            <a:ext cx="1905000" cy="457200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Slide </a:t>
            </a:r>
            <a:r>
              <a:rPr lang="en-US" altLang="zh-CN" dirty="0" smtClean="0"/>
              <a:t>6- </a:t>
            </a:r>
            <a:fld id="{459C53D8-7B98-4DA5-BD18-80BCF727E629}" type="slidenum">
              <a:rPr lang="en-US" altLang="zh-CN"/>
              <a:pPr/>
              <a:t>15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25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Declaring An </a:t>
            </a:r>
            <a:br>
              <a:rPr lang="en-US" altLang="zh-CN"/>
            </a:br>
            <a:r>
              <a:rPr lang="en-US" altLang="zh-CN"/>
              <a:t>Output-file Stream Variable</a:t>
            </a:r>
          </a:p>
        </p:txBody>
      </p:sp>
      <p:sp>
        <p:nvSpPr>
          <p:cNvPr id="525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 err="1"/>
              <a:t>Ouput</a:t>
            </a:r>
            <a:r>
              <a:rPr lang="en-US" altLang="zh-CN" sz="2400" dirty="0"/>
              <a:t>-file streams of are type </a:t>
            </a:r>
            <a:r>
              <a:rPr lang="en-US" altLang="zh-CN" sz="2400" dirty="0" err="1"/>
              <a:t>ofstream</a:t>
            </a:r>
            <a:endParaRPr lang="en-US" altLang="zh-CN" sz="2400" dirty="0"/>
          </a:p>
          <a:p>
            <a:r>
              <a:rPr lang="en-US" altLang="zh-CN" sz="2400" dirty="0"/>
              <a:t>Type </a:t>
            </a:r>
            <a:r>
              <a:rPr lang="en-US" altLang="zh-CN" sz="2400" dirty="0" err="1"/>
              <a:t>ofstream</a:t>
            </a:r>
            <a:r>
              <a:rPr lang="en-US" altLang="zh-CN" sz="2400" dirty="0"/>
              <a:t> is defined in the </a:t>
            </a:r>
            <a:r>
              <a:rPr lang="en-US" altLang="zh-CN" sz="2400" dirty="0" err="1"/>
              <a:t>fstream</a:t>
            </a:r>
            <a:r>
              <a:rPr lang="en-US" altLang="zh-CN" sz="2400" dirty="0"/>
              <a:t> library</a:t>
            </a:r>
          </a:p>
          <a:p>
            <a:pPr lvl="1"/>
            <a:r>
              <a:rPr lang="en-US" altLang="zh-CN" sz="2400" dirty="0"/>
              <a:t>You must use these include and using directives</a:t>
            </a:r>
            <a:br>
              <a:rPr lang="en-US" altLang="zh-CN" sz="2400" dirty="0"/>
            </a:br>
            <a:r>
              <a:rPr lang="en-US" altLang="zh-CN" sz="2400" dirty="0">
                <a:solidFill>
                  <a:srgbClr val="0000FF"/>
                </a:solidFill>
              </a:rPr>
              <a:t>                     #include &lt;</a:t>
            </a:r>
            <a:r>
              <a:rPr lang="en-US" altLang="zh-CN" sz="2400" dirty="0" err="1">
                <a:solidFill>
                  <a:srgbClr val="0000FF"/>
                </a:solidFill>
              </a:rPr>
              <a:t>fstream</a:t>
            </a:r>
            <a:r>
              <a:rPr lang="en-US" altLang="zh-CN" sz="2400" dirty="0">
                <a:solidFill>
                  <a:srgbClr val="0000FF"/>
                </a:solidFill>
              </a:rPr>
              <a:t>&gt;</a:t>
            </a:r>
            <a:br>
              <a:rPr lang="en-US" altLang="zh-CN" sz="2400" dirty="0">
                <a:solidFill>
                  <a:srgbClr val="0000FF"/>
                </a:solidFill>
              </a:rPr>
            </a:br>
            <a:r>
              <a:rPr lang="en-US" altLang="zh-CN" sz="2400" dirty="0">
                <a:solidFill>
                  <a:srgbClr val="0000FF"/>
                </a:solidFill>
              </a:rPr>
              <a:t>                     using namespace </a:t>
            </a:r>
            <a:r>
              <a:rPr lang="en-US" altLang="zh-CN" sz="2400" dirty="0" err="1">
                <a:solidFill>
                  <a:srgbClr val="0000FF"/>
                </a:solidFill>
              </a:rPr>
              <a:t>std</a:t>
            </a:r>
            <a:r>
              <a:rPr lang="en-US" altLang="zh-CN" sz="2400" dirty="0">
                <a:solidFill>
                  <a:srgbClr val="0000FF"/>
                </a:solidFill>
              </a:rPr>
              <a:t>;</a:t>
            </a:r>
            <a:br>
              <a:rPr lang="en-US" altLang="zh-CN" sz="2400" dirty="0">
                <a:solidFill>
                  <a:srgbClr val="0000FF"/>
                </a:solidFill>
              </a:rPr>
            </a:br>
            <a:endParaRPr lang="en-US" altLang="zh-CN" sz="2400" dirty="0">
              <a:solidFill>
                <a:srgbClr val="0000FF"/>
              </a:solidFill>
            </a:endParaRPr>
          </a:p>
          <a:p>
            <a:r>
              <a:rPr lang="en-US" altLang="zh-CN" sz="2400" dirty="0"/>
              <a:t>Declare an input-file stream variable using </a:t>
            </a:r>
            <a:br>
              <a:rPr lang="en-US" altLang="zh-CN" sz="2400" dirty="0"/>
            </a:br>
            <a:r>
              <a:rPr lang="en-US" altLang="zh-CN" sz="2400" dirty="0"/>
              <a:t>                     </a:t>
            </a:r>
            <a:r>
              <a:rPr lang="en-US" altLang="zh-CN" sz="2400" dirty="0" smtClean="0"/>
              <a:t>     </a:t>
            </a:r>
            <a:r>
              <a:rPr lang="en-US" altLang="zh-CN" sz="2400" dirty="0" err="1" smtClean="0">
                <a:solidFill>
                  <a:srgbClr val="0000FF"/>
                </a:solidFill>
              </a:rPr>
              <a:t>ofstream</a:t>
            </a:r>
            <a:r>
              <a:rPr lang="en-US" altLang="zh-CN" sz="2400" dirty="0" smtClean="0">
                <a:solidFill>
                  <a:srgbClr val="0000FF"/>
                </a:solidFill>
              </a:rPr>
              <a:t>    </a:t>
            </a:r>
            <a:r>
              <a:rPr lang="en-US" altLang="zh-CN" sz="2400" dirty="0" err="1">
                <a:solidFill>
                  <a:srgbClr val="0000FF"/>
                </a:solidFill>
              </a:rPr>
              <a:t>out_stream</a:t>
            </a:r>
            <a:r>
              <a:rPr lang="en-US" altLang="zh-CN" sz="2400" dirty="0">
                <a:solidFill>
                  <a:srgbClr val="0000FF"/>
                </a:solidFill>
              </a:rPr>
              <a:t>;</a:t>
            </a:r>
            <a:br>
              <a:rPr lang="en-US" altLang="zh-CN" sz="2400" dirty="0">
                <a:solidFill>
                  <a:srgbClr val="0000FF"/>
                </a:solidFill>
              </a:rPr>
            </a:br>
            <a:endParaRPr lang="en-US" altLang="zh-CN" sz="2400" dirty="0">
              <a:solidFill>
                <a:srgbClr val="0000FF"/>
              </a:solidFill>
            </a:endParaRPr>
          </a:p>
          <a:p>
            <a:endParaRPr lang="en-US" altLang="zh-CN" sz="2400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050088" y="6400800"/>
            <a:ext cx="1905000" cy="457200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Slide </a:t>
            </a:r>
            <a:r>
              <a:rPr lang="en-US" altLang="zh-CN" dirty="0" smtClean="0"/>
              <a:t>6- </a:t>
            </a:r>
            <a:fld id="{8D3EAB23-C282-480C-9E1B-B3807731EC0B}" type="slidenum">
              <a:rPr lang="en-US" altLang="zh-CN"/>
              <a:pPr/>
              <a:t>16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26348" name="Rectangle 12"/>
          <p:cNvSpPr>
            <a:spLocks noGrp="1" noChangeArrowheads="1"/>
          </p:cNvSpPr>
          <p:nvPr>
            <p:ph type="body" idx="1"/>
          </p:nvPr>
        </p:nvSpPr>
        <p:spPr>
          <a:xfrm>
            <a:off x="228600" y="1676400"/>
            <a:ext cx="8294688" cy="4572000"/>
          </a:xfrm>
        </p:spPr>
        <p:txBody>
          <a:bodyPr/>
          <a:lstStyle/>
          <a:p>
            <a:r>
              <a:rPr lang="en-US" altLang="zh-CN" dirty="0"/>
              <a:t>Once a stream variable is declared, connect it to</a:t>
            </a:r>
            <a:br>
              <a:rPr lang="en-US" altLang="zh-CN" dirty="0"/>
            </a:br>
            <a:r>
              <a:rPr lang="en-US" altLang="zh-CN" dirty="0"/>
              <a:t>a file</a:t>
            </a:r>
          </a:p>
          <a:p>
            <a:pPr lvl="1"/>
            <a:r>
              <a:rPr lang="en-US" altLang="zh-CN" dirty="0"/>
              <a:t>Connecting a stream to a file is opening the file</a:t>
            </a:r>
          </a:p>
          <a:p>
            <a:pPr lvl="1"/>
            <a:r>
              <a:rPr lang="en-US" altLang="zh-CN" dirty="0"/>
              <a:t>Use the open function of the stream object</a:t>
            </a:r>
            <a:br>
              <a:rPr lang="en-US" altLang="zh-CN" dirty="0"/>
            </a:br>
            <a:r>
              <a:rPr lang="en-US" altLang="zh-CN" dirty="0"/>
              <a:t>                          </a:t>
            </a:r>
            <a:br>
              <a:rPr lang="en-US" altLang="zh-CN" dirty="0"/>
            </a:br>
            <a:r>
              <a:rPr lang="en-US" altLang="zh-CN" dirty="0"/>
              <a:t>                     </a:t>
            </a:r>
            <a:r>
              <a:rPr lang="en-US" altLang="zh-CN" dirty="0" err="1">
                <a:solidFill>
                  <a:srgbClr val="0000FF"/>
                </a:solidFill>
              </a:rPr>
              <a:t>in_stream.open</a:t>
            </a:r>
            <a:r>
              <a:rPr lang="en-US" altLang="zh-CN" dirty="0">
                <a:solidFill>
                  <a:srgbClr val="0000FF"/>
                </a:solidFill>
              </a:rPr>
              <a:t>("infile.dat");</a:t>
            </a:r>
          </a:p>
          <a:p>
            <a:pPr lvl="1"/>
            <a:endParaRPr lang="en-US" altLang="zh-CN" dirty="0"/>
          </a:p>
        </p:txBody>
      </p:sp>
      <p:grpSp>
        <p:nvGrpSpPr>
          <p:cNvPr id="526352" name="Group 16"/>
          <p:cNvGrpSpPr>
            <a:grpSpLocks/>
          </p:cNvGrpSpPr>
          <p:nvPr/>
        </p:nvGrpSpPr>
        <p:grpSpPr bwMode="auto">
          <a:xfrm>
            <a:off x="4191000" y="4437063"/>
            <a:ext cx="1131888" cy="1296987"/>
            <a:chOff x="2640" y="2795"/>
            <a:chExt cx="713" cy="817"/>
          </a:xfrm>
        </p:grpSpPr>
        <p:sp>
          <p:nvSpPr>
            <p:cNvPr id="526338" name="Text Box 2"/>
            <p:cNvSpPr txBox="1">
              <a:spLocks noChangeArrowheads="1"/>
            </p:cNvSpPr>
            <p:nvPr/>
          </p:nvSpPr>
          <p:spPr bwMode="auto">
            <a:xfrm>
              <a:off x="2640" y="3324"/>
              <a:ext cx="71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8BE1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None/>
              </a:pPr>
              <a:r>
                <a:rPr lang="en-US" altLang="zh-CN" b="1">
                  <a:solidFill>
                    <a:schemeClr val="tx2"/>
                  </a:solidFill>
                </a:rPr>
                <a:t>Period</a:t>
              </a:r>
            </a:p>
          </p:txBody>
        </p:sp>
        <p:sp>
          <p:nvSpPr>
            <p:cNvPr id="526339" name="Line 3"/>
            <p:cNvSpPr>
              <a:spLocks noChangeShapeType="1"/>
            </p:cNvSpPr>
            <p:nvPr/>
          </p:nvSpPr>
          <p:spPr bwMode="auto">
            <a:xfrm flipV="1">
              <a:off x="2937" y="2795"/>
              <a:ext cx="0" cy="552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26353" name="Group 17"/>
          <p:cNvGrpSpPr>
            <a:grpSpLocks/>
          </p:cNvGrpSpPr>
          <p:nvPr/>
        </p:nvGrpSpPr>
        <p:grpSpPr bwMode="auto">
          <a:xfrm>
            <a:off x="4859338" y="4456113"/>
            <a:ext cx="3279775" cy="1792287"/>
            <a:chOff x="3061" y="2807"/>
            <a:chExt cx="2066" cy="1129"/>
          </a:xfrm>
        </p:grpSpPr>
        <p:sp>
          <p:nvSpPr>
            <p:cNvPr id="526340" name="Text Box 4"/>
            <p:cNvSpPr txBox="1">
              <a:spLocks noChangeArrowheads="1"/>
            </p:cNvSpPr>
            <p:nvPr/>
          </p:nvSpPr>
          <p:spPr bwMode="auto">
            <a:xfrm>
              <a:off x="3061" y="3648"/>
              <a:ext cx="206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8BE1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None/>
              </a:pPr>
              <a:r>
                <a:rPr lang="en-US" altLang="zh-CN" b="1">
                  <a:solidFill>
                    <a:schemeClr val="tx2"/>
                  </a:solidFill>
                </a:rPr>
                <a:t>File name on the disk</a:t>
              </a:r>
            </a:p>
          </p:txBody>
        </p:sp>
        <p:sp>
          <p:nvSpPr>
            <p:cNvPr id="526341" name="Line 5"/>
            <p:cNvSpPr>
              <a:spLocks noChangeShapeType="1"/>
            </p:cNvSpPr>
            <p:nvPr/>
          </p:nvSpPr>
          <p:spPr bwMode="auto">
            <a:xfrm flipV="1">
              <a:off x="4080" y="2807"/>
              <a:ext cx="0" cy="876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26354" name="Group 18"/>
          <p:cNvGrpSpPr>
            <a:grpSpLocks/>
          </p:cNvGrpSpPr>
          <p:nvPr/>
        </p:nvGrpSpPr>
        <p:grpSpPr bwMode="auto">
          <a:xfrm>
            <a:off x="5981700" y="3808413"/>
            <a:ext cx="3098800" cy="1487487"/>
            <a:chOff x="3768" y="2399"/>
            <a:chExt cx="1952" cy="937"/>
          </a:xfrm>
        </p:grpSpPr>
        <p:sp>
          <p:nvSpPr>
            <p:cNvPr id="526342" name="Text Box 6"/>
            <p:cNvSpPr txBox="1">
              <a:spLocks noChangeArrowheads="1"/>
            </p:cNvSpPr>
            <p:nvPr/>
          </p:nvSpPr>
          <p:spPr bwMode="auto">
            <a:xfrm>
              <a:off x="4272" y="3048"/>
              <a:ext cx="144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8BE1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None/>
              </a:pPr>
              <a:r>
                <a:rPr lang="en-US" altLang="zh-CN" b="1">
                  <a:solidFill>
                    <a:schemeClr val="tx2"/>
                  </a:solidFill>
                </a:rPr>
                <a:t>Double quotes</a:t>
              </a:r>
            </a:p>
          </p:txBody>
        </p:sp>
        <p:grpSp>
          <p:nvGrpSpPr>
            <p:cNvPr id="526351" name="Group 15"/>
            <p:cNvGrpSpPr>
              <a:grpSpLocks/>
            </p:cNvGrpSpPr>
            <p:nvPr/>
          </p:nvGrpSpPr>
          <p:grpSpPr bwMode="auto">
            <a:xfrm>
              <a:off x="3768" y="2399"/>
              <a:ext cx="1224" cy="612"/>
              <a:chOff x="3629" y="2399"/>
              <a:chExt cx="1224" cy="612"/>
            </a:xfrm>
          </p:grpSpPr>
          <p:sp>
            <p:nvSpPr>
              <p:cNvPr id="526343" name="Line 7"/>
              <p:cNvSpPr>
                <a:spLocks noChangeShapeType="1"/>
              </p:cNvSpPr>
              <p:nvPr/>
            </p:nvSpPr>
            <p:spPr bwMode="auto">
              <a:xfrm flipH="1" flipV="1">
                <a:off x="4841" y="2411"/>
                <a:ext cx="12" cy="600"/>
              </a:xfrm>
              <a:prstGeom prst="line">
                <a:avLst/>
              </a:prstGeom>
              <a:noFill/>
              <a:ln w="57150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6344" name="Line 8"/>
              <p:cNvSpPr>
                <a:spLocks noChangeShapeType="1"/>
              </p:cNvSpPr>
              <p:nvPr/>
            </p:nvSpPr>
            <p:spPr bwMode="auto">
              <a:xfrm flipH="1">
                <a:off x="3941" y="2411"/>
                <a:ext cx="912" cy="0"/>
              </a:xfrm>
              <a:prstGeom prst="line">
                <a:avLst/>
              </a:prstGeom>
              <a:noFill/>
              <a:ln w="57150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6345" name="Line 9"/>
              <p:cNvSpPr>
                <a:spLocks noChangeShapeType="1"/>
              </p:cNvSpPr>
              <p:nvPr/>
            </p:nvSpPr>
            <p:spPr bwMode="auto">
              <a:xfrm flipH="1">
                <a:off x="3629" y="2399"/>
                <a:ext cx="372" cy="132"/>
              </a:xfrm>
              <a:prstGeom prst="line">
                <a:avLst/>
              </a:prstGeom>
              <a:noFill/>
              <a:ln w="57150">
                <a:solidFill>
                  <a:schemeClr val="tx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6346" name="Line 10"/>
              <p:cNvSpPr>
                <a:spLocks noChangeShapeType="1"/>
              </p:cNvSpPr>
              <p:nvPr/>
            </p:nvSpPr>
            <p:spPr bwMode="auto">
              <a:xfrm>
                <a:off x="4001" y="2411"/>
                <a:ext cx="336" cy="120"/>
              </a:xfrm>
              <a:prstGeom prst="line">
                <a:avLst/>
              </a:prstGeom>
              <a:noFill/>
              <a:ln w="57150">
                <a:solidFill>
                  <a:schemeClr val="tx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526347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Connecting To A File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050088" y="6400800"/>
            <a:ext cx="1905000" cy="457200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Slide </a:t>
            </a:r>
            <a:r>
              <a:rPr lang="en-US" altLang="zh-CN" dirty="0" smtClean="0"/>
              <a:t>6- </a:t>
            </a:r>
            <a:fld id="{39503776-44A2-40A5-9FD4-6D7CF32AC135}" type="slidenum">
              <a:rPr lang="en-US" altLang="zh-CN"/>
              <a:pPr/>
              <a:t>17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27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Using The Input Stream</a:t>
            </a:r>
          </a:p>
        </p:txBody>
      </p:sp>
      <p:sp>
        <p:nvSpPr>
          <p:cNvPr id="527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endParaRPr lang="en-US" altLang="zh-CN" dirty="0"/>
          </a:p>
          <a:p>
            <a:pPr>
              <a:lnSpc>
                <a:spcPct val="90000"/>
              </a:lnSpc>
            </a:pPr>
            <a:r>
              <a:rPr lang="en-US" altLang="zh-CN" dirty="0"/>
              <a:t>Once connected to a file, the input-stream </a:t>
            </a:r>
            <a:br>
              <a:rPr lang="en-US" altLang="zh-CN" dirty="0"/>
            </a:br>
            <a:r>
              <a:rPr lang="en-US" altLang="zh-CN" dirty="0"/>
              <a:t>variable can be used to produce input just as</a:t>
            </a:r>
            <a:br>
              <a:rPr lang="en-US" altLang="zh-CN" dirty="0"/>
            </a:br>
            <a:r>
              <a:rPr lang="en-US" altLang="zh-CN" dirty="0"/>
              <a:t>you would use </a:t>
            </a:r>
            <a:r>
              <a:rPr lang="en-US" altLang="zh-CN" dirty="0" err="1"/>
              <a:t>cin</a:t>
            </a:r>
            <a:r>
              <a:rPr lang="en-US" altLang="zh-CN" dirty="0"/>
              <a:t> with the extraction operator</a:t>
            </a:r>
          </a:p>
          <a:p>
            <a:pPr lvl="1">
              <a:lnSpc>
                <a:spcPct val="90000"/>
              </a:lnSpc>
            </a:pPr>
            <a:r>
              <a:rPr lang="en-US" altLang="zh-CN" dirty="0"/>
              <a:t>Example:</a:t>
            </a:r>
            <a:br>
              <a:rPr lang="en-US" altLang="zh-CN" dirty="0"/>
            </a:br>
            <a:r>
              <a:rPr lang="en-US" altLang="zh-CN" dirty="0"/>
              <a:t>                  </a:t>
            </a:r>
            <a:r>
              <a:rPr lang="en-US" altLang="zh-CN" dirty="0" err="1" smtClean="0">
                <a:solidFill>
                  <a:srgbClr val="0000FF"/>
                </a:solidFill>
              </a:rPr>
              <a:t>int</a:t>
            </a:r>
            <a:r>
              <a:rPr lang="en-US" altLang="zh-CN" dirty="0" smtClean="0">
                <a:solidFill>
                  <a:srgbClr val="0000FF"/>
                </a:solidFill>
              </a:rPr>
              <a:t> </a:t>
            </a:r>
            <a:r>
              <a:rPr lang="en-US" altLang="zh-CN" dirty="0" err="1">
                <a:solidFill>
                  <a:srgbClr val="0000FF"/>
                </a:solidFill>
              </a:rPr>
              <a:t>one_number</a:t>
            </a:r>
            <a:r>
              <a:rPr lang="en-US" altLang="zh-CN" dirty="0">
                <a:solidFill>
                  <a:srgbClr val="0000FF"/>
                </a:solidFill>
              </a:rPr>
              <a:t>, </a:t>
            </a:r>
            <a:r>
              <a:rPr lang="en-US" altLang="zh-CN" dirty="0" err="1">
                <a:solidFill>
                  <a:srgbClr val="0000FF"/>
                </a:solidFill>
              </a:rPr>
              <a:t>another_number</a:t>
            </a:r>
            <a:r>
              <a:rPr lang="en-US" altLang="zh-CN" dirty="0">
                <a:solidFill>
                  <a:srgbClr val="0000FF"/>
                </a:solidFill>
              </a:rPr>
              <a:t>;</a:t>
            </a:r>
            <a:br>
              <a:rPr lang="en-US" altLang="zh-CN" dirty="0">
                <a:solidFill>
                  <a:srgbClr val="0000FF"/>
                </a:solidFill>
              </a:rPr>
            </a:br>
            <a:r>
              <a:rPr lang="en-US" altLang="zh-CN" dirty="0">
                <a:solidFill>
                  <a:srgbClr val="0000FF"/>
                </a:solidFill>
              </a:rPr>
              <a:t>                  </a:t>
            </a:r>
            <a:r>
              <a:rPr lang="en-US" altLang="zh-CN" dirty="0" err="1" smtClean="0">
                <a:solidFill>
                  <a:srgbClr val="0000FF"/>
                </a:solidFill>
              </a:rPr>
              <a:t>in_stream</a:t>
            </a:r>
            <a:r>
              <a:rPr lang="en-US" altLang="zh-CN" dirty="0" smtClean="0">
                <a:solidFill>
                  <a:srgbClr val="0000FF"/>
                </a:solidFill>
              </a:rPr>
              <a:t> </a:t>
            </a:r>
            <a:r>
              <a:rPr lang="en-US" altLang="zh-CN" dirty="0">
                <a:solidFill>
                  <a:srgbClr val="0000FF"/>
                </a:solidFill>
              </a:rPr>
              <a:t>&gt;&gt; </a:t>
            </a:r>
            <a:r>
              <a:rPr lang="en-US" altLang="zh-CN" dirty="0" err="1">
                <a:solidFill>
                  <a:srgbClr val="0000FF"/>
                </a:solidFill>
              </a:rPr>
              <a:t>one_number</a:t>
            </a:r>
            <a:r>
              <a:rPr lang="en-US" altLang="zh-CN" dirty="0">
                <a:solidFill>
                  <a:srgbClr val="0000FF"/>
                </a:solidFill>
              </a:rPr>
              <a:t/>
            </a:r>
            <a:br>
              <a:rPr lang="en-US" altLang="zh-CN" dirty="0">
                <a:solidFill>
                  <a:srgbClr val="0000FF"/>
                </a:solidFill>
              </a:rPr>
            </a:br>
            <a:r>
              <a:rPr lang="en-US" altLang="zh-CN" dirty="0">
                <a:solidFill>
                  <a:srgbClr val="0000FF"/>
                </a:solidFill>
              </a:rPr>
              <a:t>                                  </a:t>
            </a:r>
            <a:r>
              <a:rPr lang="en-US" altLang="zh-CN" dirty="0" smtClean="0">
                <a:solidFill>
                  <a:srgbClr val="0000FF"/>
                </a:solidFill>
              </a:rPr>
              <a:t> </a:t>
            </a:r>
            <a:r>
              <a:rPr lang="en-US" altLang="zh-CN" dirty="0">
                <a:solidFill>
                  <a:srgbClr val="0000FF"/>
                </a:solidFill>
              </a:rPr>
              <a:t>&gt;&gt; </a:t>
            </a:r>
            <a:r>
              <a:rPr lang="en-US" altLang="zh-CN" dirty="0" err="1">
                <a:solidFill>
                  <a:srgbClr val="0000FF"/>
                </a:solidFill>
              </a:rPr>
              <a:t>another_number</a:t>
            </a:r>
            <a:r>
              <a:rPr lang="en-US" altLang="zh-CN" dirty="0">
                <a:solidFill>
                  <a:srgbClr val="0000FF"/>
                </a:solidFill>
              </a:rPr>
              <a:t>;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050088" y="6400800"/>
            <a:ext cx="1905000" cy="457200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Slide </a:t>
            </a:r>
            <a:r>
              <a:rPr lang="en-US" altLang="zh-CN" dirty="0" smtClean="0"/>
              <a:t>6- </a:t>
            </a:r>
            <a:fld id="{D33A8698-C8B5-47E3-AB48-7B49E19C4490}" type="slidenum">
              <a:rPr lang="en-US" altLang="zh-CN"/>
              <a:pPr/>
              <a:t>18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28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Using The Output Stream</a:t>
            </a:r>
          </a:p>
        </p:txBody>
      </p:sp>
      <p:sp>
        <p:nvSpPr>
          <p:cNvPr id="528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/>
              <a:t>An output-stream works similarly to the </a:t>
            </a:r>
            <a:br>
              <a:rPr lang="en-US" altLang="zh-CN" dirty="0"/>
            </a:br>
            <a:r>
              <a:rPr lang="en-US" altLang="zh-CN" dirty="0"/>
              <a:t>input-stream</a:t>
            </a:r>
          </a:p>
          <a:p>
            <a:pPr lvl="1">
              <a:lnSpc>
                <a:spcPct val="90000"/>
              </a:lnSpc>
            </a:pPr>
            <a:r>
              <a:rPr lang="en-US" altLang="zh-CN" dirty="0" err="1">
                <a:solidFill>
                  <a:srgbClr val="0000FF"/>
                </a:solidFill>
              </a:rPr>
              <a:t>ofstream</a:t>
            </a:r>
            <a:r>
              <a:rPr lang="en-US" altLang="zh-CN" dirty="0">
                <a:solidFill>
                  <a:srgbClr val="0000FF"/>
                </a:solidFill>
              </a:rPr>
              <a:t> </a:t>
            </a:r>
            <a:r>
              <a:rPr lang="en-US" altLang="zh-CN" dirty="0" err="1">
                <a:solidFill>
                  <a:srgbClr val="0000FF"/>
                </a:solidFill>
              </a:rPr>
              <a:t>out_stream</a:t>
            </a:r>
            <a:r>
              <a:rPr lang="en-US" altLang="zh-CN" dirty="0">
                <a:solidFill>
                  <a:srgbClr val="0000FF"/>
                </a:solidFill>
              </a:rPr>
              <a:t>; </a:t>
            </a:r>
            <a:br>
              <a:rPr lang="en-US" altLang="zh-CN" dirty="0">
                <a:solidFill>
                  <a:srgbClr val="0000FF"/>
                </a:solidFill>
              </a:rPr>
            </a:br>
            <a:r>
              <a:rPr lang="en-US" altLang="zh-CN" dirty="0" err="1">
                <a:solidFill>
                  <a:srgbClr val="0000FF"/>
                </a:solidFill>
              </a:rPr>
              <a:t>out_stream.open</a:t>
            </a:r>
            <a:r>
              <a:rPr lang="en-US" altLang="zh-CN" dirty="0">
                <a:solidFill>
                  <a:srgbClr val="0000FF"/>
                </a:solidFill>
              </a:rPr>
              <a:t>("outfile.dat"); </a:t>
            </a:r>
            <a:br>
              <a:rPr lang="en-US" altLang="zh-CN" dirty="0">
                <a:solidFill>
                  <a:srgbClr val="0000FF"/>
                </a:solidFill>
              </a:rPr>
            </a:br>
            <a:r>
              <a:rPr lang="en-US" altLang="zh-CN" dirty="0">
                <a:solidFill>
                  <a:srgbClr val="0000FF"/>
                </a:solidFill>
              </a:rPr>
              <a:t/>
            </a:r>
            <a:br>
              <a:rPr lang="en-US" altLang="zh-CN" dirty="0">
                <a:solidFill>
                  <a:srgbClr val="0000FF"/>
                </a:solidFill>
              </a:rPr>
            </a:br>
            <a:r>
              <a:rPr lang="en-US" altLang="zh-CN" dirty="0" err="1">
                <a:solidFill>
                  <a:srgbClr val="0000FF"/>
                </a:solidFill>
              </a:rPr>
              <a:t>out_stream</a:t>
            </a:r>
            <a:r>
              <a:rPr lang="en-US" altLang="zh-CN" dirty="0">
                <a:solidFill>
                  <a:srgbClr val="0000FF"/>
                </a:solidFill>
              </a:rPr>
              <a:t> &lt;&lt; "one number = "</a:t>
            </a:r>
            <a:br>
              <a:rPr lang="en-US" altLang="zh-CN" dirty="0">
                <a:solidFill>
                  <a:srgbClr val="0000FF"/>
                </a:solidFill>
              </a:rPr>
            </a:br>
            <a:r>
              <a:rPr lang="en-US" altLang="zh-CN" dirty="0">
                <a:solidFill>
                  <a:srgbClr val="0000FF"/>
                </a:solidFill>
              </a:rPr>
              <a:t>                    &lt;&lt; </a:t>
            </a:r>
            <a:r>
              <a:rPr lang="en-US" altLang="zh-CN" dirty="0" err="1">
                <a:solidFill>
                  <a:srgbClr val="0000FF"/>
                </a:solidFill>
              </a:rPr>
              <a:t>one_number</a:t>
            </a:r>
            <a:r>
              <a:rPr lang="en-US" altLang="zh-CN" dirty="0">
                <a:solidFill>
                  <a:srgbClr val="0000FF"/>
                </a:solidFill>
              </a:rPr>
              <a:t/>
            </a:r>
            <a:br>
              <a:rPr lang="en-US" altLang="zh-CN" dirty="0">
                <a:solidFill>
                  <a:srgbClr val="0000FF"/>
                </a:solidFill>
              </a:rPr>
            </a:br>
            <a:r>
              <a:rPr lang="en-US" altLang="zh-CN" dirty="0">
                <a:solidFill>
                  <a:srgbClr val="0000FF"/>
                </a:solidFill>
              </a:rPr>
              <a:t>                    &lt;&lt; "another number = " </a:t>
            </a:r>
            <a:br>
              <a:rPr lang="en-US" altLang="zh-CN" dirty="0">
                <a:solidFill>
                  <a:srgbClr val="0000FF"/>
                </a:solidFill>
              </a:rPr>
            </a:br>
            <a:r>
              <a:rPr lang="en-US" altLang="zh-CN" dirty="0">
                <a:solidFill>
                  <a:srgbClr val="0000FF"/>
                </a:solidFill>
              </a:rPr>
              <a:t>                    &lt;&lt; </a:t>
            </a:r>
            <a:r>
              <a:rPr lang="en-US" altLang="zh-CN" dirty="0" err="1">
                <a:solidFill>
                  <a:srgbClr val="0000FF"/>
                </a:solidFill>
              </a:rPr>
              <a:t>another_number</a:t>
            </a:r>
            <a:r>
              <a:rPr lang="en-US" altLang="zh-CN" dirty="0">
                <a:solidFill>
                  <a:srgbClr val="0000FF"/>
                </a:solidFill>
              </a:rPr>
              <a:t>;</a:t>
            </a:r>
          </a:p>
          <a:p>
            <a:pPr>
              <a:lnSpc>
                <a:spcPct val="90000"/>
              </a:lnSpc>
            </a:pPr>
            <a:endParaRPr lang="en-US" altLang="zh-CN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050088" y="6400800"/>
            <a:ext cx="1905000" cy="457200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Slide </a:t>
            </a:r>
            <a:r>
              <a:rPr lang="en-US" altLang="zh-CN" dirty="0" smtClean="0"/>
              <a:t>6- </a:t>
            </a:r>
            <a:fld id="{B483EA53-E0B9-42B5-9B87-E0A709115B40}" type="slidenum">
              <a:rPr lang="en-US" altLang="zh-CN"/>
              <a:pPr/>
              <a:t>19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29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External File Names</a:t>
            </a:r>
          </a:p>
        </p:txBody>
      </p:sp>
      <p:sp>
        <p:nvSpPr>
          <p:cNvPr id="529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/>
              <a:t>An External File Name…</a:t>
            </a:r>
          </a:p>
          <a:p>
            <a:pPr lvl="1"/>
            <a:r>
              <a:rPr lang="en-US" altLang="zh-CN" sz="2400"/>
              <a:t>Is the name for a file that the operating system uses</a:t>
            </a:r>
          </a:p>
          <a:p>
            <a:pPr lvl="2"/>
            <a:r>
              <a:rPr lang="en-US" altLang="zh-CN" sz="2000"/>
              <a:t>infile.dat and outfile.dat used in the previous examples</a:t>
            </a:r>
          </a:p>
          <a:p>
            <a:pPr lvl="1"/>
            <a:r>
              <a:rPr lang="en-US" altLang="zh-CN" sz="2400"/>
              <a:t>Is the "real", on-the-disk, name for a file </a:t>
            </a:r>
          </a:p>
          <a:p>
            <a:pPr lvl="1"/>
            <a:r>
              <a:rPr lang="en-US" altLang="zh-CN" sz="2400"/>
              <a:t>Needs to match the naming conventions on </a:t>
            </a:r>
            <a:br>
              <a:rPr lang="en-US" altLang="zh-CN" sz="2400"/>
            </a:br>
            <a:r>
              <a:rPr lang="en-US" altLang="zh-CN" sz="2400"/>
              <a:t>your system</a:t>
            </a:r>
          </a:p>
          <a:p>
            <a:pPr lvl="1"/>
            <a:r>
              <a:rPr lang="en-US" altLang="zh-CN" sz="2400"/>
              <a:t>Usually only used in the stream's open statement</a:t>
            </a:r>
          </a:p>
          <a:p>
            <a:pPr lvl="1"/>
            <a:r>
              <a:rPr lang="en-US" altLang="zh-CN" sz="2400"/>
              <a:t>Once open, referred to using the </a:t>
            </a:r>
            <a:br>
              <a:rPr lang="en-US" altLang="zh-CN" sz="2400"/>
            </a:br>
            <a:r>
              <a:rPr lang="en-US" altLang="zh-CN" sz="2400"/>
              <a:t>name of the stream connected to it.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050088" y="6400800"/>
            <a:ext cx="1905000" cy="457200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Slide </a:t>
            </a:r>
            <a:r>
              <a:rPr lang="en-US" altLang="zh-CN" dirty="0" smtClean="0"/>
              <a:t>6- </a:t>
            </a:r>
            <a:fld id="{AE31BC2A-753E-44EB-BABF-D53E3A571D56}" type="slidenum">
              <a:rPr lang="en-US" altLang="zh-CN"/>
              <a:pPr/>
              <a:t>2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630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Overview</a:t>
            </a:r>
          </a:p>
        </p:txBody>
      </p:sp>
      <p:sp>
        <p:nvSpPr>
          <p:cNvPr id="630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5000"/>
              </a:lnSpc>
              <a:buFont typeface="Wingdings" panose="05000000000000000000" pitchFamily="2" charset="2"/>
              <a:buNone/>
            </a:pPr>
            <a:r>
              <a:rPr lang="en-US" altLang="zh-CN" sz="3200" dirty="0">
                <a:solidFill>
                  <a:srgbClr val="A50021"/>
                </a:solidFill>
              </a:rPr>
              <a:t>6</a:t>
            </a:r>
            <a:r>
              <a:rPr lang="en-US" altLang="zh-CN" sz="3200" dirty="0" smtClean="0">
                <a:solidFill>
                  <a:srgbClr val="A50021"/>
                </a:solidFill>
              </a:rPr>
              <a:t>.1   </a:t>
            </a:r>
            <a:r>
              <a:rPr lang="en-US" altLang="zh-CN" sz="3200" dirty="0">
                <a:solidFill>
                  <a:srgbClr val="A50021"/>
                </a:solidFill>
              </a:rPr>
              <a:t>Streams and Basic File I/O </a:t>
            </a:r>
          </a:p>
          <a:p>
            <a:pPr>
              <a:lnSpc>
                <a:spcPct val="155000"/>
              </a:lnSpc>
              <a:buFont typeface="Wingdings" panose="05000000000000000000" pitchFamily="2" charset="2"/>
              <a:buNone/>
            </a:pPr>
            <a:r>
              <a:rPr lang="en-US" altLang="zh-CN" sz="3200" dirty="0">
                <a:solidFill>
                  <a:srgbClr val="A50021"/>
                </a:solidFill>
              </a:rPr>
              <a:t>6</a:t>
            </a:r>
            <a:r>
              <a:rPr lang="en-US" altLang="zh-CN" sz="3200" dirty="0" smtClean="0">
                <a:solidFill>
                  <a:srgbClr val="A50021"/>
                </a:solidFill>
              </a:rPr>
              <a:t>.2   </a:t>
            </a:r>
            <a:r>
              <a:rPr lang="en-US" altLang="zh-CN" sz="3200" dirty="0">
                <a:solidFill>
                  <a:srgbClr val="A50021"/>
                </a:solidFill>
              </a:rPr>
              <a:t>Tools for Stream I/O</a:t>
            </a:r>
          </a:p>
          <a:p>
            <a:pPr>
              <a:lnSpc>
                <a:spcPct val="155000"/>
              </a:lnSpc>
              <a:buFont typeface="Wingdings" panose="05000000000000000000" pitchFamily="2" charset="2"/>
              <a:buNone/>
            </a:pPr>
            <a:r>
              <a:rPr lang="en-US" altLang="zh-CN" sz="3200" dirty="0">
                <a:solidFill>
                  <a:srgbClr val="A50021"/>
                </a:solidFill>
              </a:rPr>
              <a:t>6</a:t>
            </a:r>
            <a:r>
              <a:rPr lang="en-US" altLang="zh-CN" sz="3200" dirty="0" smtClean="0">
                <a:solidFill>
                  <a:srgbClr val="A50021"/>
                </a:solidFill>
              </a:rPr>
              <a:t>.3   </a:t>
            </a:r>
            <a:r>
              <a:rPr lang="en-US" altLang="zh-CN" sz="3200" dirty="0">
                <a:solidFill>
                  <a:srgbClr val="A50021"/>
                </a:solidFill>
              </a:rPr>
              <a:t>Character </a:t>
            </a:r>
            <a:r>
              <a:rPr lang="en-US" altLang="zh-CN" sz="3200" dirty="0" smtClean="0">
                <a:solidFill>
                  <a:srgbClr val="A50021"/>
                </a:solidFill>
              </a:rPr>
              <a:t>I/O</a:t>
            </a:r>
            <a:endParaRPr lang="en-US" altLang="zh-CN" sz="3200" dirty="0">
              <a:solidFill>
                <a:srgbClr val="A50021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050088" y="6400800"/>
            <a:ext cx="1905000" cy="457200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Slide </a:t>
            </a:r>
            <a:r>
              <a:rPr lang="en-US" altLang="zh-CN" dirty="0" smtClean="0"/>
              <a:t>6- </a:t>
            </a:r>
            <a:fld id="{9A85F820-E1FA-4AEF-834A-D0C581E5B943}" type="slidenum">
              <a:rPr lang="en-US" altLang="zh-CN"/>
              <a:pPr/>
              <a:t>20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3043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Closing a File</a:t>
            </a:r>
          </a:p>
        </p:txBody>
      </p:sp>
      <p:sp>
        <p:nvSpPr>
          <p:cNvPr id="530436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>
                <a:solidFill>
                  <a:srgbClr val="FF0000"/>
                </a:solidFill>
              </a:rPr>
              <a:t>After using a file, it should be closed</a:t>
            </a:r>
          </a:p>
          <a:p>
            <a:pPr lvl="1"/>
            <a:r>
              <a:rPr lang="en-US" altLang="zh-CN" sz="2400" dirty="0"/>
              <a:t>This disconnects the stream from the file</a:t>
            </a:r>
          </a:p>
          <a:p>
            <a:pPr lvl="1"/>
            <a:r>
              <a:rPr lang="en-US" altLang="zh-CN" sz="2400" dirty="0"/>
              <a:t>Close files to reduce the chance of a file being </a:t>
            </a:r>
            <a:br>
              <a:rPr lang="en-US" altLang="zh-CN" sz="2400" dirty="0"/>
            </a:br>
            <a:r>
              <a:rPr lang="en-US" altLang="zh-CN" sz="2400" dirty="0"/>
              <a:t>corrupted if the program terminates abnormally</a:t>
            </a:r>
          </a:p>
          <a:p>
            <a:r>
              <a:rPr lang="en-US" altLang="zh-CN" sz="2400" dirty="0"/>
              <a:t>It is important to close an output  file if your </a:t>
            </a:r>
            <a:br>
              <a:rPr lang="en-US" altLang="zh-CN" sz="2400" dirty="0"/>
            </a:br>
            <a:r>
              <a:rPr lang="en-US" altLang="zh-CN" sz="2400" dirty="0"/>
              <a:t>program later needs to read input from the output file</a:t>
            </a:r>
          </a:p>
          <a:p>
            <a:r>
              <a:rPr lang="en-US" altLang="zh-CN" sz="2400" dirty="0"/>
              <a:t>The system will automatically close files if you </a:t>
            </a:r>
            <a:br>
              <a:rPr lang="en-US" altLang="zh-CN" sz="2400" dirty="0"/>
            </a:br>
            <a:r>
              <a:rPr lang="en-US" altLang="zh-CN" sz="2400" dirty="0"/>
              <a:t>forget as long as your program ends normally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  entire  example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050088" y="6400800"/>
            <a:ext cx="1905000" cy="457200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 smtClean="0"/>
              <a:t>Slide 6- </a:t>
            </a:r>
            <a:fld id="{3C594E94-0A75-47C5-A997-082619340147}" type="slidenum">
              <a:rPr lang="en-US" altLang="zh-CN" smtClean="0"/>
              <a:pPr/>
              <a:t>21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228600" y="1844933"/>
            <a:ext cx="8276305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7000"/>
                </a:solidFill>
                <a:effectLst/>
                <a:latin typeface="Arial Unicode MS" panose="020B0604020202020204" pitchFamily="34" charset="-122"/>
              </a:rPr>
              <a:t>// ofstream::open / ofstream::close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rgbClr val="007000"/>
              </a:solidFill>
              <a:effectLst/>
              <a:latin typeface="Arial Unicode MS" panose="020B0604020202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</a:rPr>
              <a:t> 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500070"/>
                </a:solidFill>
                <a:effectLst/>
                <a:latin typeface="Arial Unicode MS" panose="020B0604020202020204" pitchFamily="34" charset="-122"/>
              </a:rPr>
              <a:t>#include &lt;fstream&gt; 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7000"/>
                </a:solidFill>
                <a:effectLst/>
                <a:latin typeface="Arial Unicode MS" panose="020B0604020202020204" pitchFamily="34" charset="-122"/>
              </a:rPr>
              <a:t>// std::ofstream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</a:rPr>
              <a:t> 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anose="020B0604020202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B0"/>
                </a:solidFill>
                <a:effectLst/>
                <a:latin typeface="Arial Unicode MS" panose="020B0604020202020204" pitchFamily="34" charset="-122"/>
              </a:rPr>
              <a:t>int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</a:rPr>
              <a:t> main () { 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anose="020B0604020202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</a:rPr>
              <a:t>    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</a:rPr>
              <a:t>std::ofstream ofs; 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</a:rPr>
              <a:t> //First</a:t>
            </a:r>
            <a:r>
              <a:rPr kumimoji="0" lang="en-US" altLang="zh-CN" sz="24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</a:rPr>
              <a:t> Step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anose="020B0604020202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</a:rPr>
              <a:t>    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</a:rPr>
              <a:t>ofs.open (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600030"/>
                </a:solidFill>
                <a:effectLst/>
                <a:latin typeface="Arial Unicode MS" panose="020B0604020202020204" pitchFamily="34" charset="-122"/>
              </a:rPr>
              <a:t>"test.txt"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</a:rPr>
              <a:t>, std::ofstream::out | std::ofstream::app);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anose="020B0604020202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dirty="0" smtClean="0">
                <a:solidFill>
                  <a:srgbClr val="000000"/>
                </a:solidFill>
                <a:latin typeface="Arial Unicode MS" panose="020B0604020202020204" pitchFamily="34" charset="-122"/>
              </a:rPr>
              <a:t>    //Second Step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anose="020B0604020202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dirty="0">
                <a:solidFill>
                  <a:srgbClr val="000000"/>
                </a:solidFill>
                <a:latin typeface="Arial Unicode MS" panose="020B0604020202020204" pitchFamily="34" charset="-122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Arial Unicode MS" panose="020B0604020202020204" pitchFamily="34" charset="-122"/>
              </a:rPr>
              <a:t>   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</a:rPr>
              <a:t>ofs &lt;&lt; 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600030"/>
                </a:solidFill>
                <a:effectLst/>
                <a:latin typeface="Arial Unicode MS" panose="020B0604020202020204" pitchFamily="34" charset="-122"/>
              </a:rPr>
              <a:t>" more lorem ipsum"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</a:rPr>
              <a:t>; 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</a:rPr>
              <a:t> //Third Step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</a:rPr>
              <a:t>    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</a:rPr>
              <a:t>ofs.close();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</a:rPr>
              <a:t> //Fourth Step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</a:rPr>
              <a:t> 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</a:rPr>
              <a:t>   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B0"/>
                </a:solidFill>
                <a:effectLst/>
                <a:latin typeface="Arial Unicode MS" panose="020B0604020202020204" pitchFamily="34" charset="-122"/>
              </a:rPr>
              <a:t>return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</a:rPr>
              <a:t> 0;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anose="020B0604020202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</a:rPr>
              <a:t> }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305125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050088" y="6400800"/>
            <a:ext cx="1905000" cy="457200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Slide </a:t>
            </a:r>
            <a:r>
              <a:rPr lang="en-US" altLang="zh-CN" dirty="0" smtClean="0"/>
              <a:t>6- </a:t>
            </a:r>
            <a:fld id="{BBB17C9A-19DC-475E-B234-ED83B6E1E201}" type="slidenum">
              <a:rPr lang="en-US" altLang="zh-CN"/>
              <a:pPr/>
              <a:t>22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31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Objects</a:t>
            </a:r>
          </a:p>
        </p:txBody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/>
              <a:t>An object is a variable  that has functions and </a:t>
            </a:r>
            <a:br>
              <a:rPr lang="en-US" altLang="zh-CN" dirty="0"/>
            </a:br>
            <a:r>
              <a:rPr lang="en-US" altLang="zh-CN" dirty="0"/>
              <a:t>data associated with it</a:t>
            </a:r>
          </a:p>
          <a:p>
            <a:pPr lvl="1">
              <a:lnSpc>
                <a:spcPct val="90000"/>
              </a:lnSpc>
            </a:pPr>
            <a:r>
              <a:rPr lang="en-US" altLang="zh-CN" dirty="0" err="1"/>
              <a:t>in_stream</a:t>
            </a:r>
            <a:r>
              <a:rPr lang="en-US" altLang="zh-CN" dirty="0"/>
              <a:t> and </a:t>
            </a:r>
            <a:r>
              <a:rPr lang="en-US" altLang="zh-CN" dirty="0" err="1"/>
              <a:t>out_stream</a:t>
            </a:r>
            <a:r>
              <a:rPr lang="en-US" altLang="zh-CN" dirty="0"/>
              <a:t> each have a function named open associated with them</a:t>
            </a:r>
          </a:p>
          <a:p>
            <a:pPr lvl="1">
              <a:lnSpc>
                <a:spcPct val="90000"/>
              </a:lnSpc>
            </a:pPr>
            <a:r>
              <a:rPr lang="en-US" altLang="zh-CN" dirty="0" err="1"/>
              <a:t>in_stream</a:t>
            </a:r>
            <a:r>
              <a:rPr lang="en-US" altLang="zh-CN" dirty="0"/>
              <a:t> and </a:t>
            </a:r>
            <a:r>
              <a:rPr lang="en-US" altLang="zh-CN" dirty="0" err="1"/>
              <a:t>out_stream</a:t>
            </a:r>
            <a:r>
              <a:rPr lang="en-US" altLang="zh-CN" dirty="0"/>
              <a:t> use  different </a:t>
            </a:r>
            <a:br>
              <a:rPr lang="en-US" altLang="zh-CN" dirty="0"/>
            </a:br>
            <a:r>
              <a:rPr lang="en-US" altLang="zh-CN" dirty="0"/>
              <a:t>versions of a function named open </a:t>
            </a:r>
          </a:p>
          <a:p>
            <a:pPr lvl="2">
              <a:lnSpc>
                <a:spcPct val="90000"/>
              </a:lnSpc>
            </a:pPr>
            <a:r>
              <a:rPr lang="en-US" altLang="zh-CN" dirty="0"/>
              <a:t>One version of open is for input files</a:t>
            </a:r>
          </a:p>
          <a:p>
            <a:pPr lvl="2">
              <a:lnSpc>
                <a:spcPct val="90000"/>
              </a:lnSpc>
            </a:pPr>
            <a:r>
              <a:rPr lang="en-US" altLang="zh-CN" dirty="0"/>
              <a:t>A different version of open is for output files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050088" y="6400800"/>
            <a:ext cx="1905000" cy="457200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Slide </a:t>
            </a:r>
            <a:r>
              <a:rPr lang="en-US" altLang="zh-CN" dirty="0" smtClean="0"/>
              <a:t>6- </a:t>
            </a:r>
            <a:fld id="{9A3A56A7-1FC7-44D4-840F-26BF46185F35}" type="slidenum">
              <a:rPr lang="en-US" altLang="zh-CN"/>
              <a:pPr/>
              <a:t>23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32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Member Functions</a:t>
            </a:r>
          </a:p>
        </p:txBody>
      </p:sp>
      <p:sp>
        <p:nvSpPr>
          <p:cNvPr id="532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 member function is a function associated with</a:t>
            </a:r>
            <a:br>
              <a:rPr lang="en-US" altLang="zh-CN" dirty="0"/>
            </a:br>
            <a:r>
              <a:rPr lang="en-US" altLang="zh-CN" dirty="0"/>
              <a:t>an object</a:t>
            </a:r>
          </a:p>
          <a:p>
            <a:pPr lvl="1"/>
            <a:r>
              <a:rPr lang="en-US" altLang="zh-CN" dirty="0"/>
              <a:t>The open function is a member function of </a:t>
            </a:r>
            <a:br>
              <a:rPr lang="en-US" altLang="zh-CN" dirty="0"/>
            </a:br>
            <a:r>
              <a:rPr lang="en-US" altLang="zh-CN" dirty="0" err="1"/>
              <a:t>in_stream</a:t>
            </a:r>
            <a:r>
              <a:rPr lang="en-US" altLang="zh-CN" dirty="0"/>
              <a:t> in the previous examples</a:t>
            </a:r>
          </a:p>
          <a:p>
            <a:pPr lvl="1"/>
            <a:r>
              <a:rPr lang="en-US" altLang="zh-CN" dirty="0"/>
              <a:t>A different open function is a member function of </a:t>
            </a:r>
            <a:r>
              <a:rPr lang="en-US" altLang="zh-CN" dirty="0" err="1"/>
              <a:t>out_stream</a:t>
            </a:r>
            <a:r>
              <a:rPr lang="en-US" altLang="zh-CN" dirty="0"/>
              <a:t> in the previous examples</a:t>
            </a:r>
          </a:p>
          <a:p>
            <a:endParaRPr lang="en-US" altLang="zh-CN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050088" y="6400800"/>
            <a:ext cx="1905000" cy="457200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Slide </a:t>
            </a:r>
            <a:r>
              <a:rPr lang="en-US" altLang="zh-CN" dirty="0" smtClean="0"/>
              <a:t>6- </a:t>
            </a:r>
            <a:fld id="{03A87C93-BDC3-4CD5-9D01-AAB148C3077F}" type="slidenum">
              <a:rPr lang="en-US" altLang="zh-CN"/>
              <a:pPr/>
              <a:t>24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33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Objects and </a:t>
            </a:r>
            <a:br>
              <a:rPr lang="en-US" altLang="zh-CN"/>
            </a:br>
            <a:r>
              <a:rPr lang="en-US" altLang="zh-CN"/>
              <a:t>Member Function Names</a:t>
            </a:r>
          </a:p>
        </p:txBody>
      </p:sp>
      <p:sp>
        <p:nvSpPr>
          <p:cNvPr id="533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400"/>
          </a:p>
          <a:p>
            <a:r>
              <a:rPr lang="en-US" altLang="zh-CN" sz="2400"/>
              <a:t>Objects of different types  have different member </a:t>
            </a:r>
            <a:br>
              <a:rPr lang="en-US" altLang="zh-CN" sz="2400"/>
            </a:br>
            <a:r>
              <a:rPr lang="en-US" altLang="zh-CN" sz="2400"/>
              <a:t>functions</a:t>
            </a:r>
          </a:p>
          <a:p>
            <a:pPr lvl="1"/>
            <a:r>
              <a:rPr lang="en-US" altLang="zh-CN" sz="2400"/>
              <a:t>Some of these member functions might have the same name</a:t>
            </a:r>
            <a:br>
              <a:rPr lang="en-US" altLang="zh-CN" sz="2400"/>
            </a:br>
            <a:endParaRPr lang="en-US" altLang="zh-CN" sz="2400"/>
          </a:p>
          <a:p>
            <a:r>
              <a:rPr lang="en-US" altLang="zh-CN" sz="2400"/>
              <a:t>Different objects of the same type have the same </a:t>
            </a:r>
            <a:br>
              <a:rPr lang="en-US" altLang="zh-CN" sz="2400"/>
            </a:br>
            <a:r>
              <a:rPr lang="en-US" altLang="zh-CN" sz="2400"/>
              <a:t>member functions</a:t>
            </a:r>
          </a:p>
          <a:p>
            <a:pPr lvl="1"/>
            <a:endParaRPr lang="en-US" altLang="zh-CN" sz="2400"/>
          </a:p>
          <a:p>
            <a:endParaRPr lang="en-US" altLang="zh-CN" sz="24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050088" y="6400800"/>
            <a:ext cx="1905000" cy="457200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Slide </a:t>
            </a:r>
            <a:r>
              <a:rPr lang="en-US" altLang="zh-CN" dirty="0" smtClean="0"/>
              <a:t>6- </a:t>
            </a:r>
            <a:fld id="{7A435769-E6B6-46C5-9B45-FF8E347A91C7}" type="slidenum">
              <a:rPr lang="en-US" altLang="zh-CN"/>
              <a:pPr/>
              <a:t>25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34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Classes</a:t>
            </a:r>
          </a:p>
        </p:txBody>
      </p:sp>
      <p:sp>
        <p:nvSpPr>
          <p:cNvPr id="534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/>
              <a:t>A type whose variables are objects, is a class</a:t>
            </a:r>
          </a:p>
          <a:p>
            <a:pPr lvl="1"/>
            <a:r>
              <a:rPr lang="en-US" altLang="zh-CN" sz="2400" dirty="0" err="1"/>
              <a:t>ifstream</a:t>
            </a:r>
            <a:r>
              <a:rPr lang="en-US" altLang="zh-CN" sz="2400" dirty="0"/>
              <a:t> is the type of the </a:t>
            </a:r>
            <a:r>
              <a:rPr lang="en-US" altLang="zh-CN" sz="2400" dirty="0" err="1"/>
              <a:t>in_stream</a:t>
            </a:r>
            <a:r>
              <a:rPr lang="en-US" altLang="zh-CN" sz="2400" dirty="0"/>
              <a:t> variable (object)</a:t>
            </a:r>
          </a:p>
          <a:p>
            <a:pPr lvl="1"/>
            <a:r>
              <a:rPr lang="en-US" altLang="zh-CN" sz="2400" dirty="0" err="1"/>
              <a:t>ifstream</a:t>
            </a:r>
            <a:r>
              <a:rPr lang="en-US" altLang="zh-CN" sz="2400" dirty="0"/>
              <a:t> is a class</a:t>
            </a:r>
          </a:p>
          <a:p>
            <a:pPr lvl="1"/>
            <a:r>
              <a:rPr lang="en-US" altLang="zh-CN" sz="2400" dirty="0"/>
              <a:t>The class of an object determines its </a:t>
            </a:r>
            <a:br>
              <a:rPr lang="en-US" altLang="zh-CN" sz="2400" dirty="0"/>
            </a:br>
            <a:r>
              <a:rPr lang="en-US" altLang="zh-CN" sz="2400" dirty="0"/>
              <a:t>member functions</a:t>
            </a:r>
          </a:p>
          <a:p>
            <a:pPr lvl="1"/>
            <a:r>
              <a:rPr lang="en-US" altLang="zh-CN" sz="2400" dirty="0"/>
              <a:t>Example:</a:t>
            </a:r>
            <a:br>
              <a:rPr lang="en-US" altLang="zh-CN" sz="2400" dirty="0"/>
            </a:br>
            <a:r>
              <a:rPr lang="en-US" altLang="zh-CN" sz="2400" dirty="0">
                <a:solidFill>
                  <a:srgbClr val="0000FF"/>
                </a:solidFill>
              </a:rPr>
              <a:t>                   </a:t>
            </a:r>
            <a:r>
              <a:rPr lang="en-US" altLang="zh-CN" sz="2400" dirty="0" err="1">
                <a:solidFill>
                  <a:srgbClr val="0000FF"/>
                </a:solidFill>
              </a:rPr>
              <a:t>ifstream</a:t>
            </a:r>
            <a:r>
              <a:rPr lang="en-US" altLang="zh-CN" sz="2400" dirty="0">
                <a:solidFill>
                  <a:srgbClr val="0000FF"/>
                </a:solidFill>
              </a:rPr>
              <a:t> in_stream1, in_stream2;</a:t>
            </a:r>
          </a:p>
          <a:p>
            <a:pPr lvl="2"/>
            <a:r>
              <a:rPr lang="en-US" altLang="zh-CN" sz="2000" dirty="0">
                <a:solidFill>
                  <a:srgbClr val="0000FF"/>
                </a:solidFill>
              </a:rPr>
              <a:t>in_stream1.open </a:t>
            </a:r>
            <a:r>
              <a:rPr lang="en-US" altLang="zh-CN" sz="2000" dirty="0"/>
              <a:t>and </a:t>
            </a:r>
            <a:r>
              <a:rPr lang="en-US" altLang="zh-CN" sz="2000" dirty="0">
                <a:solidFill>
                  <a:srgbClr val="0000FF"/>
                </a:solidFill>
              </a:rPr>
              <a:t>in_stream2.open</a:t>
            </a:r>
            <a:r>
              <a:rPr lang="en-US" altLang="zh-CN" sz="2000" dirty="0"/>
              <a:t> are the same</a:t>
            </a:r>
            <a:br>
              <a:rPr lang="en-US" altLang="zh-CN" sz="2000" dirty="0"/>
            </a:br>
            <a:r>
              <a:rPr lang="en-US" altLang="zh-CN" sz="2000" dirty="0"/>
              <a:t>function but might have different arguments</a:t>
            </a:r>
          </a:p>
          <a:p>
            <a:pPr lvl="2"/>
            <a:endParaRPr lang="en-US" altLang="zh-CN" sz="2000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050088" y="6400800"/>
            <a:ext cx="1905000" cy="457200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Slide </a:t>
            </a:r>
            <a:r>
              <a:rPr lang="en-US" altLang="zh-CN" dirty="0" smtClean="0"/>
              <a:t>6- </a:t>
            </a:r>
            <a:fld id="{EBCA420C-4EA1-41D8-A97D-3A24328A40AA}" type="slidenum">
              <a:rPr lang="en-US" altLang="zh-CN"/>
              <a:pPr/>
              <a:t>26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35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Class Member Functions</a:t>
            </a:r>
          </a:p>
        </p:txBody>
      </p:sp>
      <p:sp>
        <p:nvSpPr>
          <p:cNvPr id="535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/>
              <a:t>Member functions of an object are the member</a:t>
            </a:r>
            <a:br>
              <a:rPr lang="en-US" altLang="zh-CN" sz="2400" dirty="0"/>
            </a:br>
            <a:r>
              <a:rPr lang="en-US" altLang="zh-CN" sz="2400" dirty="0"/>
              <a:t>functions of its class</a:t>
            </a:r>
          </a:p>
          <a:p>
            <a:r>
              <a:rPr lang="en-US" altLang="zh-CN" sz="2400" dirty="0"/>
              <a:t>The class determines the member functions of</a:t>
            </a:r>
            <a:br>
              <a:rPr lang="en-US" altLang="zh-CN" sz="2400" dirty="0"/>
            </a:br>
            <a:r>
              <a:rPr lang="en-US" altLang="zh-CN" sz="2400" dirty="0"/>
              <a:t>the object</a:t>
            </a:r>
          </a:p>
          <a:p>
            <a:pPr lvl="1"/>
            <a:r>
              <a:rPr lang="en-US" altLang="zh-CN" sz="2400" dirty="0"/>
              <a:t>The class </a:t>
            </a:r>
            <a:r>
              <a:rPr lang="en-US" altLang="zh-CN" sz="2400" dirty="0" err="1">
                <a:solidFill>
                  <a:srgbClr val="0000FF"/>
                </a:solidFill>
              </a:rPr>
              <a:t>ifstream</a:t>
            </a:r>
            <a:r>
              <a:rPr lang="en-US" altLang="zh-CN" sz="2400" dirty="0"/>
              <a:t> has an open function</a:t>
            </a:r>
          </a:p>
          <a:p>
            <a:pPr lvl="1"/>
            <a:r>
              <a:rPr lang="en-US" altLang="zh-CN" sz="2400" dirty="0"/>
              <a:t>Every variable (object) declared of type </a:t>
            </a:r>
            <a:r>
              <a:rPr lang="en-US" altLang="zh-CN" sz="2400" dirty="0" err="1"/>
              <a:t>ifstream</a:t>
            </a:r>
            <a:r>
              <a:rPr lang="en-US" altLang="zh-CN" sz="2400" dirty="0"/>
              <a:t> </a:t>
            </a:r>
            <a:br>
              <a:rPr lang="en-US" altLang="zh-CN" sz="2400" dirty="0"/>
            </a:br>
            <a:r>
              <a:rPr lang="en-US" altLang="zh-CN" sz="2400" dirty="0"/>
              <a:t>has that open function</a:t>
            </a:r>
          </a:p>
          <a:p>
            <a:pPr lvl="1"/>
            <a:endParaRPr lang="en-US" altLang="zh-CN" sz="2400" dirty="0"/>
          </a:p>
          <a:p>
            <a:endParaRPr lang="en-US" altLang="zh-CN" sz="2400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050088" y="6400800"/>
            <a:ext cx="1905000" cy="457200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Slide </a:t>
            </a:r>
            <a:r>
              <a:rPr lang="en-US" altLang="zh-CN" dirty="0" smtClean="0"/>
              <a:t>6- </a:t>
            </a:r>
            <a:fld id="{488734CF-E7A7-4410-8D2C-6AFEF0D5CC52}" type="slidenum">
              <a:rPr lang="en-US" altLang="zh-CN"/>
              <a:pPr/>
              <a:t>27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grpSp>
        <p:nvGrpSpPr>
          <p:cNvPr id="536586" name="Group 10"/>
          <p:cNvGrpSpPr>
            <a:grpSpLocks/>
          </p:cNvGrpSpPr>
          <p:nvPr/>
        </p:nvGrpSpPr>
        <p:grpSpPr bwMode="auto">
          <a:xfrm>
            <a:off x="1676400" y="3922713"/>
            <a:ext cx="2179638" cy="1335087"/>
            <a:chOff x="997" y="2323"/>
            <a:chExt cx="1373" cy="841"/>
          </a:xfrm>
        </p:grpSpPr>
        <p:sp>
          <p:nvSpPr>
            <p:cNvPr id="536578" name="Text Box 2"/>
            <p:cNvSpPr txBox="1">
              <a:spLocks noChangeArrowheads="1"/>
            </p:cNvSpPr>
            <p:nvPr/>
          </p:nvSpPr>
          <p:spPr bwMode="auto">
            <a:xfrm>
              <a:off x="997" y="2876"/>
              <a:ext cx="137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8BE1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None/>
              </a:pPr>
              <a:r>
                <a:rPr lang="en-US" altLang="zh-CN" b="1">
                  <a:solidFill>
                    <a:schemeClr val="tx2"/>
                  </a:solidFill>
                </a:rPr>
                <a:t>Calling object</a:t>
              </a:r>
            </a:p>
          </p:txBody>
        </p:sp>
        <p:sp>
          <p:nvSpPr>
            <p:cNvPr id="536581" name="Line 5"/>
            <p:cNvSpPr>
              <a:spLocks noChangeShapeType="1"/>
            </p:cNvSpPr>
            <p:nvPr/>
          </p:nvSpPr>
          <p:spPr bwMode="auto">
            <a:xfrm flipV="1">
              <a:off x="1749" y="2323"/>
              <a:ext cx="0" cy="564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36587" name="Group 11"/>
          <p:cNvGrpSpPr>
            <a:grpSpLocks/>
          </p:cNvGrpSpPr>
          <p:nvPr/>
        </p:nvGrpSpPr>
        <p:grpSpPr bwMode="auto">
          <a:xfrm>
            <a:off x="3321050" y="3884613"/>
            <a:ext cx="2012950" cy="1906587"/>
            <a:chOff x="1995" y="2359"/>
            <a:chExt cx="1268" cy="1201"/>
          </a:xfrm>
        </p:grpSpPr>
        <p:sp>
          <p:nvSpPr>
            <p:cNvPr id="536579" name="Text Box 3"/>
            <p:cNvSpPr txBox="1">
              <a:spLocks noChangeArrowheads="1"/>
            </p:cNvSpPr>
            <p:nvPr/>
          </p:nvSpPr>
          <p:spPr bwMode="auto">
            <a:xfrm>
              <a:off x="1995" y="3272"/>
              <a:ext cx="126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8BE1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None/>
              </a:pPr>
              <a:r>
                <a:rPr lang="en-US" altLang="zh-CN" b="1">
                  <a:solidFill>
                    <a:schemeClr val="tx2"/>
                  </a:solidFill>
                </a:rPr>
                <a:t>Dot operator</a:t>
              </a:r>
            </a:p>
          </p:txBody>
        </p:sp>
        <p:sp>
          <p:nvSpPr>
            <p:cNvPr id="536582" name="Line 6"/>
            <p:cNvSpPr>
              <a:spLocks noChangeShapeType="1"/>
            </p:cNvSpPr>
            <p:nvPr/>
          </p:nvSpPr>
          <p:spPr bwMode="auto">
            <a:xfrm flipH="1" flipV="1">
              <a:off x="2537" y="2359"/>
              <a:ext cx="12" cy="936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36588" name="Group 12"/>
          <p:cNvGrpSpPr>
            <a:grpSpLocks/>
          </p:cNvGrpSpPr>
          <p:nvPr/>
        </p:nvGrpSpPr>
        <p:grpSpPr bwMode="auto">
          <a:xfrm>
            <a:off x="5091113" y="3865563"/>
            <a:ext cx="2909887" cy="1316037"/>
            <a:chOff x="3117" y="2323"/>
            <a:chExt cx="1833" cy="829"/>
          </a:xfrm>
        </p:grpSpPr>
        <p:sp>
          <p:nvSpPr>
            <p:cNvPr id="536580" name="Text Box 4"/>
            <p:cNvSpPr txBox="1">
              <a:spLocks noChangeArrowheads="1"/>
            </p:cNvSpPr>
            <p:nvPr/>
          </p:nvSpPr>
          <p:spPr bwMode="auto">
            <a:xfrm>
              <a:off x="3288" y="2864"/>
              <a:ext cx="166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8BE1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None/>
              </a:pPr>
              <a:r>
                <a:rPr lang="en-US" altLang="zh-CN" b="1">
                  <a:solidFill>
                    <a:schemeClr val="tx2"/>
                  </a:solidFill>
                </a:rPr>
                <a:t>Member function</a:t>
              </a:r>
            </a:p>
          </p:txBody>
        </p:sp>
        <p:sp>
          <p:nvSpPr>
            <p:cNvPr id="536583" name="Line 7"/>
            <p:cNvSpPr>
              <a:spLocks noChangeShapeType="1"/>
            </p:cNvSpPr>
            <p:nvPr/>
          </p:nvSpPr>
          <p:spPr bwMode="auto">
            <a:xfrm flipH="1" flipV="1">
              <a:off x="3117" y="2323"/>
              <a:ext cx="924" cy="552"/>
            </a:xfrm>
            <a:prstGeom prst="line">
              <a:avLst/>
            </a:prstGeom>
            <a:noFill/>
            <a:ln w="57150" cmpd="thinThick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36584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Calling a Member Function</a:t>
            </a:r>
          </a:p>
        </p:txBody>
      </p:sp>
      <p:sp>
        <p:nvSpPr>
          <p:cNvPr id="536585" name="Rectangle 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600" dirty="0"/>
              <a:t>Calling a member function requires specifying </a:t>
            </a:r>
            <a:br>
              <a:rPr lang="en-US" altLang="zh-CN" sz="2600" dirty="0"/>
            </a:br>
            <a:r>
              <a:rPr lang="en-US" altLang="zh-CN" sz="2600" dirty="0"/>
              <a:t>the object containing the function</a:t>
            </a:r>
          </a:p>
          <a:p>
            <a:r>
              <a:rPr lang="en-US" altLang="zh-CN" sz="2600" dirty="0"/>
              <a:t>The calling object  is separated from the member </a:t>
            </a:r>
            <a:br>
              <a:rPr lang="en-US" altLang="zh-CN" sz="2600" dirty="0"/>
            </a:br>
            <a:r>
              <a:rPr lang="en-US" altLang="zh-CN" sz="2600" dirty="0"/>
              <a:t>function by the dot operator</a:t>
            </a:r>
          </a:p>
          <a:p>
            <a:r>
              <a:rPr lang="en-US" altLang="zh-CN" sz="2600" dirty="0"/>
              <a:t>Example</a:t>
            </a:r>
            <a:r>
              <a:rPr lang="en-US" altLang="zh-CN" sz="2600" dirty="0">
                <a:solidFill>
                  <a:srgbClr val="0000FF"/>
                </a:solidFill>
              </a:rPr>
              <a:t>:   </a:t>
            </a:r>
            <a:r>
              <a:rPr lang="en-US" altLang="zh-CN" sz="2600" dirty="0" err="1">
                <a:solidFill>
                  <a:srgbClr val="0000FF"/>
                </a:solidFill>
              </a:rPr>
              <a:t>in_stream.open</a:t>
            </a:r>
            <a:r>
              <a:rPr lang="en-US" altLang="zh-CN" sz="2600" dirty="0">
                <a:solidFill>
                  <a:srgbClr val="0000FF"/>
                </a:solidFill>
              </a:rPr>
              <a:t>("infile.dat");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050088" y="6400800"/>
            <a:ext cx="1905000" cy="45720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Slide </a:t>
            </a:r>
            <a:r>
              <a:rPr lang="en-US" altLang="zh-CN" smtClean="0"/>
              <a:t>6- </a:t>
            </a:r>
            <a:fld id="{357133D4-2EBC-4A24-BFB8-BAEA4A881DDF}" type="slidenum">
              <a:rPr lang="en-US" altLang="zh-CN"/>
              <a:pPr/>
              <a:t>28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37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Member Function </a:t>
            </a:r>
            <a:br>
              <a:rPr lang="en-US" altLang="zh-CN"/>
            </a:br>
            <a:r>
              <a:rPr lang="en-US" altLang="zh-CN"/>
              <a:t>Calling Syntax</a:t>
            </a:r>
          </a:p>
        </p:txBody>
      </p:sp>
      <p:sp>
        <p:nvSpPr>
          <p:cNvPr id="537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/>
          </a:p>
          <a:p>
            <a:r>
              <a:rPr lang="en-US" altLang="zh-CN"/>
              <a:t>Syntax for calling a member function:</a:t>
            </a:r>
            <a:br>
              <a:rPr lang="en-US" altLang="zh-CN"/>
            </a:br>
            <a:r>
              <a:rPr lang="en-US" altLang="zh-CN"/>
              <a:t/>
            </a:r>
            <a:br>
              <a:rPr lang="en-US" altLang="zh-CN"/>
            </a:br>
            <a:r>
              <a:rPr lang="en-US" altLang="zh-CN"/>
              <a:t>Calling_object .Member_Function_Name(Argument_list);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050088" y="6400800"/>
            <a:ext cx="1905000" cy="457200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Slide </a:t>
            </a:r>
            <a:r>
              <a:rPr lang="en-US" altLang="zh-CN" dirty="0" smtClean="0"/>
              <a:t>6- </a:t>
            </a:r>
            <a:fld id="{524F9F45-3882-423F-9E36-57CD5276514A}" type="slidenum">
              <a:rPr lang="en-US" altLang="zh-CN"/>
              <a:pPr/>
              <a:t>29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38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Errors On Opening Files</a:t>
            </a:r>
          </a:p>
        </p:txBody>
      </p:sp>
      <p:sp>
        <p:nvSpPr>
          <p:cNvPr id="538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Opening a file could fail for several reasons</a:t>
            </a:r>
          </a:p>
          <a:p>
            <a:pPr lvl="1"/>
            <a:r>
              <a:rPr lang="en-US" altLang="zh-CN" dirty="0"/>
              <a:t>Common reasons for open to fail include</a:t>
            </a:r>
          </a:p>
          <a:p>
            <a:pPr lvl="2"/>
            <a:r>
              <a:rPr lang="en-US" altLang="zh-CN" dirty="0"/>
              <a:t>The file might not exist</a:t>
            </a:r>
          </a:p>
          <a:p>
            <a:pPr lvl="2"/>
            <a:r>
              <a:rPr lang="en-US" altLang="zh-CN" dirty="0"/>
              <a:t>The name might be typed incorrectly</a:t>
            </a:r>
            <a:br>
              <a:rPr lang="en-US" altLang="zh-CN" dirty="0"/>
            </a:br>
            <a:endParaRPr lang="en-US" altLang="zh-CN" dirty="0"/>
          </a:p>
          <a:p>
            <a:r>
              <a:rPr lang="en-US" altLang="zh-CN" dirty="0"/>
              <a:t>May be no error message if the call to open fails</a:t>
            </a:r>
          </a:p>
          <a:p>
            <a:pPr lvl="1"/>
            <a:r>
              <a:rPr lang="en-US" altLang="zh-CN" dirty="0"/>
              <a:t>Program execution continues!</a:t>
            </a:r>
          </a:p>
          <a:p>
            <a:endParaRPr lang="en-US" altLang="zh-CN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Streams and Basic File I/O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050088" y="6400800"/>
            <a:ext cx="1905000" cy="457200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 smtClean="0"/>
              <a:t>Slide 6- </a:t>
            </a:r>
            <a:fld id="{3C594E94-0A75-47C5-A997-082619340147}" type="slidenum">
              <a:rPr lang="en-US" altLang="zh-CN" smtClean="0"/>
              <a:pPr/>
              <a:t>3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7899034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050088" y="6400800"/>
            <a:ext cx="1905000" cy="457200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Slide </a:t>
            </a:r>
            <a:r>
              <a:rPr lang="en-US" altLang="zh-CN" dirty="0" smtClean="0"/>
              <a:t>6- </a:t>
            </a:r>
            <a:fld id="{A5DB0BC1-A461-4E56-AC7A-BADA85173CBE}" type="slidenum">
              <a:rPr lang="en-US" altLang="zh-CN"/>
              <a:pPr/>
              <a:t>30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39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Catching Stream Errors</a:t>
            </a:r>
          </a:p>
        </p:txBody>
      </p:sp>
      <p:sp>
        <p:nvSpPr>
          <p:cNvPr id="539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/>
          </a:p>
          <a:p>
            <a:r>
              <a:rPr lang="en-US" altLang="zh-CN"/>
              <a:t>Member function fail, can be used to test the </a:t>
            </a:r>
            <a:br>
              <a:rPr lang="en-US" altLang="zh-CN"/>
            </a:br>
            <a:r>
              <a:rPr lang="en-US" altLang="zh-CN"/>
              <a:t>success of a stream operation</a:t>
            </a:r>
          </a:p>
          <a:p>
            <a:pPr lvl="1"/>
            <a:r>
              <a:rPr lang="en-US" altLang="zh-CN"/>
              <a:t>fail returns a boolean type  (true or false)</a:t>
            </a:r>
          </a:p>
          <a:p>
            <a:pPr lvl="1"/>
            <a:r>
              <a:rPr lang="en-US" altLang="zh-CN"/>
              <a:t>fail returns true if the stream operation failed</a:t>
            </a:r>
          </a:p>
          <a:p>
            <a:endParaRPr lang="en-US" altLang="zh-CN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050088" y="6400800"/>
            <a:ext cx="1905000" cy="457200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Slide </a:t>
            </a:r>
            <a:r>
              <a:rPr lang="en-US" altLang="zh-CN" dirty="0" smtClean="0"/>
              <a:t>6- </a:t>
            </a:r>
            <a:fld id="{CA6DAB45-FFAD-4E2B-B3EF-219481725A9D}" type="slidenum">
              <a:rPr lang="en-US" altLang="zh-CN"/>
              <a:pPr/>
              <a:t>31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40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Halting Execution</a:t>
            </a:r>
          </a:p>
        </p:txBody>
      </p:sp>
      <p:sp>
        <p:nvSpPr>
          <p:cNvPr id="540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/>
              <a:t>When a stream open function fails, it is </a:t>
            </a:r>
            <a:br>
              <a:rPr lang="en-US" altLang="zh-CN" sz="2400" dirty="0"/>
            </a:br>
            <a:r>
              <a:rPr lang="en-US" altLang="zh-CN" sz="2400" dirty="0"/>
              <a:t>generally best to stop the program</a:t>
            </a:r>
          </a:p>
          <a:p>
            <a:r>
              <a:rPr lang="en-US" altLang="zh-CN" sz="2400" dirty="0"/>
              <a:t>The function exit, halts a program</a:t>
            </a:r>
          </a:p>
          <a:p>
            <a:pPr lvl="1"/>
            <a:r>
              <a:rPr lang="en-US" altLang="zh-CN" sz="2400" dirty="0"/>
              <a:t>exit returns its argument to the operating system</a:t>
            </a:r>
          </a:p>
          <a:p>
            <a:pPr lvl="1"/>
            <a:r>
              <a:rPr lang="en-US" altLang="zh-CN" sz="2400" dirty="0"/>
              <a:t>exit causes program execution to stop</a:t>
            </a:r>
          </a:p>
          <a:p>
            <a:pPr lvl="1"/>
            <a:r>
              <a:rPr lang="en-US" altLang="zh-CN" sz="2400" dirty="0"/>
              <a:t>exit is NOT a member function</a:t>
            </a:r>
          </a:p>
          <a:p>
            <a:r>
              <a:rPr lang="en-US" altLang="zh-CN" sz="2400" dirty="0"/>
              <a:t>Exit requires the include and using directives</a:t>
            </a:r>
            <a:br>
              <a:rPr lang="en-US" altLang="zh-CN" sz="2400" dirty="0"/>
            </a:br>
            <a:r>
              <a:rPr lang="en-US" altLang="zh-CN" sz="2400" dirty="0"/>
              <a:t>                       </a:t>
            </a:r>
            <a:r>
              <a:rPr lang="en-US" altLang="zh-CN" sz="2400" dirty="0">
                <a:solidFill>
                  <a:srgbClr val="0000FF"/>
                </a:solidFill>
              </a:rPr>
              <a:t>#include &lt;</a:t>
            </a:r>
            <a:r>
              <a:rPr lang="en-US" altLang="zh-CN" sz="2400" dirty="0" err="1">
                <a:solidFill>
                  <a:srgbClr val="0000FF"/>
                </a:solidFill>
              </a:rPr>
              <a:t>cstdlib</a:t>
            </a:r>
            <a:r>
              <a:rPr lang="en-US" altLang="zh-CN" sz="2400" dirty="0">
                <a:solidFill>
                  <a:srgbClr val="0000FF"/>
                </a:solidFill>
              </a:rPr>
              <a:t>&gt;</a:t>
            </a:r>
            <a:br>
              <a:rPr lang="en-US" altLang="zh-CN" sz="2400" dirty="0">
                <a:solidFill>
                  <a:srgbClr val="0000FF"/>
                </a:solidFill>
              </a:rPr>
            </a:br>
            <a:r>
              <a:rPr lang="en-US" altLang="zh-CN" sz="2400" dirty="0">
                <a:solidFill>
                  <a:srgbClr val="0000FF"/>
                </a:solidFill>
              </a:rPr>
              <a:t>                       using namespace </a:t>
            </a:r>
            <a:r>
              <a:rPr lang="en-US" altLang="zh-CN" sz="2400" dirty="0" err="1">
                <a:solidFill>
                  <a:srgbClr val="0000FF"/>
                </a:solidFill>
              </a:rPr>
              <a:t>std</a:t>
            </a:r>
            <a:r>
              <a:rPr lang="en-US" altLang="zh-CN" sz="2400" dirty="0">
                <a:solidFill>
                  <a:srgbClr val="0000FF"/>
                </a:solidFill>
              </a:rPr>
              <a:t>;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050088" y="6400800"/>
            <a:ext cx="1905000" cy="457200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Slide </a:t>
            </a:r>
            <a:r>
              <a:rPr lang="en-US" altLang="zh-CN" dirty="0" smtClean="0"/>
              <a:t>6- </a:t>
            </a:r>
            <a:fld id="{F1D5A584-53D5-439F-AD13-12F24EEA2D92}" type="slidenum">
              <a:rPr lang="en-US" altLang="zh-CN"/>
              <a:pPr/>
              <a:t>32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4169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Using  fail and exit</a:t>
            </a:r>
          </a:p>
        </p:txBody>
      </p:sp>
      <p:sp>
        <p:nvSpPr>
          <p:cNvPr id="541700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/>
              <a:t>Immediately following the call to open, check </a:t>
            </a:r>
            <a:br>
              <a:rPr lang="en-US" altLang="zh-CN" sz="2400" dirty="0"/>
            </a:br>
            <a:r>
              <a:rPr lang="en-US" altLang="zh-CN" sz="2400" dirty="0"/>
              <a:t>that the operation was successful:</a:t>
            </a:r>
            <a:br>
              <a:rPr lang="en-US" altLang="zh-CN" sz="2400" dirty="0"/>
            </a:b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2400" dirty="0"/>
              <a:t>   </a:t>
            </a:r>
            <a:r>
              <a:rPr lang="en-US" altLang="zh-CN" sz="2400" dirty="0" err="1">
                <a:solidFill>
                  <a:srgbClr val="0000FF"/>
                </a:solidFill>
              </a:rPr>
              <a:t>in_stream.open</a:t>
            </a:r>
            <a:r>
              <a:rPr lang="en-US" altLang="zh-CN" sz="2400" dirty="0">
                <a:solidFill>
                  <a:srgbClr val="0000FF"/>
                </a:solidFill>
              </a:rPr>
              <a:t>("stuff.dat");</a:t>
            </a:r>
            <a:br>
              <a:rPr lang="en-US" altLang="zh-CN" sz="2400" dirty="0">
                <a:solidFill>
                  <a:srgbClr val="0000FF"/>
                </a:solidFill>
              </a:rPr>
            </a:br>
            <a:r>
              <a:rPr lang="en-US" altLang="zh-CN" sz="2400" dirty="0">
                <a:solidFill>
                  <a:srgbClr val="0000FF"/>
                </a:solidFill>
              </a:rPr>
              <a:t>   if( </a:t>
            </a:r>
            <a:r>
              <a:rPr lang="en-US" altLang="zh-CN" sz="2400" dirty="0" err="1">
                <a:solidFill>
                  <a:srgbClr val="0000FF"/>
                </a:solidFill>
              </a:rPr>
              <a:t>in_stream.fail</a:t>
            </a:r>
            <a:r>
              <a:rPr lang="en-US" altLang="zh-CN" sz="2400" dirty="0">
                <a:solidFill>
                  <a:srgbClr val="0000FF"/>
                </a:solidFill>
              </a:rPr>
              <a:t>( ) )</a:t>
            </a:r>
            <a:br>
              <a:rPr lang="en-US" altLang="zh-CN" sz="2400" dirty="0">
                <a:solidFill>
                  <a:srgbClr val="0000FF"/>
                </a:solidFill>
              </a:rPr>
            </a:br>
            <a:r>
              <a:rPr lang="en-US" altLang="zh-CN" sz="2400" dirty="0">
                <a:solidFill>
                  <a:srgbClr val="0000FF"/>
                </a:solidFill>
              </a:rPr>
              <a:t>     {  </a:t>
            </a:r>
            <a:br>
              <a:rPr lang="en-US" altLang="zh-CN" sz="2400" dirty="0">
                <a:solidFill>
                  <a:srgbClr val="0000FF"/>
                </a:solidFill>
              </a:rPr>
            </a:br>
            <a:r>
              <a:rPr lang="en-US" altLang="zh-CN" sz="2400" dirty="0">
                <a:solidFill>
                  <a:srgbClr val="0000FF"/>
                </a:solidFill>
              </a:rPr>
              <a:t>             </a:t>
            </a:r>
            <a:r>
              <a:rPr lang="en-US" altLang="zh-CN" sz="2400" dirty="0" err="1">
                <a:solidFill>
                  <a:srgbClr val="0000FF"/>
                </a:solidFill>
              </a:rPr>
              <a:t>cout</a:t>
            </a:r>
            <a:r>
              <a:rPr lang="en-US" altLang="zh-CN" sz="2400" dirty="0">
                <a:solidFill>
                  <a:srgbClr val="0000FF"/>
                </a:solidFill>
              </a:rPr>
              <a:t> &lt;&lt; "Input file opening failed.\n";</a:t>
            </a:r>
            <a:br>
              <a:rPr lang="en-US" altLang="zh-CN" sz="2400" dirty="0">
                <a:solidFill>
                  <a:srgbClr val="0000FF"/>
                </a:solidFill>
              </a:rPr>
            </a:br>
            <a:r>
              <a:rPr lang="en-US" altLang="zh-CN" sz="2400" dirty="0">
                <a:solidFill>
                  <a:srgbClr val="0000FF"/>
                </a:solidFill>
              </a:rPr>
              <a:t>             exit(1) ;</a:t>
            </a:r>
            <a:br>
              <a:rPr lang="en-US" altLang="zh-CN" sz="2400" dirty="0">
                <a:solidFill>
                  <a:srgbClr val="0000FF"/>
                </a:solidFill>
              </a:rPr>
            </a:br>
            <a:r>
              <a:rPr lang="en-US" altLang="zh-CN" sz="2400" dirty="0">
                <a:solidFill>
                  <a:srgbClr val="0000FF"/>
                </a:solidFill>
              </a:rPr>
              <a:t>      }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050088" y="6400800"/>
            <a:ext cx="1905000" cy="457200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Slide </a:t>
            </a:r>
            <a:r>
              <a:rPr lang="en-US" altLang="zh-CN" dirty="0" smtClean="0"/>
              <a:t>6- </a:t>
            </a:r>
            <a:fld id="{1BE521E7-997D-4500-9E93-744171A27763}" type="slidenum">
              <a:rPr lang="en-US" altLang="zh-CN"/>
              <a:pPr/>
              <a:t>33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42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Techniques for File I/O</a:t>
            </a:r>
          </a:p>
        </p:txBody>
      </p:sp>
      <p:sp>
        <p:nvSpPr>
          <p:cNvPr id="542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/>
              <a:t>When reading input from a file…</a:t>
            </a:r>
          </a:p>
          <a:p>
            <a:pPr lvl="1"/>
            <a:r>
              <a:rPr lang="en-US" altLang="zh-CN" sz="2400" dirty="0"/>
              <a:t>Do not include prompts or echo the  input</a:t>
            </a:r>
          </a:p>
          <a:p>
            <a:pPr lvl="2"/>
            <a:r>
              <a:rPr lang="en-US" altLang="zh-CN" sz="2000" dirty="0"/>
              <a:t>The lines                </a:t>
            </a:r>
            <a:r>
              <a:rPr lang="en-US" altLang="zh-CN" sz="2000" dirty="0" err="1">
                <a:solidFill>
                  <a:srgbClr val="0000FF"/>
                </a:solidFill>
              </a:rPr>
              <a:t>cout</a:t>
            </a:r>
            <a:r>
              <a:rPr lang="en-US" altLang="zh-CN" sz="2000" dirty="0">
                <a:solidFill>
                  <a:srgbClr val="0000FF"/>
                </a:solidFill>
              </a:rPr>
              <a:t> &lt;&lt; "Enter the number: ";</a:t>
            </a:r>
            <a:br>
              <a:rPr lang="en-US" altLang="zh-CN" sz="2000" dirty="0">
                <a:solidFill>
                  <a:srgbClr val="0000FF"/>
                </a:solidFill>
              </a:rPr>
            </a:br>
            <a:r>
              <a:rPr lang="en-US" altLang="zh-CN" sz="2000" dirty="0">
                <a:solidFill>
                  <a:srgbClr val="0000FF"/>
                </a:solidFill>
              </a:rPr>
              <a:t>                               </a:t>
            </a:r>
            <a:r>
              <a:rPr lang="en-US" altLang="zh-CN" sz="2000" dirty="0" err="1">
                <a:solidFill>
                  <a:srgbClr val="0000FF"/>
                </a:solidFill>
              </a:rPr>
              <a:t>cin</a:t>
            </a:r>
            <a:r>
              <a:rPr lang="en-US" altLang="zh-CN" sz="2000" dirty="0">
                <a:solidFill>
                  <a:srgbClr val="0000FF"/>
                </a:solidFill>
              </a:rPr>
              <a:t>   &gt;&gt; </a:t>
            </a:r>
            <a:r>
              <a:rPr lang="en-US" altLang="zh-CN" sz="2000" dirty="0" err="1">
                <a:solidFill>
                  <a:srgbClr val="0000FF"/>
                </a:solidFill>
              </a:rPr>
              <a:t>the_number</a:t>
            </a:r>
            <a:r>
              <a:rPr lang="en-US" altLang="zh-CN" sz="2000" dirty="0">
                <a:solidFill>
                  <a:srgbClr val="0000FF"/>
                </a:solidFill>
              </a:rPr>
              <a:t>;</a:t>
            </a:r>
            <a:br>
              <a:rPr lang="en-US" altLang="zh-CN" sz="2000" dirty="0">
                <a:solidFill>
                  <a:srgbClr val="0000FF"/>
                </a:solidFill>
              </a:rPr>
            </a:br>
            <a:r>
              <a:rPr lang="en-US" altLang="zh-CN" sz="2000" dirty="0">
                <a:solidFill>
                  <a:srgbClr val="0000FF"/>
                </a:solidFill>
              </a:rPr>
              <a:t>	                      </a:t>
            </a:r>
            <a:r>
              <a:rPr lang="en-US" altLang="zh-CN" sz="2000" dirty="0" err="1">
                <a:solidFill>
                  <a:srgbClr val="0000FF"/>
                </a:solidFill>
              </a:rPr>
              <a:t>cout</a:t>
            </a:r>
            <a:r>
              <a:rPr lang="en-US" altLang="zh-CN" sz="2000" dirty="0">
                <a:solidFill>
                  <a:srgbClr val="0000FF"/>
                </a:solidFill>
              </a:rPr>
              <a:t> &lt;&lt; "The number you entered is " </a:t>
            </a:r>
            <a:br>
              <a:rPr lang="en-US" altLang="zh-CN" sz="2000" dirty="0">
                <a:solidFill>
                  <a:srgbClr val="0000FF"/>
                </a:solidFill>
              </a:rPr>
            </a:br>
            <a:r>
              <a:rPr lang="en-US" altLang="zh-CN" sz="2000" dirty="0">
                <a:solidFill>
                  <a:srgbClr val="0000FF"/>
                </a:solidFill>
              </a:rPr>
              <a:t>                                       &lt;&lt; </a:t>
            </a:r>
            <a:r>
              <a:rPr lang="en-US" altLang="zh-CN" sz="2000" dirty="0" err="1">
                <a:solidFill>
                  <a:srgbClr val="0000FF"/>
                </a:solidFill>
              </a:rPr>
              <a:t>the_number</a:t>
            </a:r>
            <a:r>
              <a:rPr lang="en-US" altLang="zh-CN" sz="2000" dirty="0">
                <a:solidFill>
                  <a:srgbClr val="0000FF"/>
                </a:solidFill>
              </a:rPr>
              <a:t>;</a:t>
            </a:r>
            <a:br>
              <a:rPr lang="en-US" altLang="zh-CN" sz="2000" dirty="0">
                <a:solidFill>
                  <a:srgbClr val="0000FF"/>
                </a:solidFill>
              </a:rPr>
            </a:br>
            <a:r>
              <a:rPr lang="en-US" altLang="zh-CN" sz="2000" dirty="0"/>
              <a:t>become  just one line</a:t>
            </a:r>
            <a:br>
              <a:rPr lang="en-US" altLang="zh-CN" sz="2000" dirty="0"/>
            </a:br>
            <a:r>
              <a:rPr lang="en-US" altLang="zh-CN" sz="2000" dirty="0"/>
              <a:t/>
            </a:r>
            <a:br>
              <a:rPr lang="en-US" altLang="zh-CN" sz="2000" dirty="0"/>
            </a:br>
            <a:r>
              <a:rPr lang="en-US" altLang="zh-CN" sz="2000" dirty="0">
                <a:solidFill>
                  <a:srgbClr val="0000FF"/>
                </a:solidFill>
              </a:rPr>
              <a:t>                             </a:t>
            </a:r>
            <a:r>
              <a:rPr lang="en-US" altLang="zh-CN" sz="2000" dirty="0" err="1">
                <a:solidFill>
                  <a:srgbClr val="0000FF"/>
                </a:solidFill>
              </a:rPr>
              <a:t>in_file</a:t>
            </a:r>
            <a:r>
              <a:rPr lang="en-US" altLang="zh-CN" sz="2000" dirty="0">
                <a:solidFill>
                  <a:srgbClr val="0000FF"/>
                </a:solidFill>
              </a:rPr>
              <a:t> &gt;&gt; </a:t>
            </a:r>
            <a:r>
              <a:rPr lang="en-US" altLang="zh-CN" sz="2000" dirty="0" err="1">
                <a:solidFill>
                  <a:srgbClr val="0000FF"/>
                </a:solidFill>
              </a:rPr>
              <a:t>the_number</a:t>
            </a:r>
            <a:r>
              <a:rPr lang="en-US" altLang="zh-CN" sz="2000" dirty="0">
                <a:solidFill>
                  <a:srgbClr val="0000FF"/>
                </a:solidFill>
              </a:rPr>
              <a:t>;</a:t>
            </a:r>
            <a:br>
              <a:rPr lang="en-US" altLang="zh-CN" sz="2000" dirty="0">
                <a:solidFill>
                  <a:srgbClr val="0000FF"/>
                </a:solidFill>
              </a:rPr>
            </a:br>
            <a:endParaRPr lang="en-US" altLang="zh-CN" sz="2000" dirty="0">
              <a:solidFill>
                <a:srgbClr val="0000FF"/>
              </a:solidFill>
            </a:endParaRPr>
          </a:p>
          <a:p>
            <a:pPr lvl="1"/>
            <a:r>
              <a:rPr lang="en-US" altLang="zh-CN" sz="2400" dirty="0"/>
              <a:t>The input file must contain exactly the data expected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050088" y="6400800"/>
            <a:ext cx="1905000" cy="457200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Slide </a:t>
            </a:r>
            <a:r>
              <a:rPr lang="en-US" altLang="zh-CN" dirty="0" smtClean="0"/>
              <a:t>6- </a:t>
            </a:r>
            <a:fld id="{A743A8B2-3F71-4E8B-A862-3E38A2E1300B}" type="slidenum">
              <a:rPr lang="en-US" altLang="zh-CN"/>
              <a:pPr/>
              <a:t>34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4374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Appending Data (optional)</a:t>
            </a:r>
          </a:p>
        </p:txBody>
      </p:sp>
      <p:sp>
        <p:nvSpPr>
          <p:cNvPr id="543748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/>
              <a:t>Output examples so far create new files</a:t>
            </a:r>
          </a:p>
          <a:p>
            <a:pPr lvl="1"/>
            <a:r>
              <a:rPr lang="en-US" altLang="zh-CN" sz="2400" dirty="0"/>
              <a:t>If the output file already contains data, that data</a:t>
            </a:r>
            <a:br>
              <a:rPr lang="en-US" altLang="zh-CN" sz="2400" dirty="0"/>
            </a:br>
            <a:r>
              <a:rPr lang="en-US" altLang="zh-CN" sz="2400" dirty="0"/>
              <a:t>is lost</a:t>
            </a:r>
          </a:p>
          <a:p>
            <a:r>
              <a:rPr lang="en-US" altLang="zh-CN" sz="2400" dirty="0"/>
              <a:t>To append new output to the end an existing file</a:t>
            </a:r>
          </a:p>
          <a:p>
            <a:pPr lvl="1"/>
            <a:r>
              <a:rPr lang="en-US" altLang="zh-CN" sz="2400" dirty="0"/>
              <a:t>use the constant  </a:t>
            </a:r>
            <a:r>
              <a:rPr lang="en-US" altLang="zh-CN" sz="2400" dirty="0" err="1"/>
              <a:t>ios</a:t>
            </a:r>
            <a:r>
              <a:rPr lang="en-US" altLang="zh-CN" sz="2400" dirty="0"/>
              <a:t>::app defined in the </a:t>
            </a:r>
            <a:r>
              <a:rPr lang="en-US" altLang="zh-CN" sz="2400" dirty="0" err="1"/>
              <a:t>iostream</a:t>
            </a: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2400" dirty="0"/>
              <a:t> library: </a:t>
            </a:r>
            <a:br>
              <a:rPr lang="en-US" altLang="zh-CN" sz="2400" dirty="0"/>
            </a:br>
            <a:r>
              <a:rPr lang="en-US" altLang="zh-CN" sz="2400" dirty="0"/>
              <a:t>         </a:t>
            </a:r>
            <a:r>
              <a:rPr lang="en-US" altLang="zh-CN" sz="2400" dirty="0" err="1">
                <a:solidFill>
                  <a:srgbClr val="0000FF"/>
                </a:solidFill>
              </a:rPr>
              <a:t>outStream.open</a:t>
            </a:r>
            <a:r>
              <a:rPr lang="en-US" altLang="zh-CN" sz="2400" dirty="0">
                <a:solidFill>
                  <a:srgbClr val="0000FF"/>
                </a:solidFill>
              </a:rPr>
              <a:t>("important.txt", </a:t>
            </a:r>
            <a:r>
              <a:rPr lang="en-US" altLang="zh-CN" sz="2400" dirty="0" err="1">
                <a:solidFill>
                  <a:srgbClr val="0000FF"/>
                </a:solidFill>
              </a:rPr>
              <a:t>ios</a:t>
            </a:r>
            <a:r>
              <a:rPr lang="en-US" altLang="zh-CN" sz="2400" dirty="0">
                <a:solidFill>
                  <a:srgbClr val="0000FF"/>
                </a:solidFill>
              </a:rPr>
              <a:t>::app);</a:t>
            </a:r>
            <a:br>
              <a:rPr lang="en-US" altLang="zh-CN" sz="2400" dirty="0">
                <a:solidFill>
                  <a:srgbClr val="0000FF"/>
                </a:solidFill>
              </a:rPr>
            </a:br>
            <a:endParaRPr lang="en-US" altLang="zh-CN" sz="2400" dirty="0">
              <a:solidFill>
                <a:srgbClr val="0000FF"/>
              </a:solidFill>
            </a:endParaRPr>
          </a:p>
          <a:p>
            <a:pPr lvl="1"/>
            <a:r>
              <a:rPr lang="en-US" altLang="zh-CN" sz="2400" dirty="0"/>
              <a:t>If the file does not exist, a new file will be created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Mode(optional)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050088" y="6400800"/>
            <a:ext cx="1905000" cy="457200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 smtClean="0"/>
              <a:t>Slide 6- </a:t>
            </a:r>
            <a:fld id="{3C594E94-0A75-47C5-A997-082619340147}" type="slidenum">
              <a:rPr lang="en-US" altLang="zh-CN" smtClean="0"/>
              <a:pPr/>
              <a:t>35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88124"/>
            <a:ext cx="8839200" cy="3369676"/>
          </a:xfrm>
          <a:prstGeom prst="rect">
            <a:avLst/>
          </a:prstGeom>
        </p:spPr>
      </p:pic>
      <p:sp>
        <p:nvSpPr>
          <p:cNvPr id="6" name="文本框 5">
            <a:hlinkClick r:id="rId3"/>
          </p:cNvPr>
          <p:cNvSpPr txBox="1"/>
          <p:nvPr/>
        </p:nvSpPr>
        <p:spPr>
          <a:xfrm>
            <a:off x="457200" y="5407967"/>
            <a:ext cx="73407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hlinkClick r:id="rId3"/>
              </a:rPr>
              <a:t>http://www.cplusplus.com/reference/fstream/ofstream/ofstream</a:t>
            </a:r>
            <a:r>
              <a:rPr lang="en-US" altLang="zh-CN" sz="2000" dirty="0"/>
              <a:t>/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72450106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050088" y="6400800"/>
            <a:ext cx="1905000" cy="45720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Slide 5- </a:t>
            </a:r>
            <a:fld id="{69F09D2F-FBC8-4AED-B592-A431D7C21954}" type="slidenum">
              <a:rPr lang="en-US" altLang="zh-CN"/>
              <a:pPr/>
              <a:t>36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44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File Names as Input (optional)</a:t>
            </a:r>
          </a:p>
        </p:txBody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 dirty="0"/>
              <a:t>Program users can enter the name of a file to </a:t>
            </a:r>
            <a:br>
              <a:rPr lang="en-US" altLang="zh-CN" sz="2400" dirty="0"/>
            </a:br>
            <a:r>
              <a:rPr lang="en-US" altLang="zh-CN" sz="2400" dirty="0"/>
              <a:t>use for input or for output</a:t>
            </a:r>
          </a:p>
          <a:p>
            <a:pPr>
              <a:lnSpc>
                <a:spcPct val="90000"/>
              </a:lnSpc>
            </a:pPr>
            <a:r>
              <a:rPr lang="en-US" altLang="zh-CN" sz="2400" dirty="0"/>
              <a:t>Program must use a variable that can hold </a:t>
            </a:r>
            <a:br>
              <a:rPr lang="en-US" altLang="zh-CN" sz="2400" dirty="0"/>
            </a:br>
            <a:r>
              <a:rPr lang="en-US" altLang="zh-CN" sz="2400" dirty="0"/>
              <a:t>multiple characters 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/>
              <a:t>A sequence of characters is called a string 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/>
              <a:t>Declaring a variable to hold a string of characters: </a:t>
            </a:r>
            <a:br>
              <a:rPr lang="en-US" altLang="zh-CN" sz="2400" dirty="0"/>
            </a:br>
            <a:r>
              <a:rPr lang="en-US" altLang="zh-CN" sz="2400" dirty="0"/>
              <a:t>                       </a:t>
            </a:r>
            <a:r>
              <a:rPr lang="en-US" altLang="zh-CN" sz="2400" dirty="0">
                <a:solidFill>
                  <a:srgbClr val="0000FF"/>
                </a:solidFill>
              </a:rPr>
              <a:t>char   </a:t>
            </a:r>
            <a:r>
              <a:rPr lang="en-US" altLang="zh-CN" sz="2400" dirty="0" err="1">
                <a:solidFill>
                  <a:srgbClr val="0000FF"/>
                </a:solidFill>
              </a:rPr>
              <a:t>file_name</a:t>
            </a:r>
            <a:r>
              <a:rPr lang="en-US" altLang="zh-CN" sz="2400" dirty="0">
                <a:solidFill>
                  <a:srgbClr val="0000FF"/>
                </a:solidFill>
              </a:rPr>
              <a:t>[16];</a:t>
            </a:r>
          </a:p>
          <a:p>
            <a:pPr lvl="2">
              <a:lnSpc>
                <a:spcPct val="90000"/>
              </a:lnSpc>
            </a:pPr>
            <a:r>
              <a:rPr lang="en-US" altLang="zh-CN" sz="2000" dirty="0" err="1"/>
              <a:t>file_name</a:t>
            </a:r>
            <a:r>
              <a:rPr lang="en-US" altLang="zh-CN" sz="2000" dirty="0"/>
              <a:t> is the name of a variable</a:t>
            </a:r>
          </a:p>
          <a:p>
            <a:pPr lvl="2">
              <a:lnSpc>
                <a:spcPct val="90000"/>
              </a:lnSpc>
            </a:pPr>
            <a:r>
              <a:rPr lang="en-US" altLang="zh-CN" sz="2000" dirty="0"/>
              <a:t>Brackets enclose the maximum number of characters + 1 </a:t>
            </a:r>
          </a:p>
          <a:p>
            <a:pPr lvl="2">
              <a:lnSpc>
                <a:spcPct val="90000"/>
              </a:lnSpc>
            </a:pPr>
            <a:r>
              <a:rPr lang="en-US" altLang="zh-CN" sz="2000" dirty="0"/>
              <a:t>The variable </a:t>
            </a:r>
            <a:r>
              <a:rPr lang="en-US" altLang="zh-CN" sz="2000" dirty="0" err="1"/>
              <a:t>file_name</a:t>
            </a:r>
            <a:r>
              <a:rPr lang="en-US" altLang="zh-CN" sz="2000" dirty="0"/>
              <a:t> contains up to 15 characters</a:t>
            </a:r>
          </a:p>
          <a:p>
            <a:pPr>
              <a:lnSpc>
                <a:spcPct val="90000"/>
              </a:lnSpc>
            </a:pPr>
            <a:endParaRPr lang="en-US" altLang="zh-CN" sz="2400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050088" y="6400800"/>
            <a:ext cx="1905000" cy="45720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Slide 5- </a:t>
            </a:r>
            <a:fld id="{FC3979A5-5BD4-4F5F-86AB-6A6D5B26EBCA}" type="slidenum">
              <a:rPr lang="en-US" altLang="zh-CN"/>
              <a:pPr/>
              <a:t>37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4579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Using A Character String</a:t>
            </a:r>
          </a:p>
        </p:txBody>
      </p:sp>
      <p:sp>
        <p:nvSpPr>
          <p:cNvPr id="54579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>
                <a:solidFill>
                  <a:srgbClr val="0000FF"/>
                </a:solidFill>
              </a:rPr>
              <a:t>char </a:t>
            </a:r>
            <a:r>
              <a:rPr lang="en-US" altLang="zh-CN" sz="2400" dirty="0" err="1">
                <a:solidFill>
                  <a:srgbClr val="0000FF"/>
                </a:solidFill>
              </a:rPr>
              <a:t>file_name</a:t>
            </a:r>
            <a:r>
              <a:rPr lang="en-US" altLang="zh-CN" sz="2400" dirty="0">
                <a:solidFill>
                  <a:srgbClr val="0000FF"/>
                </a:solidFill>
              </a:rPr>
              <a:t>[16];</a:t>
            </a:r>
            <a:br>
              <a:rPr lang="en-US" altLang="zh-CN" sz="2400" dirty="0">
                <a:solidFill>
                  <a:srgbClr val="0000FF"/>
                </a:solidFill>
              </a:rPr>
            </a:br>
            <a:r>
              <a:rPr lang="en-US" altLang="zh-CN" sz="2400" dirty="0" err="1">
                <a:solidFill>
                  <a:srgbClr val="0000FF"/>
                </a:solidFill>
              </a:rPr>
              <a:t>cout</a:t>
            </a:r>
            <a:r>
              <a:rPr lang="en-US" altLang="zh-CN" sz="2400" dirty="0">
                <a:solidFill>
                  <a:srgbClr val="0000FF"/>
                </a:solidFill>
              </a:rPr>
              <a:t> &lt;&lt; "Enter the </a:t>
            </a:r>
            <a:r>
              <a:rPr lang="en-US" altLang="zh-CN" sz="2400" dirty="0" err="1">
                <a:solidFill>
                  <a:srgbClr val="0000FF"/>
                </a:solidFill>
              </a:rPr>
              <a:t>file_name</a:t>
            </a:r>
            <a:r>
              <a:rPr lang="en-US" altLang="zh-CN" sz="2400" dirty="0">
                <a:solidFill>
                  <a:srgbClr val="0000FF"/>
                </a:solidFill>
              </a:rPr>
              <a:t> ";</a:t>
            </a:r>
            <a:br>
              <a:rPr lang="en-US" altLang="zh-CN" sz="2400" dirty="0">
                <a:solidFill>
                  <a:srgbClr val="0000FF"/>
                </a:solidFill>
              </a:rPr>
            </a:br>
            <a:r>
              <a:rPr lang="en-US" altLang="zh-CN" sz="2400" dirty="0" err="1">
                <a:solidFill>
                  <a:srgbClr val="0000FF"/>
                </a:solidFill>
              </a:rPr>
              <a:t>cin</a:t>
            </a:r>
            <a:r>
              <a:rPr lang="en-US" altLang="zh-CN" sz="2400" dirty="0">
                <a:solidFill>
                  <a:srgbClr val="0000FF"/>
                </a:solidFill>
              </a:rPr>
              <a:t> &gt;&gt; </a:t>
            </a:r>
            <a:r>
              <a:rPr lang="en-US" altLang="zh-CN" sz="2400" dirty="0" err="1">
                <a:solidFill>
                  <a:srgbClr val="0000FF"/>
                </a:solidFill>
              </a:rPr>
              <a:t>file_name</a:t>
            </a:r>
            <a:r>
              <a:rPr lang="en-US" altLang="zh-CN" sz="2400" dirty="0">
                <a:solidFill>
                  <a:srgbClr val="0000FF"/>
                </a:solidFill>
              </a:rPr>
              <a:t>;</a:t>
            </a:r>
            <a:br>
              <a:rPr lang="en-US" altLang="zh-CN" sz="2400" dirty="0">
                <a:solidFill>
                  <a:srgbClr val="0000FF"/>
                </a:solidFill>
              </a:rPr>
            </a:br>
            <a:r>
              <a:rPr lang="en-US" altLang="zh-CN" sz="2400" dirty="0" err="1">
                <a:solidFill>
                  <a:srgbClr val="0000FF"/>
                </a:solidFill>
              </a:rPr>
              <a:t>ifstream</a:t>
            </a:r>
            <a:r>
              <a:rPr lang="en-US" altLang="zh-CN" sz="2400" dirty="0">
                <a:solidFill>
                  <a:srgbClr val="0000FF"/>
                </a:solidFill>
              </a:rPr>
              <a:t> </a:t>
            </a:r>
            <a:r>
              <a:rPr lang="en-US" altLang="zh-CN" sz="2400" dirty="0" err="1">
                <a:solidFill>
                  <a:srgbClr val="0000FF"/>
                </a:solidFill>
              </a:rPr>
              <a:t>in_stream</a:t>
            </a:r>
            <a:r>
              <a:rPr lang="en-US" altLang="zh-CN" sz="2400" dirty="0">
                <a:solidFill>
                  <a:srgbClr val="0000FF"/>
                </a:solidFill>
              </a:rPr>
              <a:t>;</a:t>
            </a:r>
            <a:br>
              <a:rPr lang="en-US" altLang="zh-CN" sz="2400" dirty="0">
                <a:solidFill>
                  <a:srgbClr val="0000FF"/>
                </a:solidFill>
              </a:rPr>
            </a:br>
            <a:r>
              <a:rPr lang="en-US" altLang="zh-CN" sz="2400" dirty="0" err="1">
                <a:solidFill>
                  <a:srgbClr val="0000FF"/>
                </a:solidFill>
              </a:rPr>
              <a:t>in_stream.open</a:t>
            </a:r>
            <a:r>
              <a:rPr lang="en-US" altLang="zh-CN" sz="2400" dirty="0">
                <a:solidFill>
                  <a:srgbClr val="0000FF"/>
                </a:solidFill>
              </a:rPr>
              <a:t>(</a:t>
            </a:r>
            <a:r>
              <a:rPr lang="en-US" altLang="zh-CN" sz="2400" dirty="0" err="1">
                <a:solidFill>
                  <a:srgbClr val="0000FF"/>
                </a:solidFill>
              </a:rPr>
              <a:t>file_name</a:t>
            </a:r>
            <a:r>
              <a:rPr lang="en-US" altLang="zh-CN" sz="2400" dirty="0">
                <a:solidFill>
                  <a:srgbClr val="0000FF"/>
                </a:solidFill>
              </a:rPr>
              <a:t>);</a:t>
            </a:r>
            <a:br>
              <a:rPr lang="en-US" altLang="zh-CN" sz="2400" dirty="0">
                <a:solidFill>
                  <a:srgbClr val="0000FF"/>
                </a:solidFill>
              </a:rPr>
            </a:br>
            <a:r>
              <a:rPr lang="en-US" altLang="zh-CN" sz="2400" dirty="0">
                <a:solidFill>
                  <a:srgbClr val="0000FF"/>
                </a:solidFill>
              </a:rPr>
              <a:t>if (</a:t>
            </a:r>
            <a:r>
              <a:rPr lang="en-US" altLang="zh-CN" sz="2400" dirty="0" err="1">
                <a:solidFill>
                  <a:srgbClr val="0000FF"/>
                </a:solidFill>
              </a:rPr>
              <a:t>in_stream.fail</a:t>
            </a:r>
            <a:r>
              <a:rPr lang="en-US" altLang="zh-CN" sz="2400" dirty="0">
                <a:solidFill>
                  <a:srgbClr val="0000FF"/>
                </a:solidFill>
              </a:rPr>
              <a:t>( ) )</a:t>
            </a:r>
            <a:br>
              <a:rPr lang="en-US" altLang="zh-CN" sz="2400" dirty="0">
                <a:solidFill>
                  <a:srgbClr val="0000FF"/>
                </a:solidFill>
              </a:rPr>
            </a:br>
            <a:r>
              <a:rPr lang="en-US" altLang="zh-CN" sz="2400" dirty="0">
                <a:solidFill>
                  <a:srgbClr val="0000FF"/>
                </a:solidFill>
              </a:rPr>
              <a:t>{    </a:t>
            </a:r>
            <a:br>
              <a:rPr lang="en-US" altLang="zh-CN" sz="2400" dirty="0">
                <a:solidFill>
                  <a:srgbClr val="0000FF"/>
                </a:solidFill>
              </a:rPr>
            </a:br>
            <a:r>
              <a:rPr lang="en-US" altLang="zh-CN" sz="2400" dirty="0">
                <a:solidFill>
                  <a:srgbClr val="0000FF"/>
                </a:solidFill>
              </a:rPr>
              <a:t>            </a:t>
            </a:r>
            <a:r>
              <a:rPr lang="en-US" altLang="zh-CN" sz="2400" dirty="0" err="1">
                <a:solidFill>
                  <a:srgbClr val="0000FF"/>
                </a:solidFill>
              </a:rPr>
              <a:t>cout</a:t>
            </a:r>
            <a:r>
              <a:rPr lang="en-US" altLang="zh-CN" sz="2400" dirty="0">
                <a:solidFill>
                  <a:srgbClr val="0000FF"/>
                </a:solidFill>
              </a:rPr>
              <a:t> &lt;&lt; "Input file opening failed.\n";</a:t>
            </a:r>
            <a:br>
              <a:rPr lang="en-US" altLang="zh-CN" sz="2400" dirty="0">
                <a:solidFill>
                  <a:srgbClr val="0000FF"/>
                </a:solidFill>
              </a:rPr>
            </a:br>
            <a:r>
              <a:rPr lang="en-US" altLang="zh-CN" sz="2400" dirty="0">
                <a:solidFill>
                  <a:srgbClr val="0000FF"/>
                </a:solidFill>
              </a:rPr>
              <a:t>            exit(1);</a:t>
            </a:r>
            <a:br>
              <a:rPr lang="en-US" altLang="zh-CN" sz="2400" dirty="0">
                <a:solidFill>
                  <a:srgbClr val="0000FF"/>
                </a:solidFill>
              </a:rPr>
            </a:br>
            <a:r>
              <a:rPr lang="en-US" altLang="zh-CN" sz="2400" dirty="0">
                <a:solidFill>
                  <a:srgbClr val="0000FF"/>
                </a:solidFill>
              </a:rPr>
              <a:t>}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050088" y="6400800"/>
            <a:ext cx="1905000" cy="45720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Slide 5- </a:t>
            </a:r>
            <a:fld id="{8EDBD7E5-1943-4E2B-BD32-70BC9B98D60C}" type="slidenum">
              <a:rPr lang="en-US" altLang="zh-CN"/>
              <a:pPr/>
              <a:t>38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46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Section </a:t>
            </a:r>
            <a:r>
              <a:rPr lang="en-US" altLang="zh-CN" dirty="0" smtClean="0"/>
              <a:t>6.1 </a:t>
            </a:r>
            <a:r>
              <a:rPr lang="en-US" altLang="zh-CN" dirty="0"/>
              <a:t>Conclusion</a:t>
            </a:r>
          </a:p>
        </p:txBody>
      </p:sp>
      <p:sp>
        <p:nvSpPr>
          <p:cNvPr id="546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/>
              <a:t>Can you</a:t>
            </a:r>
          </a:p>
          <a:p>
            <a:pPr lvl="1"/>
            <a:r>
              <a:rPr lang="en-US" altLang="zh-CN" sz="2400"/>
              <a:t>Write a program that uses a stream called fin which </a:t>
            </a:r>
            <a:br>
              <a:rPr lang="en-US" altLang="zh-CN" sz="2400"/>
            </a:br>
            <a:r>
              <a:rPr lang="en-US" altLang="zh-CN" sz="2400"/>
              <a:t>will be connected to an input file and a stream called</a:t>
            </a:r>
            <a:br>
              <a:rPr lang="en-US" altLang="zh-CN" sz="2400"/>
            </a:br>
            <a:r>
              <a:rPr lang="en-US" altLang="zh-CN" sz="2400"/>
              <a:t>fout which will be connected to an output file?  How</a:t>
            </a:r>
            <a:br>
              <a:rPr lang="en-US" altLang="zh-CN" sz="2400"/>
            </a:br>
            <a:r>
              <a:rPr lang="en-US" altLang="zh-CN" sz="2400"/>
              <a:t>do you declare fin and fout?  What include </a:t>
            </a:r>
            <a:br>
              <a:rPr lang="en-US" altLang="zh-CN" sz="2400"/>
            </a:br>
            <a:r>
              <a:rPr lang="en-US" altLang="zh-CN" sz="2400"/>
              <a:t>directive, if any, do you nee to place in your</a:t>
            </a:r>
            <a:br>
              <a:rPr lang="en-US" altLang="zh-CN" sz="2400"/>
            </a:br>
            <a:r>
              <a:rPr lang="en-US" altLang="zh-CN" sz="2400"/>
              <a:t>program file?</a:t>
            </a:r>
          </a:p>
          <a:p>
            <a:pPr lvl="1"/>
            <a:r>
              <a:rPr lang="en-US" altLang="zh-CN" sz="2400"/>
              <a:t>Name at least three member functions of an </a:t>
            </a:r>
            <a:br>
              <a:rPr lang="en-US" altLang="zh-CN" sz="2400"/>
            </a:br>
            <a:r>
              <a:rPr lang="en-US" altLang="zh-CN" sz="2400"/>
              <a:t>iostream object and give examples of usage of </a:t>
            </a:r>
            <a:br>
              <a:rPr lang="en-US" altLang="zh-CN" sz="2400"/>
            </a:br>
            <a:r>
              <a:rPr lang="en-US" altLang="zh-CN" sz="2400"/>
              <a:t>each?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Exercise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Read file novel “</a:t>
            </a:r>
            <a:r>
              <a:rPr lang="zh-CN" altLang="en-US" dirty="0"/>
              <a:t>射雕英雄传</a:t>
            </a:r>
            <a:r>
              <a:rPr lang="en-US" altLang="zh-CN" dirty="0" smtClean="0"/>
              <a:t>” and divide the novel by “</a:t>
            </a:r>
            <a:r>
              <a:rPr lang="zh-CN" altLang="en-US" dirty="0" smtClean="0"/>
              <a:t>回</a:t>
            </a:r>
            <a:r>
              <a:rPr lang="en-US" altLang="zh-CN" dirty="0" smtClean="0"/>
              <a:t>”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Example: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sz="2000" dirty="0"/>
              <a:t>第一回　风雪惊</a:t>
            </a:r>
            <a:r>
              <a:rPr lang="zh-CN" altLang="en-US" sz="2000" dirty="0" smtClean="0"/>
              <a:t>变                       </a:t>
            </a:r>
            <a:r>
              <a:rPr lang="en-US" altLang="zh-CN" sz="2000" dirty="0" smtClean="0"/>
              <a:t>to one file “</a:t>
            </a:r>
            <a:r>
              <a:rPr lang="zh-CN" altLang="en-US" sz="2000" dirty="0" smtClean="0"/>
              <a:t>第一回</a:t>
            </a:r>
            <a:r>
              <a:rPr lang="en-US" altLang="zh-CN" sz="2000" dirty="0" smtClean="0"/>
              <a:t>”</a:t>
            </a:r>
          </a:p>
          <a:p>
            <a:pPr marL="0" indent="0">
              <a:buNone/>
            </a:pPr>
            <a:r>
              <a:rPr lang="zh-CN" altLang="en-US" sz="2000" dirty="0" smtClean="0"/>
              <a:t>钱塘江</a:t>
            </a:r>
            <a:r>
              <a:rPr lang="zh-CN" altLang="en-US" sz="2000" dirty="0"/>
              <a:t>浩浩</a:t>
            </a:r>
            <a:r>
              <a:rPr lang="zh-CN" altLang="en-US" sz="2000" dirty="0" smtClean="0"/>
              <a:t>江水</a:t>
            </a:r>
            <a:r>
              <a:rPr lang="en-US" altLang="zh-CN" sz="2000" dirty="0" smtClean="0"/>
              <a:t>….</a:t>
            </a:r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/>
              <a:t>第二回　江南七</a:t>
            </a:r>
            <a:r>
              <a:rPr lang="zh-CN" altLang="en-US" sz="2000" dirty="0" smtClean="0"/>
              <a:t>怪                       </a:t>
            </a:r>
            <a:r>
              <a:rPr lang="en-US" altLang="zh-CN" sz="2000" dirty="0" smtClean="0"/>
              <a:t>to another file “</a:t>
            </a:r>
            <a:r>
              <a:rPr lang="zh-CN" altLang="en-US" sz="2000" dirty="0" smtClean="0"/>
              <a:t>第二回</a:t>
            </a:r>
            <a:r>
              <a:rPr lang="en-US" altLang="zh-CN" sz="2000" dirty="0" smtClean="0"/>
              <a:t>”</a:t>
            </a:r>
          </a:p>
          <a:p>
            <a:pPr marL="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      ……</a:t>
            </a:r>
          </a:p>
          <a:p>
            <a:pPr marL="0" indent="0">
              <a:buNone/>
            </a:pPr>
            <a:endParaRPr lang="en-US" altLang="zh-CN" sz="20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050088" y="6400800"/>
            <a:ext cx="1905000" cy="457200"/>
          </a:xfrm>
          <a:prstGeom prst="rect">
            <a:avLst/>
          </a:prstGeom>
        </p:spPr>
        <p:txBody>
          <a:bodyPr/>
          <a:lstStyle/>
          <a:p>
            <a:r>
              <a:rPr lang="en-US" altLang="zh-CN" smtClean="0"/>
              <a:t>Slide 5- </a:t>
            </a:r>
            <a:fld id="{3C594E94-0A75-47C5-A997-082619340147}" type="slidenum">
              <a:rPr lang="en-US" altLang="zh-CN" smtClean="0"/>
              <a:pPr/>
              <a:t>39</a:t>
            </a:fld>
            <a:endParaRPr lang="en-CA" altLang="zh-CN">
              <a:ea typeface="宋体" panose="02010600030101010101" pitchFamily="2" charset="-122"/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0471476"/>
              </p:ext>
            </p:extLst>
          </p:nvPr>
        </p:nvGraphicFramePr>
        <p:xfrm>
          <a:off x="7162800" y="5715000"/>
          <a:ext cx="92551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4" name="包装程序外壳对象" showAsIcon="1" r:id="rId3" imgW="925920" imgH="533880" progId="Package">
                  <p:embed/>
                </p:oleObj>
              </mc:Choice>
              <mc:Fallback>
                <p:oleObj name="包装程序外壳对象" showAsIcon="1" r:id="rId3" imgW="925920" imgH="5338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162800" y="5715000"/>
                        <a:ext cx="925513" cy="53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3909979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050088" y="6400800"/>
            <a:ext cx="1905000" cy="457200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Slide </a:t>
            </a:r>
            <a:r>
              <a:rPr lang="en-US" altLang="zh-CN" dirty="0" smtClean="0"/>
              <a:t>6- </a:t>
            </a:r>
            <a:fld id="{A8BA60C3-D1F2-4DE4-870D-3D49893F77A4}" type="slidenum">
              <a:rPr lang="en-US" altLang="zh-CN"/>
              <a:pPr/>
              <a:t>4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16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I/O Streams</a:t>
            </a:r>
          </a:p>
        </p:txBody>
      </p:sp>
      <p:sp>
        <p:nvSpPr>
          <p:cNvPr id="516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/>
              <a:t>I/O refers to program input and output</a:t>
            </a:r>
          </a:p>
          <a:p>
            <a:pPr lvl="1"/>
            <a:r>
              <a:rPr lang="en-US" altLang="zh-CN" sz="2400" dirty="0"/>
              <a:t>Input is delivered to your program via a stream object</a:t>
            </a:r>
          </a:p>
          <a:p>
            <a:pPr lvl="1"/>
            <a:r>
              <a:rPr lang="en-US" altLang="zh-CN" sz="2400" dirty="0"/>
              <a:t>Input can be from</a:t>
            </a:r>
          </a:p>
          <a:p>
            <a:pPr lvl="2"/>
            <a:r>
              <a:rPr lang="en-US" altLang="zh-CN" sz="2000" dirty="0"/>
              <a:t>The keyboard</a:t>
            </a:r>
          </a:p>
          <a:p>
            <a:pPr lvl="2"/>
            <a:r>
              <a:rPr lang="en-US" altLang="zh-CN" sz="2000" dirty="0"/>
              <a:t>A file</a:t>
            </a:r>
          </a:p>
          <a:p>
            <a:pPr lvl="1"/>
            <a:r>
              <a:rPr lang="en-US" altLang="zh-CN" sz="2400" dirty="0"/>
              <a:t>Output is delivered to the output device via a stream</a:t>
            </a:r>
            <a:br>
              <a:rPr lang="en-US" altLang="zh-CN" sz="2400" dirty="0"/>
            </a:br>
            <a:r>
              <a:rPr lang="en-US" altLang="zh-CN" sz="2400" dirty="0"/>
              <a:t>object</a:t>
            </a:r>
          </a:p>
          <a:p>
            <a:pPr lvl="1"/>
            <a:r>
              <a:rPr lang="en-US" altLang="zh-CN" sz="2400" dirty="0"/>
              <a:t>Output can be to </a:t>
            </a:r>
          </a:p>
          <a:p>
            <a:pPr lvl="2"/>
            <a:r>
              <a:rPr lang="en-US" altLang="zh-CN" sz="2000" dirty="0"/>
              <a:t>The screen</a:t>
            </a:r>
          </a:p>
          <a:p>
            <a:pPr lvl="2"/>
            <a:r>
              <a:rPr lang="en-US" altLang="zh-CN" sz="2000" dirty="0"/>
              <a:t>A file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6.2 </a:t>
            </a:r>
            <a:r>
              <a:rPr lang="en-US" altLang="zh-CN" dirty="0"/>
              <a:t>Tools for Streams </a:t>
            </a:r>
            <a:r>
              <a:rPr lang="en-US" altLang="zh-CN" dirty="0" smtClean="0"/>
              <a:t>I/O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050088" y="6400800"/>
            <a:ext cx="1905000" cy="457200"/>
          </a:xfrm>
          <a:prstGeom prst="rect">
            <a:avLst/>
          </a:prstGeom>
        </p:spPr>
        <p:txBody>
          <a:bodyPr/>
          <a:lstStyle/>
          <a:p>
            <a:r>
              <a:rPr lang="en-US" altLang="zh-CN" smtClean="0"/>
              <a:t>Slide 5- </a:t>
            </a:r>
            <a:fld id="{3C594E94-0A75-47C5-A997-082619340147}" type="slidenum">
              <a:rPr lang="en-US" altLang="zh-CN" smtClean="0"/>
              <a:pPr/>
              <a:t>40</a:t>
            </a:fld>
            <a:endParaRPr lang="en-CA" altLang="zh-CN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6973874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050088" y="6400800"/>
            <a:ext cx="1905000" cy="45720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Slide 5- </a:t>
            </a:r>
            <a:fld id="{0028CD01-2800-4B09-8DB7-54A88D961D42}" type="slidenum">
              <a:rPr lang="en-US" altLang="zh-CN"/>
              <a:pPr/>
              <a:t>41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47843" name="Rectangle 102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Tools for Stream I/O</a:t>
            </a:r>
          </a:p>
        </p:txBody>
      </p:sp>
      <p:sp>
        <p:nvSpPr>
          <p:cNvPr id="547844" name="Rectangle 102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/>
              <a:t>To control the format of the program's output </a:t>
            </a:r>
          </a:p>
          <a:p>
            <a:pPr lvl="1">
              <a:lnSpc>
                <a:spcPct val="90000"/>
              </a:lnSpc>
            </a:pPr>
            <a:r>
              <a:rPr lang="en-US" altLang="zh-CN" dirty="0"/>
              <a:t>We use commands that determine such details as:</a:t>
            </a:r>
          </a:p>
          <a:p>
            <a:pPr lvl="2">
              <a:lnSpc>
                <a:spcPct val="90000"/>
              </a:lnSpc>
            </a:pPr>
            <a:r>
              <a:rPr lang="en-US" altLang="zh-CN" dirty="0"/>
              <a:t>The spaces between items</a:t>
            </a:r>
          </a:p>
          <a:p>
            <a:pPr lvl="2">
              <a:lnSpc>
                <a:spcPct val="90000"/>
              </a:lnSpc>
            </a:pPr>
            <a:r>
              <a:rPr lang="en-US" altLang="zh-CN" dirty="0"/>
              <a:t>The number of digits after a decimal point</a:t>
            </a:r>
          </a:p>
          <a:p>
            <a:pPr lvl="2">
              <a:lnSpc>
                <a:spcPct val="90000"/>
              </a:lnSpc>
            </a:pPr>
            <a:r>
              <a:rPr lang="en-US" altLang="zh-CN" dirty="0"/>
              <a:t>The numeric style: scientific notation for fixed point</a:t>
            </a:r>
          </a:p>
          <a:p>
            <a:pPr lvl="2">
              <a:lnSpc>
                <a:spcPct val="90000"/>
              </a:lnSpc>
            </a:pPr>
            <a:r>
              <a:rPr lang="en-US" altLang="zh-CN" dirty="0"/>
              <a:t>Showing digits after a decimal point even if they are zeroes</a:t>
            </a:r>
          </a:p>
          <a:p>
            <a:pPr lvl="2">
              <a:lnSpc>
                <a:spcPct val="90000"/>
              </a:lnSpc>
            </a:pPr>
            <a:r>
              <a:rPr lang="en-US" altLang="zh-CN" dirty="0"/>
              <a:t>Showing plus signs in front of positive numbers</a:t>
            </a:r>
          </a:p>
          <a:p>
            <a:pPr lvl="2">
              <a:lnSpc>
                <a:spcPct val="90000"/>
              </a:lnSpc>
            </a:pPr>
            <a:r>
              <a:rPr lang="en-US" altLang="zh-CN" dirty="0"/>
              <a:t>Left or right justifying numbers in a given space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050088" y="6400800"/>
            <a:ext cx="1905000" cy="45720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Slide 5- </a:t>
            </a:r>
            <a:fld id="{0DEF56AB-CEF6-4B9F-8F5B-418633A98D81}" type="slidenum">
              <a:rPr lang="en-US" altLang="zh-CN"/>
              <a:pPr/>
              <a:t>42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48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Formatting Output to Files</a:t>
            </a:r>
          </a:p>
        </p:txBody>
      </p:sp>
      <p:sp>
        <p:nvSpPr>
          <p:cNvPr id="548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/>
              <a:t>Format output to the screen with:</a:t>
            </a:r>
            <a:br>
              <a:rPr lang="en-US" altLang="zh-CN" sz="2400" dirty="0"/>
            </a:br>
            <a:r>
              <a:rPr lang="en-US" altLang="zh-CN" sz="2400" dirty="0"/>
              <a:t> 		</a:t>
            </a:r>
            <a:r>
              <a:rPr lang="en-US" altLang="zh-CN" dirty="0" err="1">
                <a:solidFill>
                  <a:srgbClr val="0000FF"/>
                </a:solidFill>
              </a:rPr>
              <a:t>cout.setf</a:t>
            </a:r>
            <a:r>
              <a:rPr lang="en-US" altLang="zh-CN" dirty="0">
                <a:solidFill>
                  <a:srgbClr val="0000FF"/>
                </a:solidFill>
              </a:rPr>
              <a:t>(</a:t>
            </a:r>
            <a:r>
              <a:rPr lang="en-US" altLang="zh-CN" dirty="0" err="1">
                <a:solidFill>
                  <a:srgbClr val="0000FF"/>
                </a:solidFill>
              </a:rPr>
              <a:t>ios</a:t>
            </a:r>
            <a:r>
              <a:rPr lang="en-US" altLang="zh-CN" dirty="0">
                <a:solidFill>
                  <a:srgbClr val="0000FF"/>
                </a:solidFill>
              </a:rPr>
              <a:t>::fixed);</a:t>
            </a:r>
            <a:r>
              <a:rPr lang="en-US" altLang="zh-CN" sz="2400" dirty="0">
                <a:solidFill>
                  <a:srgbClr val="0000FF"/>
                </a:solidFill>
              </a:rPr>
              <a:t/>
            </a:r>
            <a:br>
              <a:rPr lang="en-US" altLang="zh-CN" sz="2400" dirty="0">
                <a:solidFill>
                  <a:srgbClr val="0000FF"/>
                </a:solidFill>
              </a:rPr>
            </a:br>
            <a:r>
              <a:rPr lang="en-US" altLang="zh-CN" sz="2400" dirty="0">
                <a:solidFill>
                  <a:srgbClr val="0000FF"/>
                </a:solidFill>
              </a:rPr>
              <a:t>		</a:t>
            </a:r>
            <a:r>
              <a:rPr lang="en-US" altLang="zh-CN" sz="2400" dirty="0" err="1">
                <a:solidFill>
                  <a:srgbClr val="0000FF"/>
                </a:solidFill>
              </a:rPr>
              <a:t>cout.setf</a:t>
            </a:r>
            <a:r>
              <a:rPr lang="en-US" altLang="zh-CN" sz="2400" dirty="0">
                <a:solidFill>
                  <a:srgbClr val="0000FF"/>
                </a:solidFill>
              </a:rPr>
              <a:t>(</a:t>
            </a:r>
            <a:r>
              <a:rPr lang="en-US" altLang="zh-CN" sz="2400" dirty="0" err="1">
                <a:solidFill>
                  <a:srgbClr val="0000FF"/>
                </a:solidFill>
              </a:rPr>
              <a:t>ios</a:t>
            </a:r>
            <a:r>
              <a:rPr lang="en-US" altLang="zh-CN" sz="2400" dirty="0">
                <a:solidFill>
                  <a:srgbClr val="0000FF"/>
                </a:solidFill>
              </a:rPr>
              <a:t>::</a:t>
            </a:r>
            <a:r>
              <a:rPr lang="en-US" altLang="zh-CN" sz="2400" dirty="0" err="1">
                <a:solidFill>
                  <a:srgbClr val="0000FF"/>
                </a:solidFill>
              </a:rPr>
              <a:t>showpoint</a:t>
            </a:r>
            <a:r>
              <a:rPr lang="en-US" altLang="zh-CN" sz="2400" dirty="0">
                <a:solidFill>
                  <a:srgbClr val="0000FF"/>
                </a:solidFill>
              </a:rPr>
              <a:t>);</a:t>
            </a:r>
            <a:br>
              <a:rPr lang="en-US" altLang="zh-CN" sz="2400" dirty="0">
                <a:solidFill>
                  <a:srgbClr val="0000FF"/>
                </a:solidFill>
              </a:rPr>
            </a:br>
            <a:r>
              <a:rPr lang="en-US" altLang="zh-CN" sz="2400" dirty="0">
                <a:solidFill>
                  <a:srgbClr val="0000FF"/>
                </a:solidFill>
              </a:rPr>
              <a:t> 		</a:t>
            </a:r>
            <a:r>
              <a:rPr lang="en-US" altLang="zh-CN" sz="2400" dirty="0" err="1">
                <a:solidFill>
                  <a:srgbClr val="0000FF"/>
                </a:solidFill>
              </a:rPr>
              <a:t>cout.precision</a:t>
            </a:r>
            <a:r>
              <a:rPr lang="en-US" altLang="zh-CN" sz="2400" dirty="0">
                <a:solidFill>
                  <a:srgbClr val="0000FF"/>
                </a:solidFill>
              </a:rPr>
              <a:t>(2);</a:t>
            </a:r>
            <a:br>
              <a:rPr lang="en-US" altLang="zh-CN" sz="2400" dirty="0">
                <a:solidFill>
                  <a:srgbClr val="0000FF"/>
                </a:solidFill>
              </a:rPr>
            </a:br>
            <a:endParaRPr lang="en-US" altLang="zh-CN" sz="2400" dirty="0">
              <a:solidFill>
                <a:srgbClr val="0000FF"/>
              </a:solidFill>
            </a:endParaRPr>
          </a:p>
          <a:p>
            <a:r>
              <a:rPr lang="en-US" altLang="zh-CN" sz="2400" dirty="0"/>
              <a:t>Format output to a file using the out-file stream</a:t>
            </a:r>
            <a:br>
              <a:rPr lang="en-US" altLang="zh-CN" sz="2400" dirty="0"/>
            </a:br>
            <a:r>
              <a:rPr lang="en-US" altLang="zh-CN" sz="2400" dirty="0"/>
              <a:t> named </a:t>
            </a:r>
            <a:r>
              <a:rPr lang="en-US" altLang="zh-CN" sz="2400" dirty="0" err="1"/>
              <a:t>out_stream</a:t>
            </a:r>
            <a:r>
              <a:rPr lang="en-US" altLang="zh-CN" sz="2400" dirty="0"/>
              <a:t> with:</a:t>
            </a:r>
            <a:br>
              <a:rPr lang="en-US" altLang="zh-CN" sz="2400" dirty="0"/>
            </a:br>
            <a:r>
              <a:rPr lang="en-US" altLang="zh-CN" sz="2400" dirty="0"/>
              <a:t>		</a:t>
            </a:r>
            <a:r>
              <a:rPr lang="en-US" altLang="zh-CN" sz="2400" dirty="0" err="1">
                <a:solidFill>
                  <a:srgbClr val="0000FF"/>
                </a:solidFill>
              </a:rPr>
              <a:t>out_stream.setf</a:t>
            </a:r>
            <a:r>
              <a:rPr lang="en-US" altLang="zh-CN" sz="2400" dirty="0">
                <a:solidFill>
                  <a:srgbClr val="0000FF"/>
                </a:solidFill>
              </a:rPr>
              <a:t>(</a:t>
            </a:r>
            <a:r>
              <a:rPr lang="en-US" altLang="zh-CN" sz="2400" dirty="0" err="1">
                <a:solidFill>
                  <a:srgbClr val="0000FF"/>
                </a:solidFill>
              </a:rPr>
              <a:t>ios</a:t>
            </a:r>
            <a:r>
              <a:rPr lang="en-US" altLang="zh-CN" sz="2400" dirty="0">
                <a:solidFill>
                  <a:srgbClr val="0000FF"/>
                </a:solidFill>
              </a:rPr>
              <a:t>::fixed);</a:t>
            </a:r>
            <a:br>
              <a:rPr lang="en-US" altLang="zh-CN" sz="2400" dirty="0">
                <a:solidFill>
                  <a:srgbClr val="0000FF"/>
                </a:solidFill>
              </a:rPr>
            </a:br>
            <a:r>
              <a:rPr lang="en-US" altLang="zh-CN" sz="2400" dirty="0">
                <a:solidFill>
                  <a:srgbClr val="0000FF"/>
                </a:solidFill>
              </a:rPr>
              <a:t>		</a:t>
            </a:r>
            <a:r>
              <a:rPr lang="en-US" altLang="zh-CN" sz="2400" dirty="0" err="1">
                <a:solidFill>
                  <a:srgbClr val="0000FF"/>
                </a:solidFill>
              </a:rPr>
              <a:t>out_stream.setf</a:t>
            </a:r>
            <a:r>
              <a:rPr lang="en-US" altLang="zh-CN" sz="2400" dirty="0">
                <a:solidFill>
                  <a:srgbClr val="0000FF"/>
                </a:solidFill>
              </a:rPr>
              <a:t>(</a:t>
            </a:r>
            <a:r>
              <a:rPr lang="en-US" altLang="zh-CN" sz="2400" dirty="0" err="1">
                <a:solidFill>
                  <a:srgbClr val="0000FF"/>
                </a:solidFill>
              </a:rPr>
              <a:t>ios</a:t>
            </a:r>
            <a:r>
              <a:rPr lang="en-US" altLang="zh-CN" sz="2400" dirty="0">
                <a:solidFill>
                  <a:srgbClr val="0000FF"/>
                </a:solidFill>
              </a:rPr>
              <a:t>::</a:t>
            </a:r>
            <a:r>
              <a:rPr lang="en-US" altLang="zh-CN" sz="2400" dirty="0" err="1">
                <a:solidFill>
                  <a:srgbClr val="0000FF"/>
                </a:solidFill>
              </a:rPr>
              <a:t>showpoint</a:t>
            </a:r>
            <a:r>
              <a:rPr lang="en-US" altLang="zh-CN" sz="2400" dirty="0">
                <a:solidFill>
                  <a:srgbClr val="0000FF"/>
                </a:solidFill>
              </a:rPr>
              <a:t>);</a:t>
            </a:r>
            <a:br>
              <a:rPr lang="en-US" altLang="zh-CN" sz="2400" dirty="0">
                <a:solidFill>
                  <a:srgbClr val="0000FF"/>
                </a:solidFill>
              </a:rPr>
            </a:br>
            <a:r>
              <a:rPr lang="en-US" altLang="zh-CN" sz="2400" dirty="0">
                <a:solidFill>
                  <a:srgbClr val="0000FF"/>
                </a:solidFill>
              </a:rPr>
              <a:t> 		</a:t>
            </a:r>
            <a:r>
              <a:rPr lang="en-US" altLang="zh-CN" sz="2400" dirty="0" err="1">
                <a:solidFill>
                  <a:srgbClr val="0000FF"/>
                </a:solidFill>
              </a:rPr>
              <a:t>out_stream.precision</a:t>
            </a:r>
            <a:r>
              <a:rPr lang="en-US" altLang="zh-CN" sz="2400" dirty="0">
                <a:solidFill>
                  <a:srgbClr val="0000FF"/>
                </a:solidFill>
              </a:rPr>
              <a:t>(2);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544513" y="5786735"/>
            <a:ext cx="75078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hlinkClick r:id="rId2"/>
              </a:rPr>
              <a:t>http://www.cplusplus.com/reference/ostream/ostream/</a:t>
            </a:r>
            <a:endParaRPr lang="zh-CN" altLang="en-US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89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out_stream.precision(2);</a:t>
            </a:r>
          </a:p>
        </p:txBody>
      </p:sp>
      <p:sp>
        <p:nvSpPr>
          <p:cNvPr id="549891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/>
              <a:t>precision is a member function of output streams</a:t>
            </a:r>
          </a:p>
          <a:p>
            <a:pPr lvl="1"/>
            <a:r>
              <a:rPr lang="en-US" altLang="zh-CN" sz="2400" dirty="0"/>
              <a:t>After </a:t>
            </a:r>
            <a:r>
              <a:rPr lang="en-US" altLang="zh-CN" sz="2400" dirty="0" err="1">
                <a:solidFill>
                  <a:srgbClr val="0000FF"/>
                </a:solidFill>
              </a:rPr>
              <a:t>out_stream.precision</a:t>
            </a:r>
            <a:r>
              <a:rPr lang="en-US" altLang="zh-CN" sz="2400" dirty="0">
                <a:solidFill>
                  <a:srgbClr val="0000FF"/>
                </a:solidFill>
              </a:rPr>
              <a:t>(2);</a:t>
            </a: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2400" dirty="0"/>
              <a:t>Output of numbers with decimal points…</a:t>
            </a:r>
          </a:p>
          <a:p>
            <a:pPr lvl="2"/>
            <a:r>
              <a:rPr lang="en-US" altLang="zh-CN" sz="2000" dirty="0"/>
              <a:t>will show a total of 2 significant digits</a:t>
            </a:r>
            <a:br>
              <a:rPr lang="en-US" altLang="zh-CN" sz="2000" dirty="0"/>
            </a:br>
            <a:r>
              <a:rPr lang="en-US" altLang="zh-CN" sz="2000" dirty="0"/>
              <a:t>   	23.	2.2e7	    2.2	    6.9e-1	0.00069</a:t>
            </a:r>
            <a:br>
              <a:rPr lang="en-US" altLang="zh-CN" sz="2000" dirty="0"/>
            </a:br>
            <a:r>
              <a:rPr lang="en-US" altLang="zh-CN" sz="2000" dirty="0"/>
              <a:t>OR</a:t>
            </a:r>
          </a:p>
          <a:p>
            <a:pPr lvl="2"/>
            <a:r>
              <a:rPr lang="en-US" altLang="zh-CN" sz="2000" dirty="0"/>
              <a:t>will show  2 digits after the decimal </a:t>
            </a:r>
            <a:r>
              <a:rPr lang="en-US" altLang="zh-CN" sz="2000" dirty="0" smtClean="0"/>
              <a:t>point(</a:t>
            </a:r>
            <a:r>
              <a:rPr lang="en-US" altLang="zh-CN" sz="2000" dirty="0" err="1">
                <a:solidFill>
                  <a:srgbClr val="0000FF"/>
                </a:solidFill>
              </a:rPr>
              <a:t>cout.setf</a:t>
            </a:r>
            <a:r>
              <a:rPr lang="en-US" altLang="zh-CN" sz="2000" dirty="0">
                <a:solidFill>
                  <a:srgbClr val="0000FF"/>
                </a:solidFill>
              </a:rPr>
              <a:t>(</a:t>
            </a:r>
            <a:r>
              <a:rPr lang="en-US" altLang="zh-CN" sz="2000" dirty="0" err="1">
                <a:solidFill>
                  <a:srgbClr val="0000FF"/>
                </a:solidFill>
              </a:rPr>
              <a:t>ios</a:t>
            </a:r>
            <a:r>
              <a:rPr lang="en-US" altLang="zh-CN" sz="2000" dirty="0">
                <a:solidFill>
                  <a:srgbClr val="0000FF"/>
                </a:solidFill>
              </a:rPr>
              <a:t>::fixed</a:t>
            </a:r>
            <a:r>
              <a:rPr lang="en-US" altLang="zh-CN" sz="2000" dirty="0" smtClean="0">
                <a:solidFill>
                  <a:srgbClr val="0000FF"/>
                </a:solidFill>
              </a:rPr>
              <a:t>);)</a:t>
            </a:r>
            <a:r>
              <a:rPr lang="en-US" altLang="zh-CN" sz="2000" dirty="0"/>
              <a:t/>
            </a:r>
            <a:br>
              <a:rPr lang="en-US" altLang="zh-CN" sz="2000" dirty="0"/>
            </a:br>
            <a:r>
              <a:rPr lang="en-US" altLang="zh-CN" sz="2000" dirty="0"/>
              <a:t>	23.56	2.26e7	    2.21	     0.69	0.69e-4</a:t>
            </a:r>
          </a:p>
          <a:p>
            <a:r>
              <a:rPr lang="en-US" altLang="zh-CN" sz="2400" dirty="0"/>
              <a:t>Calls to precision apply only to the stream</a:t>
            </a:r>
            <a:br>
              <a:rPr lang="en-US" altLang="zh-CN" sz="2400" dirty="0"/>
            </a:br>
            <a:r>
              <a:rPr lang="en-US" altLang="zh-CN" sz="2400" dirty="0"/>
              <a:t>named in the call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7050088" y="6400800"/>
            <a:ext cx="1905000" cy="457200"/>
          </a:xfrm>
          <a:prstGeom prst="rect">
            <a:avLst/>
          </a:prstGeom>
        </p:spPr>
        <p:txBody>
          <a:bodyPr/>
          <a:lstStyle/>
          <a:p>
            <a:r>
              <a:rPr lang="en-US" altLang="zh-CN" smtClean="0"/>
              <a:t>Slide 6- </a:t>
            </a:r>
            <a:fld id="{64DFAACD-A2F6-4D8B-AD96-C11C543D4A62}" type="slidenum">
              <a:rPr lang="en-US" altLang="zh-CN" smtClean="0"/>
              <a:pPr/>
              <a:t>43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050088" y="6400800"/>
            <a:ext cx="1905000" cy="45720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Slide 5- </a:t>
            </a:r>
            <a:fld id="{64CE3801-2CB7-49E5-9BAD-4E5AD2C9133E}" type="slidenum">
              <a:rPr lang="en-US" altLang="zh-CN"/>
              <a:pPr/>
              <a:t>44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50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setf(ios::fixed);</a:t>
            </a:r>
          </a:p>
        </p:txBody>
      </p:sp>
      <p:sp>
        <p:nvSpPr>
          <p:cNvPr id="550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/>
              <a:t>setf is a member function of output streams</a:t>
            </a:r>
          </a:p>
          <a:p>
            <a:pPr lvl="1"/>
            <a:r>
              <a:rPr lang="en-US" altLang="zh-CN" sz="2400"/>
              <a:t>setf is an abbreviation for set flags</a:t>
            </a:r>
          </a:p>
          <a:p>
            <a:pPr lvl="2"/>
            <a:r>
              <a:rPr lang="en-US" altLang="zh-CN" sz="2000"/>
              <a:t>A flag is an instruction to do one of two options</a:t>
            </a:r>
          </a:p>
          <a:p>
            <a:pPr lvl="2"/>
            <a:r>
              <a:rPr lang="en-US" altLang="zh-CN" sz="2000"/>
              <a:t>ios::fixed is a flag </a:t>
            </a:r>
          </a:p>
          <a:p>
            <a:pPr lvl="1"/>
            <a:r>
              <a:rPr lang="en-US" altLang="zh-CN" sz="2400"/>
              <a:t>After  out_stream.setf(ios::fixed);</a:t>
            </a:r>
            <a:br>
              <a:rPr lang="en-US" altLang="zh-CN" sz="2400"/>
            </a:br>
            <a:r>
              <a:rPr lang="en-US" altLang="zh-CN" sz="2400"/>
              <a:t>All further output of floating point numbers…</a:t>
            </a:r>
          </a:p>
          <a:p>
            <a:pPr lvl="2"/>
            <a:r>
              <a:rPr lang="en-US" altLang="zh-CN" sz="2000"/>
              <a:t>Will be written in fixed-point notation, the way we </a:t>
            </a:r>
            <a:br>
              <a:rPr lang="en-US" altLang="zh-CN" sz="2000"/>
            </a:br>
            <a:r>
              <a:rPr lang="en-US" altLang="zh-CN" sz="2000"/>
              <a:t>normally expect to see numbers  </a:t>
            </a:r>
          </a:p>
          <a:p>
            <a:r>
              <a:rPr lang="en-US" altLang="zh-CN" sz="2400"/>
              <a:t>Calls to setf apply only to the stream named in</a:t>
            </a:r>
            <a:br>
              <a:rPr lang="en-US" altLang="zh-CN" sz="2400"/>
            </a:br>
            <a:r>
              <a:rPr lang="en-US" altLang="zh-CN" sz="2400"/>
              <a:t>the call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050088" y="6400800"/>
            <a:ext cx="1905000" cy="457200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Slide </a:t>
            </a:r>
            <a:r>
              <a:rPr lang="en-US" altLang="zh-CN" dirty="0" smtClean="0"/>
              <a:t>6- </a:t>
            </a:r>
            <a:fld id="{503008F6-9111-4B34-9D23-99FDA153D24A}" type="slidenum">
              <a:rPr lang="en-US" altLang="zh-CN"/>
              <a:pPr/>
              <a:t>45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51938" name="Text Box 1026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6410325" y="5240338"/>
            <a:ext cx="1785938" cy="466725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chemeClr val="tx2"/>
                </a:solidFill>
              </a:rPr>
              <a:t>Display 5.5</a:t>
            </a:r>
          </a:p>
        </p:txBody>
      </p:sp>
      <p:sp>
        <p:nvSpPr>
          <p:cNvPr id="551939" name="Rectangle 102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setf(ios::showpoint);</a:t>
            </a:r>
          </a:p>
        </p:txBody>
      </p:sp>
      <p:sp>
        <p:nvSpPr>
          <p:cNvPr id="551940" name="Rectangle 102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After </a:t>
            </a:r>
            <a:r>
              <a:rPr lang="en-US" altLang="zh-CN" dirty="0" err="1"/>
              <a:t>out_stream.setf</a:t>
            </a:r>
            <a:r>
              <a:rPr lang="en-US" altLang="zh-CN" dirty="0"/>
              <a:t>(</a:t>
            </a:r>
            <a:r>
              <a:rPr lang="en-US" altLang="zh-CN" dirty="0" err="1"/>
              <a:t>ios</a:t>
            </a:r>
            <a:r>
              <a:rPr lang="en-US" altLang="zh-CN" dirty="0"/>
              <a:t>::</a:t>
            </a:r>
            <a:r>
              <a:rPr lang="en-US" altLang="zh-CN" dirty="0" err="1"/>
              <a:t>showpoint</a:t>
            </a:r>
            <a:r>
              <a:rPr lang="en-US" altLang="zh-CN" dirty="0"/>
              <a:t>);</a:t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Output of floating point numbers…</a:t>
            </a:r>
          </a:p>
          <a:p>
            <a:pPr lvl="2"/>
            <a:r>
              <a:rPr lang="en-US" altLang="zh-CN" dirty="0"/>
              <a:t>Will show the decimal point even if all digits after the</a:t>
            </a:r>
            <a:br>
              <a:rPr lang="en-US" altLang="zh-CN" dirty="0"/>
            </a:br>
            <a:r>
              <a:rPr lang="en-US" altLang="zh-CN" dirty="0"/>
              <a:t>decimal point are zeroes</a:t>
            </a:r>
          </a:p>
          <a:p>
            <a:pPr lvl="2"/>
            <a:endParaRPr lang="en-US" altLang="zh-CN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519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519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1938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050088" y="6400800"/>
            <a:ext cx="1905000" cy="45720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Slide 5- </a:t>
            </a:r>
            <a:fld id="{6459017F-09B4-4CB5-AF40-3C6D87201FD0}" type="slidenum">
              <a:rPr lang="en-US" altLang="zh-CN"/>
              <a:pPr/>
              <a:t>46</a:t>
            </a:fld>
            <a:endParaRPr lang="en-CA" altLang="zh-CN">
              <a:ea typeface="宋体" panose="02010600030101010101" pitchFamily="2" charset="-122"/>
            </a:endParaRPr>
          </a:p>
        </p:txBody>
      </p:sp>
      <p:grpSp>
        <p:nvGrpSpPr>
          <p:cNvPr id="552962" name="Group 2"/>
          <p:cNvGrpSpPr>
            <a:grpSpLocks/>
          </p:cNvGrpSpPr>
          <p:nvPr/>
        </p:nvGrpSpPr>
        <p:grpSpPr bwMode="auto">
          <a:xfrm>
            <a:off x="2128838" y="5240338"/>
            <a:ext cx="5092700" cy="485775"/>
            <a:chOff x="1341" y="3301"/>
            <a:chExt cx="3208" cy="306"/>
          </a:xfrm>
        </p:grpSpPr>
        <p:sp>
          <p:nvSpPr>
            <p:cNvPr id="552963" name="Text Box 3"/>
            <p:cNvSpPr txBox="1">
              <a:spLocks noChangeArrowheads="1"/>
            </p:cNvSpPr>
            <p:nvPr/>
          </p:nvSpPr>
          <p:spPr bwMode="auto">
            <a:xfrm>
              <a:off x="1341" y="3313"/>
              <a:ext cx="281" cy="294"/>
            </a:xfrm>
            <a:prstGeom prst="rect">
              <a:avLst/>
            </a:prstGeom>
            <a:noFill/>
            <a:ln w="9525" algn="ctr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8BE1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chemeClr val="tx2"/>
                  </a:solidFill>
                </a:rPr>
                <a:t>   </a:t>
              </a:r>
            </a:p>
          </p:txBody>
        </p:sp>
        <p:sp>
          <p:nvSpPr>
            <p:cNvPr id="552964" name="Text Box 4"/>
            <p:cNvSpPr txBox="1">
              <a:spLocks noChangeArrowheads="1"/>
            </p:cNvSpPr>
            <p:nvPr/>
          </p:nvSpPr>
          <p:spPr bwMode="auto">
            <a:xfrm>
              <a:off x="1624" y="3313"/>
              <a:ext cx="281" cy="294"/>
            </a:xfrm>
            <a:prstGeom prst="rect">
              <a:avLst/>
            </a:prstGeom>
            <a:noFill/>
            <a:ln w="9525" algn="ctr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8BE1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chemeClr val="tx2"/>
                  </a:solidFill>
                </a:rPr>
                <a:t>   </a:t>
              </a:r>
            </a:p>
          </p:txBody>
        </p:sp>
        <p:sp>
          <p:nvSpPr>
            <p:cNvPr id="552965" name="Text Box 5"/>
            <p:cNvSpPr txBox="1">
              <a:spLocks noChangeArrowheads="1"/>
            </p:cNvSpPr>
            <p:nvPr/>
          </p:nvSpPr>
          <p:spPr bwMode="auto">
            <a:xfrm>
              <a:off x="1908" y="3313"/>
              <a:ext cx="281" cy="294"/>
            </a:xfrm>
            <a:prstGeom prst="rect">
              <a:avLst/>
            </a:prstGeom>
            <a:noFill/>
            <a:ln w="9525" algn="ctr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8BE1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chemeClr val="tx2"/>
                  </a:solidFill>
                </a:rPr>
                <a:t>   </a:t>
              </a:r>
            </a:p>
          </p:txBody>
        </p:sp>
        <p:sp>
          <p:nvSpPr>
            <p:cNvPr id="552966" name="Text Box 6"/>
            <p:cNvSpPr txBox="1">
              <a:spLocks noChangeArrowheads="1"/>
            </p:cNvSpPr>
            <p:nvPr/>
          </p:nvSpPr>
          <p:spPr bwMode="auto">
            <a:xfrm>
              <a:off x="2191" y="3313"/>
              <a:ext cx="282" cy="294"/>
            </a:xfrm>
            <a:prstGeom prst="rect">
              <a:avLst/>
            </a:prstGeom>
            <a:noFill/>
            <a:ln w="9525" algn="ctr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8BE1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None/>
              </a:pPr>
              <a:r>
                <a:rPr lang="en-US" altLang="zh-CN" b="1">
                  <a:solidFill>
                    <a:schemeClr val="tx2"/>
                  </a:solidFill>
                </a:rPr>
                <a:t>7</a:t>
              </a:r>
              <a:r>
                <a:rPr lang="en-US" altLang="zh-CN">
                  <a:solidFill>
                    <a:schemeClr val="tx2"/>
                  </a:solidFill>
                </a:rPr>
                <a:t> </a:t>
              </a:r>
            </a:p>
          </p:txBody>
        </p:sp>
        <p:sp>
          <p:nvSpPr>
            <p:cNvPr id="552967" name="Text Box 7"/>
            <p:cNvSpPr txBox="1">
              <a:spLocks noChangeArrowheads="1"/>
            </p:cNvSpPr>
            <p:nvPr/>
          </p:nvSpPr>
          <p:spPr bwMode="auto">
            <a:xfrm>
              <a:off x="3404" y="3301"/>
              <a:ext cx="282" cy="294"/>
            </a:xfrm>
            <a:prstGeom prst="rect">
              <a:avLst/>
            </a:prstGeom>
            <a:noFill/>
            <a:ln w="9525" algn="ctr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8BE1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None/>
              </a:pPr>
              <a:r>
                <a:rPr lang="en-US" altLang="zh-CN" b="1">
                  <a:solidFill>
                    <a:schemeClr val="tx2"/>
                  </a:solidFill>
                </a:rPr>
                <a:t> 7</a:t>
              </a:r>
            </a:p>
          </p:txBody>
        </p:sp>
        <p:sp>
          <p:nvSpPr>
            <p:cNvPr id="552968" name="Text Box 8"/>
            <p:cNvSpPr txBox="1">
              <a:spLocks noChangeArrowheads="1"/>
            </p:cNvSpPr>
            <p:nvPr/>
          </p:nvSpPr>
          <p:spPr bwMode="auto">
            <a:xfrm>
              <a:off x="3693" y="3301"/>
              <a:ext cx="281" cy="294"/>
            </a:xfrm>
            <a:prstGeom prst="rect">
              <a:avLst/>
            </a:prstGeom>
            <a:noFill/>
            <a:ln w="9525" algn="ctr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8BE1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chemeClr val="tx2"/>
                  </a:solidFill>
                </a:rPr>
                <a:t>   </a:t>
              </a:r>
            </a:p>
          </p:txBody>
        </p:sp>
        <p:sp>
          <p:nvSpPr>
            <p:cNvPr id="552969" name="Text Box 9"/>
            <p:cNvSpPr txBox="1">
              <a:spLocks noChangeArrowheads="1"/>
            </p:cNvSpPr>
            <p:nvPr/>
          </p:nvSpPr>
          <p:spPr bwMode="auto">
            <a:xfrm>
              <a:off x="3981" y="3301"/>
              <a:ext cx="281" cy="294"/>
            </a:xfrm>
            <a:prstGeom prst="rect">
              <a:avLst/>
            </a:prstGeom>
            <a:noFill/>
            <a:ln w="9525" algn="ctr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8BE1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chemeClr val="tx2"/>
                  </a:solidFill>
                </a:rPr>
                <a:t>   </a:t>
              </a:r>
            </a:p>
          </p:txBody>
        </p:sp>
        <p:sp>
          <p:nvSpPr>
            <p:cNvPr id="552970" name="Text Box 10"/>
            <p:cNvSpPr txBox="1">
              <a:spLocks noChangeArrowheads="1"/>
            </p:cNvSpPr>
            <p:nvPr/>
          </p:nvSpPr>
          <p:spPr bwMode="auto">
            <a:xfrm>
              <a:off x="4268" y="3301"/>
              <a:ext cx="281" cy="294"/>
            </a:xfrm>
            <a:prstGeom prst="rect">
              <a:avLst/>
            </a:prstGeom>
            <a:noFill/>
            <a:ln w="9525" algn="ctr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8BE1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chemeClr val="tx2"/>
                  </a:solidFill>
                </a:rPr>
                <a:t>   </a:t>
              </a:r>
            </a:p>
          </p:txBody>
        </p:sp>
      </p:grpSp>
      <p:sp>
        <p:nvSpPr>
          <p:cNvPr id="552971" name="Text Box 11"/>
          <p:cNvSpPr txBox="1">
            <a:spLocks noChangeArrowheads="1"/>
          </p:cNvSpPr>
          <p:nvPr/>
        </p:nvSpPr>
        <p:spPr bwMode="auto">
          <a:xfrm>
            <a:off x="2227263" y="5773738"/>
            <a:ext cx="1539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8BE1A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>
                <a:solidFill>
                  <a:schemeClr val="tx2"/>
                </a:solidFill>
              </a:rPr>
              <a:t>(ios::right)</a:t>
            </a:r>
          </a:p>
        </p:txBody>
      </p:sp>
      <p:sp>
        <p:nvSpPr>
          <p:cNvPr id="552972" name="Text Box 12"/>
          <p:cNvSpPr txBox="1">
            <a:spLocks noChangeArrowheads="1"/>
          </p:cNvSpPr>
          <p:nvPr/>
        </p:nvSpPr>
        <p:spPr bwMode="auto">
          <a:xfrm>
            <a:off x="5638800" y="5811838"/>
            <a:ext cx="1352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8BE1A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>
                <a:solidFill>
                  <a:schemeClr val="tx2"/>
                </a:solidFill>
              </a:rPr>
              <a:t>(ios::left)</a:t>
            </a:r>
          </a:p>
        </p:txBody>
      </p:sp>
      <p:sp>
        <p:nvSpPr>
          <p:cNvPr id="552973" name="Rectangle 1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Creating Space in Output</a:t>
            </a:r>
          </a:p>
        </p:txBody>
      </p:sp>
      <p:sp>
        <p:nvSpPr>
          <p:cNvPr id="552974" name="Rectangle 1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/>
              <a:t>The width function specifies the number of </a:t>
            </a:r>
            <a:br>
              <a:rPr lang="en-US" altLang="zh-CN" sz="2400" dirty="0"/>
            </a:br>
            <a:r>
              <a:rPr lang="en-US" altLang="zh-CN" sz="2400" dirty="0"/>
              <a:t>spaces for the next item</a:t>
            </a:r>
          </a:p>
          <a:p>
            <a:pPr lvl="1"/>
            <a:r>
              <a:rPr lang="en-US" altLang="zh-CN" sz="2400" dirty="0"/>
              <a:t>Applies only to the next item of output</a:t>
            </a:r>
          </a:p>
          <a:p>
            <a:r>
              <a:rPr lang="en-US" altLang="zh-CN" sz="2400" dirty="0"/>
              <a:t>Example: To print the digit 7 in four spaces use</a:t>
            </a:r>
            <a:br>
              <a:rPr lang="en-US" altLang="zh-CN" sz="2400" dirty="0"/>
            </a:br>
            <a:r>
              <a:rPr lang="en-US" altLang="zh-CN" sz="2400" dirty="0"/>
              <a:t> 		  </a:t>
            </a:r>
            <a:r>
              <a:rPr lang="en-US" altLang="zh-CN" sz="2400" dirty="0" err="1">
                <a:solidFill>
                  <a:srgbClr val="0000FF"/>
                </a:solidFill>
              </a:rPr>
              <a:t>out_stream.width</a:t>
            </a:r>
            <a:r>
              <a:rPr lang="en-US" altLang="zh-CN" sz="2400" dirty="0">
                <a:solidFill>
                  <a:srgbClr val="0000FF"/>
                </a:solidFill>
              </a:rPr>
              <a:t>(4);</a:t>
            </a:r>
            <a:br>
              <a:rPr lang="en-US" altLang="zh-CN" sz="2400" dirty="0">
                <a:solidFill>
                  <a:srgbClr val="0000FF"/>
                </a:solidFill>
              </a:rPr>
            </a:br>
            <a:r>
              <a:rPr lang="en-US" altLang="zh-CN" sz="2400" dirty="0">
                <a:solidFill>
                  <a:srgbClr val="0000FF"/>
                </a:solidFill>
              </a:rPr>
              <a:t> 	           </a:t>
            </a:r>
            <a:r>
              <a:rPr lang="en-US" altLang="zh-CN" sz="2400" dirty="0" err="1">
                <a:solidFill>
                  <a:srgbClr val="0000FF"/>
                </a:solidFill>
              </a:rPr>
              <a:t>out_stream</a:t>
            </a:r>
            <a:r>
              <a:rPr lang="en-US" altLang="zh-CN" sz="2400" dirty="0">
                <a:solidFill>
                  <a:srgbClr val="0000FF"/>
                </a:solidFill>
              </a:rPr>
              <a:t> &lt;&lt; 7 &lt;&lt; </a:t>
            </a:r>
            <a:r>
              <a:rPr lang="en-US" altLang="zh-CN" sz="2400" dirty="0" err="1">
                <a:solidFill>
                  <a:srgbClr val="0000FF"/>
                </a:solidFill>
              </a:rPr>
              <a:t>endl</a:t>
            </a:r>
            <a:r>
              <a:rPr lang="en-US" altLang="zh-CN" sz="2400" dirty="0">
                <a:solidFill>
                  <a:srgbClr val="0000FF"/>
                </a:solidFill>
              </a:rPr>
              <a:t>;</a:t>
            </a:r>
          </a:p>
          <a:p>
            <a:pPr lvl="1"/>
            <a:r>
              <a:rPr lang="en-US" altLang="zh-CN" sz="2400" dirty="0"/>
              <a:t>Three of the spaces will be blank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52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52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52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71" grpId="0"/>
      <p:bldP spid="552972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050088" y="6400800"/>
            <a:ext cx="1905000" cy="45720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Slide 5- </a:t>
            </a:r>
            <a:fld id="{52E08917-DB34-45DA-BAB1-DC84A22AEFF3}" type="slidenum">
              <a:rPr lang="en-US" altLang="zh-CN"/>
              <a:pPr/>
              <a:t>47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53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Not Enough Width?</a:t>
            </a:r>
          </a:p>
        </p:txBody>
      </p:sp>
      <p:sp>
        <p:nvSpPr>
          <p:cNvPr id="553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What if the argument for width is too small?</a:t>
            </a:r>
          </a:p>
          <a:p>
            <a:pPr lvl="1"/>
            <a:r>
              <a:rPr lang="en-US" altLang="zh-CN" dirty="0"/>
              <a:t>Such as specifying</a:t>
            </a:r>
            <a:br>
              <a:rPr lang="en-US" altLang="zh-CN" dirty="0"/>
            </a:br>
            <a:r>
              <a:rPr lang="en-US" altLang="zh-CN" dirty="0"/>
              <a:t>			    </a:t>
            </a:r>
            <a:r>
              <a:rPr lang="en-US" altLang="zh-CN" dirty="0" err="1">
                <a:solidFill>
                  <a:srgbClr val="0000FF"/>
                </a:solidFill>
              </a:rPr>
              <a:t>cout.width</a:t>
            </a:r>
            <a:r>
              <a:rPr lang="en-US" altLang="zh-CN" dirty="0">
                <a:solidFill>
                  <a:srgbClr val="0000FF"/>
                </a:solidFill>
              </a:rPr>
              <a:t>(3);  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when the value to print is 3456.45</a:t>
            </a:r>
          </a:p>
          <a:p>
            <a:r>
              <a:rPr lang="en-US" altLang="zh-CN" dirty="0"/>
              <a:t>The entire item is always output</a:t>
            </a:r>
          </a:p>
          <a:p>
            <a:pPr lvl="1"/>
            <a:r>
              <a:rPr lang="en-US" altLang="zh-CN" dirty="0"/>
              <a:t>If too few spaces are specified, as many more </a:t>
            </a:r>
            <a:br>
              <a:rPr lang="en-US" altLang="zh-CN" dirty="0"/>
            </a:br>
            <a:r>
              <a:rPr lang="en-US" altLang="zh-CN" dirty="0"/>
              <a:t>spaces as needed are used</a:t>
            </a:r>
          </a:p>
          <a:p>
            <a:endParaRPr lang="en-US" altLang="zh-CN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01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Unsetting Flags</a:t>
            </a:r>
          </a:p>
        </p:txBody>
      </p:sp>
      <p:sp>
        <p:nvSpPr>
          <p:cNvPr id="555011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Any flag that is set, may be unset</a:t>
            </a:r>
          </a:p>
          <a:p>
            <a:r>
              <a:rPr lang="en-US" altLang="zh-CN" dirty="0"/>
              <a:t>Use the </a:t>
            </a:r>
            <a:r>
              <a:rPr lang="en-US" altLang="zh-CN" dirty="0" err="1"/>
              <a:t>unsetf</a:t>
            </a:r>
            <a:r>
              <a:rPr lang="en-US" altLang="zh-CN" dirty="0"/>
              <a:t> function</a:t>
            </a:r>
          </a:p>
          <a:p>
            <a:pPr lvl="1"/>
            <a:r>
              <a:rPr lang="en-US" altLang="zh-CN" dirty="0"/>
              <a:t>Example:</a:t>
            </a:r>
            <a:br>
              <a:rPr lang="en-US" altLang="zh-CN" dirty="0"/>
            </a:br>
            <a:r>
              <a:rPr lang="en-US" altLang="zh-CN" dirty="0"/>
              <a:t>			</a:t>
            </a:r>
            <a:r>
              <a:rPr lang="en-US" altLang="zh-CN" dirty="0" err="1">
                <a:solidFill>
                  <a:srgbClr val="0000FF"/>
                </a:solidFill>
              </a:rPr>
              <a:t>cout.unsetf</a:t>
            </a:r>
            <a:r>
              <a:rPr lang="en-US" altLang="zh-CN" dirty="0">
                <a:solidFill>
                  <a:srgbClr val="0000FF"/>
                </a:solidFill>
              </a:rPr>
              <a:t>(</a:t>
            </a:r>
            <a:r>
              <a:rPr lang="en-US" altLang="zh-CN" dirty="0" err="1">
                <a:solidFill>
                  <a:srgbClr val="0000FF"/>
                </a:solidFill>
              </a:rPr>
              <a:t>ios</a:t>
            </a:r>
            <a:r>
              <a:rPr lang="en-US" altLang="zh-CN" dirty="0">
                <a:solidFill>
                  <a:srgbClr val="0000FF"/>
                </a:solidFill>
              </a:rPr>
              <a:t>::</a:t>
            </a:r>
            <a:r>
              <a:rPr lang="en-US" altLang="zh-CN" dirty="0" err="1">
                <a:solidFill>
                  <a:srgbClr val="0000FF"/>
                </a:solidFill>
              </a:rPr>
              <a:t>showpos</a:t>
            </a:r>
            <a:r>
              <a:rPr lang="en-US" altLang="zh-CN" dirty="0">
                <a:solidFill>
                  <a:srgbClr val="0000FF"/>
                </a:solidFill>
              </a:rPr>
              <a:t>);</a:t>
            </a:r>
            <a:br>
              <a:rPr lang="en-US" altLang="zh-CN" dirty="0">
                <a:solidFill>
                  <a:srgbClr val="0000FF"/>
                </a:solidFill>
              </a:rPr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causes the program to stop printing plus signs on positive numbers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7050088" y="6400800"/>
            <a:ext cx="1905000" cy="457200"/>
          </a:xfrm>
          <a:prstGeom prst="rect">
            <a:avLst/>
          </a:prstGeom>
        </p:spPr>
        <p:txBody>
          <a:bodyPr/>
          <a:lstStyle/>
          <a:p>
            <a:r>
              <a:rPr lang="en-US" altLang="zh-CN" smtClean="0"/>
              <a:t>Slide 6- </a:t>
            </a:r>
            <a:fld id="{64DFAACD-A2F6-4D8B-AD96-C11C543D4A62}" type="slidenum">
              <a:rPr lang="en-US" altLang="zh-CN" smtClean="0"/>
              <a:pPr/>
              <a:t>48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050088" y="6400800"/>
            <a:ext cx="1905000" cy="45720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Slide 5- </a:t>
            </a:r>
            <a:fld id="{3B70FBC1-130F-4A60-B5EE-FE798AAEAA5C}" type="slidenum">
              <a:rPr lang="en-US" altLang="zh-CN"/>
              <a:pPr/>
              <a:t>49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56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Manipulators</a:t>
            </a:r>
          </a:p>
        </p:txBody>
      </p:sp>
      <p:sp>
        <p:nvSpPr>
          <p:cNvPr id="556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A manipulator is a function called in a </a:t>
            </a:r>
            <a:br>
              <a:rPr lang="en-US" altLang="zh-CN"/>
            </a:br>
            <a:r>
              <a:rPr lang="en-US" altLang="zh-CN"/>
              <a:t>nontraditional way</a:t>
            </a:r>
          </a:p>
          <a:p>
            <a:pPr lvl="1"/>
            <a:r>
              <a:rPr lang="en-US" altLang="zh-CN"/>
              <a:t>Manipulators in turn call member functions</a:t>
            </a:r>
          </a:p>
          <a:p>
            <a:pPr lvl="1"/>
            <a:r>
              <a:rPr lang="en-US" altLang="zh-CN"/>
              <a:t>Manipulators may or may not have arguments</a:t>
            </a:r>
          </a:p>
          <a:p>
            <a:pPr lvl="1"/>
            <a:r>
              <a:rPr lang="en-US" altLang="zh-CN"/>
              <a:t>Used after the insertion operator (&lt;&lt;) as if the </a:t>
            </a:r>
            <a:br>
              <a:rPr lang="en-US" altLang="zh-CN"/>
            </a:br>
            <a:r>
              <a:rPr lang="en-US" altLang="zh-CN"/>
              <a:t>manipulator function call is an output item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050088" y="6400800"/>
            <a:ext cx="1905000" cy="457200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Slide </a:t>
            </a:r>
            <a:r>
              <a:rPr lang="en-US" altLang="zh-CN" dirty="0" smtClean="0"/>
              <a:t>6- </a:t>
            </a:r>
            <a:fld id="{242E50C9-21EC-4CDA-8EF2-B9EB94175672}" type="slidenum">
              <a:rPr lang="en-US" altLang="zh-CN"/>
              <a:pPr/>
              <a:t>5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17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Objects</a:t>
            </a:r>
          </a:p>
        </p:txBody>
      </p:sp>
      <p:sp>
        <p:nvSpPr>
          <p:cNvPr id="517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/>
          </a:p>
          <a:p>
            <a:r>
              <a:rPr lang="en-US" altLang="zh-CN"/>
              <a:t>Objects are special variables that</a:t>
            </a:r>
          </a:p>
          <a:p>
            <a:pPr lvl="1"/>
            <a:r>
              <a:rPr lang="en-US" altLang="zh-CN"/>
              <a:t>Have their own special-purpose functions</a:t>
            </a:r>
          </a:p>
          <a:p>
            <a:pPr lvl="1"/>
            <a:r>
              <a:rPr lang="en-US" altLang="zh-CN"/>
              <a:t>Set C++ apart from earlier programming languages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050088" y="6400800"/>
            <a:ext cx="1905000" cy="45720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Slide 5- </a:t>
            </a:r>
            <a:fld id="{AAEEC988-99A2-4810-84B0-2C88227E8644}" type="slidenum">
              <a:rPr lang="en-US" altLang="zh-CN"/>
              <a:pPr/>
              <a:t>50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57058" name="Text Box 1026"/>
          <p:cNvSpPr txBox="1">
            <a:spLocks noChangeArrowheads="1"/>
          </p:cNvSpPr>
          <p:nvPr/>
        </p:nvSpPr>
        <p:spPr bwMode="auto">
          <a:xfrm>
            <a:off x="2544763" y="5105400"/>
            <a:ext cx="18621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8BE1A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>
                <a:solidFill>
                  <a:schemeClr val="tx2"/>
                </a:solidFill>
              </a:rPr>
              <a:t>Two Spaces</a:t>
            </a:r>
          </a:p>
        </p:txBody>
      </p:sp>
      <p:sp>
        <p:nvSpPr>
          <p:cNvPr id="557059" name="Text Box 1027"/>
          <p:cNvSpPr txBox="1">
            <a:spLocks noChangeArrowheads="1"/>
          </p:cNvSpPr>
          <p:nvPr/>
        </p:nvSpPr>
        <p:spPr bwMode="auto">
          <a:xfrm>
            <a:off x="5029200" y="5105400"/>
            <a:ext cx="19129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8BE1A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>
                <a:solidFill>
                  <a:schemeClr val="tx2"/>
                </a:solidFill>
              </a:rPr>
              <a:t>Four Spaces</a:t>
            </a:r>
          </a:p>
        </p:txBody>
      </p:sp>
      <p:grpSp>
        <p:nvGrpSpPr>
          <p:cNvPr id="557065" name="Group 1033"/>
          <p:cNvGrpSpPr>
            <a:grpSpLocks/>
          </p:cNvGrpSpPr>
          <p:nvPr/>
        </p:nvGrpSpPr>
        <p:grpSpPr bwMode="auto">
          <a:xfrm>
            <a:off x="3524250" y="4437063"/>
            <a:ext cx="1200150" cy="685800"/>
            <a:chOff x="2196" y="2613"/>
            <a:chExt cx="756" cy="432"/>
          </a:xfrm>
        </p:grpSpPr>
        <p:sp>
          <p:nvSpPr>
            <p:cNvPr id="557060" name="Line 1028"/>
            <p:cNvSpPr>
              <a:spLocks noChangeShapeType="1"/>
            </p:cNvSpPr>
            <p:nvPr/>
          </p:nvSpPr>
          <p:spPr bwMode="auto">
            <a:xfrm flipV="1">
              <a:off x="2196" y="2613"/>
              <a:ext cx="228" cy="432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7061" name="Line 1029"/>
            <p:cNvSpPr>
              <a:spLocks noChangeShapeType="1"/>
            </p:cNvSpPr>
            <p:nvPr/>
          </p:nvSpPr>
          <p:spPr bwMode="auto">
            <a:xfrm flipV="1">
              <a:off x="2208" y="2661"/>
              <a:ext cx="744" cy="384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57062" name="Line 1030"/>
          <p:cNvSpPr>
            <a:spLocks noChangeShapeType="1"/>
          </p:cNvSpPr>
          <p:nvPr/>
        </p:nvSpPr>
        <p:spPr bwMode="auto">
          <a:xfrm flipV="1">
            <a:off x="5789613" y="4494213"/>
            <a:ext cx="0" cy="62865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7063" name="Rectangle 103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The setw Manipulator</a:t>
            </a:r>
          </a:p>
        </p:txBody>
      </p:sp>
      <p:sp>
        <p:nvSpPr>
          <p:cNvPr id="557064" name="Rectangle 103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 err="1"/>
              <a:t>setw</a:t>
            </a:r>
            <a:r>
              <a:rPr lang="en-US" altLang="zh-CN" sz="2400" dirty="0"/>
              <a:t> does the same task as the member </a:t>
            </a:r>
            <a:br>
              <a:rPr lang="en-US" altLang="zh-CN" sz="2400" dirty="0"/>
            </a:br>
            <a:r>
              <a:rPr lang="en-US" altLang="zh-CN" sz="2400" dirty="0"/>
              <a:t>function width</a:t>
            </a:r>
          </a:p>
          <a:p>
            <a:pPr lvl="1"/>
            <a:r>
              <a:rPr lang="en-US" altLang="zh-CN" sz="2400" dirty="0" err="1"/>
              <a:t>setw</a:t>
            </a:r>
            <a:r>
              <a:rPr lang="en-US" altLang="zh-CN" sz="2400" dirty="0"/>
              <a:t> calls the width function to set spaces for output</a:t>
            </a:r>
          </a:p>
          <a:p>
            <a:r>
              <a:rPr lang="en-US" altLang="zh-CN" sz="2400" dirty="0"/>
              <a:t>Example:    </a:t>
            </a:r>
            <a:r>
              <a:rPr lang="en-US" altLang="zh-CN" sz="2400" dirty="0" err="1">
                <a:solidFill>
                  <a:srgbClr val="0000FF"/>
                </a:solidFill>
              </a:rPr>
              <a:t>cout</a:t>
            </a:r>
            <a:r>
              <a:rPr lang="en-US" altLang="zh-CN" sz="2400" dirty="0">
                <a:solidFill>
                  <a:srgbClr val="0000FF"/>
                </a:solidFill>
              </a:rPr>
              <a:t> &lt;&lt; "Start" &lt;&lt; </a:t>
            </a:r>
            <a:r>
              <a:rPr lang="en-US" altLang="zh-CN" sz="2400" dirty="0" err="1">
                <a:solidFill>
                  <a:srgbClr val="0000FF"/>
                </a:solidFill>
              </a:rPr>
              <a:t>setw</a:t>
            </a:r>
            <a:r>
              <a:rPr lang="en-US" altLang="zh-CN" sz="2400" dirty="0">
                <a:solidFill>
                  <a:srgbClr val="0000FF"/>
                </a:solidFill>
              </a:rPr>
              <a:t>(4) &lt;&lt; 10</a:t>
            </a:r>
            <a:br>
              <a:rPr lang="en-US" altLang="zh-CN" sz="2400" dirty="0">
                <a:solidFill>
                  <a:srgbClr val="0000FF"/>
                </a:solidFill>
              </a:rPr>
            </a:br>
            <a:r>
              <a:rPr lang="en-US" altLang="zh-CN" sz="2400" dirty="0">
                <a:solidFill>
                  <a:srgbClr val="0000FF"/>
                </a:solidFill>
              </a:rPr>
              <a:t>     			    &lt;&lt; </a:t>
            </a:r>
            <a:r>
              <a:rPr lang="en-US" altLang="zh-CN" sz="2400" dirty="0" err="1">
                <a:solidFill>
                  <a:srgbClr val="0000FF"/>
                </a:solidFill>
              </a:rPr>
              <a:t>setw</a:t>
            </a:r>
            <a:r>
              <a:rPr lang="en-US" altLang="zh-CN" sz="2400" dirty="0">
                <a:solidFill>
                  <a:srgbClr val="0000FF"/>
                </a:solidFill>
              </a:rPr>
              <a:t>(4) &lt;&lt; </a:t>
            </a:r>
            <a:r>
              <a:rPr lang="en-US" altLang="zh-CN" sz="2400" dirty="0" err="1">
                <a:solidFill>
                  <a:srgbClr val="0000FF"/>
                </a:solidFill>
              </a:rPr>
              <a:t>setw</a:t>
            </a:r>
            <a:r>
              <a:rPr lang="en-US" altLang="zh-CN" sz="2400" dirty="0">
                <a:solidFill>
                  <a:srgbClr val="0000FF"/>
                </a:solidFill>
              </a:rPr>
              <a:t>(6) &lt;&lt; 30;</a:t>
            </a:r>
            <a:br>
              <a:rPr lang="en-US" altLang="zh-CN" sz="2400" dirty="0">
                <a:solidFill>
                  <a:srgbClr val="0000FF"/>
                </a:solidFill>
              </a:rPr>
            </a:b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2400" dirty="0"/>
              <a:t>	produces:    Start     10      20        30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557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1000"/>
                                        <p:tgtEl>
                                          <p:spTgt spid="557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1000"/>
                                        <p:tgtEl>
                                          <p:spTgt spid="557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7058" grpId="0"/>
      <p:bldP spid="557059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050088" y="6400800"/>
            <a:ext cx="1905000" cy="45720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Slide 5- </a:t>
            </a:r>
            <a:fld id="{1FA473AF-AAF0-47DA-8BB5-35149C2B9C17}" type="slidenum">
              <a:rPr lang="en-US" altLang="zh-CN"/>
              <a:pPr/>
              <a:t>51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58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The setprecision Manipulator</a:t>
            </a:r>
          </a:p>
        </p:txBody>
      </p:sp>
      <p:sp>
        <p:nvSpPr>
          <p:cNvPr id="558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 dirty="0" err="1"/>
              <a:t>setprecision</a:t>
            </a:r>
            <a:r>
              <a:rPr lang="en-US" altLang="zh-CN" sz="2400" dirty="0"/>
              <a:t> does the same task as the member </a:t>
            </a:r>
            <a:br>
              <a:rPr lang="en-US" altLang="zh-CN" sz="2400" dirty="0"/>
            </a:br>
            <a:r>
              <a:rPr lang="en-US" altLang="zh-CN" sz="2400" dirty="0"/>
              <a:t>function precision	</a:t>
            </a:r>
            <a:br>
              <a:rPr lang="en-US" altLang="zh-CN" sz="2400" dirty="0"/>
            </a:br>
            <a:endParaRPr lang="en-US" altLang="zh-CN" sz="2400" dirty="0"/>
          </a:p>
          <a:p>
            <a:pPr>
              <a:lnSpc>
                <a:spcPct val="90000"/>
              </a:lnSpc>
            </a:pPr>
            <a:r>
              <a:rPr lang="en-US" altLang="zh-CN" sz="2400" dirty="0"/>
              <a:t>Example:   	</a:t>
            </a:r>
            <a:r>
              <a:rPr lang="en-US" altLang="zh-CN" sz="2400" dirty="0" err="1">
                <a:solidFill>
                  <a:srgbClr val="0000FF"/>
                </a:solidFill>
              </a:rPr>
              <a:t>cout.setf</a:t>
            </a:r>
            <a:r>
              <a:rPr lang="en-US" altLang="zh-CN" sz="2400" dirty="0">
                <a:solidFill>
                  <a:srgbClr val="0000FF"/>
                </a:solidFill>
              </a:rPr>
              <a:t>(</a:t>
            </a:r>
            <a:r>
              <a:rPr lang="en-US" altLang="zh-CN" sz="2400" dirty="0" err="1">
                <a:solidFill>
                  <a:srgbClr val="0000FF"/>
                </a:solidFill>
              </a:rPr>
              <a:t>ios</a:t>
            </a:r>
            <a:r>
              <a:rPr lang="en-US" altLang="zh-CN" sz="2400" dirty="0">
                <a:solidFill>
                  <a:srgbClr val="0000FF"/>
                </a:solidFill>
              </a:rPr>
              <a:t>::fixed);</a:t>
            </a:r>
            <a:br>
              <a:rPr lang="en-US" altLang="zh-CN" sz="2400" dirty="0">
                <a:solidFill>
                  <a:srgbClr val="0000FF"/>
                </a:solidFill>
              </a:rPr>
            </a:br>
            <a:r>
              <a:rPr lang="en-US" altLang="zh-CN" sz="2400" dirty="0">
                <a:solidFill>
                  <a:srgbClr val="0000FF"/>
                </a:solidFill>
              </a:rPr>
              <a:t>   			</a:t>
            </a:r>
            <a:r>
              <a:rPr lang="en-US" altLang="zh-CN" sz="2400" dirty="0" err="1">
                <a:solidFill>
                  <a:srgbClr val="0000FF"/>
                </a:solidFill>
              </a:rPr>
              <a:t>cout.setf</a:t>
            </a:r>
            <a:r>
              <a:rPr lang="en-US" altLang="zh-CN" sz="2400" dirty="0">
                <a:solidFill>
                  <a:srgbClr val="0000FF"/>
                </a:solidFill>
              </a:rPr>
              <a:t>(</a:t>
            </a:r>
            <a:r>
              <a:rPr lang="en-US" altLang="zh-CN" sz="2400" dirty="0" err="1">
                <a:solidFill>
                  <a:srgbClr val="0000FF"/>
                </a:solidFill>
              </a:rPr>
              <a:t>ios</a:t>
            </a:r>
            <a:r>
              <a:rPr lang="en-US" altLang="zh-CN" sz="2400" dirty="0">
                <a:solidFill>
                  <a:srgbClr val="0000FF"/>
                </a:solidFill>
              </a:rPr>
              <a:t>::</a:t>
            </a:r>
            <a:r>
              <a:rPr lang="en-US" altLang="zh-CN" sz="2400" dirty="0" err="1">
                <a:solidFill>
                  <a:srgbClr val="0000FF"/>
                </a:solidFill>
              </a:rPr>
              <a:t>showpoint</a:t>
            </a:r>
            <a:r>
              <a:rPr lang="en-US" altLang="zh-CN" sz="2400" dirty="0">
                <a:solidFill>
                  <a:srgbClr val="0000FF"/>
                </a:solidFill>
              </a:rPr>
              <a:t>);</a:t>
            </a:r>
            <a:br>
              <a:rPr lang="en-US" altLang="zh-CN" sz="2400" dirty="0">
                <a:solidFill>
                  <a:srgbClr val="0000FF"/>
                </a:solidFill>
              </a:rPr>
            </a:br>
            <a:r>
              <a:rPr lang="en-US" altLang="zh-CN" sz="2400" dirty="0">
                <a:solidFill>
                  <a:srgbClr val="0000FF"/>
                </a:solidFill>
              </a:rPr>
              <a:t> 			</a:t>
            </a:r>
            <a:r>
              <a:rPr lang="en-US" altLang="zh-CN" sz="2400" dirty="0" err="1">
                <a:solidFill>
                  <a:srgbClr val="0000FF"/>
                </a:solidFill>
              </a:rPr>
              <a:t>cout</a:t>
            </a:r>
            <a:r>
              <a:rPr lang="en-US" altLang="zh-CN" sz="2400" dirty="0">
                <a:solidFill>
                  <a:srgbClr val="0000FF"/>
                </a:solidFill>
              </a:rPr>
              <a:t> &lt;&lt; "$" &lt;&lt; </a:t>
            </a:r>
            <a:r>
              <a:rPr lang="en-US" altLang="zh-CN" sz="2400" dirty="0" err="1">
                <a:solidFill>
                  <a:srgbClr val="0000FF"/>
                </a:solidFill>
              </a:rPr>
              <a:t>setprecision</a:t>
            </a:r>
            <a:r>
              <a:rPr lang="en-US" altLang="zh-CN" sz="2400" dirty="0">
                <a:solidFill>
                  <a:srgbClr val="0000FF"/>
                </a:solidFill>
              </a:rPr>
              <a:t>(2)</a:t>
            </a:r>
            <a:br>
              <a:rPr lang="en-US" altLang="zh-CN" sz="2400" dirty="0">
                <a:solidFill>
                  <a:srgbClr val="0000FF"/>
                </a:solidFill>
              </a:rPr>
            </a:br>
            <a:r>
              <a:rPr lang="en-US" altLang="zh-CN" sz="2400" dirty="0">
                <a:solidFill>
                  <a:srgbClr val="0000FF"/>
                </a:solidFill>
              </a:rPr>
              <a:t>				&lt;&lt; 10.3  &lt;&lt; </a:t>
            </a:r>
            <a:r>
              <a:rPr lang="en-US" altLang="zh-CN" sz="2400" dirty="0" err="1">
                <a:solidFill>
                  <a:srgbClr val="0000FF"/>
                </a:solidFill>
              </a:rPr>
              <a:t>endl</a:t>
            </a:r>
            <a:r>
              <a:rPr lang="en-US" altLang="zh-CN" sz="2400" dirty="0">
                <a:solidFill>
                  <a:srgbClr val="0000FF"/>
                </a:solidFill>
              </a:rPr>
              <a:t/>
            </a:r>
            <a:br>
              <a:rPr lang="en-US" altLang="zh-CN" sz="2400" dirty="0">
                <a:solidFill>
                  <a:srgbClr val="0000FF"/>
                </a:solidFill>
              </a:rPr>
            </a:br>
            <a:r>
              <a:rPr lang="en-US" altLang="zh-CN" sz="2400" dirty="0">
                <a:solidFill>
                  <a:srgbClr val="0000FF"/>
                </a:solidFill>
              </a:rPr>
              <a:t>				&lt;&lt; "$" &lt;&lt; 20.5 &lt;&lt; </a:t>
            </a:r>
            <a:r>
              <a:rPr lang="en-US" altLang="zh-CN" sz="2400" dirty="0" err="1">
                <a:solidFill>
                  <a:srgbClr val="0000FF"/>
                </a:solidFill>
              </a:rPr>
              <a:t>endl</a:t>
            </a:r>
            <a:r>
              <a:rPr lang="en-US" altLang="zh-CN" sz="2400" dirty="0">
                <a:solidFill>
                  <a:srgbClr val="0000FF"/>
                </a:solidFill>
              </a:rPr>
              <a:t>;</a:t>
            </a:r>
            <a:br>
              <a:rPr lang="en-US" altLang="zh-CN" sz="2400" dirty="0">
                <a:solidFill>
                  <a:srgbClr val="0000FF"/>
                </a:solidFill>
              </a:rPr>
            </a:br>
            <a:r>
              <a:rPr lang="en-US" altLang="zh-CN" sz="2400" dirty="0"/>
              <a:t>    	</a:t>
            </a:r>
            <a:br>
              <a:rPr lang="en-US" altLang="zh-CN" sz="2400" dirty="0"/>
            </a:br>
            <a:r>
              <a:rPr lang="en-US" altLang="zh-CN" sz="2400" dirty="0"/>
              <a:t>	   produces:  $10.30</a:t>
            </a:r>
            <a:br>
              <a:rPr lang="en-US" altLang="zh-CN" sz="2400" dirty="0"/>
            </a:br>
            <a:r>
              <a:rPr lang="en-US" altLang="zh-CN" sz="2400" dirty="0"/>
              <a:t> 			$20.50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 err="1"/>
              <a:t>setprecision</a:t>
            </a:r>
            <a:r>
              <a:rPr lang="en-US" altLang="zh-CN" sz="2400" dirty="0"/>
              <a:t> setting stays in effect until changed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050088" y="6400800"/>
            <a:ext cx="1905000" cy="45720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Slide 5- </a:t>
            </a:r>
            <a:fld id="{F66970C1-096C-4E45-BA05-7F9B5763AD86}" type="slidenum">
              <a:rPr lang="en-US" altLang="zh-CN"/>
              <a:pPr/>
              <a:t>52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5910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Manipulator Definitions</a:t>
            </a:r>
          </a:p>
        </p:txBody>
      </p:sp>
      <p:sp>
        <p:nvSpPr>
          <p:cNvPr id="559107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The manipulators </a:t>
            </a:r>
            <a:r>
              <a:rPr lang="en-US" altLang="zh-CN" dirty="0" err="1"/>
              <a:t>setw</a:t>
            </a:r>
            <a:r>
              <a:rPr lang="en-US" altLang="zh-CN" dirty="0"/>
              <a:t> and </a:t>
            </a:r>
            <a:r>
              <a:rPr lang="en-US" altLang="zh-CN" dirty="0" err="1"/>
              <a:t>setprecision</a:t>
            </a:r>
            <a:r>
              <a:rPr lang="en-US" altLang="zh-CN" dirty="0"/>
              <a:t> are </a:t>
            </a:r>
            <a:br>
              <a:rPr lang="en-US" altLang="zh-CN" dirty="0"/>
            </a:br>
            <a:r>
              <a:rPr lang="en-US" altLang="zh-CN" dirty="0"/>
              <a:t>defined in the </a:t>
            </a:r>
            <a:r>
              <a:rPr lang="en-US" altLang="zh-CN" dirty="0" err="1"/>
              <a:t>iomanip</a:t>
            </a:r>
            <a:r>
              <a:rPr lang="en-US" altLang="zh-CN" dirty="0"/>
              <a:t> library</a:t>
            </a:r>
          </a:p>
          <a:p>
            <a:pPr lvl="1"/>
            <a:r>
              <a:rPr lang="en-US" altLang="zh-CN" dirty="0"/>
              <a:t>To use these manipulators, add these lines </a:t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			</a:t>
            </a:r>
            <a:r>
              <a:rPr lang="en-US" altLang="zh-CN" dirty="0">
                <a:solidFill>
                  <a:srgbClr val="0000FF"/>
                </a:solidFill>
              </a:rPr>
              <a:t>#include &lt;</a:t>
            </a:r>
            <a:r>
              <a:rPr lang="en-US" altLang="zh-CN" dirty="0" err="1">
                <a:solidFill>
                  <a:srgbClr val="0000FF"/>
                </a:solidFill>
              </a:rPr>
              <a:t>iomanip</a:t>
            </a:r>
            <a:r>
              <a:rPr lang="en-US" altLang="zh-CN" dirty="0">
                <a:solidFill>
                  <a:srgbClr val="0000FF"/>
                </a:solidFill>
              </a:rPr>
              <a:t>&gt;</a:t>
            </a:r>
            <a:br>
              <a:rPr lang="en-US" altLang="zh-CN" dirty="0">
                <a:solidFill>
                  <a:srgbClr val="0000FF"/>
                </a:solidFill>
              </a:rPr>
            </a:br>
            <a:r>
              <a:rPr lang="en-US" altLang="zh-CN" dirty="0">
                <a:solidFill>
                  <a:srgbClr val="0000FF"/>
                </a:solidFill>
              </a:rPr>
              <a:t>			using namespace </a:t>
            </a:r>
            <a:r>
              <a:rPr lang="en-US" altLang="zh-CN" dirty="0" err="1">
                <a:solidFill>
                  <a:srgbClr val="0000FF"/>
                </a:solidFill>
              </a:rPr>
              <a:t>std</a:t>
            </a:r>
            <a:r>
              <a:rPr lang="en-US" altLang="zh-CN" dirty="0">
                <a:solidFill>
                  <a:srgbClr val="0000FF"/>
                </a:solidFill>
              </a:rPr>
              <a:t>;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050088" y="6400800"/>
            <a:ext cx="1905000" cy="45720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Slide 5- </a:t>
            </a:r>
            <a:fld id="{02324F7C-13AE-4891-8181-1C4CAC621149}" type="slidenum">
              <a:rPr lang="en-US" altLang="zh-CN"/>
              <a:pPr/>
              <a:t>53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Stream Names as Arguments</a:t>
            </a:r>
          </a:p>
        </p:txBody>
      </p:sp>
      <p:sp>
        <p:nvSpPr>
          <p:cNvPr id="560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Streams can be arguments to a function</a:t>
            </a:r>
          </a:p>
          <a:p>
            <a:pPr lvl="1"/>
            <a:r>
              <a:rPr lang="en-US" altLang="zh-CN" dirty="0"/>
              <a:t>The function's formal parameter for the stream</a:t>
            </a:r>
            <a:br>
              <a:rPr lang="en-US" altLang="zh-CN" dirty="0"/>
            </a:br>
            <a:r>
              <a:rPr lang="en-US" altLang="zh-CN" dirty="0"/>
              <a:t>must be call-by-reference </a:t>
            </a:r>
            <a:br>
              <a:rPr lang="en-US" altLang="zh-CN" dirty="0"/>
            </a:br>
            <a:endParaRPr lang="en-US" altLang="zh-CN" dirty="0"/>
          </a:p>
          <a:p>
            <a:r>
              <a:rPr lang="en-US" altLang="zh-CN" dirty="0"/>
              <a:t>Example:  </a:t>
            </a:r>
            <a:r>
              <a:rPr lang="en-US" altLang="zh-CN" dirty="0" smtClean="0">
                <a:solidFill>
                  <a:srgbClr val="0000FF"/>
                </a:solidFill>
              </a:rPr>
              <a:t>void </a:t>
            </a:r>
            <a:r>
              <a:rPr lang="en-US" altLang="zh-CN" dirty="0" err="1">
                <a:solidFill>
                  <a:srgbClr val="0000FF"/>
                </a:solidFill>
              </a:rPr>
              <a:t>make_neat</a:t>
            </a:r>
            <a:r>
              <a:rPr lang="en-US" altLang="zh-CN" dirty="0">
                <a:solidFill>
                  <a:srgbClr val="0000FF"/>
                </a:solidFill>
              </a:rPr>
              <a:t>(</a:t>
            </a:r>
            <a:r>
              <a:rPr lang="en-US" altLang="zh-CN" dirty="0" err="1">
                <a:solidFill>
                  <a:srgbClr val="0000FF"/>
                </a:solidFill>
              </a:rPr>
              <a:t>ifstream</a:t>
            </a:r>
            <a:r>
              <a:rPr lang="en-US" altLang="zh-CN" dirty="0">
                <a:solidFill>
                  <a:srgbClr val="0000FF"/>
                </a:solidFill>
              </a:rPr>
              <a:t>&amp;  </a:t>
            </a:r>
            <a:r>
              <a:rPr lang="en-US" altLang="zh-CN" dirty="0" err="1">
                <a:solidFill>
                  <a:srgbClr val="0000FF"/>
                </a:solidFill>
              </a:rPr>
              <a:t>messy_file</a:t>
            </a:r>
            <a:r>
              <a:rPr lang="en-US" altLang="zh-CN" dirty="0">
                <a:solidFill>
                  <a:srgbClr val="0000FF"/>
                </a:solidFill>
              </a:rPr>
              <a:t>, </a:t>
            </a:r>
            <a:br>
              <a:rPr lang="en-US" altLang="zh-CN" dirty="0">
                <a:solidFill>
                  <a:srgbClr val="0000FF"/>
                </a:solidFill>
              </a:rPr>
            </a:br>
            <a:r>
              <a:rPr lang="en-US" altLang="zh-CN" dirty="0">
                <a:solidFill>
                  <a:srgbClr val="0000FF"/>
                </a:solidFill>
              </a:rPr>
              <a:t>                                               </a:t>
            </a:r>
            <a:r>
              <a:rPr lang="en-US" altLang="zh-CN" dirty="0" err="1">
                <a:solidFill>
                  <a:srgbClr val="0000FF"/>
                </a:solidFill>
              </a:rPr>
              <a:t>ofstream</a:t>
            </a:r>
            <a:r>
              <a:rPr lang="en-US" altLang="zh-CN" dirty="0">
                <a:solidFill>
                  <a:srgbClr val="0000FF"/>
                </a:solidFill>
              </a:rPr>
              <a:t>&amp; </a:t>
            </a:r>
            <a:r>
              <a:rPr lang="en-US" altLang="zh-CN" dirty="0" err="1" smtClean="0">
                <a:solidFill>
                  <a:srgbClr val="0000FF"/>
                </a:solidFill>
              </a:rPr>
              <a:t>neat_file</a:t>
            </a:r>
            <a:r>
              <a:rPr lang="en-US" altLang="zh-CN" dirty="0">
                <a:solidFill>
                  <a:srgbClr val="0000FF"/>
                </a:solidFill>
              </a:rPr>
              <a:t>);</a:t>
            </a:r>
            <a:r>
              <a:rPr lang="en-US" altLang="zh-CN" dirty="0"/>
              <a:t/>
            </a:r>
            <a:br>
              <a:rPr lang="en-US" altLang="zh-CN" dirty="0"/>
            </a:br>
            <a:endParaRPr lang="en-US" altLang="zh-CN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050088" y="6400800"/>
            <a:ext cx="1905000" cy="45720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Slide 5- </a:t>
            </a:r>
            <a:fld id="{9FC5B567-9A57-4044-A1D7-3DDEA018A014}" type="slidenum">
              <a:rPr lang="en-US" altLang="zh-CN"/>
              <a:pPr/>
              <a:t>54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6115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The End of The File</a:t>
            </a:r>
          </a:p>
        </p:txBody>
      </p:sp>
      <p:sp>
        <p:nvSpPr>
          <p:cNvPr id="561155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/>
              <a:t>Input files used by a program may vary in length</a:t>
            </a:r>
          </a:p>
          <a:p>
            <a:pPr lvl="1"/>
            <a:r>
              <a:rPr lang="en-US" altLang="zh-CN" sz="2400" dirty="0"/>
              <a:t>Programs may not be able to assume the number</a:t>
            </a:r>
            <a:br>
              <a:rPr lang="en-US" altLang="zh-CN" sz="2400" dirty="0"/>
            </a:br>
            <a:r>
              <a:rPr lang="en-US" altLang="zh-CN" sz="2400" dirty="0"/>
              <a:t>of items in the file</a:t>
            </a:r>
          </a:p>
          <a:p>
            <a:r>
              <a:rPr lang="en-US" altLang="zh-CN" sz="2400" dirty="0"/>
              <a:t>A way to know the end of the file is reached:</a:t>
            </a:r>
          </a:p>
          <a:p>
            <a:pPr lvl="1"/>
            <a:r>
              <a:rPr lang="en-US" altLang="zh-CN" sz="2400" dirty="0"/>
              <a:t>The </a:t>
            </a:r>
            <a:r>
              <a:rPr lang="en-US" altLang="zh-CN" sz="2400" dirty="0" err="1"/>
              <a:t>boolean</a:t>
            </a:r>
            <a:r>
              <a:rPr lang="en-US" altLang="zh-CN" sz="2400" dirty="0"/>
              <a:t> expression (</a:t>
            </a:r>
            <a:r>
              <a:rPr lang="en-US" altLang="zh-CN" sz="2400" dirty="0" err="1"/>
              <a:t>in_stream</a:t>
            </a:r>
            <a:r>
              <a:rPr lang="en-US" altLang="zh-CN" sz="2400" dirty="0"/>
              <a:t> &gt;&gt; next)</a:t>
            </a:r>
          </a:p>
          <a:p>
            <a:pPr lvl="2"/>
            <a:r>
              <a:rPr lang="en-US" altLang="zh-CN" sz="2000" dirty="0"/>
              <a:t>Reads a value from </a:t>
            </a:r>
            <a:r>
              <a:rPr lang="en-US" altLang="zh-CN" sz="2000" dirty="0" err="1"/>
              <a:t>in_stream</a:t>
            </a:r>
            <a:r>
              <a:rPr lang="en-US" altLang="zh-CN" sz="2000" dirty="0"/>
              <a:t> and stores it in next</a:t>
            </a:r>
          </a:p>
          <a:p>
            <a:pPr lvl="2"/>
            <a:r>
              <a:rPr lang="en-US" altLang="zh-CN" sz="2000" dirty="0"/>
              <a:t>True if a value can be read and stored in next</a:t>
            </a:r>
          </a:p>
          <a:p>
            <a:pPr lvl="2"/>
            <a:r>
              <a:rPr lang="en-US" altLang="zh-CN" sz="2000" dirty="0"/>
              <a:t>False if there is not a value to be read (the end of the file)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050088" y="6400800"/>
            <a:ext cx="1905000" cy="45720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Slide 5- </a:t>
            </a:r>
            <a:fld id="{F78B8779-EF75-4834-9566-2E70654F0362}" type="slidenum">
              <a:rPr lang="en-US" altLang="zh-CN"/>
              <a:pPr/>
              <a:t>55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62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End of File Example</a:t>
            </a:r>
          </a:p>
        </p:txBody>
      </p:sp>
      <p:sp>
        <p:nvSpPr>
          <p:cNvPr id="562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/>
              <a:t>To calculate the average of the numbers in a file</a:t>
            </a:r>
          </a:p>
          <a:p>
            <a:pPr lvl="1">
              <a:lnSpc>
                <a:spcPct val="90000"/>
              </a:lnSpc>
            </a:pPr>
            <a:r>
              <a:rPr lang="en-US" altLang="zh-CN" dirty="0"/>
              <a:t> 	</a:t>
            </a:r>
            <a:r>
              <a:rPr lang="en-US" altLang="zh-CN" dirty="0">
                <a:solidFill>
                  <a:srgbClr val="0000FF"/>
                </a:solidFill>
              </a:rPr>
              <a:t>          double next, sum = 0;</a:t>
            </a:r>
            <a:br>
              <a:rPr lang="en-US" altLang="zh-CN" dirty="0">
                <a:solidFill>
                  <a:srgbClr val="0000FF"/>
                </a:solidFill>
              </a:rPr>
            </a:br>
            <a:r>
              <a:rPr lang="en-US" altLang="zh-CN" dirty="0">
                <a:solidFill>
                  <a:srgbClr val="0000FF"/>
                </a:solidFill>
              </a:rPr>
              <a:t> 		</a:t>
            </a:r>
            <a:r>
              <a:rPr lang="en-US" altLang="zh-CN" dirty="0" err="1">
                <a:solidFill>
                  <a:srgbClr val="0000FF"/>
                </a:solidFill>
              </a:rPr>
              <a:t>int</a:t>
            </a:r>
            <a:r>
              <a:rPr lang="en-US" altLang="zh-CN" dirty="0">
                <a:solidFill>
                  <a:srgbClr val="0000FF"/>
                </a:solidFill>
              </a:rPr>
              <a:t> count = 0;</a:t>
            </a:r>
            <a:br>
              <a:rPr lang="en-US" altLang="zh-CN" dirty="0">
                <a:solidFill>
                  <a:srgbClr val="0000FF"/>
                </a:solidFill>
              </a:rPr>
            </a:br>
            <a:r>
              <a:rPr lang="en-US" altLang="zh-CN" dirty="0">
                <a:solidFill>
                  <a:srgbClr val="0000FF"/>
                </a:solidFill>
              </a:rPr>
              <a:t> 		while(</a:t>
            </a:r>
            <a:r>
              <a:rPr lang="en-US" altLang="zh-CN" dirty="0" err="1">
                <a:solidFill>
                  <a:srgbClr val="0000FF"/>
                </a:solidFill>
              </a:rPr>
              <a:t>in_stream</a:t>
            </a:r>
            <a:r>
              <a:rPr lang="en-US" altLang="zh-CN" dirty="0">
                <a:solidFill>
                  <a:srgbClr val="0000FF"/>
                </a:solidFill>
              </a:rPr>
              <a:t> &gt;&gt; next)</a:t>
            </a:r>
            <a:br>
              <a:rPr lang="en-US" altLang="zh-CN" dirty="0">
                <a:solidFill>
                  <a:srgbClr val="0000FF"/>
                </a:solidFill>
              </a:rPr>
            </a:br>
            <a:r>
              <a:rPr lang="en-US" altLang="zh-CN" dirty="0">
                <a:solidFill>
                  <a:srgbClr val="0000FF"/>
                </a:solidFill>
              </a:rPr>
              <a:t>  	{</a:t>
            </a:r>
            <a:br>
              <a:rPr lang="en-US" altLang="zh-CN" dirty="0">
                <a:solidFill>
                  <a:srgbClr val="0000FF"/>
                </a:solidFill>
              </a:rPr>
            </a:br>
            <a:r>
              <a:rPr lang="en-US" altLang="zh-CN" dirty="0">
                <a:solidFill>
                  <a:srgbClr val="0000FF"/>
                </a:solidFill>
              </a:rPr>
              <a:t>			sum = sum + next;</a:t>
            </a:r>
            <a:br>
              <a:rPr lang="en-US" altLang="zh-CN" dirty="0">
                <a:solidFill>
                  <a:srgbClr val="0000FF"/>
                </a:solidFill>
              </a:rPr>
            </a:br>
            <a:r>
              <a:rPr lang="en-US" altLang="zh-CN" dirty="0">
                <a:solidFill>
                  <a:srgbClr val="0000FF"/>
                </a:solidFill>
              </a:rPr>
              <a:t> 			count++;</a:t>
            </a:r>
            <a:br>
              <a:rPr lang="en-US" altLang="zh-CN" dirty="0">
                <a:solidFill>
                  <a:srgbClr val="0000FF"/>
                </a:solidFill>
              </a:rPr>
            </a:br>
            <a:r>
              <a:rPr lang="en-US" altLang="zh-CN" dirty="0">
                <a:solidFill>
                  <a:srgbClr val="0000FF"/>
                </a:solidFill>
              </a:rPr>
              <a:t> 		}</a:t>
            </a:r>
            <a:br>
              <a:rPr lang="en-US" altLang="zh-CN" dirty="0">
                <a:solidFill>
                  <a:srgbClr val="0000FF"/>
                </a:solidFill>
              </a:rPr>
            </a:br>
            <a:r>
              <a:rPr lang="en-US" altLang="zh-CN" dirty="0">
                <a:solidFill>
                  <a:srgbClr val="0000FF"/>
                </a:solidFill>
              </a:rPr>
              <a:t/>
            </a:r>
            <a:br>
              <a:rPr lang="en-US" altLang="zh-CN" dirty="0">
                <a:solidFill>
                  <a:srgbClr val="0000FF"/>
                </a:solidFill>
              </a:rPr>
            </a:br>
            <a:r>
              <a:rPr lang="en-US" altLang="zh-CN" dirty="0">
                <a:solidFill>
                  <a:srgbClr val="0000FF"/>
                </a:solidFill>
              </a:rPr>
              <a:t>            double average = sum / count;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050088" y="6400800"/>
            <a:ext cx="1905000" cy="45720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Slide 5- </a:t>
            </a:r>
            <a:fld id="{D88E106C-8FD2-450E-8DE2-A585BF29183D}" type="slidenum">
              <a:rPr lang="en-US" altLang="zh-CN"/>
              <a:pPr/>
              <a:t>56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6525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Section 5.2 Conclusion</a:t>
            </a:r>
          </a:p>
        </p:txBody>
      </p:sp>
      <p:sp>
        <p:nvSpPr>
          <p:cNvPr id="565251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/>
              <a:t>Can you</a:t>
            </a:r>
          </a:p>
          <a:p>
            <a:pPr lvl="1">
              <a:lnSpc>
                <a:spcPct val="90000"/>
              </a:lnSpc>
            </a:pPr>
            <a:r>
              <a:rPr lang="en-US" altLang="zh-CN"/>
              <a:t>Show the output produced when the following line </a:t>
            </a:r>
            <a:br>
              <a:rPr lang="en-US" altLang="zh-CN"/>
            </a:br>
            <a:r>
              <a:rPr lang="en-US" altLang="zh-CN"/>
              <a:t>is executed?</a:t>
            </a:r>
            <a:br>
              <a:rPr lang="en-US" altLang="zh-CN"/>
            </a:br>
            <a:r>
              <a:rPr lang="en-US" altLang="zh-CN"/>
              <a:t/>
            </a:r>
            <a:br>
              <a:rPr lang="en-US" altLang="zh-CN"/>
            </a:br>
            <a:r>
              <a:rPr lang="en-US" altLang="zh-CN"/>
              <a:t>cout &lt;&lt; "*" &lt;&lt; setw(3) &lt;&lt; 12345 &lt;&lt; "*" endl;</a:t>
            </a:r>
            <a:br>
              <a:rPr lang="en-US" altLang="zh-CN"/>
            </a:br>
            <a:endParaRPr lang="en-US" altLang="zh-CN"/>
          </a:p>
          <a:p>
            <a:pPr lvl="1">
              <a:lnSpc>
                <a:spcPct val="90000"/>
              </a:lnSpc>
            </a:pPr>
            <a:r>
              <a:rPr lang="en-US" altLang="zh-CN"/>
              <a:t>Describe the effect of each of these flags?</a:t>
            </a:r>
            <a:br>
              <a:rPr lang="en-US" altLang="zh-CN"/>
            </a:br>
            <a:r>
              <a:rPr lang="en-US" altLang="zh-CN"/>
              <a:t>Ios::fixed 	ios::scientific	ios::showpoint</a:t>
            </a:r>
            <a:br>
              <a:rPr lang="en-US" altLang="zh-CN"/>
            </a:br>
            <a:r>
              <a:rPr lang="en-US" altLang="zh-CN"/>
              <a:t>ios::right	ios::right		ios::showpos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Exercise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 </a:t>
            </a:r>
            <a:r>
              <a:rPr lang="en-US" altLang="zh-CN" smtClean="0"/>
              <a:t>371  exercise 18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050088" y="6400800"/>
            <a:ext cx="1905000" cy="457200"/>
          </a:xfrm>
          <a:prstGeom prst="rect">
            <a:avLst/>
          </a:prstGeom>
        </p:spPr>
        <p:txBody>
          <a:bodyPr/>
          <a:lstStyle/>
          <a:p>
            <a:r>
              <a:rPr lang="en-US" altLang="zh-CN" smtClean="0"/>
              <a:t>Slide 5- </a:t>
            </a:r>
            <a:fld id="{3C594E94-0A75-47C5-A997-082619340147}" type="slidenum">
              <a:rPr lang="en-US" altLang="zh-CN" smtClean="0"/>
              <a:pPr/>
              <a:t>57</a:t>
            </a:fld>
            <a:endParaRPr lang="en-CA" altLang="zh-CN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816787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6.3 </a:t>
            </a:r>
            <a:r>
              <a:rPr lang="en-US" altLang="zh-CN" dirty="0"/>
              <a:t>Character </a:t>
            </a:r>
            <a:r>
              <a:rPr lang="en-US" altLang="zh-CN" dirty="0" smtClean="0"/>
              <a:t>I/O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050088" y="6400800"/>
            <a:ext cx="1905000" cy="457200"/>
          </a:xfrm>
          <a:prstGeom prst="rect">
            <a:avLst/>
          </a:prstGeom>
        </p:spPr>
        <p:txBody>
          <a:bodyPr/>
          <a:lstStyle/>
          <a:p>
            <a:r>
              <a:rPr lang="en-US" altLang="zh-CN" smtClean="0"/>
              <a:t>Slide 5- </a:t>
            </a:r>
            <a:fld id="{3C594E94-0A75-47C5-A997-082619340147}" type="slidenum">
              <a:rPr lang="en-US" altLang="zh-CN" smtClean="0"/>
              <a:pPr/>
              <a:t>58</a:t>
            </a:fld>
            <a:endParaRPr lang="en-CA" altLang="zh-CN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2323279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050088" y="6400800"/>
            <a:ext cx="1905000" cy="45720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Slide 5- </a:t>
            </a:r>
            <a:fld id="{37596895-F10A-4CF7-9BFA-909B78E5A1A0}" type="slidenum">
              <a:rPr lang="en-US" altLang="zh-CN"/>
              <a:pPr/>
              <a:t>59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66275" name="Rectangle 102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Character I/O</a:t>
            </a:r>
          </a:p>
        </p:txBody>
      </p:sp>
      <p:sp>
        <p:nvSpPr>
          <p:cNvPr id="566276" name="Rectangle 102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/>
              <a:t>All data is input and output as characters</a:t>
            </a:r>
          </a:p>
          <a:p>
            <a:pPr lvl="1"/>
            <a:r>
              <a:rPr lang="en-US" altLang="zh-CN" sz="2400"/>
              <a:t>Output of the number 10 is two characters '1' and '0'</a:t>
            </a:r>
          </a:p>
          <a:p>
            <a:pPr lvl="1"/>
            <a:r>
              <a:rPr lang="en-US" altLang="zh-CN" sz="2400"/>
              <a:t>Input of the number 10 is also done as '1' and '0'</a:t>
            </a:r>
          </a:p>
          <a:p>
            <a:pPr lvl="1"/>
            <a:r>
              <a:rPr lang="en-US" altLang="zh-CN" sz="2400"/>
              <a:t>Interpretation of 10 as the number 10 or as characters</a:t>
            </a:r>
            <a:br>
              <a:rPr lang="en-US" altLang="zh-CN" sz="2400"/>
            </a:br>
            <a:r>
              <a:rPr lang="en-US" altLang="zh-CN" sz="2400"/>
              <a:t>depends on the program</a:t>
            </a:r>
          </a:p>
          <a:p>
            <a:pPr lvl="1"/>
            <a:r>
              <a:rPr lang="en-US" altLang="zh-CN" sz="2400"/>
              <a:t>Conversion between characters and numbers is</a:t>
            </a:r>
            <a:br>
              <a:rPr lang="en-US" altLang="zh-CN" sz="2400"/>
            </a:br>
            <a:r>
              <a:rPr lang="en-US" altLang="zh-CN" sz="2400"/>
              <a:t>usually automatic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050088" y="6400800"/>
            <a:ext cx="1905000" cy="457200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Slide </a:t>
            </a:r>
            <a:r>
              <a:rPr lang="en-US" altLang="zh-CN" dirty="0" smtClean="0"/>
              <a:t>6- </a:t>
            </a:r>
            <a:fld id="{103D0F7D-F264-48B8-B65D-7E00D3DCA4BD}" type="slidenum">
              <a:rPr lang="en-US" altLang="zh-CN"/>
              <a:pPr/>
              <a:t>6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1814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Streams and Basic File I/O</a:t>
            </a:r>
          </a:p>
        </p:txBody>
      </p:sp>
      <p:sp>
        <p:nvSpPr>
          <p:cNvPr id="518148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/>
              <a:t>Files for I/O are the same type of files used to</a:t>
            </a:r>
            <a:br>
              <a:rPr lang="en-US" altLang="zh-CN" sz="2400" dirty="0"/>
            </a:br>
            <a:r>
              <a:rPr lang="en-US" altLang="zh-CN" sz="2400" dirty="0"/>
              <a:t>store programs</a:t>
            </a:r>
          </a:p>
          <a:p>
            <a:r>
              <a:rPr lang="en-US" altLang="zh-CN" sz="2400" dirty="0"/>
              <a:t>A stream is a flow of data.</a:t>
            </a:r>
          </a:p>
          <a:p>
            <a:pPr lvl="1"/>
            <a:r>
              <a:rPr lang="en-US" altLang="zh-CN" sz="2400" dirty="0"/>
              <a:t>Input stream:  Data flows into the program</a:t>
            </a:r>
          </a:p>
          <a:p>
            <a:pPr lvl="2"/>
            <a:r>
              <a:rPr lang="en-US" altLang="zh-CN" sz="2000" dirty="0"/>
              <a:t>If input stream flows from keyboard, the program will</a:t>
            </a:r>
            <a:br>
              <a:rPr lang="en-US" altLang="zh-CN" sz="2000" dirty="0"/>
            </a:br>
            <a:r>
              <a:rPr lang="en-US" altLang="zh-CN" sz="2000" dirty="0"/>
              <a:t>accept data from the keyboard</a:t>
            </a:r>
          </a:p>
          <a:p>
            <a:pPr lvl="2"/>
            <a:r>
              <a:rPr lang="en-US" altLang="zh-CN" sz="2000" dirty="0"/>
              <a:t>If input stream flows from a file, the program will accept</a:t>
            </a:r>
            <a:br>
              <a:rPr lang="en-US" altLang="zh-CN" sz="2000" dirty="0"/>
            </a:br>
            <a:r>
              <a:rPr lang="en-US" altLang="zh-CN" sz="2000" dirty="0"/>
              <a:t>data from the file</a:t>
            </a:r>
          </a:p>
          <a:p>
            <a:pPr lvl="1"/>
            <a:r>
              <a:rPr lang="en-US" altLang="zh-CN" sz="2400" dirty="0"/>
              <a:t>Output stream:  Data flows out of the program</a:t>
            </a:r>
          </a:p>
          <a:p>
            <a:pPr lvl="2"/>
            <a:r>
              <a:rPr lang="en-US" altLang="zh-CN" sz="2000" dirty="0"/>
              <a:t>To the screen</a:t>
            </a:r>
          </a:p>
          <a:p>
            <a:pPr lvl="2"/>
            <a:r>
              <a:rPr lang="en-US" altLang="zh-CN" sz="2000" dirty="0"/>
              <a:t>To a file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050088" y="6400800"/>
            <a:ext cx="1905000" cy="45720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Slide 5- </a:t>
            </a:r>
            <a:fld id="{C532AEC3-86DA-4793-9492-E5679D899338}" type="slidenum">
              <a:rPr lang="en-US" altLang="zh-CN"/>
              <a:pPr/>
              <a:t>60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67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Low Level Character I/O</a:t>
            </a:r>
          </a:p>
        </p:txBody>
      </p:sp>
      <p:sp>
        <p:nvSpPr>
          <p:cNvPr id="567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Low level C++ functions for character I/O</a:t>
            </a:r>
          </a:p>
          <a:p>
            <a:pPr lvl="1"/>
            <a:r>
              <a:rPr lang="en-US" altLang="zh-CN"/>
              <a:t>Perform character input and output </a:t>
            </a:r>
          </a:p>
          <a:p>
            <a:pPr lvl="1"/>
            <a:r>
              <a:rPr lang="en-US" altLang="zh-CN"/>
              <a:t>Do not perform automatic conversions</a:t>
            </a:r>
          </a:p>
          <a:p>
            <a:pPr lvl="1"/>
            <a:r>
              <a:rPr lang="en-US" altLang="zh-CN"/>
              <a:t>Allow you to do input and output in anyway you</a:t>
            </a:r>
            <a:br>
              <a:rPr lang="en-US" altLang="zh-CN"/>
            </a:br>
            <a:r>
              <a:rPr lang="en-US" altLang="zh-CN"/>
              <a:t>can devise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050088" y="6400800"/>
            <a:ext cx="1905000" cy="45720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Slide 5- </a:t>
            </a:r>
            <a:fld id="{7DF9D851-A327-4E21-B14C-45DAA581CF96}" type="slidenum">
              <a:rPr lang="en-US" altLang="zh-CN"/>
              <a:pPr/>
              <a:t>61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6832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Member Function get</a:t>
            </a:r>
          </a:p>
        </p:txBody>
      </p:sp>
      <p:sp>
        <p:nvSpPr>
          <p:cNvPr id="568323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Function get</a:t>
            </a:r>
          </a:p>
          <a:p>
            <a:pPr lvl="1"/>
            <a:r>
              <a:rPr lang="en-US" altLang="zh-CN"/>
              <a:t>Member function of every input stream</a:t>
            </a:r>
          </a:p>
          <a:p>
            <a:pPr lvl="1"/>
            <a:r>
              <a:rPr lang="en-US" altLang="zh-CN"/>
              <a:t>Reads one character from an input stream</a:t>
            </a:r>
          </a:p>
          <a:p>
            <a:pPr lvl="1"/>
            <a:r>
              <a:rPr lang="en-US" altLang="zh-CN"/>
              <a:t>Stores the character read in a variable of type char, the single argument the function takes</a:t>
            </a:r>
          </a:p>
          <a:p>
            <a:pPr lvl="1"/>
            <a:r>
              <a:rPr lang="en-US" altLang="zh-CN"/>
              <a:t>Does not use the extraction operator (&gt;&gt;) </a:t>
            </a:r>
            <a:br>
              <a:rPr lang="en-US" altLang="zh-CN"/>
            </a:br>
            <a:r>
              <a:rPr lang="en-US" altLang="zh-CN"/>
              <a:t>which performs some automatic work</a:t>
            </a:r>
          </a:p>
          <a:p>
            <a:pPr lvl="1"/>
            <a:r>
              <a:rPr lang="en-US" altLang="zh-CN"/>
              <a:t>Does not skip blanks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050088" y="6400800"/>
            <a:ext cx="1905000" cy="45720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Slide 5- </a:t>
            </a:r>
            <a:fld id="{3F366A11-AB5C-4A7E-8375-E0AC331A19B4}" type="slidenum">
              <a:rPr lang="en-US" altLang="zh-CN"/>
              <a:pPr/>
              <a:t>62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69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Using get</a:t>
            </a:r>
          </a:p>
        </p:txBody>
      </p:sp>
      <p:sp>
        <p:nvSpPr>
          <p:cNvPr id="569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/>
              <a:t>These lines use get to read a character and store </a:t>
            </a:r>
            <a:br>
              <a:rPr lang="en-US" altLang="zh-CN" sz="2400" dirty="0"/>
            </a:br>
            <a:r>
              <a:rPr lang="en-US" altLang="zh-CN" sz="2400" dirty="0"/>
              <a:t>it in the variable </a:t>
            </a:r>
            <a:r>
              <a:rPr lang="en-US" altLang="zh-CN" sz="2400" dirty="0" err="1"/>
              <a:t>next_symbol</a:t>
            </a: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2400" dirty="0"/>
              <a:t>	</a:t>
            </a:r>
            <a:r>
              <a:rPr lang="en-US" altLang="zh-CN" sz="2400" dirty="0" smtClean="0"/>
              <a:t>        </a:t>
            </a:r>
            <a:r>
              <a:rPr lang="en-US" altLang="zh-CN" sz="2400" dirty="0" smtClean="0">
                <a:solidFill>
                  <a:srgbClr val="0000FF"/>
                </a:solidFill>
              </a:rPr>
              <a:t>char </a:t>
            </a:r>
            <a:r>
              <a:rPr lang="en-US" altLang="zh-CN" sz="2400" dirty="0" err="1">
                <a:solidFill>
                  <a:srgbClr val="0000FF"/>
                </a:solidFill>
              </a:rPr>
              <a:t>next_symbol</a:t>
            </a:r>
            <a:r>
              <a:rPr lang="en-US" altLang="zh-CN" sz="2400" dirty="0">
                <a:solidFill>
                  <a:srgbClr val="0000FF"/>
                </a:solidFill>
              </a:rPr>
              <a:t>;</a:t>
            </a:r>
            <a:br>
              <a:rPr lang="en-US" altLang="zh-CN" sz="2400" dirty="0">
                <a:solidFill>
                  <a:srgbClr val="0000FF"/>
                </a:solidFill>
              </a:rPr>
            </a:br>
            <a:r>
              <a:rPr lang="en-US" altLang="zh-CN" sz="2400" dirty="0">
                <a:solidFill>
                  <a:srgbClr val="0000FF"/>
                </a:solidFill>
              </a:rPr>
              <a:t>               </a:t>
            </a:r>
            <a:r>
              <a:rPr lang="en-US" altLang="zh-CN" sz="2400" dirty="0" err="1">
                <a:solidFill>
                  <a:srgbClr val="0000FF"/>
                </a:solidFill>
              </a:rPr>
              <a:t>cin.get</a:t>
            </a:r>
            <a:r>
              <a:rPr lang="en-US" altLang="zh-CN" sz="2400" dirty="0">
                <a:solidFill>
                  <a:srgbClr val="0000FF"/>
                </a:solidFill>
              </a:rPr>
              <a:t>(</a:t>
            </a:r>
            <a:r>
              <a:rPr lang="en-US" altLang="zh-CN" sz="2400" dirty="0" err="1">
                <a:solidFill>
                  <a:srgbClr val="0000FF"/>
                </a:solidFill>
              </a:rPr>
              <a:t>next_symbol</a:t>
            </a:r>
            <a:r>
              <a:rPr lang="en-US" altLang="zh-CN" sz="2400" dirty="0">
                <a:solidFill>
                  <a:srgbClr val="0000FF"/>
                </a:solidFill>
              </a:rPr>
              <a:t>);</a:t>
            </a:r>
            <a:br>
              <a:rPr lang="en-US" altLang="zh-CN" sz="2400" dirty="0">
                <a:solidFill>
                  <a:srgbClr val="0000FF"/>
                </a:solidFill>
              </a:rPr>
            </a:br>
            <a:endParaRPr lang="en-US" altLang="zh-CN" sz="2400" dirty="0">
              <a:solidFill>
                <a:srgbClr val="0000FF"/>
              </a:solidFill>
            </a:endParaRPr>
          </a:p>
          <a:p>
            <a:pPr lvl="1"/>
            <a:r>
              <a:rPr lang="en-US" altLang="zh-CN" sz="2400" dirty="0"/>
              <a:t>Any character will be read with these statements</a:t>
            </a:r>
          </a:p>
          <a:p>
            <a:pPr lvl="2"/>
            <a:r>
              <a:rPr lang="en-US" altLang="zh-CN" sz="2000" dirty="0"/>
              <a:t>Blank spaces too!</a:t>
            </a:r>
          </a:p>
          <a:p>
            <a:pPr lvl="2"/>
            <a:r>
              <a:rPr lang="en-US" altLang="zh-CN" sz="2000" dirty="0"/>
              <a:t>'\n' too!  (The newline character)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050088" y="6400800"/>
            <a:ext cx="1905000" cy="45720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Slide 5- </a:t>
            </a:r>
            <a:fld id="{2AEB4571-8270-482C-8218-8B946E102EB8}" type="slidenum">
              <a:rPr lang="en-US" altLang="zh-CN"/>
              <a:pPr/>
              <a:t>63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7037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get Syntax</a:t>
            </a:r>
          </a:p>
        </p:txBody>
      </p:sp>
      <p:sp>
        <p:nvSpPr>
          <p:cNvPr id="570371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>
                <a:solidFill>
                  <a:srgbClr val="0000FF"/>
                </a:solidFill>
              </a:rPr>
              <a:t>input_stream.get</a:t>
            </a:r>
            <a:r>
              <a:rPr lang="en-US" altLang="zh-CN" dirty="0">
                <a:solidFill>
                  <a:srgbClr val="0000FF"/>
                </a:solidFill>
              </a:rPr>
              <a:t>(</a:t>
            </a:r>
            <a:r>
              <a:rPr lang="en-US" altLang="zh-CN" dirty="0" err="1">
                <a:solidFill>
                  <a:srgbClr val="0000FF"/>
                </a:solidFill>
              </a:rPr>
              <a:t>char_variable</a:t>
            </a:r>
            <a:r>
              <a:rPr lang="en-US" altLang="zh-CN" dirty="0">
                <a:solidFill>
                  <a:srgbClr val="0000FF"/>
                </a:solidFill>
              </a:rPr>
              <a:t>);</a:t>
            </a:r>
            <a:r>
              <a:rPr lang="en-US" altLang="zh-CN" dirty="0"/>
              <a:t/>
            </a:r>
            <a:br>
              <a:rPr lang="en-US" altLang="zh-CN" dirty="0"/>
            </a:br>
            <a:endParaRPr lang="en-US" altLang="zh-CN" dirty="0"/>
          </a:p>
          <a:p>
            <a:r>
              <a:rPr lang="en-US" altLang="zh-CN" dirty="0"/>
              <a:t>Examples:   	</a:t>
            </a:r>
            <a:r>
              <a:rPr lang="en-US" altLang="zh-CN" dirty="0">
                <a:solidFill>
                  <a:srgbClr val="0000FF"/>
                </a:solidFill>
              </a:rPr>
              <a:t>char  </a:t>
            </a:r>
            <a:r>
              <a:rPr lang="en-US" altLang="zh-CN" dirty="0" err="1">
                <a:solidFill>
                  <a:srgbClr val="0000FF"/>
                </a:solidFill>
              </a:rPr>
              <a:t>next_symbol</a:t>
            </a:r>
            <a:r>
              <a:rPr lang="en-US" altLang="zh-CN" dirty="0">
                <a:solidFill>
                  <a:srgbClr val="0000FF"/>
                </a:solidFill>
              </a:rPr>
              <a:t>;</a:t>
            </a:r>
            <a:br>
              <a:rPr lang="en-US" altLang="zh-CN" dirty="0">
                <a:solidFill>
                  <a:srgbClr val="0000FF"/>
                </a:solidFill>
              </a:rPr>
            </a:br>
            <a:r>
              <a:rPr lang="en-US" altLang="zh-CN" dirty="0">
                <a:solidFill>
                  <a:srgbClr val="0000FF"/>
                </a:solidFill>
              </a:rPr>
              <a:t>			</a:t>
            </a:r>
            <a:r>
              <a:rPr lang="en-US" altLang="zh-CN" dirty="0" err="1">
                <a:solidFill>
                  <a:srgbClr val="0000FF"/>
                </a:solidFill>
              </a:rPr>
              <a:t>cin.get</a:t>
            </a:r>
            <a:r>
              <a:rPr lang="en-US" altLang="zh-CN" dirty="0">
                <a:solidFill>
                  <a:srgbClr val="0000FF"/>
                </a:solidFill>
              </a:rPr>
              <a:t>(</a:t>
            </a:r>
            <a:r>
              <a:rPr lang="en-US" altLang="zh-CN" dirty="0" err="1">
                <a:solidFill>
                  <a:srgbClr val="0000FF"/>
                </a:solidFill>
              </a:rPr>
              <a:t>next_symbol</a:t>
            </a:r>
            <a:r>
              <a:rPr lang="en-US" altLang="zh-CN" dirty="0">
                <a:solidFill>
                  <a:srgbClr val="0000FF"/>
                </a:solidFill>
              </a:rPr>
              <a:t>);</a:t>
            </a:r>
            <a:br>
              <a:rPr lang="en-US" altLang="zh-CN" dirty="0">
                <a:solidFill>
                  <a:srgbClr val="0000FF"/>
                </a:solidFill>
              </a:rPr>
            </a:br>
            <a:r>
              <a:rPr lang="en-US" altLang="zh-CN" dirty="0">
                <a:solidFill>
                  <a:srgbClr val="0000FF"/>
                </a:solidFill>
              </a:rPr>
              <a:t/>
            </a:r>
            <a:br>
              <a:rPr lang="en-US" altLang="zh-CN" dirty="0">
                <a:solidFill>
                  <a:srgbClr val="0000FF"/>
                </a:solidFill>
              </a:rPr>
            </a:br>
            <a:r>
              <a:rPr lang="en-US" altLang="zh-CN" dirty="0">
                <a:solidFill>
                  <a:srgbClr val="0000FF"/>
                </a:solidFill>
              </a:rPr>
              <a:t>			</a:t>
            </a:r>
            <a:r>
              <a:rPr lang="en-US" altLang="zh-CN" dirty="0" err="1">
                <a:solidFill>
                  <a:srgbClr val="0000FF"/>
                </a:solidFill>
              </a:rPr>
              <a:t>ifstream</a:t>
            </a:r>
            <a:r>
              <a:rPr lang="en-US" altLang="zh-CN" dirty="0">
                <a:solidFill>
                  <a:srgbClr val="0000FF"/>
                </a:solidFill>
              </a:rPr>
              <a:t>  </a:t>
            </a:r>
            <a:r>
              <a:rPr lang="en-US" altLang="zh-CN" dirty="0" err="1">
                <a:solidFill>
                  <a:srgbClr val="0000FF"/>
                </a:solidFill>
              </a:rPr>
              <a:t>in_stream</a:t>
            </a:r>
            <a:r>
              <a:rPr lang="en-US" altLang="zh-CN" dirty="0">
                <a:solidFill>
                  <a:srgbClr val="0000FF"/>
                </a:solidFill>
              </a:rPr>
              <a:t>;</a:t>
            </a:r>
            <a:br>
              <a:rPr lang="en-US" altLang="zh-CN" dirty="0">
                <a:solidFill>
                  <a:srgbClr val="0000FF"/>
                </a:solidFill>
              </a:rPr>
            </a:br>
            <a:r>
              <a:rPr lang="en-US" altLang="zh-CN" dirty="0">
                <a:solidFill>
                  <a:srgbClr val="0000FF"/>
                </a:solidFill>
              </a:rPr>
              <a:t>			</a:t>
            </a:r>
            <a:r>
              <a:rPr lang="en-US" altLang="zh-CN" dirty="0" err="1">
                <a:solidFill>
                  <a:srgbClr val="0000FF"/>
                </a:solidFill>
              </a:rPr>
              <a:t>in_stream.open</a:t>
            </a:r>
            <a:r>
              <a:rPr lang="en-US" altLang="zh-CN" dirty="0">
                <a:solidFill>
                  <a:srgbClr val="0000FF"/>
                </a:solidFill>
              </a:rPr>
              <a:t>("infile.dat");</a:t>
            </a:r>
            <a:br>
              <a:rPr lang="en-US" altLang="zh-CN" dirty="0">
                <a:solidFill>
                  <a:srgbClr val="0000FF"/>
                </a:solidFill>
              </a:rPr>
            </a:br>
            <a:r>
              <a:rPr lang="en-US" altLang="zh-CN" dirty="0">
                <a:solidFill>
                  <a:srgbClr val="0000FF"/>
                </a:solidFill>
              </a:rPr>
              <a:t>			</a:t>
            </a:r>
            <a:r>
              <a:rPr lang="en-US" altLang="zh-CN" dirty="0" err="1">
                <a:solidFill>
                  <a:srgbClr val="0000FF"/>
                </a:solidFill>
              </a:rPr>
              <a:t>in_stream.get</a:t>
            </a:r>
            <a:r>
              <a:rPr lang="en-US" altLang="zh-CN" dirty="0">
                <a:solidFill>
                  <a:srgbClr val="0000FF"/>
                </a:solidFill>
              </a:rPr>
              <a:t>(</a:t>
            </a:r>
            <a:r>
              <a:rPr lang="en-US" altLang="zh-CN" dirty="0" err="1">
                <a:solidFill>
                  <a:srgbClr val="0000FF"/>
                </a:solidFill>
              </a:rPr>
              <a:t>next_symbol</a:t>
            </a:r>
            <a:r>
              <a:rPr lang="en-US" altLang="zh-CN" dirty="0">
                <a:solidFill>
                  <a:srgbClr val="0000FF"/>
                </a:solidFill>
              </a:rPr>
              <a:t>);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More About get</a:t>
            </a:r>
          </a:p>
        </p:txBody>
      </p:sp>
      <p:sp>
        <p:nvSpPr>
          <p:cNvPr id="571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/>
              <a:t>Given this code:	</a:t>
            </a:r>
            <a:r>
              <a:rPr lang="en-US" altLang="zh-CN" dirty="0">
                <a:solidFill>
                  <a:srgbClr val="0000FF"/>
                </a:solidFill>
              </a:rPr>
              <a:t>char c1, c2, c3;</a:t>
            </a:r>
            <a:br>
              <a:rPr lang="en-US" altLang="zh-CN" dirty="0">
                <a:solidFill>
                  <a:srgbClr val="0000FF"/>
                </a:solidFill>
              </a:rPr>
            </a:br>
            <a:r>
              <a:rPr lang="en-US" altLang="zh-CN" dirty="0">
                <a:solidFill>
                  <a:srgbClr val="0000FF"/>
                </a:solidFill>
              </a:rPr>
              <a:t>				</a:t>
            </a:r>
            <a:r>
              <a:rPr lang="en-US" altLang="zh-CN" dirty="0" err="1">
                <a:solidFill>
                  <a:srgbClr val="0000FF"/>
                </a:solidFill>
              </a:rPr>
              <a:t>cin.get</a:t>
            </a:r>
            <a:r>
              <a:rPr lang="en-US" altLang="zh-CN" dirty="0">
                <a:solidFill>
                  <a:srgbClr val="0000FF"/>
                </a:solidFill>
              </a:rPr>
              <a:t>(c1);</a:t>
            </a:r>
            <a:br>
              <a:rPr lang="en-US" altLang="zh-CN" dirty="0">
                <a:solidFill>
                  <a:srgbClr val="0000FF"/>
                </a:solidFill>
              </a:rPr>
            </a:br>
            <a:r>
              <a:rPr lang="en-US" altLang="zh-CN" dirty="0">
                <a:solidFill>
                  <a:srgbClr val="0000FF"/>
                </a:solidFill>
              </a:rPr>
              <a:t>				</a:t>
            </a:r>
            <a:r>
              <a:rPr lang="en-US" altLang="zh-CN" dirty="0" err="1">
                <a:solidFill>
                  <a:srgbClr val="0000FF"/>
                </a:solidFill>
              </a:rPr>
              <a:t>cin.get</a:t>
            </a:r>
            <a:r>
              <a:rPr lang="en-US" altLang="zh-CN" dirty="0">
                <a:solidFill>
                  <a:srgbClr val="0000FF"/>
                </a:solidFill>
              </a:rPr>
              <a:t>(c2);</a:t>
            </a:r>
            <a:br>
              <a:rPr lang="en-US" altLang="zh-CN" dirty="0">
                <a:solidFill>
                  <a:srgbClr val="0000FF"/>
                </a:solidFill>
              </a:rPr>
            </a:br>
            <a:r>
              <a:rPr lang="en-US" altLang="zh-CN" dirty="0">
                <a:solidFill>
                  <a:srgbClr val="0000FF"/>
                </a:solidFill>
              </a:rPr>
              <a:t>				</a:t>
            </a:r>
            <a:r>
              <a:rPr lang="en-US" altLang="zh-CN" dirty="0" err="1">
                <a:solidFill>
                  <a:srgbClr val="0000FF"/>
                </a:solidFill>
              </a:rPr>
              <a:t>cin.get</a:t>
            </a:r>
            <a:r>
              <a:rPr lang="en-US" altLang="zh-CN" dirty="0">
                <a:solidFill>
                  <a:srgbClr val="0000FF"/>
                </a:solidFill>
              </a:rPr>
              <a:t>(c3);</a:t>
            </a:r>
            <a:br>
              <a:rPr lang="en-US" altLang="zh-CN" dirty="0">
                <a:solidFill>
                  <a:srgbClr val="0000FF"/>
                </a:solidFill>
              </a:rPr>
            </a:br>
            <a:r>
              <a:rPr lang="en-US" altLang="zh-CN" dirty="0"/>
              <a:t>and this input:</a:t>
            </a:r>
            <a:br>
              <a:rPr lang="en-US" altLang="zh-CN" dirty="0"/>
            </a:br>
            <a:r>
              <a:rPr lang="en-US" altLang="zh-CN" dirty="0"/>
              <a:t> 				AB</a:t>
            </a:r>
            <a:br>
              <a:rPr lang="en-US" altLang="zh-CN" dirty="0"/>
            </a:br>
            <a:r>
              <a:rPr lang="en-US" altLang="zh-CN" dirty="0"/>
              <a:t> 				CD</a:t>
            </a:r>
          </a:p>
          <a:p>
            <a:pPr>
              <a:lnSpc>
                <a:spcPct val="90000"/>
              </a:lnSpc>
            </a:pPr>
            <a:r>
              <a:rPr lang="en-US" altLang="zh-CN" dirty="0"/>
              <a:t>c1 = 'A' 			c2 = 'B' 		c3 = '\n'</a:t>
            </a:r>
          </a:p>
          <a:p>
            <a:pPr lvl="1">
              <a:lnSpc>
                <a:spcPct val="90000"/>
              </a:lnSpc>
            </a:pPr>
            <a:r>
              <a:rPr lang="en-US" altLang="zh-CN" dirty="0" err="1">
                <a:solidFill>
                  <a:srgbClr val="0000FF"/>
                </a:solidFill>
              </a:rPr>
              <a:t>cin</a:t>
            </a:r>
            <a:r>
              <a:rPr lang="en-US" altLang="zh-CN" dirty="0">
                <a:solidFill>
                  <a:srgbClr val="0000FF"/>
                </a:solidFill>
              </a:rPr>
              <a:t> &gt;&gt; c1 &gt;&gt; c2 &gt;&gt; c3;</a:t>
            </a:r>
            <a:r>
              <a:rPr lang="en-US" altLang="zh-CN" dirty="0"/>
              <a:t>   would place 'C' in c3</a:t>
            </a:r>
            <a:br>
              <a:rPr lang="en-US" altLang="zh-CN" dirty="0"/>
            </a:br>
            <a:r>
              <a:rPr lang="en-US" altLang="zh-CN" dirty="0"/>
              <a:t>(the "&gt;&gt;" operator skips the newline character)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41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The End of The Line</a:t>
            </a:r>
          </a:p>
        </p:txBody>
      </p:sp>
      <p:sp>
        <p:nvSpPr>
          <p:cNvPr id="572419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/>
              <a:t>To read and echo a line of input</a:t>
            </a:r>
          </a:p>
          <a:p>
            <a:pPr lvl="1">
              <a:lnSpc>
                <a:spcPct val="90000"/>
              </a:lnSpc>
            </a:pPr>
            <a:r>
              <a:rPr lang="en-US" altLang="zh-CN" dirty="0"/>
              <a:t> Look for '\n' at the end of the input line:</a:t>
            </a:r>
            <a:br>
              <a:rPr lang="en-US" altLang="zh-CN" dirty="0"/>
            </a:br>
            <a:r>
              <a:rPr lang="en-US" altLang="zh-CN" dirty="0"/>
              <a:t>          </a:t>
            </a:r>
            <a:r>
              <a:rPr lang="en-US" altLang="zh-CN" dirty="0" err="1"/>
              <a:t>cout</a:t>
            </a:r>
            <a:r>
              <a:rPr lang="en-US" altLang="zh-CN" dirty="0"/>
              <a:t>&lt;&lt;"Enter a line of input and I will "</a:t>
            </a:r>
            <a:br>
              <a:rPr lang="en-US" altLang="zh-CN" dirty="0"/>
            </a:br>
            <a:r>
              <a:rPr lang="en-US" altLang="zh-CN" dirty="0"/>
              <a:t>                  &lt;&lt; "echo it.\n";</a:t>
            </a:r>
            <a:br>
              <a:rPr lang="en-US" altLang="zh-CN" dirty="0"/>
            </a:br>
            <a:r>
              <a:rPr lang="en-US" altLang="zh-CN" dirty="0"/>
              <a:t>	</a:t>
            </a:r>
            <a:r>
              <a:rPr lang="en-US" altLang="zh-CN" dirty="0">
                <a:solidFill>
                  <a:srgbClr val="0000FF"/>
                </a:solidFill>
              </a:rPr>
              <a:t>        char symbol;</a:t>
            </a:r>
            <a:br>
              <a:rPr lang="en-US" altLang="zh-CN" dirty="0">
                <a:solidFill>
                  <a:srgbClr val="0000FF"/>
                </a:solidFill>
              </a:rPr>
            </a:br>
            <a:r>
              <a:rPr lang="en-US" altLang="zh-CN" dirty="0">
                <a:solidFill>
                  <a:srgbClr val="0000FF"/>
                </a:solidFill>
              </a:rPr>
              <a:t>           do</a:t>
            </a:r>
            <a:br>
              <a:rPr lang="en-US" altLang="zh-CN" dirty="0">
                <a:solidFill>
                  <a:srgbClr val="0000FF"/>
                </a:solidFill>
              </a:rPr>
            </a:br>
            <a:r>
              <a:rPr lang="en-US" altLang="zh-CN" dirty="0">
                <a:solidFill>
                  <a:srgbClr val="0000FF"/>
                </a:solidFill>
              </a:rPr>
              <a:t>           {</a:t>
            </a:r>
            <a:br>
              <a:rPr lang="en-US" altLang="zh-CN" dirty="0">
                <a:solidFill>
                  <a:srgbClr val="0000FF"/>
                </a:solidFill>
              </a:rPr>
            </a:br>
            <a:r>
              <a:rPr lang="en-US" altLang="zh-CN" dirty="0">
                <a:solidFill>
                  <a:srgbClr val="0000FF"/>
                </a:solidFill>
              </a:rPr>
              <a:t>      	    </a:t>
            </a:r>
            <a:r>
              <a:rPr lang="en-US" altLang="zh-CN" dirty="0" err="1">
                <a:solidFill>
                  <a:srgbClr val="0000FF"/>
                </a:solidFill>
              </a:rPr>
              <a:t>cin.get</a:t>
            </a:r>
            <a:r>
              <a:rPr lang="en-US" altLang="zh-CN" dirty="0">
                <a:solidFill>
                  <a:srgbClr val="0000FF"/>
                </a:solidFill>
              </a:rPr>
              <a:t>(symbol);</a:t>
            </a:r>
            <a:br>
              <a:rPr lang="en-US" altLang="zh-CN" dirty="0">
                <a:solidFill>
                  <a:srgbClr val="0000FF"/>
                </a:solidFill>
              </a:rPr>
            </a:br>
            <a:r>
              <a:rPr lang="en-US" altLang="zh-CN" dirty="0">
                <a:solidFill>
                  <a:srgbClr val="0000FF"/>
                </a:solidFill>
              </a:rPr>
              <a:t> 		    </a:t>
            </a:r>
            <a:r>
              <a:rPr lang="en-US" altLang="zh-CN" dirty="0" err="1">
                <a:solidFill>
                  <a:srgbClr val="0000FF"/>
                </a:solidFill>
              </a:rPr>
              <a:t>cout</a:t>
            </a:r>
            <a:r>
              <a:rPr lang="en-US" altLang="zh-CN" dirty="0">
                <a:solidFill>
                  <a:srgbClr val="0000FF"/>
                </a:solidFill>
              </a:rPr>
              <a:t> &lt;&lt; symbol;</a:t>
            </a:r>
            <a:br>
              <a:rPr lang="en-US" altLang="zh-CN" dirty="0">
                <a:solidFill>
                  <a:srgbClr val="0000FF"/>
                </a:solidFill>
              </a:rPr>
            </a:br>
            <a:r>
              <a:rPr lang="en-US" altLang="zh-CN" dirty="0">
                <a:solidFill>
                  <a:srgbClr val="0000FF"/>
                </a:solidFill>
              </a:rPr>
              <a:t>             } while (symbol != '\n');</a:t>
            </a:r>
          </a:p>
          <a:p>
            <a:pPr lvl="1">
              <a:lnSpc>
                <a:spcPct val="90000"/>
              </a:lnSpc>
            </a:pPr>
            <a:r>
              <a:rPr lang="en-US" altLang="zh-CN" dirty="0"/>
              <a:t>All characters, including '\n' will be output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'\n ' vs "\n "</a:t>
            </a:r>
          </a:p>
        </p:txBody>
      </p:sp>
      <p:sp>
        <p:nvSpPr>
          <p:cNvPr id="573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/>
              <a:t>'\n'</a:t>
            </a:r>
          </a:p>
          <a:p>
            <a:pPr lvl="1">
              <a:lnSpc>
                <a:spcPct val="90000"/>
              </a:lnSpc>
            </a:pPr>
            <a:r>
              <a:rPr lang="en-US" altLang="zh-CN"/>
              <a:t>A value of type char</a:t>
            </a:r>
          </a:p>
          <a:p>
            <a:pPr lvl="1">
              <a:lnSpc>
                <a:spcPct val="90000"/>
              </a:lnSpc>
            </a:pPr>
            <a:r>
              <a:rPr lang="en-US" altLang="zh-CN"/>
              <a:t>Can be stored in a variable of type char</a:t>
            </a:r>
          </a:p>
          <a:p>
            <a:pPr>
              <a:lnSpc>
                <a:spcPct val="90000"/>
              </a:lnSpc>
            </a:pPr>
            <a:r>
              <a:rPr lang="en-US" altLang="zh-CN"/>
              <a:t>"\n"</a:t>
            </a:r>
          </a:p>
          <a:p>
            <a:pPr lvl="1">
              <a:lnSpc>
                <a:spcPct val="90000"/>
              </a:lnSpc>
            </a:pPr>
            <a:r>
              <a:rPr lang="en-US" altLang="zh-CN"/>
              <a:t>A string containing only one character</a:t>
            </a:r>
          </a:p>
          <a:p>
            <a:pPr lvl="1">
              <a:lnSpc>
                <a:spcPct val="90000"/>
              </a:lnSpc>
            </a:pPr>
            <a:r>
              <a:rPr lang="en-US" altLang="zh-CN"/>
              <a:t>Cannot be stored in a variable of type char</a:t>
            </a:r>
            <a:br>
              <a:rPr lang="en-US" altLang="zh-CN"/>
            </a:br>
            <a:endParaRPr lang="en-US" altLang="zh-CN"/>
          </a:p>
          <a:p>
            <a:pPr>
              <a:lnSpc>
                <a:spcPct val="90000"/>
              </a:lnSpc>
            </a:pPr>
            <a:r>
              <a:rPr lang="en-US" altLang="zh-CN"/>
              <a:t>In a cout-statement they produce the same result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7050088" y="6400800"/>
            <a:ext cx="1905000" cy="457200"/>
          </a:xfrm>
          <a:prstGeom prst="rect">
            <a:avLst/>
          </a:prstGeom>
        </p:spPr>
        <p:txBody>
          <a:bodyPr/>
          <a:lstStyle/>
          <a:p>
            <a:r>
              <a:rPr lang="en-US" altLang="zh-CN" smtClean="0"/>
              <a:t>Slide 6- </a:t>
            </a:r>
            <a:fld id="{64DFAACD-A2F6-4D8B-AD96-C11C543D4A62}" type="slidenum">
              <a:rPr lang="en-US" altLang="zh-CN" smtClean="0"/>
              <a:pPr/>
              <a:t>66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46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Member Function put</a:t>
            </a:r>
          </a:p>
        </p:txBody>
      </p:sp>
      <p:sp>
        <p:nvSpPr>
          <p:cNvPr id="574467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Function put</a:t>
            </a:r>
          </a:p>
          <a:p>
            <a:pPr lvl="1"/>
            <a:r>
              <a:rPr lang="en-US" altLang="zh-CN"/>
              <a:t>Member function of every output stream</a:t>
            </a:r>
          </a:p>
          <a:p>
            <a:pPr lvl="1"/>
            <a:r>
              <a:rPr lang="en-US" altLang="zh-CN"/>
              <a:t>Requires one argument of type char</a:t>
            </a:r>
          </a:p>
          <a:p>
            <a:pPr lvl="1"/>
            <a:r>
              <a:rPr lang="en-US" altLang="zh-CN"/>
              <a:t>Places its argument of type char in the output stream</a:t>
            </a:r>
          </a:p>
          <a:p>
            <a:pPr lvl="1"/>
            <a:r>
              <a:rPr lang="en-US" altLang="zh-CN"/>
              <a:t>Does not do allow you to do more than previous output with the insertion operator and cout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7050088" y="6400800"/>
            <a:ext cx="1905000" cy="457200"/>
          </a:xfrm>
          <a:prstGeom prst="rect">
            <a:avLst/>
          </a:prstGeom>
        </p:spPr>
        <p:txBody>
          <a:bodyPr/>
          <a:lstStyle/>
          <a:p>
            <a:r>
              <a:rPr lang="en-US" altLang="zh-CN" smtClean="0"/>
              <a:t>Slide 6- </a:t>
            </a:r>
            <a:fld id="{64DFAACD-A2F6-4D8B-AD96-C11C543D4A62}" type="slidenum">
              <a:rPr lang="en-US" altLang="zh-CN" smtClean="0"/>
              <a:pPr/>
              <a:t>67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put Syntax</a:t>
            </a:r>
          </a:p>
        </p:txBody>
      </p:sp>
      <p:sp>
        <p:nvSpPr>
          <p:cNvPr id="575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 err="1">
                <a:solidFill>
                  <a:srgbClr val="0000FF"/>
                </a:solidFill>
              </a:rPr>
              <a:t>Output_stream.put</a:t>
            </a:r>
            <a:r>
              <a:rPr lang="en-US" altLang="zh-CN" dirty="0">
                <a:solidFill>
                  <a:srgbClr val="0000FF"/>
                </a:solidFill>
              </a:rPr>
              <a:t>(</a:t>
            </a:r>
            <a:r>
              <a:rPr lang="en-US" altLang="zh-CN" dirty="0" err="1">
                <a:solidFill>
                  <a:srgbClr val="0000FF"/>
                </a:solidFill>
              </a:rPr>
              <a:t>Char_expression</a:t>
            </a:r>
            <a:r>
              <a:rPr lang="en-US" altLang="zh-CN" dirty="0">
                <a:solidFill>
                  <a:srgbClr val="0000FF"/>
                </a:solidFill>
              </a:rPr>
              <a:t>);</a:t>
            </a:r>
            <a:r>
              <a:rPr lang="en-US" altLang="zh-CN" dirty="0"/>
              <a:t/>
            </a:r>
            <a:br>
              <a:rPr lang="en-US" altLang="zh-CN" dirty="0"/>
            </a:br>
            <a:endParaRPr lang="en-US" altLang="zh-CN" dirty="0"/>
          </a:p>
          <a:p>
            <a:pPr>
              <a:lnSpc>
                <a:spcPct val="90000"/>
              </a:lnSpc>
            </a:pPr>
            <a:r>
              <a:rPr lang="en-US" altLang="zh-CN" dirty="0"/>
              <a:t>Examples:   	</a:t>
            </a:r>
            <a:r>
              <a:rPr lang="en-US" altLang="zh-CN" dirty="0" err="1">
                <a:solidFill>
                  <a:srgbClr val="0000FF"/>
                </a:solidFill>
              </a:rPr>
              <a:t>cout.put</a:t>
            </a:r>
            <a:r>
              <a:rPr lang="en-US" altLang="zh-CN" dirty="0">
                <a:solidFill>
                  <a:srgbClr val="0000FF"/>
                </a:solidFill>
              </a:rPr>
              <a:t>(</a:t>
            </a:r>
            <a:r>
              <a:rPr lang="en-US" altLang="zh-CN" dirty="0" err="1">
                <a:solidFill>
                  <a:srgbClr val="0000FF"/>
                </a:solidFill>
              </a:rPr>
              <a:t>next_symbol</a:t>
            </a:r>
            <a:r>
              <a:rPr lang="en-US" altLang="zh-CN" dirty="0">
                <a:solidFill>
                  <a:srgbClr val="0000FF"/>
                </a:solidFill>
              </a:rPr>
              <a:t>);</a:t>
            </a:r>
            <a:br>
              <a:rPr lang="en-US" altLang="zh-CN" dirty="0">
                <a:solidFill>
                  <a:srgbClr val="0000FF"/>
                </a:solidFill>
              </a:rPr>
            </a:br>
            <a:r>
              <a:rPr lang="en-US" altLang="zh-CN" dirty="0">
                <a:solidFill>
                  <a:srgbClr val="0000FF"/>
                </a:solidFill>
              </a:rPr>
              <a:t> 		      	</a:t>
            </a:r>
            <a:r>
              <a:rPr lang="en-US" altLang="zh-CN" dirty="0" err="1">
                <a:solidFill>
                  <a:srgbClr val="0000FF"/>
                </a:solidFill>
              </a:rPr>
              <a:t>cout.put</a:t>
            </a:r>
            <a:r>
              <a:rPr lang="en-US" altLang="zh-CN" dirty="0">
                <a:solidFill>
                  <a:srgbClr val="0000FF"/>
                </a:solidFill>
              </a:rPr>
              <a:t>('a');</a:t>
            </a:r>
            <a:br>
              <a:rPr lang="en-US" altLang="zh-CN" dirty="0">
                <a:solidFill>
                  <a:srgbClr val="0000FF"/>
                </a:solidFill>
              </a:rPr>
            </a:br>
            <a:r>
              <a:rPr lang="en-US" altLang="zh-CN" dirty="0">
                <a:solidFill>
                  <a:srgbClr val="0000FF"/>
                </a:solidFill>
              </a:rPr>
              <a:t/>
            </a:r>
            <a:br>
              <a:rPr lang="en-US" altLang="zh-CN" dirty="0">
                <a:solidFill>
                  <a:srgbClr val="0000FF"/>
                </a:solidFill>
              </a:rPr>
            </a:br>
            <a:r>
              <a:rPr lang="en-US" altLang="zh-CN" dirty="0">
                <a:solidFill>
                  <a:srgbClr val="0000FF"/>
                </a:solidFill>
              </a:rPr>
              <a:t> 		  	</a:t>
            </a:r>
            <a:r>
              <a:rPr lang="en-US" altLang="zh-CN" dirty="0" err="1">
                <a:solidFill>
                  <a:srgbClr val="0000FF"/>
                </a:solidFill>
              </a:rPr>
              <a:t>ofstream</a:t>
            </a:r>
            <a:r>
              <a:rPr lang="en-US" altLang="zh-CN" dirty="0">
                <a:solidFill>
                  <a:srgbClr val="0000FF"/>
                </a:solidFill>
              </a:rPr>
              <a:t> </a:t>
            </a:r>
            <a:r>
              <a:rPr lang="en-US" altLang="zh-CN" dirty="0" err="1">
                <a:solidFill>
                  <a:srgbClr val="0000FF"/>
                </a:solidFill>
              </a:rPr>
              <a:t>out_stream</a:t>
            </a:r>
            <a:r>
              <a:rPr lang="en-US" altLang="zh-CN" dirty="0">
                <a:solidFill>
                  <a:srgbClr val="0000FF"/>
                </a:solidFill>
              </a:rPr>
              <a:t>;</a:t>
            </a:r>
            <a:br>
              <a:rPr lang="en-US" altLang="zh-CN" dirty="0">
                <a:solidFill>
                  <a:srgbClr val="0000FF"/>
                </a:solidFill>
              </a:rPr>
            </a:br>
            <a:r>
              <a:rPr lang="en-US" altLang="zh-CN" dirty="0">
                <a:solidFill>
                  <a:srgbClr val="0000FF"/>
                </a:solidFill>
              </a:rPr>
              <a:t> 			</a:t>
            </a:r>
            <a:r>
              <a:rPr lang="en-US" altLang="zh-CN" dirty="0" err="1">
                <a:solidFill>
                  <a:srgbClr val="0000FF"/>
                </a:solidFill>
              </a:rPr>
              <a:t>out_stream.open</a:t>
            </a:r>
            <a:r>
              <a:rPr lang="en-US" altLang="zh-CN" dirty="0">
                <a:solidFill>
                  <a:srgbClr val="0000FF"/>
                </a:solidFill>
              </a:rPr>
              <a:t>("outfile.dat");</a:t>
            </a:r>
            <a:br>
              <a:rPr lang="en-US" altLang="zh-CN" dirty="0">
                <a:solidFill>
                  <a:srgbClr val="0000FF"/>
                </a:solidFill>
              </a:rPr>
            </a:br>
            <a:r>
              <a:rPr lang="en-US" altLang="zh-CN" dirty="0">
                <a:solidFill>
                  <a:srgbClr val="0000FF"/>
                </a:solidFill>
              </a:rPr>
              <a:t> 			</a:t>
            </a:r>
            <a:r>
              <a:rPr lang="en-US" altLang="zh-CN" dirty="0" err="1">
                <a:solidFill>
                  <a:srgbClr val="0000FF"/>
                </a:solidFill>
              </a:rPr>
              <a:t>out_stream.put</a:t>
            </a:r>
            <a:r>
              <a:rPr lang="en-US" altLang="zh-CN" dirty="0">
                <a:solidFill>
                  <a:srgbClr val="0000FF"/>
                </a:solidFill>
              </a:rPr>
              <a:t>('Z');  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7050088" y="6400800"/>
            <a:ext cx="1905000" cy="457200"/>
          </a:xfrm>
          <a:prstGeom prst="rect">
            <a:avLst/>
          </a:prstGeom>
        </p:spPr>
        <p:txBody>
          <a:bodyPr/>
          <a:lstStyle/>
          <a:p>
            <a:r>
              <a:rPr lang="en-US" altLang="zh-CN" smtClean="0"/>
              <a:t>Slide 6- </a:t>
            </a:r>
            <a:fld id="{64DFAACD-A2F6-4D8B-AD96-C11C543D4A62}" type="slidenum">
              <a:rPr lang="en-US" altLang="zh-CN" smtClean="0"/>
              <a:pPr/>
              <a:t>68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51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Member Function putback</a:t>
            </a:r>
          </a:p>
        </p:txBody>
      </p:sp>
      <p:sp>
        <p:nvSpPr>
          <p:cNvPr id="576515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/>
              <a:t>The putback member function places a character </a:t>
            </a:r>
            <a:br>
              <a:rPr lang="en-US" altLang="zh-CN" sz="2400"/>
            </a:br>
            <a:r>
              <a:rPr lang="en-US" altLang="zh-CN" sz="2400"/>
              <a:t>in the input stream</a:t>
            </a:r>
          </a:p>
          <a:p>
            <a:pPr lvl="1"/>
            <a:r>
              <a:rPr lang="en-US" altLang="zh-CN" sz="2400"/>
              <a:t>putback is a member function of every input stream</a:t>
            </a:r>
          </a:p>
          <a:p>
            <a:pPr lvl="1"/>
            <a:r>
              <a:rPr lang="en-US" altLang="zh-CN" sz="2400"/>
              <a:t>Useful when input continues until a specific character</a:t>
            </a:r>
            <a:br>
              <a:rPr lang="en-US" altLang="zh-CN" sz="2400"/>
            </a:br>
            <a:r>
              <a:rPr lang="en-US" altLang="zh-CN" sz="2400"/>
              <a:t>is read, but you do not want to process the character</a:t>
            </a:r>
          </a:p>
          <a:p>
            <a:pPr lvl="1"/>
            <a:r>
              <a:rPr lang="en-US" altLang="zh-CN" sz="2400"/>
              <a:t>Places its argument of type char in the input stream</a:t>
            </a:r>
          </a:p>
          <a:p>
            <a:pPr lvl="1"/>
            <a:r>
              <a:rPr lang="en-US" altLang="zh-CN" sz="2400"/>
              <a:t>Character placed in the stream does not have to</a:t>
            </a:r>
            <a:br>
              <a:rPr lang="en-US" altLang="zh-CN" sz="2400"/>
            </a:br>
            <a:r>
              <a:rPr lang="en-US" altLang="zh-CN" sz="2400"/>
              <a:t>be a character read from the stream</a:t>
            </a:r>
          </a:p>
          <a:p>
            <a:pPr lvl="1"/>
            <a:endParaRPr lang="en-US" altLang="zh-CN" sz="2400"/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7050088" y="6400800"/>
            <a:ext cx="1905000" cy="457200"/>
          </a:xfrm>
          <a:prstGeom prst="rect">
            <a:avLst/>
          </a:prstGeom>
        </p:spPr>
        <p:txBody>
          <a:bodyPr/>
          <a:lstStyle/>
          <a:p>
            <a:r>
              <a:rPr lang="en-US" altLang="zh-CN" smtClean="0"/>
              <a:t>Slide 6- </a:t>
            </a:r>
            <a:fld id="{64DFAACD-A2F6-4D8B-AD96-C11C543D4A62}" type="slidenum">
              <a:rPr lang="en-US" altLang="zh-CN" smtClean="0"/>
              <a:pPr/>
              <a:t>69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050088" y="6400800"/>
            <a:ext cx="1905000" cy="457200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Slide </a:t>
            </a:r>
            <a:r>
              <a:rPr lang="en-US" altLang="zh-CN" dirty="0" smtClean="0"/>
              <a:t>6- </a:t>
            </a:r>
            <a:fld id="{12D6209A-1A0F-488A-92A5-7744C650EA4E}" type="slidenum">
              <a:rPr lang="en-US" altLang="zh-CN"/>
              <a:pPr/>
              <a:t>7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cin And cout Streams</a:t>
            </a:r>
          </a:p>
        </p:txBody>
      </p:sp>
      <p:sp>
        <p:nvSpPr>
          <p:cNvPr id="519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 err="1">
                <a:solidFill>
                  <a:srgbClr val="0000FF"/>
                </a:solidFill>
              </a:rPr>
              <a:t>cin</a:t>
            </a:r>
            <a:endParaRPr lang="en-US" altLang="zh-CN" dirty="0">
              <a:solidFill>
                <a:srgbClr val="0000FF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altLang="zh-CN" dirty="0"/>
              <a:t>Input stream connected to the keyboard</a:t>
            </a:r>
          </a:p>
          <a:p>
            <a:pPr>
              <a:lnSpc>
                <a:spcPct val="90000"/>
              </a:lnSpc>
            </a:pPr>
            <a:r>
              <a:rPr lang="en-US" altLang="zh-CN" dirty="0" err="1">
                <a:solidFill>
                  <a:srgbClr val="0000FF"/>
                </a:solidFill>
              </a:rPr>
              <a:t>cout</a:t>
            </a:r>
            <a:r>
              <a:rPr lang="en-US" altLang="zh-CN" dirty="0">
                <a:solidFill>
                  <a:srgbClr val="0000FF"/>
                </a:solidFill>
              </a:rPr>
              <a:t> </a:t>
            </a:r>
          </a:p>
          <a:p>
            <a:pPr lvl="1">
              <a:lnSpc>
                <a:spcPct val="90000"/>
              </a:lnSpc>
            </a:pPr>
            <a:r>
              <a:rPr lang="en-US" altLang="zh-CN" dirty="0"/>
              <a:t>Output stream connected to the screen</a:t>
            </a:r>
          </a:p>
          <a:p>
            <a:pPr>
              <a:lnSpc>
                <a:spcPct val="90000"/>
              </a:lnSpc>
            </a:pPr>
            <a:r>
              <a:rPr lang="en-US" altLang="zh-CN" dirty="0" err="1">
                <a:solidFill>
                  <a:srgbClr val="0000FF"/>
                </a:solidFill>
              </a:rPr>
              <a:t>cin</a:t>
            </a:r>
            <a:r>
              <a:rPr lang="en-US" altLang="zh-CN" dirty="0"/>
              <a:t> and </a:t>
            </a:r>
            <a:r>
              <a:rPr lang="en-US" altLang="zh-CN" dirty="0" err="1">
                <a:solidFill>
                  <a:srgbClr val="0000FF"/>
                </a:solidFill>
              </a:rPr>
              <a:t>cout</a:t>
            </a:r>
            <a:r>
              <a:rPr lang="en-US" altLang="zh-CN" dirty="0">
                <a:solidFill>
                  <a:srgbClr val="0000FF"/>
                </a:solidFill>
              </a:rPr>
              <a:t> </a:t>
            </a:r>
            <a:r>
              <a:rPr lang="en-US" altLang="zh-CN" dirty="0"/>
              <a:t>defined in the </a:t>
            </a:r>
            <a:r>
              <a:rPr lang="en-US" altLang="zh-CN" dirty="0" err="1"/>
              <a:t>iostream</a:t>
            </a:r>
            <a:r>
              <a:rPr lang="en-US" altLang="zh-CN" dirty="0"/>
              <a:t> library</a:t>
            </a:r>
          </a:p>
          <a:p>
            <a:pPr lvl="1">
              <a:lnSpc>
                <a:spcPct val="90000"/>
              </a:lnSpc>
            </a:pPr>
            <a:r>
              <a:rPr lang="en-US" altLang="zh-CN" dirty="0"/>
              <a:t>Use include directive</a:t>
            </a:r>
            <a:r>
              <a:rPr lang="en-US" altLang="zh-CN" dirty="0">
                <a:solidFill>
                  <a:srgbClr val="0000FF"/>
                </a:solidFill>
              </a:rPr>
              <a:t>:  #include &lt;</a:t>
            </a:r>
            <a:r>
              <a:rPr lang="en-US" altLang="zh-CN" dirty="0" err="1">
                <a:solidFill>
                  <a:srgbClr val="0000FF"/>
                </a:solidFill>
              </a:rPr>
              <a:t>iostream</a:t>
            </a:r>
            <a:r>
              <a:rPr lang="en-US" altLang="zh-CN" dirty="0">
                <a:solidFill>
                  <a:srgbClr val="0000FF"/>
                </a:solidFill>
              </a:rPr>
              <a:t>&gt;</a:t>
            </a:r>
          </a:p>
          <a:p>
            <a:pPr>
              <a:lnSpc>
                <a:spcPct val="90000"/>
              </a:lnSpc>
            </a:pPr>
            <a:r>
              <a:rPr lang="en-US" altLang="zh-CN" dirty="0"/>
              <a:t>You can declare your own streams to use with </a:t>
            </a:r>
            <a:br>
              <a:rPr lang="en-US" altLang="zh-CN" dirty="0"/>
            </a:br>
            <a:r>
              <a:rPr lang="en-US" altLang="zh-CN" dirty="0"/>
              <a:t>files.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putback Example</a:t>
            </a:r>
          </a:p>
        </p:txBody>
      </p:sp>
      <p:sp>
        <p:nvSpPr>
          <p:cNvPr id="577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/>
              <a:t>The following code reads up to the first blank in </a:t>
            </a:r>
            <a:br>
              <a:rPr lang="en-US" altLang="zh-CN" sz="2400"/>
            </a:br>
            <a:r>
              <a:rPr lang="en-US" altLang="zh-CN" sz="2400"/>
              <a:t>the input stream fin, and writes the characters to</a:t>
            </a:r>
            <a:br>
              <a:rPr lang="en-US" altLang="zh-CN" sz="2400"/>
            </a:br>
            <a:r>
              <a:rPr lang="en-US" altLang="zh-CN" sz="2400"/>
              <a:t>the file connected to the output stream fout</a:t>
            </a:r>
          </a:p>
          <a:p>
            <a:pPr lvl="1">
              <a:lnSpc>
                <a:spcPct val="90000"/>
              </a:lnSpc>
            </a:pPr>
            <a:r>
              <a:rPr lang="en-US" altLang="zh-CN" sz="2400"/>
              <a:t>			fin.get(next);</a:t>
            </a:r>
            <a:br>
              <a:rPr lang="en-US" altLang="zh-CN" sz="2400"/>
            </a:br>
            <a:r>
              <a:rPr lang="en-US" altLang="zh-CN" sz="2400"/>
              <a:t> 			while (next != '  ')</a:t>
            </a:r>
            <a:br>
              <a:rPr lang="en-US" altLang="zh-CN" sz="2400"/>
            </a:br>
            <a:r>
              <a:rPr lang="en-US" altLang="zh-CN" sz="2400"/>
              <a:t> 			{</a:t>
            </a:r>
            <a:br>
              <a:rPr lang="en-US" altLang="zh-CN" sz="2400"/>
            </a:br>
            <a:r>
              <a:rPr lang="en-US" altLang="zh-CN" sz="2400"/>
              <a:t> 				fout.put(next);</a:t>
            </a:r>
            <a:br>
              <a:rPr lang="en-US" altLang="zh-CN" sz="2400"/>
            </a:br>
            <a:r>
              <a:rPr lang="en-US" altLang="zh-CN" sz="2400"/>
              <a:t> 				fin.get(next);</a:t>
            </a:r>
            <a:br>
              <a:rPr lang="en-US" altLang="zh-CN" sz="2400"/>
            </a:br>
            <a:r>
              <a:rPr lang="en-US" altLang="zh-CN" sz="2400"/>
              <a:t> 			}</a:t>
            </a:r>
            <a:br>
              <a:rPr lang="en-US" altLang="zh-CN" sz="2400"/>
            </a:br>
            <a:r>
              <a:rPr lang="en-US" altLang="zh-CN" sz="2400"/>
              <a:t> 			fin.putback(next);</a:t>
            </a:r>
          </a:p>
          <a:p>
            <a:pPr lvl="1">
              <a:lnSpc>
                <a:spcPct val="90000"/>
              </a:lnSpc>
            </a:pPr>
            <a:r>
              <a:rPr lang="en-US" altLang="zh-CN" sz="2400"/>
              <a:t>The blank space read to end the loop is put back into</a:t>
            </a:r>
            <a:br>
              <a:rPr lang="en-US" altLang="zh-CN" sz="2400"/>
            </a:br>
            <a:r>
              <a:rPr lang="en-US" altLang="zh-CN" sz="2400"/>
              <a:t> the input stream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7050088" y="6400800"/>
            <a:ext cx="1905000" cy="457200"/>
          </a:xfrm>
          <a:prstGeom prst="rect">
            <a:avLst/>
          </a:prstGeom>
        </p:spPr>
        <p:txBody>
          <a:bodyPr/>
          <a:lstStyle/>
          <a:p>
            <a:r>
              <a:rPr lang="en-US" altLang="zh-CN" smtClean="0"/>
              <a:t>Slide 6- </a:t>
            </a:r>
            <a:fld id="{64DFAACD-A2F6-4D8B-AD96-C11C543D4A62}" type="slidenum">
              <a:rPr lang="en-US" altLang="zh-CN" smtClean="0"/>
              <a:pPr/>
              <a:t>70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56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Program Example</a:t>
            </a:r>
            <a:br>
              <a:rPr lang="en-US" altLang="zh-CN"/>
            </a:br>
            <a:r>
              <a:rPr lang="en-US" altLang="zh-CN"/>
              <a:t>Checking Input</a:t>
            </a:r>
          </a:p>
        </p:txBody>
      </p:sp>
      <p:sp>
        <p:nvSpPr>
          <p:cNvPr id="578563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/>
              <a:t>Incorrect input can produce worthless output</a:t>
            </a:r>
            <a:br>
              <a:rPr lang="en-US" altLang="zh-CN"/>
            </a:br>
            <a:endParaRPr lang="en-US" altLang="zh-CN"/>
          </a:p>
          <a:p>
            <a:pPr>
              <a:lnSpc>
                <a:spcPct val="90000"/>
              </a:lnSpc>
            </a:pPr>
            <a:r>
              <a:rPr lang="en-US" altLang="zh-CN"/>
              <a:t>Use input functions that allow the user to </a:t>
            </a:r>
            <a:br>
              <a:rPr lang="en-US" altLang="zh-CN"/>
            </a:br>
            <a:r>
              <a:rPr lang="en-US" altLang="zh-CN"/>
              <a:t>re-enter input until it is correct, such as</a:t>
            </a:r>
          </a:p>
          <a:p>
            <a:pPr lvl="1">
              <a:lnSpc>
                <a:spcPct val="90000"/>
              </a:lnSpc>
            </a:pPr>
            <a:r>
              <a:rPr lang="en-US" altLang="zh-CN"/>
              <a:t>Echoing the input and asking the user if it is correct</a:t>
            </a:r>
          </a:p>
          <a:p>
            <a:pPr lvl="1">
              <a:lnSpc>
                <a:spcPct val="90000"/>
              </a:lnSpc>
            </a:pPr>
            <a:r>
              <a:rPr lang="en-US" altLang="zh-CN"/>
              <a:t>If the input is not correct, allow the user to enter the data again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7050088" y="6400800"/>
            <a:ext cx="1905000" cy="457200"/>
          </a:xfrm>
          <a:prstGeom prst="rect">
            <a:avLst/>
          </a:prstGeom>
        </p:spPr>
        <p:txBody>
          <a:bodyPr/>
          <a:lstStyle/>
          <a:p>
            <a:r>
              <a:rPr lang="en-US" altLang="zh-CN" smtClean="0"/>
              <a:t>Slide 6- </a:t>
            </a:r>
            <a:fld id="{64DFAACD-A2F6-4D8B-AD96-C11C543D4A62}" type="slidenum">
              <a:rPr lang="en-US" altLang="zh-CN" smtClean="0"/>
              <a:pPr/>
              <a:t>71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Checking Input:</a:t>
            </a:r>
            <a:br>
              <a:rPr lang="en-US" altLang="zh-CN"/>
            </a:br>
            <a:r>
              <a:rPr lang="en-US" altLang="zh-CN"/>
              <a:t> 					get_int</a:t>
            </a:r>
          </a:p>
        </p:txBody>
      </p:sp>
      <p:sp>
        <p:nvSpPr>
          <p:cNvPr id="579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/>
              <a:t>The </a:t>
            </a:r>
            <a:r>
              <a:rPr lang="en-US" altLang="zh-CN" sz="2400" dirty="0" err="1"/>
              <a:t>get_int</a:t>
            </a:r>
            <a:r>
              <a:rPr lang="en-US" altLang="zh-CN" sz="2400" dirty="0"/>
              <a:t> function seen in Display </a:t>
            </a:r>
            <a:r>
              <a:rPr lang="en-US" altLang="zh-CN" sz="2400" dirty="0" smtClean="0"/>
              <a:t>6.7</a:t>
            </a: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2400" dirty="0"/>
              <a:t>obtains an integer value from the user</a:t>
            </a:r>
          </a:p>
          <a:p>
            <a:pPr lvl="1"/>
            <a:r>
              <a:rPr lang="en-US" altLang="zh-CN" sz="2400" dirty="0" err="1"/>
              <a:t>get_int</a:t>
            </a:r>
            <a:r>
              <a:rPr lang="en-US" altLang="zh-CN" sz="2400" dirty="0"/>
              <a:t> prompts the user, reads the input, and displays</a:t>
            </a:r>
            <a:br>
              <a:rPr lang="en-US" altLang="zh-CN" sz="2400" dirty="0"/>
            </a:br>
            <a:r>
              <a:rPr lang="en-US" altLang="zh-CN" sz="2400" dirty="0"/>
              <a:t>the input</a:t>
            </a:r>
          </a:p>
          <a:p>
            <a:pPr lvl="1"/>
            <a:r>
              <a:rPr lang="en-US" altLang="zh-CN" sz="2400" dirty="0"/>
              <a:t>After displaying the input, </a:t>
            </a:r>
            <a:r>
              <a:rPr lang="en-US" altLang="zh-CN" sz="2400" dirty="0" err="1"/>
              <a:t>get_int</a:t>
            </a:r>
            <a:r>
              <a:rPr lang="en-US" altLang="zh-CN" sz="2400" dirty="0"/>
              <a:t> asks the user to </a:t>
            </a:r>
            <a:br>
              <a:rPr lang="en-US" altLang="zh-CN" sz="2400" dirty="0"/>
            </a:br>
            <a:r>
              <a:rPr lang="en-US" altLang="zh-CN" sz="2400" dirty="0"/>
              <a:t>confirm the number and reads the user's response</a:t>
            </a:r>
            <a:br>
              <a:rPr lang="en-US" altLang="zh-CN" sz="2400" dirty="0"/>
            </a:br>
            <a:r>
              <a:rPr lang="en-US" altLang="zh-CN" sz="2400" dirty="0"/>
              <a:t>using a variable of type character</a:t>
            </a:r>
          </a:p>
          <a:p>
            <a:pPr lvl="1"/>
            <a:r>
              <a:rPr lang="en-US" altLang="zh-CN" sz="2400" dirty="0"/>
              <a:t>The process is repeated until the user indicates with</a:t>
            </a:r>
            <a:br>
              <a:rPr lang="en-US" altLang="zh-CN" sz="2400" dirty="0"/>
            </a:br>
            <a:r>
              <a:rPr lang="en-US" altLang="zh-CN" sz="2400" dirty="0"/>
              <a:t>a 'Y' or 'y' that the number entered is correct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7050088" y="6400800"/>
            <a:ext cx="1905000" cy="457200"/>
          </a:xfrm>
          <a:prstGeom prst="rect">
            <a:avLst/>
          </a:prstGeom>
        </p:spPr>
        <p:txBody>
          <a:bodyPr/>
          <a:lstStyle/>
          <a:p>
            <a:r>
              <a:rPr lang="en-US" altLang="zh-CN" smtClean="0"/>
              <a:t>Slide 6- </a:t>
            </a:r>
            <a:fld id="{64DFAACD-A2F6-4D8B-AD96-C11C543D4A62}" type="slidenum">
              <a:rPr lang="en-US" altLang="zh-CN" smtClean="0"/>
              <a:pPr/>
              <a:t>72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61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/>
              <a:t>The </a:t>
            </a:r>
            <a:r>
              <a:rPr lang="en-US" altLang="zh-CN" sz="2400" dirty="0" err="1"/>
              <a:t>new_line</a:t>
            </a:r>
            <a:r>
              <a:rPr lang="en-US" altLang="zh-CN" sz="2400" dirty="0"/>
              <a:t> function seen in Display </a:t>
            </a:r>
            <a:r>
              <a:rPr lang="en-US" altLang="zh-CN" sz="2400" dirty="0" smtClean="0"/>
              <a:t>6.7 </a:t>
            </a:r>
            <a:r>
              <a:rPr lang="en-US" altLang="zh-CN" sz="2400" dirty="0"/>
              <a:t>is </a:t>
            </a:r>
            <a:br>
              <a:rPr lang="en-US" altLang="zh-CN" sz="2400" dirty="0"/>
            </a:br>
            <a:r>
              <a:rPr lang="en-US" altLang="zh-CN" sz="2400" dirty="0"/>
              <a:t>called by the </a:t>
            </a:r>
            <a:r>
              <a:rPr lang="en-US" altLang="zh-CN" sz="2400" dirty="0" err="1"/>
              <a:t>get_int</a:t>
            </a:r>
            <a:r>
              <a:rPr lang="en-US" altLang="zh-CN" sz="2400" dirty="0"/>
              <a:t> function</a:t>
            </a:r>
          </a:p>
          <a:p>
            <a:pPr lvl="1"/>
            <a:r>
              <a:rPr lang="en-US" altLang="zh-CN" sz="2400" dirty="0" err="1"/>
              <a:t>new_line</a:t>
            </a:r>
            <a:r>
              <a:rPr lang="en-US" altLang="zh-CN" sz="2400" dirty="0"/>
              <a:t> reads all the characters remaining in the </a:t>
            </a:r>
            <a:br>
              <a:rPr lang="en-US" altLang="zh-CN" sz="2400" dirty="0"/>
            </a:br>
            <a:r>
              <a:rPr lang="en-US" altLang="zh-CN" sz="2400" dirty="0"/>
              <a:t>input line but does nothing with them, essentially </a:t>
            </a:r>
            <a:br>
              <a:rPr lang="en-US" altLang="zh-CN" sz="2400" dirty="0"/>
            </a:br>
            <a:r>
              <a:rPr lang="en-US" altLang="zh-CN" sz="2400" dirty="0"/>
              <a:t>discarding them</a:t>
            </a:r>
          </a:p>
          <a:p>
            <a:pPr lvl="1"/>
            <a:r>
              <a:rPr lang="en-US" altLang="zh-CN" sz="2400" dirty="0" err="1"/>
              <a:t>new_line</a:t>
            </a:r>
            <a:r>
              <a:rPr lang="en-US" altLang="zh-CN" sz="2400" dirty="0"/>
              <a:t> is used to discard what follows the first </a:t>
            </a:r>
            <a:br>
              <a:rPr lang="en-US" altLang="zh-CN" sz="2400" dirty="0"/>
            </a:br>
            <a:r>
              <a:rPr lang="en-US" altLang="zh-CN" sz="2400" dirty="0"/>
              <a:t>character of the </a:t>
            </a:r>
            <a:r>
              <a:rPr lang="en-US" altLang="zh-CN" sz="2400" dirty="0" err="1"/>
              <a:t>the</a:t>
            </a:r>
            <a:r>
              <a:rPr lang="en-US" altLang="zh-CN" sz="2400" dirty="0"/>
              <a:t> user's response to </a:t>
            </a:r>
            <a:r>
              <a:rPr lang="en-US" altLang="zh-CN" sz="2400" dirty="0" err="1"/>
              <a:t>get_line's</a:t>
            </a:r>
            <a:r>
              <a:rPr lang="en-US" altLang="zh-CN" sz="2400" dirty="0"/>
              <a:t> </a:t>
            </a:r>
            <a:br>
              <a:rPr lang="en-US" altLang="zh-CN" sz="2400" dirty="0"/>
            </a:br>
            <a:r>
              <a:rPr lang="en-US" altLang="zh-CN" sz="2400" dirty="0"/>
              <a:t>"Is that correct? (yes/no)"</a:t>
            </a:r>
          </a:p>
          <a:p>
            <a:pPr lvl="2"/>
            <a:r>
              <a:rPr lang="en-US" altLang="zh-CN" sz="2000" dirty="0"/>
              <a:t>The newline character is </a:t>
            </a:r>
            <a:br>
              <a:rPr lang="en-US" altLang="zh-CN" sz="2000" dirty="0"/>
            </a:br>
            <a:r>
              <a:rPr lang="en-US" altLang="zh-CN" sz="2000" dirty="0"/>
              <a:t>discarded as well</a:t>
            </a:r>
          </a:p>
        </p:txBody>
      </p:sp>
      <p:sp>
        <p:nvSpPr>
          <p:cNvPr id="580610" name="Text Box 2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6095260" y="5068888"/>
            <a:ext cx="2254143" cy="461665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chemeClr val="tx2"/>
                </a:solidFill>
              </a:rPr>
              <a:t>Display </a:t>
            </a:r>
            <a:r>
              <a:rPr lang="en-US" altLang="zh-CN" b="1" dirty="0" smtClean="0">
                <a:solidFill>
                  <a:schemeClr val="tx2"/>
                </a:solidFill>
              </a:rPr>
              <a:t>6.7 </a:t>
            </a:r>
            <a:r>
              <a:rPr lang="en-US" altLang="zh-CN" b="1" dirty="0">
                <a:solidFill>
                  <a:schemeClr val="tx2"/>
                </a:solidFill>
              </a:rPr>
              <a:t>(1)</a:t>
            </a:r>
          </a:p>
        </p:txBody>
      </p:sp>
      <p:sp>
        <p:nvSpPr>
          <p:cNvPr id="580611" name="Text Box 3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6095260" y="5545138"/>
            <a:ext cx="2254143" cy="461665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chemeClr val="tx2"/>
                </a:solidFill>
              </a:rPr>
              <a:t>Display </a:t>
            </a:r>
            <a:r>
              <a:rPr lang="en-US" altLang="zh-CN" b="1" dirty="0" smtClean="0">
                <a:solidFill>
                  <a:schemeClr val="tx2"/>
                </a:solidFill>
              </a:rPr>
              <a:t>6.7 (2</a:t>
            </a:r>
            <a:r>
              <a:rPr lang="en-US" altLang="zh-CN" b="1" dirty="0">
                <a:solidFill>
                  <a:schemeClr val="tx2"/>
                </a:solidFill>
              </a:rPr>
              <a:t>)</a:t>
            </a:r>
          </a:p>
        </p:txBody>
      </p:sp>
      <p:sp>
        <p:nvSpPr>
          <p:cNvPr id="58061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Checking Input:</a:t>
            </a:r>
            <a:br>
              <a:rPr lang="en-US" altLang="zh-CN"/>
            </a:br>
            <a:r>
              <a:rPr lang="en-US" altLang="zh-CN"/>
              <a:t> 					new_line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7050088" y="6400800"/>
            <a:ext cx="1905000" cy="457200"/>
          </a:xfrm>
          <a:prstGeom prst="rect">
            <a:avLst/>
          </a:prstGeom>
        </p:spPr>
        <p:txBody>
          <a:bodyPr/>
          <a:lstStyle/>
          <a:p>
            <a:r>
              <a:rPr lang="en-US" altLang="zh-CN" smtClean="0"/>
              <a:t>Slide 6- </a:t>
            </a:r>
            <a:fld id="{64DFAACD-A2F6-4D8B-AD96-C11C543D4A62}" type="slidenum">
              <a:rPr lang="en-US" altLang="zh-CN" smtClean="0"/>
              <a:pPr/>
              <a:t>73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806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806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806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806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0610" grpId="0" animBg="1"/>
      <p:bldP spid="580611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Checking Input:</a:t>
            </a:r>
            <a:br>
              <a:rPr lang="en-US" altLang="zh-CN"/>
            </a:br>
            <a:r>
              <a:rPr lang="en-US" altLang="zh-CN"/>
              <a:t>Check for Yes or No?</a:t>
            </a:r>
          </a:p>
        </p:txBody>
      </p:sp>
      <p:sp>
        <p:nvSpPr>
          <p:cNvPr id="581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 dirty="0" err="1"/>
              <a:t>get_int</a:t>
            </a:r>
            <a:r>
              <a:rPr lang="en-US" altLang="zh-CN" sz="2400" dirty="0"/>
              <a:t> continues to ask for a number until the</a:t>
            </a:r>
            <a:br>
              <a:rPr lang="en-US" altLang="zh-CN" sz="2400" dirty="0"/>
            </a:br>
            <a:r>
              <a:rPr lang="en-US" altLang="zh-CN" sz="2400" dirty="0"/>
              <a:t>user responds  'Y' or 'y' using the do-while loop</a:t>
            </a:r>
            <a:br>
              <a:rPr lang="en-US" altLang="zh-CN" sz="2400" dirty="0"/>
            </a:br>
            <a:r>
              <a:rPr lang="en-US" altLang="zh-CN" sz="2400" dirty="0"/>
              <a:t>               </a:t>
            </a:r>
            <a:r>
              <a:rPr lang="en-US" altLang="zh-CN" sz="2400" dirty="0">
                <a:solidFill>
                  <a:srgbClr val="0000FF"/>
                </a:solidFill>
              </a:rPr>
              <a:t>do</a:t>
            </a:r>
            <a:br>
              <a:rPr lang="en-US" altLang="zh-CN" sz="2400" dirty="0">
                <a:solidFill>
                  <a:srgbClr val="0000FF"/>
                </a:solidFill>
              </a:rPr>
            </a:br>
            <a:r>
              <a:rPr lang="en-US" altLang="zh-CN" sz="2400" dirty="0">
                <a:solidFill>
                  <a:srgbClr val="0000FF"/>
                </a:solidFill>
              </a:rPr>
              <a:t>  		{ </a:t>
            </a:r>
            <a:br>
              <a:rPr lang="en-US" altLang="zh-CN" sz="2400" dirty="0">
                <a:solidFill>
                  <a:srgbClr val="0000FF"/>
                </a:solidFill>
              </a:rPr>
            </a:br>
            <a:r>
              <a:rPr lang="en-US" altLang="zh-CN" sz="2400" dirty="0">
                <a:solidFill>
                  <a:srgbClr val="0000FF"/>
                </a:solidFill>
              </a:rPr>
              <a:t>		   // the loop body</a:t>
            </a:r>
            <a:br>
              <a:rPr lang="en-US" altLang="zh-CN" sz="2400" dirty="0">
                <a:solidFill>
                  <a:srgbClr val="0000FF"/>
                </a:solidFill>
              </a:rPr>
            </a:br>
            <a:r>
              <a:rPr lang="en-US" altLang="zh-CN" sz="2400" dirty="0">
                <a:solidFill>
                  <a:srgbClr val="0000FF"/>
                </a:solidFill>
              </a:rPr>
              <a:t>		} while  ((</a:t>
            </a:r>
            <a:r>
              <a:rPr lang="en-US" altLang="zh-CN" sz="2400" dirty="0" err="1">
                <a:solidFill>
                  <a:srgbClr val="0000FF"/>
                </a:solidFill>
              </a:rPr>
              <a:t>ans</a:t>
            </a:r>
            <a:r>
              <a:rPr lang="en-US" altLang="zh-CN" sz="2400" dirty="0">
                <a:solidFill>
                  <a:srgbClr val="0000FF"/>
                </a:solidFill>
              </a:rPr>
              <a:t> !='Y') &amp;&amp;(</a:t>
            </a:r>
            <a:r>
              <a:rPr lang="en-US" altLang="zh-CN" sz="2400" dirty="0" err="1">
                <a:solidFill>
                  <a:srgbClr val="0000FF"/>
                </a:solidFill>
              </a:rPr>
              <a:t>ans</a:t>
            </a:r>
            <a:r>
              <a:rPr lang="en-US" altLang="zh-CN" sz="2400" dirty="0">
                <a:solidFill>
                  <a:srgbClr val="0000FF"/>
                </a:solidFill>
              </a:rPr>
              <a:t> != 'y') )</a:t>
            </a:r>
          </a:p>
          <a:p>
            <a:pPr>
              <a:lnSpc>
                <a:spcPct val="90000"/>
              </a:lnSpc>
            </a:pPr>
            <a:r>
              <a:rPr lang="en-US" altLang="zh-CN" sz="2400" dirty="0"/>
              <a:t>Why not use ((</a:t>
            </a:r>
            <a:r>
              <a:rPr lang="en-US" altLang="zh-CN" sz="2400" dirty="0" err="1"/>
              <a:t>ans</a:t>
            </a:r>
            <a:r>
              <a:rPr lang="en-US" altLang="zh-CN" sz="2400" dirty="0"/>
              <a:t> =='N') | | (</a:t>
            </a:r>
            <a:r>
              <a:rPr lang="en-US" altLang="zh-CN" sz="2400" dirty="0" err="1"/>
              <a:t>ans</a:t>
            </a:r>
            <a:r>
              <a:rPr lang="en-US" altLang="zh-CN" sz="2400" dirty="0"/>
              <a:t> == 'n') )?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/>
              <a:t>User must enter a correct response to continue </a:t>
            </a:r>
            <a:br>
              <a:rPr lang="en-US" altLang="zh-CN" sz="2400" dirty="0"/>
            </a:br>
            <a:r>
              <a:rPr lang="en-US" altLang="zh-CN" sz="2400" dirty="0"/>
              <a:t>a loop tested with ((</a:t>
            </a:r>
            <a:r>
              <a:rPr lang="en-US" altLang="zh-CN" sz="2400" dirty="0" err="1"/>
              <a:t>ans</a:t>
            </a:r>
            <a:r>
              <a:rPr lang="en-US" altLang="zh-CN" sz="2400" dirty="0"/>
              <a:t> =='N') | | (</a:t>
            </a:r>
            <a:r>
              <a:rPr lang="en-US" altLang="zh-CN" sz="2400" dirty="0" err="1"/>
              <a:t>ans</a:t>
            </a:r>
            <a:r>
              <a:rPr lang="en-US" altLang="zh-CN" sz="2400" dirty="0"/>
              <a:t> == 'n') )</a:t>
            </a:r>
          </a:p>
          <a:p>
            <a:pPr lvl="2">
              <a:lnSpc>
                <a:spcPct val="90000"/>
              </a:lnSpc>
            </a:pPr>
            <a:r>
              <a:rPr lang="en-US" altLang="zh-CN" sz="2000" dirty="0"/>
              <a:t>What if they </a:t>
            </a:r>
            <a:r>
              <a:rPr lang="en-US" altLang="zh-CN" sz="2000" dirty="0" err="1"/>
              <a:t>mis</a:t>
            </a:r>
            <a:r>
              <a:rPr lang="en-US" altLang="zh-CN" sz="2000" dirty="0"/>
              <a:t>-typed "Bo" instead of "No"?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/>
              <a:t>User must enter a correct response to end the loop tested with ((</a:t>
            </a:r>
            <a:r>
              <a:rPr lang="en-US" altLang="zh-CN" sz="2400" dirty="0" err="1"/>
              <a:t>ans</a:t>
            </a:r>
            <a:r>
              <a:rPr lang="en-US" altLang="zh-CN" sz="2400" dirty="0"/>
              <a:t> !='Y') &amp;&amp;(</a:t>
            </a:r>
            <a:r>
              <a:rPr lang="en-US" altLang="zh-CN" sz="2400" dirty="0" err="1"/>
              <a:t>ans</a:t>
            </a:r>
            <a:r>
              <a:rPr lang="en-US" altLang="zh-CN" sz="2400" dirty="0"/>
              <a:t> != 'y') )</a:t>
            </a:r>
          </a:p>
          <a:p>
            <a:pPr lvl="1">
              <a:lnSpc>
                <a:spcPct val="90000"/>
              </a:lnSpc>
            </a:pPr>
            <a:endParaRPr lang="en-US" altLang="zh-CN" sz="2400" dirty="0"/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7050088" y="6400800"/>
            <a:ext cx="1905000" cy="457200"/>
          </a:xfrm>
          <a:prstGeom prst="rect">
            <a:avLst/>
          </a:prstGeom>
        </p:spPr>
        <p:txBody>
          <a:bodyPr/>
          <a:lstStyle/>
          <a:p>
            <a:r>
              <a:rPr lang="en-US" altLang="zh-CN" smtClean="0"/>
              <a:t>Slide 6- </a:t>
            </a:r>
            <a:fld id="{64DFAACD-A2F6-4D8B-AD96-C11C543D4A62}" type="slidenum">
              <a:rPr lang="en-US" altLang="zh-CN" smtClean="0"/>
              <a:pPr/>
              <a:t>74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Mixing cin &gt;&gt; and cin.get</a:t>
            </a:r>
          </a:p>
        </p:txBody>
      </p:sp>
      <p:sp>
        <p:nvSpPr>
          <p:cNvPr id="582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Be sure to deal with the '\n' that ends each </a:t>
            </a:r>
            <a:br>
              <a:rPr lang="en-US" altLang="zh-CN" dirty="0"/>
            </a:br>
            <a:r>
              <a:rPr lang="en-US" altLang="zh-CN" dirty="0"/>
              <a:t>input line if using </a:t>
            </a:r>
            <a:r>
              <a:rPr lang="en-US" altLang="zh-CN" dirty="0" err="1"/>
              <a:t>cin</a:t>
            </a:r>
            <a:r>
              <a:rPr lang="en-US" altLang="zh-CN" dirty="0"/>
              <a:t> &gt;&gt; and </a:t>
            </a:r>
            <a:r>
              <a:rPr lang="en-US" altLang="zh-CN" dirty="0" err="1"/>
              <a:t>cin.get</a:t>
            </a:r>
            <a:endParaRPr lang="en-US" altLang="zh-CN" dirty="0"/>
          </a:p>
          <a:p>
            <a:pPr lvl="1"/>
            <a:r>
              <a:rPr lang="en-US" altLang="zh-CN" dirty="0"/>
              <a:t>"</a:t>
            </a:r>
            <a:r>
              <a:rPr lang="en-US" altLang="zh-CN" dirty="0" err="1"/>
              <a:t>cin</a:t>
            </a:r>
            <a:r>
              <a:rPr lang="en-US" altLang="zh-CN" dirty="0"/>
              <a:t> &gt;&gt;"  reads up to the '\n'</a:t>
            </a:r>
          </a:p>
          <a:p>
            <a:pPr lvl="1"/>
            <a:r>
              <a:rPr lang="en-US" altLang="zh-CN" dirty="0"/>
              <a:t>The '\n' remains in the input stream</a:t>
            </a:r>
          </a:p>
          <a:p>
            <a:pPr lvl="1"/>
            <a:r>
              <a:rPr lang="en-US" altLang="zh-CN" dirty="0"/>
              <a:t>Using </a:t>
            </a:r>
            <a:r>
              <a:rPr lang="en-US" altLang="zh-CN" dirty="0" err="1"/>
              <a:t>cin.get</a:t>
            </a:r>
            <a:r>
              <a:rPr lang="en-US" altLang="zh-CN" dirty="0"/>
              <a:t>  next will read the '\n'</a:t>
            </a:r>
          </a:p>
          <a:p>
            <a:pPr lvl="1"/>
            <a:r>
              <a:rPr lang="en-US" altLang="zh-CN" dirty="0"/>
              <a:t>The </a:t>
            </a:r>
            <a:r>
              <a:rPr lang="en-US" altLang="zh-CN" dirty="0" err="1"/>
              <a:t>new_line</a:t>
            </a:r>
            <a:r>
              <a:rPr lang="en-US" altLang="zh-CN" dirty="0"/>
              <a:t> function from Display </a:t>
            </a:r>
            <a:r>
              <a:rPr lang="en-US" altLang="zh-CN" dirty="0" smtClean="0"/>
              <a:t>6.7 </a:t>
            </a:r>
            <a:r>
              <a:rPr lang="en-US" altLang="zh-CN" dirty="0"/>
              <a:t>can</a:t>
            </a:r>
            <a:br>
              <a:rPr lang="en-US" altLang="zh-CN" dirty="0"/>
            </a:br>
            <a:r>
              <a:rPr lang="en-US" altLang="zh-CN" dirty="0"/>
              <a:t>be used to clear the '\n'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050088" y="6400800"/>
            <a:ext cx="1905000" cy="45720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Slide 5- </a:t>
            </a:r>
            <a:fld id="{738F13B6-FF58-48CD-8399-49A9EC288E69}" type="slidenum">
              <a:rPr lang="en-US" altLang="zh-CN"/>
              <a:pPr/>
              <a:t>76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83682" name="Text Box 2"/>
          <p:cNvSpPr txBox="1">
            <a:spLocks noChangeArrowheads="1"/>
          </p:cNvSpPr>
          <p:nvPr/>
        </p:nvSpPr>
        <p:spPr bwMode="auto">
          <a:xfrm>
            <a:off x="5832475" y="1562100"/>
            <a:ext cx="2984500" cy="2316163"/>
          </a:xfrm>
          <a:prstGeom prst="rect">
            <a:avLst/>
          </a:prstGeom>
          <a:noFill/>
          <a:ln w="2857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8BE1A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3200">
                <a:latin typeface="Times New Roman" panose="02020603050405020304" pitchFamily="18" charset="0"/>
              </a:rPr>
              <a:t>The Dialogue:</a:t>
            </a:r>
            <a:br>
              <a:rPr lang="en-US" altLang="zh-CN" sz="3200">
                <a:latin typeface="Times New Roman" panose="02020603050405020304" pitchFamily="18" charset="0"/>
              </a:rPr>
            </a:br>
            <a:r>
              <a:rPr lang="en-US" altLang="zh-CN" sz="2800">
                <a:latin typeface="Times New Roman" panose="02020603050405020304" pitchFamily="18" charset="0"/>
              </a:rPr>
              <a:t>Enter a number:</a:t>
            </a:r>
            <a:br>
              <a:rPr lang="en-US" altLang="zh-CN" sz="2800">
                <a:latin typeface="Times New Roman" panose="02020603050405020304" pitchFamily="18" charset="0"/>
              </a:rPr>
            </a:br>
            <a:r>
              <a:rPr lang="en-US" altLang="zh-CN" sz="2800">
                <a:latin typeface="Times New Roman" panose="02020603050405020304" pitchFamily="18" charset="0"/>
              </a:rPr>
              <a:t>21</a:t>
            </a:r>
            <a:br>
              <a:rPr lang="en-US" altLang="zh-CN" sz="2800">
                <a:latin typeface="Times New Roman" panose="02020603050405020304" pitchFamily="18" charset="0"/>
              </a:rPr>
            </a:br>
            <a:r>
              <a:rPr lang="en-US" altLang="zh-CN" sz="2800">
                <a:latin typeface="Times New Roman" panose="02020603050405020304" pitchFamily="18" charset="0"/>
              </a:rPr>
              <a:t>Now enter a letter:</a:t>
            </a:r>
            <a:br>
              <a:rPr lang="en-US" altLang="zh-CN" sz="2800">
                <a:latin typeface="Times New Roman" panose="02020603050405020304" pitchFamily="18" charset="0"/>
              </a:rPr>
            </a:br>
            <a:r>
              <a:rPr lang="en-US" altLang="zh-CN" sz="2800"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583683" name="Text Box 3"/>
          <p:cNvSpPr txBox="1">
            <a:spLocks noChangeArrowheads="1"/>
          </p:cNvSpPr>
          <p:nvPr/>
        </p:nvSpPr>
        <p:spPr bwMode="auto">
          <a:xfrm>
            <a:off x="6134100" y="4344988"/>
            <a:ext cx="268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8BE1A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>
                <a:solidFill>
                  <a:schemeClr val="tx2"/>
                </a:solidFill>
              </a:rPr>
              <a:t> </a:t>
            </a:r>
          </a:p>
        </p:txBody>
      </p:sp>
      <p:sp>
        <p:nvSpPr>
          <p:cNvPr id="583684" name="Text Box 4"/>
          <p:cNvSpPr txBox="1">
            <a:spLocks noChangeArrowheads="1"/>
          </p:cNvSpPr>
          <p:nvPr/>
        </p:nvSpPr>
        <p:spPr bwMode="auto">
          <a:xfrm>
            <a:off x="5849938" y="4362450"/>
            <a:ext cx="3048000" cy="1633538"/>
          </a:xfrm>
          <a:prstGeom prst="rect">
            <a:avLst/>
          </a:prstGeom>
          <a:noFill/>
          <a:ln w="2857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8BE1A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3200">
                <a:latin typeface="Times New Roman" panose="02020603050405020304" pitchFamily="18" charset="0"/>
              </a:rPr>
              <a:t>The Result:</a:t>
            </a:r>
          </a:p>
          <a:p>
            <a:pPr lvl="1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</a:rPr>
              <a:t>number = 21</a:t>
            </a:r>
          </a:p>
          <a:p>
            <a:pPr lvl="1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 b="1">
                <a:solidFill>
                  <a:schemeClr val="hlink"/>
                </a:solidFill>
                <a:latin typeface="Times New Roman" panose="02020603050405020304" pitchFamily="18" charset="0"/>
              </a:rPr>
              <a:t>symbol = '\n'</a:t>
            </a:r>
          </a:p>
        </p:txBody>
      </p:sp>
      <p:sp>
        <p:nvSpPr>
          <p:cNvPr id="58368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'\n' Example</a:t>
            </a:r>
          </a:p>
        </p:txBody>
      </p:sp>
      <p:sp>
        <p:nvSpPr>
          <p:cNvPr id="583686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/>
              <a:t>The Code: </a:t>
            </a:r>
            <a:br>
              <a:rPr lang="en-US" altLang="zh-CN" sz="2400"/>
            </a:br>
            <a:r>
              <a:rPr lang="en-US" altLang="zh-CN" sz="2400"/>
              <a:t>cout &lt;&lt; "Enter a number:\n";</a:t>
            </a:r>
            <a:br>
              <a:rPr lang="en-US" altLang="zh-CN" sz="2400"/>
            </a:br>
            <a:r>
              <a:rPr lang="en-US" altLang="zh-CN" sz="2400"/>
              <a:t>int number;</a:t>
            </a:r>
            <a:br>
              <a:rPr lang="en-US" altLang="zh-CN" sz="2400"/>
            </a:br>
            <a:r>
              <a:rPr lang="en-US" altLang="zh-CN" sz="2400"/>
              <a:t>cin &gt;&gt; number;</a:t>
            </a:r>
            <a:br>
              <a:rPr lang="en-US" altLang="zh-CN" sz="2400"/>
            </a:br>
            <a:r>
              <a:rPr lang="en-US" altLang="zh-CN" sz="2400"/>
              <a:t>cout &lt;&lt; "Now enter a letter:\n";</a:t>
            </a:r>
            <a:br>
              <a:rPr lang="en-US" altLang="zh-CN" sz="2400"/>
            </a:br>
            <a:r>
              <a:rPr lang="en-US" altLang="zh-CN" sz="2400"/>
              <a:t>char symbol;</a:t>
            </a:r>
            <a:br>
              <a:rPr lang="en-US" altLang="zh-CN" sz="2400"/>
            </a:br>
            <a:r>
              <a:rPr lang="en-US" altLang="zh-CN" sz="2400"/>
              <a:t>cin.get(symbol);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583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2000"/>
                                        <p:tgtEl>
                                          <p:spTgt spid="583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682" grpId="0" animBg="1"/>
      <p:bldP spid="583684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 Fix To Remove '\n'</a:t>
            </a:r>
          </a:p>
        </p:txBody>
      </p:sp>
      <p:sp>
        <p:nvSpPr>
          <p:cNvPr id="584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 	</a:t>
            </a:r>
            <a:r>
              <a:rPr lang="en-US" altLang="zh-CN" dirty="0" err="1">
                <a:solidFill>
                  <a:srgbClr val="0000FF"/>
                </a:solidFill>
              </a:rPr>
              <a:t>cout</a:t>
            </a:r>
            <a:r>
              <a:rPr lang="en-US" altLang="zh-CN" dirty="0">
                <a:solidFill>
                  <a:srgbClr val="0000FF"/>
                </a:solidFill>
              </a:rPr>
              <a:t> &lt;&lt; "Enter a number:\n";</a:t>
            </a:r>
            <a:br>
              <a:rPr lang="en-US" altLang="zh-CN" dirty="0">
                <a:solidFill>
                  <a:srgbClr val="0000FF"/>
                </a:solidFill>
              </a:rPr>
            </a:br>
            <a:r>
              <a:rPr lang="en-US" altLang="zh-CN" dirty="0">
                <a:solidFill>
                  <a:srgbClr val="0000FF"/>
                </a:solidFill>
              </a:rPr>
              <a:t>	</a:t>
            </a:r>
            <a:r>
              <a:rPr lang="en-US" altLang="zh-CN" dirty="0" err="1">
                <a:solidFill>
                  <a:srgbClr val="0000FF"/>
                </a:solidFill>
              </a:rPr>
              <a:t>int</a:t>
            </a:r>
            <a:r>
              <a:rPr lang="en-US" altLang="zh-CN" dirty="0">
                <a:solidFill>
                  <a:srgbClr val="0000FF"/>
                </a:solidFill>
              </a:rPr>
              <a:t> number;</a:t>
            </a:r>
            <a:br>
              <a:rPr lang="en-US" altLang="zh-CN" dirty="0">
                <a:solidFill>
                  <a:srgbClr val="0000FF"/>
                </a:solidFill>
              </a:rPr>
            </a:br>
            <a:r>
              <a:rPr lang="en-US" altLang="zh-CN" dirty="0">
                <a:solidFill>
                  <a:srgbClr val="0000FF"/>
                </a:solidFill>
              </a:rPr>
              <a:t>	</a:t>
            </a:r>
            <a:r>
              <a:rPr lang="en-US" altLang="zh-CN" dirty="0" err="1">
                <a:solidFill>
                  <a:srgbClr val="0000FF"/>
                </a:solidFill>
              </a:rPr>
              <a:t>cin</a:t>
            </a:r>
            <a:r>
              <a:rPr lang="en-US" altLang="zh-CN" dirty="0">
                <a:solidFill>
                  <a:srgbClr val="0000FF"/>
                </a:solidFill>
              </a:rPr>
              <a:t> &gt;&gt; number;</a:t>
            </a:r>
            <a:br>
              <a:rPr lang="en-US" altLang="zh-CN" dirty="0">
                <a:solidFill>
                  <a:srgbClr val="0000FF"/>
                </a:solidFill>
              </a:rPr>
            </a:br>
            <a:r>
              <a:rPr lang="en-US" altLang="zh-CN" dirty="0">
                <a:solidFill>
                  <a:srgbClr val="0000FF"/>
                </a:solidFill>
              </a:rPr>
              <a:t>	</a:t>
            </a:r>
            <a:r>
              <a:rPr lang="en-US" altLang="zh-CN" dirty="0" err="1">
                <a:solidFill>
                  <a:srgbClr val="0000FF"/>
                </a:solidFill>
              </a:rPr>
              <a:t>cout</a:t>
            </a:r>
            <a:r>
              <a:rPr lang="en-US" altLang="zh-CN" dirty="0">
                <a:solidFill>
                  <a:srgbClr val="0000FF"/>
                </a:solidFill>
              </a:rPr>
              <a:t> &lt;&lt; "Now enter a letter:\n";</a:t>
            </a:r>
            <a:br>
              <a:rPr lang="en-US" altLang="zh-CN" dirty="0">
                <a:solidFill>
                  <a:srgbClr val="0000FF"/>
                </a:solidFill>
              </a:rPr>
            </a:br>
            <a:r>
              <a:rPr lang="en-US" altLang="zh-CN" dirty="0">
                <a:solidFill>
                  <a:srgbClr val="0000FF"/>
                </a:solidFill>
              </a:rPr>
              <a:t>	char symbol;</a:t>
            </a:r>
            <a:br>
              <a:rPr lang="en-US" altLang="zh-CN" dirty="0">
                <a:solidFill>
                  <a:srgbClr val="0000FF"/>
                </a:solidFill>
              </a:rPr>
            </a:br>
            <a:r>
              <a:rPr lang="en-US" altLang="zh-CN" dirty="0">
                <a:solidFill>
                  <a:srgbClr val="0000FF"/>
                </a:solidFill>
              </a:rPr>
              <a:t>	</a:t>
            </a:r>
            <a:r>
              <a:rPr lang="en-US" altLang="zh-CN" dirty="0" err="1">
                <a:solidFill>
                  <a:srgbClr val="0000FF"/>
                </a:solidFill>
              </a:rPr>
              <a:t>cin</a:t>
            </a:r>
            <a:r>
              <a:rPr lang="en-US" altLang="zh-CN" dirty="0">
                <a:solidFill>
                  <a:srgbClr val="0000FF"/>
                </a:solidFill>
              </a:rPr>
              <a:t> &gt;&gt;symbol;</a:t>
            </a:r>
            <a:br>
              <a:rPr lang="en-US" altLang="zh-CN" dirty="0">
                <a:solidFill>
                  <a:srgbClr val="0000FF"/>
                </a:solidFill>
              </a:rPr>
            </a:br>
            <a:endParaRPr lang="en-US" altLang="zh-CN" dirty="0">
              <a:solidFill>
                <a:srgbClr val="0000FF"/>
              </a:solidFill>
            </a:endParaRPr>
          </a:p>
          <a:p>
            <a:endParaRPr lang="en-US" altLang="zh-CN" dirty="0"/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7050088" y="6400800"/>
            <a:ext cx="1905000" cy="457200"/>
          </a:xfrm>
          <a:prstGeom prst="rect">
            <a:avLst/>
          </a:prstGeom>
        </p:spPr>
        <p:txBody>
          <a:bodyPr/>
          <a:lstStyle/>
          <a:p>
            <a:r>
              <a:rPr lang="en-US" altLang="zh-CN" smtClean="0"/>
              <a:t>Slide 6- </a:t>
            </a:r>
            <a:fld id="{64DFAACD-A2F6-4D8B-AD96-C11C543D4A62}" type="slidenum">
              <a:rPr lang="en-US" altLang="zh-CN" smtClean="0"/>
              <a:pPr/>
              <a:t>77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Another  '\n' Fix</a:t>
            </a:r>
          </a:p>
        </p:txBody>
      </p:sp>
      <p:sp>
        <p:nvSpPr>
          <p:cNvPr id="585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 	</a:t>
            </a:r>
            <a:r>
              <a:rPr lang="en-US" altLang="zh-CN" dirty="0" err="1">
                <a:solidFill>
                  <a:srgbClr val="FF0000"/>
                </a:solidFill>
              </a:rPr>
              <a:t>cout</a:t>
            </a:r>
            <a:r>
              <a:rPr lang="en-US" altLang="zh-CN" dirty="0">
                <a:solidFill>
                  <a:srgbClr val="FF0000"/>
                </a:solidFill>
              </a:rPr>
              <a:t> &lt;&lt; "Enter a number:\n";</a:t>
            </a:r>
            <a:br>
              <a:rPr lang="en-US" altLang="zh-CN" dirty="0">
                <a:solidFill>
                  <a:srgbClr val="FF0000"/>
                </a:solidFill>
              </a:rPr>
            </a:br>
            <a:r>
              <a:rPr lang="en-US" altLang="zh-CN" dirty="0">
                <a:solidFill>
                  <a:srgbClr val="FF0000"/>
                </a:solidFill>
              </a:rPr>
              <a:t>	</a:t>
            </a:r>
            <a:r>
              <a:rPr lang="en-US" altLang="zh-CN" dirty="0" err="1">
                <a:solidFill>
                  <a:srgbClr val="FF0000"/>
                </a:solidFill>
              </a:rPr>
              <a:t>int</a:t>
            </a:r>
            <a:r>
              <a:rPr lang="en-US" altLang="zh-CN" dirty="0">
                <a:solidFill>
                  <a:srgbClr val="FF0000"/>
                </a:solidFill>
              </a:rPr>
              <a:t> number;</a:t>
            </a:r>
            <a:br>
              <a:rPr lang="en-US" altLang="zh-CN" dirty="0">
                <a:solidFill>
                  <a:srgbClr val="FF0000"/>
                </a:solidFill>
              </a:rPr>
            </a:br>
            <a:r>
              <a:rPr lang="en-US" altLang="zh-CN" dirty="0">
                <a:solidFill>
                  <a:srgbClr val="FF0000"/>
                </a:solidFill>
              </a:rPr>
              <a:t>	</a:t>
            </a:r>
            <a:r>
              <a:rPr lang="en-US" altLang="zh-CN" dirty="0" err="1">
                <a:solidFill>
                  <a:srgbClr val="FF0000"/>
                </a:solidFill>
              </a:rPr>
              <a:t>cin</a:t>
            </a:r>
            <a:r>
              <a:rPr lang="en-US" altLang="zh-CN" dirty="0">
                <a:solidFill>
                  <a:srgbClr val="FF0000"/>
                </a:solidFill>
              </a:rPr>
              <a:t> &gt;&gt; number;</a:t>
            </a:r>
            <a:br>
              <a:rPr lang="en-US" altLang="zh-CN" dirty="0">
                <a:solidFill>
                  <a:srgbClr val="FF0000"/>
                </a:solidFill>
              </a:rPr>
            </a:br>
            <a:r>
              <a:rPr lang="en-US" altLang="zh-CN" dirty="0">
                <a:solidFill>
                  <a:srgbClr val="FF0000"/>
                </a:solidFill>
              </a:rPr>
              <a:t>	</a:t>
            </a:r>
            <a:r>
              <a:rPr lang="en-US" altLang="zh-CN" dirty="0" err="1">
                <a:solidFill>
                  <a:srgbClr val="FF0000"/>
                </a:solidFill>
              </a:rPr>
              <a:t>new_line</a:t>
            </a:r>
            <a:r>
              <a:rPr lang="en-US" altLang="zh-CN" dirty="0">
                <a:solidFill>
                  <a:srgbClr val="FF0000"/>
                </a:solidFill>
              </a:rPr>
              <a:t>( ); // From Display 5.7</a:t>
            </a:r>
            <a:br>
              <a:rPr lang="en-US" altLang="zh-CN" dirty="0">
                <a:solidFill>
                  <a:srgbClr val="FF0000"/>
                </a:solidFill>
              </a:rPr>
            </a:br>
            <a:r>
              <a:rPr lang="en-US" altLang="zh-CN" dirty="0">
                <a:solidFill>
                  <a:srgbClr val="FF0000"/>
                </a:solidFill>
              </a:rPr>
              <a:t>	</a:t>
            </a:r>
            <a:r>
              <a:rPr lang="en-US" altLang="zh-CN" dirty="0" err="1">
                <a:solidFill>
                  <a:srgbClr val="FF0000"/>
                </a:solidFill>
              </a:rPr>
              <a:t>cout</a:t>
            </a:r>
            <a:r>
              <a:rPr lang="en-US" altLang="zh-CN" dirty="0">
                <a:solidFill>
                  <a:srgbClr val="FF0000"/>
                </a:solidFill>
              </a:rPr>
              <a:t> &lt;&lt; "Now enter a letter:\n";</a:t>
            </a:r>
            <a:br>
              <a:rPr lang="en-US" altLang="zh-CN" dirty="0">
                <a:solidFill>
                  <a:srgbClr val="FF0000"/>
                </a:solidFill>
              </a:rPr>
            </a:br>
            <a:r>
              <a:rPr lang="en-US" altLang="zh-CN" dirty="0">
                <a:solidFill>
                  <a:srgbClr val="FF0000"/>
                </a:solidFill>
              </a:rPr>
              <a:t>	char symbol;</a:t>
            </a:r>
            <a:br>
              <a:rPr lang="en-US" altLang="zh-CN" dirty="0">
                <a:solidFill>
                  <a:srgbClr val="FF0000"/>
                </a:solidFill>
              </a:rPr>
            </a:br>
            <a:r>
              <a:rPr lang="en-US" altLang="zh-CN" dirty="0">
                <a:solidFill>
                  <a:srgbClr val="FF0000"/>
                </a:solidFill>
              </a:rPr>
              <a:t>	</a:t>
            </a:r>
            <a:r>
              <a:rPr lang="en-US" altLang="zh-CN" dirty="0" err="1">
                <a:solidFill>
                  <a:srgbClr val="FF0000"/>
                </a:solidFill>
              </a:rPr>
              <a:t>cin.get</a:t>
            </a:r>
            <a:r>
              <a:rPr lang="en-US" altLang="zh-CN" dirty="0">
                <a:solidFill>
                  <a:srgbClr val="FF0000"/>
                </a:solidFill>
              </a:rPr>
              <a:t>(symbol);</a:t>
            </a:r>
          </a:p>
          <a:p>
            <a:endParaRPr lang="en-US" altLang="zh-CN" dirty="0"/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7050088" y="6400800"/>
            <a:ext cx="1905000" cy="457200"/>
          </a:xfrm>
          <a:prstGeom prst="rect">
            <a:avLst/>
          </a:prstGeom>
        </p:spPr>
        <p:txBody>
          <a:bodyPr/>
          <a:lstStyle/>
          <a:p>
            <a:r>
              <a:rPr lang="en-US" altLang="zh-CN" smtClean="0"/>
              <a:t>Slide 6- </a:t>
            </a:r>
            <a:fld id="{64DFAACD-A2F6-4D8B-AD96-C11C543D4A62}" type="slidenum">
              <a:rPr lang="en-US" altLang="zh-CN" smtClean="0"/>
              <a:pPr/>
              <a:t>78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Detecting the End of a File</a:t>
            </a:r>
          </a:p>
        </p:txBody>
      </p:sp>
      <p:sp>
        <p:nvSpPr>
          <p:cNvPr id="586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/>
              <a:t>Member function eof detects the end of a file</a:t>
            </a:r>
          </a:p>
          <a:p>
            <a:pPr lvl="1">
              <a:lnSpc>
                <a:spcPct val="90000"/>
              </a:lnSpc>
            </a:pPr>
            <a:r>
              <a:rPr lang="en-US" altLang="zh-CN"/>
              <a:t>Member function of every input-file stream</a:t>
            </a:r>
          </a:p>
          <a:p>
            <a:pPr lvl="1">
              <a:lnSpc>
                <a:spcPct val="90000"/>
              </a:lnSpc>
            </a:pPr>
            <a:r>
              <a:rPr lang="en-US" altLang="zh-CN"/>
              <a:t>eof stands for end of file</a:t>
            </a:r>
          </a:p>
          <a:p>
            <a:pPr lvl="1">
              <a:lnSpc>
                <a:spcPct val="90000"/>
              </a:lnSpc>
            </a:pPr>
            <a:r>
              <a:rPr lang="en-US" altLang="zh-CN"/>
              <a:t>eof returns a boolean value </a:t>
            </a:r>
          </a:p>
          <a:p>
            <a:pPr lvl="2">
              <a:lnSpc>
                <a:spcPct val="90000"/>
              </a:lnSpc>
            </a:pPr>
            <a:r>
              <a:rPr lang="en-US" altLang="zh-CN"/>
              <a:t>True when the end of the file has been reached</a:t>
            </a:r>
          </a:p>
          <a:p>
            <a:pPr lvl="2">
              <a:lnSpc>
                <a:spcPct val="90000"/>
              </a:lnSpc>
            </a:pPr>
            <a:r>
              <a:rPr lang="en-US" altLang="zh-CN"/>
              <a:t>False when there is more data to read</a:t>
            </a:r>
          </a:p>
          <a:p>
            <a:pPr lvl="1">
              <a:lnSpc>
                <a:spcPct val="90000"/>
              </a:lnSpc>
            </a:pPr>
            <a:r>
              <a:rPr lang="en-US" altLang="zh-CN"/>
              <a:t>Normally used to determine when we are NOT </a:t>
            </a:r>
            <a:br>
              <a:rPr lang="en-US" altLang="zh-CN"/>
            </a:br>
            <a:r>
              <a:rPr lang="en-US" altLang="zh-CN"/>
              <a:t>at the end of the file</a:t>
            </a:r>
          </a:p>
          <a:p>
            <a:pPr lvl="2">
              <a:lnSpc>
                <a:spcPct val="90000"/>
              </a:lnSpc>
            </a:pPr>
            <a:r>
              <a:rPr lang="en-US" altLang="zh-CN"/>
              <a:t>Example:        if ( ! in_stream.eof( ) )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7050088" y="6400800"/>
            <a:ext cx="1905000" cy="457200"/>
          </a:xfrm>
          <a:prstGeom prst="rect">
            <a:avLst/>
          </a:prstGeom>
        </p:spPr>
        <p:txBody>
          <a:bodyPr/>
          <a:lstStyle/>
          <a:p>
            <a:r>
              <a:rPr lang="en-US" altLang="zh-CN" smtClean="0"/>
              <a:t>Slide 6- </a:t>
            </a:r>
            <a:fld id="{64DFAACD-A2F6-4D8B-AD96-C11C543D4A62}" type="slidenum">
              <a:rPr lang="en-US" altLang="zh-CN" smtClean="0"/>
              <a:pPr/>
              <a:t>79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</a:t>
            </a:r>
            <a:r>
              <a:rPr lang="en-US" altLang="zh-CN" dirty="0" smtClean="0"/>
              <a:t>xercise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Input:   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)a  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)b  (string)o</a:t>
            </a:r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en-US" altLang="zh-CN" dirty="0" smtClean="0"/>
              <a:t>Output:  a </a:t>
            </a:r>
            <a:r>
              <a:rPr lang="en-US" altLang="zh-CN" smtClean="0"/>
              <a:t>o b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Example  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input: 1 2 +</a:t>
            </a:r>
          </a:p>
          <a:p>
            <a:pPr marL="0" indent="0">
              <a:buNone/>
            </a:pPr>
            <a:r>
              <a:rPr lang="en-US" altLang="zh-CN" dirty="0" smtClean="0"/>
              <a:t>	output: 1+2=3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050088" y="6400800"/>
            <a:ext cx="1905000" cy="457200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 smtClean="0"/>
              <a:t>Slide 6- </a:t>
            </a:r>
            <a:fld id="{3C594E94-0A75-47C5-A997-082619340147}" type="slidenum">
              <a:rPr lang="en-US" altLang="zh-CN" smtClean="0"/>
              <a:pPr/>
              <a:t>8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694004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Using eof</a:t>
            </a:r>
          </a:p>
        </p:txBody>
      </p:sp>
      <p:sp>
        <p:nvSpPr>
          <p:cNvPr id="587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/>
              <a:t>This loop reads each character, and writes it to</a:t>
            </a:r>
            <a:br>
              <a:rPr lang="en-US" altLang="zh-CN" sz="2400" dirty="0"/>
            </a:br>
            <a:r>
              <a:rPr lang="en-US" altLang="zh-CN" sz="2400" dirty="0"/>
              <a:t>the screen</a:t>
            </a:r>
          </a:p>
          <a:p>
            <a:r>
              <a:rPr lang="en-US" altLang="zh-CN" sz="2400" dirty="0"/>
              <a:t>			</a:t>
            </a:r>
            <a:r>
              <a:rPr lang="en-US" altLang="zh-CN" sz="2400" dirty="0" err="1" smtClean="0">
                <a:solidFill>
                  <a:srgbClr val="0000FF"/>
                </a:solidFill>
              </a:rPr>
              <a:t>in_stream.get</a:t>
            </a:r>
            <a:r>
              <a:rPr lang="en-US" altLang="zh-CN" sz="2400" dirty="0" smtClean="0">
                <a:solidFill>
                  <a:srgbClr val="0000FF"/>
                </a:solidFill>
              </a:rPr>
              <a:t>(next</a:t>
            </a:r>
            <a:r>
              <a:rPr lang="en-US" altLang="zh-CN" sz="2400" dirty="0">
                <a:solidFill>
                  <a:srgbClr val="0000FF"/>
                </a:solidFill>
              </a:rPr>
              <a:t>);</a:t>
            </a:r>
            <a:br>
              <a:rPr lang="en-US" altLang="zh-CN" sz="2400" dirty="0">
                <a:solidFill>
                  <a:srgbClr val="0000FF"/>
                </a:solidFill>
              </a:rPr>
            </a:br>
            <a:r>
              <a:rPr lang="en-US" altLang="zh-CN" sz="2400" dirty="0">
                <a:solidFill>
                  <a:srgbClr val="0000FF"/>
                </a:solidFill>
              </a:rPr>
              <a:t>			while (! </a:t>
            </a:r>
            <a:r>
              <a:rPr lang="en-US" altLang="zh-CN" sz="2400" dirty="0" err="1">
                <a:solidFill>
                  <a:srgbClr val="0000FF"/>
                </a:solidFill>
              </a:rPr>
              <a:t>in_stream.eof</a:t>
            </a:r>
            <a:r>
              <a:rPr lang="en-US" altLang="zh-CN" sz="2400" dirty="0">
                <a:solidFill>
                  <a:srgbClr val="0000FF"/>
                </a:solidFill>
              </a:rPr>
              <a:t>( ) )</a:t>
            </a:r>
            <a:br>
              <a:rPr lang="en-US" altLang="zh-CN" sz="2400" dirty="0">
                <a:solidFill>
                  <a:srgbClr val="0000FF"/>
                </a:solidFill>
              </a:rPr>
            </a:br>
            <a:r>
              <a:rPr lang="en-US" altLang="zh-CN" sz="2400" dirty="0">
                <a:solidFill>
                  <a:srgbClr val="0000FF"/>
                </a:solidFill>
              </a:rPr>
              <a:t> 			{</a:t>
            </a:r>
            <a:br>
              <a:rPr lang="en-US" altLang="zh-CN" sz="2400" dirty="0">
                <a:solidFill>
                  <a:srgbClr val="0000FF"/>
                </a:solidFill>
              </a:rPr>
            </a:br>
            <a:r>
              <a:rPr lang="en-US" altLang="zh-CN" sz="2400" dirty="0">
                <a:solidFill>
                  <a:srgbClr val="0000FF"/>
                </a:solidFill>
              </a:rPr>
              <a:t> 				</a:t>
            </a:r>
            <a:r>
              <a:rPr lang="en-US" altLang="zh-CN" sz="2400" dirty="0" err="1">
                <a:solidFill>
                  <a:srgbClr val="0000FF"/>
                </a:solidFill>
              </a:rPr>
              <a:t>cout</a:t>
            </a:r>
            <a:r>
              <a:rPr lang="en-US" altLang="zh-CN" sz="2400" dirty="0">
                <a:solidFill>
                  <a:srgbClr val="0000FF"/>
                </a:solidFill>
              </a:rPr>
              <a:t> &lt;&lt; next;</a:t>
            </a:r>
            <a:br>
              <a:rPr lang="en-US" altLang="zh-CN" sz="2400" dirty="0">
                <a:solidFill>
                  <a:srgbClr val="0000FF"/>
                </a:solidFill>
              </a:rPr>
            </a:br>
            <a:r>
              <a:rPr lang="en-US" altLang="zh-CN" sz="2400" dirty="0">
                <a:solidFill>
                  <a:srgbClr val="0000FF"/>
                </a:solidFill>
              </a:rPr>
              <a:t> 				</a:t>
            </a:r>
            <a:r>
              <a:rPr lang="en-US" altLang="zh-CN" sz="2400" dirty="0" err="1">
                <a:solidFill>
                  <a:srgbClr val="0000FF"/>
                </a:solidFill>
              </a:rPr>
              <a:t>in_stream.get</a:t>
            </a:r>
            <a:r>
              <a:rPr lang="en-US" altLang="zh-CN" sz="2400" dirty="0">
                <a:solidFill>
                  <a:srgbClr val="0000FF"/>
                </a:solidFill>
              </a:rPr>
              <a:t>(next);</a:t>
            </a:r>
            <a:br>
              <a:rPr lang="en-US" altLang="zh-CN" sz="2400" dirty="0">
                <a:solidFill>
                  <a:srgbClr val="0000FF"/>
                </a:solidFill>
              </a:rPr>
            </a:br>
            <a:r>
              <a:rPr lang="en-US" altLang="zh-CN" sz="2400" dirty="0">
                <a:solidFill>
                  <a:srgbClr val="0000FF"/>
                </a:solidFill>
              </a:rPr>
              <a:t> 			}</a:t>
            </a:r>
          </a:p>
          <a:p>
            <a:r>
              <a:rPr lang="en-US" altLang="zh-CN" sz="2400" dirty="0"/>
              <a:t>( ! </a:t>
            </a:r>
            <a:r>
              <a:rPr lang="en-US" altLang="zh-CN" sz="2400" dirty="0" err="1"/>
              <a:t>In_stream.eof</a:t>
            </a:r>
            <a:r>
              <a:rPr lang="en-US" altLang="zh-CN" sz="2400" dirty="0"/>
              <a:t>( ) ) becomes false when the </a:t>
            </a:r>
            <a:br>
              <a:rPr lang="en-US" altLang="zh-CN" sz="2400" dirty="0"/>
            </a:br>
            <a:r>
              <a:rPr lang="en-US" altLang="zh-CN" sz="2400" dirty="0"/>
              <a:t>program reads past the last character in the file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7050088" y="6400800"/>
            <a:ext cx="1905000" cy="457200"/>
          </a:xfrm>
          <a:prstGeom prst="rect">
            <a:avLst/>
          </a:prstGeom>
        </p:spPr>
        <p:txBody>
          <a:bodyPr/>
          <a:lstStyle/>
          <a:p>
            <a:r>
              <a:rPr lang="en-US" altLang="zh-CN" smtClean="0"/>
              <a:t>Slide 6- </a:t>
            </a:r>
            <a:fld id="{64DFAACD-A2F6-4D8B-AD96-C11C543D4A62}" type="slidenum">
              <a:rPr lang="en-US" altLang="zh-CN" smtClean="0"/>
              <a:pPr/>
              <a:t>80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The End Of File Character</a:t>
            </a:r>
          </a:p>
        </p:txBody>
      </p:sp>
      <p:sp>
        <p:nvSpPr>
          <p:cNvPr id="588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End of a file is indicated by a special character</a:t>
            </a:r>
          </a:p>
          <a:p>
            <a:r>
              <a:rPr lang="en-US" altLang="zh-CN"/>
              <a:t>in_stream.eof( ) is still true after the last </a:t>
            </a:r>
            <a:br>
              <a:rPr lang="en-US" altLang="zh-CN"/>
            </a:br>
            <a:r>
              <a:rPr lang="en-US" altLang="zh-CN"/>
              <a:t>character of data is read</a:t>
            </a:r>
          </a:p>
          <a:p>
            <a:r>
              <a:rPr lang="en-US" altLang="zh-CN"/>
              <a:t>in_stream.eof( ) becomes false when the </a:t>
            </a:r>
            <a:br>
              <a:rPr lang="en-US" altLang="zh-CN"/>
            </a:br>
            <a:r>
              <a:rPr lang="en-US" altLang="zh-CN"/>
              <a:t>special end of file character is read 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7050088" y="6400800"/>
            <a:ext cx="1905000" cy="457200"/>
          </a:xfrm>
          <a:prstGeom prst="rect">
            <a:avLst/>
          </a:prstGeom>
        </p:spPr>
        <p:txBody>
          <a:bodyPr/>
          <a:lstStyle/>
          <a:p>
            <a:r>
              <a:rPr lang="en-US" altLang="zh-CN" smtClean="0"/>
              <a:t>Slide 6- </a:t>
            </a:r>
            <a:fld id="{64DFAACD-A2F6-4D8B-AD96-C11C543D4A62}" type="slidenum">
              <a:rPr lang="en-US" altLang="zh-CN" smtClean="0"/>
              <a:pPr/>
              <a:t>81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050088" y="6400800"/>
            <a:ext cx="1905000" cy="457200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Slide </a:t>
            </a:r>
            <a:r>
              <a:rPr lang="en-US" altLang="zh-CN" dirty="0" smtClean="0"/>
              <a:t>6- </a:t>
            </a:r>
            <a:fld id="{90953D6E-ECB8-4138-8E2A-66C4ECAB6F67}" type="slidenum">
              <a:rPr lang="en-US" altLang="zh-CN"/>
              <a:pPr/>
              <a:t>82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89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How To Test End of File</a:t>
            </a:r>
          </a:p>
        </p:txBody>
      </p:sp>
      <p:sp>
        <p:nvSpPr>
          <p:cNvPr id="589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We have seen two methods</a:t>
            </a:r>
          </a:p>
          <a:p>
            <a:pPr lvl="1"/>
            <a:r>
              <a:rPr lang="en-US" altLang="zh-CN"/>
              <a:t>while ( in_stream &gt;&gt; next)</a:t>
            </a:r>
          </a:p>
          <a:p>
            <a:pPr lvl="1"/>
            <a:r>
              <a:rPr lang="en-US" altLang="zh-CN"/>
              <a:t>while ( ! in_stream.eof( ) )</a:t>
            </a:r>
          </a:p>
          <a:p>
            <a:r>
              <a:rPr lang="en-US" altLang="zh-CN"/>
              <a:t>Which should be used?</a:t>
            </a:r>
          </a:p>
          <a:p>
            <a:pPr lvl="1"/>
            <a:r>
              <a:rPr lang="en-US" altLang="zh-CN"/>
              <a:t>In general, use eof when input is treated as text and using a member function get to read input</a:t>
            </a:r>
          </a:p>
          <a:p>
            <a:pPr lvl="1"/>
            <a:r>
              <a:rPr lang="en-US" altLang="zh-CN"/>
              <a:t>In general, use the extraction operator method when processing numeric data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85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/>
              <a:t>The program of Display 5.8…</a:t>
            </a:r>
          </a:p>
          <a:p>
            <a:pPr lvl="1"/>
            <a:r>
              <a:rPr lang="en-US" altLang="zh-CN" sz="2400"/>
              <a:t>Reads every character of file cad.dat and copies it to</a:t>
            </a:r>
            <a:br>
              <a:rPr lang="en-US" altLang="zh-CN" sz="2400"/>
            </a:br>
            <a:r>
              <a:rPr lang="en-US" altLang="zh-CN" sz="2400"/>
              <a:t>file cplusad.dat except that every 'C' is changed to</a:t>
            </a:r>
            <a:br>
              <a:rPr lang="en-US" altLang="zh-CN" sz="2400"/>
            </a:br>
            <a:r>
              <a:rPr lang="en-US" altLang="zh-CN" sz="2400"/>
              <a:t>"C++" in cplusad.dat</a:t>
            </a:r>
          </a:p>
          <a:p>
            <a:pPr lvl="1"/>
            <a:r>
              <a:rPr lang="en-US" altLang="zh-CN" sz="2400"/>
              <a:t>Preserves line breaks in cad.dat</a:t>
            </a:r>
          </a:p>
          <a:p>
            <a:pPr lvl="2"/>
            <a:r>
              <a:rPr lang="en-US" altLang="zh-CN" sz="2000"/>
              <a:t>get is used for input as the extraction operator would skip</a:t>
            </a:r>
            <a:br>
              <a:rPr lang="en-US" altLang="zh-CN" sz="2000"/>
            </a:br>
            <a:r>
              <a:rPr lang="en-US" altLang="zh-CN" sz="2000"/>
              <a:t>line breaks</a:t>
            </a:r>
          </a:p>
          <a:p>
            <a:pPr lvl="2"/>
            <a:r>
              <a:rPr lang="en-US" altLang="zh-CN" sz="2000"/>
              <a:t>get is used to preserve spaces as well</a:t>
            </a:r>
          </a:p>
          <a:p>
            <a:pPr lvl="1"/>
            <a:r>
              <a:rPr lang="en-US" altLang="zh-CN" sz="2400"/>
              <a:t> Uses eof to test for end of file</a:t>
            </a:r>
          </a:p>
          <a:p>
            <a:pPr lvl="1"/>
            <a:endParaRPr lang="en-US" altLang="zh-CN" sz="2400"/>
          </a:p>
        </p:txBody>
      </p:sp>
      <p:sp>
        <p:nvSpPr>
          <p:cNvPr id="590850" name="Text Box 2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6596910" y="5259388"/>
            <a:ext cx="2254143" cy="461665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chemeClr val="tx2"/>
                </a:solidFill>
              </a:rPr>
              <a:t>Display </a:t>
            </a:r>
            <a:r>
              <a:rPr lang="en-US" altLang="zh-CN" b="1" dirty="0" smtClean="0">
                <a:solidFill>
                  <a:schemeClr val="tx2"/>
                </a:solidFill>
              </a:rPr>
              <a:t>6.8 </a:t>
            </a:r>
            <a:r>
              <a:rPr lang="en-US" altLang="zh-CN" b="1" dirty="0">
                <a:solidFill>
                  <a:schemeClr val="tx2"/>
                </a:solidFill>
              </a:rPr>
              <a:t>(1)</a:t>
            </a:r>
          </a:p>
        </p:txBody>
      </p:sp>
      <p:sp>
        <p:nvSpPr>
          <p:cNvPr id="590851" name="Text Box 3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6596910" y="5781675"/>
            <a:ext cx="2254143" cy="461665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chemeClr val="tx2"/>
                </a:solidFill>
              </a:rPr>
              <a:t>Display </a:t>
            </a:r>
            <a:r>
              <a:rPr lang="en-US" altLang="zh-CN" b="1" dirty="0" smtClean="0">
                <a:solidFill>
                  <a:schemeClr val="tx2"/>
                </a:solidFill>
              </a:rPr>
              <a:t>6.8 </a:t>
            </a:r>
            <a:r>
              <a:rPr lang="en-US" altLang="zh-CN" b="1" dirty="0">
                <a:solidFill>
                  <a:schemeClr val="tx2"/>
                </a:solidFill>
              </a:rPr>
              <a:t>(2)</a:t>
            </a:r>
          </a:p>
        </p:txBody>
      </p:sp>
      <p:sp>
        <p:nvSpPr>
          <p:cNvPr id="59085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Program Example:</a:t>
            </a:r>
            <a:br>
              <a:rPr lang="en-US" altLang="zh-CN"/>
            </a:br>
            <a:r>
              <a:rPr lang="en-US" altLang="zh-CN"/>
              <a:t>Editing a Text File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7050088" y="6400800"/>
            <a:ext cx="1905000" cy="457200"/>
          </a:xfrm>
          <a:prstGeom prst="rect">
            <a:avLst/>
          </a:prstGeom>
        </p:spPr>
        <p:txBody>
          <a:bodyPr/>
          <a:lstStyle/>
          <a:p>
            <a:r>
              <a:rPr lang="en-US" altLang="zh-CN" smtClean="0"/>
              <a:t>Slide 6- </a:t>
            </a:r>
            <a:fld id="{64DFAACD-A2F6-4D8B-AD96-C11C543D4A62}" type="slidenum">
              <a:rPr lang="en-US" altLang="zh-CN" smtClean="0"/>
              <a:pPr/>
              <a:t>83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908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908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908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908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0850" grpId="0" animBg="1"/>
      <p:bldP spid="590851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050088" y="6400800"/>
            <a:ext cx="1905000" cy="457200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Slide </a:t>
            </a:r>
            <a:r>
              <a:rPr lang="en-US" altLang="zh-CN" dirty="0" smtClean="0"/>
              <a:t>6- </a:t>
            </a:r>
            <a:fld id="{247612B1-D9A5-4842-A36B-6CEA77F3E529}" type="slidenum">
              <a:rPr lang="en-US" altLang="zh-CN"/>
              <a:pPr/>
              <a:t>84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91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Character Functions</a:t>
            </a:r>
          </a:p>
        </p:txBody>
      </p:sp>
      <p:sp>
        <p:nvSpPr>
          <p:cNvPr id="591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endParaRPr lang="en-US" altLang="zh-CN"/>
          </a:p>
          <a:p>
            <a:pPr>
              <a:lnSpc>
                <a:spcPct val="90000"/>
              </a:lnSpc>
            </a:pPr>
            <a:r>
              <a:rPr lang="en-US" altLang="zh-CN"/>
              <a:t>Several predefined functions exist to facilitate </a:t>
            </a:r>
            <a:br>
              <a:rPr lang="en-US" altLang="zh-CN"/>
            </a:br>
            <a:r>
              <a:rPr lang="en-US" altLang="zh-CN"/>
              <a:t>working with characters</a:t>
            </a:r>
          </a:p>
          <a:p>
            <a:pPr>
              <a:lnSpc>
                <a:spcPct val="90000"/>
              </a:lnSpc>
            </a:pPr>
            <a:endParaRPr lang="en-US" altLang="zh-CN"/>
          </a:p>
          <a:p>
            <a:pPr>
              <a:lnSpc>
                <a:spcPct val="90000"/>
              </a:lnSpc>
            </a:pPr>
            <a:r>
              <a:rPr lang="en-US" altLang="zh-CN"/>
              <a:t>The cctype library is required</a:t>
            </a:r>
          </a:p>
          <a:p>
            <a:pPr lvl="1">
              <a:lnSpc>
                <a:spcPct val="90000"/>
              </a:lnSpc>
            </a:pPr>
            <a:r>
              <a:rPr lang="en-US" altLang="zh-CN"/>
              <a:t>#include &lt;cctype&gt;</a:t>
            </a:r>
            <a:br>
              <a:rPr lang="en-US" altLang="zh-CN"/>
            </a:br>
            <a:r>
              <a:rPr lang="en-US" altLang="zh-CN"/>
              <a:t>using namespace std;</a:t>
            </a:r>
          </a:p>
          <a:p>
            <a:pPr>
              <a:lnSpc>
                <a:spcPct val="90000"/>
              </a:lnSpc>
            </a:pPr>
            <a:endParaRPr lang="en-US" altLang="zh-CN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050088" y="6400800"/>
            <a:ext cx="1905000" cy="457200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Slide </a:t>
            </a:r>
            <a:r>
              <a:rPr lang="en-US" altLang="zh-CN" dirty="0" smtClean="0"/>
              <a:t>6- </a:t>
            </a:r>
            <a:fld id="{AF9ED857-0F64-461F-A453-5E6231318602}" type="slidenum">
              <a:rPr lang="en-US" altLang="zh-CN"/>
              <a:pPr/>
              <a:t>85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92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 The toupper Function</a:t>
            </a:r>
          </a:p>
        </p:txBody>
      </p:sp>
      <p:sp>
        <p:nvSpPr>
          <p:cNvPr id="592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/>
          </a:p>
          <a:p>
            <a:r>
              <a:rPr lang="en-US" altLang="zh-CN"/>
              <a:t>toupper  returns the argument's upper case </a:t>
            </a:r>
            <a:br>
              <a:rPr lang="en-US" altLang="zh-CN"/>
            </a:br>
            <a:r>
              <a:rPr lang="en-US" altLang="zh-CN"/>
              <a:t>character </a:t>
            </a:r>
          </a:p>
          <a:p>
            <a:pPr lvl="1"/>
            <a:r>
              <a:rPr lang="en-US" altLang="zh-CN"/>
              <a:t>toupper('a')  returns 'A'</a:t>
            </a:r>
          </a:p>
          <a:p>
            <a:pPr lvl="1"/>
            <a:r>
              <a:rPr lang="en-US" altLang="zh-CN"/>
              <a:t>toupper('A') return 'A'</a:t>
            </a:r>
          </a:p>
          <a:p>
            <a:endParaRPr lang="en-US" altLang="zh-CN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050088" y="6400800"/>
            <a:ext cx="1905000" cy="457200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Slide </a:t>
            </a:r>
            <a:r>
              <a:rPr lang="en-US" altLang="zh-CN" dirty="0" smtClean="0"/>
              <a:t>6- </a:t>
            </a:r>
            <a:fld id="{F2DA2E2F-1590-4F16-8D98-FEDCCEA5CDE7}" type="slidenum">
              <a:rPr lang="en-US" altLang="zh-CN"/>
              <a:pPr/>
              <a:t>86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93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toupper Returns An int</a:t>
            </a:r>
          </a:p>
        </p:txBody>
      </p:sp>
      <p:sp>
        <p:nvSpPr>
          <p:cNvPr id="593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/>
              <a:t>Characters are actually stored as an integer </a:t>
            </a:r>
            <a:br>
              <a:rPr lang="en-US" altLang="zh-CN" sz="2400"/>
            </a:br>
            <a:r>
              <a:rPr lang="en-US" altLang="zh-CN" sz="2400"/>
              <a:t>assigned to the character</a:t>
            </a:r>
          </a:p>
          <a:p>
            <a:r>
              <a:rPr lang="en-US" altLang="zh-CN" sz="2400"/>
              <a:t>toupper and tolower actually return the integer</a:t>
            </a:r>
            <a:br>
              <a:rPr lang="en-US" altLang="zh-CN" sz="2400"/>
            </a:br>
            <a:r>
              <a:rPr lang="en-US" altLang="zh-CN" sz="2400"/>
              <a:t>representing the character</a:t>
            </a:r>
          </a:p>
          <a:p>
            <a:pPr lvl="1"/>
            <a:r>
              <a:rPr lang="en-US" altLang="zh-CN" sz="2400"/>
              <a:t>cout &lt;&lt; toupper('a');   //prints the integer for 'A'</a:t>
            </a:r>
          </a:p>
          <a:p>
            <a:pPr lvl="1"/>
            <a:r>
              <a:rPr lang="en-US" altLang="zh-CN" sz="2400"/>
              <a:t>char c = toupper('a');  //places the integer for 'A' in c</a:t>
            </a:r>
            <a:br>
              <a:rPr lang="en-US" altLang="zh-CN" sz="2400"/>
            </a:br>
            <a:r>
              <a:rPr lang="en-US" altLang="zh-CN" sz="2400"/>
              <a:t>cout &lt;&lt; c;      		    //prints 'A'</a:t>
            </a:r>
          </a:p>
          <a:p>
            <a:pPr lvl="1"/>
            <a:r>
              <a:rPr lang="en-US" altLang="zh-CN" sz="2400"/>
              <a:t>cout &lt;&lt; static_cast&lt;char&gt;(toupper('a'));  //works too</a:t>
            </a:r>
          </a:p>
          <a:p>
            <a:endParaRPr lang="en-US" altLang="zh-CN" sz="24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050088" y="6400800"/>
            <a:ext cx="1905000" cy="457200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Slide </a:t>
            </a:r>
            <a:r>
              <a:rPr lang="en-US" altLang="zh-CN" dirty="0" smtClean="0"/>
              <a:t>6- </a:t>
            </a:r>
            <a:fld id="{6BA628FF-CC66-402B-AA42-AAFB2775E01D}" type="slidenum">
              <a:rPr lang="en-US" altLang="zh-CN"/>
              <a:pPr/>
              <a:t>87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9494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/>
              <a:t>isspace returns true if the argument is whitespace</a:t>
            </a:r>
          </a:p>
          <a:p>
            <a:pPr lvl="1">
              <a:lnSpc>
                <a:spcPct val="90000"/>
              </a:lnSpc>
            </a:pPr>
            <a:r>
              <a:rPr lang="en-US" altLang="zh-CN" sz="2400"/>
              <a:t>Whitespace is spaces, tabs, and newlines</a:t>
            </a:r>
          </a:p>
          <a:p>
            <a:pPr lvl="1">
              <a:lnSpc>
                <a:spcPct val="90000"/>
              </a:lnSpc>
            </a:pPr>
            <a:r>
              <a:rPr lang="en-US" altLang="zh-CN" sz="2400"/>
              <a:t>isspace('  ') returns true</a:t>
            </a:r>
          </a:p>
          <a:p>
            <a:pPr lvl="1">
              <a:lnSpc>
                <a:spcPct val="90000"/>
              </a:lnSpc>
            </a:pPr>
            <a:r>
              <a:rPr lang="en-US" altLang="zh-CN" sz="2400"/>
              <a:t>Example:    if (isspace(next) )</a:t>
            </a:r>
            <a:br>
              <a:rPr lang="en-US" altLang="zh-CN" sz="2400"/>
            </a:br>
            <a:r>
              <a:rPr lang="en-US" altLang="zh-CN" sz="2400"/>
              <a:t> 			cout &lt;&lt; '-';</a:t>
            </a:r>
            <a:br>
              <a:rPr lang="en-US" altLang="zh-CN" sz="2400"/>
            </a:br>
            <a:r>
              <a:rPr lang="en-US" altLang="zh-CN" sz="2400"/>
              <a:t>		        else</a:t>
            </a:r>
            <a:br>
              <a:rPr lang="en-US" altLang="zh-CN" sz="2400"/>
            </a:br>
            <a:r>
              <a:rPr lang="en-US" altLang="zh-CN" sz="2400"/>
              <a:t>			cout &lt;&lt; next;</a:t>
            </a:r>
          </a:p>
          <a:p>
            <a:pPr lvl="1">
              <a:lnSpc>
                <a:spcPct val="90000"/>
              </a:lnSpc>
            </a:pPr>
            <a:r>
              <a:rPr lang="en-US" altLang="zh-CN" sz="2400"/>
              <a:t>Prints a '-' if next contains a space, tab, or </a:t>
            </a:r>
            <a:br>
              <a:rPr lang="en-US" altLang="zh-CN" sz="2400"/>
            </a:br>
            <a:r>
              <a:rPr lang="en-US" altLang="zh-CN" sz="2400"/>
              <a:t>newline character</a:t>
            </a:r>
          </a:p>
          <a:p>
            <a:pPr>
              <a:lnSpc>
                <a:spcPct val="90000"/>
              </a:lnSpc>
            </a:pPr>
            <a:r>
              <a:rPr lang="en-US" altLang="zh-CN" sz="2400"/>
              <a:t>See more character functions in </a:t>
            </a:r>
          </a:p>
        </p:txBody>
      </p:sp>
      <p:sp>
        <p:nvSpPr>
          <p:cNvPr id="594946" name="Text Box 2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6558017" y="5411788"/>
            <a:ext cx="2254143" cy="461665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b="1" dirty="0" smtClean="0">
                <a:solidFill>
                  <a:schemeClr val="tx2"/>
                </a:solidFill>
              </a:rPr>
              <a:t>Display 6.9 </a:t>
            </a:r>
            <a:r>
              <a:rPr lang="en-US" altLang="zh-CN" b="1" dirty="0">
                <a:solidFill>
                  <a:schemeClr val="tx2"/>
                </a:solidFill>
              </a:rPr>
              <a:t>(1)</a:t>
            </a:r>
          </a:p>
        </p:txBody>
      </p:sp>
      <p:sp>
        <p:nvSpPr>
          <p:cNvPr id="594947" name="Text Box 3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6558810" y="5934075"/>
            <a:ext cx="2254143" cy="461665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chemeClr val="tx2"/>
                </a:solidFill>
              </a:rPr>
              <a:t>Display </a:t>
            </a:r>
            <a:r>
              <a:rPr lang="en-US" altLang="zh-CN" b="1" dirty="0" smtClean="0">
                <a:solidFill>
                  <a:schemeClr val="tx2"/>
                </a:solidFill>
              </a:rPr>
              <a:t>6.9 </a:t>
            </a:r>
            <a:r>
              <a:rPr lang="en-US" altLang="zh-CN" b="1" dirty="0">
                <a:solidFill>
                  <a:schemeClr val="tx2"/>
                </a:solidFill>
              </a:rPr>
              <a:t>(2)</a:t>
            </a:r>
          </a:p>
        </p:txBody>
      </p:sp>
      <p:sp>
        <p:nvSpPr>
          <p:cNvPr id="5949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The isspace Function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949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949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949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949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4946" grpId="0" animBg="1"/>
      <p:bldP spid="594947" grpId="0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050088" y="6400800"/>
            <a:ext cx="1905000" cy="457200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Slide </a:t>
            </a:r>
            <a:r>
              <a:rPr lang="en-US" altLang="zh-CN" dirty="0" smtClean="0"/>
              <a:t>6- </a:t>
            </a:r>
            <a:fld id="{1053C85B-5858-40C8-BDB1-DDC51C22B663}" type="slidenum">
              <a:rPr lang="en-US" altLang="zh-CN"/>
              <a:pPr/>
              <a:t>88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95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Section </a:t>
            </a:r>
            <a:r>
              <a:rPr lang="en-US" altLang="zh-CN" dirty="0" smtClean="0"/>
              <a:t>6.3 </a:t>
            </a:r>
            <a:r>
              <a:rPr lang="en-US" altLang="zh-CN" dirty="0"/>
              <a:t>Conclusion</a:t>
            </a:r>
          </a:p>
        </p:txBody>
      </p:sp>
      <p:sp>
        <p:nvSpPr>
          <p:cNvPr id="595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Can you</a:t>
            </a:r>
          </a:p>
          <a:p>
            <a:pPr lvl="1"/>
            <a:r>
              <a:rPr lang="en-US" altLang="zh-CN"/>
              <a:t>Write code that will read a line of text and echo the line with all the uppercase letters deleted?</a:t>
            </a:r>
            <a:br>
              <a:rPr lang="en-US" altLang="zh-CN"/>
            </a:br>
            <a:endParaRPr lang="en-US" altLang="zh-CN"/>
          </a:p>
          <a:p>
            <a:pPr lvl="1"/>
            <a:r>
              <a:rPr lang="en-US" altLang="zh-CN"/>
              <a:t>Describe two methods to detect the end of an input file:</a:t>
            </a:r>
            <a:br>
              <a:rPr lang="en-US" altLang="zh-CN"/>
            </a:br>
            <a:endParaRPr lang="en-US" altLang="zh-CN"/>
          </a:p>
          <a:p>
            <a:pPr lvl="1"/>
            <a:r>
              <a:rPr lang="en-US" altLang="zh-CN"/>
              <a:t>Describe whitespace?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C++ </a:t>
            </a:r>
            <a:r>
              <a:rPr lang="en-US" altLang="zh-CN" b="1" dirty="0" err="1"/>
              <a:t>Input/Output</a:t>
            </a:r>
            <a:r>
              <a:rPr lang="en-US" altLang="zh-CN" b="1" dirty="0"/>
              <a:t> library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050088" y="6400800"/>
            <a:ext cx="1905000" cy="457200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 smtClean="0"/>
              <a:t>Slide 6- </a:t>
            </a:r>
            <a:fld id="{3C594E94-0A75-47C5-A997-082619340147}" type="slidenum">
              <a:rPr lang="en-US" altLang="zh-CN" smtClean="0"/>
              <a:pPr/>
              <a:t>9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087" y="1600200"/>
            <a:ext cx="8161713" cy="39624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926869" y="5636567"/>
            <a:ext cx="627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CA"/>
            </a:defPPr>
          </a:lstStyle>
          <a:p>
            <a:r>
              <a:rPr lang="en-US" altLang="zh-CN" dirty="0">
                <a:hlinkClick r:id="rId3"/>
              </a:rPr>
              <a:t>http://www.cplusplus.com/reference/iolibrary/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894088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3427</TotalTime>
  <Words>2150</Words>
  <Application>Microsoft Macintosh PowerPoint</Application>
  <PresentationFormat>信纸(8.5x11 英寸)</PresentationFormat>
  <Paragraphs>575</Paragraphs>
  <Slides>88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88</vt:i4>
      </vt:variant>
    </vt:vector>
  </HeadingPairs>
  <TitlesOfParts>
    <vt:vector size="97" baseType="lpstr">
      <vt:lpstr>Arial Unicode MS</vt:lpstr>
      <vt:lpstr>Tahoma</vt:lpstr>
      <vt:lpstr>Times New Roman</vt:lpstr>
      <vt:lpstr>Wingdings</vt:lpstr>
      <vt:lpstr>等线</vt:lpstr>
      <vt:lpstr>宋体</vt:lpstr>
      <vt:lpstr>Arial</vt:lpstr>
      <vt:lpstr>Blends</vt:lpstr>
      <vt:lpstr>包装程序外壳对象</vt:lpstr>
      <vt:lpstr>Chapter 6</vt:lpstr>
      <vt:lpstr>Overview</vt:lpstr>
      <vt:lpstr>Streams and Basic File I/O </vt:lpstr>
      <vt:lpstr>I/O Streams</vt:lpstr>
      <vt:lpstr>Objects</vt:lpstr>
      <vt:lpstr>Streams and Basic File I/O</vt:lpstr>
      <vt:lpstr>cin And cout Streams</vt:lpstr>
      <vt:lpstr>Exercise</vt:lpstr>
      <vt:lpstr>C++ Input/Output library</vt:lpstr>
      <vt:lpstr>Why Use Files?</vt:lpstr>
      <vt:lpstr>File I/O</vt:lpstr>
      <vt:lpstr>Stream Variables</vt:lpstr>
      <vt:lpstr>Streams and Assignment </vt:lpstr>
      <vt:lpstr>Declaring An  Input-file Stream Variable</vt:lpstr>
      <vt:lpstr>Declaring An  Output-file Stream Variable</vt:lpstr>
      <vt:lpstr>Connecting To A File</vt:lpstr>
      <vt:lpstr>Using The Input Stream</vt:lpstr>
      <vt:lpstr>Using The Output Stream</vt:lpstr>
      <vt:lpstr>External File Names</vt:lpstr>
      <vt:lpstr>Closing a File</vt:lpstr>
      <vt:lpstr>A  entire  example</vt:lpstr>
      <vt:lpstr>Objects</vt:lpstr>
      <vt:lpstr>Member Functions</vt:lpstr>
      <vt:lpstr>Objects and  Member Function Names</vt:lpstr>
      <vt:lpstr>Classes</vt:lpstr>
      <vt:lpstr>Class Member Functions</vt:lpstr>
      <vt:lpstr>Calling a Member Function</vt:lpstr>
      <vt:lpstr>Member Function  Calling Syntax</vt:lpstr>
      <vt:lpstr>Errors On Opening Files</vt:lpstr>
      <vt:lpstr>Catching Stream Errors</vt:lpstr>
      <vt:lpstr>Halting Execution</vt:lpstr>
      <vt:lpstr>Using  fail and exit</vt:lpstr>
      <vt:lpstr>Techniques for File I/O</vt:lpstr>
      <vt:lpstr>Appending Data (optional)</vt:lpstr>
      <vt:lpstr>Mode(optional)</vt:lpstr>
      <vt:lpstr>File Names as Input (optional)</vt:lpstr>
      <vt:lpstr>Using A Character String</vt:lpstr>
      <vt:lpstr>Section 6.1 Conclusion</vt:lpstr>
      <vt:lpstr>Exercise </vt:lpstr>
      <vt:lpstr>6.2 Tools for Streams I/O</vt:lpstr>
      <vt:lpstr>Tools for Stream I/O</vt:lpstr>
      <vt:lpstr>Formatting Output to Files</vt:lpstr>
      <vt:lpstr>out_stream.precision(2);</vt:lpstr>
      <vt:lpstr>setf(ios::fixed);</vt:lpstr>
      <vt:lpstr>setf(ios::showpoint);</vt:lpstr>
      <vt:lpstr>Creating Space in Output</vt:lpstr>
      <vt:lpstr>Not Enough Width?</vt:lpstr>
      <vt:lpstr>Unsetting Flags</vt:lpstr>
      <vt:lpstr>Manipulators</vt:lpstr>
      <vt:lpstr>The setw Manipulator</vt:lpstr>
      <vt:lpstr>The setprecision Manipulator</vt:lpstr>
      <vt:lpstr>Manipulator Definitions</vt:lpstr>
      <vt:lpstr>Stream Names as Arguments</vt:lpstr>
      <vt:lpstr>The End of The File</vt:lpstr>
      <vt:lpstr>End of File Example</vt:lpstr>
      <vt:lpstr>Section 5.2 Conclusion</vt:lpstr>
      <vt:lpstr>Exercise</vt:lpstr>
      <vt:lpstr>6.3 Character I/O</vt:lpstr>
      <vt:lpstr>Character I/O</vt:lpstr>
      <vt:lpstr>Low Level Character I/O</vt:lpstr>
      <vt:lpstr>Member Function get</vt:lpstr>
      <vt:lpstr>Using get</vt:lpstr>
      <vt:lpstr>get Syntax</vt:lpstr>
      <vt:lpstr>More About get</vt:lpstr>
      <vt:lpstr>The End of The Line</vt:lpstr>
      <vt:lpstr>'\n ' vs "\n "</vt:lpstr>
      <vt:lpstr>Member Function put</vt:lpstr>
      <vt:lpstr>put Syntax</vt:lpstr>
      <vt:lpstr>Member Function putback</vt:lpstr>
      <vt:lpstr>putback Example</vt:lpstr>
      <vt:lpstr>Program Example Checking Input</vt:lpstr>
      <vt:lpstr>Checking Input:       get_int</vt:lpstr>
      <vt:lpstr>Checking Input:       new_line</vt:lpstr>
      <vt:lpstr>Checking Input: Check for Yes or No?</vt:lpstr>
      <vt:lpstr>Mixing cin &gt;&gt; and cin.get</vt:lpstr>
      <vt:lpstr>'\n' Example</vt:lpstr>
      <vt:lpstr>A Fix To Remove '\n'</vt:lpstr>
      <vt:lpstr>Another  '\n' Fix</vt:lpstr>
      <vt:lpstr>Detecting the End of a File</vt:lpstr>
      <vt:lpstr>Using eof</vt:lpstr>
      <vt:lpstr>The End Of File Character</vt:lpstr>
      <vt:lpstr>How To Test End of File</vt:lpstr>
      <vt:lpstr>Program Example: Editing a Text File</vt:lpstr>
      <vt:lpstr>Character Functions</vt:lpstr>
      <vt:lpstr> The toupper Function</vt:lpstr>
      <vt:lpstr>toupper Returns An int</vt:lpstr>
      <vt:lpstr>The isspace Function</vt:lpstr>
      <vt:lpstr>Section 6.3 Conclusion</vt:lpstr>
    </vt:vector>
  </TitlesOfParts>
  <Company>Addison Wesley</Company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Addison Wesley</dc:creator>
  <cp:lastModifiedBy>Microsoft Office 用户</cp:lastModifiedBy>
  <cp:revision>271</cp:revision>
  <cp:lastPrinted>2001-11-04T00:51:13Z</cp:lastPrinted>
  <dcterms:created xsi:type="dcterms:W3CDTF">2005-02-25T19:46:41Z</dcterms:created>
  <dcterms:modified xsi:type="dcterms:W3CDTF">2019-04-17T02:43:52Z</dcterms:modified>
</cp:coreProperties>
</file>