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7600" y="6397625"/>
            <a:ext cx="7315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416550"/>
            <a:ext cx="91228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1" y="4648200"/>
            <a:ext cx="211454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67" y="5410200"/>
            <a:ext cx="423333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9914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6617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339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600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3002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119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87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44323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9356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206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1318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1117600" y="6397625"/>
            <a:ext cx="660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endParaRPr lang="en-US" altLang="zh-CN" sz="900"/>
          </a:p>
        </p:txBody>
      </p:sp>
    </p:spTree>
    <p:extLst>
      <p:ext uri="{BB962C8B-B14F-4D97-AF65-F5344CB8AC3E}">
        <p14:creationId xmlns:p14="http://schemas.microsoft.com/office/powerpoint/2010/main" val="233160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?kw=st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Chapter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81743" y="2579758"/>
            <a:ext cx="5602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dirty="0" smtClean="0"/>
              <a:t>String</a:t>
            </a:r>
            <a:r>
              <a:rPr lang="zh-CN" altLang="en-US" sz="4000" dirty="0" smtClean="0"/>
              <a:t>， </a:t>
            </a:r>
            <a:r>
              <a:rPr lang="en-US" altLang="zh-CN" sz="4000" dirty="0" smtClean="0"/>
              <a:t>IDE and debug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3810000" y="457200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Dai </a:t>
            </a:r>
            <a:r>
              <a:rPr lang="en-US" altLang="zh-CN" dirty="0" err="1"/>
              <a:t>Liyun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dailiyun@swu.edu.cn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223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</a:t>
            </a:r>
            <a:r>
              <a:rPr lang="en-US" altLang="zh-CN" dirty="0" err="1" smtClean="0"/>
              <a:t>shortKey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456180"/>
            <a:ext cx="9720696" cy="251229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52610"/>
              </p:ext>
            </p:extLst>
          </p:nvPr>
        </p:nvGraphicFramePr>
        <p:xfrm>
          <a:off x="927678" y="4811453"/>
          <a:ext cx="938010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901">
                  <a:extLst>
                    <a:ext uri="{9D8B030D-6E8A-4147-A177-3AD203B41FA5}">
                      <a16:colId xmlns:a16="http://schemas.microsoft.com/office/drawing/2014/main" val="4002233450"/>
                    </a:ext>
                  </a:extLst>
                </a:gridCol>
                <a:gridCol w="1226527">
                  <a:extLst>
                    <a:ext uri="{9D8B030D-6E8A-4147-A177-3AD203B41FA5}">
                      <a16:colId xmlns:a16="http://schemas.microsoft.com/office/drawing/2014/main" val="293635472"/>
                    </a:ext>
                  </a:extLst>
                </a:gridCol>
                <a:gridCol w="7063676">
                  <a:extLst>
                    <a:ext uri="{9D8B030D-6E8A-4147-A177-3AD203B41FA5}">
                      <a16:colId xmlns:a16="http://schemas.microsoft.com/office/drawing/2014/main" val="122273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F11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Step in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Step in the call function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9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7133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tring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9973" y="1519646"/>
            <a:ext cx="8404918" cy="4201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#include &lt;string&gt;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#include&lt;</a:t>
            </a:r>
            <a:r>
              <a:rPr lang="en-US" altLang="zh-CN" sz="2400" dirty="0" err="1">
                <a:solidFill>
                  <a:srgbClr val="0000FF"/>
                </a:solidFill>
              </a:rPr>
              <a:t>iostream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string day;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day = "Monday";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string name;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&gt;&gt;name;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126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 concatenates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string  </a:t>
            </a:r>
            <a:r>
              <a:rPr lang="en-US" altLang="zh-CN" dirty="0">
                <a:solidFill>
                  <a:srgbClr val="0000FF"/>
                </a:solidFill>
              </a:rPr>
              <a:t>mon=“Monday”</a:t>
            </a:r>
            <a:r>
              <a:rPr lang="zh-CN" altLang="en-US" dirty="0">
                <a:solidFill>
                  <a:srgbClr val="0000FF"/>
                </a:solidFill>
              </a:rPr>
              <a:t>；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string  </a:t>
            </a:r>
            <a:r>
              <a:rPr lang="en-US" altLang="zh-CN" dirty="0" err="1">
                <a:solidFill>
                  <a:srgbClr val="0000FF"/>
                </a:solidFill>
              </a:rPr>
              <a:t>tun</a:t>
            </a:r>
            <a:r>
              <a:rPr lang="en-US" altLang="zh-CN" dirty="0">
                <a:solidFill>
                  <a:srgbClr val="0000FF"/>
                </a:solidFill>
              </a:rPr>
              <a:t>=“Tuesday”;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string </a:t>
            </a:r>
            <a:r>
              <a:rPr lang="en-US" altLang="zh-CN" dirty="0" err="1">
                <a:solidFill>
                  <a:srgbClr val="0000FF"/>
                </a:solidFill>
              </a:rPr>
              <a:t>catstr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en-US" altLang="zh-CN" dirty="0" err="1">
                <a:solidFill>
                  <a:srgbClr val="0000FF"/>
                </a:solidFill>
              </a:rPr>
              <a:t>mon+tun</a:t>
            </a:r>
            <a:r>
              <a:rPr lang="en-US" altLang="zh-CN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c</a:t>
            </a:r>
            <a:r>
              <a:rPr lang="en-US" altLang="zh-CN" dirty="0" err="1" smtClean="0">
                <a:solidFill>
                  <a:srgbClr val="0000FF"/>
                </a:solidFill>
              </a:rPr>
              <a:t>out</a:t>
            </a:r>
            <a:r>
              <a:rPr lang="en-US" altLang="zh-CN" dirty="0" smtClean="0">
                <a:solidFill>
                  <a:srgbClr val="0000FF"/>
                </a:solidFill>
              </a:rPr>
              <a:t>&lt;&lt;</a:t>
            </a:r>
            <a:r>
              <a:rPr lang="en-US" altLang="zh-CN" dirty="0" err="1" smtClean="0">
                <a:solidFill>
                  <a:srgbClr val="0000FF"/>
                </a:solidFill>
              </a:rPr>
              <a:t>catstr</a:t>
            </a:r>
            <a:r>
              <a:rPr lang="en-US" altLang="zh-CN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catstr</a:t>
            </a:r>
            <a:r>
              <a:rPr lang="en-US" altLang="zh-CN" sz="3200" dirty="0" smtClean="0">
                <a:solidFill>
                  <a:srgbClr val="0000FF"/>
                </a:solidFill>
              </a:rPr>
              <a:t>=mon+” “+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tun</a:t>
            </a:r>
            <a:r>
              <a:rPr lang="en-US" altLang="zh-CN" sz="32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</a:rPr>
              <a:t>&lt;&lt;</a:t>
            </a:r>
            <a:r>
              <a:rPr lang="en-US" altLang="zh-CN" sz="3200" dirty="0" err="1">
                <a:solidFill>
                  <a:srgbClr val="0000FF"/>
                </a:solidFill>
              </a:rPr>
              <a:t>catstr</a:t>
            </a:r>
            <a:r>
              <a:rPr lang="en-US" altLang="zh-CN" sz="32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59958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 concatenates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string  </a:t>
            </a:r>
            <a:r>
              <a:rPr lang="en-US" altLang="zh-CN" sz="2400" dirty="0">
                <a:solidFill>
                  <a:srgbClr val="0000FF"/>
                </a:solidFill>
              </a:rPr>
              <a:t>mon=“Monday”</a:t>
            </a:r>
            <a:r>
              <a:rPr lang="zh-CN" altLang="en-US" sz="2400" dirty="0">
                <a:solidFill>
                  <a:srgbClr val="0000FF"/>
                </a:solidFill>
              </a:rPr>
              <a:t>；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string  </a:t>
            </a:r>
            <a:r>
              <a:rPr lang="en-US" altLang="zh-CN" sz="2400" dirty="0" err="1">
                <a:solidFill>
                  <a:srgbClr val="0000FF"/>
                </a:solidFill>
              </a:rPr>
              <a:t>tun</a:t>
            </a:r>
            <a:r>
              <a:rPr lang="en-US" altLang="zh-CN" sz="2400" dirty="0">
                <a:solidFill>
                  <a:srgbClr val="0000FF"/>
                </a:solidFill>
              </a:rPr>
              <a:t>=“Tuesday”;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string </a:t>
            </a:r>
            <a:r>
              <a:rPr lang="en-US" altLang="zh-CN" sz="2400" dirty="0" err="1">
                <a:solidFill>
                  <a:srgbClr val="0000FF"/>
                </a:solidFill>
              </a:rPr>
              <a:t>catstr</a:t>
            </a:r>
            <a:r>
              <a:rPr lang="en-US" altLang="zh-CN" sz="2400" dirty="0">
                <a:solidFill>
                  <a:srgbClr val="0000FF"/>
                </a:solidFill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</a:rPr>
              <a:t>mon+tun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catstr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catstr</a:t>
            </a:r>
            <a:r>
              <a:rPr lang="en-US" altLang="zh-CN" dirty="0" smtClean="0">
                <a:solidFill>
                  <a:srgbClr val="0000FF"/>
                </a:solidFill>
              </a:rPr>
              <a:t>=mon+” “+</a:t>
            </a:r>
            <a:r>
              <a:rPr lang="en-US" altLang="zh-CN" dirty="0" err="1" smtClean="0">
                <a:solidFill>
                  <a:srgbClr val="0000FF"/>
                </a:solidFill>
              </a:rPr>
              <a:t>tun</a:t>
            </a:r>
            <a:r>
              <a:rPr lang="en-US" altLang="zh-CN" dirty="0" smtClean="0">
                <a:solidFill>
                  <a:srgbClr val="0000FF"/>
                </a:solidFill>
              </a:rPr>
              <a:t>; 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</a:rPr>
              <a:t>catstr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362840" y="2928212"/>
            <a:ext cx="2801446" cy="369332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dirty="0" err="1" smtClean="0">
                <a:solidFill>
                  <a:srgbClr val="0000FF"/>
                </a:solidFill>
              </a:rPr>
              <a:t>MondayTuesday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5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76051" y="5444992"/>
            <a:ext cx="2801446" cy="369332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dirty="0" smtClean="0">
                <a:solidFill>
                  <a:srgbClr val="0000FF"/>
                </a:solidFill>
              </a:rPr>
              <a:t>Monday Tuesday</a:t>
            </a:r>
            <a:endParaRPr lang="en-US" altLang="zh-C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26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 functions of string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7" y="1592179"/>
            <a:ext cx="5047622" cy="25908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73" y="1592180"/>
            <a:ext cx="5913506" cy="2590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72189" y="4182979"/>
            <a:ext cx="5309937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::string </a:t>
            </a:r>
            <a:r>
              <a:rPr lang="en-US" altLang="zh-CN" sz="2400" dirty="0" err="1">
                <a:solidFill>
                  <a:srgbClr val="0000FF"/>
                </a:solidFill>
              </a:rPr>
              <a:t>str</a:t>
            </a:r>
            <a:r>
              <a:rPr lang="en-US" altLang="zh-CN" sz="2400" dirty="0">
                <a:solidFill>
                  <a:srgbClr val="0000FF"/>
                </a:solidFill>
              </a:rPr>
              <a:t> ("Test string");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</a:rPr>
              <a:t>  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=0;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</a:rPr>
              <a:t>str.size</a:t>
            </a:r>
            <a:r>
              <a:rPr lang="en-US" altLang="zh-CN" sz="2400" dirty="0">
                <a:solidFill>
                  <a:srgbClr val="0000FF"/>
                </a:solidFill>
              </a:rPr>
              <a:t>(); ++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</a:rPr>
              <a:t> 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str</a:t>
            </a:r>
            <a:r>
              <a:rPr lang="en-US" altLang="zh-CN" sz="2400" dirty="0">
                <a:solidFill>
                  <a:srgbClr val="0000FF"/>
                </a:solidFill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</a:rPr>
              <a:t>}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080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ind function of string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6" y="1556825"/>
            <a:ext cx="10624376" cy="26371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1200" y="4193930"/>
            <a:ext cx="7439857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000" dirty="0" smtClean="0"/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::string </a:t>
            </a:r>
            <a:r>
              <a:rPr lang="en-US" altLang="zh-CN" dirty="0" err="1">
                <a:solidFill>
                  <a:srgbClr val="0000FF"/>
                </a:solidFill>
              </a:rPr>
              <a:t>str</a:t>
            </a:r>
            <a:r>
              <a:rPr lang="en-US" altLang="zh-CN" dirty="0">
                <a:solidFill>
                  <a:srgbClr val="0000FF"/>
                </a:solidFill>
              </a:rPr>
              <a:t> ("There are two needles in this haystack with needles.");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::string str2 ("needle");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endParaRPr lang="en-US" altLang="zh-CN" dirty="0">
              <a:solidFill>
                <a:srgbClr val="0000FF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// different member versions of find in the same order as above: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>
                <a:solidFill>
                  <a:srgbClr val="0000FF"/>
                </a:solidFill>
              </a:rPr>
              <a:t> found = </a:t>
            </a:r>
            <a:r>
              <a:rPr lang="en-US" altLang="zh-CN" dirty="0" err="1">
                <a:solidFill>
                  <a:srgbClr val="0000FF"/>
                </a:solidFill>
              </a:rPr>
              <a:t>str.find</a:t>
            </a:r>
            <a:r>
              <a:rPr lang="en-US" altLang="zh-CN" dirty="0">
                <a:solidFill>
                  <a:srgbClr val="0000FF"/>
                </a:solidFill>
              </a:rPr>
              <a:t>(str2);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if (found&gt;-1)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"first 'needle' found at: " &lt;&lt; found &lt;&lt; '\n';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66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functions (string)</a:t>
            </a:r>
            <a:endParaRPr lang="zh-CN" altLang="en-US" dirty="0"/>
          </a:p>
        </p:txBody>
      </p:sp>
      <p:sp>
        <p:nvSpPr>
          <p:cNvPr id="4" name="文本框 3">
            <a:hlinkClick r:id="rId2"/>
          </p:cNvPr>
          <p:cNvSpPr txBox="1"/>
          <p:nvPr/>
        </p:nvSpPr>
        <p:spPr>
          <a:xfrm>
            <a:off x="711200" y="3464169"/>
            <a:ext cx="9628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</a:rPr>
              <a:t>http://www.cplusplus.com/reference/string/string/?kw=string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79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VS </a:t>
            </a:r>
            <a:r>
              <a:rPr lang="en-US" altLang="zh-CN" dirty="0" err="1" smtClean="0"/>
              <a:t>Porject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79" y="1919039"/>
            <a:ext cx="5180529" cy="37809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22128" y="2492098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Header files (.h)</a:t>
            </a:r>
            <a:endParaRPr lang="zh-CN" altLang="en-US" sz="2400" dirty="0"/>
          </a:p>
        </p:txBody>
      </p:sp>
      <p:sp>
        <p:nvSpPr>
          <p:cNvPr id="8" name="下箭头 7"/>
          <p:cNvSpPr/>
          <p:nvPr/>
        </p:nvSpPr>
        <p:spPr bwMode="auto">
          <a:xfrm rot="15432510">
            <a:off x="5182595" y="797083"/>
            <a:ext cx="252420" cy="4892172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44870" y="390782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Source files (.</a:t>
            </a:r>
            <a:r>
              <a:rPr lang="en-US" altLang="zh-CN" sz="2400" dirty="0" err="1" smtClean="0"/>
              <a:t>cpp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10" name="下箭头 9"/>
          <p:cNvSpPr/>
          <p:nvPr/>
        </p:nvSpPr>
        <p:spPr bwMode="auto">
          <a:xfrm rot="16200000">
            <a:off x="5280777" y="1666162"/>
            <a:ext cx="236014" cy="4892172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953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</a:t>
            </a:r>
            <a:r>
              <a:rPr lang="en-US" altLang="zh-CN" dirty="0">
                <a:solidFill>
                  <a:srgbClr val="0070C0"/>
                </a:solidFill>
              </a:rPr>
              <a:t>F5</a:t>
            </a:r>
            <a:r>
              <a:rPr lang="en-US" altLang="zh-CN" dirty="0"/>
              <a:t>  Start debug </a:t>
            </a:r>
            <a:r>
              <a:rPr lang="en-US" altLang="zh-CN" dirty="0" smtClean="0"/>
              <a:t>mode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09" y="1642630"/>
            <a:ext cx="8543925" cy="4514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727" y="528320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breakpoint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 bwMode="auto">
          <a:xfrm rot="5400000">
            <a:off x="2241234" y="5000545"/>
            <a:ext cx="209899" cy="978408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7035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6652</TotalTime>
  <Words>248</Words>
  <Application>Microsoft Office PowerPoint</Application>
  <PresentationFormat>宽屏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新細明體</vt:lpstr>
      <vt:lpstr>宋体</vt:lpstr>
      <vt:lpstr>Arial</vt:lpstr>
      <vt:lpstr>Tahoma</vt:lpstr>
      <vt:lpstr>Wingdings</vt:lpstr>
      <vt:lpstr>Blends</vt:lpstr>
      <vt:lpstr>Add Chapter </vt:lpstr>
      <vt:lpstr>string </vt:lpstr>
      <vt:lpstr>operator concatenates</vt:lpstr>
      <vt:lpstr>operator concatenates</vt:lpstr>
      <vt:lpstr>Common functions of string</vt:lpstr>
      <vt:lpstr>find function of string</vt:lpstr>
      <vt:lpstr>More functions (string)</vt:lpstr>
      <vt:lpstr>VS Porject Struture</vt:lpstr>
      <vt:lpstr>Debug F5  Start debug mode</vt:lpstr>
      <vt:lpstr>Debug shortKey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Chapter </dc:title>
  <dc:creator>dly</dc:creator>
  <cp:lastModifiedBy>dly</cp:lastModifiedBy>
  <cp:revision>75</cp:revision>
  <dcterms:created xsi:type="dcterms:W3CDTF">2018-04-27T16:54:36Z</dcterms:created>
  <dcterms:modified xsi:type="dcterms:W3CDTF">2018-05-07T16:46:06Z</dcterms:modified>
</cp:coreProperties>
</file>