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389" r:id="rId2"/>
    <p:sldId id="383" r:id="rId3"/>
    <p:sldId id="390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91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85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2" r:id="rId75"/>
    <p:sldId id="373" r:id="rId76"/>
    <p:sldId id="374" r:id="rId77"/>
    <p:sldId id="375" r:id="rId78"/>
    <p:sldId id="387" r:id="rId79"/>
    <p:sldId id="376" r:id="rId80"/>
    <p:sldId id="378" r:id="rId81"/>
    <p:sldId id="379" r:id="rId82"/>
    <p:sldId id="380" r:id="rId83"/>
    <p:sldId id="388" r:id="rId8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8548" autoAdjust="0"/>
  </p:normalViewPr>
  <p:slideViewPr>
    <p:cSldViewPr snapToObjects="1">
      <p:cViewPr>
        <p:scale>
          <a:sx n="125" d="100"/>
          <a:sy n="125" d="100"/>
        </p:scale>
        <p:origin x="1230" y="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AC301A8-9A09-4215-8DA2-A747176FFA5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E93671-F8A0-4589-BB5F-CDE4386B2C2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A56F4C1-121C-45D7-B65B-0E767F5B5E6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E8EE4A-A1B5-433C-A198-E356DAD791D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B85EB5-1DC7-47CB-BF96-E824417BCA9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26354A-0099-498C-A4CB-20C0CC0CF43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FA69F70-2A81-49CC-94E2-8B92BE5F8FE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C5B7E02-A3A1-4BDF-9BB4-F53779590EC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A570E5-6FFE-43B0-A408-EBBB04E8FE2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889EAD6-30FD-4383-8AC3-50A30AA03C1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66C8501-B7CB-450B-A828-D4C98F10334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7.xml"/><Relationship Id="rId4" Type="http://schemas.openxmlformats.org/officeDocument/2006/relationships/slide" Target="slide7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   </a:t>
            </a:r>
            <a:r>
              <a:rPr lang="en-US" altLang="zh-CN" dirty="0" smtClean="0"/>
              <a:t>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377CA3-2B82-4A74-8C1E-030F429D7D34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97E5605-C4CE-46E9-AF2B-E9A81EDD550A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539151F-E7EE-4185-B298-034E726A0653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call-by-value</a:t>
            </a:r>
          </a:p>
          <a:p>
            <a:pPr lvl="1"/>
            <a:r>
              <a:rPr lang="en-US" altLang="zh-CN" dirty="0"/>
              <a:t>The formal parameter can be 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2B395D8-C5FA-489F-AB01-968751F9DDC5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D75B951-EA01-4849-B39F-E83F43809C3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4A8533D-3C74-485C-B5D0-998070868B0D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EAD6735-9CF4-441D-B175-852E2916694E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18A531A-DA7F-4873-B9EF-65F70AF0D07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F749A13-E283-46BF-AFB7-4024649CBD76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3BC920-1B53-47E5-A931-B3E1F9088EF4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5E963D3-8764-4F99-9F90-AF683C19A05B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F7BE4E0-52D3-4266-BFA2-807F211D9DA6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C1F8806-AE0E-4470-BA34-B9A85DE0BE03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create a new  type named DayOfYear as </a:t>
            </a:r>
            <a:br>
              <a:rPr lang="en-US" altLang="zh-CN" sz="2400"/>
            </a:br>
            <a:r>
              <a:rPr lang="en-US" altLang="zh-CN" sz="2400"/>
              <a:t>a class definition</a:t>
            </a:r>
          </a:p>
          <a:p>
            <a:pPr lvl="1"/>
            <a:r>
              <a:rPr lang="en-US" altLang="zh-CN" sz="2400"/>
              <a:t>Decide on the values to represent</a:t>
            </a:r>
          </a:p>
          <a:p>
            <a:pPr lvl="1"/>
            <a:r>
              <a:rPr lang="en-US" altLang="zh-CN" sz="2400"/>
              <a:t>This example’s values are dates such as July 4</a:t>
            </a:r>
            <a:br>
              <a:rPr lang="en-US" altLang="zh-CN" sz="2400"/>
            </a:br>
            <a:r>
              <a:rPr lang="en-US" altLang="zh-CN" sz="2400"/>
              <a:t>using an integer for the number of the month	</a:t>
            </a:r>
          </a:p>
          <a:p>
            <a:pPr lvl="2"/>
            <a:r>
              <a:rPr lang="en-US" altLang="zh-CN" sz="2000"/>
              <a:t>Member variable month is an int (Jan = 1, Feb = 2, etc.)</a:t>
            </a:r>
          </a:p>
          <a:p>
            <a:pPr lvl="2"/>
            <a:r>
              <a:rPr lang="en-US" altLang="zh-CN" sz="2000"/>
              <a:t>Member variable day is an int</a:t>
            </a:r>
          </a:p>
          <a:p>
            <a:pPr lvl="1"/>
            <a:r>
              <a:rPr lang="en-US" altLang="zh-CN" sz="2400"/>
              <a:t>Decide on the member functions needed</a:t>
            </a:r>
          </a:p>
          <a:p>
            <a:pPr lvl="1"/>
            <a:r>
              <a:rPr lang="en-US" altLang="zh-CN" sz="240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BC1C5A1-E3CC-466B-A773-3A035EFED8ED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BC1BB46-FF55-4710-A752-60B732C17BC1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4C10697-EB26-40F8-8454-659F586D3D7A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D38DFE5-D1F6-4BD5-9197-C5F3219C81AF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60255E5-7D97-4677-840F-D949404077EC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82BA9C-BD2E-43CF-BBC9-F384A6D60BB7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Encapsulation is</a:t>
            </a:r>
          </a:p>
          <a:p>
            <a:pPr lvl="1"/>
            <a:r>
              <a:rPr lang="en-US" altLang="zh-CN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7C4228F-8F5C-4CAC-8F29-56621E7C21CE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48C4D13-A982-4476-959A-66E73CCE9D9B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9713754-1E35-466A-890F-3CF44DAC9EBE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4F9AA10-7F68-47C7-9E18-69C1B072E562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C++ helps us restrict the program from directly </a:t>
            </a:r>
            <a:br>
              <a:rPr lang="en-US" altLang="zh-CN"/>
            </a:br>
            <a:r>
              <a:rPr lang="en-US" altLang="zh-CN"/>
              <a:t>referencing member variables</a:t>
            </a:r>
          </a:p>
          <a:p>
            <a:pPr lvl="1"/>
            <a:r>
              <a:rPr lang="en-US" altLang="zh-CN"/>
              <a:t>private members of a class can only be referenced within the definitions of member functions</a:t>
            </a:r>
          </a:p>
          <a:p>
            <a:pPr lvl="2"/>
            <a:r>
              <a:rPr lang="en-US" altLang="zh-CN"/>
              <a:t>If the program tries to access a private member, the</a:t>
            </a:r>
            <a:br>
              <a:rPr lang="en-US" altLang="zh-CN"/>
            </a:br>
            <a:r>
              <a:rPr lang="en-US" altLang="zh-CN"/>
              <a:t>compiler gives an error message</a:t>
            </a:r>
          </a:p>
          <a:p>
            <a:pPr lvl="1"/>
            <a:r>
              <a:rPr lang="en-US" altLang="zh-CN"/>
              <a:t>Private members can be 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615F484-89A7-4E8C-A7B8-969B6D5B651A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Private variables cannot be accessed directly </a:t>
            </a:r>
            <a:br>
              <a:rPr lang="en-US" altLang="zh-CN" sz="2400"/>
            </a:br>
            <a:r>
              <a:rPr lang="en-US" altLang="zh-CN" sz="240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Changing their values requires the use of public</a:t>
            </a:r>
            <a:br>
              <a:rPr lang="en-US" altLang="zh-CN" sz="2400"/>
            </a:br>
            <a:r>
              <a:rPr lang="en-US" altLang="zh-CN" sz="240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To set the private month and day variables in a new </a:t>
            </a:r>
            <a:br>
              <a:rPr lang="en-US" altLang="zh-CN" sz="2400"/>
            </a:br>
            <a:r>
              <a:rPr lang="en-US" altLang="zh-CN" sz="2400"/>
              <a:t>DayOfYear class use a member function such as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void DayOfYear::set(int new_month, int new_day)</a:t>
            </a:r>
            <a:br>
              <a:rPr lang="en-US" altLang="zh-CN" sz="2400"/>
            </a:br>
            <a:r>
              <a:rPr lang="en-US" altLang="zh-CN" sz="2400"/>
              <a:t>   {</a:t>
            </a:r>
            <a:br>
              <a:rPr lang="en-US" altLang="zh-CN" sz="2400"/>
            </a:br>
            <a:r>
              <a:rPr lang="en-US" altLang="zh-CN" sz="2400"/>
              <a:t>     month = new_month;</a:t>
            </a:r>
            <a:br>
              <a:rPr lang="en-US" altLang="zh-CN" sz="2400"/>
            </a:br>
            <a:r>
              <a:rPr lang="en-US" altLang="zh-CN" sz="2400"/>
              <a:t> 	   day = new_day;</a:t>
            </a:r>
            <a:br>
              <a:rPr lang="en-US" altLang="zh-CN" sz="2400"/>
            </a:br>
            <a:r>
              <a:rPr lang="en-US" altLang="zh-CN" sz="2400"/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C109F8-7D0F-487F-BBE2-DBF8E6575CF3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52D6DFC-8110-4D8F-96D6-905122C8FEF5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DayOfYear class demonstrated in </a:t>
            </a:r>
            <a:br>
              <a:rPr lang="en-US" altLang="zh-CN"/>
            </a:br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.4…</a:t>
            </a:r>
          </a:p>
          <a:p>
            <a:pPr lvl="1"/>
            <a:r>
              <a:rPr lang="en-US" altLang="zh-CN"/>
              <a:t>Uses all private member variables</a:t>
            </a:r>
          </a:p>
          <a:p>
            <a:pPr lvl="1"/>
            <a:r>
              <a:rPr lang="en-US" altLang="zh-CN"/>
              <a:t>Uses member functions to do all manipulation of the private member variables</a:t>
            </a:r>
          </a:p>
          <a:p>
            <a:pPr lvl="2"/>
            <a:r>
              <a:rPr lang="en-US" altLang="zh-CN"/>
              <a:t>Member variables and member                                 function definitions can be</a:t>
            </a:r>
            <a:br>
              <a:rPr lang="en-US" altLang="zh-CN"/>
            </a:br>
            <a:r>
              <a:rPr lang="en-US" altLang="zh-CN"/>
              <a:t>changed without changes to the</a:t>
            </a:r>
            <a:br>
              <a:rPr lang="en-US" altLang="zh-CN"/>
            </a:br>
            <a:r>
              <a:rPr lang="en-US" altLang="zh-CN"/>
              <a:t>program that uses DayOfYear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2490788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2"/>
                </a:solidFill>
              </a:rPr>
              <a:t>.4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491163"/>
            <a:ext cx="249078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2"/>
                </a:solidFill>
              </a:rPr>
              <a:t>.4 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BBDAFB-273C-4C61-8C91-3131F2E423D5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It is normal to make all member variables private</a:t>
            </a:r>
          </a:p>
          <a:p>
            <a:r>
              <a:rPr lang="en-US" altLang="zh-CN" sz="2400"/>
              <a:t>Private variables require member functions to </a:t>
            </a:r>
            <a:br>
              <a:rPr lang="en-US" altLang="zh-CN" sz="2400"/>
            </a:br>
            <a:r>
              <a:rPr lang="en-US" altLang="zh-CN" sz="2400"/>
              <a:t>perform all changing and retrieving of values</a:t>
            </a:r>
          </a:p>
          <a:p>
            <a:pPr lvl="1"/>
            <a:r>
              <a:rPr lang="en-US" altLang="zh-CN" sz="2400"/>
              <a:t>Accessor functions allow you to obtain the </a:t>
            </a:r>
            <a:br>
              <a:rPr lang="en-US" altLang="zh-CN" sz="2400"/>
            </a:br>
            <a:r>
              <a:rPr lang="en-US" altLang="zh-CN" sz="2400"/>
              <a:t>values of member variables</a:t>
            </a:r>
          </a:p>
          <a:p>
            <a:pPr lvl="2"/>
            <a:r>
              <a:rPr lang="en-US" altLang="zh-CN" sz="2000"/>
              <a:t>Example:  get_day in class DayOfYear</a:t>
            </a:r>
          </a:p>
          <a:p>
            <a:pPr lvl="1"/>
            <a:r>
              <a:rPr lang="en-US" altLang="zh-CN" sz="2400"/>
              <a:t>Mutator functions allow you to change the values</a:t>
            </a:r>
            <a:br>
              <a:rPr lang="en-US" altLang="zh-CN" sz="2400"/>
            </a:br>
            <a:r>
              <a:rPr lang="en-US" altLang="zh-CN" sz="2400"/>
              <a:t>of member variables</a:t>
            </a:r>
          </a:p>
          <a:p>
            <a:pPr lvl="2"/>
            <a:r>
              <a:rPr lang="en-US" altLang="zh-CN" sz="2000"/>
              <a:t>Example:  set in class DayOfYear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C2A19E-253E-46B3-ACBC-397357ACB908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class Class_Name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public:</a:t>
            </a:r>
            <a:br>
              <a:rPr lang="en-US" altLang="zh-CN" sz="2400"/>
            </a:br>
            <a:r>
              <a:rPr lang="en-US" altLang="zh-CN" sz="2400"/>
              <a:t> 		Member_Specification_1</a:t>
            </a:r>
            <a:br>
              <a:rPr lang="en-US" altLang="zh-CN" sz="2400"/>
            </a:br>
            <a:r>
              <a:rPr lang="en-US" altLang="zh-CN" sz="2400"/>
              <a:t> 		Member_Specification_2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		Member_Specification_3</a:t>
            </a:r>
            <a:br>
              <a:rPr lang="en-US" altLang="zh-CN" sz="2400"/>
            </a:br>
            <a:r>
              <a:rPr lang="en-US" altLang="zh-CN" sz="2400"/>
              <a:t>	private:</a:t>
            </a:r>
            <a:br>
              <a:rPr lang="en-US" altLang="zh-CN" sz="2400"/>
            </a:br>
            <a:r>
              <a:rPr lang="en-US" altLang="zh-CN" sz="2400"/>
              <a:t>		Member_Specification_n+1</a:t>
            </a:r>
            <a:br>
              <a:rPr lang="en-US" altLang="zh-CN" sz="2400"/>
            </a:br>
            <a:r>
              <a:rPr lang="en-US" altLang="zh-CN" sz="2400"/>
              <a:t>		Member_Specification_n+2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5104B6-4771-4C54-AEA1-6FC3E9B5C1FD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class is defined, an object of the class is</a:t>
            </a:r>
            <a:br>
              <a:rPr lang="en-US" altLang="zh-CN" sz="2400"/>
            </a:br>
            <a:r>
              <a:rPr lang="en-US" altLang="zh-CN" sz="2400"/>
              <a:t>declared just as variables of any other type</a:t>
            </a:r>
          </a:p>
          <a:p>
            <a:pPr lvl="1"/>
            <a:r>
              <a:rPr lang="en-US" altLang="zh-CN" sz="2400"/>
              <a:t>Example:  To create two objects of type Bicycle: </a:t>
            </a:r>
          </a:p>
          <a:p>
            <a:pPr lvl="1"/>
            <a:r>
              <a:rPr lang="en-US" altLang="zh-CN" sz="2400"/>
              <a:t>				class Bicycle</a:t>
            </a:r>
            <a:br>
              <a:rPr lang="en-US" altLang="zh-CN" sz="2400"/>
            </a:br>
            <a:r>
              <a:rPr lang="en-US" altLang="zh-CN" sz="2400"/>
              <a:t>  		{</a:t>
            </a:r>
            <a:br>
              <a:rPr lang="en-US" altLang="zh-CN" sz="2400"/>
            </a:br>
            <a:r>
              <a:rPr lang="en-US" altLang="zh-CN" sz="2400"/>
              <a:t>   		     // class definition lines</a:t>
            </a:r>
            <a:br>
              <a:rPr lang="en-US" altLang="zh-CN" sz="2400"/>
            </a:br>
            <a:r>
              <a:rPr lang="en-US" altLang="zh-CN" sz="2400"/>
              <a:t>   		};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		Bicycle my_bike,  your_bike;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C529E20-DCE8-4CAD-8087-FC60EDEFB96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class is a data type whose variables are objects</a:t>
            </a:r>
          </a:p>
          <a:p>
            <a:r>
              <a:rPr lang="en-US" altLang="zh-CN"/>
              <a:t>Some pre-defined classes you have used are </a:t>
            </a:r>
          </a:p>
          <a:p>
            <a:pPr lvl="1"/>
            <a:r>
              <a:rPr lang="en-US" altLang="zh-CN"/>
              <a:t>int</a:t>
            </a:r>
          </a:p>
          <a:p>
            <a:pPr lvl="1"/>
            <a:r>
              <a:rPr lang="en-US" altLang="zh-CN"/>
              <a:t>char</a:t>
            </a:r>
          </a:p>
          <a:p>
            <a:pPr lvl="1"/>
            <a:r>
              <a:rPr lang="en-US" altLang="zh-CN"/>
              <a:t>ifstream</a:t>
            </a:r>
          </a:p>
          <a:p>
            <a:r>
              <a:rPr lang="en-US" altLang="zh-CN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34F5E4C-EFB8-4B63-8FBF-E47763AB1DFE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Objects and structures can be assigned values</a:t>
            </a:r>
            <a:br>
              <a:rPr lang="en-US" altLang="zh-CN"/>
            </a:br>
            <a:r>
              <a:rPr lang="en-US" altLang="zh-CN"/>
              <a:t>with the assignment operator (=)</a:t>
            </a:r>
          </a:p>
          <a:p>
            <a:pPr lvl="1"/>
            <a:r>
              <a:rPr lang="en-US" altLang="zh-CN"/>
              <a:t>Example:   </a:t>
            </a:r>
            <a:br>
              <a:rPr lang="en-US" altLang="zh-CN"/>
            </a:br>
            <a:r>
              <a:rPr lang="en-US" altLang="zh-CN"/>
              <a:t> 			DayOfYear  due_date, tomorrow;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			tomorrow.set(11, 19);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  		due_date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CFB1171-6656-4833-90B0-F2ED5C6B21D6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bank account class allows </a:t>
            </a:r>
          </a:p>
          <a:p>
            <a:pPr lvl="1"/>
            <a:r>
              <a:rPr lang="en-US" altLang="zh-CN"/>
              <a:t>Withdrawal of money at any time</a:t>
            </a:r>
          </a:p>
          <a:p>
            <a:pPr lvl="1"/>
            <a:r>
              <a:rPr lang="en-US" altLang="zh-CN"/>
              <a:t>All operations normally expected of a bank account (implemented with member functions)</a:t>
            </a:r>
          </a:p>
          <a:p>
            <a:pPr lvl="1"/>
            <a:r>
              <a:rPr lang="en-US" altLang="zh-CN"/>
              <a:t>Storing an account balance</a:t>
            </a:r>
          </a:p>
          <a:p>
            <a:pPr lvl="1"/>
            <a:r>
              <a:rPr lang="en-US" altLang="zh-CN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84425" y="5053013"/>
            <a:ext cx="26876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 b="1">
                <a:solidFill>
                  <a:schemeClr val="tx2"/>
                </a:solidFill>
              </a:rPr>
              <a:t>.5 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84425" y="5567363"/>
            <a:ext cx="26876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 b="1">
                <a:solidFill>
                  <a:schemeClr val="tx2"/>
                </a:solidFill>
              </a:rPr>
              <a:t>.5 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661025" y="5075238"/>
            <a:ext cx="26876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 b="1">
                <a:solidFill>
                  <a:schemeClr val="tx2"/>
                </a:solidFill>
              </a:rPr>
              <a:t>.5 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661025" y="5608638"/>
            <a:ext cx="26876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 b="1">
                <a:solidFill>
                  <a:schemeClr val="tx2"/>
                </a:solidFill>
              </a:rPr>
              <a:t>.5 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084E63-D5E0-48C8-AE6C-CCFFA1FFB7ED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Recall that if calling a member function from the </a:t>
            </a:r>
            <a:br>
              <a:rPr lang="en-US" altLang="zh-CN"/>
            </a:br>
            <a:r>
              <a:rPr lang="en-US" altLang="zh-CN"/>
              <a:t>main function of a program, you must include</a:t>
            </a:r>
            <a:br>
              <a:rPr lang="en-US" altLang="zh-CN"/>
            </a:br>
            <a:r>
              <a:rPr lang="en-US" altLang="zh-CN"/>
              <a:t>the the object name:</a:t>
            </a:r>
            <a:br>
              <a:rPr lang="en-US" altLang="zh-CN"/>
            </a:br>
            <a:r>
              <a:rPr lang="en-US" altLang="zh-CN"/>
              <a:t>      		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B6E3A6-C4D5-468C-9ABA-2A974D37ADA2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a member function calls a private </a:t>
            </a:r>
            <a:br>
              <a:rPr lang="en-US" altLang="zh-CN" sz="2400"/>
            </a:br>
            <a:r>
              <a:rPr lang="en-US" altLang="zh-CN" sz="2400"/>
              <a:t>member function, an object name is not used</a:t>
            </a:r>
          </a:p>
          <a:p>
            <a:pPr lvl="1"/>
            <a:r>
              <a:rPr lang="en-US" altLang="zh-CN" sz="2400"/>
              <a:t>fraction (double percent); </a:t>
            </a:r>
            <a:br>
              <a:rPr lang="en-US" altLang="zh-CN" sz="2400"/>
            </a:br>
            <a:r>
              <a:rPr lang="en-US" altLang="zh-CN" sz="2400"/>
              <a:t>is a private member of the BankAccount class</a:t>
            </a:r>
          </a:p>
          <a:p>
            <a:pPr lvl="1"/>
            <a:r>
              <a:rPr lang="en-US" altLang="zh-CN" sz="2400"/>
              <a:t>fraction is called by member function update </a:t>
            </a:r>
            <a:br>
              <a:rPr lang="en-US" altLang="zh-CN" sz="2400"/>
            </a:br>
            <a:r>
              <a:rPr lang="en-US" altLang="zh-CN" sz="2400"/>
              <a:t>void BankAccount::update( )</a:t>
            </a:r>
            <a:br>
              <a:rPr lang="en-US" altLang="zh-CN" sz="2400"/>
            </a:br>
            <a:r>
              <a:rPr lang="en-US" altLang="zh-CN" sz="2400"/>
              <a:t>	{</a:t>
            </a:r>
            <a:br>
              <a:rPr lang="en-US" altLang="zh-CN" sz="2400"/>
            </a:br>
            <a:r>
              <a:rPr lang="en-US" altLang="zh-CN" sz="2400"/>
              <a:t>	      balance = balance + fraction(interest_rate)* balance; </a:t>
            </a:r>
            <a:br>
              <a:rPr lang="en-US" altLang="zh-CN" sz="2400"/>
            </a:br>
            <a:r>
              <a:rPr lang="en-US" altLang="zh-CN" sz="2400"/>
              <a:t>	}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83C0D5E-BDD5-4700-887C-1A3232E9AD00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constructor can be used to initialize member</a:t>
            </a:r>
            <a:br>
              <a:rPr lang="en-US" altLang="zh-CN" sz="2400"/>
            </a:br>
            <a:r>
              <a:rPr lang="en-US" altLang="zh-CN" sz="2400"/>
              <a:t>variables when an object is declared	</a:t>
            </a:r>
          </a:p>
          <a:p>
            <a:pPr lvl="1"/>
            <a:r>
              <a:rPr lang="en-US" altLang="zh-CN" sz="2400"/>
              <a:t>A constructor is a member function that is usually </a:t>
            </a:r>
            <a:br>
              <a:rPr lang="en-US" altLang="zh-CN" sz="2400"/>
            </a:br>
            <a:r>
              <a:rPr lang="en-US" altLang="zh-CN" sz="2400"/>
              <a:t>public</a:t>
            </a:r>
          </a:p>
          <a:p>
            <a:pPr lvl="1"/>
            <a:r>
              <a:rPr lang="en-US" altLang="zh-CN" sz="2400"/>
              <a:t>A constructor is automatically called when an object</a:t>
            </a:r>
            <a:br>
              <a:rPr lang="en-US" altLang="zh-CN" sz="2400"/>
            </a:br>
            <a:r>
              <a:rPr lang="en-US" altLang="zh-CN" sz="2400"/>
              <a:t>of the class is declared</a:t>
            </a:r>
          </a:p>
          <a:p>
            <a:pPr lvl="1"/>
            <a:r>
              <a:rPr lang="en-US" altLang="zh-CN" sz="2400"/>
              <a:t>A constructor’s name must be the name of the class</a:t>
            </a:r>
          </a:p>
          <a:p>
            <a:pPr lvl="1"/>
            <a:r>
              <a:rPr lang="en-US" altLang="zh-CN" sz="2400"/>
              <a:t>A constructor cannot return a value</a:t>
            </a:r>
          </a:p>
          <a:p>
            <a:pPr lvl="2"/>
            <a:r>
              <a:rPr lang="en-US" altLang="zh-CN" sz="2000"/>
              <a:t>No return type, not even void, is used in declaring or </a:t>
            </a:r>
            <a:br>
              <a:rPr lang="en-US" altLang="zh-CN" sz="2000"/>
            </a:br>
            <a:r>
              <a:rPr lang="en-US" altLang="zh-CN" sz="200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303BA0-CF77-457C-BF1F-A441B9E3F855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 constructor for the BankAccount class could </a:t>
            </a:r>
            <a:br>
              <a:rPr lang="en-US" altLang="zh-CN" sz="2000"/>
            </a:br>
            <a:r>
              <a:rPr lang="en-US" altLang="zh-CN" sz="2000"/>
              <a:t>be declared as:</a:t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> 	class BankAccount</a:t>
            </a:r>
            <a:br>
              <a:rPr lang="en-US" altLang="zh-CN" sz="2000"/>
            </a:br>
            <a:r>
              <a:rPr lang="en-US" altLang="zh-CN" sz="2000"/>
              <a:t>	{</a:t>
            </a:r>
            <a:br>
              <a:rPr lang="en-US" altLang="zh-CN" sz="2000"/>
            </a:br>
            <a:r>
              <a:rPr lang="en-US" altLang="zh-CN" sz="2000"/>
              <a:t> 	    public:</a:t>
            </a:r>
            <a:br>
              <a:rPr lang="en-US" altLang="zh-CN" sz="2000"/>
            </a:br>
            <a:r>
              <a:rPr lang="en-US" altLang="zh-CN" sz="2000"/>
              <a:t> 		BankAccount(int dollars, int cents, double rate);</a:t>
            </a:r>
            <a:br>
              <a:rPr lang="en-US" altLang="zh-CN" sz="2000"/>
            </a:br>
            <a:r>
              <a:rPr lang="en-US" altLang="zh-CN" sz="2000"/>
              <a:t>		 //initializes the balance to $dollars.cents</a:t>
            </a:r>
            <a:br>
              <a:rPr lang="en-US" altLang="zh-CN" sz="2000"/>
            </a:br>
            <a:r>
              <a:rPr lang="en-US" altLang="zh-CN" sz="2000"/>
              <a:t>		 //initializes the interest rate to rate percent</a:t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> 		…//The rest of the BankAccount definition</a:t>
            </a:r>
            <a:br>
              <a:rPr lang="en-US" altLang="zh-CN" sz="2000"/>
            </a:br>
            <a:r>
              <a:rPr lang="en-US" altLang="zh-CN" sz="20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A348B9E-704A-44E4-B418-517F24C81B0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Definition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The constructor for the BankAccount class </a:t>
            </a:r>
            <a:br>
              <a:rPr lang="en-US" altLang="zh-CN" sz="2000"/>
            </a:br>
            <a:r>
              <a:rPr lang="en-US" altLang="zh-CN" sz="2000"/>
              <a:t>could be defined as</a:t>
            </a:r>
            <a:br>
              <a:rPr lang="en-US" altLang="zh-CN" sz="2000"/>
            </a:br>
            <a:r>
              <a:rPr lang="en-US" altLang="zh-CN" sz="2000"/>
              <a:t>BankAccount::BankAccount(int dollars, int cents, double rate)</a:t>
            </a:r>
            <a:br>
              <a:rPr lang="en-US" altLang="zh-CN" sz="2000"/>
            </a:br>
            <a:r>
              <a:rPr lang="en-US" altLang="zh-CN" sz="2000"/>
              <a:t> {</a:t>
            </a:r>
            <a:br>
              <a:rPr lang="en-US" altLang="zh-CN" sz="2000"/>
            </a:br>
            <a:r>
              <a:rPr lang="en-US" altLang="zh-CN" sz="2000"/>
              <a:t>    if ((dollars &lt; 0) || (cents &lt; 0) || ( rate &lt; 0 ))</a:t>
            </a:r>
            <a:br>
              <a:rPr lang="en-US" altLang="zh-CN" sz="2000"/>
            </a:br>
            <a:r>
              <a:rPr lang="en-US" altLang="zh-CN" sz="2000"/>
              <a:t>     {</a:t>
            </a:r>
            <a:br>
              <a:rPr lang="en-US" altLang="zh-CN" sz="2000"/>
            </a:br>
            <a:r>
              <a:rPr lang="en-US" altLang="zh-CN" sz="2000"/>
              <a:t>         cout &lt;&lt; “Illegal values for money or rate\n”;</a:t>
            </a:r>
            <a:br>
              <a:rPr lang="en-US" altLang="zh-CN" sz="2000"/>
            </a:br>
            <a:r>
              <a:rPr lang="en-US" altLang="zh-CN" sz="2000"/>
              <a:t>          exit(1);</a:t>
            </a:r>
            <a:br>
              <a:rPr lang="en-US" altLang="zh-CN" sz="2000"/>
            </a:br>
            <a:r>
              <a:rPr lang="en-US" altLang="zh-CN" sz="2000"/>
              <a:t>       }</a:t>
            </a:r>
            <a:br>
              <a:rPr lang="en-US" altLang="zh-CN" sz="2000"/>
            </a:br>
            <a:r>
              <a:rPr lang="en-US" altLang="zh-CN" sz="2000"/>
              <a:t>    balance = dollars + 0.01 * cents;</a:t>
            </a:r>
            <a:br>
              <a:rPr lang="en-US" altLang="zh-CN" sz="2000"/>
            </a:br>
            <a:r>
              <a:rPr lang="en-US" altLang="zh-CN" sz="2000"/>
              <a:t>    interest_rate = rate;</a:t>
            </a:r>
            <a:br>
              <a:rPr lang="en-US" altLang="zh-CN" sz="2000"/>
            </a:br>
            <a:r>
              <a:rPr lang="en-US" altLang="zh-CN" sz="2000"/>
              <a:t>}</a:t>
            </a:r>
            <a:br>
              <a:rPr lang="en-US" altLang="zh-CN" sz="2000"/>
            </a:b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Note that the class name and function name are the same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352528A-E1E2-4D07-B48B-DEE1696D32ED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8BEAB05-DC14-4D73-A070-0512E105E74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constructor is called in the object declaration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		BankAccount account1(10, 50, 2.0);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Creates a BankAccount object and calls the </a:t>
            </a:r>
            <a:br>
              <a:rPr lang="en-US" altLang="zh-CN"/>
            </a:br>
            <a:r>
              <a:rPr lang="en-US" altLang="zh-CN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1E63E90-6374-4A89-8662-D5B6475661D2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Constructors can be overloaded by defining</a:t>
            </a:r>
            <a:br>
              <a:rPr lang="en-US" altLang="zh-CN"/>
            </a:br>
            <a:r>
              <a:rPr lang="en-US" altLang="zh-CN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Other possible constructors for the BankAccount</a:t>
            </a:r>
            <a:br>
              <a:rPr lang="en-US" altLang="zh-CN"/>
            </a:br>
            <a:r>
              <a:rPr lang="en-US" altLang="zh-CN"/>
              <a:t>class might be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BankAccount (double balance, double interest_rate);</a:t>
            </a:r>
            <a:br>
              <a:rPr lang="en-US" altLang="zh-CN"/>
            </a:br>
            <a:r>
              <a:rPr lang="en-US" altLang="zh-CN"/>
              <a:t>	BankAccount (double balance);</a:t>
            </a:r>
            <a:br>
              <a:rPr lang="en-US" altLang="zh-CN"/>
            </a:br>
            <a:r>
              <a:rPr lang="en-US" altLang="zh-CN"/>
              <a:t>  BankAccount (double interest_rate);</a:t>
            </a:r>
            <a:br>
              <a:rPr lang="en-US" altLang="zh-CN"/>
            </a:br>
            <a:r>
              <a:rPr lang="en-US" altLang="zh-CN"/>
              <a:t>  BankAccount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B530A41-D2BE-4311-B74B-5B185BF6B6B7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CB82B92-266E-4639-9B79-4D5D94E18CE1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 default constructor for the BankAccount class</a:t>
            </a:r>
            <a:br>
              <a:rPr lang="en-US" altLang="zh-CN" sz="2400"/>
            </a:br>
            <a:r>
              <a:rPr lang="en-US" altLang="zh-CN" sz="2400"/>
              <a:t>could be declared in this way</a:t>
            </a:r>
            <a:br>
              <a:rPr lang="en-US" altLang="zh-CN" sz="2400"/>
            </a:br>
            <a:r>
              <a:rPr lang="en-US" altLang="zh-CN" sz="2400"/>
              <a:t>		class BankAccount</a:t>
            </a:r>
            <a:br>
              <a:rPr lang="en-US" altLang="zh-CN" sz="2400"/>
            </a:br>
            <a:r>
              <a:rPr lang="en-US" altLang="zh-CN" sz="2400"/>
              <a:t>  		{</a:t>
            </a:r>
            <a:br>
              <a:rPr lang="en-US" altLang="zh-CN" sz="2400"/>
            </a:br>
            <a:r>
              <a:rPr lang="en-US" altLang="zh-CN" sz="2400"/>
              <a:t>                   public:</a:t>
            </a:r>
            <a:br>
              <a:rPr lang="en-US" altLang="zh-CN" sz="2400"/>
            </a:br>
            <a:r>
              <a:rPr lang="en-US" altLang="zh-CN" sz="2400"/>
              <a:t> 			BankAccount( );</a:t>
            </a:r>
            <a:br>
              <a:rPr lang="en-US" altLang="zh-CN" sz="2400"/>
            </a:br>
            <a:r>
              <a:rPr lang="en-US" altLang="zh-CN" sz="2400"/>
              <a:t>  			// initializes balance  to $0.00</a:t>
            </a:r>
            <a:br>
              <a:rPr lang="en-US" altLang="zh-CN" sz="2400"/>
            </a:br>
            <a:r>
              <a:rPr lang="en-US" altLang="zh-CN" sz="2400"/>
              <a:t> 			// initializes rate to 0.0%</a:t>
            </a:r>
            <a:br>
              <a:rPr lang="en-US" altLang="zh-CN" sz="2400"/>
            </a:br>
            <a:r>
              <a:rPr lang="en-US" altLang="zh-CN" sz="2400"/>
              <a:t>                   … // The rest of the class definition</a:t>
            </a:r>
            <a:br>
              <a:rPr lang="en-US" altLang="zh-CN" sz="2400"/>
            </a:br>
            <a:r>
              <a:rPr lang="en-US" altLang="zh-CN" sz="2400"/>
              <a:t>		};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A7B0F4F-9D6D-4AB5-9DD9-384B4698AC83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default constructor for the BankAccount</a:t>
            </a:r>
            <a:br>
              <a:rPr lang="en-US" altLang="zh-CN" sz="2400"/>
            </a:br>
            <a:r>
              <a:rPr lang="en-US" altLang="zh-CN" sz="2400"/>
              <a:t>class could be defined as</a:t>
            </a:r>
            <a:br>
              <a:rPr lang="en-US" altLang="zh-CN" sz="2400"/>
            </a:br>
            <a:r>
              <a:rPr lang="en-US" altLang="zh-CN" sz="2400"/>
              <a:t>	BankAccount::BankAccount( )</a:t>
            </a:r>
            <a:br>
              <a:rPr lang="en-US" altLang="zh-CN" sz="2400"/>
            </a:br>
            <a:r>
              <a:rPr lang="en-US" altLang="zh-CN" sz="2400"/>
              <a:t> 	{</a:t>
            </a:r>
            <a:br>
              <a:rPr lang="en-US" altLang="zh-CN" sz="2400"/>
            </a:br>
            <a:r>
              <a:rPr lang="en-US" altLang="zh-CN" sz="2400"/>
              <a:t> 		balance = 0;</a:t>
            </a:r>
            <a:br>
              <a:rPr lang="en-US" altLang="zh-CN" sz="2400"/>
            </a:br>
            <a:r>
              <a:rPr lang="en-US" altLang="zh-CN" sz="2400"/>
              <a:t> 		rate = 0.0;</a:t>
            </a:r>
            <a:br>
              <a:rPr lang="en-US" altLang="zh-CN" sz="2400"/>
            </a:br>
            <a:r>
              <a:rPr lang="en-US" altLang="zh-CN" sz="2400"/>
              <a:t>  	}</a:t>
            </a:r>
          </a:p>
          <a:p>
            <a:r>
              <a:rPr lang="en-US" altLang="zh-CN" sz="2400"/>
              <a:t>It is a good idea to always include a default constructor</a:t>
            </a:r>
            <a:br>
              <a:rPr lang="en-US" altLang="zh-CN" sz="2400"/>
            </a:br>
            <a:r>
              <a:rPr lang="en-US" altLang="zh-CN" sz="240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CA35D4-BA6E-44D6-99A5-71270954BAB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/>
              <a:t>The default constructor is called during </a:t>
            </a:r>
            <a:br>
              <a:rPr lang="en-US" altLang="zh-CN"/>
            </a:br>
            <a:r>
              <a:rPr lang="en-US" altLang="zh-CN"/>
              <a:t>declaration of an object</a:t>
            </a:r>
          </a:p>
          <a:p>
            <a:pPr lvl="1"/>
            <a:r>
              <a:rPr lang="en-US" altLang="zh-CN"/>
              <a:t>An argument list is not used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BankAccount  account1; </a:t>
            </a:r>
            <a:br>
              <a:rPr lang="en-US" altLang="zh-CN"/>
            </a:br>
            <a:r>
              <a:rPr lang="en-US" altLang="zh-CN"/>
              <a:t>		// uses the default BankAccount constructor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BankAccount account1( ); </a:t>
            </a:r>
            <a:br>
              <a:rPr lang="en-US" altLang="zh-CN"/>
            </a:br>
            <a:r>
              <a:rPr lang="en-US" altLang="zh-CN"/>
              <a:t> 		// Is not 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2"/>
                </a:solidFill>
              </a:rPr>
              <a:t>.6 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2"/>
                </a:solidFill>
              </a:rPr>
              <a:t>.6 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2"/>
                </a:solidFill>
              </a:rPr>
              <a:t>.6 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558E282-456F-4391-9914-393AF86C2201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initialization section in a function definition</a:t>
            </a:r>
            <a:br>
              <a:rPr lang="en-US" altLang="zh-CN" sz="2400"/>
            </a:br>
            <a:r>
              <a:rPr lang="en-US" altLang="zh-CN" sz="2400"/>
              <a:t>provides an alternative way to initialize </a:t>
            </a:r>
            <a:br>
              <a:rPr lang="en-US" altLang="zh-CN" sz="2400"/>
            </a:br>
            <a:r>
              <a:rPr lang="en-US" altLang="zh-CN" sz="2400"/>
              <a:t>member variables</a:t>
            </a:r>
          </a:p>
          <a:p>
            <a:pPr lvl="1"/>
            <a:r>
              <a:rPr lang="en-US" altLang="zh-CN" sz="2400"/>
              <a:t>BankAccount::BankAccount( ): balance(0), </a:t>
            </a:r>
            <a:br>
              <a:rPr lang="en-US" altLang="zh-CN" sz="2400"/>
            </a:br>
            <a:r>
              <a:rPr lang="en-US" altLang="zh-CN" sz="2400"/>
              <a:t> 					     interest_rate(0.0);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// No code needed in this example</a:t>
            </a:r>
            <a:br>
              <a:rPr lang="en-US" altLang="zh-CN" sz="2400"/>
            </a:br>
            <a:r>
              <a:rPr lang="en-US" altLang="zh-CN" sz="2400"/>
              <a:t>}</a:t>
            </a:r>
          </a:p>
          <a:p>
            <a:pPr lvl="1"/>
            <a:r>
              <a:rPr lang="en-US" altLang="zh-CN" sz="2400"/>
              <a:t>The values in parenthesis are the initial values for the </a:t>
            </a:r>
            <a:br>
              <a:rPr lang="en-US" altLang="zh-CN" sz="2400"/>
            </a:br>
            <a:r>
              <a:rPr lang="en-US" altLang="zh-CN" sz="240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A38F6F3-0F9E-447A-BF1E-432335CCA867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Member functions with parameters can use </a:t>
            </a:r>
            <a:br>
              <a:rPr lang="en-US" altLang="zh-CN" sz="2000"/>
            </a:br>
            <a:r>
              <a:rPr lang="en-US" altLang="zh-CN" sz="2000"/>
              <a:t>initialization sections</a:t>
            </a:r>
            <a:br>
              <a:rPr lang="en-US" altLang="zh-CN" sz="2000"/>
            </a:br>
            <a:r>
              <a:rPr lang="en-US" altLang="zh-CN" sz="2000"/>
              <a:t>BankAccount::BankAccount(int dollars, int cents, double rate)</a:t>
            </a:r>
            <a:br>
              <a:rPr lang="en-US" altLang="zh-CN" sz="2000"/>
            </a:br>
            <a:r>
              <a:rPr lang="en-US" altLang="zh-CN" sz="2000"/>
              <a:t>			                   : balance (dollars + 0.01 * cents),</a:t>
            </a:r>
            <a:br>
              <a:rPr lang="en-US" altLang="zh-CN" sz="2000"/>
            </a:br>
            <a:r>
              <a:rPr lang="en-US" altLang="zh-CN" sz="2000"/>
              <a:t> 			                      interest_rate(rate)</a:t>
            </a:r>
            <a:br>
              <a:rPr lang="en-US" altLang="zh-CN" sz="2000"/>
            </a:br>
            <a:r>
              <a:rPr lang="en-US" altLang="zh-CN" sz="2000"/>
              <a:t>{</a:t>
            </a:r>
            <a:br>
              <a:rPr lang="en-US" altLang="zh-CN" sz="2000"/>
            </a:br>
            <a:r>
              <a:rPr lang="en-US" altLang="zh-CN" sz="2000"/>
              <a:t> 	  if (( dollars &lt; 0) || (cents &lt; 0) || (rate &lt; 0))</a:t>
            </a:r>
            <a:br>
              <a:rPr lang="en-US" altLang="zh-CN" sz="2000"/>
            </a:br>
            <a:r>
              <a:rPr lang="en-US" altLang="zh-CN" sz="2000"/>
              <a:t>         {</a:t>
            </a:r>
            <a:br>
              <a:rPr lang="en-US" altLang="zh-CN" sz="2000"/>
            </a:br>
            <a:r>
              <a:rPr lang="en-US" altLang="zh-CN" sz="2000"/>
              <a:t>             cout &lt;&lt; “Illegal values for money or rate\n”;</a:t>
            </a:r>
            <a:br>
              <a:rPr lang="en-US" altLang="zh-CN" sz="2000"/>
            </a:br>
            <a:r>
              <a:rPr lang="en-US" altLang="zh-CN" sz="2000"/>
              <a:t>             exit(1);</a:t>
            </a:r>
            <a:br>
              <a:rPr lang="en-US" altLang="zh-CN" sz="2000"/>
            </a:br>
            <a:r>
              <a:rPr lang="en-US" altLang="zh-CN" sz="2000"/>
              <a:t>          }</a:t>
            </a:r>
            <a:br>
              <a:rPr lang="en-US" altLang="zh-CN" sz="2000"/>
            </a:br>
            <a:r>
              <a:rPr lang="en-US" altLang="zh-CN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9E2876E-FC08-4826-BC74-A424C53AC6BA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.2 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Describe the difference between a class and</a:t>
            </a:r>
            <a:br>
              <a:rPr lang="en-US" altLang="zh-CN" sz="2400"/>
            </a:br>
            <a:r>
              <a:rPr lang="en-US" altLang="zh-CN" sz="2400"/>
              <a:t> a structure?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Explain why member variables are usually private?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Describe the purpose of a constructor?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10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.3</a:t>
            </a:r>
          </a:p>
        </p:txBody>
      </p:sp>
      <p:sp>
        <p:nvSpPr>
          <p:cNvPr id="60109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33046A0-1DF1-4FDC-831B-9D17498724D4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FBCFCE-5267-42FD-ACB4-20F8CB985346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FA7FBD2-026F-464A-B236-E9E53F0BDC9A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0A1CD9-7022-410E-8DB3-BD6491F4F2DD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47B45E-95A4-4782-B18D-2CEFD2B402B2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4684BF-6C1C-4098-9358-76177744B333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E13F93E-AB15-4D60-A5F3-4895D856488A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2809875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Display </a:t>
            </a: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200">
                <a:solidFill>
                  <a:schemeClr val="tx2"/>
                </a:solidFill>
              </a:rPr>
              <a:t>.7 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2809875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Display </a:t>
            </a: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200">
                <a:solidFill>
                  <a:schemeClr val="tx2"/>
                </a:solidFill>
              </a:rPr>
              <a:t>.7 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2809875" cy="5889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Display </a:t>
            </a: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200">
                <a:solidFill>
                  <a:schemeClr val="tx2"/>
                </a:solidFill>
              </a:rPr>
              <a:t>.7 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/>
              <a:t>In this version of the BankAccount ADT</a:t>
            </a:r>
          </a:p>
          <a:p>
            <a:pPr lvl="1"/>
            <a:r>
              <a:rPr lang="en-US" altLang="zh-CN" sz="2400"/>
              <a:t>Data is stored as three member variables</a:t>
            </a:r>
          </a:p>
          <a:p>
            <a:pPr marL="1085850" lvl="2"/>
            <a:r>
              <a:rPr lang="en-US" altLang="zh-CN" sz="2000"/>
              <a:t>The dollars part of the account balance</a:t>
            </a:r>
          </a:p>
          <a:p>
            <a:pPr marL="1085850" lvl="2"/>
            <a:r>
              <a:rPr lang="en-US" altLang="zh-CN" sz="2000"/>
              <a:t>The cents part of the account balance</a:t>
            </a:r>
          </a:p>
          <a:p>
            <a:pPr marL="1085850" lvl="2"/>
            <a:r>
              <a:rPr lang="en-US" altLang="zh-CN" sz="2000"/>
              <a:t>The interest rate</a:t>
            </a:r>
          </a:p>
          <a:p>
            <a:pPr lvl="1"/>
            <a:r>
              <a:rPr lang="en-US" altLang="zh-CN" sz="2400"/>
              <a:t>This version stores the interest rate as a fraction</a:t>
            </a:r>
          </a:p>
          <a:p>
            <a:pPr lvl="1"/>
            <a:r>
              <a:rPr lang="en-US" altLang="zh-CN" sz="2400"/>
              <a:t>The public portion of the class definition remains</a:t>
            </a:r>
            <a:br>
              <a:rPr lang="en-US" altLang="zh-CN" sz="2400"/>
            </a:br>
            <a:r>
              <a:rPr lang="en-US" altLang="zh-CN" sz="2400"/>
              <a:t>unchanged from the version of Display 10.6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65AD29-49FA-48E5-8E81-A140940A0D6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preserve the interface of an ADT so that </a:t>
            </a:r>
            <a:br>
              <a:rPr lang="en-US" altLang="zh-CN"/>
            </a:br>
            <a:r>
              <a:rPr lang="en-US" altLang="zh-CN"/>
              <a:t>programs using it do not need to be changed</a:t>
            </a:r>
          </a:p>
          <a:p>
            <a:pPr lvl="1"/>
            <a:r>
              <a:rPr lang="en-US" altLang="zh-CN"/>
              <a:t>Public member declarations cannot be changed</a:t>
            </a:r>
          </a:p>
          <a:p>
            <a:pPr lvl="1"/>
            <a:r>
              <a:rPr lang="en-US" altLang="zh-CN"/>
              <a:t>Public member definitions can be changed</a:t>
            </a:r>
          </a:p>
          <a:p>
            <a:pPr lvl="1"/>
            <a:r>
              <a:rPr lang="en-US" altLang="zh-CN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F6EB0B-7324-4880-A082-26A9BF093016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B17018C-6454-4A71-BC1B-942BD82DF5EB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.3 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D575487-5C37-439F-BB27-866566065EF2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E15EE0E-E0FC-48DC-AF35-32A4C33431B4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.1  (1/2)</a:t>
            </a:r>
            <a:br>
              <a:rPr lang="en-US" altLang="zh-CN"/>
            </a:br>
            <a:r>
              <a:rPr lang="en-US" altLang="zh-CN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9A98547-6B68-4635-86C9-77D5B0322639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AF62C2B-DF1F-4A6C-BA89-5FB36A1CBAE5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1FDED95-E7AD-486A-A620-D5F512DC88BB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Structure definition is generally placed outside</a:t>
            </a:r>
            <a:br>
              <a:rPr lang="en-US" altLang="zh-CN" sz="2400"/>
            </a:br>
            <a:r>
              <a:rPr lang="en-US" altLang="zh-CN" sz="2400"/>
              <a:t>any function definition</a:t>
            </a:r>
          </a:p>
          <a:p>
            <a:pPr lvl="1"/>
            <a:r>
              <a:rPr lang="en-US" altLang="zh-CN" sz="2400"/>
              <a:t>This makes the structure type available to all code </a:t>
            </a:r>
            <a:br>
              <a:rPr lang="en-US" altLang="zh-CN" sz="2400"/>
            </a:br>
            <a:r>
              <a:rPr lang="en-US" altLang="zh-CN" sz="2400"/>
              <a:t>that follows the structure definition</a:t>
            </a:r>
          </a:p>
          <a:p>
            <a:r>
              <a:rPr lang="en-US" altLang="zh-CN" sz="2400"/>
              <a:t>To declare two variables of type CDAccount: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CDAccount  my_account, your_account;</a:t>
            </a:r>
          </a:p>
          <a:p>
            <a:pPr lvl="1"/>
            <a:r>
              <a:rPr lang="en-US" altLang="zh-CN" sz="2400"/>
              <a:t>My_account and your_account contain distinct </a:t>
            </a:r>
            <a:br>
              <a:rPr lang="en-US" altLang="zh-CN" sz="2400"/>
            </a:br>
            <a:r>
              <a:rPr lang="en-US" altLang="zh-CN" sz="2400"/>
              <a:t>member variables  balance, interest_rate,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2EFFED3-E91C-473E-86CA-77261B5A2BE6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.3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DA49F65-70B1-486F-825B-705CDF762C49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.3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8067D8-3977-4C7C-9E6E-F19A954339F6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.4 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ED245AF-96BA-4CD4-9210-34DEB701448D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.4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6EB9660-C7EF-4FF8-B0A2-932DA4CA7B77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.5 (1/4)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76A388D-7163-48C3-9667-D3E865DB5C03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.5 (2/4)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EF4AD88-0493-4328-9DB6-74A6C27EF0DE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.5</a:t>
            </a:r>
            <a:br>
              <a:rPr lang="en-US" altLang="zh-CN"/>
            </a:br>
            <a:r>
              <a:rPr lang="en-US" altLang="zh-CN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611FB4-0E57-4F43-9489-C5F4ABB011D9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.5</a:t>
            </a:r>
            <a:br>
              <a:rPr lang="en-US" altLang="zh-CN"/>
            </a:br>
            <a:r>
              <a:rPr lang="en-US" altLang="zh-CN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4A63EB1-15B4-4A53-92E7-5502A4C34F49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.6 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CA17F10-242F-4B77-83D8-0072AECAB3F1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.6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155AF6D-C7C4-4508-96F9-314CF72D7F2E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  <a:p>
            <a:pPr lvl="1"/>
            <a:r>
              <a:rPr lang="en-US" altLang="zh-CN"/>
              <a:t>Consists of the values of the member variables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The value of an object of type CDAccount</a:t>
            </a:r>
          </a:p>
          <a:p>
            <a:pPr lvl="1"/>
            <a:r>
              <a:rPr lang="en-US" altLang="zh-CN"/>
              <a:t>Consists of the values of the member variables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				balance</a:t>
            </a:r>
            <a:br>
              <a:rPr lang="en-US" altLang="zh-CN"/>
            </a:br>
            <a:r>
              <a:rPr lang="en-US" altLang="zh-CN"/>
              <a:t> 				interest_rate</a:t>
            </a:r>
            <a:br>
              <a:rPr lang="en-US" altLang="zh-CN"/>
            </a:br>
            <a:r>
              <a:rPr lang="en-US" altLang="zh-CN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D47F0E4-CB83-43BF-981A-ECF09379458C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.6 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A0B85A7-FA98-4ED9-85A8-919DCF3A862B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.7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7B555A-E0D9-4D04-9637-0DF93E508481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.7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B64ACF9-7217-4E87-B990-30608E4DEEF0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.7 (3/3)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793D9BB-B647-42AA-B815-ACBACBAD3E59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1273</TotalTime>
  <Words>1241</Words>
  <Application>Microsoft Office PowerPoint</Application>
  <PresentationFormat>信纸(8.5x11 英寸)</PresentationFormat>
  <Paragraphs>439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Chapter     10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7.2 Conclusion</vt:lpstr>
      <vt:lpstr>7.3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7.3 Conclusion</vt:lpstr>
      <vt:lpstr>Chapter 7 -- End</vt:lpstr>
      <vt:lpstr>Display 7.1  (1/2)  </vt:lpstr>
      <vt:lpstr>Display 7.1 (2/2)</vt:lpstr>
      <vt:lpstr>Display 7.2</vt:lpstr>
      <vt:lpstr>Display 7.3 (1/2) </vt:lpstr>
      <vt:lpstr>Display 7.3 (2/2)</vt:lpstr>
      <vt:lpstr>Display 7.4  (1/2) </vt:lpstr>
      <vt:lpstr>Display 7.4 (2/2) </vt:lpstr>
      <vt:lpstr>Display 7.5 (1/4) </vt:lpstr>
      <vt:lpstr>Display 7.5 (2/4) </vt:lpstr>
      <vt:lpstr>Display 7.5 (3/4)</vt:lpstr>
      <vt:lpstr>Display 7.5 (4/4)</vt:lpstr>
      <vt:lpstr>Display 7.6  (1/3)</vt:lpstr>
      <vt:lpstr>Display 7.6 (2/3) </vt:lpstr>
      <vt:lpstr>Display 7.6  (3/3)</vt:lpstr>
      <vt:lpstr>Display 7.7 (1/3) </vt:lpstr>
      <vt:lpstr>Display 7.7 (2/3) </vt:lpstr>
      <vt:lpstr>Display 7.7 (3/3) 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127</cp:revision>
  <cp:lastPrinted>2001-11-04T00:51:13Z</cp:lastPrinted>
  <dcterms:created xsi:type="dcterms:W3CDTF">2005-02-25T19:46:41Z</dcterms:created>
  <dcterms:modified xsi:type="dcterms:W3CDTF">2018-05-14T06:43:45Z</dcterms:modified>
</cp:coreProperties>
</file>