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3" r:id="rId21"/>
    <p:sldId id="274" r:id="rId22"/>
    <p:sldId id="275" r:id="rId23"/>
    <p:sldId id="276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y" initials="d" lastIdx="1" clrIdx="0">
    <p:extLst>
      <p:ext uri="{19B8F6BF-5375-455C-9EA6-DF929625EA0E}">
        <p15:presenceInfo xmlns:p15="http://schemas.microsoft.com/office/powerpoint/2012/main" userId="d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4581526"/>
            <a:ext cx="12192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1"/>
            <a:ext cx="12192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7600" y="6397625"/>
            <a:ext cx="7315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5416550"/>
            <a:ext cx="91228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416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1" y="4648200"/>
            <a:ext cx="211454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67" y="5410200"/>
            <a:ext cx="423333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8866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592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7000" y="303214"/>
            <a:ext cx="276860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0" y="303214"/>
            <a:ext cx="810260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16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1380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060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018" y="1676400"/>
            <a:ext cx="5427133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6352" y="1676400"/>
            <a:ext cx="5429249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1861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7081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920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2561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3231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3212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5363634" y="-5363634"/>
            <a:ext cx="1460500" cy="12187767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3214"/>
            <a:ext cx="110744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0117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6018" y="16764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1117600" y="6397625"/>
            <a:ext cx="660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endParaRPr lang="en-US" altLang="zh-CN" sz="900"/>
          </a:p>
        </p:txBody>
      </p:sp>
    </p:spTree>
    <p:extLst>
      <p:ext uri="{BB962C8B-B14F-4D97-AF65-F5344CB8AC3E}">
        <p14:creationId xmlns:p14="http://schemas.microsoft.com/office/powerpoint/2010/main" val="23227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 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32725" y="2473434"/>
            <a:ext cx="2185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400" dirty="0">
                <a:latin typeface="+mj-lt"/>
              </a:rPr>
              <a:t>Arrays</a:t>
            </a:r>
            <a:endParaRPr lang="zh-CN" altLang="en-US" sz="9600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55782" y="457479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Dai </a:t>
            </a:r>
            <a:r>
              <a:rPr lang="en-US" altLang="zh-CN" dirty="0" err="1"/>
              <a:t>Liyun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dailiyun@swu.edu.cn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439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7" y="1676400"/>
            <a:ext cx="11059583" cy="4572000"/>
          </a:xfrm>
        </p:spPr>
        <p:txBody>
          <a:bodyPr/>
          <a:lstStyle/>
          <a:p>
            <a:r>
              <a:rPr lang="en-US" altLang="zh-CN" dirty="0"/>
              <a:t>7. What is wrong with the following piece of code?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</a:t>
            </a:r>
            <a:r>
              <a:rPr lang="en-US" altLang="zh-CN" sz="3600" dirty="0" err="1">
                <a:solidFill>
                  <a:srgbClr val="0000FF"/>
                </a:solidFill>
              </a:rPr>
              <a:t>sample_array</a:t>
            </a:r>
            <a:r>
              <a:rPr lang="en-US" altLang="zh-CN" sz="3600" dirty="0">
                <a:solidFill>
                  <a:srgbClr val="0000FF"/>
                </a:solidFill>
              </a:rPr>
              <a:t>[10];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</a:rPr>
              <a:t>for (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index = 1; index &lt;= 10; index++)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</a:rPr>
              <a:t>  </a:t>
            </a:r>
            <a:r>
              <a:rPr lang="en-US" altLang="zh-CN" sz="3600" dirty="0" err="1">
                <a:solidFill>
                  <a:srgbClr val="0000FF"/>
                </a:solidFill>
              </a:rPr>
              <a:t>sample_array</a:t>
            </a:r>
            <a:r>
              <a:rPr lang="en-US" altLang="zh-CN" sz="3600" dirty="0">
                <a:solidFill>
                  <a:srgbClr val="0000FF"/>
                </a:solidFill>
              </a:rPr>
              <a:t>[index] = 3*index;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102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Indexed Variables as Function Arguments</a:t>
            </a:r>
            <a:endParaRPr lang="zh-CN" altLang="en-US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</a:rPr>
              <a:t> </a:t>
            </a:r>
            <a:r>
              <a:rPr lang="en-US" altLang="zh-CN" sz="3200" dirty="0" err="1">
                <a:solidFill>
                  <a:srgbClr val="0000FF"/>
                </a:solidFill>
              </a:rPr>
              <a:t>i</a:t>
            </a:r>
            <a:r>
              <a:rPr lang="en-US" altLang="zh-CN" sz="3200" dirty="0">
                <a:solidFill>
                  <a:srgbClr val="0000FF"/>
                </a:solidFill>
              </a:rPr>
              <a:t>, n, a[10];</a:t>
            </a:r>
          </a:p>
          <a:p>
            <a:pPr marL="0" indent="0">
              <a:buNone/>
            </a:pPr>
            <a:r>
              <a:rPr lang="en-US" altLang="zh-CN" sz="2400" dirty="0" err="1"/>
              <a:t>my_function</a:t>
            </a:r>
            <a:r>
              <a:rPr lang="en-US" altLang="zh-CN" sz="2400" dirty="0"/>
              <a:t> takes one argument of type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(n);</a:t>
            </a:r>
          </a:p>
          <a:p>
            <a:pPr marL="0" indent="0">
              <a:buNone/>
            </a:pPr>
            <a:r>
              <a:rPr lang="en-US" altLang="zh-CN" sz="2400" dirty="0"/>
              <a:t>Since an indexed variable of the array a is also a variable of type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just </a:t>
            </a:r>
            <a:r>
              <a:rPr lang="en-US" altLang="zh-CN" sz="2400" dirty="0" smtClean="0"/>
              <a:t>like n</a:t>
            </a:r>
            <a:r>
              <a:rPr lang="en-US" altLang="zh-CN" sz="2400" dirty="0"/>
              <a:t>, the following is equally legal: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(a[3</a:t>
            </a:r>
            <a:r>
              <a:rPr lang="en-US" altLang="zh-CN" sz="3200" dirty="0" smtClean="0">
                <a:solidFill>
                  <a:srgbClr val="0000FF"/>
                </a:solidFill>
              </a:rPr>
              <a:t>]);</a:t>
            </a:r>
          </a:p>
          <a:p>
            <a:pPr marL="0" indent="0">
              <a:buNone/>
            </a:pPr>
            <a:r>
              <a:rPr lang="en-US" altLang="zh-CN" sz="2400" dirty="0"/>
              <a:t>There is one subtlety that does apply to indexed variables used as</a:t>
            </a:r>
          </a:p>
          <a:p>
            <a:pPr marL="0" indent="0">
              <a:buNone/>
            </a:pPr>
            <a:r>
              <a:rPr lang="en-US" altLang="zh-CN" sz="2400" dirty="0"/>
              <a:t>arguments. For example, consider the following function call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(a[</a:t>
            </a:r>
            <a:r>
              <a:rPr lang="en-US" altLang="zh-CN" sz="3200" dirty="0" err="1">
                <a:solidFill>
                  <a:srgbClr val="0000FF"/>
                </a:solidFill>
              </a:rPr>
              <a:t>i</a:t>
            </a:r>
            <a:r>
              <a:rPr lang="en-US" altLang="zh-CN" sz="3200" dirty="0">
                <a:solidFill>
                  <a:srgbClr val="0000FF"/>
                </a:solidFill>
              </a:rPr>
              <a:t>]);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912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Entire Arrays as Function </a:t>
            </a:r>
            <a:r>
              <a:rPr lang="en-US" altLang="zh-CN" b="1" dirty="0" smtClean="0"/>
              <a:t>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//Uses </a:t>
            </a:r>
            <a:r>
              <a:rPr lang="en-US" altLang="zh-CN" sz="2400" dirty="0" err="1">
                <a:solidFill>
                  <a:srgbClr val="0000FF"/>
                </a:solidFill>
              </a:rPr>
              <a:t>iostream</a:t>
            </a:r>
            <a:r>
              <a:rPr lang="en-US" altLang="zh-CN" sz="2400" dirty="0">
                <a:solidFill>
                  <a:srgbClr val="0000FF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void </a:t>
            </a:r>
            <a:r>
              <a:rPr lang="en-US" altLang="zh-CN" sz="2400" dirty="0" err="1">
                <a:solidFill>
                  <a:srgbClr val="0000FF"/>
                </a:solidFill>
              </a:rPr>
              <a:t>fill_up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size)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using </a:t>
            </a:r>
            <a:r>
              <a:rPr lang="en-US" altLang="zh-CN" sz="2400" dirty="0">
                <a:solidFill>
                  <a:srgbClr val="0000FF"/>
                </a:solidFill>
              </a:rPr>
              <a:t>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&lt;&lt; "Enter " &lt;&lt; size &lt;&lt; " numbers:\n";</a:t>
            </a:r>
          </a:p>
          <a:p>
            <a:pPr marL="0" indent="0">
              <a:buNone/>
            </a:pPr>
            <a:r>
              <a:rPr lang="nn-NO" altLang="zh-CN" sz="2400" dirty="0" smtClean="0">
                <a:solidFill>
                  <a:srgbClr val="0000FF"/>
                </a:solidFill>
              </a:rPr>
              <a:t>	for </a:t>
            </a:r>
            <a:r>
              <a:rPr lang="nn-NO" altLang="zh-CN" sz="2400" dirty="0">
                <a:solidFill>
                  <a:srgbClr val="0000FF"/>
                </a:solidFill>
              </a:rPr>
              <a:t>(int i = 0; i &lt; size; i++)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cin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&gt;&gt;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size-</a:t>
            </a:r>
            <a:r>
              <a:rPr lang="en-US" altLang="zh-CN" sz="2400" dirty="0">
                <a:solidFill>
                  <a:srgbClr val="0000FF"/>
                </a:solidFill>
              </a:rPr>
              <a:t>-;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&lt;&lt; "The last array index used is " &lt;&lt; size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829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b="1" dirty="0"/>
              <a:t>Parameter Modifier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show_the_world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size_of_a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//Precondition: </a:t>
            </a:r>
            <a:r>
              <a:rPr lang="en-US" altLang="zh-CN" sz="2000" dirty="0" err="1"/>
              <a:t>size_of_a</a:t>
            </a:r>
            <a:r>
              <a:rPr lang="en-US" altLang="zh-CN" sz="2000" dirty="0"/>
              <a:t> is the declared size of the array a.</a:t>
            </a:r>
          </a:p>
          <a:p>
            <a:pPr marL="0" indent="0">
              <a:buNone/>
            </a:pPr>
            <a:r>
              <a:rPr lang="en-US" altLang="zh-CN" sz="2000" dirty="0"/>
              <a:t>//All indexed variables of a have been given values.</a:t>
            </a:r>
          </a:p>
          <a:p>
            <a:pPr marL="0" indent="0">
              <a:buNone/>
            </a:pPr>
            <a:r>
              <a:rPr lang="en-US" altLang="zh-CN" sz="2000" dirty="0"/>
              <a:t>//</a:t>
            </a:r>
            <a:r>
              <a:rPr lang="en-US" altLang="zh-CN" sz="2000" dirty="0" err="1"/>
              <a:t>Postcondition</a:t>
            </a:r>
            <a:r>
              <a:rPr lang="en-US" altLang="zh-CN" sz="2000" dirty="0"/>
              <a:t>: The values in a have been written</a:t>
            </a:r>
          </a:p>
          <a:p>
            <a:pPr marL="0" indent="0">
              <a:buNone/>
            </a:pPr>
            <a:r>
              <a:rPr lang="en-US" altLang="zh-CN" sz="2000" dirty="0"/>
              <a:t>//to the screen.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"The array contains the following values:\n";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</a:rPr>
              <a:t>size_of_a</a:t>
            </a:r>
            <a:r>
              <a:rPr lang="en-US" altLang="zh-CN" sz="2400" dirty="0">
                <a:solidFill>
                  <a:srgbClr val="0000FF"/>
                </a:solidFill>
              </a:rPr>
              <a:t>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 &lt;&lt; "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}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455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void too2(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a[], 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how_many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	for 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000" dirty="0" err="1">
                <a:solidFill>
                  <a:srgbClr val="0000FF"/>
                </a:solidFill>
              </a:rPr>
              <a:t>how_many</a:t>
            </a:r>
            <a:r>
              <a:rPr lang="en-US" altLang="zh-CN" sz="2000" dirty="0">
                <a:solidFill>
                  <a:srgbClr val="0000FF"/>
                </a:solidFill>
              </a:rPr>
              <a:t>; index++)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	a[index] = 2;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1600" dirty="0"/>
              <a:t>Which of the following are acceptable function calls?</a:t>
            </a:r>
          </a:p>
          <a:p>
            <a:pPr marL="0" indent="0"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my_array</a:t>
            </a:r>
            <a:r>
              <a:rPr lang="en-US" altLang="zh-CN" sz="1600" dirty="0"/>
              <a:t>[29];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A: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29</a:t>
            </a:r>
            <a:r>
              <a:rPr lang="en-US" altLang="zh-CN" sz="1600" dirty="0" smtClean="0"/>
              <a:t>);</a:t>
            </a:r>
          </a:p>
          <a:p>
            <a:pPr marL="0" indent="0">
              <a:buNone/>
            </a:pPr>
            <a:r>
              <a:rPr lang="en-US" altLang="zh-CN" sz="1600" dirty="0" smtClean="0"/>
              <a:t>          </a:t>
            </a:r>
          </a:p>
          <a:p>
            <a:pPr marL="0" indent="0">
              <a:buNone/>
            </a:pPr>
            <a:r>
              <a:rPr lang="en-US" altLang="zh-CN" sz="1600" dirty="0" smtClean="0"/>
              <a:t>B: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10);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C: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55</a:t>
            </a:r>
            <a:r>
              <a:rPr lang="en-US" altLang="zh-CN" sz="1600" dirty="0" smtClean="0"/>
              <a:t>);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230439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PROGRAMMING WITH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>
                <a:solidFill>
                  <a:srgbClr val="0000FF"/>
                </a:solidFill>
              </a:rPr>
              <a:t>fill_array</a:t>
            </a:r>
            <a:r>
              <a:rPr lang="en-US" altLang="zh-CN" sz="2400" dirty="0">
                <a:solidFill>
                  <a:srgbClr val="0000FF"/>
                </a:solidFill>
              </a:rPr>
              <a:t>(score, MAX_NUMBER_SCORES,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);</a:t>
            </a:r>
          </a:p>
          <a:p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double </a:t>
            </a:r>
            <a:r>
              <a:rPr lang="en-US" altLang="zh-CN" sz="2400" dirty="0" err="1">
                <a:solidFill>
                  <a:srgbClr val="0000FF"/>
                </a:solidFill>
              </a:rPr>
              <a:t>compute_average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</a:p>
          <a:p>
            <a:endParaRPr lang="en-US" altLang="zh-CN" dirty="0" smtClean="0"/>
          </a:p>
          <a:p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show_difference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Search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search(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target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232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Sorting an 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688" y="1790700"/>
            <a:ext cx="11059583" cy="4572000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void sort(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//Precondition: </a:t>
            </a:r>
            <a:r>
              <a:rPr lang="en-US" altLang="zh-CN" dirty="0" err="1"/>
              <a:t>number_used</a:t>
            </a:r>
            <a:r>
              <a:rPr lang="en-US" altLang="zh-CN" dirty="0"/>
              <a:t> &lt;= declared size of the array a.</a:t>
            </a:r>
          </a:p>
          <a:p>
            <a:pPr marL="0" indent="0">
              <a:buNone/>
            </a:pPr>
            <a:r>
              <a:rPr lang="en-US" altLang="zh-CN" dirty="0"/>
              <a:t>//Array elements a[0] through a[number_used-1] have values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function sort rearranges the elements in array a so that after </a:t>
            </a:r>
            <a:r>
              <a:rPr lang="en-US" altLang="zh-CN" dirty="0" smtClean="0"/>
              <a:t>the function </a:t>
            </a:r>
            <a:r>
              <a:rPr lang="en-US" altLang="zh-CN" dirty="0"/>
              <a:t>call is completed the elements are sorted as follows:</a:t>
            </a:r>
          </a:p>
          <a:p>
            <a:pPr marL="0" indent="0">
              <a:buNone/>
            </a:pPr>
            <a:r>
              <a:rPr lang="en-US" altLang="zh-CN" dirty="0" smtClean="0"/>
              <a:t> a[0</a:t>
            </a:r>
            <a:r>
              <a:rPr lang="en-US" altLang="zh-CN" dirty="0"/>
              <a:t>] ≤ a[1] ≤ a[2] ≤ ... ≤ a[</a:t>
            </a:r>
            <a:r>
              <a:rPr lang="en-US" altLang="zh-CN" dirty="0" err="1"/>
              <a:t>number_used</a:t>
            </a:r>
            <a:r>
              <a:rPr lang="en-US" altLang="zh-CN" dirty="0"/>
              <a:t> - 1]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52911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; index++)</a:t>
            </a:r>
          </a:p>
          <a:p>
            <a:pPr marL="0" indent="0">
              <a:buNone/>
            </a:pPr>
            <a:r>
              <a:rPr lang="en-US" altLang="zh-CN" dirty="0" smtClean="0"/>
              <a:t>	Place </a:t>
            </a:r>
            <a:r>
              <a:rPr lang="en-US" altLang="zh-CN" dirty="0"/>
              <a:t>the </a:t>
            </a:r>
            <a:r>
              <a:rPr lang="en-US" altLang="zh-CN" dirty="0" err="1"/>
              <a:t>indexth</a:t>
            </a:r>
            <a:r>
              <a:rPr lang="en-US" altLang="zh-CN" dirty="0"/>
              <a:t> smallest element in a[index]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41421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5.2 CALL-BY-REFERENCE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get_input</a:t>
            </a:r>
            <a:r>
              <a:rPr lang="en-US" altLang="zh-CN" sz="2400" dirty="0">
                <a:solidFill>
                  <a:srgbClr val="0000FF"/>
                </a:solidFill>
              </a:rPr>
              <a:t>(double&amp;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 will convert a Fahrenheit temperature"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&lt;&lt; " to Celsius.\n"</a:t>
            </a:r>
          </a:p>
          <a:p>
            <a:pPr marL="0" indent="0">
              <a:buNone/>
            </a:pPr>
            <a:r>
              <a:rPr lang="de-DE" altLang="zh-CN" sz="2400" dirty="0">
                <a:solidFill>
                  <a:srgbClr val="0000FF"/>
                </a:solidFill>
              </a:rPr>
              <a:t>	&lt;&lt; "Enter a temperature in Fahrenheit: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d</a:t>
            </a:r>
            <a:r>
              <a:rPr lang="en-US" altLang="zh-CN" sz="2400" dirty="0" smtClean="0">
                <a:solidFill>
                  <a:srgbClr val="0000FF"/>
                </a:solidFill>
              </a:rPr>
              <a:t>ouble a=1.0;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get_input</a:t>
            </a:r>
            <a:r>
              <a:rPr lang="en-US" altLang="zh-CN" sz="2400" dirty="0" smtClean="0">
                <a:solidFill>
                  <a:srgbClr val="0000FF"/>
                </a:solidFill>
              </a:rPr>
              <a:t>(a);   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c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out</a:t>
            </a:r>
            <a:r>
              <a:rPr lang="en-US" altLang="zh-CN" sz="2400" dirty="0" smtClean="0">
                <a:solidFill>
                  <a:srgbClr val="0000FF"/>
                </a:solidFill>
              </a:rPr>
              <a:t>&lt;&lt; a; 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138854" y="5246077"/>
            <a:ext cx="4220307" cy="40737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20.22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745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5.2 CALL-BY-REFERENCE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get_input</a:t>
            </a:r>
            <a:r>
              <a:rPr lang="en-US" altLang="zh-CN" sz="2400" dirty="0">
                <a:solidFill>
                  <a:srgbClr val="0000FF"/>
                </a:solidFill>
              </a:rPr>
              <a:t>(double&amp;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 will convert a Fahrenheit temperature"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&lt;&lt; " to Celsius.\n"</a:t>
            </a:r>
          </a:p>
          <a:p>
            <a:pPr marL="0" indent="0">
              <a:buNone/>
            </a:pPr>
            <a:r>
              <a:rPr lang="de-DE" altLang="zh-CN" sz="2400" dirty="0">
                <a:solidFill>
                  <a:srgbClr val="0000FF"/>
                </a:solidFill>
              </a:rPr>
              <a:t>	&lt;&lt; "Enter a temperature in Fahrenheit: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d</a:t>
            </a:r>
            <a:r>
              <a:rPr lang="en-US" altLang="zh-CN" sz="2400" dirty="0" smtClean="0">
                <a:solidFill>
                  <a:srgbClr val="0000FF"/>
                </a:solidFill>
              </a:rPr>
              <a:t>ouble a=1.0;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get_input</a:t>
            </a:r>
            <a:r>
              <a:rPr lang="en-US" altLang="zh-CN" sz="2400" dirty="0" smtClean="0">
                <a:solidFill>
                  <a:srgbClr val="0000FF"/>
                </a:solidFill>
              </a:rPr>
              <a:t>(a);   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c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out</a:t>
            </a:r>
            <a:r>
              <a:rPr lang="en-US" altLang="zh-CN" sz="2400" dirty="0" smtClean="0">
                <a:solidFill>
                  <a:srgbClr val="0000FF"/>
                </a:solidFill>
              </a:rPr>
              <a:t>&lt;&lt; a; 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138853" y="5747238"/>
            <a:ext cx="4220307" cy="40737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Arial" panose="020B0604020202020204" pitchFamily="34" charset="0"/>
              </a:rPr>
              <a:t>out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put: 20.22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379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7.1 INTRODUCTION TO </a:t>
            </a:r>
            <a:r>
              <a:rPr lang="en-US" altLang="zh-CN" b="1" dirty="0" smtClean="0"/>
              <a:t>ARRAYS</a:t>
            </a:r>
          </a:p>
          <a:p>
            <a:endParaRPr lang="en-US" altLang="zh-CN" b="1" dirty="0"/>
          </a:p>
          <a:p>
            <a:r>
              <a:rPr lang="en-US" altLang="zh-CN" b="1" dirty="0"/>
              <a:t>7.2 ARRAYS IN </a:t>
            </a:r>
            <a:r>
              <a:rPr lang="en-US" altLang="zh-CN" b="1" dirty="0" smtClean="0"/>
              <a:t>FUNCTIONS</a:t>
            </a:r>
          </a:p>
          <a:p>
            <a:endParaRPr lang="en-US" altLang="zh-CN" b="1" dirty="0"/>
          </a:p>
          <a:p>
            <a:r>
              <a:rPr lang="en-US" altLang="zh-CN" b="1" dirty="0"/>
              <a:t>7.3 PROGRAMMING WITH </a:t>
            </a:r>
            <a:r>
              <a:rPr lang="en-US" altLang="zh-CN" b="1" dirty="0" smtClean="0"/>
              <a:t>ARRAYS</a:t>
            </a:r>
          </a:p>
          <a:p>
            <a:endParaRPr lang="en-US" altLang="zh-CN" b="1" dirty="0"/>
          </a:p>
          <a:p>
            <a:r>
              <a:rPr lang="en-US" altLang="zh-CN" b="1" dirty="0"/>
              <a:t>7.4 MULTIDIMENSIONAL ARRAYS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61016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17" y="1661746"/>
            <a:ext cx="9323809" cy="465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473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; index</a:t>
            </a:r>
            <a:r>
              <a:rPr lang="en-US" altLang="zh-CN" sz="2400" dirty="0" smtClean="0">
                <a:solidFill>
                  <a:srgbClr val="0000FF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dirty="0"/>
              <a:t>find the </a:t>
            </a:r>
            <a:r>
              <a:rPr lang="en-US" altLang="zh-CN" dirty="0" smtClean="0"/>
              <a:t>smallest element a in [index, </a:t>
            </a:r>
            <a:r>
              <a:rPr lang="en-US" altLang="zh-CN" dirty="0" err="1" smtClean="0">
                <a:solidFill>
                  <a:srgbClr val="0000FF"/>
                </a:solidFill>
              </a:rPr>
              <a:t>number_used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	</a:t>
            </a:r>
            <a:r>
              <a:rPr lang="en-US" altLang="zh-CN" dirty="0"/>
              <a:t> </a:t>
            </a:r>
            <a:r>
              <a:rPr lang="en-US" altLang="zh-CN" dirty="0" err="1" smtClean="0"/>
              <a:t>swap_values</a:t>
            </a:r>
            <a:r>
              <a:rPr lang="en-US" altLang="zh-CN" dirty="0" smtClean="0"/>
              <a:t>(a, a[index])</a:t>
            </a:r>
          </a:p>
          <a:p>
            <a:pPr marL="0" indent="0">
              <a:buNone/>
            </a:pP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index_of_smallest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start_index</a:t>
            </a:r>
            <a:r>
              <a:rPr lang="en-US" altLang="zh-CN" sz="2400" dirty="0">
                <a:solidFill>
                  <a:srgbClr val="0000FF"/>
                </a:solidFill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swap_values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&amp; v1,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&amp; v2);</a:t>
            </a:r>
          </a:p>
        </p:txBody>
      </p:sp>
    </p:spTree>
    <p:extLst>
      <p:ext uri="{BB962C8B-B14F-4D97-AF65-F5344CB8AC3E}">
        <p14:creationId xmlns:p14="http://schemas.microsoft.com/office/powerpoint/2010/main" val="40100422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MULTIDIMENSIONAL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440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Multidimensional Array Declaration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532794"/>
            <a:ext cx="10295238" cy="48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6450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8" y="1676400"/>
            <a:ext cx="11059583" cy="2965938"/>
          </a:xfrm>
        </p:spPr>
        <p:txBody>
          <a:bodyPr/>
          <a:lstStyle/>
          <a:p>
            <a:r>
              <a:rPr lang="en-US" altLang="zh-CN" dirty="0" smtClean="0"/>
              <a:t>Page </a:t>
            </a:r>
            <a:r>
              <a:rPr lang="en-US" altLang="zh-CN" dirty="0"/>
              <a:t>440  exercise 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52799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Computing the </a:t>
            </a:r>
            <a:r>
              <a:rPr lang="en-US" altLang="zh-CN" dirty="0"/>
              <a:t>number of occurrences of the highest number of 10 </a:t>
            </a:r>
            <a:r>
              <a:rPr lang="en-US" altLang="zh-CN" dirty="0" smtClean="0"/>
              <a:t>roles in novel “</a:t>
            </a:r>
            <a:r>
              <a:rPr lang="en-US" altLang="zh-CN" dirty="0"/>
              <a:t>Romeo and </a:t>
            </a:r>
            <a:r>
              <a:rPr lang="en-US" altLang="zh-CN" dirty="0" smtClean="0"/>
              <a:t>Juliet</a:t>
            </a:r>
            <a:r>
              <a:rPr lang="zh-CN" altLang="en-US" dirty="0" smtClean="0"/>
              <a:t>”</a:t>
            </a:r>
            <a:r>
              <a:rPr lang="en-US" altLang="zh-CN" dirty="0" smtClean="0"/>
              <a:t>. And </a:t>
            </a:r>
            <a:r>
              <a:rPr lang="en-US" altLang="zh-CN" dirty="0" err="1" smtClean="0"/>
              <a:t>ploting</a:t>
            </a:r>
            <a:r>
              <a:rPr lang="en-US" altLang="zh-CN" dirty="0" smtClean="0"/>
              <a:t>  the result  in SVG file.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1184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26017" y="4987636"/>
            <a:ext cx="10985337" cy="1422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11200" y="2540977"/>
            <a:ext cx="11000154" cy="104273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 INTRODUCTION TO </a:t>
            </a:r>
            <a:r>
              <a:rPr lang="en-US" altLang="zh-CN" b="1" dirty="0" smtClean="0"/>
              <a:t>ARRAYS</a:t>
            </a:r>
            <a:br>
              <a:rPr lang="en-US" altLang="zh-CN" b="1" dirty="0" smtClean="0"/>
            </a:br>
            <a:r>
              <a:rPr lang="en-US" altLang="zh-CN" sz="2400" b="1" dirty="0"/>
              <a:t>Declaring and Referencing Arrays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8" y="1676399"/>
            <a:ext cx="11059583" cy="47336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score[5</a:t>
            </a:r>
            <a:r>
              <a:rPr lang="en-US" altLang="zh-CN" sz="2400" dirty="0" smtClean="0">
                <a:solidFill>
                  <a:srgbClr val="0000FF"/>
                </a:solidFill>
              </a:rPr>
              <a:t>];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it-IT" altLang="zh-CN" dirty="0" smtClean="0"/>
          </a:p>
          <a:p>
            <a:pPr marL="0" indent="0">
              <a:buNone/>
            </a:pPr>
            <a:r>
              <a:rPr lang="it-IT" altLang="zh-CN" dirty="0" smtClean="0"/>
              <a:t>score[0</a:t>
            </a:r>
            <a:r>
              <a:rPr lang="it-IT" altLang="zh-CN" dirty="0"/>
              <a:t>], score[1], score[2], score[3], </a:t>
            </a:r>
            <a:r>
              <a:rPr lang="it-IT" altLang="zh-CN" dirty="0" smtClean="0"/>
              <a:t>score[4]ss</a:t>
            </a:r>
          </a:p>
          <a:p>
            <a:pPr marL="0" indent="0">
              <a:buNone/>
            </a:pPr>
            <a:endParaRPr lang="it-IT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next, score[5], max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n = 2;</a:t>
            </a:r>
          </a:p>
          <a:p>
            <a:pPr marL="0" indent="0">
              <a:buNone/>
            </a:pPr>
            <a:r>
              <a:rPr lang="en-US" altLang="zh-CN" dirty="0"/>
              <a:t>score[n + 1] = 99;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6017" y="2570257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Usage: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017" y="4987636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Usage: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400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</a:t>
            </a:r>
            <a:r>
              <a:rPr lang="en-US" altLang="zh-CN" dirty="0"/>
              <a:t>for </a:t>
            </a:r>
            <a:r>
              <a:rPr lang="en-US" altLang="zh-CN" b="1" dirty="0"/>
              <a:t>Loops with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zh-CN" dirty="0" smtClean="0"/>
              <a:t>	</a:t>
            </a:r>
            <a:r>
              <a:rPr lang="nn-NO" altLang="zh-CN" sz="2400" dirty="0">
                <a:solidFill>
                  <a:srgbClr val="0000FF"/>
                </a:solidFill>
              </a:rPr>
              <a:t>for (i = 0; i &lt; 5; i++)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score[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 &lt;&lt; " off by 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	&lt;&lt; (max - score[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])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Array </a:t>
            </a:r>
            <a:r>
              <a:rPr lang="en-US" altLang="zh-CN" sz="3200" b="1" dirty="0">
                <a:solidFill>
                  <a:srgbClr val="FF0000"/>
                </a:solidFill>
              </a:rPr>
              <a:t>Indexes Always Start with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Zero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Array </a:t>
            </a:r>
            <a:r>
              <a:rPr lang="en-US" altLang="zh-CN" sz="3200" b="1" dirty="0">
                <a:solidFill>
                  <a:srgbClr val="FF0000"/>
                </a:solidFill>
              </a:rPr>
              <a:t>Index Out of Range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4983" y="4562766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Note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10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 Array in Memory</a:t>
            </a:r>
            <a:endParaRPr lang="zh-CN" altLang="en-US" sz="32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81" y="1690254"/>
            <a:ext cx="7481455" cy="461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503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Initializing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For example,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children[3] = {2, 12, 1};</a:t>
            </a:r>
          </a:p>
          <a:p>
            <a:r>
              <a:rPr lang="en-US" altLang="zh-CN" sz="3200" dirty="0"/>
              <a:t>This declaration is equivalent to the following code: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children[3];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children[0] = 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children[1] = 12;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children[2] = 1;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606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Initializing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962" y="1685636"/>
            <a:ext cx="11059583" cy="4572000"/>
          </a:xfrm>
        </p:spPr>
        <p:txBody>
          <a:bodyPr/>
          <a:lstStyle/>
          <a:p>
            <a:r>
              <a:rPr lang="en-US" altLang="zh-CN" sz="4000" dirty="0"/>
              <a:t>For example, the following declaration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b[] = {5, 12, 11};</a:t>
            </a:r>
          </a:p>
          <a:p>
            <a:r>
              <a:rPr lang="en-US" altLang="zh-CN" sz="4000" dirty="0"/>
              <a:t>is equivalent to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b[3] = {5, 12, 11};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860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ARRAYS IN FUNCTIONS</a:t>
            </a:r>
            <a:br>
              <a:rPr lang="en-US" altLang="zh-CN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3995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3. Identify any errors in the following array declarations</a:t>
            </a:r>
            <a:r>
              <a:rPr lang="en-US" altLang="zh-CN" sz="3600" dirty="0" smtClean="0"/>
              <a:t>.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a.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x[4] = { 8, 7, 6, 4, 3 };</a:t>
            </a:r>
          </a:p>
          <a:p>
            <a:pPr marL="0" indent="0">
              <a:buNone/>
            </a:pPr>
            <a:r>
              <a:rPr lang="en-US" altLang="zh-CN" sz="3600" dirty="0"/>
              <a:t>b.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x[] = { 8, 7, 6, 4 };</a:t>
            </a:r>
          </a:p>
          <a:p>
            <a:pPr marL="0" indent="0">
              <a:buNone/>
            </a:pPr>
            <a:r>
              <a:rPr lang="en-US" altLang="zh-CN" sz="3600" dirty="0"/>
              <a:t>c. </a:t>
            </a:r>
            <a:r>
              <a:rPr lang="en-US" altLang="zh-CN" sz="3600" dirty="0" err="1">
                <a:solidFill>
                  <a:srgbClr val="0000FF"/>
                </a:solidFill>
              </a:rPr>
              <a:t>const</a:t>
            </a:r>
            <a:r>
              <a:rPr lang="en-US" altLang="zh-CN" sz="3600" dirty="0">
                <a:solidFill>
                  <a:srgbClr val="0000FF"/>
                </a:solidFill>
              </a:rPr>
              <a:t>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SIZE = 4;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x[SIZE];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5371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607</Words>
  <Application>Microsoft Office PowerPoint</Application>
  <PresentationFormat>宽屏</PresentationFormat>
  <Paragraphs>167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新細明體</vt:lpstr>
      <vt:lpstr>宋体</vt:lpstr>
      <vt:lpstr>Arial</vt:lpstr>
      <vt:lpstr>Tahoma</vt:lpstr>
      <vt:lpstr>Wingdings</vt:lpstr>
      <vt:lpstr>Blends</vt:lpstr>
      <vt:lpstr>Chapter  7</vt:lpstr>
      <vt:lpstr>Chapter  7</vt:lpstr>
      <vt:lpstr>7.1 INTRODUCTION TO ARRAYS Declaring and Referencing Arrays</vt:lpstr>
      <vt:lpstr>Use for Loops with Arrays</vt:lpstr>
      <vt:lpstr>An Array in Memory</vt:lpstr>
      <vt:lpstr>Initializing Arrays</vt:lpstr>
      <vt:lpstr>Initializing Arrays</vt:lpstr>
      <vt:lpstr>ARRAYS IN FUNCTIONS </vt:lpstr>
      <vt:lpstr>Review </vt:lpstr>
      <vt:lpstr>PowerPoint 演示文稿</vt:lpstr>
      <vt:lpstr>Indexed Variables as Function Arguments</vt:lpstr>
      <vt:lpstr>Entire Arrays as Function Arguments</vt:lpstr>
      <vt:lpstr>The const Parameter Modifier</vt:lpstr>
      <vt:lpstr>Test</vt:lpstr>
      <vt:lpstr>PROGRAMMING WITH ARRAYS</vt:lpstr>
      <vt:lpstr>Sorting an Array</vt:lpstr>
      <vt:lpstr>selection sort algorithm</vt:lpstr>
      <vt:lpstr>5.2 CALL-BY-REFERENCE PARAMETERS</vt:lpstr>
      <vt:lpstr>5.2 CALL-BY-REFERENCE PARAMETERS</vt:lpstr>
      <vt:lpstr>selection sort algorithm</vt:lpstr>
      <vt:lpstr>selection sort algorithm</vt:lpstr>
      <vt:lpstr>MULTIDIMENSIONAL ARRAYS</vt:lpstr>
      <vt:lpstr>Multidimensional Array Declaration</vt:lpstr>
      <vt:lpstr>Test</vt:lpstr>
      <vt:lpstr>Project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7</dc:title>
  <dc:creator>dly</dc:creator>
  <cp:lastModifiedBy>dly</cp:lastModifiedBy>
  <cp:revision>177</cp:revision>
  <dcterms:created xsi:type="dcterms:W3CDTF">2018-05-02T16:57:51Z</dcterms:created>
  <dcterms:modified xsi:type="dcterms:W3CDTF">2018-05-07T17:21:04Z</dcterms:modified>
</cp:coreProperties>
</file>