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7"/>
  </p:notesMasterIdLst>
  <p:handoutMasterIdLst>
    <p:handoutMasterId r:id="rId108"/>
  </p:handoutMasterIdLst>
  <p:sldIdLst>
    <p:sldId id="429" r:id="rId2"/>
    <p:sldId id="433" r:id="rId3"/>
    <p:sldId id="434" r:id="rId4"/>
    <p:sldId id="298" r:id="rId5"/>
    <p:sldId id="430" r:id="rId6"/>
    <p:sldId id="302" r:id="rId7"/>
    <p:sldId id="303" r:id="rId8"/>
    <p:sldId id="435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436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438" r:id="rId35"/>
    <p:sldId id="439" r:id="rId36"/>
    <p:sldId id="431" r:id="rId37"/>
    <p:sldId id="333" r:id="rId38"/>
    <p:sldId id="334" r:id="rId39"/>
    <p:sldId id="335" r:id="rId40"/>
    <p:sldId id="440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441" r:id="rId58"/>
    <p:sldId id="352" r:id="rId59"/>
    <p:sldId id="432" r:id="rId60"/>
    <p:sldId id="442" r:id="rId61"/>
    <p:sldId id="443" r:id="rId62"/>
    <p:sldId id="373" r:id="rId63"/>
    <p:sldId id="374" r:id="rId64"/>
    <p:sldId id="375" r:id="rId65"/>
    <p:sldId id="444" r:id="rId66"/>
    <p:sldId id="376" r:id="rId67"/>
    <p:sldId id="377" r:id="rId68"/>
    <p:sldId id="378" r:id="rId69"/>
    <p:sldId id="379" r:id="rId70"/>
    <p:sldId id="380" r:id="rId71"/>
    <p:sldId id="446" r:id="rId72"/>
    <p:sldId id="447" r:id="rId73"/>
    <p:sldId id="437" r:id="rId74"/>
    <p:sldId id="381" r:id="rId75"/>
    <p:sldId id="382" r:id="rId76"/>
    <p:sldId id="445" r:id="rId77"/>
    <p:sldId id="383" r:id="rId78"/>
    <p:sldId id="384" r:id="rId79"/>
    <p:sldId id="385" r:id="rId80"/>
    <p:sldId id="386" r:id="rId81"/>
    <p:sldId id="387" r:id="rId82"/>
    <p:sldId id="388" r:id="rId83"/>
    <p:sldId id="389" r:id="rId84"/>
    <p:sldId id="390" r:id="rId85"/>
    <p:sldId id="391" r:id="rId86"/>
    <p:sldId id="392" r:id="rId87"/>
    <p:sldId id="393" r:id="rId88"/>
    <p:sldId id="394" r:id="rId89"/>
    <p:sldId id="395" r:id="rId90"/>
    <p:sldId id="396" r:id="rId91"/>
    <p:sldId id="397" r:id="rId92"/>
    <p:sldId id="398" r:id="rId93"/>
    <p:sldId id="399" r:id="rId94"/>
    <p:sldId id="400" r:id="rId95"/>
    <p:sldId id="401" r:id="rId96"/>
    <p:sldId id="402" r:id="rId97"/>
    <p:sldId id="403" r:id="rId98"/>
    <p:sldId id="404" r:id="rId99"/>
    <p:sldId id="405" r:id="rId100"/>
    <p:sldId id="406" r:id="rId101"/>
    <p:sldId id="407" r:id="rId102"/>
    <p:sldId id="408" r:id="rId103"/>
    <p:sldId id="409" r:id="rId104"/>
    <p:sldId id="410" r:id="rId105"/>
    <p:sldId id="353" r:id="rId106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1" autoAdjust="0"/>
    <p:restoredTop sz="99663" autoAdjust="0"/>
  </p:normalViewPr>
  <p:slideViewPr>
    <p:cSldViewPr snapToObjects="1">
      <p:cViewPr>
        <p:scale>
          <a:sx n="87" d="100"/>
          <a:sy n="87" d="100"/>
        </p:scale>
        <p:origin x="3240" y="114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88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handoutMaster" Target="handoutMasters/handoutMaster1.xml"/><Relationship Id="rId109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viewProps" Target="view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heme" Target="theme/theme1.xml"/><Relationship Id="rId11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9FA58A3-0276-4833-914D-DCD8E502CE94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E5B13213-5D72-42BA-9A1A-78AF2DE1CA13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13213-5D72-42BA-9A1A-78AF2DE1CA13}" type="slidenum">
              <a:rPr lang="zh-CN" altLang="en-CA" smtClean="0"/>
              <a:pPr/>
              <a:t>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7612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800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altLang="zh-CN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awtri_4c UPDATE_col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封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ED24AC29-DDFA-49A7-A9B1-57ACA904F1EE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91642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DA5E33D7-53D1-4895-8F8C-5AAC484518D9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984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4297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DCF9E31D-950A-4AA0-9C2F-50C9CB089D80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0335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9800B720-1913-4942-88DB-CDAA65447629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6386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D294DE91-08E9-4CA0-8236-038757527351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31796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E0F0061F-34EB-43DD-B2AA-54E35B2CEDBD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14250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0B918B43-BE76-4992-9285-BEEE5F9D48B7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997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827ED075-BA1A-402F-A059-2B18DE87C9C4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0014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5B51B57F-5EDD-4344-9E38-BEDA44C368DB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246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 dirty="0" smtClean="0"/>
              <a:t>Slide 11- </a:t>
            </a:r>
            <a:fld id="{1E1ED2DC-61EF-4BAD-A59D-859F2584C8E3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559550"/>
            <a:ext cx="50292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altLang="zh-CN" sz="900">
              <a:ea typeface="宋体" panose="02010600030101010101" pitchFamily="2" charset="-122"/>
            </a:endParaRPr>
          </a:p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4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2.xml"/><Relationship Id="rId3" Type="http://schemas.openxmlformats.org/officeDocument/2006/relationships/slide" Target="slide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0.xml"/><Relationship Id="rId3" Type="http://schemas.openxmlformats.org/officeDocument/2006/relationships/slide" Target="slide8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4.xml"/><Relationship Id="rId3" Type="http://schemas.openxmlformats.org/officeDocument/2006/relationships/slide" Target="slide9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91.xml"/><Relationship Id="rId3" Type="http://schemas.openxmlformats.org/officeDocument/2006/relationships/slide" Target="slide9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11</a:t>
            </a:r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r>
              <a:rPr lang="en-US" altLang="zh-CN" dirty="0"/>
              <a:t>Friends, Overloaded Operators,</a:t>
            </a:r>
          </a:p>
          <a:p>
            <a:r>
              <a:rPr lang="en-US" altLang="zh-CN" dirty="0"/>
              <a:t>and Arrays in </a:t>
            </a:r>
            <a:r>
              <a:rPr lang="en-US" altLang="zh-CN" dirty="0" smtClean="0"/>
              <a:t>Classes                      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DCF9E31D-950A-4AA0-9C2F-50C9CB089D80}" type="slidenum">
              <a:rPr lang="en-US" altLang="zh-CN" smtClean="0"/>
              <a:pPr/>
              <a:t>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669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Function equal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function equal, is not a member function</a:t>
            </a:r>
          </a:p>
          <a:p>
            <a:pPr lvl="1"/>
            <a:r>
              <a:rPr lang="en-US" altLang="zh-CN" sz="2400" dirty="0"/>
              <a:t>It must use public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functions to obtain the </a:t>
            </a:r>
            <a:br>
              <a:rPr lang="en-US" altLang="zh-CN" sz="2400" dirty="0"/>
            </a:br>
            <a:r>
              <a:rPr lang="en-US" altLang="zh-CN" sz="2400" dirty="0"/>
              <a:t>day and month from a </a:t>
            </a:r>
            <a:r>
              <a:rPr lang="en-US" altLang="zh-CN" sz="2400" dirty="0" err="1"/>
              <a:t>DayOfYear</a:t>
            </a:r>
            <a:r>
              <a:rPr lang="en-US" altLang="zh-CN" sz="2400" dirty="0"/>
              <a:t> object</a:t>
            </a:r>
          </a:p>
          <a:p>
            <a:pPr marL="0" indent="0">
              <a:buNone/>
            </a:pPr>
            <a:r>
              <a:rPr lang="en-US" altLang="zh-CN" sz="2400" dirty="0"/>
              <a:t>equal can be defined in this way: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return ( date1.get_month( ) == date2.get_month( )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&amp;&amp;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date1.get_day( ) == date2.get_day( )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A95C5B7-BB5C-49AA-A777-BA9BF8630470}" type="slidenum">
              <a:rPr lang="en-US" altLang="zh-CN" smtClean="0"/>
              <a:pPr/>
              <a:t>100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=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definition of operator = has a problem</a:t>
            </a:r>
          </a:p>
          <a:p>
            <a:pPr lvl="1"/>
            <a:r>
              <a:rPr lang="en-US" altLang="zh-CN"/>
              <a:t>Usually we want a copy of the right hand argument regardless of its size</a:t>
            </a:r>
          </a:p>
          <a:p>
            <a:pPr lvl="1"/>
            <a:r>
              <a:rPr lang="en-US" altLang="zh-CN"/>
              <a:t>To do this, we need to delete the dynamic array in the left hand argument and allocate a new array large enough for the right hand side's dynamic array</a:t>
            </a:r>
          </a:p>
          <a:p>
            <a:pPr lvl="1"/>
            <a:r>
              <a:rPr lang="en-US" altLang="zh-CN"/>
              <a:t>The next slide shows this (buggy) attempt at </a:t>
            </a:r>
            <a:br>
              <a:rPr lang="en-US" altLang="zh-CN"/>
            </a:br>
            <a:r>
              <a:rPr lang="en-US" altLang="zh-CN"/>
              <a:t>overloading the assignment operator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7053968-1955-439D-AD72-6BD482DCF766}" type="slidenum">
              <a:rPr lang="en-US" altLang="zh-CN" smtClean="0"/>
              <a:pPr/>
              <a:t>101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Attempt at =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::operator= 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delete [ ] value;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 = new char[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+ 1];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AC03A49-2635-4043-A0EE-E8F2D3429306}" type="slidenum">
              <a:rPr lang="en-US" altLang="zh-CN" smtClean="0"/>
              <a:pPr/>
              <a:t>102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New Problem With =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new definition of operator = has a problem</a:t>
            </a:r>
          </a:p>
          <a:p>
            <a:pPr lvl="1"/>
            <a:r>
              <a:rPr lang="en-US" altLang="zh-CN"/>
              <a:t>What happens if we happen to have the same object on each side of the assignment operator? </a:t>
            </a:r>
            <a:br>
              <a:rPr lang="en-US" altLang="zh-CN"/>
            </a:br>
            <a:r>
              <a:rPr lang="en-US" altLang="zh-CN"/>
              <a:t>                my_string = my_string;</a:t>
            </a:r>
          </a:p>
          <a:p>
            <a:pPr lvl="1"/>
            <a:r>
              <a:rPr lang="en-US" altLang="zh-CN"/>
              <a:t>This version of operator = first deletes the dynamic array in the left hand argument.</a:t>
            </a:r>
          </a:p>
          <a:p>
            <a:pPr lvl="1"/>
            <a:r>
              <a:rPr lang="en-US" altLang="zh-CN"/>
              <a:t>Since the objects are the same object, there is no longer an array to copy from the right hand side!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1F1CCF-46F3-40A4-B1E7-072BC3C76EAE}" type="slidenum">
              <a:rPr lang="en-US" altLang="zh-CN" smtClean="0"/>
              <a:pPr/>
              <a:t>103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Better = Operator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 =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if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	//delete value only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{                                              	// if more space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delete [ ] value;            		// is needed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value = new char[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+ 1];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}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for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I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6D9306D-3515-43F3-930D-546E66E0F5C7}" type="slidenum">
              <a:rPr lang="en-US" altLang="zh-CN" smtClean="0"/>
              <a:pPr/>
              <a:t>104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11.4 </a:t>
            </a:r>
            <a:r>
              <a:rPr lang="en-US" altLang="zh-CN" dirty="0"/>
              <a:t>Conclusion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 you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why an overloaded assignment operator is not needed when the only data consist of built-in types?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what a destructor does?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when a copy constructor is called?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1E57992-36B0-4025-929B-3FB377077C4C}" type="slidenum">
              <a:rPr lang="en-US" altLang="zh-CN" smtClean="0"/>
              <a:pPr/>
              <a:t>105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832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</a:t>
            </a:r>
            <a:r>
              <a:rPr lang="en-US" altLang="zh-CN" smtClean="0">
                <a:ea typeface="宋体" panose="02010600030101010101" pitchFamily="2" charset="-122"/>
              </a:rPr>
              <a:t>11</a:t>
            </a:r>
            <a:r>
              <a:rPr lang="en-US" altLang="zh-CN" smtClean="0"/>
              <a:t> </a:t>
            </a:r>
            <a:r>
              <a:rPr lang="en-US" altLang="zh-CN" dirty="0"/>
              <a:t>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The equal function can be used to compare dates</a:t>
            </a:r>
            <a:br>
              <a:rPr lang="en-US" altLang="zh-CN" sz="2400" dirty="0"/>
            </a:br>
            <a:r>
              <a:rPr lang="en-US" altLang="zh-CN" sz="2400" dirty="0"/>
              <a:t>in this </a:t>
            </a:r>
            <a:r>
              <a:rPr lang="en-US" altLang="zh-CN" sz="2400" dirty="0" smtClean="0"/>
              <a:t>manner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if ( equal( today,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bach_birthday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) )</a:t>
            </a:r>
            <a:b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     		   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&lt;&lt; "It's Bach's birthday!";</a:t>
            </a:r>
          </a:p>
          <a:p>
            <a:r>
              <a:rPr lang="en-US" altLang="zh-CN" sz="2400" dirty="0"/>
              <a:t>A complete program using function equal is </a:t>
            </a:r>
            <a:br>
              <a:rPr lang="en-US" altLang="zh-CN" sz="2400" dirty="0"/>
            </a:br>
            <a:r>
              <a:rPr lang="en-US" altLang="zh-CN" sz="2400" dirty="0"/>
              <a:t>found in </a:t>
            </a:r>
          </a:p>
        </p:txBody>
      </p:sp>
      <p:sp>
        <p:nvSpPr>
          <p:cNvPr id="520194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147376" y="45989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20195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147376" y="51323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20196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147376" y="566261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20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Function equal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animBg="1"/>
      <p:bldP spid="520195" grpId="0" animBg="1"/>
      <p:bldP spid="5201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 equal Efficient?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Function equal could be made more efficient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Equal uses member function calls to obtain the </a:t>
            </a:r>
            <a:br>
              <a:rPr lang="en-US" altLang="zh-CN" dirty="0"/>
            </a:br>
            <a:r>
              <a:rPr lang="en-US" altLang="zh-CN" dirty="0"/>
              <a:t>private data values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Direct access </a:t>
            </a:r>
            <a:r>
              <a:rPr lang="en-US" altLang="zh-CN" dirty="0"/>
              <a:t>of the member variables would be </a:t>
            </a:r>
            <a:r>
              <a:rPr lang="en-US" altLang="zh-CN" dirty="0">
                <a:solidFill>
                  <a:srgbClr val="FF0000"/>
                </a:solidFill>
              </a:rPr>
              <a:t>more efficient </a:t>
            </a:r>
            <a:r>
              <a:rPr lang="en-US" altLang="zh-CN" dirty="0"/>
              <a:t>(faster)</a:t>
            </a:r>
          </a:p>
          <a:p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More Efficient equal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As defined here, equal is more efficient,</a:t>
            </a:r>
            <a:br>
              <a:rPr lang="en-US" altLang="zh-CN" sz="2400" dirty="0"/>
            </a:br>
            <a:r>
              <a:rPr lang="en-US" altLang="zh-CN" sz="2400" dirty="0"/>
              <a:t>but not legal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	return (date1.month = = date2.month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	   &amp;&amp;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	   date1.day = = date2.day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}</a:t>
            </a:r>
          </a:p>
          <a:p>
            <a:pPr lvl="1"/>
            <a:r>
              <a:rPr lang="en-US" altLang="zh-CN" sz="2400" dirty="0"/>
              <a:t>The code is simpler and more efficient</a:t>
            </a:r>
          </a:p>
          <a:p>
            <a:pPr lvl="1"/>
            <a:r>
              <a:rPr lang="en-US" altLang="zh-CN" sz="2400" dirty="0"/>
              <a:t>Direct access of </a:t>
            </a:r>
            <a:r>
              <a:rPr lang="en-US" altLang="zh-CN" sz="2400" dirty="0">
                <a:solidFill>
                  <a:srgbClr val="FF0000"/>
                </a:solidFill>
              </a:rPr>
              <a:t>private member variables is not legal</a:t>
            </a:r>
            <a:r>
              <a:rPr lang="en-US" altLang="zh-CN" sz="2400" dirty="0"/>
              <a:t>!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Friend functions </a:t>
            </a:r>
            <a:r>
              <a:rPr lang="en-US" altLang="zh-CN" dirty="0"/>
              <a:t>are not members of a class, but</a:t>
            </a:r>
            <a:br>
              <a:rPr lang="en-US" altLang="zh-CN" dirty="0"/>
            </a:br>
            <a:r>
              <a:rPr lang="en-US" altLang="zh-CN" dirty="0"/>
              <a:t>can access private member variables of the class</a:t>
            </a:r>
          </a:p>
          <a:p>
            <a:pPr lvl="1"/>
            <a:r>
              <a:rPr lang="en-US" altLang="zh-CN" dirty="0"/>
              <a:t>A friend function is declared using the keyword</a:t>
            </a:r>
            <a:br>
              <a:rPr lang="en-US" altLang="zh-CN" dirty="0"/>
            </a:br>
            <a:r>
              <a:rPr lang="en-US" altLang="zh-CN" dirty="0"/>
              <a:t>friend in the class definition</a:t>
            </a:r>
          </a:p>
          <a:p>
            <a:pPr lvl="2"/>
            <a:r>
              <a:rPr lang="en-US" altLang="zh-CN" dirty="0"/>
              <a:t>A friend function is not a member function</a:t>
            </a:r>
          </a:p>
          <a:p>
            <a:pPr lvl="2"/>
            <a:r>
              <a:rPr lang="en-US" altLang="zh-CN" dirty="0"/>
              <a:t>A friend function is an ordinary function</a:t>
            </a:r>
          </a:p>
          <a:p>
            <a:pPr lvl="2"/>
            <a:r>
              <a:rPr lang="en-US" altLang="zh-CN" dirty="0"/>
              <a:t>A friend function has extraordinary access to data members of the class</a:t>
            </a:r>
          </a:p>
          <a:p>
            <a:pPr lvl="1"/>
            <a:r>
              <a:rPr lang="en-US" altLang="zh-CN" dirty="0"/>
              <a:t>As a friend function, the more efficient version of equal is legal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 Friend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function equal is declared a friend in the </a:t>
            </a:r>
            <a:br>
              <a:rPr lang="en-US" altLang="zh-CN" sz="2400" dirty="0"/>
            </a:br>
            <a:r>
              <a:rPr lang="en-US" altLang="zh-CN" sz="2400" dirty="0"/>
              <a:t>abbreviated class definition here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friend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	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The rest of the public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 the private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868525" y="5246688"/>
            <a:ext cx="213770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.2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Friend Function</a:t>
            </a:r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friend function is declared as a friend in the </a:t>
            </a:r>
            <a:br>
              <a:rPr lang="en-US" altLang="zh-CN" dirty="0"/>
            </a:br>
            <a:r>
              <a:rPr lang="en-US" altLang="zh-CN" dirty="0"/>
              <a:t>class definition</a:t>
            </a:r>
          </a:p>
          <a:p>
            <a:r>
              <a:rPr lang="en-US" altLang="zh-CN" dirty="0"/>
              <a:t>A friend function is defined as a nonmember </a:t>
            </a:r>
            <a:br>
              <a:rPr lang="en-US" altLang="zh-CN" dirty="0"/>
            </a:br>
            <a:r>
              <a:rPr lang="en-US" altLang="zh-CN" dirty="0"/>
              <a:t>function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without</a:t>
            </a:r>
            <a:r>
              <a:rPr lang="en-US" altLang="zh-CN" dirty="0"/>
              <a:t> using the "::" operator</a:t>
            </a:r>
          </a:p>
          <a:p>
            <a:r>
              <a:rPr lang="en-US" altLang="zh-CN" dirty="0"/>
              <a:t>A friend function is called </a:t>
            </a:r>
            <a:r>
              <a:rPr lang="en-US" altLang="zh-CN" dirty="0">
                <a:solidFill>
                  <a:srgbClr val="FF0000"/>
                </a:solidFill>
              </a:rPr>
              <a:t>without</a:t>
            </a:r>
            <a:r>
              <a:rPr lang="en-US" altLang="zh-CN" dirty="0"/>
              <a:t> using the </a:t>
            </a:r>
            <a:br>
              <a:rPr lang="en-US" altLang="zh-CN" dirty="0"/>
            </a:br>
            <a:r>
              <a:rPr lang="en-US" altLang="zh-CN" dirty="0"/>
              <a:t>'.' operator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Declaration Syntax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syntax for declaring friend function is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friend Declaration_for_Friend_Function_1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     friend Declaration_for_Friend_Function_2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Member_Function_Declarations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Private_Member_Declarations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Are Friends Needed?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Friend functions can be written as non-friend</a:t>
            </a:r>
            <a:br>
              <a:rPr lang="en-US" altLang="zh-CN" dirty="0"/>
            </a:br>
            <a:r>
              <a:rPr lang="en-US" altLang="zh-CN" dirty="0"/>
              <a:t>functions using the normal </a:t>
            </a:r>
            <a:r>
              <a:rPr lang="en-US" altLang="zh-CN" dirty="0" err="1"/>
              <a:t>accessor</a:t>
            </a:r>
            <a:r>
              <a:rPr lang="en-US" altLang="zh-CN" dirty="0"/>
              <a:t> and </a:t>
            </a:r>
            <a:r>
              <a:rPr lang="en-US" altLang="zh-CN" dirty="0" err="1"/>
              <a:t>mutator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functions that should be part of the class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The code of a friend function </a:t>
            </a:r>
            <a:r>
              <a:rPr lang="en-US" altLang="zh-CN" dirty="0">
                <a:solidFill>
                  <a:srgbClr val="FF0000"/>
                </a:solidFill>
              </a:rPr>
              <a:t>is simpler </a:t>
            </a:r>
            <a:r>
              <a:rPr lang="en-US" altLang="zh-CN" dirty="0"/>
              <a:t>and it is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more efficient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Choosing Friends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How do you know when a function should be </a:t>
            </a:r>
            <a:br>
              <a:rPr lang="en-US" altLang="zh-CN" sz="2400" dirty="0"/>
            </a:br>
            <a:r>
              <a:rPr lang="en-US" altLang="zh-CN" sz="2400" dirty="0"/>
              <a:t>a friend or a member function?</a:t>
            </a:r>
          </a:p>
          <a:p>
            <a:pPr lvl="1"/>
            <a:r>
              <a:rPr lang="en-US" altLang="zh-CN" sz="2400" dirty="0"/>
              <a:t>In general, use a member function if the task 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only one object</a:t>
            </a:r>
          </a:p>
          <a:p>
            <a:pPr lvl="1"/>
            <a:r>
              <a:rPr lang="en-US" altLang="zh-CN" sz="2400" dirty="0"/>
              <a:t>In general, use a nonmember function if the task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more than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one object</a:t>
            </a:r>
          </a:p>
          <a:p>
            <a:pPr lvl="2"/>
            <a:r>
              <a:rPr lang="en-US" altLang="zh-CN" sz="2000" dirty="0"/>
              <a:t>Choosing to make the nonmember function a friend is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FF0000"/>
                </a:solidFill>
              </a:rPr>
              <a:t>a decision of efficiency and personal taste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</a:t>
            </a:r>
            <a:r>
              <a:rPr lang="en-US" altLang="zh-CN" dirty="0"/>
              <a:t>Defining </a:t>
            </a:r>
            <a:r>
              <a:rPr lang="en-US" altLang="zh-CN" dirty="0" smtClean="0"/>
              <a:t>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8815" y="24384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lass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68816" y="1681942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Encapsulation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8815" y="338643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public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51941" y="338643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private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81285" y="4465779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81285" y="5090926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Initialization Sections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30305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Test page 613, </a:t>
            </a:r>
            <a:r>
              <a:rPr lang="en-US" altLang="zh-CN" sz="3200" dirty="0"/>
              <a:t>SELF-TEST </a:t>
            </a:r>
            <a:r>
              <a:rPr lang="en-US" altLang="zh-CN" sz="3200" dirty="0" smtClean="0"/>
              <a:t>EXERCISE 1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function definition for a function called before that takes </a:t>
            </a:r>
            <a:r>
              <a:rPr lang="en-US" altLang="zh-CN" dirty="0" smtClean="0"/>
              <a:t>two arguments </a:t>
            </a:r>
            <a:r>
              <a:rPr lang="en-US" altLang="zh-CN" dirty="0"/>
              <a:t>of the type </a:t>
            </a:r>
            <a:r>
              <a:rPr lang="en-US" altLang="zh-CN" dirty="0" err="1"/>
              <a:t>DayOfYear</a:t>
            </a:r>
            <a:r>
              <a:rPr lang="en-US" altLang="zh-CN" dirty="0"/>
              <a:t>, which is defined in Display 11.1. </a:t>
            </a:r>
            <a:r>
              <a:rPr lang="en-US" altLang="zh-CN" dirty="0" smtClean="0"/>
              <a:t>The function </a:t>
            </a:r>
            <a:r>
              <a:rPr lang="en-US" altLang="zh-CN" dirty="0"/>
              <a:t>returns a bool value and returns true if the first argument </a:t>
            </a:r>
            <a:r>
              <a:rPr lang="en-US" altLang="zh-CN" dirty="0" smtClean="0"/>
              <a:t>represents a </a:t>
            </a:r>
            <a:r>
              <a:rPr lang="en-US" altLang="zh-CN" dirty="0"/>
              <a:t>date that comes before the date represented by the second </a:t>
            </a:r>
            <a:r>
              <a:rPr lang="en-US" altLang="zh-CN" dirty="0" smtClean="0"/>
              <a:t>argument; otherwise</a:t>
            </a:r>
            <a:r>
              <a:rPr lang="en-US" altLang="zh-CN" dirty="0"/>
              <a:t>, the function returns false. For example, January </a:t>
            </a:r>
            <a:r>
              <a:rPr lang="en-US" altLang="zh-CN" dirty="0" smtClean="0"/>
              <a:t>5 comes </a:t>
            </a:r>
            <a:r>
              <a:rPr lang="en-US" altLang="zh-CN" dirty="0"/>
              <a:t>before February 2.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03861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 Passing Efficiency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</a:t>
            </a:r>
            <a:r>
              <a:rPr lang="en-US" altLang="zh-CN" sz="2400" dirty="0">
                <a:solidFill>
                  <a:srgbClr val="FF0000"/>
                </a:solidFill>
              </a:rPr>
              <a:t>call-by-value</a:t>
            </a:r>
            <a:r>
              <a:rPr lang="en-US" altLang="zh-CN" sz="2400" dirty="0"/>
              <a:t> parameter </a:t>
            </a:r>
            <a:r>
              <a:rPr lang="en-US" altLang="zh-CN" sz="2400" dirty="0">
                <a:solidFill>
                  <a:srgbClr val="FF0000"/>
                </a:solidFill>
              </a:rPr>
              <a:t>less efficient </a:t>
            </a:r>
            <a:r>
              <a:rPr lang="en-US" altLang="zh-CN" sz="2400" dirty="0"/>
              <a:t>than a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call-by-reference</a:t>
            </a:r>
            <a:r>
              <a:rPr lang="en-US" altLang="zh-CN" sz="2400" dirty="0"/>
              <a:t> parameter</a:t>
            </a:r>
          </a:p>
          <a:p>
            <a:pPr lvl="1"/>
            <a:r>
              <a:rPr lang="en-US" altLang="zh-CN" sz="2400" dirty="0"/>
              <a:t>The parameter is a local variable initialized to the </a:t>
            </a:r>
            <a:br>
              <a:rPr lang="en-US" altLang="zh-CN" sz="2400" dirty="0"/>
            </a:br>
            <a:r>
              <a:rPr lang="en-US" altLang="zh-CN" sz="2400" dirty="0"/>
              <a:t>value of the argument</a:t>
            </a:r>
          </a:p>
          <a:p>
            <a:pPr lvl="2"/>
            <a:r>
              <a:rPr lang="en-US" altLang="zh-CN" sz="2000" dirty="0"/>
              <a:t>This results in two copies of the argument </a:t>
            </a:r>
          </a:p>
          <a:p>
            <a:r>
              <a:rPr lang="en-US" altLang="zh-CN" sz="2400" dirty="0"/>
              <a:t>A call-by-reference parameter is more efficient</a:t>
            </a:r>
          </a:p>
          <a:p>
            <a:pPr lvl="1"/>
            <a:r>
              <a:rPr lang="en-US" altLang="zh-CN" sz="2400" dirty="0"/>
              <a:t>The parameter is a placeholder replaced by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sz="2000" dirty="0"/>
              <a:t>There is only one copy of the argument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Parameters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can be much more efficient to use </a:t>
            </a:r>
            <a:br>
              <a:rPr lang="en-US" altLang="zh-CN"/>
            </a:br>
            <a:r>
              <a:rPr lang="en-US" altLang="zh-CN"/>
              <a:t>call-by-reference parameters when the parameter</a:t>
            </a:r>
            <a:br>
              <a:rPr lang="en-US" altLang="zh-CN"/>
            </a:br>
            <a:r>
              <a:rPr lang="en-US" altLang="zh-CN"/>
              <a:t>is of a class type</a:t>
            </a:r>
          </a:p>
          <a:p>
            <a:r>
              <a:rPr lang="en-US" altLang="zh-CN"/>
              <a:t>When using a call-by-reference parameter </a:t>
            </a:r>
          </a:p>
          <a:p>
            <a:pPr lvl="1"/>
            <a:r>
              <a:rPr lang="en-US" altLang="zh-CN"/>
              <a:t>If the function does not change the value of the </a:t>
            </a:r>
            <a:br>
              <a:rPr lang="en-US" altLang="zh-CN"/>
            </a:br>
            <a:r>
              <a:rPr lang="en-US" altLang="zh-CN"/>
              <a:t>parameter, mark the parameter so the compiler </a:t>
            </a:r>
            <a:br>
              <a:rPr lang="en-US" altLang="zh-CN"/>
            </a:br>
            <a:r>
              <a:rPr lang="en-US" altLang="zh-CN"/>
              <a:t>knows it should not be changed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Modifier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mark a call-by-reference parameter so it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cannot be changed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Use the modifier </a:t>
            </a:r>
            <a:r>
              <a:rPr lang="en-US" altLang="zh-CN" dirty="0" err="1"/>
              <a:t>const</a:t>
            </a:r>
            <a:r>
              <a:rPr lang="en-US" altLang="zh-CN" dirty="0"/>
              <a:t> before the parameter type</a:t>
            </a:r>
          </a:p>
          <a:p>
            <a:pPr lvl="1"/>
            <a:r>
              <a:rPr lang="en-US" altLang="zh-CN" dirty="0"/>
              <a:t>The parameter becomes a constant parameter</a:t>
            </a:r>
          </a:p>
          <a:p>
            <a:pPr lvl="1"/>
            <a:r>
              <a:rPr lang="en-US" altLang="zh-CN" dirty="0" err="1"/>
              <a:t>const</a:t>
            </a:r>
            <a:r>
              <a:rPr lang="en-US" altLang="zh-CN" dirty="0"/>
              <a:t> used in the function declaration and definition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Example (from the Money class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.3</a:t>
            </a:r>
            <a:r>
              <a:rPr lang="en-US" altLang="zh-CN" sz="2400" dirty="0"/>
              <a:t>):</a:t>
            </a:r>
          </a:p>
          <a:p>
            <a:pPr lvl="1"/>
            <a:r>
              <a:rPr lang="en-US" altLang="zh-CN" sz="2400" dirty="0"/>
              <a:t> A function declaration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friend 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/>
              <a:t>A function definition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7659688" y="2829098"/>
            <a:ext cx="1408112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下箭头 2"/>
          <p:cNvSpPr/>
          <p:nvPr/>
        </p:nvSpPr>
        <p:spPr bwMode="auto">
          <a:xfrm rot="5755653">
            <a:off x="6769206" y="2112224"/>
            <a:ext cx="208941" cy="158452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880506" y="1404158"/>
            <a:ext cx="990600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 rot="4373699" flipH="1">
            <a:off x="6210828" y="519314"/>
            <a:ext cx="151345" cy="338166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Considerations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When a function has a constant parameter,</a:t>
            </a:r>
            <a:br>
              <a:rPr lang="en-US" altLang="zh-CN" sz="2400" dirty="0"/>
            </a:br>
            <a:r>
              <a:rPr lang="en-US" altLang="zh-CN" sz="2400" dirty="0"/>
              <a:t>the compiler will make certain the parameter</a:t>
            </a:r>
            <a:br>
              <a:rPr lang="en-US" altLang="zh-CN" sz="2400" dirty="0"/>
            </a:br>
            <a:r>
              <a:rPr lang="en-US" altLang="zh-CN" sz="2400" dirty="0"/>
              <a:t>cannot be changed by the function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What if the parameter calls a member function?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{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amount1.input(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call to input will change the value of amount1!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</a:t>
            </a:r>
            <a:br>
              <a:rPr lang="en-US" altLang="zh-CN"/>
            </a:br>
            <a:r>
              <a:rPr lang="en-US" altLang="zh-CN"/>
              <a:t>And Accessor Functions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zh-CN" sz="2400" dirty="0"/>
              <a:t>Will the compiler accept an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 </a:t>
            </a:r>
            <a:br>
              <a:rPr lang="en-US" altLang="zh-CN" sz="2400" dirty="0"/>
            </a:br>
            <a:r>
              <a:rPr lang="en-US" altLang="zh-CN" sz="2400" dirty="0"/>
              <a:t>call from the constant parameter?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compiler will not accept this code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There is no guarantee that output will not change the </a:t>
            </a:r>
            <a:br>
              <a:rPr lang="en-US" altLang="zh-CN" sz="2000" dirty="0"/>
            </a:br>
            <a:r>
              <a:rPr lang="en-US" altLang="zh-CN" sz="2000" dirty="0"/>
              <a:t>value of the parameter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Modifies Functions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If a constant parameter makes a member function</a:t>
            </a:r>
            <a:br>
              <a:rPr lang="en-US" altLang="zh-CN" sz="2400"/>
            </a:br>
            <a:r>
              <a:rPr lang="en-US" altLang="zh-CN" sz="2400"/>
              <a:t>call…</a:t>
            </a:r>
          </a:p>
          <a:p>
            <a:pPr lvl="1"/>
            <a:r>
              <a:rPr lang="en-US" altLang="zh-CN" sz="2400"/>
              <a:t>The member function called must be marked so </a:t>
            </a:r>
            <a:br>
              <a:rPr lang="en-US" altLang="zh-CN" sz="2400"/>
            </a:br>
            <a:r>
              <a:rPr lang="en-US" altLang="zh-CN" sz="2400"/>
              <a:t>the compiler knows it will not change the parameter</a:t>
            </a:r>
          </a:p>
          <a:p>
            <a:pPr lvl="1"/>
            <a:r>
              <a:rPr lang="en-US" altLang="zh-CN" sz="2400"/>
              <a:t>const is used to mark functions that will not change</a:t>
            </a:r>
            <a:br>
              <a:rPr lang="en-US" altLang="zh-CN" sz="2400"/>
            </a:br>
            <a:r>
              <a:rPr lang="en-US" altLang="zh-CN" sz="2400"/>
              <a:t>the value of an object</a:t>
            </a:r>
          </a:p>
          <a:p>
            <a:pPr lvl="1"/>
            <a:r>
              <a:rPr lang="en-US" altLang="zh-CN" sz="2400"/>
              <a:t>const is used in the function declaration and the</a:t>
            </a:r>
            <a:br>
              <a:rPr lang="en-US" altLang="zh-CN" sz="2400"/>
            </a:br>
            <a:r>
              <a:rPr lang="en-US" altLang="zh-CN" sz="2400"/>
              <a:t>function definition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Declarations</a:t>
            </a:r>
            <a:br>
              <a:rPr lang="en-US" altLang="zh-CN"/>
            </a:br>
            <a:r>
              <a:rPr lang="en-US" altLang="zh-CN"/>
              <a:t>With const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To declare a function that </a:t>
            </a:r>
            <a:r>
              <a:rPr lang="en-US" altLang="zh-CN" sz="2400" dirty="0">
                <a:solidFill>
                  <a:srgbClr val="FF0000"/>
                </a:solidFill>
              </a:rPr>
              <a:t>will not change the 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value of any member variables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400" dirty="0"/>
              <a:t>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after the parameter list and </a:t>
            </a:r>
            <a:br>
              <a:rPr lang="en-US" altLang="zh-CN" sz="2400" dirty="0"/>
            </a:br>
            <a:r>
              <a:rPr lang="en-US" altLang="zh-CN" sz="2400" dirty="0"/>
              <a:t>just before the semicolon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void output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Definitions </a:t>
            </a:r>
            <a:br>
              <a:rPr lang="en-US" altLang="zh-CN" dirty="0"/>
            </a:br>
            <a:r>
              <a:rPr lang="en-US" altLang="zh-CN" dirty="0"/>
              <a:t>With </a:t>
            </a:r>
            <a:r>
              <a:rPr lang="en-US" altLang="zh-CN" dirty="0" err="1"/>
              <a:t>const</a:t>
            </a:r>
            <a:endParaRPr lang="en-US" altLang="zh-CN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define a function that will not change the </a:t>
            </a:r>
            <a:br>
              <a:rPr lang="en-US" altLang="zh-CN" dirty="0"/>
            </a:br>
            <a:r>
              <a:rPr lang="en-US" altLang="zh-CN" dirty="0"/>
              <a:t>value of any member variables: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const</a:t>
            </a:r>
            <a:r>
              <a:rPr lang="en-US" altLang="zh-CN" dirty="0"/>
              <a:t> in the same location as the function </a:t>
            </a:r>
            <a:br>
              <a:rPr lang="en-US" altLang="zh-CN" dirty="0"/>
            </a:br>
            <a:r>
              <a:rPr lang="en-US" altLang="zh-CN" dirty="0"/>
              <a:t>declaration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Money::output(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// output statements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3935960" y="3853122"/>
            <a:ext cx="3300904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Declaration</a:t>
            </a:r>
          </a:p>
        </p:txBody>
      </p:sp>
      <p:sp>
        <p:nvSpPr>
          <p:cNvPr id="535555" name="Line 3"/>
          <p:cNvSpPr>
            <a:spLocks noChangeShapeType="1"/>
          </p:cNvSpPr>
          <p:nvPr/>
        </p:nvSpPr>
        <p:spPr bwMode="auto">
          <a:xfrm flipH="1" flipV="1">
            <a:off x="4876800" y="2727584"/>
            <a:ext cx="685800" cy="1123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Defining 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800600" cy="2286000"/>
          </a:xfrm>
        </p:spPr>
        <p:txBody>
          <a:bodyPr/>
          <a:lstStyle/>
          <a:p>
            <a:pPr lvl="1"/>
            <a:r>
              <a:rPr lang="en-US" altLang="zh-CN" sz="1800" dirty="0"/>
              <a:t>		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  		public: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        		      void output( );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</p:txBody>
      </p:sp>
      <p:sp>
        <p:nvSpPr>
          <p:cNvPr id="2" name="矩形 1"/>
          <p:cNvSpPr/>
          <p:nvPr/>
        </p:nvSpPr>
        <p:spPr>
          <a:xfrm>
            <a:off x="1618456" y="4406555"/>
            <a:ext cx="6516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::output()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“,  day = “ &lt;&lt; day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}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5312" y="6149797"/>
            <a:ext cx="2967480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Defining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V="1">
            <a:off x="1292980" y="4724400"/>
            <a:ext cx="1526420" cy="138550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187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Problem Solved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Now that output is declared and defined using</a:t>
            </a:r>
            <a:br>
              <a:rPr lang="en-US" altLang="zh-CN" sz="2400" dirty="0"/>
            </a:br>
            <a:r>
              <a:rPr lang="en-US" altLang="zh-CN" sz="2400" dirty="0"/>
              <a:t>the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modifier, the compiler will accept </a:t>
            </a:r>
            <a:br>
              <a:rPr lang="en-US" altLang="zh-CN" sz="2400" dirty="0"/>
            </a:br>
            <a:r>
              <a:rPr lang="en-US" altLang="zh-CN" sz="2400" dirty="0"/>
              <a:t>this code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Money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548702" y="53419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.4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Wrapup</a:t>
            </a:r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Using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modify parameters of class types</a:t>
            </a:r>
            <a:br>
              <a:rPr lang="en-US" altLang="zh-CN" sz="2400" dirty="0"/>
            </a:br>
            <a:r>
              <a:rPr lang="en-US" altLang="zh-CN" sz="2400" dirty="0"/>
              <a:t>improves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program efficiency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in front of the parameter's type </a:t>
            </a:r>
          </a:p>
          <a:p>
            <a:r>
              <a:rPr lang="en-US" altLang="zh-CN" sz="2400" dirty="0"/>
              <a:t>Member functions called by constant parameters</a:t>
            </a:r>
            <a:br>
              <a:rPr lang="en-US" altLang="zh-CN" sz="2400" dirty="0"/>
            </a:br>
            <a:r>
              <a:rPr lang="en-US" altLang="zh-CN" sz="2400" dirty="0"/>
              <a:t>must also 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let the compiler know </a:t>
            </a:r>
            <a:br>
              <a:rPr lang="en-US" altLang="zh-CN" sz="2400" dirty="0"/>
            </a:br>
            <a:r>
              <a:rPr lang="en-US" altLang="zh-CN" sz="2400" dirty="0"/>
              <a:t>they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do not change the value of the parameter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following the parameter list in the </a:t>
            </a:r>
            <a:br>
              <a:rPr lang="en-US" altLang="zh-CN" sz="2400" dirty="0"/>
            </a:br>
            <a:r>
              <a:rPr lang="en-US" altLang="zh-CN" sz="2400" dirty="0"/>
              <a:t>declaration and definition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const Consistently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Once a parameter is modified by using const to </a:t>
            </a:r>
            <a:br>
              <a:rPr lang="en-US" altLang="zh-CN" sz="2400"/>
            </a:br>
            <a:r>
              <a:rPr lang="en-US" altLang="zh-CN" sz="2400"/>
              <a:t>make it a constant parameter</a:t>
            </a:r>
          </a:p>
          <a:p>
            <a:pPr lvl="1"/>
            <a:r>
              <a:rPr lang="en-US" altLang="zh-CN" sz="2400"/>
              <a:t>Any member functions that are called by the </a:t>
            </a:r>
            <a:br>
              <a:rPr lang="en-US" altLang="zh-CN" sz="2400"/>
            </a:br>
            <a:r>
              <a:rPr lang="en-US" altLang="zh-CN" sz="2400"/>
              <a:t>parameter must also be modified using const to </a:t>
            </a:r>
            <a:br>
              <a:rPr lang="en-US" altLang="zh-CN" sz="2400"/>
            </a:br>
            <a:r>
              <a:rPr lang="en-US" altLang="zh-CN" sz="2400"/>
              <a:t>tell the compiler they will not change the parameter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It is a good idea to modify, with const,  every </a:t>
            </a:r>
            <a:br>
              <a:rPr lang="en-US" altLang="zh-CN" sz="2400"/>
            </a:br>
            <a:r>
              <a:rPr lang="en-US" altLang="zh-CN" sz="2400"/>
              <a:t>member function that does not change a member </a:t>
            </a:r>
            <a:br>
              <a:rPr lang="en-US" altLang="zh-CN" sz="2400"/>
            </a:br>
            <a:r>
              <a:rPr lang="en-US" altLang="zh-CN" sz="2400"/>
              <a:t>variable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Can you</a:t>
            </a:r>
          </a:p>
          <a:p>
            <a:pPr lvl="1"/>
            <a:r>
              <a:rPr lang="en-US" altLang="zh-CN" sz="2400" dirty="0"/>
              <a:t>Describe the promise that you make to the </a:t>
            </a:r>
            <a:br>
              <a:rPr lang="en-US" altLang="zh-CN" sz="2400" dirty="0"/>
            </a:br>
            <a:r>
              <a:rPr lang="en-US" altLang="zh-CN" sz="2400" dirty="0"/>
              <a:t>compiler when you modify a parameter with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400" dirty="0"/>
              <a:t>Explain why this declaration is probably not </a:t>
            </a:r>
            <a:br>
              <a:rPr lang="en-US" altLang="zh-CN" sz="2400" dirty="0"/>
            </a:br>
            <a:r>
              <a:rPr lang="en-US" altLang="zh-CN" sz="2400" dirty="0"/>
              <a:t>correct?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void input(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}; 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11.1(1)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Friend Functions</a:t>
            </a:r>
          </a:p>
          <a:p>
            <a:endParaRPr lang="en-US" altLang="zh-CN" dirty="0" smtClean="0">
              <a:solidFill>
                <a:srgbClr val="A50021"/>
              </a:solidFill>
            </a:endParaRPr>
          </a:p>
          <a:p>
            <a:r>
              <a:rPr lang="en-US" altLang="zh-CN" dirty="0"/>
              <a:t>Call by reference VS  Call by value</a:t>
            </a:r>
          </a:p>
          <a:p>
            <a:endParaRPr lang="en-US" altLang="zh-CN" dirty="0">
              <a:solidFill>
                <a:srgbClr val="A50021"/>
              </a:solidFill>
            </a:endParaRPr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reference</a:t>
            </a:r>
          </a:p>
          <a:p>
            <a:endParaRPr lang="en-US" altLang="zh-CN" dirty="0">
              <a:solidFill>
                <a:srgbClr val="A50021"/>
              </a:solidFill>
            </a:endParaRPr>
          </a:p>
          <a:p>
            <a:r>
              <a:rPr lang="en-US" altLang="zh-CN" dirty="0"/>
              <a:t>Function Definitions </a:t>
            </a:r>
            <a:r>
              <a:rPr lang="en-US" altLang="zh-CN" dirty="0" smtClean="0"/>
              <a:t> With </a:t>
            </a:r>
            <a:r>
              <a:rPr lang="en-US" altLang="zh-CN" dirty="0" err="1"/>
              <a:t>const</a:t>
            </a:r>
            <a:endParaRPr lang="en-US" altLang="zh-CN" dirty="0" smtClean="0">
              <a:solidFill>
                <a:srgbClr val="A50021"/>
              </a:solidFill>
            </a:endParaRPr>
          </a:p>
          <a:p>
            <a:endParaRPr lang="en-US" altLang="zh-CN" dirty="0">
              <a:solidFill>
                <a:srgbClr val="A50021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85775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r>
              <a:rPr lang="en-US" altLang="zh-CN" dirty="0" smtClean="0"/>
              <a:t>11.1(2)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Given the following definitions:</a:t>
            </a:r>
          </a:p>
          <a:p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x = 17;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class A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A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A(</a:t>
            </a:r>
            <a:r>
              <a:rPr lang="en-US" altLang="zh-CN" sz="1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x);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f( )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g(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A&amp; x);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/>
              <a:t>Each of the three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keywords is a promise to the compiler that the</a:t>
            </a:r>
          </a:p>
          <a:p>
            <a:pPr marL="0" indent="0">
              <a:buNone/>
            </a:pPr>
            <a:r>
              <a:rPr lang="en-US" altLang="zh-CN" sz="1800" dirty="0"/>
              <a:t>compiler will enforce. What is the promise in each case?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35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45347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Overloading Operators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9231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Overloading Operators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 the Money class, function add was used to </a:t>
            </a:r>
            <a:br>
              <a:rPr lang="en-US" altLang="zh-CN" sz="2400" dirty="0"/>
            </a:br>
            <a:r>
              <a:rPr lang="en-US" altLang="zh-CN" sz="2400" dirty="0"/>
              <a:t>add two objects of type Money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In this section we see how to use the '+' operator</a:t>
            </a:r>
            <a:br>
              <a:rPr lang="en-US" altLang="zh-CN" sz="2400" dirty="0"/>
            </a:br>
            <a:r>
              <a:rPr lang="en-US" altLang="zh-CN" sz="2400" dirty="0"/>
              <a:t>to make this code legal: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total, cost, tax;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total = cost + tax;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// instead of  total = add(cost, tax);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Operators As Functions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An operator is a function used differently than</a:t>
            </a:r>
            <a:br>
              <a:rPr lang="en-US" altLang="zh-CN" sz="2400" dirty="0"/>
            </a:br>
            <a:r>
              <a:rPr lang="en-US" altLang="zh-CN" sz="2400" dirty="0"/>
              <a:t>an ordinary function</a:t>
            </a:r>
          </a:p>
          <a:p>
            <a:pPr lvl="1"/>
            <a:r>
              <a:rPr lang="en-US" altLang="zh-CN" sz="2400" dirty="0"/>
              <a:t>An ordinary function call enclosed its arguments in </a:t>
            </a:r>
            <a:br>
              <a:rPr lang="en-US" altLang="zh-CN" sz="2400" dirty="0"/>
            </a:br>
            <a:r>
              <a:rPr lang="en-US" altLang="zh-CN" sz="2400" dirty="0"/>
              <a:t>parenthesis</a:t>
            </a:r>
            <a:br>
              <a:rPr lang="en-US" altLang="zh-CN" sz="2400" dirty="0"/>
            </a:br>
            <a:r>
              <a:rPr lang="en-US" altLang="zh-CN" sz="2400" dirty="0"/>
              <a:t> 	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add(cost, tax)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With a binary operator, the arguments are on either</a:t>
            </a:r>
            <a:br>
              <a:rPr lang="en-US" altLang="zh-CN" sz="2400" dirty="0"/>
            </a:br>
            <a:r>
              <a:rPr lang="en-US" altLang="zh-CN" sz="2400" dirty="0"/>
              <a:t>side of the operator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cost + tax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Operators can be overloaded</a:t>
            </a:r>
          </a:p>
          <a:p>
            <a:r>
              <a:rPr lang="en-US" altLang="zh-CN" sz="2400" dirty="0"/>
              <a:t>The definition of operator + for the Money </a:t>
            </a:r>
            <a:br>
              <a:rPr lang="en-US" altLang="zh-CN" sz="2400" dirty="0"/>
            </a:br>
            <a:r>
              <a:rPr lang="en-US" altLang="zh-CN" sz="2400" dirty="0"/>
              <a:t>class is nearly the same as member function add</a:t>
            </a:r>
          </a:p>
          <a:p>
            <a:r>
              <a:rPr lang="en-US" altLang="zh-CN" sz="2400" dirty="0"/>
              <a:t>To overload the + operator for the Money class</a:t>
            </a:r>
          </a:p>
          <a:p>
            <a:pPr lvl="1"/>
            <a:r>
              <a:rPr lang="en-US" altLang="zh-CN" sz="2400" dirty="0"/>
              <a:t>Use the name + in place of the name add</a:t>
            </a:r>
          </a:p>
          <a:p>
            <a:pPr lvl="1"/>
            <a:r>
              <a:rPr lang="en-US" altLang="zh-CN" sz="2400" dirty="0"/>
              <a:t>Use keyword operator in front of the + </a:t>
            </a:r>
          </a:p>
          <a:p>
            <a:pPr lvl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amount1…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Friend Functions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Overloading Operators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Arrays and Classes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.4   </a:t>
            </a:r>
            <a:r>
              <a:rPr lang="en-US" altLang="zh-CN" sz="3200" dirty="0">
                <a:solidFill>
                  <a:srgbClr val="A50021"/>
                </a:solidFill>
              </a:rPr>
              <a:t>Classes and Dynamic Arrays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Example</a:t>
            </a:r>
            <a:endParaRPr lang="zh-CN" altLang="en-US" sz="2400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friend 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	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Money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temp.all_cents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amount1.all_cents + 	amount2.all_cents;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return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74406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 Rules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At least </a:t>
            </a:r>
            <a:r>
              <a:rPr lang="en-US" altLang="zh-CN" sz="2400" dirty="0">
                <a:solidFill>
                  <a:srgbClr val="FF0000"/>
                </a:solidFill>
              </a:rPr>
              <a:t>one argument </a:t>
            </a:r>
            <a:r>
              <a:rPr lang="en-US" altLang="zh-CN" sz="2400" dirty="0"/>
              <a:t>of an overloaded operator </a:t>
            </a:r>
            <a:br>
              <a:rPr lang="en-US" altLang="zh-CN" sz="2400" dirty="0"/>
            </a:br>
            <a:r>
              <a:rPr lang="en-US" altLang="zh-CN" sz="2400" dirty="0"/>
              <a:t>must be of a </a:t>
            </a:r>
            <a:r>
              <a:rPr lang="en-US" altLang="zh-CN" sz="2400" dirty="0">
                <a:solidFill>
                  <a:srgbClr val="FF0000"/>
                </a:solidFill>
              </a:rPr>
              <a:t>class type</a:t>
            </a:r>
          </a:p>
          <a:p>
            <a:r>
              <a:rPr lang="en-US" altLang="zh-CN" sz="2400" dirty="0"/>
              <a:t>An overloaded operator </a:t>
            </a:r>
            <a:r>
              <a:rPr lang="en-US" altLang="zh-CN" sz="2400" dirty="0">
                <a:solidFill>
                  <a:srgbClr val="FF0000"/>
                </a:solidFill>
              </a:rPr>
              <a:t>can be</a:t>
            </a:r>
            <a:r>
              <a:rPr lang="en-US" altLang="zh-CN" sz="2400" dirty="0"/>
              <a:t> a friend of a class</a:t>
            </a:r>
          </a:p>
          <a:p>
            <a:r>
              <a:rPr lang="en-US" altLang="zh-CN" sz="2400" dirty="0"/>
              <a:t>New operators </a:t>
            </a:r>
            <a:r>
              <a:rPr lang="en-US" altLang="zh-CN" sz="2400" dirty="0">
                <a:solidFill>
                  <a:srgbClr val="FF0000"/>
                </a:solidFill>
              </a:rPr>
              <a:t>cannot be created</a:t>
            </a:r>
          </a:p>
          <a:p>
            <a:r>
              <a:rPr lang="en-US" altLang="zh-CN" sz="2400" dirty="0"/>
              <a:t>The number of arguments for an operator cannot</a:t>
            </a:r>
            <a:br>
              <a:rPr lang="en-US" altLang="zh-CN" sz="2400" dirty="0"/>
            </a:br>
            <a:r>
              <a:rPr lang="en-US" altLang="zh-CN" sz="2400" dirty="0"/>
              <a:t>be changed</a:t>
            </a:r>
          </a:p>
          <a:p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FF0000"/>
                </a:solidFill>
              </a:rPr>
              <a:t>precedence</a:t>
            </a:r>
            <a:r>
              <a:rPr lang="en-US" altLang="zh-CN" sz="2400" dirty="0"/>
              <a:t> of an operator cannot be changed</a:t>
            </a:r>
          </a:p>
          <a:p>
            <a:r>
              <a:rPr lang="en-US" altLang="zh-CN" sz="2400" dirty="0"/>
              <a:t>., ::, *, and ? cannot be overloaded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The Money class with overloaded operators</a:t>
            </a:r>
            <a:br>
              <a:rPr lang="en-US" altLang="zh-CN" dirty="0"/>
            </a:br>
            <a:r>
              <a:rPr lang="en-US" altLang="zh-CN" dirty="0"/>
              <a:t>+  and = =  is demonstrated in                         </a:t>
            </a:r>
          </a:p>
        </p:txBody>
      </p:sp>
      <p:sp>
        <p:nvSpPr>
          <p:cNvPr id="551938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021487" y="4622800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51939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021487" y="5186363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Overloading Operators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  <p:bldP spid="55193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Automatic Type Conversion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With the right constructors, the system can do</a:t>
            </a:r>
            <a:br>
              <a:rPr lang="en-US" altLang="zh-CN" sz="2400"/>
            </a:br>
            <a:r>
              <a:rPr lang="en-US" altLang="zh-CN" sz="2400"/>
              <a:t>type conversions for your classes</a:t>
            </a:r>
          </a:p>
          <a:p>
            <a:pPr lvl="1"/>
            <a:r>
              <a:rPr lang="en-US" altLang="zh-CN" sz="2400"/>
              <a:t>This code (from 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.5) actually works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Money base_amount(100, 60), full_amount;</a:t>
            </a:r>
            <a:br>
              <a:rPr lang="en-US" altLang="zh-CN" sz="2400"/>
            </a:br>
            <a:r>
              <a:rPr lang="en-US" altLang="zh-CN" sz="2400"/>
              <a:t>     full_amount = base_amount + 25;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integer 25 is converted to type Money so it </a:t>
            </a:r>
            <a:br>
              <a:rPr lang="en-US" altLang="zh-CN" sz="2400"/>
            </a:br>
            <a:r>
              <a:rPr lang="en-US" altLang="zh-CN" sz="2400"/>
              <a:t>can be added to base_amount!</a:t>
            </a:r>
          </a:p>
          <a:p>
            <a:pPr lvl="1"/>
            <a:r>
              <a:rPr lang="en-US" altLang="zh-CN" sz="2400"/>
              <a:t>How does that happen?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2171541F-F89A-4062-BB0C-31DA4B9AAB25}" type="slidenum">
              <a:rPr lang="en-US" altLang="zh-CN" smtClean="0"/>
              <a:pPr/>
              <a:t>44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1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the compiler sees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+ 25, </a:t>
            </a:r>
            <a:br>
              <a:rPr lang="en-US" altLang="zh-CN" sz="2400" dirty="0"/>
            </a:br>
            <a:r>
              <a:rPr lang="en-US" altLang="zh-CN" sz="2400" dirty="0"/>
              <a:t>it first looks for an overloaded + operator to </a:t>
            </a:r>
            <a:br>
              <a:rPr lang="en-US" altLang="zh-CN" sz="2400" dirty="0"/>
            </a:br>
            <a:r>
              <a:rPr lang="en-US" altLang="zh-CN" sz="2400" dirty="0"/>
              <a:t>perform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 err="1"/>
              <a:t>Money_object</a:t>
            </a:r>
            <a:r>
              <a:rPr lang="en-US" altLang="zh-CN" sz="2400" dirty="0"/>
              <a:t> + integer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If it exists, it might look like this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amount2);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6AF3342-3A07-474B-9053-6DBC5CF05B7E}" type="slidenum">
              <a:rPr lang="en-US" altLang="zh-CN" smtClean="0"/>
              <a:pPr/>
              <a:t>45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2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When the appropriate version of + is not found, </a:t>
            </a:r>
            <a:br>
              <a:rPr lang="en-US" altLang="zh-CN" sz="2400"/>
            </a:br>
            <a:r>
              <a:rPr lang="en-US" altLang="zh-CN" sz="2400"/>
              <a:t>the compiler looks for a constructor that takes </a:t>
            </a:r>
            <a:br>
              <a:rPr lang="en-US" altLang="zh-CN" sz="2400"/>
            </a:br>
            <a:r>
              <a:rPr lang="en-US" altLang="zh-CN" sz="2400"/>
              <a:t>a single integer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Money constructor that takes a single parameter</a:t>
            </a:r>
            <a:br>
              <a:rPr lang="en-US" altLang="zh-CN" sz="2400"/>
            </a:br>
            <a:r>
              <a:rPr lang="en-US" altLang="zh-CN" sz="2400"/>
              <a:t>of type long will work 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constructor Money(long dollars) converts 25 </a:t>
            </a:r>
            <a:br>
              <a:rPr lang="en-US" altLang="zh-CN" sz="2400"/>
            </a:br>
            <a:r>
              <a:rPr lang="en-US" altLang="zh-CN" sz="2400"/>
              <a:t>to a Money object so the two values can be added!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E81BB40-FEAF-4D98-BF33-B1261863D7BF}" type="slidenum">
              <a:rPr lang="en-US" altLang="zh-CN" smtClean="0"/>
              <a:pPr/>
              <a:t>46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Again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Although the compiler was able to find a </a:t>
            </a:r>
            <a:br>
              <a:rPr lang="en-US" altLang="zh-CN" dirty="0"/>
            </a:br>
            <a:r>
              <a:rPr lang="en-US" altLang="zh-CN" dirty="0"/>
              <a:t>way to add </a:t>
            </a:r>
            <a:br>
              <a:rPr lang="en-US" altLang="zh-CN" dirty="0"/>
            </a:br>
            <a:r>
              <a:rPr lang="en-US" altLang="zh-CN" dirty="0"/>
              <a:t>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this  addition will cause </a:t>
            </a:r>
            <a:r>
              <a:rPr lang="en-US" altLang="zh-CN" dirty="0">
                <a:solidFill>
                  <a:srgbClr val="FF0000"/>
                </a:solidFill>
              </a:rPr>
              <a:t>an error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+ 25.67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There is no constructor in the Money class that takes a single argument of type double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CC8D884-A5A4-4438-ADB6-69540D810BB3}" type="slidenum">
              <a:rPr lang="en-US" altLang="zh-CN" smtClean="0"/>
              <a:pPr/>
              <a:t>47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Constructor For double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To permit 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+ 25.67, the following </a:t>
            </a:r>
            <a:br>
              <a:rPr lang="en-US" altLang="zh-CN" sz="2400" dirty="0"/>
            </a:br>
            <a:r>
              <a:rPr lang="en-US" altLang="zh-CN" sz="2400" dirty="0"/>
              <a:t>constructor should be declared and defined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Money(double amount);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Initialize object so its value is $amount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>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533770D6-F1B3-42C4-9DAB-F91812BEE537}" type="slidenum">
              <a:rPr lang="en-US" altLang="zh-CN" smtClean="0"/>
              <a:pPr/>
              <a:t>48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Unary Operators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Unary operators take a single argument</a:t>
            </a:r>
          </a:p>
          <a:p>
            <a:r>
              <a:rPr lang="en-US" altLang="zh-CN" sz="2400" dirty="0"/>
              <a:t>The unary – operator is used to negate a value</a:t>
            </a:r>
            <a:br>
              <a:rPr lang="en-US" altLang="zh-CN" sz="2400" dirty="0"/>
            </a:br>
            <a:r>
              <a:rPr lang="en-US" altLang="zh-CN" sz="2400" dirty="0"/>
              <a:t>                               x = -y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++ and - -  are also unary operators</a:t>
            </a:r>
          </a:p>
          <a:p>
            <a:r>
              <a:rPr lang="en-US" altLang="zh-CN" sz="2400" dirty="0"/>
              <a:t>Unary operators can be overloaded</a:t>
            </a:r>
          </a:p>
          <a:p>
            <a:pPr lvl="1"/>
            <a:r>
              <a:rPr lang="en-US" altLang="zh-CN" sz="2400" dirty="0"/>
              <a:t>The Money class 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.6 </a:t>
            </a:r>
            <a:r>
              <a:rPr lang="en-US" altLang="zh-CN" sz="2400" dirty="0"/>
              <a:t>can includes </a:t>
            </a:r>
          </a:p>
          <a:p>
            <a:pPr lvl="2"/>
            <a:r>
              <a:rPr lang="en-US" altLang="zh-CN" sz="2000" dirty="0"/>
              <a:t>A binary – operator</a:t>
            </a:r>
          </a:p>
          <a:p>
            <a:pPr lvl="2"/>
            <a:r>
              <a:rPr lang="en-US" altLang="zh-CN" sz="2000" dirty="0"/>
              <a:t>A unary – operator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28312AD1-4E93-4AB5-8F55-C2032645FFAC}" type="slidenum">
              <a:rPr lang="en-US" altLang="zh-CN" smtClean="0"/>
              <a:pPr/>
              <a:t>49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9106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04364" y="52657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-</a:t>
            </a:r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Overloading the – operator with two parameters</a:t>
            </a:r>
            <a:br>
              <a:rPr lang="en-US" altLang="zh-CN" sz="2400" dirty="0"/>
            </a:br>
            <a:r>
              <a:rPr lang="en-US" altLang="zh-CN" sz="2400" dirty="0"/>
              <a:t>allows us to subtract Money objects as in</a:t>
            </a:r>
            <a:br>
              <a:rPr lang="en-US" altLang="zh-CN" sz="2400" dirty="0"/>
            </a:br>
            <a:r>
              <a:rPr lang="en-US" altLang="zh-CN" sz="2400" dirty="0"/>
              <a:t>          Money  amount1, amount2, amount2;</a:t>
            </a:r>
            <a:br>
              <a:rPr lang="en-US" altLang="zh-CN" sz="2400" dirty="0"/>
            </a:br>
            <a:r>
              <a:rPr lang="en-US" altLang="zh-CN" sz="2400" dirty="0"/>
              <a:t>            …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amount3 = amount1 – amount2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Overloading the – operator with one parameter</a:t>
            </a:r>
            <a:br>
              <a:rPr lang="en-US" altLang="zh-CN" sz="2400" dirty="0"/>
            </a:br>
            <a:r>
              <a:rPr lang="en-US" altLang="zh-CN" sz="2400" dirty="0"/>
              <a:t>allows us to negate a money value like this</a:t>
            </a:r>
            <a:br>
              <a:rPr lang="en-US" altLang="zh-CN" sz="2400" dirty="0"/>
            </a:br>
            <a:r>
              <a:rPr lang="en-US" altLang="zh-CN" sz="2400" dirty="0"/>
              <a:t>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amount3 =  -amount1;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en-US" altLang="zh-CN" dirty="0"/>
              <a:t>Friend Functions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187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49F2718-C72C-43C4-AF07-9CE0C1566032}" type="slidenum">
              <a:rPr lang="en-US" altLang="zh-CN" smtClean="0"/>
              <a:pPr/>
              <a:t>50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560142" name="Group 14"/>
          <p:cNvGrpSpPr>
            <a:grpSpLocks/>
          </p:cNvGrpSpPr>
          <p:nvPr/>
        </p:nvGrpSpPr>
        <p:grpSpPr bwMode="auto">
          <a:xfrm>
            <a:off x="1611313" y="4044950"/>
            <a:ext cx="5210175" cy="1898650"/>
            <a:chOff x="1015" y="2548"/>
            <a:chExt cx="3282" cy="1196"/>
          </a:xfrm>
        </p:grpSpPr>
        <p:grpSp>
          <p:nvGrpSpPr>
            <p:cNvPr id="560139" name="Group 11"/>
            <p:cNvGrpSpPr>
              <a:grpSpLocks/>
            </p:cNvGrpSpPr>
            <p:nvPr/>
          </p:nvGrpSpPr>
          <p:grpSpPr bwMode="auto">
            <a:xfrm>
              <a:off x="1015" y="2548"/>
              <a:ext cx="1177" cy="632"/>
              <a:chOff x="1015" y="2548"/>
              <a:chExt cx="1177" cy="632"/>
            </a:xfrm>
          </p:grpSpPr>
          <p:sp>
            <p:nvSpPr>
              <p:cNvPr id="560131" name="Text Box 3"/>
              <p:cNvSpPr txBox="1">
                <a:spLocks noChangeArrowheads="1"/>
              </p:cNvSpPr>
              <p:nvPr/>
            </p:nvSpPr>
            <p:spPr bwMode="auto">
              <a:xfrm>
                <a:off x="1015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chemeClr val="tx2"/>
                    </a:solidFill>
                  </a:rPr>
                  <a:t>Operand 1</a:t>
                </a:r>
              </a:p>
            </p:txBody>
          </p:sp>
          <p:sp>
            <p:nvSpPr>
              <p:cNvPr id="560134" name="Line 6"/>
              <p:cNvSpPr>
                <a:spLocks noChangeShapeType="1"/>
              </p:cNvSpPr>
              <p:nvPr/>
            </p:nvSpPr>
            <p:spPr bwMode="auto">
              <a:xfrm flipV="1">
                <a:off x="1920" y="2548"/>
                <a:ext cx="0" cy="34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0" name="Group 12"/>
            <p:cNvGrpSpPr>
              <a:grpSpLocks/>
            </p:cNvGrpSpPr>
            <p:nvPr/>
          </p:nvGrpSpPr>
          <p:grpSpPr bwMode="auto">
            <a:xfrm>
              <a:off x="1954" y="2548"/>
              <a:ext cx="1002" cy="1196"/>
              <a:chOff x="1954" y="2548"/>
              <a:chExt cx="1002" cy="1196"/>
            </a:xfrm>
          </p:grpSpPr>
          <p:sp>
            <p:nvSpPr>
              <p:cNvPr id="560132" name="Text Box 4"/>
              <p:cNvSpPr txBox="1">
                <a:spLocks noChangeArrowheads="1"/>
              </p:cNvSpPr>
              <p:nvPr/>
            </p:nvSpPr>
            <p:spPr bwMode="auto">
              <a:xfrm>
                <a:off x="1954" y="3417"/>
                <a:ext cx="100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Operator</a:t>
                </a:r>
              </a:p>
            </p:txBody>
          </p:sp>
          <p:sp>
            <p:nvSpPr>
              <p:cNvPr id="560135" name="Line 7"/>
              <p:cNvSpPr>
                <a:spLocks noChangeShapeType="1"/>
              </p:cNvSpPr>
              <p:nvPr/>
            </p:nvSpPr>
            <p:spPr bwMode="auto">
              <a:xfrm flipV="1">
                <a:off x="2380" y="2548"/>
                <a:ext cx="0" cy="88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1" name="Group 13"/>
            <p:cNvGrpSpPr>
              <a:grpSpLocks/>
            </p:cNvGrpSpPr>
            <p:nvPr/>
          </p:nvGrpSpPr>
          <p:grpSpPr bwMode="auto">
            <a:xfrm>
              <a:off x="3120" y="2560"/>
              <a:ext cx="1177" cy="620"/>
              <a:chOff x="3120" y="2560"/>
              <a:chExt cx="1177" cy="620"/>
            </a:xfrm>
          </p:grpSpPr>
          <p:sp>
            <p:nvSpPr>
              <p:cNvPr id="560133" name="Text Box 5"/>
              <p:cNvSpPr txBox="1">
                <a:spLocks noChangeArrowheads="1"/>
              </p:cNvSpPr>
              <p:nvPr/>
            </p:nvSpPr>
            <p:spPr bwMode="auto">
              <a:xfrm>
                <a:off x="3120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Operand 2</a:t>
                </a:r>
              </a:p>
            </p:txBody>
          </p:sp>
          <p:sp>
            <p:nvSpPr>
              <p:cNvPr id="560136" name="Line 8"/>
              <p:cNvSpPr>
                <a:spLocks noChangeShapeType="1"/>
              </p:cNvSpPr>
              <p:nvPr/>
            </p:nvSpPr>
            <p:spPr bwMode="auto">
              <a:xfrm flipV="1">
                <a:off x="3617" y="2560"/>
                <a:ext cx="0" cy="3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601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&lt;&lt; and &gt;&gt;</a:t>
            </a:r>
          </a:p>
        </p:txBody>
      </p:sp>
      <p:sp>
        <p:nvSpPr>
          <p:cNvPr id="5601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insertion operator &lt;&lt; is a binary operator</a:t>
            </a:r>
          </a:p>
          <a:p>
            <a:pPr lvl="1"/>
            <a:r>
              <a:rPr lang="en-US" altLang="zh-CN" dirty="0"/>
              <a:t>The first operand is the output stream</a:t>
            </a:r>
          </a:p>
          <a:p>
            <a:pPr lvl="1"/>
            <a:r>
              <a:rPr lang="en-US" altLang="zh-CN" dirty="0"/>
              <a:t>The second operand is the value following &lt;&lt;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  </a:t>
            </a:r>
            <a:r>
              <a:rPr lang="en-US" altLang="zh-CN" dirty="0" err="1"/>
              <a:t>cout</a:t>
            </a:r>
            <a:r>
              <a:rPr lang="en-US" altLang="zh-CN" dirty="0"/>
              <a:t> &lt;&lt; "Hello out there.\n";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648555C-13FC-4A82-ADB0-03D3DD0D98D8}" type="slidenum">
              <a:rPr lang="en-US" altLang="zh-CN" smtClean="0"/>
              <a:pPr/>
              <a:t>51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Replacing Function output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Overloading the &lt;&lt; operator allows us to </a:t>
            </a:r>
            <a:br>
              <a:rPr lang="en-US" altLang="zh-CN" dirty="0"/>
            </a:br>
            <a:r>
              <a:rPr lang="en-US" altLang="zh-CN" dirty="0"/>
              <a:t>use &lt;&lt; instead of Money's output function</a:t>
            </a:r>
          </a:p>
          <a:p>
            <a:pPr lvl="1"/>
            <a:r>
              <a:rPr lang="en-US" altLang="zh-CN" dirty="0"/>
              <a:t>Given the declaration:  Money amount(100); </a:t>
            </a:r>
            <a:br>
              <a:rPr lang="en-US" altLang="zh-CN" dirty="0"/>
            </a:br>
            <a:r>
              <a:rPr lang="en-US" altLang="zh-CN" dirty="0"/>
              <a:t>                       </a:t>
            </a:r>
            <a:br>
              <a:rPr lang="en-US" altLang="zh-CN" dirty="0"/>
            </a:br>
            <a:r>
              <a:rPr lang="en-US" altLang="zh-CN" dirty="0"/>
              <a:t>         		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 can become</a:t>
            </a:r>
          </a:p>
          <a:p>
            <a:pPr lvl="1"/>
            <a:r>
              <a:rPr lang="en-US" altLang="zh-CN" dirty="0"/>
              <a:t> 			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&lt;&lt; amount;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Because &lt;&lt; is a binary operator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 " &lt;&lt; amount &lt;&lt; " in my purse.";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seems as if it could be grouped as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 ) &lt;&lt; amount) &lt;&lt; "in my purse.";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/>
              <a:t>To provide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as an argument for  &lt;&lt; amount,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have") must return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261A834-6A0B-492C-BAFA-25CB82AD1A60}" type="slidenum">
              <a:rPr lang="en-US" altLang="zh-CN" smtClean="0"/>
              <a:pPr/>
              <a:t>52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2178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653602" y="56086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11.7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Does &lt;&lt; Return?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65DFEE8-DCFA-453B-95CC-DF774B7738B0}" type="slidenum">
              <a:rPr lang="en-US" altLang="zh-CN" smtClean="0"/>
              <a:pPr/>
              <a:t>53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Declaration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Based on the previous example, &lt;&lt; should return</a:t>
            </a:r>
            <a:br>
              <a:rPr lang="en-US" altLang="zh-CN" sz="2400" dirty="0"/>
            </a:br>
            <a:r>
              <a:rPr lang="en-US" altLang="zh-CN" sz="2400" dirty="0"/>
              <a:t>its first argument, the output stream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This leads to a declaration of the overloaded </a:t>
            </a:r>
            <a:br>
              <a:rPr lang="en-US" altLang="zh-CN" sz="2400" dirty="0"/>
            </a:br>
            <a:r>
              <a:rPr lang="en-US" altLang="zh-CN" sz="2400" dirty="0"/>
              <a:t>&lt;&lt; operator for the Money class: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friend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72E5CDD-DAC1-4FB8-8E11-C689F6E47DD3}" type="slidenum">
              <a:rPr lang="en-US" altLang="zh-CN" smtClean="0"/>
              <a:pPr/>
              <a:t>54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following defines the &lt;&lt; operator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outs,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&lt;Same as the body of Money::output  in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  Display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11.3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(except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is replaced </a:t>
            </a:r>
            <a:b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with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) &gt;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return outs;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24F151D-A035-440F-A65F-6B6D2D616A40}" type="slidenum">
              <a:rPr lang="en-US" altLang="zh-CN" smtClean="0"/>
              <a:pPr/>
              <a:t>55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Return ostream&amp; ?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&amp; means a </a:t>
            </a:r>
            <a:r>
              <a:rPr lang="en-US" altLang="zh-CN" sz="2400" dirty="0">
                <a:solidFill>
                  <a:srgbClr val="FF0000"/>
                </a:solidFill>
              </a:rPr>
              <a:t>reference</a:t>
            </a:r>
            <a:r>
              <a:rPr lang="en-US" altLang="zh-CN" sz="2400" dirty="0"/>
              <a:t> is returned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So far all our functions have returned values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value of a stream object is not so simple to </a:t>
            </a:r>
            <a:br>
              <a:rPr lang="en-US" altLang="zh-CN" sz="2400" dirty="0"/>
            </a:br>
            <a:r>
              <a:rPr lang="en-US" altLang="zh-CN" sz="2400" dirty="0"/>
              <a:t> return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value of a stream might be an entire file, the </a:t>
            </a:r>
            <a:br>
              <a:rPr lang="en-US" altLang="zh-CN" sz="2400" dirty="0"/>
            </a:br>
            <a:r>
              <a:rPr lang="en-US" altLang="zh-CN" sz="2400" dirty="0"/>
              <a:t>keyboard, or the screen!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We want to return the stream itself, not the </a:t>
            </a:r>
            <a:br>
              <a:rPr lang="en-US" altLang="zh-CN" sz="2400" dirty="0"/>
            </a:br>
            <a:r>
              <a:rPr lang="en-US" altLang="zh-CN" sz="2400" dirty="0"/>
              <a:t>value of the stream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&amp; means that we want to return the stream, </a:t>
            </a:r>
            <a:br>
              <a:rPr lang="en-US" altLang="zh-CN" sz="2400" dirty="0"/>
            </a:br>
            <a:r>
              <a:rPr lang="en-US" altLang="zh-CN" sz="2400" dirty="0"/>
              <a:t>not its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Overloading the &gt;&gt; operator for input is very </a:t>
            </a:r>
            <a:br>
              <a:rPr lang="en-US" altLang="zh-CN" sz="2400" dirty="0"/>
            </a:br>
            <a:r>
              <a:rPr lang="en-US" altLang="zh-CN" sz="2400" dirty="0"/>
              <a:t>similar to overloading the  &lt;&lt; for output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 &gt;&gt; could be defined this way for the Money class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&gt;&gt;(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        Money&amp; amount);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&lt;This part is the same as the body of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Money::input in Display 11.3 (except that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is replaced with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)&gt;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return ins;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}                                        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B4DA05D-B414-4F38-BAC3-C302CEF3EBFA}" type="slidenum">
              <a:rPr lang="en-US" altLang="zh-CN" smtClean="0"/>
              <a:pPr/>
              <a:t>56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6274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350864" y="5627688"/>
            <a:ext cx="3104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 </a:t>
            </a:r>
            <a:r>
              <a:rPr lang="en-US" altLang="zh-CN" sz="2800" b="1" dirty="0">
                <a:solidFill>
                  <a:schemeClr val="tx2"/>
                </a:solidFill>
              </a:rPr>
              <a:t>(1-4)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&gt;&gt;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649, 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57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764735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D21A7A7-6422-47AE-9285-E112A5B6D6E1}" type="slidenum">
              <a:rPr lang="en-US" altLang="zh-CN" smtClean="0"/>
              <a:pPr/>
              <a:t>58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.2 </a:t>
            </a:r>
            <a:r>
              <a:rPr lang="en-US" altLang="zh-CN" dirty="0"/>
              <a:t>Conclusion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Can you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Describe the purpose of a making a function a friend?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Describe the use of constant parameters?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Identify the return type of the overloaded operators</a:t>
            </a:r>
            <a:br>
              <a:rPr lang="en-US" altLang="zh-CN" dirty="0"/>
            </a:br>
            <a:r>
              <a:rPr lang="en-US" altLang="zh-CN" dirty="0"/>
              <a:t>&lt;&lt; and &gt;&gt;?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en-US" altLang="zh-CN" dirty="0"/>
              <a:t>Arrays and </a:t>
            </a:r>
            <a:r>
              <a:rPr lang="en-US" altLang="zh-CN" dirty="0" smtClean="0"/>
              <a:t>Classes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59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0898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Class operations are typically implemented</a:t>
            </a:r>
            <a:br>
              <a:rPr lang="en-US" altLang="zh-CN" dirty="0"/>
            </a:br>
            <a:r>
              <a:rPr lang="en-US" altLang="zh-CN" dirty="0"/>
              <a:t>as member functions</a:t>
            </a:r>
          </a:p>
          <a:p>
            <a:endParaRPr lang="en-US" altLang="zh-CN" dirty="0"/>
          </a:p>
          <a:p>
            <a:r>
              <a:rPr lang="en-US" altLang="zh-CN" dirty="0"/>
              <a:t>Some operations are better implemented as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ordinary (nonmember) functions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11.2 Review(1)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Overloading </a:t>
            </a:r>
            <a:r>
              <a:rPr lang="en-US" altLang="zh-CN" dirty="0" smtClean="0"/>
              <a:t>Operators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+ Overloading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&gt;&gt; Overloading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&lt;&lt; </a:t>
            </a:r>
            <a:r>
              <a:rPr lang="en-US" altLang="zh-CN" dirty="0"/>
              <a:t>Overloading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60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236910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11.2 </a:t>
            </a:r>
            <a:r>
              <a:rPr lang="en-US" altLang="zh-CN" sz="2400" dirty="0" smtClean="0"/>
              <a:t>Review(2)</a:t>
            </a:r>
            <a:endParaRPr lang="zh-CN" altLang="en-US" sz="2400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friend 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	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Money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temp.all_cents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amount1.all_cents + 	amount2.all_cents;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return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61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04403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2EA7D5A-B06D-43E9-B94F-1CB55F7E7CA5}" type="slidenum">
              <a:rPr lang="en-US" altLang="zh-CN" smtClean="0"/>
              <a:pPr/>
              <a:t>62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and Classes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Arrays can use structures or classes as their </a:t>
            </a:r>
            <a:br>
              <a:rPr lang="en-US" altLang="zh-CN" dirty="0"/>
            </a:br>
            <a:r>
              <a:rPr lang="en-US" altLang="zh-CN" dirty="0"/>
              <a:t>base types</a:t>
            </a:r>
          </a:p>
          <a:p>
            <a:pPr lvl="1"/>
            <a:r>
              <a:rPr lang="en-US" altLang="zh-CN" dirty="0"/>
              <a:t>Example: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double velocity;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			char direction;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[10];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0255EB7-A90A-41B2-BC86-C8C0877C3C1F}" type="slidenum">
              <a:rPr lang="en-US" altLang="zh-CN" smtClean="0"/>
              <a:pPr/>
              <a:t>63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Members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an array's base type is a structure or a </a:t>
            </a:r>
            <a:br>
              <a:rPr lang="en-US" altLang="zh-CN" dirty="0"/>
            </a:br>
            <a:r>
              <a:rPr lang="en-US" altLang="zh-CN" dirty="0"/>
              <a:t>class…</a:t>
            </a:r>
          </a:p>
          <a:p>
            <a:pPr lvl="1"/>
            <a:r>
              <a:rPr lang="en-US" altLang="zh-CN" sz="2400" dirty="0"/>
              <a:t>Use the dot operator to access the members of </a:t>
            </a:r>
            <a:r>
              <a:rPr lang="en-US" altLang="zh-CN" sz="2400" dirty="0" err="1"/>
              <a:t>anindexed</a:t>
            </a:r>
            <a:r>
              <a:rPr lang="en-US" altLang="zh-CN" sz="2400" dirty="0"/>
              <a:t> variable</a:t>
            </a:r>
          </a:p>
          <a:p>
            <a:pPr lvl="1"/>
            <a:r>
              <a:rPr lang="en-US" altLang="zh-CN" sz="2400" dirty="0"/>
              <a:t>Example: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for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10;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&lt;&lt; "Enter velocity: 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&gt;&gt;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].velocity;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		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Money class of Chapter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 can be the base</a:t>
            </a:r>
            <a:br>
              <a:rPr lang="en-US" altLang="zh-CN"/>
            </a:br>
            <a:r>
              <a:rPr lang="en-US" altLang="zh-CN"/>
              <a:t>type for an array</a:t>
            </a:r>
          </a:p>
          <a:p>
            <a:endParaRPr lang="en-US" altLang="zh-CN"/>
          </a:p>
          <a:p>
            <a:r>
              <a:rPr lang="en-US" altLang="zh-CN"/>
              <a:t>When an array of classes is declared</a:t>
            </a:r>
          </a:p>
          <a:p>
            <a:pPr lvl="1"/>
            <a:r>
              <a:rPr lang="en-US" altLang="zh-CN"/>
              <a:t>The default constructor is called to initialize the </a:t>
            </a:r>
            <a:br>
              <a:rPr lang="en-US" altLang="zh-CN"/>
            </a:br>
            <a:r>
              <a:rPr lang="en-US" altLang="zh-CN"/>
              <a:t>indexed variables</a:t>
            </a:r>
          </a:p>
          <a:p>
            <a:r>
              <a:rPr lang="en-US" altLang="zh-CN"/>
              <a:t>An array of class Money is demonstrated in</a:t>
            </a:r>
            <a:br>
              <a:rPr lang="en-US" altLang="zh-CN"/>
            </a:br>
            <a:r>
              <a:rPr lang="en-US" altLang="zh-CN"/>
              <a:t> </a:t>
            </a:r>
          </a:p>
          <a:p>
            <a:pPr lvl="1"/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39E8B97-464E-463C-AE1A-B09FE5226135}" type="slidenum">
              <a:rPr lang="en-US" altLang="zh-CN" smtClean="0"/>
              <a:pPr/>
              <a:t>64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08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46720" y="2366963"/>
            <a:ext cx="33051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.13 </a:t>
            </a:r>
            <a:r>
              <a:rPr lang="en-US" altLang="zh-CN" sz="2800" b="1" dirty="0">
                <a:solidFill>
                  <a:schemeClr val="tx2"/>
                </a:solidFill>
              </a:rPr>
              <a:t>(1-2)</a:t>
            </a:r>
          </a:p>
        </p:txBody>
      </p:sp>
      <p:sp>
        <p:nvSpPr>
          <p:cNvPr id="5908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189538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08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795963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Array of Money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animBg="1"/>
      <p:bldP spid="59085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DISPLAY 11.9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65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799800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82EE02F-2A29-4B8C-9FD3-0D64403C32F2}" type="slidenum">
              <a:rPr lang="en-US" altLang="zh-CN" smtClean="0"/>
              <a:pPr/>
              <a:t>66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Structure Members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structure can contain an array as a member</a:t>
            </a:r>
          </a:p>
          <a:p>
            <a:pPr lvl="1"/>
            <a:r>
              <a:rPr lang="en-US" altLang="zh-CN" dirty="0"/>
              <a:t>Example: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Data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			double time[10];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distance;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Data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dirty="0" err="1"/>
              <a:t>my_best</a:t>
            </a:r>
            <a:r>
              <a:rPr lang="en-US" altLang="zh-CN" dirty="0"/>
              <a:t> contains an array of type double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9319FC5-4CA5-4047-AE93-B4F2014200EA}" type="slidenum">
              <a:rPr lang="en-US" altLang="zh-CN" smtClean="0"/>
              <a:pPr/>
              <a:t>67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Array Elements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access the array elements within a structure</a:t>
            </a:r>
          </a:p>
          <a:p>
            <a:pPr lvl="1"/>
            <a:r>
              <a:rPr lang="en-US" altLang="zh-CN" dirty="0"/>
              <a:t>Use the dot operator to identify the array within the structure</a:t>
            </a:r>
          </a:p>
          <a:p>
            <a:pPr lvl="1"/>
            <a:r>
              <a:rPr lang="en-US" altLang="zh-CN" dirty="0"/>
              <a:t>Use the [ ]'s to identify the indexed variable desired</a:t>
            </a:r>
          </a:p>
          <a:p>
            <a:pPr lvl="1"/>
            <a:r>
              <a:rPr lang="en-US" altLang="zh-CN" dirty="0"/>
              <a:t>Example: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my_best.time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references the </a:t>
            </a:r>
            <a:r>
              <a:rPr lang="en-US" altLang="zh-CN" dirty="0" err="1"/>
              <a:t>ith</a:t>
            </a:r>
            <a:r>
              <a:rPr lang="en-US" altLang="zh-CN" dirty="0"/>
              <a:t> indexed variable of the variable time in the structure </a:t>
            </a:r>
            <a:r>
              <a:rPr lang="en-US" altLang="zh-CN" dirty="0" err="1"/>
              <a:t>my_best</a:t>
            </a:r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C1374C8-C911-4EB3-ABC0-11FFB206E5C4}" type="slidenum">
              <a:rPr lang="en-US" altLang="zh-CN" smtClean="0"/>
              <a:pPr/>
              <a:t>68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Class Members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Class </a:t>
            </a:r>
            <a:r>
              <a:rPr lang="en-US" altLang="zh-CN" sz="2400" dirty="0" err="1"/>
              <a:t>TemperatureList</a:t>
            </a:r>
            <a:r>
              <a:rPr lang="en-US" altLang="zh-CN" sz="2400" dirty="0"/>
              <a:t> includes an array</a:t>
            </a:r>
          </a:p>
          <a:p>
            <a:pPr lvl="1"/>
            <a:r>
              <a:rPr lang="en-US" altLang="zh-CN" sz="2400" dirty="0"/>
              <a:t>The array, named list, contains temperatures</a:t>
            </a:r>
          </a:p>
          <a:p>
            <a:pPr lvl="1"/>
            <a:r>
              <a:rPr lang="en-US" altLang="zh-CN" sz="2400" dirty="0"/>
              <a:t>Member variable size is the number of items stored</a:t>
            </a:r>
          </a:p>
          <a:p>
            <a:pPr lvl="1"/>
            <a:r>
              <a:rPr lang="en-US" altLang="zh-CN" sz="2400" dirty="0"/>
              <a:t> 		     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public: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 ); 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//Member functions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private: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double   list [MAX_LIST_SIZE];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size;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create an object of type </a:t>
            </a:r>
            <a:r>
              <a:rPr lang="en-US" altLang="zh-CN" dirty="0" err="1"/>
              <a:t>TemperatureList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TemperatureList</a:t>
            </a:r>
            <a:r>
              <a:rPr lang="en-US" altLang="zh-CN" dirty="0"/>
              <a:t>  </a:t>
            </a:r>
            <a:r>
              <a:rPr lang="en-US" altLang="zh-CN" dirty="0" err="1"/>
              <a:t>my_data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To add a temperature to the list: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My_data.add_temperature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(77);</a:t>
            </a:r>
          </a:p>
          <a:p>
            <a:pPr lvl="2"/>
            <a:r>
              <a:rPr lang="en-US" altLang="zh-CN" dirty="0"/>
              <a:t>A check is made to see if the array is full</a:t>
            </a:r>
          </a:p>
          <a:p>
            <a:r>
              <a:rPr lang="en-US" altLang="zh-CN" dirty="0"/>
              <a:t>&lt;&lt; is overloaded so output of the list is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&lt;&lt;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445CD1A-3F35-4A4E-99B4-20D3A3C808D1}" type="slidenum">
              <a:rPr lang="en-US" altLang="zh-CN" smtClean="0"/>
              <a:pPr/>
              <a:t>69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4960938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.15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5567363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TemperatureList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An Equality Function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4000" dirty="0"/>
              <a:t> </a:t>
            </a:r>
            <a:r>
              <a:rPr lang="en-US" altLang="zh-CN" dirty="0"/>
              <a:t>class from Chapter </a:t>
            </a:r>
            <a:r>
              <a:rPr lang="en-US" altLang="zh-CN" dirty="0" smtClean="0"/>
              <a:t>10 </a:t>
            </a:r>
            <a:r>
              <a:rPr lang="en-US" altLang="zh-CN" dirty="0"/>
              <a:t>can</a:t>
            </a:r>
            <a:br>
              <a:rPr lang="en-US" altLang="zh-CN" dirty="0"/>
            </a:br>
            <a:r>
              <a:rPr lang="en-US" altLang="zh-CN" dirty="0"/>
              <a:t>be enhanced to include an equality function</a:t>
            </a:r>
          </a:p>
          <a:p>
            <a:pPr lvl="1"/>
            <a:r>
              <a:rPr lang="en-US" altLang="zh-CN" dirty="0"/>
              <a:t>An equality function tests two objects of </a:t>
            </a:r>
            <a:br>
              <a:rPr lang="en-US" altLang="zh-CN" dirty="0"/>
            </a:br>
            <a:r>
              <a:rPr lang="en-US" altLang="zh-CN" dirty="0"/>
              <a:t>type </a:t>
            </a:r>
            <a:r>
              <a:rPr lang="en-US" altLang="zh-CN" dirty="0" err="1"/>
              <a:t>DayOfYear</a:t>
            </a:r>
            <a:r>
              <a:rPr lang="en-US" altLang="zh-CN" dirty="0"/>
              <a:t> to see if their values represent </a:t>
            </a:r>
            <a:br>
              <a:rPr lang="en-US" altLang="zh-CN" dirty="0"/>
            </a:br>
            <a:r>
              <a:rPr lang="en-US" altLang="zh-CN" dirty="0"/>
              <a:t>the same date</a:t>
            </a:r>
          </a:p>
          <a:p>
            <a:pPr lvl="1"/>
            <a:r>
              <a:rPr lang="en-US" altLang="zh-CN" dirty="0"/>
              <a:t>Two dates are equal if they represent the same </a:t>
            </a:r>
            <a:br>
              <a:rPr lang="en-US" altLang="zh-CN" dirty="0"/>
            </a:br>
            <a:r>
              <a:rPr lang="en-US" altLang="zh-CN" dirty="0"/>
              <a:t>day and month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FF5C934-0392-488F-B9ED-4D0ECE15DA11}" type="slidenum">
              <a:rPr lang="en-US" altLang="zh-CN" smtClean="0"/>
              <a:pPr/>
              <a:t>70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.3 </a:t>
            </a:r>
            <a:r>
              <a:rPr lang="en-US" altLang="zh-CN" dirty="0"/>
              <a:t>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Declare an array as a member of a class?</a:t>
            </a:r>
          </a:p>
          <a:p>
            <a:pPr lvl="1"/>
            <a:r>
              <a:rPr lang="en-US" altLang="zh-CN"/>
              <a:t>Declare an array of objects of a class?</a:t>
            </a:r>
          </a:p>
          <a:p>
            <a:pPr lvl="1"/>
            <a:r>
              <a:rPr lang="en-US" altLang="zh-CN"/>
              <a:t>Write code to call a member function of an element in an array of objects of a class?</a:t>
            </a:r>
          </a:p>
          <a:p>
            <a:pPr lvl="1"/>
            <a:r>
              <a:rPr lang="en-US" altLang="zh-CN"/>
              <a:t>Write code to access an element of an array of </a:t>
            </a:r>
            <a:br>
              <a:rPr lang="en-US" altLang="zh-CN"/>
            </a:br>
            <a:r>
              <a:rPr lang="en-US" altLang="zh-CN"/>
              <a:t>integers that is a member of a class?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</a:t>
            </a:r>
            <a:r>
              <a:rPr lang="en-US" altLang="zh-CN" b="1" dirty="0" smtClean="0"/>
              <a:t>687 </a:t>
            </a:r>
            <a:r>
              <a:rPr lang="en-US" altLang="zh-CN" b="1" dirty="0"/>
              <a:t>.</a:t>
            </a:r>
            <a:r>
              <a:rPr lang="en-US" altLang="zh-CN" b="1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71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266858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689. 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72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379903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11.4 </a:t>
            </a:r>
            <a:r>
              <a:rPr lang="en-US" altLang="zh-CN" dirty="0"/>
              <a:t>Classes and Dynamic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73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6740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2E7C369-82CD-41B9-874B-EA414B5E06F9}" type="slidenum">
              <a:rPr lang="en-US" altLang="zh-CN" smtClean="0"/>
              <a:pPr/>
              <a:t>74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 and Dynamic Arrays   </a:t>
            </a:r>
          </a:p>
        </p:txBody>
      </p:sp>
      <p:sp>
        <p:nvSpPr>
          <p:cNvPr id="5969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A dynamic array can have a class as its base type</a:t>
            </a:r>
          </a:p>
          <a:p>
            <a:r>
              <a:rPr lang="en-US" altLang="zh-CN"/>
              <a:t>A class can have a member variable that is a</a:t>
            </a:r>
            <a:br>
              <a:rPr lang="en-US" altLang="zh-CN"/>
            </a:br>
            <a:r>
              <a:rPr lang="en-US" altLang="zh-CN"/>
              <a:t>dynamic array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In this section you will see a class using a dynamic array as a member variable.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F0E1836-0C74-4CE5-BB28-05D56CA5D3CF}" type="slidenum">
              <a:rPr lang="en-US" altLang="zh-CN" smtClean="0"/>
              <a:pPr/>
              <a:t>75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 String Variable Class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We will define the 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will be string variables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use dynamic arrays whose size is determined when the program is running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class is similar to the string class </a:t>
            </a:r>
            <a:br>
              <a:rPr lang="en-US" altLang="zh-CN" dirty="0"/>
            </a:br>
            <a:r>
              <a:rPr lang="en-US" altLang="zh-CN" dirty="0"/>
              <a:t>discussed earlier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):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(100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	value = new char[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+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				1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];//+1 is for '\0'.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		value[0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  }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76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113783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5BB4B22-D796-435F-8B17-FE06C9107200}" type="slidenum">
              <a:rPr lang="en-US" altLang="zh-CN" smtClean="0"/>
              <a:pPr/>
              <a:t>77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Constructors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default StringVar constructor creates an </a:t>
            </a:r>
            <a:br>
              <a:rPr lang="en-US" altLang="zh-CN"/>
            </a:br>
            <a:r>
              <a:rPr lang="en-US" altLang="zh-CN"/>
              <a:t>object with a maximum string length of 100</a:t>
            </a:r>
          </a:p>
          <a:p>
            <a:r>
              <a:rPr lang="en-US" altLang="zh-CN"/>
              <a:t>Another StringVar constructor takes an argument</a:t>
            </a:r>
            <a:br>
              <a:rPr lang="en-US" altLang="zh-CN"/>
            </a:br>
            <a:r>
              <a:rPr lang="en-US" altLang="zh-CN"/>
              <a:t>of type int which determines the maximum</a:t>
            </a:r>
            <a:br>
              <a:rPr lang="en-US" altLang="zh-CN"/>
            </a:br>
            <a:r>
              <a:rPr lang="en-US" altLang="zh-CN"/>
              <a:t>string length of the object</a:t>
            </a:r>
          </a:p>
          <a:p>
            <a:r>
              <a:rPr lang="en-US" altLang="zh-CN"/>
              <a:t>A third StringVar constructor takes a C-string</a:t>
            </a:r>
            <a:br>
              <a:rPr lang="en-US" altLang="zh-CN"/>
            </a:br>
            <a:r>
              <a:rPr lang="en-US" altLang="zh-CN"/>
              <a:t>argument and…</a:t>
            </a:r>
          </a:p>
          <a:p>
            <a:pPr lvl="1"/>
            <a:r>
              <a:rPr lang="en-US" altLang="zh-CN"/>
              <a:t>sets maximum length to the length of the       C-string</a:t>
            </a:r>
          </a:p>
          <a:p>
            <a:pPr lvl="1"/>
            <a:r>
              <a:rPr lang="en-US" altLang="zh-CN"/>
              <a:t>copies the C-string into the object's string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 sz="2600" dirty="0"/>
              <a:t>In addition to constructors, the </a:t>
            </a:r>
            <a:r>
              <a:rPr lang="en-US" altLang="zh-CN" sz="2600" dirty="0" err="1"/>
              <a:t>StringVar</a:t>
            </a:r>
            <a:r>
              <a:rPr lang="en-US" altLang="zh-CN" sz="2600" dirty="0"/>
              <a:t> </a:t>
            </a:r>
            <a:br>
              <a:rPr lang="en-US" altLang="zh-CN" sz="2600" dirty="0"/>
            </a:br>
            <a:r>
              <a:rPr lang="en-US" altLang="zh-CN" sz="2600" dirty="0"/>
              <a:t>interface includes:</a:t>
            </a:r>
          </a:p>
          <a:p>
            <a:pPr lvl="1"/>
            <a:r>
              <a:rPr lang="en-US" altLang="zh-CN" sz="2600" dirty="0"/>
              <a:t>Member functions</a:t>
            </a:r>
          </a:p>
          <a:p>
            <a:pPr lvl="2"/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length( 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input_line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ins);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friend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the_string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</a:p>
          <a:p>
            <a:pPr lvl="1"/>
            <a:r>
              <a:rPr lang="en-US" altLang="zh-CN" sz="2600" dirty="0"/>
              <a:t>Copy Constructor …discussed later</a:t>
            </a:r>
          </a:p>
          <a:p>
            <a:pPr lvl="1"/>
            <a:r>
              <a:rPr lang="en-US" altLang="zh-CN" sz="2600" dirty="0"/>
              <a:t>Destructor …discussed later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E413D57-97B4-4011-B691-95E6B5E7E0A0}" type="slidenum">
              <a:rPr lang="en-US" altLang="zh-CN" smtClean="0"/>
              <a:pPr/>
              <a:t>78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600071" name="Group 7"/>
          <p:cNvGrpSpPr>
            <a:grpSpLocks/>
          </p:cNvGrpSpPr>
          <p:nvPr/>
        </p:nvGrpSpPr>
        <p:grpSpPr bwMode="auto">
          <a:xfrm>
            <a:off x="1754188" y="5943594"/>
            <a:ext cx="5635627" cy="523875"/>
            <a:chOff x="1105" y="3744"/>
            <a:chExt cx="3550" cy="330"/>
          </a:xfrm>
        </p:grpSpPr>
        <p:sp>
          <p:nvSpPr>
            <p:cNvPr id="600067" name="Text Box 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05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(1)</a:t>
              </a:r>
            </a:p>
          </p:txBody>
        </p:sp>
        <p:sp>
          <p:nvSpPr>
            <p:cNvPr id="600068" name="Text Box 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01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(2)</a:t>
              </a:r>
            </a:p>
          </p:txBody>
        </p:sp>
      </p:grpSp>
      <p:sp>
        <p:nvSpPr>
          <p:cNvPr id="600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Interface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Using the </a:t>
            </a:r>
            <a:r>
              <a:rPr lang="en-US" altLang="zh-CN" dirty="0" err="1"/>
              <a:t>StringVar</a:t>
            </a:r>
            <a:r>
              <a:rPr lang="en-US" altLang="zh-CN" dirty="0"/>
              <a:t> interface of 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.7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we can write a program using the </a:t>
            </a:r>
            <a:r>
              <a:rPr lang="en-US" altLang="zh-CN" dirty="0" err="1"/>
              <a:t>StringVar</a:t>
            </a:r>
            <a:r>
              <a:rPr lang="en-US" altLang="zh-CN" dirty="0"/>
              <a:t> class</a:t>
            </a:r>
          </a:p>
          <a:p>
            <a:pPr lvl="1"/>
            <a:r>
              <a:rPr lang="en-US" altLang="zh-CN" dirty="0"/>
              <a:t>The program uses function conversation to</a:t>
            </a:r>
          </a:p>
          <a:p>
            <a:pPr lvl="2"/>
            <a:r>
              <a:rPr lang="en-US" altLang="zh-CN" dirty="0"/>
              <a:t>Create two </a:t>
            </a:r>
            <a:r>
              <a:rPr lang="en-US" altLang="zh-CN" dirty="0" err="1"/>
              <a:t>StringVar</a:t>
            </a:r>
            <a:r>
              <a:rPr lang="en-US" altLang="zh-CN" dirty="0"/>
              <a:t> objects, </a:t>
            </a:r>
            <a:r>
              <a:rPr lang="en-US" altLang="zh-CN" dirty="0" err="1"/>
              <a:t>your_name</a:t>
            </a:r>
            <a:r>
              <a:rPr lang="en-US" altLang="zh-CN" dirty="0"/>
              <a:t> and </a:t>
            </a:r>
            <a:r>
              <a:rPr lang="en-US" altLang="zh-CN" dirty="0" err="1"/>
              <a:t>our_name</a:t>
            </a:r>
            <a:endParaRPr lang="en-US" altLang="zh-CN" dirty="0"/>
          </a:p>
          <a:p>
            <a:pPr lvl="2"/>
            <a:r>
              <a:rPr lang="en-US" altLang="zh-CN" dirty="0" err="1"/>
              <a:t>your_name</a:t>
            </a:r>
            <a:r>
              <a:rPr lang="en-US" altLang="zh-CN" dirty="0"/>
              <a:t> can contain any string </a:t>
            </a:r>
            <a:r>
              <a:rPr lang="en-US" altLang="zh-CN" dirty="0" err="1"/>
              <a:t>max_name_size</a:t>
            </a:r>
            <a:r>
              <a:rPr lang="en-US" altLang="zh-CN" dirty="0"/>
              <a:t> or shorter in length</a:t>
            </a:r>
          </a:p>
          <a:p>
            <a:pPr lvl="2"/>
            <a:r>
              <a:rPr lang="en-US" altLang="zh-CN" dirty="0" err="1"/>
              <a:t>our_name</a:t>
            </a:r>
            <a:r>
              <a:rPr lang="en-US" altLang="zh-CN" dirty="0"/>
              <a:t> is initialized to "Borg" and can have any string of 4  or less characters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6C2FADD-CF33-4213-8224-F6C6CA672E7F}" type="slidenum">
              <a:rPr lang="en-US" altLang="zh-CN" smtClean="0"/>
              <a:pPr/>
              <a:t>79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109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167702" y="5719763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StringVar Sample Program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DayOfYear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676400"/>
            <a:ext cx="8294687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month, day;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get_month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 get_day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160113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uses a dynamic array to store its string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constructors call new to create the dynamic array for member variable value</a:t>
            </a:r>
          </a:p>
          <a:p>
            <a:pPr lvl="1"/>
            <a:r>
              <a:rPr lang="en-US" altLang="zh-CN" dirty="0"/>
              <a:t>'\0' is used to terminate the string</a:t>
            </a:r>
          </a:p>
          <a:p>
            <a:pPr lvl="1"/>
            <a:r>
              <a:rPr lang="en-US" altLang="zh-CN" dirty="0"/>
              <a:t>The size of the array is not determined until the </a:t>
            </a:r>
            <a:br>
              <a:rPr lang="en-US" altLang="zh-CN" dirty="0"/>
            </a:br>
            <a:r>
              <a:rPr lang="en-US" altLang="zh-CN" dirty="0"/>
              <a:t>array is declared </a:t>
            </a:r>
          </a:p>
          <a:p>
            <a:pPr lvl="2"/>
            <a:r>
              <a:rPr lang="en-US" altLang="zh-CN" dirty="0"/>
              <a:t>Constructor arguments determine the size</a:t>
            </a:r>
          </a:p>
          <a:p>
            <a:pPr lvl="1"/>
            <a:endParaRPr lang="en-US" altLang="zh-CN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5CB6265-3C15-4295-B642-C334B0B8070A}" type="slidenum">
              <a:rPr lang="en-US" altLang="zh-CN" smtClean="0"/>
              <a:pPr/>
              <a:t>80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21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15143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60211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79596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Implementation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nimBg="1"/>
      <p:bldP spid="60211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551A38C-389E-4862-BF99-E7103E7F96D5}" type="slidenum">
              <a:rPr lang="en-US" altLang="zh-CN" smtClean="0"/>
              <a:pPr/>
              <a:t>81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Variables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Dynamic variables do not "go away" unless 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delete is called</a:t>
            </a:r>
          </a:p>
          <a:p>
            <a:pPr lvl="1"/>
            <a:r>
              <a:rPr lang="en-US" altLang="zh-CN" dirty="0"/>
              <a:t>Even if a local pointer variable goes away at the end of a function, the dynamic variable it pointed to remains unless delete is called</a:t>
            </a:r>
          </a:p>
          <a:p>
            <a:pPr lvl="1"/>
            <a:r>
              <a:rPr lang="en-US" altLang="zh-CN" dirty="0"/>
              <a:t>A user of the </a:t>
            </a:r>
            <a:r>
              <a:rPr lang="en-US" altLang="zh-CN" dirty="0" err="1"/>
              <a:t>SringVar</a:t>
            </a:r>
            <a:r>
              <a:rPr lang="en-US" altLang="zh-CN" dirty="0"/>
              <a:t> class could not know that a dynamic array is a member of the class, so could not be expected to call delete when finished with a </a:t>
            </a:r>
            <a:r>
              <a:rPr lang="en-US" altLang="zh-CN" dirty="0" err="1"/>
              <a:t>StringVar</a:t>
            </a:r>
            <a:r>
              <a:rPr lang="en-US" altLang="zh-CN" dirty="0"/>
              <a:t> object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6969939-B5D6-46DB-B552-2B53D5DA8634}" type="slidenum">
              <a:rPr lang="en-US" altLang="zh-CN" smtClean="0"/>
              <a:pPr/>
              <a:t>82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Destructors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dirty="0"/>
              <a:t>A destructor is a member function that is called</a:t>
            </a:r>
            <a:br>
              <a:rPr lang="en-US" altLang="zh-CN" dirty="0"/>
            </a:br>
            <a:r>
              <a:rPr lang="en-US" altLang="zh-CN" dirty="0"/>
              <a:t>automatically when an object of the class goes</a:t>
            </a:r>
            <a:br>
              <a:rPr lang="en-US" altLang="zh-CN" dirty="0"/>
            </a:br>
            <a:r>
              <a:rPr lang="en-US" altLang="zh-CN" dirty="0"/>
              <a:t>out of scope</a:t>
            </a:r>
          </a:p>
          <a:p>
            <a:pPr lvl="1"/>
            <a:r>
              <a:rPr lang="en-US" altLang="zh-CN" dirty="0"/>
              <a:t>The destructor contains code to delete all dynamic variables created by the object</a:t>
            </a:r>
          </a:p>
          <a:p>
            <a:pPr lvl="1"/>
            <a:r>
              <a:rPr lang="en-US" altLang="zh-CN" dirty="0"/>
              <a:t>A class has only one destructor with no arguments</a:t>
            </a:r>
          </a:p>
          <a:p>
            <a:pPr lvl="1"/>
            <a:r>
              <a:rPr lang="en-US" altLang="zh-CN" dirty="0"/>
              <a:t>The name of the destructor is distinguished from the default constructor by the                        tilde symbol ~</a:t>
            </a:r>
          </a:p>
          <a:p>
            <a:pPr lvl="2"/>
            <a:r>
              <a:rPr lang="en-US" altLang="zh-CN" dirty="0"/>
              <a:t>Example:         ~</a:t>
            </a:r>
            <a:r>
              <a:rPr lang="en-US" altLang="zh-CN" dirty="0" err="1"/>
              <a:t>StringVar</a:t>
            </a:r>
            <a:r>
              <a:rPr lang="en-US" altLang="zh-CN" dirty="0"/>
              <a:t>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F84425E-EE3A-4EC8-85DB-41915FCD58C3}" type="slidenum">
              <a:rPr lang="en-US" altLang="zh-CN" smtClean="0"/>
              <a:pPr/>
              <a:t>83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~StringVar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destructor</a:t>
            </a:r>
            <a:r>
              <a:rPr lang="en-US" altLang="zh-CN" dirty="0"/>
              <a:t> in the </a:t>
            </a:r>
            <a:r>
              <a:rPr lang="en-US" altLang="zh-CN" dirty="0" err="1"/>
              <a:t>StringVar</a:t>
            </a:r>
            <a:r>
              <a:rPr lang="en-US" altLang="zh-CN" dirty="0"/>
              <a:t> class must call</a:t>
            </a:r>
            <a:br>
              <a:rPr lang="en-US" altLang="zh-CN" dirty="0"/>
            </a:br>
            <a:r>
              <a:rPr lang="en-US" altLang="zh-CN" dirty="0"/>
              <a:t>delete [ ] to return the memory of any dynamic </a:t>
            </a:r>
            <a:br>
              <a:rPr lang="en-US" altLang="zh-CN" dirty="0"/>
            </a:br>
            <a:r>
              <a:rPr lang="en-US" altLang="zh-CN" dirty="0"/>
              <a:t>variables to the </a:t>
            </a:r>
            <a:r>
              <a:rPr lang="en-US" altLang="zh-CN" dirty="0" err="1"/>
              <a:t>freestore</a:t>
            </a:r>
            <a:endParaRPr lang="en-US" altLang="zh-CN" dirty="0"/>
          </a:p>
          <a:p>
            <a:pPr lvl="1"/>
            <a:r>
              <a:rPr lang="en-US" altLang="zh-CN" dirty="0"/>
              <a:t>Example: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::~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delete [ ] value;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2C5BF9B-9603-4A75-8D17-A8D227D305C6}" type="slidenum">
              <a:rPr lang="en-US" altLang="zh-CN" smtClean="0"/>
              <a:pPr/>
              <a:t>84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62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91745" y="5875338"/>
            <a:ext cx="244432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.10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621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552752" y="5875338"/>
            <a:ext cx="242451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.11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as </a:t>
            </a:r>
            <a:br>
              <a:rPr lang="en-US" altLang="zh-CN"/>
            </a:br>
            <a:r>
              <a:rPr lang="en-US" altLang="zh-CN"/>
              <a:t>Call-by-Value Parameters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Using pointers as call-by-value parameters yields</a:t>
            </a:r>
            <a:br>
              <a:rPr lang="en-US" altLang="zh-CN" sz="2400" dirty="0"/>
            </a:br>
            <a:r>
              <a:rPr lang="en-US" altLang="zh-CN" sz="2400" dirty="0"/>
              <a:t>results you might not expect</a:t>
            </a:r>
          </a:p>
          <a:p>
            <a:pPr lvl="1"/>
            <a:r>
              <a:rPr lang="en-US" altLang="zh-CN" sz="2400" dirty="0"/>
              <a:t>Remember that parameters are local variables</a:t>
            </a:r>
          </a:p>
          <a:p>
            <a:pPr lvl="2"/>
            <a:r>
              <a:rPr lang="en-US" altLang="zh-CN" sz="2000" dirty="0"/>
              <a:t>No change to the parameter should cause a change to the argument</a:t>
            </a:r>
          </a:p>
          <a:p>
            <a:pPr lvl="1"/>
            <a:r>
              <a:rPr lang="en-US" altLang="zh-CN" sz="2400" dirty="0"/>
              <a:t>The value of the parameter is set to the value of the argument (an address is stored in a pointer variable)</a:t>
            </a:r>
          </a:p>
          <a:p>
            <a:pPr lvl="2"/>
            <a:r>
              <a:rPr lang="en-US" altLang="zh-CN" sz="2000" dirty="0"/>
              <a:t>The argument and the parameter hold the same address</a:t>
            </a:r>
          </a:p>
          <a:p>
            <a:pPr lvl="1"/>
            <a:r>
              <a:rPr lang="en-US" altLang="zh-CN" sz="2400" dirty="0"/>
              <a:t>If the parameter is used to change the value pointed to, this is the same value pointed to by the argument!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nimBg="1"/>
      <p:bldP spid="60621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4D25010-280C-4325-8D60-C8A807EA7457}" type="slidenum">
              <a:rPr lang="en-US" altLang="zh-CN" smtClean="0"/>
              <a:pPr/>
              <a:t>85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problem with using call-by-value parameters</a:t>
            </a:r>
            <a:br>
              <a:rPr lang="en-US" altLang="zh-CN"/>
            </a:br>
            <a:r>
              <a:rPr lang="en-US" altLang="zh-CN"/>
              <a:t>with pointer variables is solved by the </a:t>
            </a:r>
            <a:br>
              <a:rPr lang="en-US" altLang="zh-CN"/>
            </a:br>
            <a:r>
              <a:rPr lang="en-US" altLang="zh-CN"/>
              <a:t>copy constructor.</a:t>
            </a:r>
          </a:p>
          <a:p>
            <a:r>
              <a:rPr lang="en-US" altLang="zh-CN"/>
              <a:t>A copy constructor is a constructor with one </a:t>
            </a:r>
            <a:br>
              <a:rPr lang="en-US" altLang="zh-CN"/>
            </a:br>
            <a:r>
              <a:rPr lang="en-US" altLang="zh-CN"/>
              <a:t>parameter of the same type as the class</a:t>
            </a:r>
          </a:p>
          <a:p>
            <a:pPr lvl="1"/>
            <a:r>
              <a:rPr lang="en-US" altLang="zh-CN" sz="2400"/>
              <a:t>The parameter is a call-by-reference parameter</a:t>
            </a:r>
          </a:p>
          <a:p>
            <a:pPr lvl="1"/>
            <a:r>
              <a:rPr lang="en-US" altLang="zh-CN" sz="2400"/>
              <a:t>The parameter is usually a constant  parameter</a:t>
            </a:r>
          </a:p>
          <a:p>
            <a:pPr lvl="1"/>
            <a:r>
              <a:rPr lang="en-US" altLang="zh-CN" sz="2400"/>
              <a:t>The constructor creates a complete, independent copy of its argument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333E482-FC8B-446F-A0AA-D74A2DA055AC}" type="slidenum">
              <a:rPr lang="en-US" altLang="zh-CN" smtClean="0"/>
              <a:pPr/>
              <a:t>86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StringVar</a:t>
            </a:r>
            <a:r>
              <a:rPr lang="en-US" altLang="zh-CN" dirty="0"/>
              <a:t> Copy Constructor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This code for the </a:t>
            </a:r>
            <a:r>
              <a:rPr lang="en-US" altLang="zh-CN" sz="2400" dirty="0" err="1"/>
              <a:t>StringVar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copy constructor</a:t>
            </a:r>
          </a:p>
          <a:p>
            <a:pPr lvl="1"/>
            <a:r>
              <a:rPr lang="en-US" altLang="zh-CN" sz="2400" dirty="0"/>
              <a:t>Creates a new dynamic array for a copy of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dirty="0"/>
              <a:t>Making a new copy, protects the original from changes</a:t>
            </a:r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string_object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                                  : </a:t>
            </a:r>
            <a:r>
              <a:rPr lang="en-US" altLang="zh-CN" sz="2400" dirty="0" err="1"/>
              <a:t>max_length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string_object.length</a:t>
            </a:r>
            <a:r>
              <a:rPr lang="en-US" altLang="zh-CN" sz="2400" dirty="0"/>
              <a:t>())</a:t>
            </a:r>
            <a:br>
              <a:rPr lang="en-US" altLang="zh-CN" sz="2400" dirty="0"/>
            </a:br>
            <a:r>
              <a:rPr lang="en-US" altLang="zh-CN" sz="2400" dirty="0"/>
              <a:t>{</a:t>
            </a:r>
            <a:br>
              <a:rPr lang="en-US" altLang="zh-CN" sz="2400" dirty="0"/>
            </a:br>
            <a:r>
              <a:rPr lang="en-US" altLang="zh-CN" sz="2400" dirty="0"/>
              <a:t>        value = new char[</a:t>
            </a:r>
            <a:r>
              <a:rPr lang="en-US" altLang="zh-CN" sz="2400" dirty="0" err="1"/>
              <a:t>max_length</a:t>
            </a:r>
            <a:r>
              <a:rPr lang="en-US" altLang="zh-CN" sz="2400" dirty="0"/>
              <a:t>+ 1];</a:t>
            </a:r>
            <a:br>
              <a:rPr lang="en-US" altLang="zh-CN" sz="2400" dirty="0"/>
            </a:br>
            <a:r>
              <a:rPr lang="en-US" altLang="zh-CN" sz="2400" dirty="0"/>
              <a:t>        </a:t>
            </a:r>
            <a:r>
              <a:rPr lang="en-US" altLang="zh-CN" sz="2400" dirty="0" err="1"/>
              <a:t>strcpy</a:t>
            </a:r>
            <a:r>
              <a:rPr lang="en-US" altLang="zh-CN" sz="2400" dirty="0"/>
              <a:t>(value, </a:t>
            </a:r>
            <a:r>
              <a:rPr lang="en-US" altLang="zh-CN" sz="2400" dirty="0" err="1"/>
              <a:t>string_object.value</a:t>
            </a:r>
            <a:r>
              <a:rPr lang="en-US" altLang="zh-CN" sz="2400" dirty="0"/>
              <a:t>);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A6F74AC-6A7C-4CDB-8540-E7F8B4104598}" type="slidenum">
              <a:rPr lang="en-US" altLang="zh-CN" smtClean="0"/>
              <a:pPr/>
              <a:t>87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Copy Constructor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copy constructor can be called as any other </a:t>
            </a:r>
            <a:br>
              <a:rPr lang="en-US" altLang="zh-CN"/>
            </a:br>
            <a:r>
              <a:rPr lang="en-US" altLang="zh-CN"/>
              <a:t>constructor when declaring an object</a:t>
            </a:r>
          </a:p>
          <a:p>
            <a:r>
              <a:rPr lang="en-US" altLang="zh-CN"/>
              <a:t>The copy constructor is called automatically </a:t>
            </a:r>
          </a:p>
          <a:p>
            <a:pPr lvl="1"/>
            <a:r>
              <a:rPr lang="en-US" altLang="zh-CN"/>
              <a:t>When a class object is defined and initialized by an object of the same class</a:t>
            </a:r>
          </a:p>
          <a:p>
            <a:pPr lvl="1"/>
            <a:r>
              <a:rPr lang="en-US" altLang="zh-CN"/>
              <a:t>When a function returns a value of the class type</a:t>
            </a:r>
          </a:p>
          <a:p>
            <a:pPr lvl="1"/>
            <a:r>
              <a:rPr lang="en-US" altLang="zh-CN"/>
              <a:t>When an argument of the class type is plugged in for a call-by-value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EBF1E54-6874-4277-8498-F9BDAB457264}" type="slidenum">
              <a:rPr lang="en-US" altLang="zh-CN" smtClean="0"/>
              <a:pPr/>
              <a:t>88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/>
              <a:t>This code (assuming no copy constructor) </a:t>
            </a:r>
            <a:br>
              <a:rPr lang="en-US" altLang="zh-CN"/>
            </a:br>
            <a:r>
              <a:rPr lang="en-US" altLang="zh-CN"/>
              <a:t>illustrates the need for a copy constructor</a:t>
            </a:r>
          </a:p>
          <a:p>
            <a:pPr lvl="1"/>
            <a:r>
              <a:rPr lang="en-US" altLang="zh-CN"/>
              <a:t>void show_string(StringVar   the_string)</a:t>
            </a:r>
            <a:br>
              <a:rPr lang="en-US" altLang="zh-CN"/>
            </a:br>
            <a:r>
              <a:rPr lang="en-US" altLang="zh-CN"/>
              <a:t>        { …}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StringVar greeting("Hello");</a:t>
            </a:r>
            <a:br>
              <a:rPr lang="en-US" altLang="zh-CN"/>
            </a:br>
            <a:r>
              <a:rPr lang="en-US" altLang="zh-CN"/>
              <a:t>show_string(greeting);</a:t>
            </a:r>
            <a:br>
              <a:rPr lang="en-US" altLang="zh-CN"/>
            </a:br>
            <a:r>
              <a:rPr lang="en-US" altLang="zh-CN"/>
              <a:t>cout &lt;&lt; greeting &lt;&lt; endl;</a:t>
            </a:r>
          </a:p>
          <a:p>
            <a:pPr lvl="1"/>
            <a:r>
              <a:rPr lang="en-US" altLang="zh-CN"/>
              <a:t>When function show_string is called, greeting is copied into the_string</a:t>
            </a:r>
          </a:p>
          <a:p>
            <a:pPr lvl="2"/>
            <a:r>
              <a:rPr lang="en-US" altLang="zh-CN"/>
              <a:t>the_string.value is set equal to greeting.value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804F8D7-C5C1-471E-9063-5D4B6D933A84}" type="slidenum">
              <a:rPr lang="en-US" altLang="zh-CN" smtClean="0"/>
              <a:pPr/>
              <a:t>89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1481138" y="4275138"/>
            <a:ext cx="242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greeting.value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5000625" y="4237038"/>
            <a:ext cx="2700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the_string.value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2341563" y="379888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6151563" y="374173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910013" y="2890838"/>
            <a:ext cx="12604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"Hello"</a:t>
            </a:r>
          </a:p>
        </p:txBody>
      </p:sp>
      <p:sp>
        <p:nvSpPr>
          <p:cNvPr id="611335" name="Line 7"/>
          <p:cNvSpPr>
            <a:spLocks noChangeShapeType="1"/>
          </p:cNvSpPr>
          <p:nvPr/>
        </p:nvSpPr>
        <p:spPr bwMode="auto">
          <a:xfrm flipV="1">
            <a:off x="2419350" y="3409950"/>
            <a:ext cx="1409700" cy="723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6" name="Line 8"/>
          <p:cNvSpPr>
            <a:spLocks noChangeShapeType="1"/>
          </p:cNvSpPr>
          <p:nvPr/>
        </p:nvSpPr>
        <p:spPr bwMode="auto">
          <a:xfrm flipH="1" flipV="1">
            <a:off x="5295900" y="3409950"/>
            <a:ext cx="952500" cy="647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13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Since greeting.value and the_string.value are</a:t>
            </a:r>
            <a:br>
              <a:rPr lang="en-US" altLang="zh-CN"/>
            </a:br>
            <a:r>
              <a:rPr lang="en-US" altLang="zh-CN"/>
              <a:t>pointers, they now point to the same dynamic </a:t>
            </a:r>
            <a:br>
              <a:rPr lang="en-US" altLang="zh-CN"/>
            </a:br>
            <a:r>
              <a:rPr lang="en-US" altLang="zh-CN"/>
              <a:t>array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/>
      <p:bldP spid="611331" grpId="0"/>
      <p:bldP spid="611332" grpId="0" animBg="1"/>
      <p:bldP spid="611333" grpId="0" animBg="1"/>
      <p:bldP spid="6113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Declaration of </a:t>
            </a:r>
            <a:br>
              <a:rPr lang="en-US" altLang="zh-CN"/>
            </a:br>
            <a:r>
              <a:rPr lang="en-US" altLang="zh-CN"/>
              <a:t>The equality Function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want the equality function to return a value</a:t>
            </a:r>
            <a:br>
              <a:rPr lang="en-US" altLang="zh-CN" dirty="0"/>
            </a:br>
            <a:r>
              <a:rPr lang="en-US" altLang="zh-CN" dirty="0"/>
              <a:t>of type bool that is true if the dates are the same</a:t>
            </a:r>
          </a:p>
          <a:p>
            <a:r>
              <a:rPr lang="en-US" altLang="zh-CN" dirty="0"/>
              <a:t>The equality function requires a parameter for</a:t>
            </a:r>
            <a:br>
              <a:rPr lang="en-US" altLang="zh-CN" dirty="0"/>
            </a:br>
            <a:r>
              <a:rPr lang="en-US" altLang="zh-CN" dirty="0"/>
              <a:t>each of the two dates to compare</a:t>
            </a:r>
          </a:p>
          <a:p>
            <a:r>
              <a:rPr lang="en-US" altLang="zh-CN" dirty="0"/>
              <a:t>The declaration is </a:t>
            </a:r>
            <a:br>
              <a:rPr lang="en-US" altLang="zh-CN" dirty="0"/>
            </a:br>
            <a:r>
              <a:rPr lang="en-US" altLang="zh-CN" dirty="0"/>
              <a:t>      </a:t>
            </a:r>
            <a:br>
              <a:rPr lang="en-US" altLang="zh-CN" dirty="0"/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Notice that equal is </a:t>
            </a:r>
            <a:r>
              <a:rPr lang="en-US" altLang="zh-CN" dirty="0">
                <a:solidFill>
                  <a:srgbClr val="FF0000"/>
                </a:solidFill>
              </a:rPr>
              <a:t>not a member </a:t>
            </a:r>
            <a:r>
              <a:rPr lang="en-US" altLang="zh-CN" dirty="0"/>
              <a:t>of the class </a:t>
            </a:r>
            <a:r>
              <a:rPr lang="en-US" altLang="zh-CN" dirty="0" err="1"/>
              <a:t>DayOfYear</a:t>
            </a: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0CB699F-3328-4ACE-9ACB-7D3B3712E748}" type="slidenum">
              <a:rPr lang="en-US" altLang="zh-CN" smtClean="0"/>
              <a:pPr/>
              <a:t>90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23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 sz="2400"/>
              <a:t>When show_string ends, the destructor for </a:t>
            </a:r>
            <a:br>
              <a:rPr lang="en-US" altLang="zh-CN" sz="2400"/>
            </a:br>
            <a:r>
              <a:rPr lang="en-US" altLang="zh-CN" sz="2400"/>
              <a:t>the_string executes, returning the dynamic array</a:t>
            </a:r>
            <a:br>
              <a:rPr lang="en-US" altLang="zh-CN" sz="2400"/>
            </a:br>
            <a:r>
              <a:rPr lang="en-US" altLang="zh-CN" sz="2400"/>
              <a:t>pointed to by the_string.value to the freestore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greeting.value now points to memory that has</a:t>
            </a:r>
            <a:br>
              <a:rPr lang="en-US" altLang="zh-CN" sz="2400"/>
            </a:br>
            <a:r>
              <a:rPr lang="en-US" altLang="zh-CN" sz="2400"/>
              <a:t>been given back to the freestore!</a:t>
            </a:r>
          </a:p>
        </p:txBody>
      </p:sp>
      <p:grpSp>
        <p:nvGrpSpPr>
          <p:cNvPr id="612354" name="Group 2"/>
          <p:cNvGrpSpPr>
            <a:grpSpLocks/>
          </p:cNvGrpSpPr>
          <p:nvPr/>
        </p:nvGrpSpPr>
        <p:grpSpPr bwMode="auto">
          <a:xfrm>
            <a:off x="1674813" y="3049588"/>
            <a:ext cx="5645150" cy="2360612"/>
            <a:chOff x="1055" y="1704"/>
            <a:chExt cx="3556" cy="1487"/>
          </a:xfrm>
        </p:grpSpPr>
        <p:sp>
          <p:nvSpPr>
            <p:cNvPr id="612355" name="Text Box 3"/>
            <p:cNvSpPr txBox="1">
              <a:spLocks noChangeArrowheads="1"/>
            </p:cNvSpPr>
            <p:nvPr/>
          </p:nvSpPr>
          <p:spPr bwMode="auto">
            <a:xfrm>
              <a:off x="1055" y="2938"/>
              <a:ext cx="1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2356" name="Text Box 4"/>
            <p:cNvSpPr txBox="1">
              <a:spLocks noChangeArrowheads="1"/>
            </p:cNvSpPr>
            <p:nvPr/>
          </p:nvSpPr>
          <p:spPr bwMode="auto">
            <a:xfrm>
              <a:off x="3375" y="2941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Unicode MS" panose="020B0604020202020204" pitchFamily="34" charset="-122"/>
                </a:rPr>
                <a:t>the_string.value</a:t>
              </a:r>
            </a:p>
          </p:txBody>
        </p:sp>
        <p:sp>
          <p:nvSpPr>
            <p:cNvPr id="612357" name="Text Box 5"/>
            <p:cNvSpPr txBox="1">
              <a:spLocks noChangeArrowheads="1"/>
            </p:cNvSpPr>
            <p:nvPr/>
          </p:nvSpPr>
          <p:spPr bwMode="auto">
            <a:xfrm>
              <a:off x="1487" y="265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8" name="Text Box 6"/>
            <p:cNvSpPr txBox="1">
              <a:spLocks noChangeArrowheads="1"/>
            </p:cNvSpPr>
            <p:nvPr/>
          </p:nvSpPr>
          <p:spPr bwMode="auto">
            <a:xfrm>
              <a:off x="3865" y="2632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9" name="Line 7"/>
            <p:cNvSpPr>
              <a:spLocks noChangeShapeType="1"/>
            </p:cNvSpPr>
            <p:nvPr/>
          </p:nvSpPr>
          <p:spPr bwMode="auto">
            <a:xfrm flipV="1">
              <a:off x="1538" y="2429"/>
              <a:ext cx="879" cy="4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0" name="Line 8"/>
            <p:cNvSpPr>
              <a:spLocks noChangeShapeType="1"/>
            </p:cNvSpPr>
            <p:nvPr/>
          </p:nvSpPr>
          <p:spPr bwMode="auto">
            <a:xfrm flipH="1" flipV="1">
              <a:off x="3333" y="2429"/>
              <a:ext cx="595" cy="39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1" name="AutoShape 9"/>
            <p:cNvSpPr>
              <a:spLocks noChangeArrowheads="1"/>
            </p:cNvSpPr>
            <p:nvPr/>
          </p:nvSpPr>
          <p:spPr bwMode="auto">
            <a:xfrm>
              <a:off x="2171" y="1704"/>
              <a:ext cx="1381" cy="725"/>
            </a:xfrm>
            <a:prstGeom prst="cloudCallout">
              <a:avLst>
                <a:gd name="adj1" fmla="val -19037"/>
                <a:gd name="adj2" fmla="val 70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23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8BC5932-7C02-47D0-A808-8F80FBFED8A4}" type="slidenum">
              <a:rPr lang="en-US" altLang="zh-CN" smtClean="0"/>
              <a:pPr/>
              <a:t>91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Two problems now exist for object greeting</a:t>
            </a:r>
          </a:p>
          <a:p>
            <a:pPr lvl="1"/>
            <a:r>
              <a:rPr lang="en-US" altLang="zh-CN"/>
              <a:t>Attempting to output greeting.value is likely to </a:t>
            </a:r>
            <a:br>
              <a:rPr lang="en-US" altLang="zh-CN"/>
            </a:br>
            <a:r>
              <a:rPr lang="en-US" altLang="zh-CN"/>
              <a:t>produce an error</a:t>
            </a:r>
          </a:p>
          <a:p>
            <a:pPr lvl="2"/>
            <a:r>
              <a:rPr lang="en-US" altLang="zh-CN"/>
              <a:t>In some instances all could go OK</a:t>
            </a:r>
          </a:p>
          <a:p>
            <a:pPr lvl="1"/>
            <a:r>
              <a:rPr lang="en-US" altLang="zh-CN"/>
              <a:t>When greeting goes out of scope, its destructor will be called</a:t>
            </a:r>
          </a:p>
          <a:p>
            <a:pPr lvl="2"/>
            <a:r>
              <a:rPr lang="en-US" altLang="zh-CN"/>
              <a:t>Calling a destructor for the same location twice is likely to produce a system crashing error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A9C8331-0A71-4868-927A-6597B4BFE123}" type="slidenum">
              <a:rPr lang="en-US" altLang="zh-CN" smtClean="0"/>
              <a:pPr/>
              <a:t>92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614402" name="Group 2"/>
          <p:cNvGrpSpPr>
            <a:grpSpLocks/>
          </p:cNvGrpSpPr>
          <p:nvPr/>
        </p:nvGrpSpPr>
        <p:grpSpPr bwMode="auto">
          <a:xfrm>
            <a:off x="1660525" y="3811588"/>
            <a:ext cx="6415088" cy="2055812"/>
            <a:chOff x="1046" y="2289"/>
            <a:chExt cx="4041" cy="1295"/>
          </a:xfrm>
        </p:grpSpPr>
        <p:sp>
          <p:nvSpPr>
            <p:cNvPr id="614403" name="Text Box 3"/>
            <p:cNvSpPr txBox="1">
              <a:spLocks noChangeArrowheads="1"/>
            </p:cNvSpPr>
            <p:nvPr/>
          </p:nvSpPr>
          <p:spPr bwMode="auto">
            <a:xfrm>
              <a:off x="1046" y="3257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4404" name="Text Box 4"/>
            <p:cNvSpPr txBox="1">
              <a:spLocks noChangeArrowheads="1"/>
            </p:cNvSpPr>
            <p:nvPr/>
          </p:nvSpPr>
          <p:spPr bwMode="auto">
            <a:xfrm>
              <a:off x="3250" y="3257"/>
              <a:ext cx="1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4405" name="Text Box 5"/>
            <p:cNvSpPr txBox="1">
              <a:spLocks noChangeArrowheads="1"/>
            </p:cNvSpPr>
            <p:nvPr/>
          </p:nvSpPr>
          <p:spPr bwMode="auto">
            <a:xfrm>
              <a:off x="16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6" name="Text Box 6"/>
            <p:cNvSpPr txBox="1">
              <a:spLocks noChangeArrowheads="1"/>
            </p:cNvSpPr>
            <p:nvPr/>
          </p:nvSpPr>
          <p:spPr bwMode="auto">
            <a:xfrm>
              <a:off x="40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7" name="Text Box 7"/>
            <p:cNvSpPr txBox="1">
              <a:spLocks noChangeArrowheads="1"/>
            </p:cNvSpPr>
            <p:nvPr/>
          </p:nvSpPr>
          <p:spPr bwMode="auto">
            <a:xfrm>
              <a:off x="1299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4408" name="Line 8"/>
            <p:cNvSpPr>
              <a:spLocks noChangeShapeType="1"/>
            </p:cNvSpPr>
            <p:nvPr/>
          </p:nvSpPr>
          <p:spPr bwMode="auto">
            <a:xfrm flipH="1" flipV="1">
              <a:off x="1692" y="2676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09" name="Line 9"/>
            <p:cNvSpPr>
              <a:spLocks noChangeShapeType="1"/>
            </p:cNvSpPr>
            <p:nvPr/>
          </p:nvSpPr>
          <p:spPr bwMode="auto">
            <a:xfrm flipH="1" flipV="1">
              <a:off x="4104" y="2676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0" name="Text Box 10"/>
            <p:cNvSpPr txBox="1">
              <a:spLocks noChangeArrowheads="1"/>
            </p:cNvSpPr>
            <p:nvPr/>
          </p:nvSpPr>
          <p:spPr bwMode="auto">
            <a:xfrm>
              <a:off x="3711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</p:grpSp>
      <p:sp>
        <p:nvSpPr>
          <p:cNvPr id="6144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</a:t>
            </a:r>
          </a:p>
        </p:txBody>
      </p:sp>
      <p:sp>
        <p:nvSpPr>
          <p:cNvPr id="61441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Using the same example, but with a copy</a:t>
            </a:r>
            <a:br>
              <a:rPr lang="en-US" altLang="zh-CN"/>
            </a:br>
            <a:r>
              <a:rPr lang="en-US" altLang="zh-CN"/>
              <a:t>constructor defined</a:t>
            </a:r>
          </a:p>
          <a:p>
            <a:pPr lvl="1"/>
            <a:r>
              <a:rPr lang="en-US" altLang="zh-CN"/>
              <a:t>greeting.value and the_string.value point to </a:t>
            </a:r>
            <a:br>
              <a:rPr lang="en-US" altLang="zh-CN"/>
            </a:br>
            <a:r>
              <a:rPr lang="en-US" altLang="zh-CN"/>
              <a:t>different locations in memory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4313280-D028-45EF-88DB-8FABEAD6FB67}" type="slidenum">
              <a:rPr lang="en-US" altLang="zh-CN" smtClean="0"/>
              <a:pPr/>
              <a:t>93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543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/>
              <a:t>When the_string goes out of scope, the destructor is called, returning the_string.value to the freestore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greeting.value still exists and can be accessed or deleted without problems</a:t>
            </a:r>
          </a:p>
        </p:txBody>
      </p:sp>
      <p:grpSp>
        <p:nvGrpSpPr>
          <p:cNvPr id="615426" name="Group 2"/>
          <p:cNvGrpSpPr>
            <a:grpSpLocks/>
          </p:cNvGrpSpPr>
          <p:nvPr/>
        </p:nvGrpSpPr>
        <p:grpSpPr bwMode="auto">
          <a:xfrm>
            <a:off x="2384425" y="3073400"/>
            <a:ext cx="6307138" cy="2108200"/>
            <a:chOff x="1502" y="1692"/>
            <a:chExt cx="3973" cy="1328"/>
          </a:xfrm>
        </p:grpSpPr>
        <p:sp>
          <p:nvSpPr>
            <p:cNvPr id="615427" name="Text Box 3"/>
            <p:cNvSpPr txBox="1">
              <a:spLocks noChangeArrowheads="1"/>
            </p:cNvSpPr>
            <p:nvPr/>
          </p:nvSpPr>
          <p:spPr bwMode="auto">
            <a:xfrm>
              <a:off x="1502" y="2693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5428" name="Text Box 4"/>
            <p:cNvSpPr txBox="1">
              <a:spLocks noChangeArrowheads="1"/>
            </p:cNvSpPr>
            <p:nvPr/>
          </p:nvSpPr>
          <p:spPr bwMode="auto">
            <a:xfrm>
              <a:off x="3774" y="2693"/>
              <a:ext cx="1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5429" name="Text Box 5"/>
            <p:cNvSpPr txBox="1">
              <a:spLocks noChangeArrowheads="1"/>
            </p:cNvSpPr>
            <p:nvPr/>
          </p:nvSpPr>
          <p:spPr bwMode="auto">
            <a:xfrm>
              <a:off x="20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0" name="Text Box 6"/>
            <p:cNvSpPr txBox="1">
              <a:spLocks noChangeArrowheads="1"/>
            </p:cNvSpPr>
            <p:nvPr/>
          </p:nvSpPr>
          <p:spPr bwMode="auto">
            <a:xfrm>
              <a:off x="44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1" name="Text Box 7"/>
            <p:cNvSpPr txBox="1">
              <a:spLocks noChangeArrowheads="1"/>
            </p:cNvSpPr>
            <p:nvPr/>
          </p:nvSpPr>
          <p:spPr bwMode="auto">
            <a:xfrm>
              <a:off x="1755" y="1725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5432" name="Line 8"/>
            <p:cNvSpPr>
              <a:spLocks noChangeShapeType="1"/>
            </p:cNvSpPr>
            <p:nvPr/>
          </p:nvSpPr>
          <p:spPr bwMode="auto">
            <a:xfrm flipH="1" flipV="1">
              <a:off x="2148" y="2112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3" name="Line 9"/>
            <p:cNvSpPr>
              <a:spLocks noChangeShapeType="1"/>
            </p:cNvSpPr>
            <p:nvPr/>
          </p:nvSpPr>
          <p:spPr bwMode="auto">
            <a:xfrm flipH="1" flipV="1">
              <a:off x="4560" y="2112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4" name="AutoShape 10"/>
            <p:cNvSpPr>
              <a:spLocks noChangeArrowheads="1"/>
            </p:cNvSpPr>
            <p:nvPr/>
          </p:nvSpPr>
          <p:spPr bwMode="auto">
            <a:xfrm>
              <a:off x="3936" y="1692"/>
              <a:ext cx="1248" cy="444"/>
            </a:xfrm>
            <a:prstGeom prst="cloudCallout">
              <a:avLst>
                <a:gd name="adj1" fmla="val -21236"/>
                <a:gd name="adj2" fmla="val 77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54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C99F0F0-DB0F-4D29-A26C-F478CB10A441}" type="slidenum">
              <a:rPr lang="en-US" altLang="zh-CN" smtClean="0"/>
              <a:pPr/>
              <a:t>94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When To Include a </a:t>
            </a:r>
            <a:br>
              <a:rPr lang="en-US" altLang="zh-CN"/>
            </a:br>
            <a:r>
              <a:rPr lang="en-US" altLang="zh-CN"/>
              <a:t>Copy Constructor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 a class definition involves pointers and </a:t>
            </a:r>
            <a:br>
              <a:rPr lang="en-US" altLang="zh-CN"/>
            </a:br>
            <a:r>
              <a:rPr lang="en-US" altLang="zh-CN"/>
              <a:t>dynamically allocated memory using "new", </a:t>
            </a:r>
            <a:br>
              <a:rPr lang="en-US" altLang="zh-CN"/>
            </a:br>
            <a:r>
              <a:rPr lang="en-US" altLang="zh-CN"/>
              <a:t>include a copy constructor</a:t>
            </a:r>
          </a:p>
          <a:p>
            <a:r>
              <a:rPr lang="en-US" altLang="zh-CN"/>
              <a:t>Classes that do not involve pointers and </a:t>
            </a:r>
            <a:br>
              <a:rPr lang="en-US" altLang="zh-CN"/>
            </a:br>
            <a:r>
              <a:rPr lang="en-US" altLang="zh-CN"/>
              <a:t>dynamically allocated memory do not need </a:t>
            </a:r>
            <a:br>
              <a:rPr lang="en-US" altLang="zh-CN"/>
            </a:br>
            <a:r>
              <a:rPr lang="en-US" altLang="zh-CN"/>
              <a:t>copy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034CE9A-DB35-483D-A5D3-4D112870276F}" type="slidenum">
              <a:rPr lang="en-US" altLang="zh-CN" smtClean="0"/>
              <a:pPr/>
              <a:t>95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Big Three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The big  three include</a:t>
            </a:r>
          </a:p>
          <a:p>
            <a:pPr lvl="1"/>
            <a:r>
              <a:rPr lang="en-US" altLang="zh-CN"/>
              <a:t>The copy constructor</a:t>
            </a:r>
          </a:p>
          <a:p>
            <a:pPr lvl="1"/>
            <a:r>
              <a:rPr lang="en-US" altLang="zh-CN"/>
              <a:t>The assignment operator</a:t>
            </a:r>
          </a:p>
          <a:p>
            <a:pPr lvl="1"/>
            <a:r>
              <a:rPr lang="en-US" altLang="zh-CN"/>
              <a:t>The destructor</a:t>
            </a:r>
          </a:p>
          <a:p>
            <a:pPr lvl="1"/>
            <a:endParaRPr lang="en-US" altLang="zh-CN"/>
          </a:p>
          <a:p>
            <a:r>
              <a:rPr lang="en-US" altLang="zh-CN"/>
              <a:t>If you need to define one, you need to define all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4CA892A-B4CB-4A8E-9F50-9B5A50744601}" type="slidenum">
              <a:rPr lang="en-US" altLang="zh-CN" smtClean="0"/>
              <a:pPr/>
              <a:t>96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Assignment Operator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Given these declarations: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string(10), string2(20);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the statement</a:t>
            </a:r>
            <a:br>
              <a:rPr lang="en-US" altLang="zh-CN" dirty="0"/>
            </a:br>
            <a:r>
              <a:rPr lang="en-US" altLang="zh-CN" dirty="0"/>
              <a:t>                     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string1 = string2;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is legal</a:t>
            </a:r>
          </a:p>
          <a:p>
            <a:r>
              <a:rPr lang="en-US" altLang="zh-CN" dirty="0"/>
              <a:t>But, since </a:t>
            </a:r>
            <a:r>
              <a:rPr lang="en-US" altLang="zh-CN" dirty="0" err="1"/>
              <a:t>StringVar's</a:t>
            </a:r>
            <a:r>
              <a:rPr lang="en-US" altLang="zh-CN" dirty="0"/>
              <a:t> member value is a </a:t>
            </a:r>
            <a:br>
              <a:rPr lang="en-US" altLang="zh-CN" dirty="0"/>
            </a:br>
            <a:r>
              <a:rPr lang="en-US" altLang="zh-CN" dirty="0"/>
              <a:t>pointer, we have string1.value  and string2.value</a:t>
            </a:r>
            <a:br>
              <a:rPr lang="en-US" altLang="zh-CN" dirty="0"/>
            </a:br>
            <a:r>
              <a:rPr lang="en-US" altLang="zh-CN" dirty="0"/>
              <a:t>pointing to the same memory location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43800E2-6AF0-4ECD-BDD8-5E3D556650C5}" type="slidenum">
              <a:rPr lang="en-US" altLang="zh-CN" smtClean="0"/>
              <a:pPr/>
              <a:t>97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=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dirty="0"/>
              <a:t>The solution is to overload the assignment </a:t>
            </a:r>
            <a:br>
              <a:rPr lang="en-US" altLang="zh-CN" dirty="0"/>
            </a:br>
            <a:r>
              <a:rPr lang="en-US" altLang="zh-CN" dirty="0"/>
              <a:t>operator = so it works for </a:t>
            </a:r>
            <a:r>
              <a:rPr lang="en-US" altLang="zh-CN" dirty="0" err="1"/>
              <a:t>StringVar</a:t>
            </a:r>
            <a:endParaRPr lang="en-US" altLang="zh-CN" dirty="0"/>
          </a:p>
          <a:p>
            <a:pPr lvl="1"/>
            <a:r>
              <a:rPr lang="en-US" altLang="zh-CN" dirty="0"/>
              <a:t>operator =   is overloaded as a member function</a:t>
            </a:r>
          </a:p>
          <a:p>
            <a:pPr lvl="1"/>
            <a:r>
              <a:rPr lang="en-US" altLang="zh-CN" dirty="0"/>
              <a:t>Example:  operator =   declaration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	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void operator=(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2"/>
            <a:r>
              <a:rPr lang="en-US" altLang="zh-CN" dirty="0" err="1"/>
              <a:t>Right_side</a:t>
            </a:r>
            <a:r>
              <a:rPr lang="en-US" altLang="zh-CN" dirty="0"/>
              <a:t> is the argument from the right side of the = operator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69F365E-C3B4-4137-AD31-7C6D461D41C3}" type="slidenum">
              <a:rPr lang="en-US" altLang="zh-CN" smtClean="0"/>
              <a:pPr/>
              <a:t>98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Definition of =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definition of  =  for </a:t>
            </a:r>
            <a:r>
              <a:rPr lang="en-US" altLang="zh-CN" sz="2400" dirty="0" err="1"/>
              <a:t>StringVar</a:t>
            </a:r>
            <a:r>
              <a:rPr lang="en-US" altLang="zh-CN" sz="2400" dirty="0"/>
              <a:t> could be: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::operator= 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if ((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 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360C9D6-8345-4192-8A76-A79BA970A965}" type="slidenum">
              <a:rPr lang="en-US" altLang="zh-CN" smtClean="0"/>
              <a:pPr/>
              <a:t>99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= Details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This version of = for StringVar</a:t>
            </a:r>
          </a:p>
          <a:p>
            <a:pPr lvl="1"/>
            <a:r>
              <a:rPr lang="en-US" altLang="zh-CN"/>
              <a:t>Compares the lengths of the two StringVar's</a:t>
            </a:r>
          </a:p>
          <a:p>
            <a:pPr lvl="1"/>
            <a:r>
              <a:rPr lang="en-US" altLang="zh-CN"/>
              <a:t>Uses only as many characters as fit in the </a:t>
            </a:r>
            <a:br>
              <a:rPr lang="en-US" altLang="zh-CN"/>
            </a:br>
            <a:r>
              <a:rPr lang="en-US" altLang="zh-CN"/>
              <a:t>left hand StringVar object</a:t>
            </a:r>
          </a:p>
          <a:p>
            <a:pPr lvl="1"/>
            <a:r>
              <a:rPr lang="en-US" altLang="zh-CN"/>
              <a:t>Makes an independent copy of the right hand object in the left hand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1973</TotalTime>
  <Words>1954</Words>
  <Application>Microsoft Macintosh PowerPoint</Application>
  <PresentationFormat>信纸(8.5x11 英寸)</PresentationFormat>
  <Paragraphs>634</Paragraphs>
  <Slides>105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13" baseType="lpstr">
      <vt:lpstr>Arial</vt:lpstr>
      <vt:lpstr>Arial Unicode MS</vt:lpstr>
      <vt:lpstr>Tahoma</vt:lpstr>
      <vt:lpstr>Wingdings</vt:lpstr>
      <vt:lpstr>等线</vt:lpstr>
      <vt:lpstr>宋体</vt:lpstr>
      <vt:lpstr>新細明體</vt:lpstr>
      <vt:lpstr>Blends</vt:lpstr>
      <vt:lpstr>Chapter     11</vt:lpstr>
      <vt:lpstr>Review Defining Classes（1）</vt:lpstr>
      <vt:lpstr>Review Defining Classes（2）</vt:lpstr>
      <vt:lpstr>Overview</vt:lpstr>
      <vt:lpstr>11.1 Friend Functions </vt:lpstr>
      <vt:lpstr>Friend Function</vt:lpstr>
      <vt:lpstr>Program Example: An Equality Function</vt:lpstr>
      <vt:lpstr>Class DayOfYear</vt:lpstr>
      <vt:lpstr>Declaration of  The equality Function</vt:lpstr>
      <vt:lpstr>Defining Function equal</vt:lpstr>
      <vt:lpstr>Using The Function equal</vt:lpstr>
      <vt:lpstr>Is equal Efficient?</vt:lpstr>
      <vt:lpstr>A More Efficient equal</vt:lpstr>
      <vt:lpstr>Friend Functions</vt:lpstr>
      <vt:lpstr>Declaring A Friend</vt:lpstr>
      <vt:lpstr>Using A Friend Function</vt:lpstr>
      <vt:lpstr>Friend Declaration Syntax</vt:lpstr>
      <vt:lpstr>Are Friends Needed?</vt:lpstr>
      <vt:lpstr>Choosing Friends</vt:lpstr>
      <vt:lpstr>Test page 613, SELF-TEST EXERCISE 1</vt:lpstr>
      <vt:lpstr>Parameter Passing Efficiency</vt:lpstr>
      <vt:lpstr>Class Parameters</vt:lpstr>
      <vt:lpstr>const Parameter Modifier</vt:lpstr>
      <vt:lpstr>const Parameter Example</vt:lpstr>
      <vt:lpstr>const Considerations</vt:lpstr>
      <vt:lpstr>const  And Accessor Functions</vt:lpstr>
      <vt:lpstr>const Modifies Functions</vt:lpstr>
      <vt:lpstr>Function Declarations With const</vt:lpstr>
      <vt:lpstr>Function Definitions  With const</vt:lpstr>
      <vt:lpstr>const Problem Solved</vt:lpstr>
      <vt:lpstr>const Wrapup</vt:lpstr>
      <vt:lpstr>Use const Consistently</vt:lpstr>
      <vt:lpstr>Section 11.1 Conclusion</vt:lpstr>
      <vt:lpstr>Review 11.1(1)</vt:lpstr>
      <vt:lpstr>Review 11.1(2)</vt:lpstr>
      <vt:lpstr>11.2 Overloading Operators</vt:lpstr>
      <vt:lpstr>Overloading Operators</vt:lpstr>
      <vt:lpstr>Operators As Functions</vt:lpstr>
      <vt:lpstr>Operator Overloading</vt:lpstr>
      <vt:lpstr>Example</vt:lpstr>
      <vt:lpstr>Operator Overloading Rules</vt:lpstr>
      <vt:lpstr>Program Example: Overloading Operators</vt:lpstr>
      <vt:lpstr>Automatic Type Conversion</vt:lpstr>
      <vt:lpstr>Type Conversion Event 1</vt:lpstr>
      <vt:lpstr>Type Conversion Event 2</vt:lpstr>
      <vt:lpstr>Type Conversion Again</vt:lpstr>
      <vt:lpstr>A Constructor For double</vt:lpstr>
      <vt:lpstr>Overloading Unary Operators</vt:lpstr>
      <vt:lpstr>Overloading -</vt:lpstr>
      <vt:lpstr>Overloading &lt;&lt; and &gt;&gt;</vt:lpstr>
      <vt:lpstr>Replacing Function output</vt:lpstr>
      <vt:lpstr>What Does &lt;&lt; Return?</vt:lpstr>
      <vt:lpstr>Overloaded &lt;&lt; Declaration</vt:lpstr>
      <vt:lpstr>Overloaded &lt;&lt; Definition</vt:lpstr>
      <vt:lpstr>Return ostream&amp; ?</vt:lpstr>
      <vt:lpstr>Overloading &gt;&gt;</vt:lpstr>
      <vt:lpstr>Test</vt:lpstr>
      <vt:lpstr>Section 11.2 Conclusion</vt:lpstr>
      <vt:lpstr>11.3 Arrays and Classes</vt:lpstr>
      <vt:lpstr>11.2 Review(1)</vt:lpstr>
      <vt:lpstr>11.2 Review(2)</vt:lpstr>
      <vt:lpstr>Arrays and Classes</vt:lpstr>
      <vt:lpstr>Accessing Members</vt:lpstr>
      <vt:lpstr>An Array of Money</vt:lpstr>
      <vt:lpstr>Example</vt:lpstr>
      <vt:lpstr>Arrays as Structure Members</vt:lpstr>
      <vt:lpstr>Accessing Array Elements</vt:lpstr>
      <vt:lpstr>Arrays as Class Members</vt:lpstr>
      <vt:lpstr>Overview of TemperatureList</vt:lpstr>
      <vt:lpstr>Section 11.3 Conclusion</vt:lpstr>
      <vt:lpstr>test 4</vt:lpstr>
      <vt:lpstr>Project 3</vt:lpstr>
      <vt:lpstr>11.4 Classes and Dynamic Arrays</vt:lpstr>
      <vt:lpstr>Classes and Dynamic Arrays   </vt:lpstr>
      <vt:lpstr>Program Example: A String Variable Class</vt:lpstr>
      <vt:lpstr>Contructors</vt:lpstr>
      <vt:lpstr>The StringVar Constructors</vt:lpstr>
      <vt:lpstr>The StringVar Interface</vt:lpstr>
      <vt:lpstr>A StringVar Sample Program</vt:lpstr>
      <vt:lpstr>The StringVar Implementation</vt:lpstr>
      <vt:lpstr>Dynamic Variables</vt:lpstr>
      <vt:lpstr>Destructors</vt:lpstr>
      <vt:lpstr>~StringVar</vt:lpstr>
      <vt:lpstr>Pointers as  Call-by-Value Parameters</vt:lpstr>
      <vt:lpstr>Copy Constructors</vt:lpstr>
      <vt:lpstr>StringVar Copy Constructor</vt:lpstr>
      <vt:lpstr>Calling a Copy Constructor</vt:lpstr>
      <vt:lpstr>The Need For  a Copy Constructor</vt:lpstr>
      <vt:lpstr>The Need For  a Copy Constructor (cont.)</vt:lpstr>
      <vt:lpstr>The Need For  a Copy Constructor (cont.)</vt:lpstr>
      <vt:lpstr>The Need For  a Copy Constructor (cont.)</vt:lpstr>
      <vt:lpstr>Copy Constructor Demonstration</vt:lpstr>
      <vt:lpstr>Copy Constructor Demonstration (cont.)</vt:lpstr>
      <vt:lpstr>When To Include a  Copy Constructor</vt:lpstr>
      <vt:lpstr>The Big Three</vt:lpstr>
      <vt:lpstr>The Assignment Operator</vt:lpstr>
      <vt:lpstr>Overloading =</vt:lpstr>
      <vt:lpstr>Definition of =</vt:lpstr>
      <vt:lpstr>= Details</vt:lpstr>
      <vt:lpstr>Problems with =</vt:lpstr>
      <vt:lpstr>Another Attempt at =</vt:lpstr>
      <vt:lpstr>A New Problem With =</vt:lpstr>
      <vt:lpstr>A Better = Operator</vt:lpstr>
      <vt:lpstr>Section 11.4 Conclusion</vt:lpstr>
      <vt:lpstr>Chapter 11 -- End</vt:lpstr>
    </vt:vector>
  </TitlesOfParts>
  <Company>Addison Wesley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Microsoft Office 用户</cp:lastModifiedBy>
  <cp:revision>412</cp:revision>
  <cp:lastPrinted>2001-11-04T00:51:13Z</cp:lastPrinted>
  <dcterms:created xsi:type="dcterms:W3CDTF">2005-02-25T19:46:41Z</dcterms:created>
  <dcterms:modified xsi:type="dcterms:W3CDTF">2019-07-02T08:15:06Z</dcterms:modified>
</cp:coreProperties>
</file>