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2"/>
  </p:notesMasterIdLst>
  <p:handoutMasterIdLst>
    <p:handoutMasterId r:id="rId93"/>
  </p:handoutMasterIdLst>
  <p:sldIdLst>
    <p:sldId id="389" r:id="rId2"/>
    <p:sldId id="392" r:id="rId3"/>
    <p:sldId id="393" r:id="rId4"/>
    <p:sldId id="383" r:id="rId5"/>
    <p:sldId id="390" r:id="rId6"/>
    <p:sldId id="302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91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95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339" r:id="rId45"/>
    <p:sldId id="340" r:id="rId46"/>
    <p:sldId id="341" r:id="rId47"/>
    <p:sldId id="342" r:id="rId48"/>
    <p:sldId id="398" r:id="rId49"/>
    <p:sldId id="397" r:id="rId50"/>
    <p:sldId id="343" r:id="rId51"/>
    <p:sldId id="344" r:id="rId52"/>
    <p:sldId id="345" r:id="rId53"/>
    <p:sldId id="346" r:id="rId54"/>
    <p:sldId id="347" r:id="rId55"/>
    <p:sldId id="348" r:id="rId56"/>
    <p:sldId id="349" r:id="rId57"/>
    <p:sldId id="350" r:id="rId58"/>
    <p:sldId id="351" r:id="rId59"/>
    <p:sldId id="352" r:id="rId60"/>
    <p:sldId id="353" r:id="rId61"/>
    <p:sldId id="394" r:id="rId62"/>
    <p:sldId id="354" r:id="rId63"/>
    <p:sldId id="355" r:id="rId64"/>
    <p:sldId id="356" r:id="rId65"/>
    <p:sldId id="357" r:id="rId66"/>
    <p:sldId id="358" r:id="rId67"/>
    <p:sldId id="359" r:id="rId68"/>
    <p:sldId id="360" r:id="rId69"/>
    <p:sldId id="361" r:id="rId70"/>
    <p:sldId id="362" r:id="rId71"/>
    <p:sldId id="399" r:id="rId72"/>
    <p:sldId id="400" r:id="rId73"/>
    <p:sldId id="363" r:id="rId74"/>
    <p:sldId id="364" r:id="rId75"/>
    <p:sldId id="365" r:id="rId76"/>
    <p:sldId id="366" r:id="rId77"/>
    <p:sldId id="367" r:id="rId78"/>
    <p:sldId id="368" r:id="rId79"/>
    <p:sldId id="369" r:id="rId80"/>
    <p:sldId id="370" r:id="rId81"/>
    <p:sldId id="372" r:id="rId82"/>
    <p:sldId id="373" r:id="rId83"/>
    <p:sldId id="374" r:id="rId84"/>
    <p:sldId id="375" r:id="rId85"/>
    <p:sldId id="387" r:id="rId86"/>
    <p:sldId id="376" r:id="rId87"/>
    <p:sldId id="378" r:id="rId88"/>
    <p:sldId id="379" r:id="rId89"/>
    <p:sldId id="380" r:id="rId90"/>
    <p:sldId id="388" r:id="rId91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8548" autoAdjust="0"/>
  </p:normalViewPr>
  <p:slideViewPr>
    <p:cSldViewPr snapToObjects="1">
      <p:cViewPr varScale="1">
        <p:scale>
          <a:sx n="131" d="100"/>
          <a:sy n="131" d="100"/>
        </p:scale>
        <p:origin x="1656" y="184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43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330" cy="7633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notesMaster" Target="notesMasters/notesMaster1.xml"/><Relationship Id="rId93" Type="http://schemas.openxmlformats.org/officeDocument/2006/relationships/handoutMaster" Target="handoutMasters/handoutMaster1.xml"/><Relationship Id="rId94" Type="http://schemas.openxmlformats.org/officeDocument/2006/relationships/presProps" Target="presProps.xml"/><Relationship Id="rId95" Type="http://schemas.openxmlformats.org/officeDocument/2006/relationships/viewProps" Target="viewProps.xml"/><Relationship Id="rId96" Type="http://schemas.openxmlformats.org/officeDocument/2006/relationships/theme" Target="theme/theme1.xml"/><Relationship Id="rId9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2900D9FE-CBAB-43AA-A3FB-AB0B652D509A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 smtClean="0"/>
              <a:t>Click to edit Master text styles</a:t>
            </a:r>
          </a:p>
          <a:p>
            <a:pPr lvl="1"/>
            <a:r>
              <a:rPr lang="en-CA" altLang="zh-CN" smtClean="0"/>
              <a:t>Second level</a:t>
            </a:r>
          </a:p>
          <a:p>
            <a:pPr lvl="2"/>
            <a:r>
              <a:rPr lang="en-CA" altLang="zh-CN" smtClean="0"/>
              <a:t>Third level</a:t>
            </a:r>
          </a:p>
          <a:p>
            <a:pPr lvl="3"/>
            <a:r>
              <a:rPr lang="en-CA" altLang="zh-CN" smtClean="0"/>
              <a:t>Fourth level</a:t>
            </a:r>
          </a:p>
          <a:p>
            <a:pPr lvl="4"/>
            <a:r>
              <a:rPr lang="en-CA" altLang="zh-CN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3B9791D6-9201-4513-8195-CFF81B3F9D59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791D6-9201-4513-8195-CFF81B3F9D59}" type="slidenum">
              <a:rPr lang="zh-CN" altLang="en-CA" smtClean="0"/>
              <a:pPr/>
              <a:t>1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817082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24EE6-5D7A-4B9A-805B-CA55EF3D564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224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A54E0-E54F-4192-A255-6BED4914879F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041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/>
            </a:lvl1pPr>
          </a:lstStyle>
          <a:p>
            <a:pPr lvl="0"/>
            <a:r>
              <a:rPr lang="en-US" altLang="zh-CN" noProof="0" smtClean="0"/>
              <a:t>Click to edit </a:t>
            </a:r>
            <a:br>
              <a:rPr lang="en-US" altLang="zh-CN" noProof="0" smtClean="0"/>
            </a:br>
            <a:r>
              <a:rPr lang="en-US" altLang="zh-CN" noProof="0" smtClean="0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pic>
        <p:nvPicPr>
          <p:cNvPr id="4145" name="Picture 49" descr="awtri_4c UPDATE_color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416550"/>
            <a:ext cx="684213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6" name="Picture 50" descr="26pic_06_11_22_10_30_4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5410200"/>
            <a:ext cx="3175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7" name="Picture 51" descr="封面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4648200"/>
            <a:ext cx="1585912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48" name="Rectangle 5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5486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10- </a:t>
            </a:r>
            <a:fld id="{7AC301A8-9A09-4215-8DA2-A747176FFA5F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936166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10- </a:t>
            </a:r>
            <a:fld id="{80E93671-F8A0-4589-BB5F-CDE4386B2C2D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03523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10- </a:t>
            </a:r>
            <a:fld id="{FA56F4C1-121C-45D7-B65B-0E767F5B5E69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707754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10- </a:t>
            </a:r>
            <a:fld id="{E2E8EE4A-A1B5-433C-A198-E356DAD791D7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609132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10- </a:t>
            </a:r>
            <a:fld id="{5EB85EB5-1DC7-47CB-BF96-E824417BCA90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073972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10- </a:t>
            </a:r>
            <a:fld id="{7E26354A-0099-498C-A4CB-20C0CC0CF43D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74305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10- </a:t>
            </a:r>
            <a:fld id="{9FA69F70-2A81-49CC-94E2-8B92BE5F8FE6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98129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10- </a:t>
            </a:r>
            <a:fld id="{AC5B7E02-A3A1-4BDF-9BB4-F53779590EC7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633825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10- </a:t>
            </a:r>
            <a:fld id="{B6A570E5-6FFE-43B0-A408-EBBB04E8FE2B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818212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10- </a:t>
            </a:r>
            <a:fld id="{C889EAD6-30FD-4383-8AC3-50A30AA03C15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39993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 userDrawn="1"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 altLang="zh-CN" dirty="0" smtClean="0"/>
              <a:t>Slide 10- </a:t>
            </a:r>
            <a:fld id="{266C8501-B7CB-450B-A828-D4C98F10334E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117" name="Rectangle 45"/>
          <p:cNvSpPr>
            <a:spLocks noChangeArrowheads="1"/>
          </p:cNvSpPr>
          <p:nvPr userDrawn="1"/>
        </p:nvSpPr>
        <p:spPr bwMode="auto">
          <a:xfrm>
            <a:off x="838200" y="6397625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zh-CN" sz="900"/>
              <a:t>Copyright © 2008 </a:t>
            </a:r>
            <a:r>
              <a:rPr lang="en-US" altLang="zh-TW" sz="900">
                <a:ea typeface="新細明體" pitchFamily="18" charset="-120"/>
              </a:rPr>
              <a:t>PEARSON EDUCATION </a:t>
            </a:r>
            <a:r>
              <a:rPr lang="en-US" altLang="zh-CN" sz="900">
                <a:ea typeface="宋体" panose="02010600030101010101" pitchFamily="2" charset="-122"/>
              </a:rPr>
              <a:t>ASIA </a:t>
            </a:r>
            <a:r>
              <a:rPr lang="en-US" altLang="zh-TW" sz="900">
                <a:ea typeface="新細明體" pitchFamily="18" charset="-120"/>
              </a:rPr>
              <a:t>LIMITED and Tsinghua University Press</a:t>
            </a:r>
            <a:endParaRPr lang="en-US" altLang="zh-CN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5.xml"/><Relationship Id="rId4" Type="http://schemas.openxmlformats.org/officeDocument/2006/relationships/slide" Target="slide76.xml"/><Relationship Id="rId1" Type="http://schemas.openxmlformats.org/officeDocument/2006/relationships/slideLayout" Target="../slideLayouts/slideLayout2.xml"/><Relationship Id="rId2" Type="http://schemas.openxmlformats.org/officeDocument/2006/relationships/slide" Target="slide7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7.xml"/><Relationship Id="rId3" Type="http://schemas.openxmlformats.org/officeDocument/2006/relationships/slide" Target="slide7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9.xml"/><Relationship Id="rId3" Type="http://schemas.openxmlformats.org/officeDocument/2006/relationships/slide" Target="slide8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82.xml"/><Relationship Id="rId4" Type="http://schemas.openxmlformats.org/officeDocument/2006/relationships/slide" Target="slide83.xml"/><Relationship Id="rId5" Type="http://schemas.openxmlformats.org/officeDocument/2006/relationships/slide" Target="slide84.xml"/><Relationship Id="rId1" Type="http://schemas.openxmlformats.org/officeDocument/2006/relationships/slideLayout" Target="../slideLayouts/slideLayout2.xml"/><Relationship Id="rId2" Type="http://schemas.openxmlformats.org/officeDocument/2006/relationships/slide" Target="slide8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90.xml"/><Relationship Id="rId4" Type="http://schemas.openxmlformats.org/officeDocument/2006/relationships/slide" Target="slide87.xml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2" Type="http://schemas.openxmlformats.org/officeDocument/2006/relationships/slide" Target="slide8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88.xml"/><Relationship Id="rId3" Type="http://schemas.openxmlformats.org/officeDocument/2006/relationships/slide" Target="slide8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75.xm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slide" Target="slide7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slide" Target="slide30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slide" Target="slide7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80.xm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slide" Target="slide3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84.xml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slide" Target="slide7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82.xm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slide" Target="slide4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" Target="slide83.xm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slide" Target="slide8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84.xml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slide" Target="slide8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slide" Target="slide8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slide" Target="slide90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" Target="slide90.xml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slide" Target="slide5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slide" Target="slide90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" Target="slide89.xml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slide" Target="slide6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88.xml"/><Relationship Id="rId3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88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Pink tissue paper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Chapter     10</a:t>
            </a:r>
            <a:endParaRPr lang="en-US" altLang="zh-CN" dirty="0" smtClean="0"/>
          </a:p>
        </p:txBody>
      </p:sp>
      <p:sp>
        <p:nvSpPr>
          <p:cNvPr id="5123" name="Rectangle 3" descr="Pink tissue paper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Defining Classes</a:t>
            </a:r>
          </a:p>
          <a:p>
            <a:r>
              <a:rPr lang="en-US" altLang="zh-CN" smtClean="0"/>
              <a:t>                                                         </a:t>
            </a:r>
          </a:p>
          <a:p>
            <a:r>
              <a:rPr lang="en-US" altLang="zh-CN" smtClean="0"/>
              <a:t>                                                                          Dai Liyun </a:t>
            </a:r>
            <a:endParaRPr lang="en-US" altLang="zh-CN" dirty="0" smtClean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10- </a:t>
            </a:r>
            <a:fld id="{E2E8EE4A-A1B5-433C-A198-E356DAD791D7}" type="slidenum">
              <a:rPr lang="en-US" altLang="zh-CN" smtClean="0"/>
              <a:pPr/>
              <a:t>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65212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4155AF6D-C7C4-4508-96F9-314CF72D7F2E}" type="slidenum">
              <a:rPr lang="en-US" altLang="zh-CN" smtClean="0"/>
              <a:pPr/>
              <a:t>10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Structure Value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Structure Value</a:t>
            </a:r>
          </a:p>
          <a:p>
            <a:pPr lvl="1"/>
            <a:r>
              <a:rPr lang="en-US" altLang="zh-CN" dirty="0"/>
              <a:t>Consists of the values of the member variables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The value of an object of type </a:t>
            </a:r>
            <a:r>
              <a:rPr lang="en-US" altLang="zh-CN" dirty="0" err="1"/>
              <a:t>CDAccount</a:t>
            </a:r>
            <a:endParaRPr lang="en-US" altLang="zh-CN" dirty="0"/>
          </a:p>
          <a:p>
            <a:pPr lvl="1"/>
            <a:r>
              <a:rPr lang="en-US" altLang="zh-CN" dirty="0"/>
              <a:t>Consists of the values of the member variables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				balance</a:t>
            </a:r>
            <a:br>
              <a:rPr lang="en-US" altLang="zh-CN" dirty="0"/>
            </a:br>
            <a:r>
              <a:rPr lang="en-US" altLang="zh-CN" dirty="0"/>
              <a:t> 				</a:t>
            </a:r>
            <a:r>
              <a:rPr lang="en-US" altLang="zh-CN" dirty="0" err="1"/>
              <a:t>interest_rate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		term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B793D9BB-B647-42AA-B815-ACBACBAD3E59}" type="slidenum">
              <a:rPr lang="en-US" altLang="zh-CN" smtClean="0"/>
              <a:pPr/>
              <a:t>11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Specifying Member Variables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Member variables are specific to the </a:t>
            </a:r>
            <a:br>
              <a:rPr lang="en-US" altLang="zh-CN" sz="2400" dirty="0"/>
            </a:br>
            <a:r>
              <a:rPr lang="en-US" altLang="zh-CN" sz="2400" dirty="0"/>
              <a:t>structure variable in which they are declared</a:t>
            </a:r>
            <a:br>
              <a:rPr lang="en-US" altLang="zh-CN" sz="2400" dirty="0"/>
            </a:b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Syntax to specify a member variable:</a:t>
            </a:r>
            <a:br>
              <a:rPr lang="en-US" altLang="zh-CN" sz="2400" dirty="0"/>
            </a:br>
            <a:r>
              <a:rPr lang="en-US" altLang="zh-CN" sz="2400" dirty="0"/>
              <a:t>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Structure_Variable_Name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.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Member_Variable_Name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Given the declaration:</a:t>
            </a:r>
            <a:br>
              <a:rPr lang="en-US" altLang="zh-CN" sz="2400" dirty="0"/>
            </a:br>
            <a:r>
              <a:rPr lang="en-US" altLang="zh-CN" sz="2400" dirty="0"/>
              <a:t> 	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your_account</a:t>
            </a:r>
            <a:r>
              <a:rPr lang="en-US" altLang="zh-CN" sz="2400" dirty="0"/>
              <a:t>;</a:t>
            </a:r>
            <a:br>
              <a:rPr lang="en-US" altLang="zh-CN" sz="2400" dirty="0"/>
            </a:br>
            <a:endParaRPr lang="en-US" altLang="zh-CN" sz="2400" dirty="0"/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Use the dot operator to specify a member variable</a:t>
            </a:r>
            <a:br>
              <a:rPr lang="en-US" altLang="zh-CN" sz="2000" dirty="0"/>
            </a:br>
            <a:r>
              <a:rPr lang="en-US" altLang="zh-CN" sz="2000" dirty="0"/>
              <a:t>	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my_account.balance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my_account.interest_rate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my_account.term</a:t>
            </a: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F1377CA3-2B82-4A74-8C1E-030F429D7D34}" type="slidenum">
              <a:rPr lang="en-US" altLang="zh-CN" smtClean="0"/>
              <a:pPr/>
              <a:t>12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327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Member variables can be used just as any other</a:t>
            </a:r>
            <a:br>
              <a:rPr lang="en-US" altLang="zh-CN" sz="2400" dirty="0"/>
            </a:br>
            <a:r>
              <a:rPr lang="en-US" altLang="zh-CN" sz="2400" dirty="0"/>
              <a:t>variable of the same type</a:t>
            </a:r>
          </a:p>
          <a:p>
            <a:pPr lvl="1"/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my_account.balance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= 1000;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your_account.balance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= 2500;</a:t>
            </a:r>
          </a:p>
          <a:p>
            <a:pPr lvl="2"/>
            <a:r>
              <a:rPr lang="en-US" altLang="zh-CN" sz="2000" dirty="0"/>
              <a:t>Notice that </a:t>
            </a:r>
            <a:r>
              <a:rPr lang="en-US" altLang="zh-CN" sz="2000" dirty="0" err="1"/>
              <a:t>my_account.balance</a:t>
            </a:r>
            <a:r>
              <a:rPr lang="en-US" altLang="zh-CN" sz="2000" dirty="0"/>
              <a:t> and </a:t>
            </a:r>
            <a:r>
              <a:rPr lang="en-US" altLang="zh-CN" sz="2000" dirty="0" err="1"/>
              <a:t>your_account.balance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 are different variables!</a:t>
            </a:r>
          </a:p>
          <a:p>
            <a:pPr lvl="1"/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my_account.balance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my_account.balance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+ interest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			</a:t>
            </a:r>
          </a:p>
        </p:txBody>
      </p:sp>
      <p:sp>
        <p:nvSpPr>
          <p:cNvPr id="52326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141019" y="2208213"/>
            <a:ext cx="280397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2326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141019" y="2747963"/>
            <a:ext cx="280397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23268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457477" y="4889500"/>
            <a:ext cx="2363147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.2 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232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Member Variables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3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3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3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3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6" grpId="0" animBg="1"/>
      <p:bldP spid="523267" grpId="0" animBg="1"/>
      <p:bldP spid="52326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797E5605-C4CE-46E9-AF2B-E9A81EDD550A}" type="slidenum">
              <a:rPr lang="en-US" altLang="zh-CN" smtClean="0"/>
              <a:pPr/>
              <a:t>13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42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Member variable names duplicated between </a:t>
            </a:r>
            <a:br>
              <a:rPr lang="en-US" altLang="zh-CN" sz="2400"/>
            </a:br>
            <a:r>
              <a:rPr lang="en-US" altLang="zh-CN" sz="2400"/>
              <a:t>structure types are not a problem. 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/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super_grow.quantity and apples.quantity are </a:t>
            </a:r>
            <a:br>
              <a:rPr lang="en-US" altLang="zh-CN" sz="2400"/>
            </a:br>
            <a:r>
              <a:rPr lang="en-US" altLang="zh-CN" sz="2400"/>
              <a:t>different variables stored in different locations</a:t>
            </a:r>
          </a:p>
        </p:txBody>
      </p:sp>
      <p:sp>
        <p:nvSpPr>
          <p:cNvPr id="524290" name="Text Box 2"/>
          <p:cNvSpPr txBox="1">
            <a:spLocks noChangeArrowheads="1"/>
          </p:cNvSpPr>
          <p:nvPr/>
        </p:nvSpPr>
        <p:spPr bwMode="auto">
          <a:xfrm>
            <a:off x="504825" y="2524125"/>
            <a:ext cx="4291013" cy="26574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/>
              <a:t>struct FertilizerStock</a:t>
            </a:r>
            <a:br>
              <a:rPr lang="en-US" altLang="zh-CN" b="1"/>
            </a:br>
            <a:r>
              <a:rPr lang="en-US" altLang="zh-CN" b="1"/>
              <a:t>{</a:t>
            </a:r>
            <a:br>
              <a:rPr lang="en-US" altLang="zh-CN" b="1"/>
            </a:br>
            <a:r>
              <a:rPr lang="en-US" altLang="zh-CN" b="1"/>
              <a:t>    double </a:t>
            </a:r>
            <a:r>
              <a:rPr lang="en-US" altLang="zh-CN" b="1">
                <a:solidFill>
                  <a:schemeClr val="hlink"/>
                </a:solidFill>
              </a:rPr>
              <a:t>quantity</a:t>
            </a:r>
            <a:r>
              <a:rPr lang="en-US" altLang="zh-CN" b="1"/>
              <a:t>;</a:t>
            </a:r>
            <a:br>
              <a:rPr lang="en-US" altLang="zh-CN" b="1"/>
            </a:br>
            <a:r>
              <a:rPr lang="en-US" altLang="zh-CN" b="1"/>
              <a:t>    double nitrogen_content;</a:t>
            </a:r>
            <a:br>
              <a:rPr lang="en-US" altLang="zh-CN" b="1"/>
            </a:br>
            <a:r>
              <a:rPr lang="en-US" altLang="zh-CN" b="1"/>
              <a:t>};</a:t>
            </a:r>
            <a:br>
              <a:rPr lang="en-US" altLang="zh-CN" b="1"/>
            </a:br>
            <a:r>
              <a:rPr lang="en-US" altLang="zh-CN" b="1"/>
              <a:t/>
            </a:r>
            <a:br>
              <a:rPr lang="en-US" altLang="zh-CN" b="1"/>
            </a:br>
            <a:r>
              <a:rPr lang="en-US" altLang="zh-CN" b="1"/>
              <a:t>FertilizerStock  super_grow;</a:t>
            </a: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5132388" y="2524125"/>
            <a:ext cx="3840162" cy="26574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/>
              <a:t>struct CropYield</a:t>
            </a:r>
            <a:br>
              <a:rPr lang="en-US" altLang="zh-CN" b="1"/>
            </a:br>
            <a:r>
              <a:rPr lang="en-US" altLang="zh-CN" b="1"/>
              <a:t>{</a:t>
            </a:r>
            <a:br>
              <a:rPr lang="en-US" altLang="zh-CN" b="1"/>
            </a:br>
            <a:r>
              <a:rPr lang="en-US" altLang="zh-CN" b="1"/>
              <a:t>   int </a:t>
            </a:r>
            <a:r>
              <a:rPr lang="en-US" altLang="zh-CN" b="1">
                <a:solidFill>
                  <a:schemeClr val="hlink"/>
                </a:solidFill>
              </a:rPr>
              <a:t>quantity</a:t>
            </a:r>
            <a:r>
              <a:rPr lang="en-US" altLang="zh-CN" b="1"/>
              <a:t>;</a:t>
            </a:r>
            <a:br>
              <a:rPr lang="en-US" altLang="zh-CN" b="1"/>
            </a:br>
            <a:r>
              <a:rPr lang="en-US" altLang="zh-CN" b="1"/>
              <a:t>   double size;</a:t>
            </a:r>
            <a:br>
              <a:rPr lang="en-US" altLang="zh-CN" b="1"/>
            </a:br>
            <a:r>
              <a:rPr lang="en-US" altLang="zh-CN" b="1"/>
              <a:t>};</a:t>
            </a:r>
            <a:br>
              <a:rPr lang="en-US" altLang="zh-CN" b="1"/>
            </a:br>
            <a:r>
              <a:rPr lang="en-US" altLang="zh-CN" b="1"/>
              <a:t/>
            </a:r>
            <a:br>
              <a:rPr lang="en-US" altLang="zh-CN" b="1"/>
            </a:br>
            <a:r>
              <a:rPr lang="en-US" altLang="zh-CN" b="1"/>
              <a:t>CropYield  apples;</a:t>
            </a:r>
          </a:p>
        </p:txBody>
      </p:sp>
      <p:sp>
        <p:nvSpPr>
          <p:cNvPr id="524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Duplicate Names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0" grpId="0" animBg="1"/>
      <p:bldP spid="52429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8539151F-E7EE-4185-B298-034E726A0653}" type="slidenum">
              <a:rPr lang="en-US" altLang="zh-CN" smtClean="0"/>
              <a:pPr/>
              <a:t>14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 as Arguments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Structures can be arguments in function calls</a:t>
            </a:r>
          </a:p>
          <a:p>
            <a:pPr lvl="1"/>
            <a:r>
              <a:rPr lang="en-US" altLang="zh-CN" dirty="0"/>
              <a:t>The formal parameter can be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call-by-value</a:t>
            </a:r>
          </a:p>
          <a:p>
            <a:pPr lvl="1"/>
            <a:r>
              <a:rPr lang="en-US" altLang="zh-CN" dirty="0"/>
              <a:t>The formal parameter can be </a:t>
            </a:r>
            <a:r>
              <a:rPr lang="en-US" altLang="zh-CN" dirty="0">
                <a:solidFill>
                  <a:srgbClr val="FF0000"/>
                </a:solidFill>
              </a:rPr>
              <a:t>call-by-reference</a:t>
            </a:r>
          </a:p>
          <a:p>
            <a:r>
              <a:rPr lang="en-US" altLang="zh-CN" dirty="0"/>
              <a:t>Example:</a:t>
            </a:r>
            <a:br>
              <a:rPr lang="en-US" altLang="zh-CN" dirty="0"/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get_data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&amp;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the_account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/>
              <a:t>Uses the structure type </a:t>
            </a:r>
            <a:r>
              <a:rPr lang="en-US" altLang="zh-CN" dirty="0" err="1"/>
              <a:t>CDAccount</a:t>
            </a:r>
            <a:r>
              <a:rPr lang="en-US" altLang="zh-CN" dirty="0"/>
              <a:t> we saw earlier as the type for a call-by-reference parameter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92B395D8-C5FA-489F-AB01-968751F9DDC5}" type="slidenum">
              <a:rPr lang="en-US" altLang="zh-CN" smtClean="0"/>
              <a:pPr/>
              <a:t>15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 as Return Types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Structures can be the type of a value returned by</a:t>
            </a:r>
            <a:br>
              <a:rPr lang="en-US" altLang="zh-CN" sz="2400" dirty="0"/>
            </a:br>
            <a:r>
              <a:rPr lang="en-US" altLang="zh-CN" sz="2400" dirty="0"/>
              <a:t>a function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Example:</a:t>
            </a:r>
            <a:br>
              <a:rPr lang="en-US" altLang="zh-CN" sz="2400" dirty="0"/>
            </a:b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shrink_wrap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(double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the_balance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,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	 double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the_rate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	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the_term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temp;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temp.balance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the_balance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temp.interest_rate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the_rate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temp.term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the_term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return temp;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2D75B951-EA01-4849-B39F-E83F43809C37}" type="slidenum">
              <a:rPr lang="en-US" altLang="zh-CN" smtClean="0"/>
              <a:pPr/>
              <a:t>16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Function shrink_wrap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err="1"/>
              <a:t>shrink_wrap</a:t>
            </a:r>
            <a:r>
              <a:rPr lang="en-US" altLang="zh-CN" dirty="0"/>
              <a:t> builds a complete structure value</a:t>
            </a:r>
            <a:br>
              <a:rPr lang="en-US" altLang="zh-CN" dirty="0"/>
            </a:br>
            <a:r>
              <a:rPr lang="en-US" altLang="zh-CN" dirty="0"/>
              <a:t>in temp, which is returned by the function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We can use </a:t>
            </a:r>
            <a:r>
              <a:rPr lang="en-US" altLang="zh-CN" dirty="0" err="1"/>
              <a:t>shrink_wrap</a:t>
            </a:r>
            <a:r>
              <a:rPr lang="en-US" altLang="zh-CN" dirty="0"/>
              <a:t> to give a variable of </a:t>
            </a:r>
            <a:br>
              <a:rPr lang="en-US" altLang="zh-CN" dirty="0"/>
            </a:br>
            <a:r>
              <a:rPr lang="en-US" altLang="zh-CN" dirty="0"/>
              <a:t>type </a:t>
            </a:r>
            <a:r>
              <a:rPr lang="en-US" altLang="zh-CN" dirty="0" err="1"/>
              <a:t>CDAccount</a:t>
            </a:r>
            <a:r>
              <a:rPr lang="en-US" altLang="zh-CN" dirty="0"/>
              <a:t> a value in this way:</a:t>
            </a: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new_account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new_account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shrink_wrap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(1000.00, 5.1, 11);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D4A8533D-3C74-485C-B5D0-998070868B0D}" type="slidenum">
              <a:rPr lang="en-US" altLang="zh-CN" smtClean="0"/>
              <a:pPr/>
              <a:t>17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Assignment and Structures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assignment operator can be used to assign</a:t>
            </a:r>
            <a:br>
              <a:rPr lang="en-US" altLang="zh-CN" sz="2400" dirty="0"/>
            </a:br>
            <a:r>
              <a:rPr lang="en-US" altLang="zh-CN" sz="2400" dirty="0"/>
              <a:t>values to structure types</a:t>
            </a:r>
          </a:p>
          <a:p>
            <a:r>
              <a:rPr lang="en-US" altLang="zh-CN" sz="2400" dirty="0"/>
              <a:t>Using the </a:t>
            </a:r>
            <a:r>
              <a:rPr lang="en-US" altLang="zh-CN" sz="2400" dirty="0" err="1"/>
              <a:t>CDAccount</a:t>
            </a:r>
            <a:r>
              <a:rPr lang="en-US" altLang="zh-CN" sz="2400" dirty="0"/>
              <a:t> structure again: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your_account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my_account.balance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= 1000.00;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my_account.interest_rate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= 5.1;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my_account.term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= 12;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your_account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lvl="1"/>
            <a:r>
              <a:rPr lang="en-US" altLang="zh-CN" sz="2400" dirty="0"/>
              <a:t>Assigns all member variables in </a:t>
            </a:r>
            <a:r>
              <a:rPr lang="en-US" altLang="zh-CN" sz="2400" dirty="0" err="1"/>
              <a:t>your_account</a:t>
            </a:r>
            <a:r>
              <a:rPr lang="en-US" altLang="zh-CN" sz="2400" dirty="0"/>
              <a:t> the </a:t>
            </a:r>
            <a:br>
              <a:rPr lang="en-US" altLang="zh-CN" sz="2400" dirty="0"/>
            </a:br>
            <a:r>
              <a:rPr lang="en-US" altLang="zh-CN" sz="2400" dirty="0"/>
              <a:t>corresponding values in </a:t>
            </a:r>
            <a:r>
              <a:rPr lang="en-US" altLang="zh-CN" sz="2400" dirty="0" err="1"/>
              <a:t>my_account</a:t>
            </a:r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9EAD6735-9CF4-441D-B175-852E2916694E}" type="slidenum">
              <a:rPr lang="en-US" altLang="zh-CN" smtClean="0"/>
              <a:pPr/>
              <a:t>18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94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Structures can contain member variables that are also structures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struct PersonInfo contains a Date structure</a:t>
            </a:r>
          </a:p>
        </p:txBody>
      </p:sp>
      <p:sp>
        <p:nvSpPr>
          <p:cNvPr id="529410" name="Text Box 2"/>
          <p:cNvSpPr txBox="1">
            <a:spLocks noChangeArrowheads="1"/>
          </p:cNvSpPr>
          <p:nvPr/>
        </p:nvSpPr>
        <p:spPr bwMode="auto">
          <a:xfrm>
            <a:off x="965200" y="2695575"/>
            <a:ext cx="3067050" cy="243840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/>
              <a:t>struct </a:t>
            </a:r>
            <a:r>
              <a:rPr lang="en-US" altLang="zh-CN" b="1">
                <a:solidFill>
                  <a:schemeClr val="hlink"/>
                </a:solidFill>
              </a:rPr>
              <a:t>Date</a:t>
            </a:r>
            <a:r>
              <a:rPr lang="en-US" altLang="zh-CN" b="1"/>
              <a:t/>
            </a:r>
            <a:br>
              <a:rPr lang="en-US" altLang="zh-CN" b="1"/>
            </a:br>
            <a:r>
              <a:rPr lang="en-US" altLang="zh-CN" b="1"/>
              <a:t>{</a:t>
            </a:r>
            <a:br>
              <a:rPr lang="en-US" altLang="zh-CN" b="1"/>
            </a:br>
            <a:r>
              <a:rPr lang="en-US" altLang="zh-CN" b="1"/>
              <a:t>   int month;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/>
              <a:t>   int day;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/>
              <a:t>   int year;</a:t>
            </a:r>
            <a:br>
              <a:rPr lang="en-US" altLang="zh-CN" b="1"/>
            </a:br>
            <a:r>
              <a:rPr lang="en-US" altLang="zh-CN" b="1"/>
              <a:t>};</a:t>
            </a:r>
          </a:p>
        </p:txBody>
      </p:sp>
      <p:sp>
        <p:nvSpPr>
          <p:cNvPr id="529411" name="Text Box 3"/>
          <p:cNvSpPr txBox="1">
            <a:spLocks noChangeArrowheads="1"/>
          </p:cNvSpPr>
          <p:nvPr/>
        </p:nvSpPr>
        <p:spPr bwMode="auto">
          <a:xfrm>
            <a:off x="5026025" y="2447925"/>
            <a:ext cx="3211513" cy="26574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/>
              <a:t>struct PersonInfo</a:t>
            </a:r>
            <a:br>
              <a:rPr lang="en-US" altLang="zh-CN" b="1"/>
            </a:br>
            <a:r>
              <a:rPr lang="en-US" altLang="zh-CN" b="1"/>
              <a:t>{</a:t>
            </a:r>
            <a:br>
              <a:rPr lang="en-US" altLang="zh-CN" b="1"/>
            </a:br>
            <a:r>
              <a:rPr lang="en-US" altLang="zh-CN" b="1"/>
              <a:t>    double height;</a:t>
            </a:r>
            <a:br>
              <a:rPr lang="en-US" altLang="zh-CN" b="1"/>
            </a:br>
            <a:r>
              <a:rPr lang="en-US" altLang="zh-CN" b="1"/>
              <a:t>    int weight;</a:t>
            </a:r>
            <a:br>
              <a:rPr lang="en-US" altLang="zh-CN" b="1"/>
            </a:br>
            <a:r>
              <a:rPr lang="en-US" altLang="zh-CN" b="1"/>
              <a:t>    </a:t>
            </a:r>
            <a:r>
              <a:rPr lang="en-US" altLang="zh-CN" b="1">
                <a:solidFill>
                  <a:schemeClr val="hlink"/>
                </a:solidFill>
              </a:rPr>
              <a:t>Date birthday</a:t>
            </a:r>
            <a:r>
              <a:rPr lang="en-US" altLang="zh-CN" b="1"/>
              <a:t>;</a:t>
            </a:r>
            <a:br>
              <a:rPr lang="en-US" altLang="zh-CN" b="1"/>
            </a:br>
            <a:r>
              <a:rPr lang="en-US" altLang="zh-CN" b="1"/>
              <a:t>};</a:t>
            </a:r>
            <a:br>
              <a:rPr lang="en-US" altLang="zh-CN" b="1"/>
            </a:br>
            <a:endParaRPr lang="en-US" altLang="zh-CN" b="1"/>
          </a:p>
        </p:txBody>
      </p:sp>
      <p:sp>
        <p:nvSpPr>
          <p:cNvPr id="529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Hierarchical Structures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0" grpId="0" animBg="1"/>
      <p:bldP spid="5294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C18A531A-DA7F-4873-B9EF-65F70AF0D07B}" type="slidenum">
              <a:rPr lang="en-US" altLang="zh-CN" smtClean="0"/>
              <a:pPr/>
              <a:t>19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PersonInfo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A variable of type </a:t>
            </a:r>
            <a:r>
              <a:rPr lang="en-US" altLang="zh-CN" sz="2400" dirty="0" err="1"/>
              <a:t>PersonInfo</a:t>
            </a:r>
            <a:r>
              <a:rPr lang="en-US" altLang="zh-CN" sz="2400" dirty="0"/>
              <a:t> is declared by</a:t>
            </a:r>
            <a:br>
              <a:rPr lang="en-US" altLang="zh-CN" sz="2400" dirty="0"/>
            </a:br>
            <a:r>
              <a:rPr lang="en-US" altLang="zh-CN" sz="2400" dirty="0"/>
              <a:t>          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PersonInfo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person1;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To display the birth year of person1,  first access the</a:t>
            </a:r>
            <a:br>
              <a:rPr lang="en-US" altLang="zh-CN" sz="2400" dirty="0"/>
            </a:br>
            <a:r>
              <a:rPr lang="en-US" altLang="zh-CN" sz="2400" dirty="0"/>
              <a:t> birthday member of person1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 person1.birthday…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/>
              <a:t>But we want the year, so we now specify the </a:t>
            </a:r>
            <a:br>
              <a:rPr lang="en-US" altLang="zh-CN" sz="2400" dirty="0"/>
            </a:br>
            <a:r>
              <a:rPr lang="en-US" altLang="zh-CN" sz="2400" dirty="0"/>
              <a:t>year member of the birthday member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          	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person1.birthday.year;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Review </a:t>
            </a:r>
            <a:r>
              <a:rPr lang="en-US" altLang="zh-CN" dirty="0"/>
              <a:t>Pointers and Dynamic </a:t>
            </a:r>
            <a:r>
              <a:rPr lang="en-US" altLang="zh-CN" dirty="0" smtClean="0"/>
              <a:t>Arrays(1)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300" dirty="0">
                <a:solidFill>
                  <a:srgbClr val="0000FF"/>
                </a:solidFill>
                <a:ea typeface="宋体" panose="02010600030101010101" pitchFamily="2" charset="-122"/>
              </a:rPr>
              <a:t>n</a:t>
            </a:r>
            <a:r>
              <a:rPr lang="en-US" altLang="zh-CN" sz="3300" dirty="0" smtClean="0">
                <a:solidFill>
                  <a:srgbClr val="0000FF"/>
                </a:solidFill>
                <a:ea typeface="宋体" panose="02010600030101010101" pitchFamily="2" charset="-122"/>
              </a:rPr>
              <a:t>ew </a:t>
            </a:r>
            <a:r>
              <a:rPr lang="en-US" altLang="zh-CN" sz="33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3300" dirty="0" smtClean="0">
                <a:solidFill>
                  <a:srgbClr val="0000FF"/>
                </a:solidFill>
                <a:ea typeface="宋体" panose="02010600030101010101" pitchFamily="2" charset="-122"/>
              </a:rPr>
              <a:t>*p; </a:t>
            </a:r>
          </a:p>
          <a:p>
            <a:pPr marL="0" indent="0">
              <a:buNone/>
            </a:pPr>
            <a:r>
              <a:rPr lang="en-US" altLang="zh-CN" sz="3300" dirty="0" smtClean="0">
                <a:solidFill>
                  <a:srgbClr val="0000FF"/>
                </a:solidFill>
                <a:ea typeface="宋体" panose="02010600030101010101" pitchFamily="2" charset="-122"/>
              </a:rPr>
              <a:t>…</a:t>
            </a:r>
          </a:p>
          <a:p>
            <a:pPr marL="0" indent="0">
              <a:buNone/>
            </a:pPr>
            <a:r>
              <a:rPr lang="en-US" altLang="zh-CN" sz="3300" dirty="0" smtClean="0">
                <a:solidFill>
                  <a:srgbClr val="0000FF"/>
                </a:solidFill>
                <a:ea typeface="宋体" panose="02010600030101010101" pitchFamily="2" charset="-122"/>
              </a:rPr>
              <a:t>delete </a:t>
            </a:r>
            <a:r>
              <a:rPr lang="en-US" altLang="zh-CN" sz="3300" dirty="0">
                <a:solidFill>
                  <a:srgbClr val="0000FF"/>
                </a:solidFill>
                <a:ea typeface="宋体" panose="02010600030101010101" pitchFamily="2" charset="-122"/>
              </a:rPr>
              <a:t>p;</a:t>
            </a:r>
          </a:p>
          <a:p>
            <a:pPr marL="0" indent="0">
              <a:buNone/>
            </a:pPr>
            <a:endParaRPr lang="en-US" altLang="zh-CN" sz="33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300" dirty="0">
                <a:ea typeface="宋体" panose="02010600030101010101" pitchFamily="2" charset="-122"/>
              </a:rPr>
              <a:t>Pair operators </a:t>
            </a:r>
          </a:p>
          <a:p>
            <a:pPr marL="0" indent="0">
              <a:buNone/>
            </a:pPr>
            <a:r>
              <a:rPr lang="en-US" altLang="zh-CN" sz="3300" dirty="0">
                <a:solidFill>
                  <a:srgbClr val="0000FF"/>
                </a:solidFill>
                <a:ea typeface="宋体" panose="02010600030101010101" pitchFamily="2" charset="-122"/>
              </a:rPr>
              <a:t>(new, delete), </a:t>
            </a:r>
            <a:r>
              <a:rPr lang="en-US" altLang="zh-CN" sz="3300" dirty="0">
                <a:ea typeface="宋体" panose="02010600030101010101" pitchFamily="2" charset="-122"/>
              </a:rPr>
              <a:t>the variable can </a:t>
            </a:r>
            <a:r>
              <a:rPr lang="en-US" altLang="zh-CN" sz="3300" dirty="0">
                <a:solidFill>
                  <a:srgbClr val="0000FF"/>
                </a:solidFill>
                <a:ea typeface="宋体" panose="02010600030101010101" pitchFamily="2" charset="-122"/>
              </a:rPr>
              <a:t>delete</a:t>
            </a:r>
            <a:r>
              <a:rPr lang="en-US" altLang="zh-CN" sz="3300" dirty="0">
                <a:ea typeface="宋体" panose="02010600030101010101" pitchFamily="2" charset="-122"/>
              </a:rPr>
              <a:t> only if </a:t>
            </a:r>
          </a:p>
          <a:p>
            <a:pPr marL="0" indent="0">
              <a:buNone/>
            </a:pPr>
            <a:r>
              <a:rPr lang="en-US" altLang="zh-CN" sz="3300" dirty="0">
                <a:ea typeface="宋体" panose="02010600030101010101" pitchFamily="2" charset="-122"/>
              </a:rPr>
              <a:t>It come from </a:t>
            </a:r>
            <a:r>
              <a:rPr lang="en-US" altLang="zh-CN" sz="3300" dirty="0">
                <a:solidFill>
                  <a:srgbClr val="0000FF"/>
                </a:solidFill>
                <a:ea typeface="宋体" panose="02010600030101010101" pitchFamily="2" charset="-122"/>
              </a:rPr>
              <a:t>new.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10- </a:t>
            </a:r>
            <a:fld id="{FA56F4C1-121C-45D7-B65B-0E767F5B5E69}" type="slidenum">
              <a:rPr lang="en-US" altLang="zh-CN" smtClean="0"/>
              <a:pPr/>
              <a:t>2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301446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BF749A13-E283-46BF-AFB7-4024649CBD76}" type="slidenum">
              <a:rPr lang="en-US" altLang="zh-CN" smtClean="0"/>
              <a:pPr/>
              <a:t>20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146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 structure can be initialized when declared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Example:</a:t>
            </a:r>
            <a:br>
              <a:rPr lang="en-US" altLang="zh-CN" dirty="0"/>
            </a:br>
            <a:r>
              <a:rPr lang="en-US" altLang="zh-CN" dirty="0"/>
              <a:t> 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struct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month;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day;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year;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};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Can be initialized in this way</a:t>
            </a:r>
            <a:br>
              <a:rPr lang="en-US" altLang="zh-CN" dirty="0"/>
            </a:br>
            <a:r>
              <a:rPr lang="en-US" altLang="zh-CN" dirty="0"/>
              <a:t>           		Date  </a:t>
            </a:r>
            <a:r>
              <a:rPr lang="en-US" altLang="zh-CN" dirty="0" err="1"/>
              <a:t>due_date</a:t>
            </a:r>
            <a:r>
              <a:rPr lang="en-US" altLang="zh-CN" dirty="0"/>
              <a:t> = {12, 31, 2004};</a:t>
            </a:r>
          </a:p>
        </p:txBody>
      </p:sp>
      <p:grpSp>
        <p:nvGrpSpPr>
          <p:cNvPr id="531466" name="Group 10"/>
          <p:cNvGrpSpPr>
            <a:grpSpLocks/>
          </p:cNvGrpSpPr>
          <p:nvPr/>
        </p:nvGrpSpPr>
        <p:grpSpPr bwMode="auto">
          <a:xfrm>
            <a:off x="5295900" y="3581400"/>
            <a:ext cx="1257300" cy="1752600"/>
            <a:chOff x="3036" y="2100"/>
            <a:chExt cx="792" cy="1104"/>
          </a:xfrm>
        </p:grpSpPr>
        <p:sp>
          <p:nvSpPr>
            <p:cNvPr id="531458" name="Line 2"/>
            <p:cNvSpPr>
              <a:spLocks noChangeShapeType="1"/>
            </p:cNvSpPr>
            <p:nvPr/>
          </p:nvSpPr>
          <p:spPr bwMode="auto">
            <a:xfrm flipV="1">
              <a:off x="3816" y="2100"/>
              <a:ext cx="0" cy="110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59" name="Line 3"/>
            <p:cNvSpPr>
              <a:spLocks noChangeShapeType="1"/>
            </p:cNvSpPr>
            <p:nvPr/>
          </p:nvSpPr>
          <p:spPr bwMode="auto">
            <a:xfrm flipH="1" flipV="1">
              <a:off x="3036" y="2100"/>
              <a:ext cx="792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1467" name="Group 11"/>
          <p:cNvGrpSpPr>
            <a:grpSpLocks/>
          </p:cNvGrpSpPr>
          <p:nvPr/>
        </p:nvGrpSpPr>
        <p:grpSpPr bwMode="auto">
          <a:xfrm>
            <a:off x="5276850" y="3886200"/>
            <a:ext cx="1809750" cy="1466850"/>
            <a:chOff x="3048" y="2292"/>
            <a:chExt cx="1140" cy="924"/>
          </a:xfrm>
        </p:grpSpPr>
        <p:sp>
          <p:nvSpPr>
            <p:cNvPr id="531460" name="Line 4"/>
            <p:cNvSpPr>
              <a:spLocks noChangeShapeType="1"/>
            </p:cNvSpPr>
            <p:nvPr/>
          </p:nvSpPr>
          <p:spPr bwMode="auto">
            <a:xfrm flipV="1">
              <a:off x="4176" y="2292"/>
              <a:ext cx="0" cy="92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61" name="Line 5"/>
            <p:cNvSpPr>
              <a:spLocks noChangeShapeType="1"/>
            </p:cNvSpPr>
            <p:nvPr/>
          </p:nvSpPr>
          <p:spPr bwMode="auto">
            <a:xfrm flipH="1">
              <a:off x="3048" y="2292"/>
              <a:ext cx="114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1468" name="Group 12"/>
          <p:cNvGrpSpPr>
            <a:grpSpLocks/>
          </p:cNvGrpSpPr>
          <p:nvPr/>
        </p:nvGrpSpPr>
        <p:grpSpPr bwMode="auto">
          <a:xfrm>
            <a:off x="5276850" y="4286250"/>
            <a:ext cx="2495550" cy="1047750"/>
            <a:chOff x="3036" y="2532"/>
            <a:chExt cx="1572" cy="660"/>
          </a:xfrm>
        </p:grpSpPr>
        <p:sp>
          <p:nvSpPr>
            <p:cNvPr id="531462" name="Line 6"/>
            <p:cNvSpPr>
              <a:spLocks noChangeShapeType="1"/>
            </p:cNvSpPr>
            <p:nvPr/>
          </p:nvSpPr>
          <p:spPr bwMode="auto">
            <a:xfrm flipV="1">
              <a:off x="4608" y="2532"/>
              <a:ext cx="0" cy="66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63" name="Line 7"/>
            <p:cNvSpPr>
              <a:spLocks noChangeShapeType="1"/>
            </p:cNvSpPr>
            <p:nvPr/>
          </p:nvSpPr>
          <p:spPr bwMode="auto">
            <a:xfrm flipH="1" flipV="1">
              <a:off x="3036" y="2544"/>
              <a:ext cx="156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146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Initializing Classes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343BC920-1B53-47E5-A931-B3E1F9088EF4}" type="slidenum">
              <a:rPr lang="en-US" altLang="zh-CN" smtClean="0"/>
              <a:pPr/>
              <a:t>21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.1 </a:t>
            </a:r>
            <a:r>
              <a:rPr lang="en-US" altLang="zh-CN" dirty="0"/>
              <a:t>Conclusion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Can you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Write a definition for a structure type for records consisting of a person’s wage rate, accrued vacation (in whole days), and status (hourly or salaried). Represent the status as one of the two character values ‘H’ and ‘S’.  Call the type EmployeeRecord.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10.2 Classes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10- </a:t>
            </a:r>
            <a:fld id="{FA56F4C1-121C-45D7-B65B-0E767F5B5E69}" type="slidenum">
              <a:rPr lang="en-US" altLang="zh-CN" smtClean="0"/>
              <a:pPr/>
              <a:t>22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19851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1F7BE4E0-52D3-4266-BFA2-807F211D9DA6}" type="slidenum">
              <a:rPr lang="en-US" altLang="zh-CN" smtClean="0"/>
              <a:pPr/>
              <a:t>23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Classes</a:t>
            </a:r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class is a data type whose variables are </a:t>
            </a:r>
            <a:br>
              <a:rPr lang="en-US" altLang="zh-CN" dirty="0"/>
            </a:br>
            <a:r>
              <a:rPr lang="en-US" altLang="zh-CN" dirty="0"/>
              <a:t>objects</a:t>
            </a:r>
          </a:p>
          <a:p>
            <a:pPr lvl="1"/>
            <a:r>
              <a:rPr lang="en-US" altLang="zh-CN" dirty="0"/>
              <a:t>The definition of a class includes</a:t>
            </a:r>
          </a:p>
          <a:p>
            <a:pPr lvl="2"/>
            <a:r>
              <a:rPr lang="en-US" altLang="zh-CN" dirty="0"/>
              <a:t>Description of the kinds of values of the member</a:t>
            </a:r>
            <a:br>
              <a:rPr lang="en-US" altLang="zh-CN" dirty="0"/>
            </a:br>
            <a:r>
              <a:rPr lang="en-US" altLang="zh-CN" dirty="0"/>
              <a:t>variables</a:t>
            </a:r>
          </a:p>
          <a:p>
            <a:pPr lvl="2"/>
            <a:r>
              <a:rPr lang="en-US" altLang="zh-CN" dirty="0"/>
              <a:t>Description of the member functions</a:t>
            </a:r>
          </a:p>
          <a:p>
            <a:pPr lvl="1"/>
            <a:r>
              <a:rPr lang="en-US" altLang="zh-CN" dirty="0"/>
              <a:t>A class description is somewhat like a structure definition plus the member variables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6C1F8806-AE0E-4470-BA34-B9A85DE0BE03}" type="slidenum">
              <a:rPr lang="en-US" altLang="zh-CN" smtClean="0"/>
              <a:pPr/>
              <a:t>24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Class Example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To create a new  type named </a:t>
            </a:r>
            <a:r>
              <a:rPr lang="en-US" altLang="zh-CN" sz="2400" dirty="0" err="1"/>
              <a:t>DayOfYear</a:t>
            </a:r>
            <a:r>
              <a:rPr lang="en-US" altLang="zh-CN" sz="2400" dirty="0"/>
              <a:t> as </a:t>
            </a:r>
            <a:br>
              <a:rPr lang="en-US" altLang="zh-CN" sz="2400" dirty="0"/>
            </a:br>
            <a:r>
              <a:rPr lang="en-US" altLang="zh-CN" sz="2400" dirty="0"/>
              <a:t>a class definition</a:t>
            </a:r>
          </a:p>
          <a:p>
            <a:pPr lvl="1"/>
            <a:r>
              <a:rPr lang="en-US" altLang="zh-CN" sz="2400" dirty="0"/>
              <a:t>Decide on the values to represent</a:t>
            </a:r>
          </a:p>
          <a:p>
            <a:pPr lvl="1"/>
            <a:r>
              <a:rPr lang="en-US" altLang="zh-CN" sz="2400" dirty="0"/>
              <a:t>This example’s values are dates such as July 4</a:t>
            </a:r>
            <a:br>
              <a:rPr lang="en-US" altLang="zh-CN" sz="2400" dirty="0"/>
            </a:br>
            <a:r>
              <a:rPr lang="en-US" altLang="zh-CN" sz="2400" dirty="0"/>
              <a:t>using an integer for the number of the month	</a:t>
            </a:r>
          </a:p>
          <a:p>
            <a:pPr lvl="2"/>
            <a:r>
              <a:rPr lang="en-US" altLang="zh-CN" sz="2000" dirty="0"/>
              <a:t>Member variable month is an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(Jan = 1, Feb = 2, etc.)</a:t>
            </a:r>
          </a:p>
          <a:p>
            <a:pPr lvl="2"/>
            <a:r>
              <a:rPr lang="en-US" altLang="zh-CN" sz="2000" dirty="0"/>
              <a:t>Member variable day is an </a:t>
            </a:r>
            <a:r>
              <a:rPr lang="en-US" altLang="zh-CN" sz="2000" dirty="0" err="1"/>
              <a:t>int</a:t>
            </a:r>
            <a:endParaRPr lang="en-US" altLang="zh-CN" sz="2000" dirty="0"/>
          </a:p>
          <a:p>
            <a:pPr lvl="1"/>
            <a:r>
              <a:rPr lang="en-US" altLang="zh-CN" sz="2400" dirty="0"/>
              <a:t>Decide on the member functions needed</a:t>
            </a:r>
          </a:p>
          <a:p>
            <a:pPr lvl="1"/>
            <a:r>
              <a:rPr lang="en-US" altLang="zh-CN" sz="2400" dirty="0"/>
              <a:t>We use just one member function named output	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CFB395C6-246E-4B37-B354-E83EB6A12668}" type="slidenum">
              <a:rPr lang="en-US" altLang="zh-CN" smtClean="0"/>
              <a:pPr/>
              <a:t>25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5554" name="Text Box 2"/>
          <p:cNvSpPr txBox="1">
            <a:spLocks noChangeArrowheads="1"/>
          </p:cNvSpPr>
          <p:nvPr/>
        </p:nvSpPr>
        <p:spPr bwMode="auto">
          <a:xfrm>
            <a:off x="4603750" y="4554538"/>
            <a:ext cx="4311650" cy="46672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Member Function </a:t>
            </a:r>
            <a:r>
              <a:rPr lang="en-US" altLang="zh-CN" b="1">
                <a:solidFill>
                  <a:schemeClr val="tx2"/>
                </a:solidFill>
              </a:rPr>
              <a:t>Declaration</a:t>
            </a:r>
          </a:p>
        </p:txBody>
      </p:sp>
      <p:sp>
        <p:nvSpPr>
          <p:cNvPr id="535555" name="Line 3"/>
          <p:cNvSpPr>
            <a:spLocks noChangeShapeType="1"/>
          </p:cNvSpPr>
          <p:nvPr/>
        </p:nvSpPr>
        <p:spPr bwMode="auto">
          <a:xfrm flipH="1" flipV="1">
            <a:off x="6049963" y="3429000"/>
            <a:ext cx="685800" cy="112395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5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 DayOfYear Definition</a:t>
            </a:r>
          </a:p>
        </p:txBody>
      </p:sp>
      <p:sp>
        <p:nvSpPr>
          <p:cNvPr id="535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294688" cy="4572000"/>
          </a:xfrm>
        </p:spPr>
        <p:txBody>
          <a:bodyPr/>
          <a:lstStyle/>
          <a:p>
            <a:pPr lvl="1"/>
            <a:r>
              <a:rPr lang="en-US" altLang="zh-CN" dirty="0"/>
              <a:t>		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  		public: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		      void output( 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	 	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month;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	 	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day;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};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3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53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BBC1C5A1-E3CC-466B-A773-3A035EFED8ED}" type="slidenum">
              <a:rPr lang="en-US" altLang="zh-CN" smtClean="0"/>
              <a:pPr/>
              <a:t>26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Defining a Member Function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Member functions are declared in the class</a:t>
            </a:r>
            <a:br>
              <a:rPr lang="en-US" altLang="zh-CN" sz="2400" dirty="0"/>
            </a:br>
            <a:r>
              <a:rPr lang="en-US" altLang="zh-CN" sz="2400" dirty="0"/>
              <a:t>declaration </a:t>
            </a:r>
          </a:p>
          <a:p>
            <a:r>
              <a:rPr lang="en-US" altLang="zh-CN" sz="2400" dirty="0"/>
              <a:t>Member function definitions identify the class</a:t>
            </a:r>
            <a:br>
              <a:rPr lang="en-US" altLang="zh-CN" sz="2400" dirty="0"/>
            </a:br>
            <a:r>
              <a:rPr lang="en-US" altLang="zh-CN" sz="2400" dirty="0"/>
              <a:t>in which the function is a member</a:t>
            </a:r>
          </a:p>
          <a:p>
            <a:pPr lvl="1"/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::output()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“month = “ &lt;&lt; month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	&lt;&lt;  “,  day = “ &lt;&lt; day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		&lt;&lt;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}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DBC1BB46-FF55-4710-A752-60B732C17BC1}" type="slidenum">
              <a:rPr lang="en-US" altLang="zh-CN" smtClean="0"/>
              <a:pPr/>
              <a:t>27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 Definition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sz="2400" dirty="0"/>
              <a:t>Member function definition syntax:</a:t>
            </a:r>
            <a:br>
              <a:rPr lang="en-US" altLang="zh-CN" sz="2400" dirty="0"/>
            </a:br>
            <a:r>
              <a:rPr lang="en-US" altLang="zh-CN" sz="2400" dirty="0" err="1"/>
              <a:t>Returned_Type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Class_Name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Function_Name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Parameter_List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Function Body Statements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  <a:p>
            <a:pPr lvl="1"/>
            <a:r>
              <a:rPr lang="en-US" altLang="zh-CN" sz="2400" dirty="0"/>
              <a:t>Example: 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	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::output( 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“month = “ &lt;&lt; month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                &lt;&lt; “, day = “ &lt;&lt; day &lt;&lt;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}</a:t>
            </a: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C4C10697-EB26-40F8-8454-659F586D3D7A}" type="slidenum">
              <a:rPr lang="en-US" altLang="zh-CN" smtClean="0"/>
              <a:pPr/>
              <a:t>28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‘::’ Operator 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‘::’  is the scope resolution operator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Tells the class a member function is a member of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void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::output( )</a:t>
            </a:r>
            <a:r>
              <a:rPr lang="en-US" altLang="zh-CN" dirty="0"/>
              <a:t>  indicates that function output is a member of the            </a:t>
            </a:r>
            <a:r>
              <a:rPr lang="en-US" altLang="zh-CN" dirty="0" err="1"/>
              <a:t>DayOfYear</a:t>
            </a:r>
            <a:r>
              <a:rPr lang="en-US" altLang="zh-CN" dirty="0"/>
              <a:t> class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The class name that precedes ‘::’ is a type qualifier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9D38DFE5-D1F6-4BD5-9197-C5F3219C81AF}" type="slidenum">
              <a:rPr lang="en-US" altLang="zh-CN" smtClean="0"/>
              <a:pPr/>
              <a:t>29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‘::’ and ‘.’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‘::’ used with classes to identify a member 	</a:t>
            </a:r>
            <a:br>
              <a:rPr lang="en-US" altLang="zh-CN" sz="2400" dirty="0"/>
            </a:b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::output( 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// function body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  }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	     		 		               </a:t>
            </a:r>
          </a:p>
          <a:p>
            <a:r>
              <a:rPr lang="en-US" altLang="zh-CN" sz="2400" dirty="0"/>
              <a:t>‘.’used with variables to identify a member</a:t>
            </a:r>
            <a:br>
              <a:rPr lang="en-US" altLang="zh-CN" sz="2400" dirty="0"/>
            </a:br>
            <a:r>
              <a:rPr lang="en-US" altLang="zh-CN" sz="2400" dirty="0"/>
              <a:t> 	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birthday;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birthday.output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);</a:t>
            </a:r>
          </a:p>
          <a:p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Review </a:t>
            </a:r>
            <a:r>
              <a:rPr lang="en-US" altLang="zh-CN" dirty="0"/>
              <a:t>Pointers and Dynamic Arrays(1)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6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  <a:ea typeface="宋体" panose="02010600030101010101" pitchFamily="2" charset="-122"/>
              </a:rPr>
              <a:t> * a = new </a:t>
            </a:r>
            <a:r>
              <a:rPr lang="en-US" altLang="zh-CN" sz="36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3600" dirty="0" err="1">
                <a:solidFill>
                  <a:srgbClr val="0000FF"/>
                </a:solidFill>
                <a:ea typeface="宋体" panose="02010600030101010101" pitchFamily="2" charset="-122"/>
              </a:rPr>
              <a:t>array_size</a:t>
            </a:r>
            <a:r>
              <a:rPr lang="en-US" altLang="zh-CN" sz="3600" dirty="0">
                <a:solidFill>
                  <a:srgbClr val="0000FF"/>
                </a:solidFill>
                <a:ea typeface="宋体" panose="02010600030101010101" pitchFamily="2" charset="-122"/>
              </a:rPr>
              <a:t>];</a:t>
            </a:r>
          </a:p>
          <a:p>
            <a:pPr marL="0" indent="0">
              <a:buNone/>
            </a:pPr>
            <a:endParaRPr lang="en-US" altLang="zh-CN" sz="36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600" dirty="0">
                <a:solidFill>
                  <a:srgbClr val="0000FF"/>
                </a:solidFill>
                <a:ea typeface="宋体" panose="02010600030101010101" pitchFamily="2" charset="-122"/>
              </a:rPr>
              <a:t>	……</a:t>
            </a:r>
          </a:p>
          <a:p>
            <a:pPr marL="0" indent="0">
              <a:buNone/>
            </a:pPr>
            <a:endParaRPr lang="en-US" altLang="zh-CN" sz="36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600" dirty="0">
                <a:solidFill>
                  <a:srgbClr val="0000FF"/>
                </a:solidFill>
                <a:ea typeface="宋体" panose="02010600030101010101" pitchFamily="2" charset="-122"/>
              </a:rPr>
              <a:t>delete [] a;</a:t>
            </a:r>
            <a:endParaRPr lang="zh-CN" altLang="en-US" sz="36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10- </a:t>
            </a:r>
            <a:fld id="{FA56F4C1-121C-45D7-B65B-0E767F5B5E69}" type="slidenum">
              <a:rPr lang="en-US" altLang="zh-CN" smtClean="0"/>
              <a:pPr/>
              <a:t>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205648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Calling the </a:t>
            </a:r>
            <a:r>
              <a:rPr lang="en-US" altLang="zh-CN" dirty="0" err="1"/>
              <a:t>DayOfYear</a:t>
            </a:r>
            <a:r>
              <a:rPr lang="en-US" altLang="zh-CN" dirty="0"/>
              <a:t> member function output</a:t>
            </a:r>
            <a:br>
              <a:rPr lang="en-US" altLang="zh-CN" dirty="0"/>
            </a:br>
            <a:r>
              <a:rPr lang="en-US" altLang="zh-CN" dirty="0"/>
              <a:t>is done in this way: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today, birthday;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today.output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birthday.output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);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Note that today and birthday have their own </a:t>
            </a:r>
            <a:br>
              <a:rPr lang="en-US" altLang="zh-CN" dirty="0"/>
            </a:br>
            <a:r>
              <a:rPr lang="en-US" altLang="zh-CN" dirty="0"/>
              <a:t>versions of the month and day variables for use by the output function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360255E5-7D97-4677-840F-D949404077EC}" type="slidenum">
              <a:rPr lang="en-US" altLang="zh-CN" smtClean="0"/>
              <a:pPr/>
              <a:t>30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067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014019" y="5132388"/>
            <a:ext cx="280397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.3 </a:t>
            </a:r>
            <a:r>
              <a:rPr lang="en-US" altLang="zh-CN" sz="2800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4067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014019" y="5646738"/>
            <a:ext cx="280397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.3 </a:t>
            </a:r>
            <a:r>
              <a:rPr lang="en-US" altLang="zh-CN" sz="2800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40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Member Functions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0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0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4" grpId="0" animBg="1"/>
      <p:bldP spid="54067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11. Below we have redefined the </a:t>
            </a:r>
            <a:r>
              <a:rPr lang="en-US" altLang="zh-CN" sz="2400" dirty="0" smtClean="0"/>
              <a:t>class </a:t>
            </a:r>
            <a:r>
              <a:rPr lang="en-US" altLang="zh-CN" sz="2400" dirty="0" err="1" smtClean="0"/>
              <a:t>DayOfYear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from Display 10.3 so that </a:t>
            </a:r>
            <a:r>
              <a:rPr lang="en-US" altLang="zh-CN" sz="2400" dirty="0" smtClean="0"/>
              <a:t>it now </a:t>
            </a:r>
            <a:r>
              <a:rPr lang="en-US" altLang="zh-CN" sz="2400" dirty="0"/>
              <a:t>has one additional member function called input. Write an </a:t>
            </a:r>
            <a:r>
              <a:rPr lang="en-US" altLang="zh-CN" sz="2400" dirty="0" smtClean="0"/>
              <a:t>appropriate definition </a:t>
            </a:r>
            <a:r>
              <a:rPr lang="en-US" altLang="zh-CN" sz="2400" dirty="0"/>
              <a:t>for the member function input.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public: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void input( 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void output( 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month;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day;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};</a:t>
            </a:r>
            <a:endParaRPr lang="zh-CN" altLang="en-US" sz="2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FA56F4C1-121C-45D7-B65B-0E767F5B5E69}" type="slidenum">
              <a:rPr lang="en-US" altLang="zh-CN" smtClean="0"/>
              <a:pPr/>
              <a:t>31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832909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AE82BA9C-BD2E-43CF-BBC9-F384A6D60BB7}" type="slidenum">
              <a:rPr lang="en-US" altLang="zh-CN" smtClean="0"/>
              <a:pPr/>
              <a:t>32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Encapsulation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Encapsulation is</a:t>
            </a:r>
          </a:p>
          <a:p>
            <a:pPr lvl="1"/>
            <a:r>
              <a:rPr lang="en-US" altLang="zh-CN" dirty="0"/>
              <a:t>Combining a number of items, such as variables and functions, into a single package such as an object of a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57C4228F-8F5C-4CAC-8F29-56621E7C21CE}" type="slidenum">
              <a:rPr lang="en-US" altLang="zh-CN" smtClean="0"/>
              <a:pPr/>
              <a:t>33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Problems With DayOfYear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Changing how the month is stored in the class</a:t>
            </a:r>
            <a:br>
              <a:rPr lang="en-US" altLang="zh-CN" sz="2400" dirty="0"/>
            </a:br>
            <a:r>
              <a:rPr lang="en-US" altLang="zh-CN" sz="2400" dirty="0" err="1"/>
              <a:t>DayOfYear</a:t>
            </a:r>
            <a:r>
              <a:rPr lang="en-US" altLang="zh-CN" sz="2400" dirty="0"/>
              <a:t> requires changes to the program</a:t>
            </a:r>
          </a:p>
          <a:p>
            <a:r>
              <a:rPr lang="en-US" altLang="zh-CN" sz="2400" dirty="0"/>
              <a:t>If we decide to store the month as three </a:t>
            </a:r>
            <a:br>
              <a:rPr lang="en-US" altLang="zh-CN" sz="2400" dirty="0"/>
            </a:br>
            <a:r>
              <a:rPr lang="en-US" altLang="zh-CN" sz="2400" dirty="0"/>
              <a:t>characters (JAN, FEB, etc.) instead of an </a:t>
            </a:r>
            <a:r>
              <a:rPr lang="en-US" altLang="zh-CN" sz="2400" dirty="0" err="1"/>
              <a:t>int</a:t>
            </a:r>
            <a:endParaRPr lang="en-US" altLang="zh-CN" sz="2400" dirty="0"/>
          </a:p>
          <a:p>
            <a:pPr lvl="1"/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cin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&gt;&gt;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today.month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/>
              <a:t>will no longer work because</a:t>
            </a:r>
            <a:br>
              <a:rPr lang="en-US" altLang="zh-CN" sz="2400" dirty="0"/>
            </a:br>
            <a:r>
              <a:rPr lang="en-US" altLang="zh-CN" sz="2400" dirty="0"/>
              <a:t>we now have three character variables to read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if(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today.month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birthday.month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 </a:t>
            </a:r>
            <a:r>
              <a:rPr lang="en-US" altLang="zh-CN" sz="2400" dirty="0"/>
              <a:t>will no longer</a:t>
            </a:r>
            <a:br>
              <a:rPr lang="en-US" altLang="zh-CN" sz="2400" dirty="0"/>
            </a:br>
            <a:r>
              <a:rPr lang="en-US" altLang="zh-CN" sz="2400" dirty="0"/>
              <a:t>work to compare months</a:t>
            </a:r>
          </a:p>
          <a:p>
            <a:pPr lvl="1"/>
            <a:r>
              <a:rPr lang="en-US" altLang="zh-CN" sz="2400" dirty="0"/>
              <a:t>The member function “output” no longer works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748C4D13-A982-4476-959A-66E73CCE9D9B}" type="slidenum">
              <a:rPr lang="en-US" altLang="zh-CN" smtClean="0"/>
              <a:pPr/>
              <a:t>34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Ideal Class Definitions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Changing the implementation of DayOfYear </a:t>
            </a:r>
            <a:br>
              <a:rPr lang="en-US" altLang="zh-CN"/>
            </a:br>
            <a:r>
              <a:rPr lang="en-US" altLang="zh-CN"/>
              <a:t>requires changes to the program that uses </a:t>
            </a:r>
            <a:br>
              <a:rPr lang="en-US" altLang="zh-CN"/>
            </a:br>
            <a:r>
              <a:rPr lang="en-US" altLang="zh-CN"/>
              <a:t>DayOfYear</a:t>
            </a:r>
          </a:p>
          <a:p>
            <a:r>
              <a:rPr lang="en-US" altLang="zh-CN"/>
              <a:t>An ideal class definition of DayOfYear could </a:t>
            </a:r>
            <a:br>
              <a:rPr lang="en-US" altLang="zh-CN"/>
            </a:br>
            <a:r>
              <a:rPr lang="en-US" altLang="zh-CN"/>
              <a:t>be changed without requiring changes to</a:t>
            </a:r>
            <a:br>
              <a:rPr lang="en-US" altLang="zh-CN"/>
            </a:br>
            <a:r>
              <a:rPr lang="en-US" altLang="zh-CN"/>
              <a:t>the program that uses DayOfYear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F9713754-1E35-466A-890F-3CF44DAC9EBE}" type="slidenum">
              <a:rPr lang="en-US" altLang="zh-CN" smtClean="0"/>
              <a:pPr/>
              <a:t>35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Fixing DayOfYear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 To fix DayOfYear</a:t>
            </a:r>
          </a:p>
          <a:p>
            <a:pPr lvl="1"/>
            <a:r>
              <a:rPr lang="en-US" altLang="zh-CN" sz="2400"/>
              <a:t>We need to add member functions to use when </a:t>
            </a:r>
            <a:br>
              <a:rPr lang="en-US" altLang="zh-CN" sz="2400"/>
            </a:br>
            <a:r>
              <a:rPr lang="en-US" altLang="zh-CN" sz="2400"/>
              <a:t>changing or accessing the member variables</a:t>
            </a:r>
          </a:p>
          <a:p>
            <a:pPr lvl="2"/>
            <a:r>
              <a:rPr lang="en-US" altLang="zh-CN" sz="2000"/>
              <a:t>If the program never directly references the member </a:t>
            </a:r>
            <a:br>
              <a:rPr lang="en-US" altLang="zh-CN" sz="2000"/>
            </a:br>
            <a:r>
              <a:rPr lang="en-US" altLang="zh-CN" sz="2000"/>
              <a:t>variables, changing how the variables are stored will not</a:t>
            </a:r>
            <a:br>
              <a:rPr lang="en-US" altLang="zh-CN" sz="2000"/>
            </a:br>
            <a:r>
              <a:rPr lang="en-US" altLang="zh-CN" sz="2000"/>
              <a:t>require changing the program</a:t>
            </a:r>
          </a:p>
          <a:p>
            <a:pPr lvl="1"/>
            <a:r>
              <a:rPr lang="en-US" altLang="zh-CN" sz="2400"/>
              <a:t>We need to be sure that the program does not ever </a:t>
            </a:r>
            <a:br>
              <a:rPr lang="en-US" altLang="zh-CN" sz="2400"/>
            </a:br>
            <a:r>
              <a:rPr lang="en-US" altLang="zh-CN" sz="2400"/>
              <a:t>directly reference the member variables</a:t>
            </a:r>
          </a:p>
          <a:p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14F9AA10-7F68-47C7-9E18-69C1B072E562}" type="slidenum">
              <a:rPr lang="en-US" altLang="zh-CN" smtClean="0"/>
              <a:pPr/>
              <a:t>36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Public Or Private?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C++ helps us restrict the program from directly </a:t>
            </a:r>
            <a:br>
              <a:rPr lang="en-US" altLang="zh-CN" dirty="0"/>
            </a:br>
            <a:r>
              <a:rPr lang="en-US" altLang="zh-CN" dirty="0"/>
              <a:t>referencing member variables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private members of a class can only be referenced within the definitions of member functions</a:t>
            </a:r>
          </a:p>
          <a:p>
            <a:pPr lvl="2"/>
            <a:r>
              <a:rPr lang="en-US" altLang="zh-CN" dirty="0"/>
              <a:t>If the program tries to access a private member, the</a:t>
            </a:r>
            <a:br>
              <a:rPr lang="en-US" altLang="zh-CN" dirty="0"/>
            </a:br>
            <a:r>
              <a:rPr lang="en-US" altLang="zh-CN" dirty="0"/>
              <a:t>compiler gives an error message</a:t>
            </a:r>
          </a:p>
          <a:p>
            <a:pPr lvl="1"/>
            <a:r>
              <a:rPr lang="en-US" altLang="zh-CN" dirty="0"/>
              <a:t>Private members can be </a:t>
            </a:r>
            <a:r>
              <a:rPr lang="en-US" altLang="zh-CN" dirty="0">
                <a:solidFill>
                  <a:srgbClr val="FF0000"/>
                </a:solidFill>
              </a:rPr>
              <a:t>variables or functions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F615F484-89A7-4E8C-A7B8-969B6D5B651A}" type="slidenum">
              <a:rPr lang="en-US" altLang="zh-CN" smtClean="0"/>
              <a:pPr/>
              <a:t>37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Private Variables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Private variables cannot be accessed directly </a:t>
            </a:r>
            <a:br>
              <a:rPr lang="en-US" altLang="zh-CN" sz="2400" dirty="0"/>
            </a:br>
            <a:r>
              <a:rPr lang="en-US" altLang="zh-CN" sz="2400" dirty="0"/>
              <a:t>by the program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Changing their values requires the use of public</a:t>
            </a:r>
            <a:br>
              <a:rPr lang="en-US" altLang="zh-CN" sz="2400" dirty="0"/>
            </a:br>
            <a:r>
              <a:rPr lang="en-US" altLang="zh-CN" sz="2400" dirty="0"/>
              <a:t>member functions of the class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To set the private month and day variables in a new </a:t>
            </a:r>
            <a:br>
              <a:rPr lang="en-US" altLang="zh-CN" sz="2400" dirty="0"/>
            </a:br>
            <a:r>
              <a:rPr lang="en-US" altLang="zh-CN" sz="2400" dirty="0" err="1"/>
              <a:t>DayOfYear</a:t>
            </a:r>
            <a:r>
              <a:rPr lang="en-US" altLang="zh-CN" sz="2400" dirty="0"/>
              <a:t> class use a member function such as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::set(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new_month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new_day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month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new_month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   day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new_day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AEC109F8-7D0F-487F-BBE2-DBF8E6575CF3}" type="slidenum">
              <a:rPr lang="en-US" altLang="zh-CN" smtClean="0"/>
              <a:pPr/>
              <a:t>38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Public or Private Members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keyword private identifies the members of </a:t>
            </a:r>
            <a:br>
              <a:rPr lang="en-US" altLang="zh-CN" sz="2400"/>
            </a:br>
            <a:r>
              <a:rPr lang="en-US" altLang="zh-CN" sz="2400"/>
              <a:t>a class that can be accessed only by member </a:t>
            </a:r>
            <a:br>
              <a:rPr lang="en-US" altLang="zh-CN" sz="2400"/>
            </a:br>
            <a:r>
              <a:rPr lang="en-US" altLang="zh-CN" sz="2400"/>
              <a:t>functions of the class</a:t>
            </a:r>
          </a:p>
          <a:p>
            <a:pPr lvl="1"/>
            <a:r>
              <a:rPr lang="en-US" altLang="zh-CN" sz="2400"/>
              <a:t>Members that follow the keyword private are </a:t>
            </a:r>
            <a:br>
              <a:rPr lang="en-US" altLang="zh-CN" sz="2400"/>
            </a:br>
            <a:r>
              <a:rPr lang="en-US" altLang="zh-CN" sz="2400"/>
              <a:t>private members of the class</a:t>
            </a:r>
          </a:p>
          <a:p>
            <a:r>
              <a:rPr lang="en-US" altLang="zh-CN" sz="2400"/>
              <a:t>The keyword public identifies the members of </a:t>
            </a:r>
            <a:br>
              <a:rPr lang="en-US" altLang="zh-CN" sz="2400"/>
            </a:br>
            <a:r>
              <a:rPr lang="en-US" altLang="zh-CN" sz="2400"/>
              <a:t>a class that can be accessed from outside the </a:t>
            </a:r>
            <a:br>
              <a:rPr lang="en-US" altLang="zh-CN" sz="2400"/>
            </a:br>
            <a:r>
              <a:rPr lang="en-US" altLang="zh-CN" sz="2400"/>
              <a:t>class</a:t>
            </a:r>
          </a:p>
          <a:p>
            <a:pPr lvl="1"/>
            <a:r>
              <a:rPr lang="en-US" altLang="zh-CN" sz="2400"/>
              <a:t>Members that follow the keyword public are public </a:t>
            </a:r>
            <a:br>
              <a:rPr lang="en-US" altLang="zh-CN" sz="2400"/>
            </a:br>
            <a:r>
              <a:rPr lang="en-US" altLang="zh-CN" sz="2400"/>
              <a:t>members of the class			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152D6DFC-8110-4D8F-96D6-905122C8FEF5}" type="slidenum">
              <a:rPr lang="en-US" altLang="zh-CN" smtClean="0"/>
              <a:pPr/>
              <a:t>39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887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new </a:t>
            </a:r>
            <a:r>
              <a:rPr lang="en-US" altLang="zh-CN" dirty="0" err="1"/>
              <a:t>DayOfYear</a:t>
            </a:r>
            <a:r>
              <a:rPr lang="en-US" altLang="zh-CN" dirty="0"/>
              <a:t> class demonstrated in </a:t>
            </a:r>
            <a:br>
              <a:rPr lang="en-US" altLang="zh-CN" dirty="0"/>
            </a:br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.4</a:t>
            </a:r>
            <a:r>
              <a:rPr lang="en-US" altLang="zh-CN" dirty="0"/>
              <a:t>…</a:t>
            </a:r>
          </a:p>
          <a:p>
            <a:pPr lvl="1"/>
            <a:r>
              <a:rPr lang="en-US" altLang="zh-CN" dirty="0"/>
              <a:t>Uses all private member variables</a:t>
            </a:r>
          </a:p>
          <a:p>
            <a:pPr lvl="1"/>
            <a:r>
              <a:rPr lang="en-US" altLang="zh-CN" dirty="0"/>
              <a:t>Uses member functions to do all manipulation of the private member variables</a:t>
            </a:r>
          </a:p>
          <a:p>
            <a:pPr lvl="2"/>
            <a:r>
              <a:rPr lang="en-US" altLang="zh-CN" dirty="0"/>
              <a:t>Member variables and member                                 function definitions can be</a:t>
            </a:r>
            <a:br>
              <a:rPr lang="en-US" altLang="zh-CN" dirty="0"/>
            </a:br>
            <a:r>
              <a:rPr lang="en-US" altLang="zh-CN" dirty="0"/>
              <a:t>changed without changes to the</a:t>
            </a:r>
            <a:br>
              <a:rPr lang="en-US" altLang="zh-CN" dirty="0"/>
            </a:br>
            <a:r>
              <a:rPr lang="en-US" altLang="zh-CN" dirty="0"/>
              <a:t>program that uses </a:t>
            </a:r>
            <a:r>
              <a:rPr lang="en-US" altLang="zh-CN" dirty="0" err="1"/>
              <a:t>DayOfYear</a:t>
            </a:r>
            <a:r>
              <a:rPr lang="en-US" altLang="zh-CN" dirty="0"/>
              <a:t> </a:t>
            </a:r>
          </a:p>
        </p:txBody>
      </p:sp>
      <p:sp>
        <p:nvSpPr>
          <p:cNvPr id="54886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217700" y="4876800"/>
            <a:ext cx="270458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dirty="0" smtClean="0">
                <a:solidFill>
                  <a:schemeClr val="tx2"/>
                </a:solidFill>
              </a:rPr>
              <a:t>.4 </a:t>
            </a:r>
            <a:r>
              <a:rPr lang="en-US" altLang="zh-CN" sz="2800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4886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217700" y="5491163"/>
            <a:ext cx="270458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dirty="0" smtClean="0">
                <a:solidFill>
                  <a:schemeClr val="tx2"/>
                </a:solidFill>
              </a:rPr>
              <a:t>.4 </a:t>
            </a:r>
            <a:r>
              <a:rPr lang="en-US" altLang="zh-CN" sz="2800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488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New DayOfYear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8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8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6" grpId="0" animBg="1"/>
      <p:bldP spid="54886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95E963D3-8764-4F99-9F90-AF683C19A05B}" type="slidenum">
              <a:rPr lang="en-US" altLang="zh-CN" smtClean="0"/>
              <a:pPr/>
              <a:t>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3200" dirty="0" smtClean="0">
                <a:solidFill>
                  <a:srgbClr val="A50021"/>
                </a:solidFill>
              </a:rPr>
              <a:t>.1   </a:t>
            </a:r>
            <a:r>
              <a:rPr lang="en-US" altLang="zh-CN" sz="3200" dirty="0">
                <a:solidFill>
                  <a:srgbClr val="A50021"/>
                </a:solidFill>
              </a:rPr>
              <a:t>Structures 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3200" dirty="0" smtClean="0">
                <a:solidFill>
                  <a:srgbClr val="A50021"/>
                </a:solidFill>
              </a:rPr>
              <a:t>.2   </a:t>
            </a:r>
            <a:r>
              <a:rPr lang="en-US" altLang="zh-CN" sz="3200" dirty="0">
                <a:solidFill>
                  <a:srgbClr val="A50021"/>
                </a:solidFill>
              </a:rPr>
              <a:t>Classes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3200" dirty="0" smtClean="0">
                <a:solidFill>
                  <a:srgbClr val="A50021"/>
                </a:solidFill>
              </a:rPr>
              <a:t>.3   </a:t>
            </a:r>
            <a:r>
              <a:rPr lang="en-US" altLang="zh-CN" sz="3200" dirty="0">
                <a:solidFill>
                  <a:srgbClr val="A50021"/>
                </a:solidFill>
              </a:rPr>
              <a:t>Abstract </a:t>
            </a:r>
            <a:r>
              <a:rPr lang="en-US" altLang="zh-CN" sz="3200">
                <a:solidFill>
                  <a:srgbClr val="A50021"/>
                </a:solidFill>
              </a:rPr>
              <a:t>Data </a:t>
            </a:r>
            <a:r>
              <a:rPr lang="en-US" altLang="zh-CN" sz="3200" smtClean="0">
                <a:solidFill>
                  <a:srgbClr val="A50021"/>
                </a:solidFill>
              </a:rPr>
              <a:t>Types</a:t>
            </a:r>
            <a:endParaRPr lang="en-US" altLang="zh-CN" sz="3200" dirty="0" smtClean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08BBDAFB-273C-4C61-8C91-3131F2E423D5}" type="slidenum">
              <a:rPr lang="en-US" altLang="zh-CN" smtClean="0"/>
              <a:pPr/>
              <a:t>40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Private Variables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It is normal to make all member variables private</a:t>
            </a:r>
          </a:p>
          <a:p>
            <a:r>
              <a:rPr lang="en-US" altLang="zh-CN" sz="2400" dirty="0"/>
              <a:t>Private variables require member functions to </a:t>
            </a:r>
            <a:br>
              <a:rPr lang="en-US" altLang="zh-CN" sz="2400" dirty="0"/>
            </a:br>
            <a:r>
              <a:rPr lang="en-US" altLang="zh-CN" sz="2400" dirty="0"/>
              <a:t>perform all changing and retrieving of values</a:t>
            </a:r>
          </a:p>
          <a:p>
            <a:pPr lvl="1"/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Accessor</a:t>
            </a:r>
            <a:r>
              <a:rPr lang="en-US" altLang="zh-CN" sz="2400" dirty="0"/>
              <a:t> functions allow you to obtain the </a:t>
            </a:r>
            <a:br>
              <a:rPr lang="en-US" altLang="zh-CN" sz="2400" dirty="0"/>
            </a:br>
            <a:r>
              <a:rPr lang="en-US" altLang="zh-CN" sz="2400" dirty="0"/>
              <a:t>values of member variables</a:t>
            </a:r>
          </a:p>
          <a:p>
            <a:pPr lvl="2"/>
            <a:r>
              <a:rPr lang="en-US" altLang="zh-CN" sz="2000" dirty="0"/>
              <a:t>Example: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get_day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in class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Mutator</a:t>
            </a:r>
            <a:r>
              <a:rPr lang="en-US" altLang="zh-CN" sz="2400" dirty="0"/>
              <a:t> functions allow you to change the values</a:t>
            </a:r>
            <a:br>
              <a:rPr lang="en-US" altLang="zh-CN" sz="2400" dirty="0"/>
            </a:br>
            <a:r>
              <a:rPr lang="en-US" altLang="zh-CN" sz="2400" dirty="0"/>
              <a:t>of member variables</a:t>
            </a:r>
          </a:p>
          <a:p>
            <a:pPr lvl="2"/>
            <a:r>
              <a:rPr lang="en-US" altLang="zh-CN" sz="2000" dirty="0"/>
              <a:t>Example:  set in class </a:t>
            </a:r>
            <a:r>
              <a:rPr lang="en-US" altLang="zh-CN" sz="2000" dirty="0" err="1"/>
              <a:t>DayOfYear</a:t>
            </a:r>
            <a:r>
              <a:rPr lang="en-US" altLang="zh-CN" sz="2000" dirty="0"/>
              <a:t>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90C2A19E-253E-46B3-ACBC-397357ACB908}" type="slidenum">
              <a:rPr lang="en-US" altLang="zh-CN" smtClean="0"/>
              <a:pPr/>
              <a:t>41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General Class Definitions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The syntax for a class definition is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Class_Name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Member_Specification_1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Member_Specification_2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Member_Specification_3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private: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Member_Specification_n+1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Member_Specification_n+2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F15104B6-4771-4C54-AEA1-6FC3E9B5C1FD}" type="slidenum">
              <a:rPr lang="en-US" altLang="zh-CN" smtClean="0"/>
              <a:pPr/>
              <a:t>42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Declaring an Object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Once a class is defined, an object of the class is</a:t>
            </a:r>
            <a:br>
              <a:rPr lang="en-US" altLang="zh-CN" sz="2400" dirty="0"/>
            </a:br>
            <a:r>
              <a:rPr lang="en-US" altLang="zh-CN" sz="2400" dirty="0"/>
              <a:t>declared just as variables of any other type</a:t>
            </a:r>
          </a:p>
          <a:p>
            <a:pPr lvl="1"/>
            <a:r>
              <a:rPr lang="en-US" altLang="zh-CN" sz="2400" dirty="0"/>
              <a:t>Example:  To create two objects of type Bicycle: </a:t>
            </a:r>
          </a:p>
          <a:p>
            <a:pPr lvl="1"/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Bicycle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	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		     // class definition lines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	};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Bicycle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my_bike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,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your_bike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034F5E4C-EFB8-4B63-8FBF-E47763AB1DFE}" type="slidenum">
              <a:rPr lang="en-US" altLang="zh-CN" smtClean="0"/>
              <a:pPr/>
              <a:t>43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Assignment Operator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Objects and structures can be assigned values</a:t>
            </a:r>
            <a:br>
              <a:rPr lang="en-US" altLang="zh-CN" dirty="0"/>
            </a:br>
            <a:r>
              <a:rPr lang="en-US" altLang="zh-CN" dirty="0"/>
              <a:t>with the assignment operator (=)</a:t>
            </a:r>
          </a:p>
          <a:p>
            <a:pPr lvl="1"/>
            <a:r>
              <a:rPr lang="en-US" altLang="zh-CN" dirty="0"/>
              <a:t>Example:   </a:t>
            </a:r>
            <a:br>
              <a:rPr lang="en-US" altLang="zh-CN" dirty="0"/>
            </a:br>
            <a:r>
              <a:rPr lang="en-US" altLang="zh-CN" dirty="0"/>
              <a:t> 	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due_date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 tomorrow;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tomorrow.set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(11, 19);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  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due_date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= tomorrow;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ECFB1171-6656-4833-90B0-F2ED5C6B21D6}" type="slidenum">
              <a:rPr lang="en-US" altLang="zh-CN" smtClean="0"/>
              <a:pPr/>
              <a:t>44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399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bank account class allows </a:t>
            </a:r>
          </a:p>
          <a:p>
            <a:pPr lvl="1"/>
            <a:r>
              <a:rPr lang="en-US" altLang="zh-CN" dirty="0"/>
              <a:t>Withdrawal of money at any time</a:t>
            </a:r>
          </a:p>
          <a:p>
            <a:pPr lvl="1"/>
            <a:r>
              <a:rPr lang="en-US" altLang="zh-CN" dirty="0"/>
              <a:t>All operations normally expected of a bank account (implemented with member functions)</a:t>
            </a:r>
          </a:p>
          <a:p>
            <a:pPr lvl="1"/>
            <a:r>
              <a:rPr lang="en-US" altLang="zh-CN" dirty="0"/>
              <a:t>Storing an account balance</a:t>
            </a:r>
          </a:p>
          <a:p>
            <a:pPr lvl="1"/>
            <a:r>
              <a:rPr lang="en-US" altLang="zh-CN" dirty="0"/>
              <a:t>Storing the account’s interest rate</a:t>
            </a:r>
          </a:p>
        </p:txBody>
      </p:sp>
      <p:sp>
        <p:nvSpPr>
          <p:cNvPr id="55398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276565" y="5053013"/>
            <a:ext cx="2903359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.5 </a:t>
            </a:r>
            <a:r>
              <a:rPr lang="en-US" altLang="zh-CN" sz="2800" b="1" dirty="0">
                <a:solidFill>
                  <a:schemeClr val="tx2"/>
                </a:solidFill>
              </a:rPr>
              <a:t>( 1)</a:t>
            </a:r>
          </a:p>
        </p:txBody>
      </p:sp>
      <p:sp>
        <p:nvSpPr>
          <p:cNvPr id="55398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276565" y="5567363"/>
            <a:ext cx="2903359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.5 </a:t>
            </a:r>
            <a:r>
              <a:rPr lang="en-US" altLang="zh-CN" sz="2800" b="1" dirty="0">
                <a:solidFill>
                  <a:schemeClr val="tx2"/>
                </a:solidFill>
              </a:rPr>
              <a:t>( 2)</a:t>
            </a:r>
          </a:p>
        </p:txBody>
      </p:sp>
      <p:sp>
        <p:nvSpPr>
          <p:cNvPr id="553988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553165" y="5075238"/>
            <a:ext cx="2903359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.5 </a:t>
            </a:r>
            <a:r>
              <a:rPr lang="en-US" altLang="zh-CN" sz="2800" b="1" dirty="0">
                <a:solidFill>
                  <a:schemeClr val="tx2"/>
                </a:solidFill>
              </a:rPr>
              <a:t>( 3)</a:t>
            </a:r>
          </a:p>
        </p:txBody>
      </p:sp>
      <p:sp>
        <p:nvSpPr>
          <p:cNvPr id="553989" name="Text Box 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5553165" y="5608638"/>
            <a:ext cx="2903359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.5 </a:t>
            </a:r>
            <a:r>
              <a:rPr lang="en-US" altLang="zh-CN" sz="2800" b="1" dirty="0">
                <a:solidFill>
                  <a:schemeClr val="tx2"/>
                </a:solidFill>
              </a:rPr>
              <a:t>( 4)</a:t>
            </a:r>
          </a:p>
        </p:txBody>
      </p:sp>
      <p:sp>
        <p:nvSpPr>
          <p:cNvPr id="5539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BankAccount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3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3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6" grpId="0" animBg="1"/>
      <p:bldP spid="553987" grpId="0" animBg="1"/>
      <p:bldP spid="553988" grpId="0" animBg="1"/>
      <p:bldP spid="55398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5E084E63-D5E0-48C8-AE6C-CCFFA1FFB7ED}" type="slidenum">
              <a:rPr lang="en-US" altLang="zh-CN" smtClean="0"/>
              <a:pPr/>
              <a:t>45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Public Members 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Recall that if calling a member function from the </a:t>
            </a:r>
            <a:br>
              <a:rPr lang="en-US" altLang="zh-CN" dirty="0"/>
            </a:br>
            <a:r>
              <a:rPr lang="en-US" altLang="zh-CN" dirty="0"/>
              <a:t>main function of a program, you must include</a:t>
            </a:r>
            <a:br>
              <a:rPr lang="en-US" altLang="zh-CN" dirty="0"/>
            </a:br>
            <a:r>
              <a:rPr lang="en-US" altLang="zh-CN" dirty="0"/>
              <a:t>the </a:t>
            </a:r>
            <a:r>
              <a:rPr lang="en-US" altLang="zh-CN" dirty="0" err="1"/>
              <a:t>the</a:t>
            </a:r>
            <a:r>
              <a:rPr lang="en-US" altLang="zh-CN" dirty="0"/>
              <a:t> object name:</a:t>
            </a:r>
            <a:br>
              <a:rPr lang="en-US" altLang="zh-CN" dirty="0"/>
            </a:br>
            <a:r>
              <a:rPr lang="en-US" altLang="zh-CN" dirty="0"/>
              <a:t>      		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account1.update( 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B6B6E3A6-C4D5-468C-9ABA-2A974D37ADA2}" type="slidenum">
              <a:rPr lang="en-US" altLang="zh-CN" smtClean="0"/>
              <a:pPr/>
              <a:t>46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Private Members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When a member function calls a private </a:t>
            </a:r>
            <a:br>
              <a:rPr lang="en-US" altLang="zh-CN" sz="2400" dirty="0"/>
            </a:br>
            <a:r>
              <a:rPr lang="en-US" altLang="zh-CN" sz="2400" dirty="0"/>
              <a:t>member function, an object name is not used</a:t>
            </a:r>
          </a:p>
          <a:p>
            <a:pPr lvl="1"/>
            <a:r>
              <a:rPr lang="en-US" altLang="zh-CN" sz="2400" dirty="0"/>
              <a:t>fraction (double percent); </a:t>
            </a:r>
            <a:br>
              <a:rPr lang="en-US" altLang="zh-CN" sz="2400" dirty="0"/>
            </a:br>
            <a:r>
              <a:rPr lang="en-US" altLang="zh-CN" sz="2400" dirty="0"/>
              <a:t>is a private member of the </a:t>
            </a:r>
            <a:r>
              <a:rPr lang="en-US" altLang="zh-CN" sz="2400" dirty="0" err="1"/>
              <a:t>BankAccount</a:t>
            </a:r>
            <a:r>
              <a:rPr lang="en-US" altLang="zh-CN" sz="2400" dirty="0"/>
              <a:t> class</a:t>
            </a:r>
          </a:p>
          <a:p>
            <a:pPr lvl="1"/>
            <a:r>
              <a:rPr lang="en-US" altLang="zh-CN" sz="2400" dirty="0"/>
              <a:t>fraction is called by member function update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::update( 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      balance = balance + 	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	               		                       fraction(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interest_rate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)* balance;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}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583C0D5E-BDD5-4700-887C-1A3232E9AD00}" type="slidenum">
              <a:rPr lang="en-US" altLang="zh-CN" smtClean="0"/>
              <a:pPr/>
              <a:t>47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Constructors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 constructor can be used to initialize member</a:t>
            </a:r>
            <a:br>
              <a:rPr lang="en-US" altLang="zh-CN" sz="2400" dirty="0"/>
            </a:br>
            <a:r>
              <a:rPr lang="en-US" altLang="zh-CN" sz="2400" dirty="0"/>
              <a:t>variables when an object is declared	</a:t>
            </a:r>
          </a:p>
          <a:p>
            <a:pPr lvl="1"/>
            <a:r>
              <a:rPr lang="en-US" altLang="zh-CN" sz="2400" dirty="0"/>
              <a:t>A constructor is a member function that is usually </a:t>
            </a:r>
            <a:br>
              <a:rPr lang="en-US" altLang="zh-CN" sz="2400" dirty="0"/>
            </a:br>
            <a:r>
              <a:rPr lang="en-US" altLang="zh-CN" sz="2400" dirty="0"/>
              <a:t>public</a:t>
            </a:r>
          </a:p>
          <a:p>
            <a:pPr lvl="1"/>
            <a:r>
              <a:rPr lang="en-US" altLang="zh-CN" sz="2400" dirty="0"/>
              <a:t>A constructor is automatically called when an object</a:t>
            </a:r>
            <a:br>
              <a:rPr lang="en-US" altLang="zh-CN" sz="2400" dirty="0"/>
            </a:br>
            <a:r>
              <a:rPr lang="en-US" altLang="zh-CN" sz="2400" dirty="0"/>
              <a:t>of the class is declared</a:t>
            </a:r>
          </a:p>
          <a:p>
            <a:pPr lvl="1"/>
            <a:r>
              <a:rPr lang="en-US" altLang="zh-CN" sz="2400" dirty="0"/>
              <a:t>A constructor’s name </a:t>
            </a:r>
            <a:r>
              <a:rPr lang="en-US" altLang="zh-CN" sz="2400" dirty="0">
                <a:solidFill>
                  <a:srgbClr val="FF0000"/>
                </a:solidFill>
              </a:rPr>
              <a:t>must be the name of the class</a:t>
            </a:r>
          </a:p>
          <a:p>
            <a:pPr lvl="1"/>
            <a:r>
              <a:rPr lang="en-US" altLang="zh-CN" sz="2400" dirty="0"/>
              <a:t>A constructor </a:t>
            </a:r>
            <a:r>
              <a:rPr lang="en-US" altLang="zh-CN" sz="2400" dirty="0">
                <a:solidFill>
                  <a:srgbClr val="FF0000"/>
                </a:solidFill>
              </a:rPr>
              <a:t>cannot return a value</a:t>
            </a:r>
          </a:p>
          <a:p>
            <a:pPr lvl="2"/>
            <a:r>
              <a:rPr lang="en-US" altLang="zh-CN" sz="2000" dirty="0"/>
              <a:t>No return type, not even void, is used in declaring or </a:t>
            </a:r>
            <a:br>
              <a:rPr lang="en-US" altLang="zh-CN" sz="2000" dirty="0"/>
            </a:br>
            <a:r>
              <a:rPr lang="en-US" altLang="zh-CN" sz="2000" dirty="0"/>
              <a:t>defining a constructor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class</a:t>
            </a:r>
          </a:p>
          <a:p>
            <a:endParaRPr lang="en-US" altLang="zh-CN" dirty="0"/>
          </a:p>
          <a:p>
            <a:r>
              <a:rPr lang="en-US" altLang="zh-CN" dirty="0" smtClean="0"/>
              <a:t>Encapsulation</a:t>
            </a:r>
          </a:p>
          <a:p>
            <a:endParaRPr lang="en-US" altLang="zh-CN" dirty="0"/>
          </a:p>
          <a:p>
            <a:r>
              <a:rPr lang="en-US" altLang="zh-CN" dirty="0"/>
              <a:t>p</a:t>
            </a:r>
            <a:r>
              <a:rPr lang="en-US" altLang="zh-CN" dirty="0" smtClean="0"/>
              <a:t>ublic</a:t>
            </a:r>
          </a:p>
          <a:p>
            <a:endParaRPr lang="en-US" altLang="zh-CN" dirty="0"/>
          </a:p>
          <a:p>
            <a:r>
              <a:rPr lang="en-US" altLang="zh-CN" dirty="0"/>
              <a:t>p</a:t>
            </a:r>
            <a:r>
              <a:rPr lang="en-US" altLang="zh-CN" dirty="0" smtClean="0"/>
              <a:t>rivate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FA56F4C1-121C-45D7-B65B-0E767F5B5E69}" type="slidenum">
              <a:rPr lang="en-US" altLang="zh-CN" smtClean="0"/>
              <a:pPr/>
              <a:t>48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3010072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3744" y="1551016"/>
            <a:ext cx="8294687" cy="4572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class  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class_name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public: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6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x;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private: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	void 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setX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a); </a:t>
            </a:r>
            <a:endParaRPr lang="en-US" altLang="zh-CN" sz="16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getX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(){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		return x;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	}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};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v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oid </a:t>
            </a:r>
            <a:r>
              <a:rPr lang="en-US" altLang="zh-CN" sz="16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class_name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::( </a:t>
            </a:r>
            <a:r>
              <a:rPr lang="en-US" altLang="zh-CN" sz="16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 a){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	X=a;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r>
              <a:rPr lang="en-US" altLang="zh-CN" sz="16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 main(){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16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class_name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 A;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16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A.setX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(2);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  <a:endParaRPr lang="zh-CN" altLang="en-US" sz="16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FA56F4C1-121C-45D7-B65B-0E767F5B5E69}" type="slidenum">
              <a:rPr lang="en-US" altLang="zh-CN" smtClean="0"/>
              <a:pPr/>
              <a:t>49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976791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10.1 Structures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10- </a:t>
            </a:r>
            <a:fld id="{FA56F4C1-121C-45D7-B65B-0E767F5B5E69}" type="slidenum">
              <a:rPr lang="en-US" altLang="zh-CN" smtClean="0"/>
              <a:pPr/>
              <a:t>5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41899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A3303BA0-CF77-457C-BF1F-A441B9E3F855}" type="slidenum">
              <a:rPr lang="en-US" altLang="zh-CN" smtClean="0"/>
              <a:pPr/>
              <a:t>50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Constructor Declaration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/>
              <a:t>A constructor for the </a:t>
            </a:r>
            <a:r>
              <a:rPr lang="en-US" altLang="zh-CN" sz="2000" dirty="0" err="1"/>
              <a:t>BankAccount</a:t>
            </a:r>
            <a:r>
              <a:rPr lang="en-US" altLang="zh-CN" sz="2000" dirty="0"/>
              <a:t> class could </a:t>
            </a:r>
            <a:br>
              <a:rPr lang="en-US" altLang="zh-CN" sz="2000" dirty="0"/>
            </a:br>
            <a:r>
              <a:rPr lang="en-US" altLang="zh-CN" sz="2000" dirty="0"/>
              <a:t>be declared as:</a:t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class 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 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dollars,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cents, double rate);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 //initializes the balance to $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dollars.cents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 //initializes the interest rate to rate percent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…//The rest of the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definition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};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CA348B9E-704A-44E4-B418-517F24C81B07}" type="slidenum">
              <a:rPr lang="en-US" altLang="zh-CN" smtClean="0"/>
              <a:pPr/>
              <a:t>51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grpSp>
        <p:nvGrpSpPr>
          <p:cNvPr id="559111" name="Group 7"/>
          <p:cNvGrpSpPr>
            <a:grpSpLocks/>
          </p:cNvGrpSpPr>
          <p:nvPr/>
        </p:nvGrpSpPr>
        <p:grpSpPr bwMode="auto">
          <a:xfrm>
            <a:off x="590550" y="2895600"/>
            <a:ext cx="552450" cy="3295650"/>
            <a:chOff x="264" y="1716"/>
            <a:chExt cx="348" cy="2076"/>
          </a:xfrm>
        </p:grpSpPr>
        <p:sp>
          <p:nvSpPr>
            <p:cNvPr id="559106" name="Line 2"/>
            <p:cNvSpPr>
              <a:spLocks noChangeShapeType="1"/>
            </p:cNvSpPr>
            <p:nvPr/>
          </p:nvSpPr>
          <p:spPr bwMode="auto">
            <a:xfrm flipH="1">
              <a:off x="264" y="3780"/>
              <a:ext cx="348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07" name="Line 3"/>
            <p:cNvSpPr>
              <a:spLocks noChangeShapeType="1"/>
            </p:cNvSpPr>
            <p:nvPr/>
          </p:nvSpPr>
          <p:spPr bwMode="auto">
            <a:xfrm flipV="1">
              <a:off x="264" y="1716"/>
              <a:ext cx="0" cy="207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08" name="Line 4"/>
            <p:cNvSpPr>
              <a:spLocks noChangeShapeType="1"/>
            </p:cNvSpPr>
            <p:nvPr/>
          </p:nvSpPr>
          <p:spPr bwMode="auto">
            <a:xfrm>
              <a:off x="264" y="1728"/>
              <a:ext cx="252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91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Constructor Definition</a:t>
            </a:r>
            <a:endParaRPr lang="en-US" altLang="zh-CN"/>
          </a:p>
        </p:txBody>
      </p:sp>
      <p:sp>
        <p:nvSpPr>
          <p:cNvPr id="55911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smtClean="0"/>
              <a:t>The constructor for the BankAccount class </a:t>
            </a:r>
            <a:br>
              <a:rPr lang="en-US" altLang="zh-CN" sz="2000" smtClean="0"/>
            </a:br>
            <a:r>
              <a:rPr lang="en-US" altLang="zh-CN" sz="2000" smtClean="0"/>
              <a:t>could be defined as</a:t>
            </a:r>
            <a:br>
              <a:rPr lang="en-US" altLang="zh-CN" sz="2000" smtClean="0"/>
            </a:br>
            <a:r>
              <a:rPr lang="en-US" altLang="zh-CN" sz="2000" smtClean="0"/>
              <a:t>BankAccount::BankAccount(int dollars, int cents, double rate)</a:t>
            </a:r>
            <a:br>
              <a:rPr lang="en-US" altLang="zh-CN" sz="2000" smtClean="0"/>
            </a:br>
            <a:r>
              <a:rPr lang="en-US" altLang="zh-CN" sz="2000" smtClean="0"/>
              <a:t> {</a:t>
            </a:r>
            <a:br>
              <a:rPr lang="en-US" altLang="zh-CN" sz="2000" smtClean="0"/>
            </a:br>
            <a:r>
              <a:rPr lang="en-US" altLang="zh-CN" sz="2000" smtClean="0"/>
              <a:t>    if ((dollars &lt; 0) || (cents &lt; 0) || ( rate &lt; 0 ))</a:t>
            </a:r>
            <a:br>
              <a:rPr lang="en-US" altLang="zh-CN" sz="2000" smtClean="0"/>
            </a:br>
            <a:r>
              <a:rPr lang="en-US" altLang="zh-CN" sz="2000" smtClean="0"/>
              <a:t>     {</a:t>
            </a:r>
            <a:br>
              <a:rPr lang="en-US" altLang="zh-CN" sz="2000" smtClean="0"/>
            </a:br>
            <a:r>
              <a:rPr lang="en-US" altLang="zh-CN" sz="2000" smtClean="0"/>
              <a:t>         cout &lt;&lt; “Illegal values for money or rate\n”;</a:t>
            </a:r>
            <a:br>
              <a:rPr lang="en-US" altLang="zh-CN" sz="2000" smtClean="0"/>
            </a:br>
            <a:r>
              <a:rPr lang="en-US" altLang="zh-CN" sz="2000" smtClean="0"/>
              <a:t>          exit(1);</a:t>
            </a:r>
            <a:br>
              <a:rPr lang="en-US" altLang="zh-CN" sz="2000" smtClean="0"/>
            </a:br>
            <a:r>
              <a:rPr lang="en-US" altLang="zh-CN" sz="2000" smtClean="0"/>
              <a:t>       }</a:t>
            </a:r>
            <a:br>
              <a:rPr lang="en-US" altLang="zh-CN" sz="2000" smtClean="0"/>
            </a:br>
            <a:r>
              <a:rPr lang="en-US" altLang="zh-CN" sz="2000" smtClean="0"/>
              <a:t>    balance = dollars + 0.01 * cents;</a:t>
            </a:r>
            <a:br>
              <a:rPr lang="en-US" altLang="zh-CN" sz="2000" smtClean="0"/>
            </a:br>
            <a:r>
              <a:rPr lang="en-US" altLang="zh-CN" sz="2000" smtClean="0"/>
              <a:t>    interest_rate = rate;</a:t>
            </a:r>
            <a:br>
              <a:rPr lang="en-US" altLang="zh-CN" sz="2000" smtClean="0"/>
            </a:br>
            <a:r>
              <a:rPr lang="en-US" altLang="zh-CN" sz="2000" smtClean="0"/>
              <a:t>}</a:t>
            </a:r>
            <a:br>
              <a:rPr lang="en-US" altLang="zh-CN" sz="2000" smtClean="0"/>
            </a:br>
            <a:endParaRPr lang="en-US" altLang="zh-CN" sz="2000" smtClean="0"/>
          </a:p>
          <a:p>
            <a:pPr lvl="1">
              <a:lnSpc>
                <a:spcPct val="90000"/>
              </a:lnSpc>
            </a:pPr>
            <a:r>
              <a:rPr lang="en-US" altLang="zh-CN" sz="2000" smtClean="0"/>
              <a:t>Note that the class name and function name are the same</a:t>
            </a:r>
            <a:endParaRPr lang="en-US" altLang="zh-CN" sz="20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6352528A-E1E2-4D07-B48B-DEE1696D32ED}" type="slidenum">
              <a:rPr lang="en-US" altLang="zh-CN" smtClean="0"/>
              <a:pPr/>
              <a:t>52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0130" name="AutoShape 2"/>
          <p:cNvSpPr>
            <a:spLocks noChangeArrowheads="1"/>
          </p:cNvSpPr>
          <p:nvPr/>
        </p:nvSpPr>
        <p:spPr bwMode="auto">
          <a:xfrm>
            <a:off x="3444875" y="3162300"/>
            <a:ext cx="2190750" cy="2247900"/>
          </a:xfrm>
          <a:custGeom>
            <a:avLst/>
            <a:gdLst>
              <a:gd name="G0" fmla="+- 253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73" y="15684"/>
                </a:moveTo>
                <a:cubicBezTo>
                  <a:pt x="18510" y="14267"/>
                  <a:pt x="19070" y="12556"/>
                  <a:pt x="19070" y="10800"/>
                </a:cubicBezTo>
                <a:cubicBezTo>
                  <a:pt x="19070" y="6232"/>
                  <a:pt x="15367" y="2530"/>
                  <a:pt x="10800" y="2530"/>
                </a:cubicBezTo>
                <a:cubicBezTo>
                  <a:pt x="9043" y="2530"/>
                  <a:pt x="7332" y="3089"/>
                  <a:pt x="5915" y="4126"/>
                </a:cubicBezTo>
                <a:close/>
                <a:moveTo>
                  <a:pt x="4126" y="5915"/>
                </a:moveTo>
                <a:cubicBezTo>
                  <a:pt x="3089" y="7332"/>
                  <a:pt x="2530" y="9043"/>
                  <a:pt x="2530" y="10799"/>
                </a:cubicBezTo>
                <a:cubicBezTo>
                  <a:pt x="2530" y="15367"/>
                  <a:pt x="6232" y="19070"/>
                  <a:pt x="10800" y="19070"/>
                </a:cubicBezTo>
                <a:cubicBezTo>
                  <a:pt x="12556" y="19070"/>
                  <a:pt x="14267" y="18510"/>
                  <a:pt x="15684" y="17473"/>
                </a:cubicBezTo>
                <a:close/>
              </a:path>
            </a:pathLst>
          </a:custGeom>
          <a:solidFill>
            <a:schemeClr val="hlink">
              <a:alpha val="69000"/>
            </a:schemeClr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altLang="zh-CN" sz="2800">
              <a:solidFill>
                <a:schemeClr val="hlink"/>
              </a:solidFill>
            </a:endParaRP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A Constructor (1)</a:t>
            </a:r>
          </a:p>
        </p:txBody>
      </p:sp>
      <p:sp>
        <p:nvSpPr>
          <p:cNvPr id="56013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/>
          </a:p>
          <a:p>
            <a:r>
              <a:rPr lang="en-US" altLang="zh-CN" sz="2400"/>
              <a:t>A constructor is not called like a normal member</a:t>
            </a:r>
            <a:br>
              <a:rPr lang="en-US" altLang="zh-CN" sz="2400"/>
            </a:br>
            <a:r>
              <a:rPr lang="en-US" altLang="zh-CN" sz="2400"/>
              <a:t>function: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		BankAccount  account1;  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 		account1.BankAccount(10, 50, 2.0);</a:t>
            </a:r>
          </a:p>
          <a:p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38BEAB05-DC14-4D73-A070-0512E105E74D}" type="slidenum">
              <a:rPr lang="en-US" altLang="zh-CN" smtClean="0"/>
              <a:pPr/>
              <a:t>53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1154" name="Text Box 2"/>
          <p:cNvSpPr txBox="1">
            <a:spLocks noChangeArrowheads="1"/>
          </p:cNvSpPr>
          <p:nvPr/>
        </p:nvSpPr>
        <p:spPr bwMode="auto">
          <a:xfrm>
            <a:off x="5656263" y="5178425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A Constructor (2)</a:t>
            </a:r>
          </a:p>
        </p:txBody>
      </p:sp>
      <p:sp>
        <p:nvSpPr>
          <p:cNvPr id="56115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constructor is called in the object declaration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account1(10, 50, 2.0);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/>
              <a:t>Creates a </a:t>
            </a:r>
            <a:r>
              <a:rPr lang="en-US" altLang="zh-CN" dirty="0" err="1"/>
              <a:t>BankAccount</a:t>
            </a:r>
            <a:r>
              <a:rPr lang="en-US" altLang="zh-CN" dirty="0"/>
              <a:t> object and calls the </a:t>
            </a:r>
            <a:br>
              <a:rPr lang="en-US" altLang="zh-CN" dirty="0"/>
            </a:br>
            <a:r>
              <a:rPr lang="en-US" altLang="zh-CN" dirty="0"/>
              <a:t>constructor to initialize the member variables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E1E63E90-6374-4A89-8662-D5B6475661D2}" type="slidenum">
              <a:rPr lang="en-US" altLang="zh-CN" smtClean="0"/>
              <a:pPr/>
              <a:t>54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Constructors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Constructors can be overloaded by defining</a:t>
            </a:r>
            <a:br>
              <a:rPr lang="en-US" altLang="zh-CN" dirty="0"/>
            </a:br>
            <a:r>
              <a:rPr lang="en-US" altLang="zh-CN" dirty="0"/>
              <a:t>constructors with different parameter lists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Other possible constructors for the </a:t>
            </a:r>
            <a:r>
              <a:rPr lang="en-US" altLang="zh-CN" dirty="0" err="1"/>
              <a:t>BankAccount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class might be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(double balance, double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interest_rate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(double balance);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(double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interest_rate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( 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9CB82B92-266E-4639-9B79-4D5D94E18CE1}" type="slidenum">
              <a:rPr lang="en-US" altLang="zh-CN" smtClean="0"/>
              <a:pPr/>
              <a:t>55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Default Constructor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A default constructor uses no parameters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A default constructor for the </a:t>
            </a:r>
            <a:r>
              <a:rPr lang="en-US" altLang="zh-CN" sz="2400" dirty="0" err="1"/>
              <a:t>BankAccount</a:t>
            </a:r>
            <a:r>
              <a:rPr lang="en-US" altLang="zh-CN" sz="2400" dirty="0"/>
              <a:t> class</a:t>
            </a:r>
            <a:br>
              <a:rPr lang="en-US" altLang="zh-CN" sz="2400" dirty="0"/>
            </a:br>
            <a:r>
              <a:rPr lang="en-US" altLang="zh-CN" sz="2400" dirty="0"/>
              <a:t>could be declared in this way</a:t>
            </a:r>
            <a:br>
              <a:rPr lang="en-US" altLang="zh-CN" sz="2400" dirty="0"/>
            </a:b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	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( );</a:t>
            </a:r>
            <a:b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			// initializes balance  to $0.00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// initializes rate to 0.0%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… // The rest of the class definition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};</a:t>
            </a:r>
          </a:p>
          <a:p>
            <a:pPr>
              <a:lnSpc>
                <a:spcPct val="90000"/>
              </a:lnSpc>
            </a:pPr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EA7B0F4F-9D6D-4AB5-9DD9-384B4698AC83}" type="slidenum">
              <a:rPr lang="en-US" altLang="zh-CN" smtClean="0"/>
              <a:pPr/>
              <a:t>56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Default Constructor Definition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default constructor for the </a:t>
            </a:r>
            <a:r>
              <a:rPr lang="en-US" altLang="zh-CN" sz="2400" dirty="0" err="1"/>
              <a:t>BankAccount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class could be defined as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balance = 0;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rate = 0.0;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	}</a:t>
            </a:r>
          </a:p>
          <a:p>
            <a:r>
              <a:rPr lang="en-US" altLang="zh-CN" sz="2400" dirty="0"/>
              <a:t>It is a good idea to always include a default constructor</a:t>
            </a:r>
            <a:br>
              <a:rPr lang="en-US" altLang="zh-CN" sz="2400" dirty="0"/>
            </a:br>
            <a:r>
              <a:rPr lang="en-US" altLang="zh-CN" sz="2400" dirty="0"/>
              <a:t>even if you do not want to initialize variables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7ECA35D4-BA6E-44D6-99A5-71270954BAB3}" type="slidenum">
              <a:rPr lang="en-US" altLang="zh-CN" smtClean="0"/>
              <a:pPr/>
              <a:t>57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52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294688" cy="4572000"/>
          </a:xfrm>
        </p:spPr>
        <p:txBody>
          <a:bodyPr/>
          <a:lstStyle/>
          <a:p>
            <a:r>
              <a:rPr lang="en-US" altLang="zh-CN" dirty="0"/>
              <a:t>The default constructor is called during </a:t>
            </a:r>
            <a:br>
              <a:rPr lang="en-US" altLang="zh-CN" dirty="0"/>
            </a:br>
            <a:r>
              <a:rPr lang="en-US" altLang="zh-CN" dirty="0"/>
              <a:t>declaration of an object</a:t>
            </a:r>
          </a:p>
          <a:p>
            <a:pPr lvl="1"/>
            <a:r>
              <a:rPr lang="en-US" altLang="zh-CN" dirty="0"/>
              <a:t>An argument list is not used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account1</a:t>
            </a:r>
            <a:r>
              <a:rPr lang="en-US" altLang="zh-CN" dirty="0"/>
              <a:t>; 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smtClean="0"/>
              <a:t>// </a:t>
            </a:r>
            <a:r>
              <a:rPr lang="en-US" altLang="zh-CN" dirty="0"/>
              <a:t>uses the default </a:t>
            </a:r>
            <a:r>
              <a:rPr lang="en-US" altLang="zh-CN" dirty="0" err="1"/>
              <a:t>BankAccount</a:t>
            </a:r>
            <a:r>
              <a:rPr lang="en-US" altLang="zh-CN" dirty="0"/>
              <a:t> constructor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account1( );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		// Is </a:t>
            </a:r>
            <a:r>
              <a:rPr lang="en-US" altLang="zh-CN" dirty="0" smtClean="0"/>
              <a:t> </a:t>
            </a:r>
            <a:r>
              <a:rPr lang="en-US" altLang="zh-CN" dirty="0"/>
              <a:t>legal</a:t>
            </a:r>
          </a:p>
        </p:txBody>
      </p:sp>
      <p:sp>
        <p:nvSpPr>
          <p:cNvPr id="56525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248400" y="4572000"/>
            <a:ext cx="2728913" cy="528638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dirty="0" smtClean="0">
                <a:solidFill>
                  <a:schemeClr val="tx2"/>
                </a:solidFill>
              </a:rPr>
              <a:t>.6 </a:t>
            </a:r>
            <a:r>
              <a:rPr lang="en-US" altLang="zh-CN" sz="2800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6525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248400" y="5199063"/>
            <a:ext cx="2741613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dirty="0" smtClean="0">
                <a:solidFill>
                  <a:schemeClr val="tx2"/>
                </a:solidFill>
              </a:rPr>
              <a:t>.6 </a:t>
            </a:r>
            <a:r>
              <a:rPr lang="en-US" altLang="zh-CN" sz="2800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65252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248400" y="5795963"/>
            <a:ext cx="2754313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dirty="0" smtClean="0">
                <a:solidFill>
                  <a:schemeClr val="tx2"/>
                </a:solidFill>
              </a:rPr>
              <a:t>.6 </a:t>
            </a:r>
            <a:r>
              <a:rPr lang="en-US" altLang="zh-CN" sz="2800" dirty="0">
                <a:solidFill>
                  <a:schemeClr val="tx2"/>
                </a:solidFill>
              </a:rPr>
              <a:t>(3)</a:t>
            </a:r>
          </a:p>
        </p:txBody>
      </p:sp>
      <p:sp>
        <p:nvSpPr>
          <p:cNvPr id="5652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the Default Constructor</a:t>
            </a:r>
          </a:p>
        </p:txBody>
      </p:sp>
      <p:sp>
        <p:nvSpPr>
          <p:cNvPr id="2" name="等号 1"/>
          <p:cNvSpPr/>
          <p:nvPr/>
        </p:nvSpPr>
        <p:spPr bwMode="auto">
          <a:xfrm>
            <a:off x="2511090" y="4268630"/>
            <a:ext cx="1908250" cy="482918"/>
          </a:xfrm>
          <a:prstGeom prst="mathEqual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5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5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0" grpId="0" animBg="1"/>
      <p:bldP spid="565250" grpId="1" animBg="1"/>
      <p:bldP spid="565251" grpId="0" animBg="1"/>
      <p:bldP spid="56525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6558E282-456F-4391-9914-393AF86C2201}" type="slidenum">
              <a:rPr lang="en-US" altLang="zh-CN" smtClean="0"/>
              <a:pPr/>
              <a:t>58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Initialization Sections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An initialization section in a function definition</a:t>
            </a:r>
            <a:br>
              <a:rPr lang="en-US" altLang="zh-CN" sz="2400" dirty="0"/>
            </a:br>
            <a:r>
              <a:rPr lang="en-US" altLang="zh-CN" sz="2400" dirty="0"/>
              <a:t>provides an alternative way to initialize </a:t>
            </a:r>
            <a:br>
              <a:rPr lang="en-US" altLang="zh-CN" sz="2400" dirty="0"/>
            </a:br>
            <a:r>
              <a:rPr lang="en-US" altLang="zh-CN" sz="2400" dirty="0"/>
              <a:t>member variables</a:t>
            </a:r>
          </a:p>
          <a:p>
            <a:pPr lvl="1"/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): balance(0),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		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interest_rate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(0.0);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// No code needed in this example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  <a:p>
            <a:pPr lvl="1"/>
            <a:r>
              <a:rPr lang="en-US" altLang="zh-CN" sz="2400" dirty="0"/>
              <a:t>The values in parenthesis are the initial values for the </a:t>
            </a:r>
            <a:br>
              <a:rPr lang="en-US" altLang="zh-CN" sz="2400" dirty="0"/>
            </a:br>
            <a:r>
              <a:rPr lang="en-US" altLang="zh-CN" sz="2400" dirty="0"/>
              <a:t>member variables listed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8A38F6F3-0F9E-447A-BF1E-432335CCA867}" type="slidenum">
              <a:rPr lang="en-US" altLang="zh-CN" smtClean="0"/>
              <a:pPr/>
              <a:t>59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Parameters and Initialization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/>
              <a:t>Member functions with parameters can use </a:t>
            </a:r>
            <a:br>
              <a:rPr lang="en-US" altLang="zh-CN" sz="2000" dirty="0"/>
            </a:br>
            <a:r>
              <a:rPr lang="en-US" altLang="zh-CN" sz="2000" dirty="0"/>
              <a:t>initialization sections</a:t>
            </a:r>
            <a:br>
              <a:rPr lang="en-US" altLang="zh-CN" sz="2000" dirty="0"/>
            </a:b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::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dollars,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cents, double rate)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		                   : balance (dollars + 0.01 * cents),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		                     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interest_rate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(rate)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  if (( dollars &lt; 0) || (cents &lt; 0) || (rate &lt; 0))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{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&lt;&lt; “Illegal values for money or rate\n”;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exit(1);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}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Notice that the parameters can be arguments in the initialization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1C529E20-DCE8-4CAD-8087-FC60EDEFB964}" type="slidenum">
              <a:rPr lang="en-US" altLang="zh-CN" smtClean="0"/>
              <a:pPr/>
              <a:t>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Is a Class?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class is a data type whose variables are objects</a:t>
            </a:r>
          </a:p>
          <a:p>
            <a:r>
              <a:rPr lang="en-US" altLang="zh-CN" dirty="0"/>
              <a:t>Some pre-defined classes you have used are </a:t>
            </a:r>
          </a:p>
          <a:p>
            <a:pPr lvl="1"/>
            <a:r>
              <a:rPr lang="en-US" altLang="zh-CN" sz="36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endParaRPr lang="en-US" altLang="zh-CN" sz="36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3600" dirty="0">
                <a:solidFill>
                  <a:srgbClr val="0000FF"/>
                </a:solidFill>
                <a:ea typeface="宋体" panose="02010600030101010101" pitchFamily="2" charset="-122"/>
              </a:rPr>
              <a:t>char</a:t>
            </a:r>
          </a:p>
          <a:p>
            <a:pPr lvl="1"/>
            <a:r>
              <a:rPr lang="en-US" altLang="zh-CN" sz="3600" dirty="0" err="1">
                <a:solidFill>
                  <a:srgbClr val="0000FF"/>
                </a:solidFill>
                <a:ea typeface="宋体" panose="02010600030101010101" pitchFamily="2" charset="-122"/>
              </a:rPr>
              <a:t>ifstream</a:t>
            </a:r>
            <a:endParaRPr lang="en-US" altLang="zh-CN" sz="36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r>
              <a:rPr lang="en-US" altLang="zh-CN" dirty="0"/>
              <a:t>You can define your own classes as well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39E2876E-FC08-4826-BC74-A424C53AC6BA}" type="slidenum">
              <a:rPr lang="en-US" altLang="zh-CN" smtClean="0"/>
              <a:pPr/>
              <a:t>60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.2 </a:t>
            </a:r>
            <a:r>
              <a:rPr lang="en-US" altLang="zh-CN" dirty="0"/>
              <a:t>Conclusion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Can you</a:t>
            </a:r>
          </a:p>
          <a:p>
            <a:pPr lvl="1"/>
            <a:r>
              <a:rPr lang="en-US" altLang="zh-CN" sz="2400" dirty="0"/>
              <a:t>Describe the difference between a class and</a:t>
            </a:r>
            <a:br>
              <a:rPr lang="en-US" altLang="zh-CN" sz="2400" dirty="0"/>
            </a:br>
            <a:r>
              <a:rPr lang="en-US" altLang="zh-CN" sz="2400" dirty="0"/>
              <a:t> a structure?</a:t>
            </a:r>
            <a:br>
              <a:rPr lang="en-US" altLang="zh-CN" sz="2400" dirty="0"/>
            </a:br>
            <a:endParaRPr lang="en-US" altLang="zh-CN" sz="2400" dirty="0"/>
          </a:p>
          <a:p>
            <a:pPr lvl="1"/>
            <a:r>
              <a:rPr lang="en-US" altLang="zh-CN" sz="2400" dirty="0"/>
              <a:t>Explain why member variables are usually private?</a:t>
            </a:r>
            <a:br>
              <a:rPr lang="en-US" altLang="zh-CN" sz="2400" dirty="0"/>
            </a:br>
            <a:endParaRPr lang="en-US" altLang="zh-CN" sz="2400" dirty="0"/>
          </a:p>
          <a:p>
            <a:pPr lvl="1"/>
            <a:r>
              <a:rPr lang="en-US" altLang="zh-CN" sz="2400" dirty="0"/>
              <a:t>Describe the purpose of a constructor?</a:t>
            </a:r>
            <a:br>
              <a:rPr lang="en-US" altLang="zh-CN" sz="2400" dirty="0"/>
            </a:br>
            <a:endParaRPr lang="en-US" altLang="zh-CN" sz="2400" dirty="0"/>
          </a:p>
          <a:p>
            <a:pPr lvl="1"/>
            <a:r>
              <a:rPr lang="en-US" altLang="zh-CN" sz="2400" dirty="0"/>
              <a:t>Use an initialization section in a function definition?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.3 </a:t>
            </a:r>
            <a:r>
              <a:rPr lang="en-US" altLang="zh-CN" dirty="0"/>
              <a:t>Abstract Data </a:t>
            </a:r>
            <a:r>
              <a:rPr lang="en-US" altLang="zh-CN" dirty="0" smtClean="0"/>
              <a:t>Types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FA56F4C1-121C-45D7-B65B-0E767F5B5E69}" type="slidenum">
              <a:rPr lang="en-US" altLang="zh-CN" smtClean="0"/>
              <a:pPr/>
              <a:t>61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252414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733046A0-1DF1-4FDC-831B-9D17498724D4}" type="slidenum">
              <a:rPr lang="en-US" altLang="zh-CN" smtClean="0"/>
              <a:pPr/>
              <a:t>62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Abstract Data Types</a:t>
            </a:r>
          </a:p>
        </p:txBody>
      </p:sp>
      <p:sp>
        <p:nvSpPr>
          <p:cNvPr id="5693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data type consists of a collection of values</a:t>
            </a:r>
            <a:br>
              <a:rPr lang="en-US" altLang="zh-CN"/>
            </a:br>
            <a:r>
              <a:rPr lang="en-US" altLang="zh-CN"/>
              <a:t>together with a set of basic operations </a:t>
            </a:r>
            <a:br>
              <a:rPr lang="en-US" altLang="zh-CN"/>
            </a:br>
            <a:r>
              <a:rPr lang="en-US" altLang="zh-CN"/>
              <a:t>defined on the values</a:t>
            </a:r>
          </a:p>
          <a:p>
            <a:r>
              <a:rPr lang="en-US" altLang="zh-CN"/>
              <a:t>A data type is an Abstract Data Type (ADT)</a:t>
            </a:r>
            <a:br>
              <a:rPr lang="en-US" altLang="zh-CN"/>
            </a:br>
            <a:r>
              <a:rPr lang="en-US" altLang="zh-CN"/>
              <a:t>if programmers using the type do not have</a:t>
            </a:r>
            <a:br>
              <a:rPr lang="en-US" altLang="zh-CN"/>
            </a:br>
            <a:r>
              <a:rPr lang="en-US" altLang="zh-CN"/>
              <a:t>access to the details of how the values and</a:t>
            </a:r>
            <a:br>
              <a:rPr lang="en-US" altLang="zh-CN"/>
            </a:br>
            <a:r>
              <a:rPr lang="en-US" altLang="zh-CN"/>
              <a:t>operations are implemented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B9FBCFCE-5267-42FD-ACB4-20F8CB985346}" type="slidenum">
              <a:rPr lang="en-US" altLang="zh-CN" smtClean="0"/>
              <a:pPr/>
              <a:t>63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Classes To Produce ADTs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To define a class so it is an ADT</a:t>
            </a:r>
          </a:p>
          <a:p>
            <a:pPr lvl="1"/>
            <a:r>
              <a:rPr lang="en-US" altLang="zh-CN" sz="2400"/>
              <a:t>Separate the specification of how the type is used</a:t>
            </a:r>
            <a:br>
              <a:rPr lang="en-US" altLang="zh-CN" sz="2400"/>
            </a:br>
            <a:r>
              <a:rPr lang="en-US" altLang="zh-CN" sz="2400"/>
              <a:t>by a programmer from the details of how the type</a:t>
            </a:r>
            <a:br>
              <a:rPr lang="en-US" altLang="zh-CN" sz="2400"/>
            </a:br>
            <a:r>
              <a:rPr lang="en-US" altLang="zh-CN" sz="2400"/>
              <a:t>is implemented</a:t>
            </a:r>
          </a:p>
          <a:p>
            <a:pPr lvl="1"/>
            <a:r>
              <a:rPr lang="en-US" altLang="zh-CN" sz="2400"/>
              <a:t>Make all member variables private members</a:t>
            </a:r>
          </a:p>
          <a:p>
            <a:pPr lvl="1"/>
            <a:r>
              <a:rPr lang="en-US" altLang="zh-CN" sz="2400"/>
              <a:t>Basic operations a programmer needs should be </a:t>
            </a:r>
            <a:br>
              <a:rPr lang="en-US" altLang="zh-CN" sz="2400"/>
            </a:br>
            <a:r>
              <a:rPr lang="en-US" altLang="zh-CN" sz="2400"/>
              <a:t>public member functions</a:t>
            </a:r>
          </a:p>
          <a:p>
            <a:pPr lvl="1"/>
            <a:r>
              <a:rPr lang="en-US" altLang="zh-CN" sz="2400"/>
              <a:t>Fully specify how to use each public function</a:t>
            </a:r>
          </a:p>
          <a:p>
            <a:pPr lvl="1"/>
            <a:r>
              <a:rPr lang="en-US" altLang="zh-CN" sz="2400"/>
              <a:t>Helper functions should be private members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2FA7FBD2-026F-464A-B236-E9E53F0BDC9A}" type="slidenum">
              <a:rPr lang="en-US" altLang="zh-CN" smtClean="0"/>
              <a:pPr/>
              <a:t>64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ADT Interface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ADT interface tells how to use the ADT in</a:t>
            </a:r>
            <a:br>
              <a:rPr lang="en-US" altLang="zh-CN"/>
            </a:br>
            <a:r>
              <a:rPr lang="en-US" altLang="zh-CN"/>
              <a:t>a program</a:t>
            </a:r>
          </a:p>
          <a:p>
            <a:pPr lvl="1"/>
            <a:r>
              <a:rPr lang="en-US" altLang="zh-CN"/>
              <a:t>The interface consists of </a:t>
            </a:r>
          </a:p>
          <a:p>
            <a:pPr lvl="2"/>
            <a:r>
              <a:rPr lang="en-US" altLang="zh-CN"/>
              <a:t>The public member functions</a:t>
            </a:r>
          </a:p>
          <a:p>
            <a:pPr lvl="2"/>
            <a:r>
              <a:rPr lang="en-US" altLang="zh-CN"/>
              <a:t>The comments that explain how to use the functions</a:t>
            </a:r>
          </a:p>
          <a:p>
            <a:pPr lvl="1"/>
            <a:r>
              <a:rPr lang="en-US" altLang="zh-CN"/>
              <a:t>The interface should be all that is needed to know how to use the ADT in a program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3447B45E-95A4-4782-B18D-2CEFD2B402B2}" type="slidenum">
              <a:rPr lang="en-US" altLang="zh-CN" smtClean="0"/>
              <a:pPr/>
              <a:t>65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ADT Implementation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ADT implementation tells how the </a:t>
            </a:r>
            <a:br>
              <a:rPr lang="en-US" altLang="zh-CN" sz="2400"/>
            </a:br>
            <a:r>
              <a:rPr lang="en-US" altLang="zh-CN" sz="2400"/>
              <a:t>interface is realized in C++</a:t>
            </a:r>
          </a:p>
          <a:p>
            <a:pPr lvl="1"/>
            <a:r>
              <a:rPr lang="en-US" altLang="zh-CN" sz="2400"/>
              <a:t>The implementation consists of </a:t>
            </a:r>
          </a:p>
          <a:p>
            <a:pPr lvl="2"/>
            <a:r>
              <a:rPr lang="en-US" altLang="zh-CN" sz="2000"/>
              <a:t>The private members of the class</a:t>
            </a:r>
          </a:p>
          <a:p>
            <a:pPr lvl="2"/>
            <a:r>
              <a:rPr lang="en-US" altLang="zh-CN" sz="2000"/>
              <a:t>The definitions of public and private member functions</a:t>
            </a:r>
          </a:p>
          <a:p>
            <a:pPr lvl="1"/>
            <a:r>
              <a:rPr lang="en-US" altLang="zh-CN" sz="2400"/>
              <a:t>The implementation is needed to run a program</a:t>
            </a:r>
          </a:p>
          <a:p>
            <a:pPr lvl="1"/>
            <a:r>
              <a:rPr lang="en-US" altLang="zh-CN" sz="2400"/>
              <a:t>The implementation is not needed to write the </a:t>
            </a:r>
            <a:br>
              <a:rPr lang="en-US" altLang="zh-CN" sz="2400"/>
            </a:br>
            <a:r>
              <a:rPr lang="en-US" altLang="zh-CN" sz="2400"/>
              <a:t>main part of a program or any non-member functions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804684BF-6C1C-4098-9358-76177744B333}" type="slidenum">
              <a:rPr lang="en-US" altLang="zh-CN" smtClean="0"/>
              <a:pPr/>
              <a:t>66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ADT Benefits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Changing an ADT implementation does require</a:t>
            </a:r>
            <a:br>
              <a:rPr lang="en-US" altLang="zh-CN"/>
            </a:br>
            <a:r>
              <a:rPr lang="en-US" altLang="zh-CN"/>
              <a:t>changing a program that uses the ADT</a:t>
            </a:r>
          </a:p>
          <a:p>
            <a:pPr>
              <a:lnSpc>
                <a:spcPct val="90000"/>
              </a:lnSpc>
            </a:pPr>
            <a:r>
              <a:rPr lang="en-US" altLang="zh-CN"/>
              <a:t>ADT’s make it easier to divide work among </a:t>
            </a:r>
            <a:br>
              <a:rPr lang="en-US" altLang="zh-CN"/>
            </a:br>
            <a:r>
              <a:rPr lang="en-US" altLang="zh-CN"/>
              <a:t>different programmers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One or more can write the ADT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One or more can write code that uses the ADT</a:t>
            </a:r>
          </a:p>
          <a:p>
            <a:pPr>
              <a:lnSpc>
                <a:spcPct val="90000"/>
              </a:lnSpc>
            </a:pPr>
            <a:r>
              <a:rPr lang="en-US" altLang="zh-CN"/>
              <a:t>Writing and using ADTs breaks the larger </a:t>
            </a:r>
            <a:br>
              <a:rPr lang="en-US" altLang="zh-CN"/>
            </a:br>
            <a:r>
              <a:rPr lang="en-US" altLang="zh-CN"/>
              <a:t>programming task into smaller tasks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 altLang="zh-CN" sz="2400" dirty="0"/>
              <a:t>In this version of the </a:t>
            </a:r>
            <a:r>
              <a:rPr lang="en-US" altLang="zh-CN" sz="2400" dirty="0" err="1"/>
              <a:t>BankAccount</a:t>
            </a:r>
            <a:r>
              <a:rPr lang="en-US" altLang="zh-CN" sz="2400" dirty="0"/>
              <a:t> ADT</a:t>
            </a:r>
          </a:p>
          <a:p>
            <a:pPr lvl="1"/>
            <a:r>
              <a:rPr lang="en-US" altLang="zh-CN" sz="2400" dirty="0"/>
              <a:t>Data is stored as three member variables</a:t>
            </a:r>
          </a:p>
          <a:p>
            <a:pPr marL="1085850" lvl="2"/>
            <a:r>
              <a:rPr lang="en-US" altLang="zh-CN" sz="2000" dirty="0"/>
              <a:t>The dollars part of the account balance</a:t>
            </a:r>
          </a:p>
          <a:p>
            <a:pPr marL="1085850" lvl="2"/>
            <a:r>
              <a:rPr lang="en-US" altLang="zh-CN" sz="2000" dirty="0"/>
              <a:t>The cents part of the account balance</a:t>
            </a:r>
          </a:p>
          <a:p>
            <a:pPr marL="1085850" lvl="2"/>
            <a:r>
              <a:rPr lang="en-US" altLang="zh-CN" sz="2000" dirty="0"/>
              <a:t>The interest rate</a:t>
            </a:r>
          </a:p>
          <a:p>
            <a:pPr lvl="1"/>
            <a:r>
              <a:rPr lang="en-US" altLang="zh-CN" sz="2400" dirty="0"/>
              <a:t>This version stores the interest rate as a fraction</a:t>
            </a:r>
          </a:p>
          <a:p>
            <a:pPr lvl="1"/>
            <a:r>
              <a:rPr lang="en-US" altLang="zh-CN" sz="2400" dirty="0"/>
              <a:t>The public portion of the class definition remains</a:t>
            </a:r>
            <a:br>
              <a:rPr lang="en-US" altLang="zh-CN" sz="2400" dirty="0"/>
            </a:br>
            <a:r>
              <a:rPr lang="en-US" altLang="zh-CN" sz="2400" dirty="0"/>
              <a:t>unchanged from the version of Display 10.6 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0E13F93E-AB15-4D60-A5F3-4895D856488A}" type="slidenum">
              <a:rPr lang="en-US" altLang="zh-CN" smtClean="0"/>
              <a:pPr/>
              <a:t>67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446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371600" y="5105400"/>
            <a:ext cx="3054041" cy="584775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Display </a:t>
            </a:r>
            <a:r>
              <a:rPr lang="en-US" altLang="zh-CN" sz="3200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3200" dirty="0" smtClean="0">
                <a:solidFill>
                  <a:schemeClr val="tx2"/>
                </a:solidFill>
              </a:rPr>
              <a:t>.7 </a:t>
            </a:r>
            <a:r>
              <a:rPr lang="en-US" altLang="zh-CN" sz="3200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7446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371600" y="5788025"/>
            <a:ext cx="3054041" cy="584775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Display </a:t>
            </a:r>
            <a:r>
              <a:rPr lang="en-US" altLang="zh-CN" sz="3200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3200" dirty="0" smtClean="0">
                <a:solidFill>
                  <a:schemeClr val="tx2"/>
                </a:solidFill>
              </a:rPr>
              <a:t>.7 </a:t>
            </a:r>
            <a:r>
              <a:rPr lang="en-US" altLang="zh-CN" sz="3200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74468" name="Text Box 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4540250" y="5507038"/>
            <a:ext cx="3054041" cy="584775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Display </a:t>
            </a:r>
            <a:r>
              <a:rPr lang="en-US" altLang="zh-CN" sz="3200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3200" dirty="0" smtClean="0">
                <a:solidFill>
                  <a:schemeClr val="tx2"/>
                </a:solidFill>
              </a:rPr>
              <a:t>.7 </a:t>
            </a:r>
            <a:r>
              <a:rPr lang="en-US" altLang="zh-CN" sz="3200" dirty="0">
                <a:solidFill>
                  <a:schemeClr val="tx2"/>
                </a:solidFill>
              </a:rPr>
              <a:t>(3)</a:t>
            </a:r>
          </a:p>
        </p:txBody>
      </p:sp>
      <p:sp>
        <p:nvSpPr>
          <p:cNvPr id="5744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</a:t>
            </a:r>
            <a:br>
              <a:rPr lang="en-US" altLang="zh-CN"/>
            </a:br>
            <a:r>
              <a:rPr lang="en-US" altLang="zh-CN"/>
              <a:t>The BankAccount ADT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4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4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6" grpId="0" animBg="1"/>
      <p:bldP spid="574467" grpId="0" animBg="1"/>
      <p:bldP spid="57446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B965AD29-49FA-48E5-8E81-A140940A0D61}" type="slidenum">
              <a:rPr lang="en-US" altLang="zh-CN" smtClean="0"/>
              <a:pPr/>
              <a:t>68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Interface Preservation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preserve the interface of an ADT so that 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programs using it do not need to be changed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Public member declarations </a:t>
            </a:r>
            <a:r>
              <a:rPr lang="en-US" altLang="zh-CN" dirty="0"/>
              <a:t>cannot be changed</a:t>
            </a:r>
          </a:p>
          <a:p>
            <a:pPr lvl="1"/>
            <a:r>
              <a:rPr lang="en-US" altLang="zh-CN" dirty="0"/>
              <a:t>Public member definitions can be changed</a:t>
            </a:r>
          </a:p>
          <a:p>
            <a:pPr lvl="1"/>
            <a:r>
              <a:rPr lang="en-US" altLang="zh-CN" dirty="0"/>
              <a:t>Private member functions can be added, deleted, or changed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A3F6EB0B-7324-4880-A082-26A9BF093016}" type="slidenum">
              <a:rPr lang="en-US" altLang="zh-CN" smtClean="0"/>
              <a:pPr/>
              <a:t>69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Information Hiding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Information hiding was refered to earlier as </a:t>
            </a:r>
            <a:br>
              <a:rPr lang="en-US" altLang="zh-CN" sz="2400"/>
            </a:br>
            <a:r>
              <a:rPr lang="en-US" altLang="zh-CN" sz="2400"/>
              <a:t>writing functions so they can be used like </a:t>
            </a:r>
            <a:br>
              <a:rPr lang="en-US" altLang="zh-CN" sz="2400"/>
            </a:br>
            <a:r>
              <a:rPr lang="en-US" altLang="zh-CN" sz="2400"/>
              <a:t>black boxes</a:t>
            </a:r>
          </a:p>
          <a:p>
            <a:r>
              <a:rPr lang="en-US" altLang="zh-CN" sz="2400"/>
              <a:t>ADT’s implement information hiding because</a:t>
            </a:r>
          </a:p>
          <a:p>
            <a:pPr lvl="1"/>
            <a:r>
              <a:rPr lang="en-US" altLang="zh-CN" sz="2400"/>
              <a:t>The interface is all that is needed to use the ADT</a:t>
            </a:r>
          </a:p>
          <a:p>
            <a:pPr lvl="1"/>
            <a:r>
              <a:rPr lang="en-US" altLang="zh-CN" sz="2400"/>
              <a:t>Implementation details of the ADT are not needed </a:t>
            </a:r>
            <a:br>
              <a:rPr lang="en-US" altLang="zh-CN" sz="2400"/>
            </a:br>
            <a:r>
              <a:rPr lang="en-US" altLang="zh-CN" sz="2400"/>
              <a:t>to know how to use the ADT</a:t>
            </a:r>
          </a:p>
          <a:p>
            <a:pPr lvl="1"/>
            <a:r>
              <a:rPr lang="en-US" altLang="zh-CN" sz="2400"/>
              <a:t>Implementation details of the data values are not</a:t>
            </a:r>
            <a:br>
              <a:rPr lang="en-US" altLang="zh-CN" sz="2400"/>
            </a:br>
            <a:r>
              <a:rPr lang="en-US" altLang="zh-CN" sz="2400"/>
              <a:t>needed to know how to use the ADT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4B530A41-D2BE-4311-B74B-5B185BF6B6B7}" type="slidenum">
              <a:rPr lang="en-US" altLang="zh-CN" smtClean="0"/>
              <a:pPr/>
              <a:t>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</a:t>
            </a:r>
          </a:p>
        </p:txBody>
      </p:sp>
      <p:sp>
        <p:nvSpPr>
          <p:cNvPr id="5181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A structure can be viewed as an object</a:t>
            </a:r>
          </a:p>
          <a:p>
            <a:pPr lvl="1"/>
            <a:r>
              <a:rPr lang="en-US" altLang="zh-CN" sz="2400"/>
              <a:t>Contains no member functions </a:t>
            </a:r>
            <a:br>
              <a:rPr lang="en-US" altLang="zh-CN" sz="2400"/>
            </a:br>
            <a:r>
              <a:rPr lang="en-US" altLang="zh-CN" sz="2400"/>
              <a:t>(The structures used here have no member functions)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Contains multiple values of  possibly different types</a:t>
            </a:r>
          </a:p>
          <a:p>
            <a:pPr lvl="2"/>
            <a:r>
              <a:rPr lang="en-US" altLang="zh-CN" sz="2000"/>
              <a:t>The multiple values are logically related as a single item</a:t>
            </a:r>
          </a:p>
          <a:p>
            <a:pPr lvl="2"/>
            <a:r>
              <a:rPr lang="en-US" altLang="zh-CN" sz="2000"/>
              <a:t>Example:    A bank Certificate of Deposit (CD) </a:t>
            </a:r>
            <a:br>
              <a:rPr lang="en-US" altLang="zh-CN" sz="2000"/>
            </a:br>
            <a:r>
              <a:rPr lang="en-US" altLang="zh-CN" sz="2000"/>
              <a:t>                    has the following values: </a:t>
            </a:r>
            <a:br>
              <a:rPr lang="en-US" altLang="zh-CN" sz="2000"/>
            </a:br>
            <a:r>
              <a:rPr lang="en-US" altLang="zh-CN" sz="2000"/>
              <a:t>   		  	a balance</a:t>
            </a:r>
            <a:br>
              <a:rPr lang="en-US" altLang="zh-CN" sz="2000"/>
            </a:br>
            <a:r>
              <a:rPr lang="en-US" altLang="zh-CN" sz="2000"/>
              <a:t> 		  	an interest rate</a:t>
            </a:r>
            <a:br>
              <a:rPr lang="en-US" altLang="zh-CN" sz="2000"/>
            </a:br>
            <a:r>
              <a:rPr lang="en-US" altLang="zh-CN" sz="2000"/>
              <a:t>			a term (months to maturity)</a:t>
            </a:r>
          </a:p>
          <a:p>
            <a:pPr lvl="1"/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AB17018C-6454-4A71-BC1B-942BD82DF5EB}" type="slidenum">
              <a:rPr lang="en-US" altLang="zh-CN" smtClean="0"/>
              <a:pPr/>
              <a:t>70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.3 </a:t>
            </a:r>
            <a:r>
              <a:rPr lang="en-US" altLang="zh-CN" dirty="0"/>
              <a:t>Conclusion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Can you</a:t>
            </a:r>
          </a:p>
          <a:p>
            <a:pPr lvl="1"/>
            <a:r>
              <a:rPr lang="en-US" altLang="zh-CN"/>
              <a:t>Describe an ADT?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Describe how to implement an ADT in C++?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Define the interface of an ADT?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Define the implementation of an ADT?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 Do Programming Project 3 in Chapter 7. In this version of the </a:t>
            </a:r>
            <a:r>
              <a:rPr lang="en-US" altLang="zh-CN" dirty="0" smtClean="0"/>
              <a:t>problem return vector where </a:t>
            </a:r>
            <a:r>
              <a:rPr lang="en-US" altLang="zh-CN" dirty="0"/>
              <a:t>all repeated </a:t>
            </a:r>
            <a:r>
              <a:rPr lang="en-US" altLang="zh-CN" dirty="0" smtClean="0"/>
              <a:t>words </a:t>
            </a:r>
            <a:r>
              <a:rPr lang="en-US" altLang="zh-CN" dirty="0"/>
              <a:t>are deleted instead of modifying the novel “Romeo and Juliet</a:t>
            </a:r>
            <a:r>
              <a:rPr lang="zh-CN" altLang="en-US" dirty="0"/>
              <a:t>” </a:t>
            </a:r>
            <a:r>
              <a:rPr lang="en-US" altLang="zh-CN" dirty="0"/>
              <a:t>keep the words </a:t>
            </a:r>
            <a:r>
              <a:rPr lang="en-US" altLang="zh-CN" dirty="0" smtClean="0"/>
              <a:t>order. 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Example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： </a:t>
            </a:r>
            <a:r>
              <a:rPr lang="en-US" altLang="zh-CN" dirty="0"/>
              <a:t>T</a:t>
            </a:r>
            <a:r>
              <a:rPr lang="en-US" altLang="zh-CN" dirty="0" smtClean="0"/>
              <a:t>o de and not do de is a problem.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Output: </a:t>
            </a:r>
            <a:r>
              <a:rPr lang="en-US" altLang="zh-CN" dirty="0"/>
              <a:t> To de and not </a:t>
            </a:r>
            <a:r>
              <a:rPr lang="en-US" altLang="zh-CN" dirty="0" smtClean="0"/>
              <a:t>is </a:t>
            </a:r>
            <a:r>
              <a:rPr lang="en-US" altLang="zh-CN" dirty="0"/>
              <a:t>a problem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10- </a:t>
            </a:r>
            <a:fld id="{FA56F4C1-121C-45D7-B65B-0E767F5B5E69}" type="slidenum">
              <a:rPr lang="en-US" altLang="zh-CN" smtClean="0"/>
              <a:pPr/>
              <a:t>71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9341863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submit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9250" y="1955561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700" dirty="0"/>
              <a:t>172.18.5.102</a:t>
            </a:r>
          </a:p>
          <a:p>
            <a:pPr marL="0" indent="0">
              <a:buNone/>
            </a:pPr>
            <a:r>
              <a:rPr lang="en-US" altLang="zh-CN" sz="2700" dirty="0"/>
              <a:t>User:  </a:t>
            </a:r>
            <a:r>
              <a:rPr lang="en-US" altLang="zh-CN" sz="2700" dirty="0" err="1"/>
              <a:t>dailiyun</a:t>
            </a:r>
            <a:endParaRPr lang="en-US" altLang="zh-CN" sz="2700" dirty="0"/>
          </a:p>
          <a:p>
            <a:pPr marL="0" indent="0">
              <a:buNone/>
            </a:pPr>
            <a:r>
              <a:rPr lang="en-US" altLang="zh-CN" sz="2700" dirty="0"/>
              <a:t>Password: </a:t>
            </a:r>
            <a:r>
              <a:rPr lang="en-US" altLang="zh-CN" sz="2700" dirty="0" err="1"/>
              <a:t>dailiyun</a:t>
            </a:r>
            <a:endParaRPr lang="en-US" altLang="zh-CN" sz="2700" dirty="0"/>
          </a:p>
          <a:p>
            <a:pPr marL="0" indent="0">
              <a:buNone/>
            </a:pPr>
            <a:endParaRPr lang="zh-CN" altLang="en-US" sz="27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46" y="3368405"/>
            <a:ext cx="5887623" cy="2388426"/>
          </a:xfrm>
          <a:prstGeom prst="rect">
            <a:avLst/>
          </a:prstGeom>
        </p:spPr>
      </p:pic>
      <p:sp>
        <p:nvSpPr>
          <p:cNvPr id="5" name="幻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10- </a:t>
            </a:r>
            <a:fld id="{FA56F4C1-121C-45D7-B65B-0E767F5B5E69}" type="slidenum">
              <a:rPr lang="en-US" altLang="zh-CN" smtClean="0"/>
              <a:pPr/>
              <a:t>72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3593869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FD575487-5C37-439F-BB27-866566065EF2}" type="slidenum">
              <a:rPr lang="en-US" altLang="zh-CN" smtClean="0"/>
              <a:pPr/>
              <a:t>73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8562" name="AutoShape 2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8563" name="AutoShape 3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85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Chapter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 </a:t>
            </a:r>
            <a:r>
              <a:rPr lang="en-US" altLang="zh-CN" dirty="0"/>
              <a:t>-- End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6E15EE0E-E0FC-48DC-AF35-32A4C33431B4}" type="slidenum">
              <a:rPr lang="en-US" altLang="zh-CN" smtClean="0"/>
              <a:pPr/>
              <a:t>74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9590" name="Rectangle 6"/>
          <p:cNvSpPr>
            <a:spLocks noChangeArrowheads="1"/>
          </p:cNvSpPr>
          <p:nvPr/>
        </p:nvSpPr>
        <p:spPr bwMode="auto">
          <a:xfrm>
            <a:off x="0" y="0"/>
            <a:ext cx="5035550" cy="151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958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958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9588" name="Picture 4" descr="0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3838"/>
            <a:ext cx="4767263" cy="623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9589" name="Rectangle 5"/>
          <p:cNvSpPr>
            <a:spLocks noGrp="1" noChangeArrowheads="1"/>
          </p:cNvSpPr>
          <p:nvPr>
            <p:ph type="title"/>
          </p:nvPr>
        </p:nvSpPr>
        <p:spPr>
          <a:xfrm>
            <a:off x="5106988" y="228600"/>
            <a:ext cx="3960812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.1  </a:t>
            </a:r>
            <a:r>
              <a:rPr lang="en-US" altLang="zh-CN" dirty="0"/>
              <a:t>(1/2)</a:t>
            </a:r>
            <a:br>
              <a:rPr lang="en-US" altLang="zh-CN" dirty="0"/>
            </a:br>
            <a:r>
              <a:rPr lang="en-US" altLang="zh-CN" dirty="0"/>
              <a:t> 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19A98547-6B68-4635-86C9-77D5B0322639}" type="slidenum">
              <a:rPr lang="en-US" altLang="zh-CN" smtClean="0"/>
              <a:pPr/>
              <a:t>75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061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061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0612" name="Picture 4" descr="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75" y="1533525"/>
            <a:ext cx="5538788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06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.1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(2/2)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AAF62C2B-DF1F-4A6C-BA89-5FB36A1CBAE5}" type="slidenum">
              <a:rPr lang="en-US" altLang="zh-CN" smtClean="0"/>
              <a:pPr/>
              <a:t>76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163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388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163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1636" name="Picture 4" descr="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313" y="1506538"/>
            <a:ext cx="5310187" cy="504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16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.2</a:t>
            </a:r>
            <a:endParaRPr lang="en-US" altLang="zh-CN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D2EFFED3-E91C-473E-86CA-77261B5A2BE6}" type="slidenum">
              <a:rPr lang="en-US" altLang="zh-CN" smtClean="0"/>
              <a:pPr/>
              <a:t>77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2662" name="Rectangle 6"/>
          <p:cNvSpPr>
            <a:spLocks noChangeArrowheads="1"/>
          </p:cNvSpPr>
          <p:nvPr/>
        </p:nvSpPr>
        <p:spPr bwMode="auto">
          <a:xfrm>
            <a:off x="0" y="434975"/>
            <a:ext cx="4984750" cy="1546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265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844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265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2661" name="Rectangle 5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886200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.3 </a:t>
            </a:r>
            <a:r>
              <a:rPr lang="en-US" altLang="zh-CN" dirty="0"/>
              <a:t>(1/2)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82664" name="Picture 8" descr="未命名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975"/>
            <a:ext cx="5181600" cy="612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5DA49F65-70B1-486F-825B-705CDF762C49}" type="slidenum">
              <a:rPr lang="en-US" altLang="zh-CN" smtClean="0"/>
              <a:pPr/>
              <a:t>78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368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368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36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.3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(2/2)</a:t>
            </a:r>
          </a:p>
        </p:txBody>
      </p:sp>
      <p:pic>
        <p:nvPicPr>
          <p:cNvPr id="583687" name="Picture 7" descr="未命名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4625"/>
            <a:ext cx="9144000" cy="496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908067D8-3977-4C7C-9E6E-F19A954339F6}" type="slidenum">
              <a:rPr lang="en-US" altLang="zh-CN" smtClean="0"/>
              <a:pPr/>
              <a:t>79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4710" name="Rectangle 6"/>
          <p:cNvSpPr>
            <a:spLocks noChangeArrowheads="1"/>
          </p:cNvSpPr>
          <p:nvPr/>
        </p:nvSpPr>
        <p:spPr bwMode="auto">
          <a:xfrm>
            <a:off x="0" y="385763"/>
            <a:ext cx="5087938" cy="151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70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470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4709" name="Rectangle 5"/>
          <p:cNvSpPr>
            <a:spLocks noGrp="1" noChangeArrowheads="1"/>
          </p:cNvSpPr>
          <p:nvPr>
            <p:ph type="title"/>
          </p:nvPr>
        </p:nvSpPr>
        <p:spPr>
          <a:xfrm>
            <a:off x="5068888" y="228600"/>
            <a:ext cx="3922712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.4  </a:t>
            </a:r>
            <a:r>
              <a:rPr lang="en-US" altLang="zh-CN" dirty="0"/>
              <a:t>(1/2)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84712" name="Picture 8" descr="未命名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763"/>
            <a:ext cx="5087938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B60A1CD9-7022-410E-8DB3-BD6491F4F2DD}" type="slidenum">
              <a:rPr lang="en-US" altLang="zh-CN" smtClean="0"/>
              <a:pPr/>
              <a:t>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191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/>
              <a:t>The Certificate of Deposit structure can be</a:t>
            </a:r>
            <a:br>
              <a:rPr lang="en-US" altLang="zh-CN" sz="2000" dirty="0"/>
            </a:br>
            <a:r>
              <a:rPr lang="en-US" altLang="zh-CN" sz="2000" dirty="0"/>
              <a:t>defined as		</a:t>
            </a:r>
            <a:br>
              <a:rPr lang="en-US" altLang="zh-CN" sz="2000" dirty="0"/>
            </a:br>
            <a:r>
              <a:rPr lang="en-US" altLang="zh-CN" sz="2000" dirty="0"/>
              <a:t>		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struct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		{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			double balance;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			double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interest_rate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		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term;  //months to maturity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		};</a:t>
            </a:r>
          </a:p>
          <a:p>
            <a:r>
              <a:rPr lang="en-US" altLang="zh-CN" sz="2000" dirty="0"/>
              <a:t>Keyword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begins a structure definition</a:t>
            </a:r>
          </a:p>
          <a:p>
            <a:r>
              <a:rPr lang="en-US" altLang="zh-CN" sz="2000" dirty="0" err="1"/>
              <a:t>CDAccount</a:t>
            </a:r>
            <a:r>
              <a:rPr lang="en-US" altLang="zh-CN" sz="2000" dirty="0"/>
              <a:t> is the structure tag or the structure’s type </a:t>
            </a:r>
          </a:p>
          <a:p>
            <a:r>
              <a:rPr lang="en-US" altLang="zh-CN" sz="2000" dirty="0"/>
              <a:t>Member names are identifiers declared in the braces</a:t>
            </a:r>
          </a:p>
        </p:txBody>
      </p:sp>
      <p:sp>
        <p:nvSpPr>
          <p:cNvPr id="519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CD Definition</a:t>
            </a:r>
          </a:p>
        </p:txBody>
      </p:sp>
      <p:grpSp>
        <p:nvGrpSpPr>
          <p:cNvPr id="519174" name="Group 6"/>
          <p:cNvGrpSpPr>
            <a:grpSpLocks/>
          </p:cNvGrpSpPr>
          <p:nvPr/>
        </p:nvGrpSpPr>
        <p:grpSpPr bwMode="auto">
          <a:xfrm>
            <a:off x="3657600" y="3810000"/>
            <a:ext cx="5232400" cy="457200"/>
            <a:chOff x="2304" y="2400"/>
            <a:chExt cx="3296" cy="288"/>
          </a:xfrm>
        </p:grpSpPr>
        <p:sp>
          <p:nvSpPr>
            <p:cNvPr id="519171" name="Line 3"/>
            <p:cNvSpPr>
              <a:spLocks noChangeShapeType="1"/>
            </p:cNvSpPr>
            <p:nvPr/>
          </p:nvSpPr>
          <p:spPr bwMode="auto">
            <a:xfrm flipH="1">
              <a:off x="2304" y="2543"/>
              <a:ext cx="708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170" name="Text Box 2"/>
            <p:cNvSpPr txBox="1">
              <a:spLocks noChangeArrowheads="1"/>
            </p:cNvSpPr>
            <p:nvPr/>
          </p:nvSpPr>
          <p:spPr bwMode="auto">
            <a:xfrm>
              <a:off x="3030" y="2400"/>
              <a:ext cx="25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Remember this semicolon!</a:t>
              </a: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CED245AF-96BA-4CD4-9210-34DEB701448D}" type="slidenum">
              <a:rPr lang="en-US" altLang="zh-CN" smtClean="0"/>
              <a:pPr/>
              <a:t>80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5734" name="Rectangle 6"/>
          <p:cNvSpPr>
            <a:spLocks noChangeArrowheads="1"/>
          </p:cNvSpPr>
          <p:nvPr/>
        </p:nvSpPr>
        <p:spPr bwMode="auto">
          <a:xfrm>
            <a:off x="0" y="141288"/>
            <a:ext cx="5345113" cy="1458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573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72150" y="85090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573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524750" y="831850"/>
            <a:ext cx="1162050" cy="615950"/>
          </a:xfrm>
          <a:prstGeom prst="rightArrow">
            <a:avLst>
              <a:gd name="adj1" fmla="val 57843"/>
              <a:gd name="adj2" fmla="val 49410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5733" name="Rectangle 5"/>
          <p:cNvSpPr>
            <a:spLocks noGrp="1" noChangeArrowheads="1"/>
          </p:cNvSpPr>
          <p:nvPr>
            <p:ph type="title"/>
          </p:nvPr>
        </p:nvSpPr>
        <p:spPr>
          <a:xfrm>
            <a:off x="5326063" y="228600"/>
            <a:ext cx="3767137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.4 </a:t>
            </a:r>
            <a:r>
              <a:rPr lang="en-US" altLang="zh-CN" dirty="0"/>
              <a:t>(2/2)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85736" name="Picture 8" descr="未命名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88"/>
            <a:ext cx="5345113" cy="641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A6EB9660-C7EF-4FF8-B0A2-932DA4CA7B77}" type="slidenum">
              <a:rPr lang="en-US" altLang="zh-CN" smtClean="0"/>
              <a:pPr/>
              <a:t>81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7782" name="Rectangle 6"/>
          <p:cNvSpPr>
            <a:spLocks noChangeArrowheads="1"/>
          </p:cNvSpPr>
          <p:nvPr/>
        </p:nvSpPr>
        <p:spPr bwMode="auto">
          <a:xfrm>
            <a:off x="0" y="533400"/>
            <a:ext cx="5138738" cy="998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777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8674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777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200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7780" name="Picture 4" descr="0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604838"/>
            <a:ext cx="4849812" cy="581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7781" name="Rectangle 5"/>
          <p:cNvSpPr>
            <a:spLocks noGrp="1" noChangeArrowheads="1"/>
          </p:cNvSpPr>
          <p:nvPr>
            <p:ph type="title"/>
          </p:nvPr>
        </p:nvSpPr>
        <p:spPr>
          <a:xfrm>
            <a:off x="5145088" y="228600"/>
            <a:ext cx="3922712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.5 </a:t>
            </a:r>
            <a:r>
              <a:rPr lang="en-US" altLang="zh-CN" dirty="0"/>
              <a:t>(1/4)</a:t>
            </a:r>
            <a:br>
              <a:rPr lang="en-US" altLang="zh-CN" dirty="0"/>
            </a:br>
            <a:endParaRPr lang="en-US" altLang="zh-CN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C76A388D-7163-48C3-9667-D3E865DB5C03}" type="slidenum">
              <a:rPr lang="en-US" altLang="zh-CN" smtClean="0"/>
              <a:pPr/>
              <a:t>82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8806" name="Rectangle 6"/>
          <p:cNvSpPr>
            <a:spLocks noChangeArrowheads="1"/>
          </p:cNvSpPr>
          <p:nvPr/>
        </p:nvSpPr>
        <p:spPr bwMode="auto">
          <a:xfrm>
            <a:off x="0" y="0"/>
            <a:ext cx="4778375" cy="151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0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388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880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91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8804" name="Picture 4" descr="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74625"/>
            <a:ext cx="4495800" cy="629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8805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7938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.5 </a:t>
            </a:r>
            <a:r>
              <a:rPr lang="en-US" altLang="zh-CN" dirty="0"/>
              <a:t>(2/4)</a:t>
            </a:r>
            <a:br>
              <a:rPr lang="en-US" altLang="zh-CN" dirty="0"/>
            </a:br>
            <a:endParaRPr lang="en-US" altLang="zh-CN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FEF4AD88-0493-4328-9DB6-74A6C27EF0DE}" type="slidenum">
              <a:rPr lang="en-US" altLang="zh-CN" smtClean="0"/>
              <a:pPr/>
              <a:t>83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982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982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9828" name="Picture 4" descr="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62088"/>
            <a:ext cx="5184775" cy="509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98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.5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(3/4)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E2611FB4-0E57-4F43-9489-C5F4ABB011D9}" type="slidenum">
              <a:rPr lang="en-US" altLang="zh-CN" smtClean="0"/>
              <a:pPr/>
              <a:t>84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085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085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90852" name="Picture 4" descr="0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1692275"/>
            <a:ext cx="6351587" cy="481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08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.5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(4/4)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54A63EB1-15B4-4A53-92E7-5502A4C34F49}" type="slidenum">
              <a:rPr lang="en-US" altLang="zh-CN" smtClean="0"/>
              <a:pPr/>
              <a:t>85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313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0313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031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.6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(1/3)</a:t>
            </a:r>
          </a:p>
        </p:txBody>
      </p:sp>
      <p:pic>
        <p:nvPicPr>
          <p:cNvPr id="603143" name="Picture 7" descr="未命名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4625"/>
            <a:ext cx="9144000" cy="496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FCA17F10-242F-4B77-83D8-0072AECAB3F1}" type="slidenum">
              <a:rPr lang="en-US" altLang="zh-CN" smtClean="0"/>
              <a:pPr/>
              <a:t>86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1879" name="Rectangle 7"/>
          <p:cNvSpPr>
            <a:spLocks noChangeArrowheads="1"/>
          </p:cNvSpPr>
          <p:nvPr/>
        </p:nvSpPr>
        <p:spPr bwMode="auto">
          <a:xfrm>
            <a:off x="0" y="381000"/>
            <a:ext cx="5151438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187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187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91877" name="Rectangle 5"/>
          <p:cNvSpPr>
            <a:spLocks noGrp="1" noChangeArrowheads="1"/>
          </p:cNvSpPr>
          <p:nvPr>
            <p:ph type="title"/>
          </p:nvPr>
        </p:nvSpPr>
        <p:spPr>
          <a:xfrm>
            <a:off x="5195888" y="228600"/>
            <a:ext cx="3871912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.6 </a:t>
            </a:r>
            <a:r>
              <a:rPr lang="en-US" altLang="zh-CN" dirty="0"/>
              <a:t>(2/3)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91883" name="Picture 11" descr="未命名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5195888" cy="617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ED47F0E4-CB83-43BF-981A-ECF09379458C}" type="slidenum">
              <a:rPr lang="en-US" altLang="zh-CN" smtClean="0"/>
              <a:pPr/>
              <a:t>87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392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392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939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.6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(3/3)</a:t>
            </a:r>
          </a:p>
        </p:txBody>
      </p:sp>
      <p:pic>
        <p:nvPicPr>
          <p:cNvPr id="593928" name="Picture 8" descr="未命名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44000" cy="511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1A0B85A7-FA98-4ED9-85A8-919DCF3A862B}" type="slidenum">
              <a:rPr lang="en-US" altLang="zh-CN" smtClean="0"/>
              <a:pPr/>
              <a:t>88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4950" name="Rectangle 6"/>
          <p:cNvSpPr>
            <a:spLocks noChangeArrowheads="1"/>
          </p:cNvSpPr>
          <p:nvPr/>
        </p:nvSpPr>
        <p:spPr bwMode="auto">
          <a:xfrm>
            <a:off x="0" y="304800"/>
            <a:ext cx="5164138" cy="1319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94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562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494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15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94949" name="Rectangle 5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886200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.7 </a:t>
            </a:r>
            <a:r>
              <a:rPr lang="en-US" altLang="zh-CN" dirty="0"/>
              <a:t>(1/3)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94952" name="Picture 8" descr="未命名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5164138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087B555A-E0D9-4D04-9637-0DF93E508481}" type="slidenum">
              <a:rPr lang="en-US" altLang="zh-CN" smtClean="0"/>
              <a:pPr/>
              <a:t>89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5974" name="Rectangle 6"/>
          <p:cNvSpPr>
            <a:spLocks noChangeArrowheads="1"/>
          </p:cNvSpPr>
          <p:nvPr/>
        </p:nvSpPr>
        <p:spPr bwMode="auto">
          <a:xfrm>
            <a:off x="0" y="257175"/>
            <a:ext cx="5273675" cy="1495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597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5971" name="AutoShap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95973" name="Rectangle 5"/>
          <p:cNvSpPr>
            <a:spLocks noGrp="1" noChangeArrowheads="1"/>
          </p:cNvSpPr>
          <p:nvPr>
            <p:ph type="title"/>
          </p:nvPr>
        </p:nvSpPr>
        <p:spPr>
          <a:xfrm>
            <a:off x="5210175" y="227013"/>
            <a:ext cx="3857625" cy="992187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.7 </a:t>
            </a:r>
            <a:r>
              <a:rPr lang="en-US" altLang="zh-CN" dirty="0"/>
              <a:t>(2/3)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95976" name="Picture 8" descr="未命名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013"/>
            <a:ext cx="5257800" cy="632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B1FDED95-E7AD-486A-A620-D5F512DC88BB}" type="slidenum">
              <a:rPr lang="en-US" altLang="zh-CN" smtClean="0"/>
              <a:pPr/>
              <a:t>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the Structure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Structure definition is generally placed outside</a:t>
            </a:r>
            <a:br>
              <a:rPr lang="en-US" altLang="zh-CN" sz="2400" dirty="0"/>
            </a:br>
            <a:r>
              <a:rPr lang="en-US" altLang="zh-CN" sz="2400" dirty="0"/>
              <a:t>any function definition</a:t>
            </a:r>
          </a:p>
          <a:p>
            <a:pPr lvl="1"/>
            <a:r>
              <a:rPr lang="en-US" altLang="zh-CN" sz="2400" dirty="0"/>
              <a:t>This makes the structure type available to all code </a:t>
            </a:r>
            <a:br>
              <a:rPr lang="en-US" altLang="zh-CN" sz="2400" dirty="0"/>
            </a:br>
            <a:r>
              <a:rPr lang="en-US" altLang="zh-CN" sz="2400" dirty="0"/>
              <a:t>that follows the structure definition</a:t>
            </a:r>
          </a:p>
          <a:p>
            <a:r>
              <a:rPr lang="en-US" altLang="zh-CN" sz="2400" dirty="0"/>
              <a:t>To declare two variables of type </a:t>
            </a:r>
            <a:r>
              <a:rPr lang="en-US" altLang="zh-CN" sz="2400" dirty="0" err="1"/>
              <a:t>CDAccount</a:t>
            </a:r>
            <a:r>
              <a:rPr lang="en-US" altLang="zh-CN" sz="2400" dirty="0"/>
              <a:t>: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your_account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lvl="1"/>
            <a:r>
              <a:rPr lang="en-US" altLang="zh-CN" sz="2400" dirty="0" err="1"/>
              <a:t>My_account</a:t>
            </a:r>
            <a:r>
              <a:rPr lang="en-US" altLang="zh-CN" sz="2400" dirty="0"/>
              <a:t> and </a:t>
            </a:r>
            <a:r>
              <a:rPr lang="en-US" altLang="zh-CN" sz="2400" dirty="0" err="1"/>
              <a:t>your_account</a:t>
            </a:r>
            <a:r>
              <a:rPr lang="en-US" altLang="zh-CN" sz="2400" dirty="0"/>
              <a:t> contain distinct </a:t>
            </a:r>
            <a:br>
              <a:rPr lang="en-US" altLang="zh-CN" sz="2400" dirty="0"/>
            </a:br>
            <a:r>
              <a:rPr lang="en-US" altLang="zh-CN" sz="2400" dirty="0"/>
              <a:t>member variables  balance, </a:t>
            </a:r>
            <a:r>
              <a:rPr lang="en-US" altLang="zh-CN" sz="2400" dirty="0" err="1"/>
              <a:t>interest_rate</a:t>
            </a:r>
            <a:r>
              <a:rPr lang="en-US" altLang="zh-CN" sz="2400" dirty="0"/>
              <a:t>,  and term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3B64ACF9-7217-4E87-B990-30608E4DEEF0}" type="slidenum">
              <a:rPr lang="en-US" altLang="zh-CN" smtClean="0"/>
              <a:pPr/>
              <a:t>90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4162" name="Rectangle 2"/>
          <p:cNvSpPr>
            <a:spLocks noChangeArrowheads="1"/>
          </p:cNvSpPr>
          <p:nvPr/>
        </p:nvSpPr>
        <p:spPr bwMode="auto">
          <a:xfrm>
            <a:off x="0" y="685800"/>
            <a:ext cx="5486400" cy="1495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163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04164" name="AutoShap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04165" name="Rectangle 5"/>
          <p:cNvSpPr>
            <a:spLocks noGrp="1" noChangeArrowheads="1"/>
          </p:cNvSpPr>
          <p:nvPr>
            <p:ph type="title"/>
          </p:nvPr>
        </p:nvSpPr>
        <p:spPr>
          <a:xfrm>
            <a:off x="5362575" y="227013"/>
            <a:ext cx="3857625" cy="992187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.7 </a:t>
            </a:r>
            <a:r>
              <a:rPr lang="en-US" altLang="zh-CN" dirty="0"/>
              <a:t>(3/3)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604168" name="Picture 8" descr="未命名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5486400" cy="632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1352</TotalTime>
  <Words>1418</Words>
  <Application>Microsoft Macintosh PowerPoint</Application>
  <PresentationFormat>信纸(8.5x11 英寸)</PresentationFormat>
  <Paragraphs>511</Paragraphs>
  <Slides>90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90</vt:i4>
      </vt:variant>
    </vt:vector>
  </HeadingPairs>
  <TitlesOfParts>
    <vt:vector size="98" baseType="lpstr">
      <vt:lpstr>Tahoma</vt:lpstr>
      <vt:lpstr>Times New Roman</vt:lpstr>
      <vt:lpstr>Wingdings</vt:lpstr>
      <vt:lpstr>等线</vt:lpstr>
      <vt:lpstr>宋体</vt:lpstr>
      <vt:lpstr>新細明體</vt:lpstr>
      <vt:lpstr>Arial</vt:lpstr>
      <vt:lpstr>Blends</vt:lpstr>
      <vt:lpstr>Chapter     10</vt:lpstr>
      <vt:lpstr>Review Pointers and Dynamic Arrays(1)</vt:lpstr>
      <vt:lpstr>Review Pointers and Dynamic Arrays(1)</vt:lpstr>
      <vt:lpstr>Overview</vt:lpstr>
      <vt:lpstr>10.1 Structures</vt:lpstr>
      <vt:lpstr>What Is a Class?</vt:lpstr>
      <vt:lpstr>Structures</vt:lpstr>
      <vt:lpstr>The CD Definition</vt:lpstr>
      <vt:lpstr>Using the Structure</vt:lpstr>
      <vt:lpstr>The Structure Value</vt:lpstr>
      <vt:lpstr>Specifying Member Variables</vt:lpstr>
      <vt:lpstr>Using Member Variables</vt:lpstr>
      <vt:lpstr>Duplicate Names</vt:lpstr>
      <vt:lpstr>Structures as Arguments</vt:lpstr>
      <vt:lpstr>Structures as Return Types</vt:lpstr>
      <vt:lpstr>Using Function shrink_wrap</vt:lpstr>
      <vt:lpstr>Assignment and Structures</vt:lpstr>
      <vt:lpstr>Hierarchical Structures</vt:lpstr>
      <vt:lpstr>Using PersonInfo</vt:lpstr>
      <vt:lpstr>Initializing Classes</vt:lpstr>
      <vt:lpstr>Section 10.1 Conclusion</vt:lpstr>
      <vt:lpstr>10.2 Classes</vt:lpstr>
      <vt:lpstr>Classes</vt:lpstr>
      <vt:lpstr>A Class Example</vt:lpstr>
      <vt:lpstr>Class DayOfYear Definition</vt:lpstr>
      <vt:lpstr>Defining a Member Function</vt:lpstr>
      <vt:lpstr>Member Function Definition</vt:lpstr>
      <vt:lpstr>The ‘::’ Operator </vt:lpstr>
      <vt:lpstr>‘::’ and ‘.’</vt:lpstr>
      <vt:lpstr>Calling Member Functions</vt:lpstr>
      <vt:lpstr>Test</vt:lpstr>
      <vt:lpstr>Encapsulation</vt:lpstr>
      <vt:lpstr>Problems With DayOfYear</vt:lpstr>
      <vt:lpstr>Ideal Class Definitions</vt:lpstr>
      <vt:lpstr>Fixing DayOfYear</vt:lpstr>
      <vt:lpstr>Public Or Private?</vt:lpstr>
      <vt:lpstr>Private Variables</vt:lpstr>
      <vt:lpstr>Public or Private Members</vt:lpstr>
      <vt:lpstr>A New DayOfYear</vt:lpstr>
      <vt:lpstr>Using Private Variables</vt:lpstr>
      <vt:lpstr>General Class Definitions</vt:lpstr>
      <vt:lpstr>Declaring an Object</vt:lpstr>
      <vt:lpstr>The Assignment Operator</vt:lpstr>
      <vt:lpstr>Program Example: BankAccount Class</vt:lpstr>
      <vt:lpstr>Calling Public Members </vt:lpstr>
      <vt:lpstr>Calling Private Members</vt:lpstr>
      <vt:lpstr>Constructors</vt:lpstr>
      <vt:lpstr>Review（1）</vt:lpstr>
      <vt:lpstr>Review（2） </vt:lpstr>
      <vt:lpstr>Constructor Declaration</vt:lpstr>
      <vt:lpstr>Constructor Definition</vt:lpstr>
      <vt:lpstr>Calling A Constructor (1)</vt:lpstr>
      <vt:lpstr>Calling A Constructor (2)</vt:lpstr>
      <vt:lpstr>Overloading Constructors</vt:lpstr>
      <vt:lpstr>The Default Constructor</vt:lpstr>
      <vt:lpstr>Default Constructor Definition</vt:lpstr>
      <vt:lpstr>Calling the Default Constructor</vt:lpstr>
      <vt:lpstr>Initialization Sections</vt:lpstr>
      <vt:lpstr>Parameters and Initialization</vt:lpstr>
      <vt:lpstr>Section 10.2 Conclusion</vt:lpstr>
      <vt:lpstr>10.3 Abstract Data Types</vt:lpstr>
      <vt:lpstr>Abstract Data Types</vt:lpstr>
      <vt:lpstr>Classes To Produce ADTs</vt:lpstr>
      <vt:lpstr>ADT Interface</vt:lpstr>
      <vt:lpstr>ADT Implementation</vt:lpstr>
      <vt:lpstr>ADT Benefits</vt:lpstr>
      <vt:lpstr>Program Example The BankAccount ADT</vt:lpstr>
      <vt:lpstr>Interface Preservation</vt:lpstr>
      <vt:lpstr>Information Hiding</vt:lpstr>
      <vt:lpstr>Section 10.3 Conclusion</vt:lpstr>
      <vt:lpstr>Project 2</vt:lpstr>
      <vt:lpstr>Project submit</vt:lpstr>
      <vt:lpstr>Chapter 10 -- End</vt:lpstr>
      <vt:lpstr>Display 10.1  (1/2)  </vt:lpstr>
      <vt:lpstr>Display 10.1 (2/2)</vt:lpstr>
      <vt:lpstr>Display 10.2</vt:lpstr>
      <vt:lpstr>Display 10.3 (1/2) </vt:lpstr>
      <vt:lpstr>Display 10.3 (2/2)</vt:lpstr>
      <vt:lpstr>Display 10.4  (1/2) </vt:lpstr>
      <vt:lpstr>Display 10.4 (2/2) </vt:lpstr>
      <vt:lpstr>Display 10.5 (1/4) </vt:lpstr>
      <vt:lpstr>Display 10.5 (2/4) </vt:lpstr>
      <vt:lpstr>Display 10.5 (3/4)</vt:lpstr>
      <vt:lpstr>Display 10.5 (4/4)</vt:lpstr>
      <vt:lpstr>Display 10.6  (1/3)</vt:lpstr>
      <vt:lpstr>Display 10.6 (2/3) </vt:lpstr>
      <vt:lpstr>Display 10.6  (3/3)</vt:lpstr>
      <vt:lpstr>Display 10.7 (1/3) </vt:lpstr>
      <vt:lpstr>Display 10.7 (2/3) </vt:lpstr>
      <vt:lpstr>Display 10.7 (3/3) </vt:lpstr>
    </vt:vector>
  </TitlesOfParts>
  <Company>Addison Wesley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Microsoft Office 用户</cp:lastModifiedBy>
  <cp:revision>260</cp:revision>
  <cp:lastPrinted>2001-11-04T00:51:13Z</cp:lastPrinted>
  <dcterms:created xsi:type="dcterms:W3CDTF">2005-02-25T19:46:41Z</dcterms:created>
  <dcterms:modified xsi:type="dcterms:W3CDTF">2019-04-24T05:48:56Z</dcterms:modified>
</cp:coreProperties>
</file>