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6"/>
  </p:notesMasterIdLst>
  <p:handoutMasterIdLst>
    <p:handoutMasterId r:id="rId137"/>
  </p:handoutMasterIdLst>
  <p:sldIdLst>
    <p:sldId id="429" r:id="rId2"/>
    <p:sldId id="433" r:id="rId3"/>
    <p:sldId id="434" r:id="rId4"/>
    <p:sldId id="298" r:id="rId5"/>
    <p:sldId id="430" r:id="rId6"/>
    <p:sldId id="302" r:id="rId7"/>
    <p:sldId id="303" r:id="rId8"/>
    <p:sldId id="435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436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438" r:id="rId40"/>
    <p:sldId id="439" r:id="rId41"/>
    <p:sldId id="431" r:id="rId42"/>
    <p:sldId id="333" r:id="rId43"/>
    <p:sldId id="334" r:id="rId44"/>
    <p:sldId id="335" r:id="rId45"/>
    <p:sldId id="440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441" r:id="rId63"/>
    <p:sldId id="352" r:id="rId64"/>
    <p:sldId id="43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437" r:id="rId74"/>
    <p:sldId id="381" r:id="rId75"/>
    <p:sldId id="382" r:id="rId76"/>
    <p:sldId id="383" r:id="rId77"/>
    <p:sldId id="384" r:id="rId78"/>
    <p:sldId id="385" r:id="rId79"/>
    <p:sldId id="386" r:id="rId80"/>
    <p:sldId id="387" r:id="rId81"/>
    <p:sldId id="388" r:id="rId82"/>
    <p:sldId id="389" r:id="rId83"/>
    <p:sldId id="390" r:id="rId84"/>
    <p:sldId id="391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399" r:id="rId93"/>
    <p:sldId id="400" r:id="rId94"/>
    <p:sldId id="401" r:id="rId95"/>
    <p:sldId id="402" r:id="rId96"/>
    <p:sldId id="403" r:id="rId97"/>
    <p:sldId id="404" r:id="rId98"/>
    <p:sldId id="405" r:id="rId99"/>
    <p:sldId id="406" r:id="rId100"/>
    <p:sldId id="407" r:id="rId101"/>
    <p:sldId id="408" r:id="rId102"/>
    <p:sldId id="409" r:id="rId103"/>
    <p:sldId id="410" r:id="rId104"/>
    <p:sldId id="353" r:id="rId105"/>
    <p:sldId id="354" r:id="rId106"/>
    <p:sldId id="355" r:id="rId107"/>
    <p:sldId id="356" r:id="rId108"/>
    <p:sldId id="357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72" r:id="rId120"/>
    <p:sldId id="369" r:id="rId121"/>
    <p:sldId id="370" r:id="rId122"/>
    <p:sldId id="371" r:id="rId123"/>
    <p:sldId id="416" r:id="rId124"/>
    <p:sldId id="417" r:id="rId125"/>
    <p:sldId id="418" r:id="rId126"/>
    <p:sldId id="419" r:id="rId127"/>
    <p:sldId id="420" r:id="rId128"/>
    <p:sldId id="421" r:id="rId129"/>
    <p:sldId id="422" r:id="rId130"/>
    <p:sldId id="428" r:id="rId131"/>
    <p:sldId id="424" r:id="rId132"/>
    <p:sldId id="425" r:id="rId133"/>
    <p:sldId id="426" r:id="rId134"/>
    <p:sldId id="427" r:id="rId135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6F6"/>
    <a:srgbClr val="0099CC"/>
    <a:srgbClr val="0000FF"/>
    <a:srgbClr val="0000CC"/>
    <a:srgbClr val="B2B2B2"/>
    <a:srgbClr val="A50021"/>
    <a:srgbClr val="7376B1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7" autoAdjust="0"/>
    <p:restoredTop sz="99663" autoAdjust="0"/>
  </p:normalViewPr>
  <p:slideViewPr>
    <p:cSldViewPr snapToObjects="1">
      <p:cViewPr varScale="1">
        <p:scale>
          <a:sx n="115" d="100"/>
          <a:sy n="115" d="100"/>
        </p:scale>
        <p:origin x="1608" y="84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588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29FA58A3-0276-4833-914D-DCD8E502CE94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 smtClean="0"/>
              <a:t>Click to edit Master text styles</a:t>
            </a:r>
          </a:p>
          <a:p>
            <a:pPr lvl="1"/>
            <a:r>
              <a:rPr lang="en-CA" altLang="zh-CN" smtClean="0"/>
              <a:t>Second level</a:t>
            </a:r>
          </a:p>
          <a:p>
            <a:pPr lvl="2"/>
            <a:r>
              <a:rPr lang="en-CA" altLang="zh-CN" smtClean="0"/>
              <a:t>Third level</a:t>
            </a:r>
          </a:p>
          <a:p>
            <a:pPr lvl="3"/>
            <a:r>
              <a:rPr lang="en-CA" altLang="zh-CN" smtClean="0"/>
              <a:t>Fourth level</a:t>
            </a:r>
          </a:p>
          <a:p>
            <a:pPr lvl="4"/>
            <a:r>
              <a:rPr lang="en-CA" altLang="zh-CN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CA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E5B13213-5D72-42BA-9A1A-78AF2DE1CA13}" type="slidenum">
              <a:rPr lang="zh-CN" altLang="en-CA"/>
              <a:pPr/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3" name="Rectangle 47"/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40" name="Rectangle 44" descr="40%"/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pattFill prst="pct40">
            <a:fgClr>
              <a:srgbClr val="7376B1">
                <a:alpha val="64000"/>
              </a:srgbClr>
            </a:fgClr>
            <a:bgClr>
              <a:schemeClr val="bg1">
                <a:alpha val="64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397625"/>
            <a:ext cx="4800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altLang="zh-CN"/>
              <a:t>Copyright © 2008 </a:t>
            </a:r>
            <a:r>
              <a:rPr lang="en-US" altLang="zh-TW">
                <a:ea typeface="新細明體" charset="-120"/>
              </a:rPr>
              <a:t>PEARSON EDUCATION </a:t>
            </a:r>
            <a:r>
              <a:rPr lang="en-US" altLang="zh-CN">
                <a:ea typeface="宋体" panose="02010600030101010101" pitchFamily="2" charset="-122"/>
              </a:rPr>
              <a:t>ASIA </a:t>
            </a:r>
            <a:r>
              <a:rPr lang="en-US" altLang="zh-TW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 wrap="none" anchor="ctr"/>
          <a:lstStyle>
            <a:lvl1pPr>
              <a:defRPr sz="6600"/>
            </a:lvl1pPr>
          </a:lstStyle>
          <a:p>
            <a:pPr lvl="0"/>
            <a:r>
              <a:rPr lang="en-US" altLang="zh-CN" noProof="0" smtClean="0"/>
              <a:t>Click to edit </a:t>
            </a:r>
            <a:br>
              <a:rPr lang="en-US" altLang="zh-CN" noProof="0" smtClean="0"/>
            </a:br>
            <a:r>
              <a:rPr lang="en-US" altLang="zh-CN" noProof="0" smtClean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600">
                <a:solidFill>
                  <a:srgbClr val="0000CC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pic>
        <p:nvPicPr>
          <p:cNvPr id="4144" name="Picture 48" descr="awtri_4c UPDATE_color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416550"/>
            <a:ext cx="684213" cy="83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49" descr="26pic_06_11_22_10_30_4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5410200"/>
            <a:ext cx="3175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 descr="封面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288" y="4648200"/>
            <a:ext cx="158591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D24AC29-DDFA-49A7-A9B1-57ACA904F1EE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91642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5E33D7-53D1-4895-8F8C-5AAC484518D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9845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94D501-7533-430A-91E4-69528585A3EF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74297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CF9E31D-950A-4AA0-9C2F-50C9CB089D80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03354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00B720-1913-4942-88DB-CDAA65447629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263868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294DE91-08E9-4CA0-8236-038757527351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3179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F0061F-34EB-43DD-B2AA-54E35B2CEDBD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14250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918B43-BE76-4992-9285-BEEE5F9D48B7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3997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27ED075-BA1A-402F-A059-2B18DE87C9C4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0142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B51B57F-5EDD-4344-9E38-BEDA44C368DB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246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7000"/>
                </a:srgbClr>
              </a:gs>
              <a:gs pos="100000">
                <a:srgbClr val="6669AA">
                  <a:gamma/>
                  <a:tint val="33333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114" name="Rectangle 42" descr="40%"/>
          <p:cNvSpPr>
            <a:spLocks noChangeArrowheads="1"/>
          </p:cNvSpPr>
          <p:nvPr userDrawn="1"/>
        </p:nvSpPr>
        <p:spPr bwMode="gray">
          <a:xfrm rot="16200000">
            <a:off x="3840163" y="-3840163"/>
            <a:ext cx="1460500" cy="9140825"/>
          </a:xfrm>
          <a:prstGeom prst="rect">
            <a:avLst/>
          </a:prstGeom>
          <a:pattFill prst="pct40">
            <a:fgClr>
              <a:srgbClr val="00B6F6">
                <a:alpha val="67000"/>
              </a:srgbClr>
            </a:fgClr>
            <a:bgClr>
              <a:schemeClr val="bg1">
                <a:alpha val="6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pattFill prst="pct40">
                  <a:fgClr>
                    <a:schemeClr val="bg1"/>
                  </a:fgClr>
                  <a:bgClr>
                    <a:srgbClr val="02B2CA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kumimoji="1" lang="en-US" altLang="zh-CN" sz="3200">
              <a:latin typeface="Tahoma" panose="020B0604030504040204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1ED2DC-61EF-4BAD-A59D-859F2584C8E3}" type="slidenum">
              <a:rPr lang="en-US" altLang="zh-CN"/>
              <a:pPr/>
              <a:t>‹#›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559550"/>
            <a:ext cx="50292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altLang="zh-CN" sz="900">
              <a:ea typeface="宋体" panose="02010600030101010101" pitchFamily="2" charset="-122"/>
            </a:endParaRPr>
          </a:p>
          <a:p>
            <a:r>
              <a:rPr lang="en-US" altLang="zh-CN" sz="900"/>
              <a:t>Copyright © 2008 </a:t>
            </a:r>
            <a:r>
              <a:rPr lang="en-US" altLang="zh-TW" sz="900">
                <a:ea typeface="新細明體" charset="-120"/>
              </a:rPr>
              <a:t>PEARSON EDUCATION </a:t>
            </a:r>
            <a:r>
              <a:rPr lang="en-US" altLang="zh-CN" sz="900">
                <a:ea typeface="宋体" panose="02010600030101010101" pitchFamily="2" charset="-122"/>
              </a:rPr>
              <a:t>ASIA </a:t>
            </a:r>
            <a:r>
              <a:rPr lang="en-US" altLang="zh-TW" sz="900">
                <a:ea typeface="新細明體" charset="-120"/>
              </a:rPr>
              <a:t>LIMITED and Tsinghua University Press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2B2CA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slide" Target="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1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6.xml"/><Relationship Id="rId2" Type="http://schemas.openxmlformats.org/officeDocument/2006/relationships/slide" Target="slide10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11.xml"/><Relationship Id="rId2" Type="http://schemas.openxmlformats.org/officeDocument/2006/relationships/slide" Target="slide10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12.xml"/><Relationship Id="rId2" Type="http://schemas.openxmlformats.org/officeDocument/2006/relationships/slide" Target="slide1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slide" Target="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slide" Target="slide122.xml"/><Relationship Id="rId2" Type="http://schemas.openxmlformats.org/officeDocument/2006/relationships/slide" Target="slide1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1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0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1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title"/>
          </p:nvPr>
        </p:nvSpPr>
        <p:spPr>
          <a:xfrm>
            <a:off x="623888" y="685800"/>
            <a:ext cx="7886700" cy="2852737"/>
          </a:xfrm>
        </p:spPr>
        <p:txBody>
          <a:bodyPr/>
          <a:lstStyle/>
          <a:p>
            <a:r>
              <a:rPr lang="en-US" altLang="zh-CN" dirty="0" smtClean="0"/>
              <a:t>Chapter     11</a:t>
            </a:r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body" idx="1"/>
          </p:nvPr>
        </p:nvSpPr>
        <p:spPr>
          <a:xfrm>
            <a:off x="637458" y="4419600"/>
            <a:ext cx="7886700" cy="1500187"/>
          </a:xfrm>
        </p:spPr>
        <p:txBody>
          <a:bodyPr/>
          <a:lstStyle/>
          <a:p>
            <a:r>
              <a:rPr lang="en-US" altLang="zh-CN" dirty="0"/>
              <a:t>Friends, Overloaded Operators,</a:t>
            </a:r>
          </a:p>
          <a:p>
            <a:r>
              <a:rPr lang="en-US" altLang="zh-CN" dirty="0"/>
              <a:t>and Arrays in </a:t>
            </a:r>
            <a:r>
              <a:rPr lang="en-US" altLang="zh-CN" dirty="0" smtClean="0"/>
              <a:t>Classes                      </a:t>
            </a:r>
          </a:p>
          <a:p>
            <a:r>
              <a:rPr lang="en-US" altLang="zh-CN" dirty="0" smtClean="0"/>
              <a:t>                                                                          Dai </a:t>
            </a:r>
            <a:r>
              <a:rPr lang="en-US" altLang="zh-CN" dirty="0" err="1" smtClean="0"/>
              <a:t>Liyun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8669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9906702-0DA9-43F8-B440-72F32ABC090C}" type="slidenum">
              <a:rPr lang="en-US" altLang="zh-CN"/>
              <a:pPr/>
              <a:t>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Defining Function equal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function equal, is not a member function</a:t>
            </a:r>
          </a:p>
          <a:p>
            <a:pPr lvl="1"/>
            <a:r>
              <a:rPr lang="en-US" altLang="zh-CN" sz="2400" dirty="0"/>
              <a:t>It must use public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functions to obtain the </a:t>
            </a:r>
            <a:br>
              <a:rPr lang="en-US" altLang="zh-CN" sz="2400" dirty="0"/>
            </a:br>
            <a:r>
              <a:rPr lang="en-US" altLang="zh-CN" sz="2400" dirty="0"/>
              <a:t>day and month from a </a:t>
            </a:r>
            <a:r>
              <a:rPr lang="en-US" altLang="zh-CN" sz="2400" dirty="0" err="1"/>
              <a:t>DayOfYear</a:t>
            </a:r>
            <a:r>
              <a:rPr lang="en-US" altLang="zh-CN" sz="2400" dirty="0"/>
              <a:t> object</a:t>
            </a:r>
          </a:p>
          <a:p>
            <a:pPr marL="0" indent="0">
              <a:buNone/>
            </a:pPr>
            <a:r>
              <a:rPr lang="en-US" altLang="zh-CN" sz="2400" dirty="0"/>
              <a:t>equal can be defined in this way: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return ( date1.get_month( ) == date2.get_month( )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&amp;&amp;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date1.get_day( ) == date2.get_day( )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53968-1955-439D-AD72-6BD482DCF766}" type="slidenum">
              <a:rPr lang="en-US" altLang="zh-CN"/>
              <a:pPr/>
              <a:t>100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Another Attempt at =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delete [ ] value;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 = new char[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+ 1];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AC03A49-2635-4043-A0EE-E8F2D3429306}" type="slidenum">
              <a:rPr lang="en-US" altLang="zh-CN"/>
              <a:pPr/>
              <a:t>101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New Problem With =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new definition of operator = has a problem</a:t>
            </a:r>
          </a:p>
          <a:p>
            <a:pPr lvl="1"/>
            <a:r>
              <a:rPr lang="en-US" altLang="zh-CN"/>
              <a:t>What happens if we happen to have the same object on each side of the assignment operator? </a:t>
            </a:r>
            <a:br>
              <a:rPr lang="en-US" altLang="zh-CN"/>
            </a:br>
            <a:r>
              <a:rPr lang="en-US" altLang="zh-CN"/>
              <a:t>                my_string = my_string;</a:t>
            </a:r>
          </a:p>
          <a:p>
            <a:pPr lvl="1"/>
            <a:r>
              <a:rPr lang="en-US" altLang="zh-CN"/>
              <a:t>This version of operator = first deletes the dynamic array in the left hand argument.</a:t>
            </a:r>
          </a:p>
          <a:p>
            <a:pPr lvl="1"/>
            <a:r>
              <a:rPr lang="en-US" altLang="zh-CN"/>
              <a:t>Since the objects are the same object, there is no longer an array to copy from the right hand side!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71F1CCF-46F3-40A4-B1E7-072BC3C76EAE}" type="slidenum">
              <a:rPr lang="en-US" altLang="zh-CN"/>
              <a:pPr/>
              <a:t>102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Better = Operator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void StringVar::operator = (const StringVar&amp; right_side)</a:t>
            </a:r>
            <a:br>
              <a:rPr lang="en-US" altLang="zh-CN" sz="2400"/>
            </a:br>
            <a:r>
              <a:rPr lang="en-US" altLang="zh-CN" sz="2400"/>
              <a:t> {</a:t>
            </a:r>
            <a:br>
              <a:rPr lang="en-US" altLang="zh-CN" sz="2400"/>
            </a:br>
            <a:r>
              <a:rPr lang="en-US" altLang="zh-CN" sz="2400"/>
              <a:t>      int new_length = strlen(right_side.value);</a:t>
            </a:r>
            <a:br>
              <a:rPr lang="en-US" altLang="zh-CN" sz="2400"/>
            </a:br>
            <a:r>
              <a:rPr lang="en-US" altLang="zh-CN" sz="2400"/>
              <a:t>      if (new_length &gt; max_length)	//delete value only</a:t>
            </a:r>
            <a:br>
              <a:rPr lang="en-US" altLang="zh-CN" sz="2400"/>
            </a:br>
            <a:r>
              <a:rPr lang="en-US" altLang="zh-CN" sz="2400"/>
              <a:t>        {                                              	// if more space</a:t>
            </a:r>
            <a:br>
              <a:rPr lang="en-US" altLang="zh-CN" sz="2400"/>
            </a:br>
            <a:r>
              <a:rPr lang="en-US" altLang="zh-CN" sz="2400"/>
              <a:t>                 delete [ ] value;            		// is needed</a:t>
            </a:r>
            <a:br>
              <a:rPr lang="en-US" altLang="zh-CN" sz="2400"/>
            </a:br>
            <a:r>
              <a:rPr lang="en-US" altLang="zh-CN" sz="2400"/>
              <a:t>                  max_length = new_length;</a:t>
            </a:r>
            <a:br>
              <a:rPr lang="en-US" altLang="zh-CN" sz="2400"/>
            </a:br>
            <a:r>
              <a:rPr lang="en-US" altLang="zh-CN" sz="2400"/>
              <a:t>                  value = new char[max_length + 1];</a:t>
            </a:r>
            <a:br>
              <a:rPr lang="en-US" altLang="zh-CN" sz="2400"/>
            </a:br>
            <a:r>
              <a:rPr lang="en-US" altLang="zh-CN" sz="2400"/>
              <a:t>         }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for (int I = 0; i&lt; new_length; i++)</a:t>
            </a:r>
            <a:br>
              <a:rPr lang="en-US" altLang="zh-CN" sz="2400"/>
            </a:br>
            <a:r>
              <a:rPr lang="en-US" altLang="zh-CN" sz="2400"/>
              <a:t>          value[i] = right_side.value[i];</a:t>
            </a:r>
            <a:br>
              <a:rPr lang="en-US" altLang="zh-CN" sz="2400"/>
            </a:br>
            <a:r>
              <a:rPr lang="en-US" altLang="zh-CN" sz="2400"/>
              <a:t>      value[new_length] = '\0';</a:t>
            </a:r>
            <a:br>
              <a:rPr lang="en-US" altLang="zh-CN" sz="2400"/>
            </a:b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D9306D-3515-43F3-930D-546E66E0F5C7}" type="slidenum">
              <a:rPr lang="en-US" altLang="zh-CN"/>
              <a:pPr/>
              <a:t>103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/>
              <a:t>11.4 </a:t>
            </a:r>
            <a:r>
              <a:rPr lang="en-US" altLang="zh-CN" dirty="0"/>
              <a:t>Conclusion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you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why an overloaded assignment operator is not needed when the only data consist of built-in types?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what a destructor does?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Explain when a copy constructor is called?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1E57992-36B0-4025-929B-3FB377077C4C}" type="slidenum">
              <a:rPr lang="en-US" altLang="zh-CN"/>
              <a:pPr/>
              <a:t>104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8322" name="AutoShape 2"/>
          <p:cNvSpPr>
            <a:spLocks noChangeArrowheads="1"/>
          </p:cNvSpPr>
          <p:nvPr/>
        </p:nvSpPr>
        <p:spPr bwMode="auto">
          <a:xfrm>
            <a:off x="3422650" y="2768600"/>
            <a:ext cx="2298700" cy="2209800"/>
          </a:xfrm>
          <a:prstGeom prst="octagon">
            <a:avLst>
              <a:gd name="adj" fmla="val 29287"/>
            </a:avLst>
          </a:prstGeom>
          <a:solidFill>
            <a:schemeClr val="hlink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3" name="AutoShape 3"/>
          <p:cNvSpPr>
            <a:spLocks noChangeArrowheads="1"/>
          </p:cNvSpPr>
          <p:nvPr/>
        </p:nvSpPr>
        <p:spPr bwMode="auto">
          <a:xfrm>
            <a:off x="4108450" y="3429000"/>
            <a:ext cx="927100" cy="889000"/>
          </a:xfrm>
          <a:prstGeom prst="smileyFace">
            <a:avLst>
              <a:gd name="adj" fmla="val 4653"/>
            </a:avLst>
          </a:prstGeom>
          <a:solidFill>
            <a:srgbClr val="F8BE1A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8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Chapter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 </a:t>
            </a:r>
            <a:r>
              <a:rPr lang="en-US" altLang="zh-CN" dirty="0"/>
              <a:t>-- End</a:t>
            </a:r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90C9CE3-CA21-4660-BAC8-9A92053E33C0}" type="slidenum">
              <a:rPr lang="en-US" altLang="zh-CN"/>
              <a:pPr/>
              <a:t>105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0" y="233363"/>
            <a:ext cx="50879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4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6934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>
          <a:xfrm>
            <a:off x="5181600" y="228600"/>
            <a:ext cx="3886200" cy="992188"/>
          </a:xfrm>
        </p:spPr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(1/3)</a:t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693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879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941AF-5E8E-4E93-A8AA-7E5203747ED1}" type="slidenum">
              <a:rPr lang="en-US" altLang="zh-CN"/>
              <a:pPr/>
              <a:t>106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0374" name="Rectangle 6"/>
          <p:cNvSpPr>
            <a:spLocks noChangeArrowheads="1"/>
          </p:cNvSpPr>
          <p:nvPr/>
        </p:nvSpPr>
        <p:spPr bwMode="auto">
          <a:xfrm>
            <a:off x="0" y="206375"/>
            <a:ext cx="5189538" cy="1546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037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037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0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216525" y="228600"/>
            <a:ext cx="385127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 smtClean="0">
                <a:ea typeface="宋体" panose="02010600030101010101" pitchFamily="2" charset="-122"/>
              </a:rPr>
              <a:t>11</a:t>
            </a:r>
            <a:r>
              <a:rPr lang="en-US" altLang="zh-CN" smtClean="0"/>
              <a:t>.1 </a:t>
            </a:r>
            <a:r>
              <a:rPr lang="en-US" altLang="zh-CN"/>
              <a:t>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03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89538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04D209F-DBA5-409F-A0B5-3A0734B8A783}" type="slidenum">
              <a:rPr lang="en-US" altLang="zh-CN"/>
              <a:pPr/>
              <a:t>107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139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97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139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6454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5713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053388" cy="417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3F8A77-55A7-496F-88D0-943D4AF785BB}" type="slidenum">
              <a:rPr lang="en-US" altLang="zh-CN"/>
              <a:pPr/>
              <a:t>108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0" y="152400"/>
            <a:ext cx="5035550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1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388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241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72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119688" y="228600"/>
            <a:ext cx="39481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.2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7242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0"/>
            <a:ext cx="48768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B85DFCB-F21B-477A-969C-8F735217F5AB}" type="slidenum">
              <a:rPr lang="en-US" altLang="zh-CN"/>
              <a:pPr/>
              <a:t>109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0" y="574675"/>
            <a:ext cx="5254625" cy="1025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46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8166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446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914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4468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717550"/>
            <a:ext cx="4946650" cy="571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xfrm>
            <a:off x="5248275" y="228600"/>
            <a:ext cx="38195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(1/5)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/>
              <a:t>The equal function can be used to compare dates</a:t>
            </a:r>
            <a:br>
              <a:rPr lang="en-US" altLang="zh-CN" sz="2400" dirty="0"/>
            </a:br>
            <a:r>
              <a:rPr lang="en-US" altLang="zh-CN" sz="2400" dirty="0"/>
              <a:t>in this </a:t>
            </a:r>
            <a:r>
              <a:rPr lang="en-US" altLang="zh-CN" sz="2400" dirty="0" smtClean="0"/>
              <a:t>manner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		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if ( equal( today,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bach_birthday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) )</a:t>
            </a:r>
            <a:b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     		     </a:t>
            </a:r>
            <a:r>
              <a:rPr lang="en-US" altLang="zh-CN" sz="32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3200" dirty="0">
                <a:solidFill>
                  <a:srgbClr val="0000FF"/>
                </a:solidFill>
                <a:ea typeface="宋体" panose="02010600030101010101" pitchFamily="2" charset="-122"/>
              </a:rPr>
              <a:t> &lt;&lt; "It's Bach's birthday!";</a:t>
            </a:r>
          </a:p>
          <a:p>
            <a:r>
              <a:rPr lang="en-US" altLang="zh-CN" sz="2400" dirty="0"/>
              <a:t>A complete program using function equal is </a:t>
            </a:r>
            <a:br>
              <a:rPr lang="en-US" altLang="zh-CN" sz="2400" dirty="0"/>
            </a:br>
            <a:r>
              <a:rPr lang="en-US" altLang="zh-CN" sz="2400" dirty="0"/>
              <a:t>found in 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8046C51-E72F-4CA3-A60F-EBB8B3E19F8E}" type="slidenum">
              <a:rPr lang="en-US" altLang="zh-CN"/>
              <a:pPr/>
              <a:t>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019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45989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2019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13238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20196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47376" y="566261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 </a:t>
            </a:r>
            <a:r>
              <a:rPr lang="en-US" altLang="zh-CN" sz="2800" b="1" dirty="0">
                <a:solidFill>
                  <a:schemeClr val="tx2"/>
                </a:solidFill>
              </a:rPr>
              <a:t>(3)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The Function equal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4" grpId="0" animBg="1"/>
      <p:bldP spid="520195" grpId="0" animBg="1"/>
      <p:bldP spid="52019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1A6330-83C8-453E-83D0-362CE131B0A7}" type="slidenum">
              <a:rPr lang="en-US" altLang="zh-CN"/>
              <a:pPr/>
              <a:t>110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5494" name="Rectangle 6"/>
          <p:cNvSpPr>
            <a:spLocks noChangeArrowheads="1"/>
          </p:cNvSpPr>
          <p:nvPr/>
        </p:nvSpPr>
        <p:spPr bwMode="auto">
          <a:xfrm>
            <a:off x="0" y="296863"/>
            <a:ext cx="5267325" cy="130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549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40400" y="844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549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315200" y="812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5492" name="Picture 4" descr="0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412750"/>
            <a:ext cx="4965700" cy="601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(2/5)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3717B-BDC7-4A08-96D1-56C7FAC9DADD}" type="slidenum">
              <a:rPr lang="en-US" altLang="zh-CN"/>
              <a:pPr/>
              <a:t>111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0" y="0"/>
            <a:ext cx="4829175" cy="1519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651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651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6516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87325"/>
            <a:ext cx="4495800" cy="62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6517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(3/5)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5C297-0AB9-4D95-B299-85E1DA1C37EF}" type="slidenum">
              <a:rPr lang="en-US" altLang="zh-CN"/>
              <a:pPr/>
              <a:t>112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7542" name="Rectangle 6"/>
          <p:cNvSpPr>
            <a:spLocks noChangeArrowheads="1"/>
          </p:cNvSpPr>
          <p:nvPr/>
        </p:nvSpPr>
        <p:spPr bwMode="auto">
          <a:xfrm>
            <a:off x="0" y="0"/>
            <a:ext cx="4700588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753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753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7540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201613"/>
            <a:ext cx="4313237" cy="620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>
          <a:xfrm>
            <a:off x="5157788" y="228600"/>
            <a:ext cx="39100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(4/5)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D283A18-190C-4FCB-BEDE-150A8C9C5A1B}" type="slidenum">
              <a:rPr lang="en-US" altLang="zh-CN"/>
              <a:pPr/>
              <a:t>113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8566" name="Rectangle 6"/>
          <p:cNvSpPr>
            <a:spLocks noChangeArrowheads="1"/>
          </p:cNvSpPr>
          <p:nvPr/>
        </p:nvSpPr>
        <p:spPr bwMode="auto">
          <a:xfrm>
            <a:off x="0" y="0"/>
            <a:ext cx="47132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856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613400" y="7175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856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295400" cy="635000"/>
          </a:xfrm>
          <a:prstGeom prst="rightArrow">
            <a:avLst>
              <a:gd name="adj1" fmla="val 57843"/>
              <a:gd name="adj2" fmla="val 53427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856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65100"/>
            <a:ext cx="4402137" cy="635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8565" name="Rectangle 5"/>
          <p:cNvSpPr>
            <a:spLocks noGrp="1" noChangeArrowheads="1"/>
          </p:cNvSpPr>
          <p:nvPr>
            <p:ph type="title"/>
          </p:nvPr>
        </p:nvSpPr>
        <p:spPr>
          <a:xfrm>
            <a:off x="5145088" y="228600"/>
            <a:ext cx="39227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.3 (5/5)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12C70-0475-4D98-B8B9-9B17D02F3ADB}" type="slidenum">
              <a:rPr lang="en-US" altLang="zh-CN"/>
              <a:pPr/>
              <a:t>114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79590" name="Rectangle 6"/>
          <p:cNvSpPr>
            <a:spLocks noChangeArrowheads="1"/>
          </p:cNvSpPr>
          <p:nvPr/>
        </p:nvSpPr>
        <p:spPr bwMode="auto">
          <a:xfrm>
            <a:off x="0" y="0"/>
            <a:ext cx="5408613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958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7958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79588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225"/>
            <a:ext cx="5089525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5715000" y="228600"/>
            <a:ext cx="28146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.4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73AA70F-548E-424D-9019-98C724945C76}" type="slidenum">
              <a:rPr lang="en-US" altLang="zh-CN"/>
              <a:pPr/>
              <a:t>115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0614" name="Rectangle 6"/>
          <p:cNvSpPr>
            <a:spLocks noChangeArrowheads="1"/>
          </p:cNvSpPr>
          <p:nvPr/>
        </p:nvSpPr>
        <p:spPr bwMode="auto">
          <a:xfrm>
            <a:off x="0" y="538163"/>
            <a:ext cx="5189538" cy="15192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061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061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>
          <a:xfrm>
            <a:off x="5195888" y="228600"/>
            <a:ext cx="3871912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061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538163"/>
            <a:ext cx="5032375" cy="593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061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3"/>
            <a:ext cx="5189538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9170115-AE0A-4467-87BC-C2C67EE079FE}" type="slidenum">
              <a:rPr lang="en-US" altLang="zh-CN"/>
              <a:pPr/>
              <a:t>116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1638" name="Rectangle 6"/>
          <p:cNvSpPr>
            <a:spLocks noChangeArrowheads="1"/>
          </p:cNvSpPr>
          <p:nvPr/>
        </p:nvSpPr>
        <p:spPr bwMode="auto">
          <a:xfrm>
            <a:off x="0" y="0"/>
            <a:ext cx="4738688" cy="1531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163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163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1637" name="Rectangle 5"/>
          <p:cNvSpPr>
            <a:spLocks noGrp="1" noChangeArrowheads="1"/>
          </p:cNvSpPr>
          <p:nvPr>
            <p:ph type="title"/>
          </p:nvPr>
        </p:nvSpPr>
        <p:spPr>
          <a:xfrm>
            <a:off x="5029200" y="228600"/>
            <a:ext cx="40259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.5  (2/2)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164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5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F51CA9-10BE-46D3-9C29-533BBB29640B}" type="slidenum">
              <a:rPr lang="en-US" altLang="zh-CN"/>
              <a:pPr/>
              <a:t>117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2662" name="Rectangle 6"/>
          <p:cNvSpPr>
            <a:spLocks noChangeArrowheads="1"/>
          </p:cNvSpPr>
          <p:nvPr/>
        </p:nvSpPr>
        <p:spPr bwMode="auto">
          <a:xfrm>
            <a:off x="0" y="0"/>
            <a:ext cx="5383213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5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1722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265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2661" name="Rectangle 5"/>
          <p:cNvSpPr>
            <a:spLocks noGrp="1" noChangeArrowheads="1"/>
          </p:cNvSpPr>
          <p:nvPr>
            <p:ph type="title"/>
          </p:nvPr>
        </p:nvSpPr>
        <p:spPr>
          <a:xfrm>
            <a:off x="6248400" y="228600"/>
            <a:ext cx="27432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.6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266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160963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305FDB-CBD4-4B52-A032-72D187C84BEA}" type="slidenum">
              <a:rPr lang="en-US" altLang="zh-CN"/>
              <a:pPr/>
              <a:t>118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3686" name="Rectangle 6"/>
          <p:cNvSpPr>
            <a:spLocks noChangeArrowheads="1"/>
          </p:cNvSpPr>
          <p:nvPr/>
        </p:nvSpPr>
        <p:spPr bwMode="auto">
          <a:xfrm>
            <a:off x="0" y="0"/>
            <a:ext cx="4610100" cy="149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6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36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583684" name="Picture 4" descr="0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69863"/>
            <a:ext cx="4267200" cy="62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685" name="Rectangle 5"/>
          <p:cNvSpPr>
            <a:spLocks noGrp="1" noChangeArrowheads="1"/>
          </p:cNvSpPr>
          <p:nvPr>
            <p:ph type="title"/>
          </p:nvPr>
        </p:nvSpPr>
        <p:spPr>
          <a:xfrm>
            <a:off x="4953000" y="228600"/>
            <a:ext cx="2982913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.7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69EF7C-EE4D-4EBE-A820-E7822D7D43FD}" type="slidenum">
              <a:rPr lang="en-US" altLang="zh-CN"/>
              <a:pPr/>
              <a:t>119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777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777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77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</a:t>
            </a:r>
            <a:br>
              <a:rPr lang="en-US" altLang="zh-CN"/>
            </a:br>
            <a:r>
              <a:rPr lang="en-US" altLang="zh-CN"/>
              <a:t>(1/4)</a:t>
            </a:r>
          </a:p>
        </p:txBody>
      </p:sp>
      <p:pic>
        <p:nvPicPr>
          <p:cNvPr id="587782" name="Picture 6" descr="D11_08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1950"/>
            <a:ext cx="81534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77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31950"/>
            <a:ext cx="8382000" cy="48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FF0D1E-4263-4BB9-A272-AC1FD115050A}" type="slidenum">
              <a:rPr lang="en-US" altLang="zh-CN"/>
              <a:pPr/>
              <a:t>12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 equal Efficient?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Function equal could be made more efficient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Equal uses member function calls to obtain the </a:t>
            </a:r>
            <a:br>
              <a:rPr lang="en-US" altLang="zh-CN" dirty="0"/>
            </a:br>
            <a:r>
              <a:rPr lang="en-US" altLang="zh-CN" dirty="0"/>
              <a:t>private data values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Direct access </a:t>
            </a:r>
            <a:r>
              <a:rPr lang="en-US" altLang="zh-CN" dirty="0"/>
              <a:t>of the member variables would be </a:t>
            </a:r>
            <a:r>
              <a:rPr lang="en-US" altLang="zh-CN" dirty="0">
                <a:solidFill>
                  <a:srgbClr val="FF0000"/>
                </a:solidFill>
              </a:rPr>
              <a:t>more efficient </a:t>
            </a:r>
            <a:r>
              <a:rPr lang="en-US" altLang="zh-CN" dirty="0"/>
              <a:t>(faster)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3567BE9-B4B4-4BBC-952A-951EEE97EE34}" type="slidenum">
              <a:rPr lang="en-US" altLang="zh-CN"/>
              <a:pPr/>
              <a:t>120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152400"/>
            <a:ext cx="5200650" cy="1314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706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96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4707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943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0" y="228600"/>
            <a:ext cx="3754438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.8(2/4)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4712" name="Picture 8" descr="D11_08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899025" cy="625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471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5200650" cy="632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A43306-B03F-46A2-8D83-9CC9E0B6434E}" type="slidenum">
              <a:rPr lang="en-US" altLang="zh-CN"/>
              <a:pPr/>
              <a:t>121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5734" name="Rectangle 6"/>
          <p:cNvSpPr>
            <a:spLocks noChangeArrowheads="1"/>
          </p:cNvSpPr>
          <p:nvPr/>
        </p:nvSpPr>
        <p:spPr bwMode="auto">
          <a:xfrm>
            <a:off x="0" y="231775"/>
            <a:ext cx="5203825" cy="13398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57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57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5733" name="Rectangle 5"/>
          <p:cNvSpPr>
            <a:spLocks noGrp="1" noChangeArrowheads="1"/>
          </p:cNvSpPr>
          <p:nvPr>
            <p:ph type="title"/>
          </p:nvPr>
        </p:nvSpPr>
        <p:spPr>
          <a:xfrm>
            <a:off x="5235575" y="228600"/>
            <a:ext cx="3832225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(3/4)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5735" name="Picture 7" descr="D11_08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3"/>
            <a:ext cx="5026025" cy="61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573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5235575" cy="630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E9C938E-EB00-4475-A263-09AF3AC57452}" type="slidenum">
              <a:rPr lang="en-US" altLang="zh-CN"/>
              <a:pPr/>
              <a:t>122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6758" name="Rectangle 6"/>
          <p:cNvSpPr>
            <a:spLocks noChangeArrowheads="1"/>
          </p:cNvSpPr>
          <p:nvPr/>
        </p:nvSpPr>
        <p:spPr bwMode="auto">
          <a:xfrm>
            <a:off x="0" y="627063"/>
            <a:ext cx="5280025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67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5867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58675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.8 (4/4)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586759" name="Picture 7" descr="D11_08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747713"/>
            <a:ext cx="5006975" cy="576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67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8"/>
            <a:ext cx="5280025" cy="586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2670AE1-D643-47A0-958B-9EB3D4AB0CF1}" type="slidenum">
              <a:rPr lang="en-US" altLang="zh-CN"/>
              <a:pPr/>
              <a:t>123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0" y="304800"/>
            <a:ext cx="5216525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283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283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2837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(1/3)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2838" name="Picture 6" descr="D11_09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85763"/>
            <a:ext cx="4986338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283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5216525" cy="62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99F31-0438-4C9E-B4B0-4422BD935F45}" type="slidenum">
              <a:rPr lang="en-US" altLang="zh-CN"/>
              <a:pPr/>
              <a:t>124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3858" name="Rectangle 2"/>
          <p:cNvSpPr>
            <a:spLocks noChangeArrowheads="1"/>
          </p:cNvSpPr>
          <p:nvPr/>
        </p:nvSpPr>
        <p:spPr bwMode="auto">
          <a:xfrm>
            <a:off x="0" y="0"/>
            <a:ext cx="50736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385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386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3861" name="Rectangle 5"/>
          <p:cNvSpPr>
            <a:spLocks noGrp="1" noChangeArrowheads="1"/>
          </p:cNvSpPr>
          <p:nvPr>
            <p:ph type="title"/>
          </p:nvPr>
        </p:nvSpPr>
        <p:spPr>
          <a:xfrm>
            <a:off x="5257800" y="228600"/>
            <a:ext cx="381000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3862" name="Picture 6" descr="D11_09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258763"/>
            <a:ext cx="4808538" cy="62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386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228600"/>
            <a:ext cx="5030787" cy="632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8B904CA-624A-4F06-B5DD-E96BCAA21AAA}" type="slidenum">
              <a:rPr lang="en-US" altLang="zh-CN"/>
              <a:pPr/>
              <a:t>125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488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488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4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.9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34885" name="Picture 5" descr="D11_09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149475"/>
            <a:ext cx="8315325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49475"/>
            <a:ext cx="8501063" cy="256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77AC9D-31BD-4CCF-BACD-E93ECC6E31D0}" type="slidenum">
              <a:rPr lang="en-US" altLang="zh-CN"/>
              <a:pPr/>
              <a:t>126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0" y="779463"/>
            <a:ext cx="5164138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0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590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590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5910" name="Picture 6" descr="D11_10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927100"/>
            <a:ext cx="4849812" cy="55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9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2475"/>
            <a:ext cx="5164138" cy="570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9D00F2A-1E3A-4ECE-8AE9-563EE58A5DE9}" type="slidenum">
              <a:rPr lang="en-US" altLang="zh-CN"/>
              <a:pPr/>
              <a:t>127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693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693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.10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36933" name="Picture 5" descr="D11_10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85925"/>
            <a:ext cx="6280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693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85925"/>
            <a:ext cx="72644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09F3562-6745-4740-B052-DD21901F09A1}" type="slidenum">
              <a:rPr lang="en-US" altLang="zh-CN"/>
              <a:pPr/>
              <a:t>128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7954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7955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7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(1/3)</a:t>
            </a:r>
          </a:p>
        </p:txBody>
      </p:sp>
      <p:pic>
        <p:nvPicPr>
          <p:cNvPr id="637957" name="Picture 5" descr="D11_11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28800"/>
            <a:ext cx="8656637" cy="423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795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87525"/>
            <a:ext cx="8915400" cy="47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EAAEEAA-AE02-4AA1-9A07-C41AD638F770}" type="slidenum">
              <a:rPr lang="en-US" altLang="zh-CN"/>
              <a:pPr/>
              <a:t>129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38978" name="Rectangle 2"/>
          <p:cNvSpPr>
            <a:spLocks noChangeArrowheads="1"/>
          </p:cNvSpPr>
          <p:nvPr/>
        </p:nvSpPr>
        <p:spPr bwMode="auto">
          <a:xfrm>
            <a:off x="0" y="609600"/>
            <a:ext cx="503555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8979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38980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38981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 (2/3)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38982" name="Picture 6" descr="D11_11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669925"/>
            <a:ext cx="4779963" cy="588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89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5035550" cy="594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307C55-2B8A-45E5-91F0-5A062AB0F92D}" type="slidenum">
              <a:rPr lang="en-US" altLang="zh-CN"/>
              <a:pPr/>
              <a:t>13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More Efficient equal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As defined here, equal is more efficient,</a:t>
            </a:r>
            <a:br>
              <a:rPr lang="en-US" altLang="zh-CN" sz="2400" dirty="0"/>
            </a:br>
            <a:r>
              <a:rPr lang="en-US" altLang="zh-CN" sz="2400" dirty="0"/>
              <a:t>but not legal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	return (date1.month = = date2.month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	   &amp;&amp;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	   date1.day = = date2.day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}</a:t>
            </a:r>
          </a:p>
          <a:p>
            <a:pPr lvl="1"/>
            <a:r>
              <a:rPr lang="en-US" altLang="zh-CN" sz="2400" dirty="0"/>
              <a:t>The code is simpler and more efficient</a:t>
            </a:r>
          </a:p>
          <a:p>
            <a:pPr lvl="1"/>
            <a:r>
              <a:rPr lang="en-US" altLang="zh-CN" sz="2400" dirty="0"/>
              <a:t>Direct access of </a:t>
            </a:r>
            <a:r>
              <a:rPr lang="en-US" altLang="zh-CN" sz="2400" dirty="0">
                <a:solidFill>
                  <a:srgbClr val="FF0000"/>
                </a:solidFill>
              </a:rPr>
              <a:t>private member variables is not legal</a:t>
            </a:r>
            <a:r>
              <a:rPr lang="en-US" altLang="zh-CN" sz="2400" dirty="0"/>
              <a:t>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066EB6-9CB5-49E6-8A8F-6A3FA63B3F31}" type="slidenum">
              <a:rPr lang="en-US" altLang="zh-CN"/>
              <a:pPr/>
              <a:t>130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5122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512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.11</a:t>
            </a:r>
            <a:br>
              <a:rPr lang="en-US" altLang="zh-CN"/>
            </a:br>
            <a:r>
              <a:rPr lang="en-US" altLang="zh-CN"/>
              <a:t>(3/3)</a:t>
            </a:r>
          </a:p>
        </p:txBody>
      </p:sp>
      <p:pic>
        <p:nvPicPr>
          <p:cNvPr id="645126" name="Picture 6" descr="D11_11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01775"/>
            <a:ext cx="4914900" cy="499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3038"/>
            <a:ext cx="67056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E9C21D4-E3E2-457A-8094-6B94E947EF9A}" type="slidenum">
              <a:rPr lang="en-US" altLang="zh-CN"/>
              <a:pPr/>
              <a:t>131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1026" name="Rectangle 2"/>
          <p:cNvSpPr>
            <a:spLocks noChangeArrowheads="1"/>
          </p:cNvSpPr>
          <p:nvPr/>
        </p:nvSpPr>
        <p:spPr bwMode="auto">
          <a:xfrm>
            <a:off x="0" y="398463"/>
            <a:ext cx="4970463" cy="15065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1027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1028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 (1/2)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1030" name="Picture 6" descr="D11_12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950"/>
            <a:ext cx="4710113" cy="601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463"/>
            <a:ext cx="4997450" cy="6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E9221C-36F3-4F5F-BB3D-C00BE7B43440}" type="slidenum">
              <a:rPr lang="en-US" altLang="zh-CN"/>
              <a:pPr/>
              <a:t>132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2050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2051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.12</a:t>
            </a:r>
            <a:br>
              <a:rPr lang="en-US" altLang="zh-CN"/>
            </a:br>
            <a:r>
              <a:rPr lang="en-US" altLang="zh-CN"/>
              <a:t>(2/2)</a:t>
            </a:r>
          </a:p>
        </p:txBody>
      </p:sp>
      <p:pic>
        <p:nvPicPr>
          <p:cNvPr id="642053" name="Picture 5" descr="D11_12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6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8077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928AE0-B3D2-45BC-B1B8-BCAC80243BE0}" type="slidenum">
              <a:rPr lang="en-US" altLang="zh-CN"/>
              <a:pPr/>
              <a:t>133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3074" name="Rectangle 2"/>
          <p:cNvSpPr>
            <a:spLocks noChangeArrowheads="1"/>
          </p:cNvSpPr>
          <p:nvPr/>
        </p:nvSpPr>
        <p:spPr bwMode="auto">
          <a:xfrm>
            <a:off x="0" y="0"/>
            <a:ext cx="4572000" cy="1506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3075" name="AutoShap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150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3076" name="AutoShap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4676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3077" name="Rectangle 5"/>
          <p:cNvSpPr>
            <a:spLocks noGrp="1" noChangeArrowheads="1"/>
          </p:cNvSpPr>
          <p:nvPr>
            <p:ph type="title"/>
          </p:nvPr>
        </p:nvSpPr>
        <p:spPr>
          <a:xfrm>
            <a:off x="4997450" y="228600"/>
            <a:ext cx="4070350" cy="992188"/>
          </a:xfrm>
        </p:spPr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.13</a:t>
            </a:r>
            <a:br>
              <a:rPr lang="en-US" altLang="zh-CN"/>
            </a:br>
            <a:endParaRPr lang="en-US" altLang="zh-CN"/>
          </a:p>
        </p:txBody>
      </p:sp>
      <p:pic>
        <p:nvPicPr>
          <p:cNvPr id="643078" name="Picture 6" descr="D11_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00025"/>
            <a:ext cx="4338638" cy="633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228600"/>
            <a:ext cx="4867275" cy="6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F7A0D2E-4978-4759-888D-C519F2457E29}" type="slidenum">
              <a:rPr lang="en-US" altLang="zh-CN"/>
              <a:pPr/>
              <a:t>134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44098" name="AutoShape 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435600" y="704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644099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88200" y="685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64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.14</a:t>
            </a:r>
          </a:p>
        </p:txBody>
      </p:sp>
      <p:pic>
        <p:nvPicPr>
          <p:cNvPr id="644101" name="Picture 5" descr="D11_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752600"/>
            <a:ext cx="8204200" cy="421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6C0AF-0493-455D-A476-459A9EAA4B67}" type="slidenum">
              <a:rPr lang="en-US" altLang="zh-CN"/>
              <a:pPr/>
              <a:t>14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Functions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Friend functions </a:t>
            </a:r>
            <a:r>
              <a:rPr lang="en-US" altLang="zh-CN" dirty="0"/>
              <a:t>are not members of a class, but</a:t>
            </a:r>
            <a:br>
              <a:rPr lang="en-US" altLang="zh-CN" dirty="0"/>
            </a:br>
            <a:r>
              <a:rPr lang="en-US" altLang="zh-CN" dirty="0"/>
              <a:t>can access private member variables of the class</a:t>
            </a:r>
          </a:p>
          <a:p>
            <a:pPr lvl="1"/>
            <a:r>
              <a:rPr lang="en-US" altLang="zh-CN" dirty="0"/>
              <a:t>A friend function is declared using the keyword</a:t>
            </a:r>
            <a:br>
              <a:rPr lang="en-US" altLang="zh-CN" dirty="0"/>
            </a:br>
            <a:r>
              <a:rPr lang="en-US" altLang="zh-CN" dirty="0"/>
              <a:t>friend in the class definition</a:t>
            </a:r>
          </a:p>
          <a:p>
            <a:pPr lvl="2"/>
            <a:r>
              <a:rPr lang="en-US" altLang="zh-CN" dirty="0"/>
              <a:t>A friend function is not a member function</a:t>
            </a:r>
          </a:p>
          <a:p>
            <a:pPr lvl="2"/>
            <a:r>
              <a:rPr lang="en-US" altLang="zh-CN" dirty="0"/>
              <a:t>A friend function is an ordinary function</a:t>
            </a:r>
          </a:p>
          <a:p>
            <a:pPr lvl="2"/>
            <a:r>
              <a:rPr lang="en-US" altLang="zh-CN" dirty="0"/>
              <a:t>A friend function has extraordinary access to data members of the class</a:t>
            </a:r>
          </a:p>
          <a:p>
            <a:pPr lvl="1"/>
            <a:r>
              <a:rPr lang="en-US" altLang="zh-CN" dirty="0"/>
              <a:t>As a friend function, the more efficient version of equal is legal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F14980-54B5-4DC6-BC7C-62D59C2D4823}" type="slidenum">
              <a:rPr lang="en-US" altLang="zh-CN"/>
              <a:pPr/>
              <a:t>15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 Friend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function equal is declared a friend in the </a:t>
            </a:r>
            <a:br>
              <a:rPr lang="en-US" altLang="zh-CN" sz="2400" dirty="0"/>
            </a:br>
            <a:r>
              <a:rPr lang="en-US" altLang="zh-CN" sz="2400" dirty="0"/>
              <a:t>abbreviated class definition here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	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friend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bool equal(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		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The rest of the public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 the private members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AAF7C14-1F0A-4FE4-8987-C05A31608F36}" type="slidenum">
              <a:rPr lang="en-US" altLang="zh-CN"/>
              <a:pPr/>
              <a:t>16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53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868525" y="5246688"/>
            <a:ext cx="213770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.2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A Friend Function</a:t>
            </a:r>
          </a:p>
        </p:txBody>
      </p:sp>
      <p:sp>
        <p:nvSpPr>
          <p:cNvPr id="5253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friend function is declared as a friend in the </a:t>
            </a:r>
            <a:br>
              <a:rPr lang="en-US" altLang="zh-CN" dirty="0"/>
            </a:br>
            <a:r>
              <a:rPr lang="en-US" altLang="zh-CN" dirty="0"/>
              <a:t>class definition</a:t>
            </a:r>
          </a:p>
          <a:p>
            <a:r>
              <a:rPr lang="en-US" altLang="zh-CN" dirty="0"/>
              <a:t>A friend function is defined as a nonmember </a:t>
            </a:r>
            <a:br>
              <a:rPr lang="en-US" altLang="zh-CN" dirty="0"/>
            </a:br>
            <a:r>
              <a:rPr lang="en-US" altLang="zh-CN" dirty="0"/>
              <a:t>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without</a:t>
            </a:r>
            <a:r>
              <a:rPr lang="en-US" altLang="zh-CN" dirty="0"/>
              <a:t> using the "::" operator</a:t>
            </a:r>
          </a:p>
          <a:p>
            <a:r>
              <a:rPr lang="en-US" altLang="zh-CN" dirty="0"/>
              <a:t>A friend function is called </a:t>
            </a:r>
            <a:r>
              <a:rPr lang="en-US" altLang="zh-CN" dirty="0">
                <a:solidFill>
                  <a:srgbClr val="FF0000"/>
                </a:solidFill>
              </a:rPr>
              <a:t>without</a:t>
            </a:r>
            <a:r>
              <a:rPr lang="en-US" altLang="zh-CN" dirty="0"/>
              <a:t> using the </a:t>
            </a:r>
            <a:br>
              <a:rPr lang="en-US" altLang="zh-CN" dirty="0"/>
            </a:br>
            <a:r>
              <a:rPr lang="en-US" altLang="zh-CN" dirty="0"/>
              <a:t>'.' operator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BB13719-8E08-428A-8279-02FE5871DF2B}" type="slidenum">
              <a:rPr lang="en-US" altLang="zh-CN"/>
              <a:pPr/>
              <a:t>17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Declaration Syntax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syntax for declaring friend function is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class_name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friend Declaration_for_Friend_Function_1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     friend Declaration_for_Friend_Function_2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Member_Function_Declarations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private: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Private_Member_Declarations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};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B054CEE-391B-4A69-AA69-6EFFB1D1B1D1}" type="slidenum">
              <a:rPr lang="en-US" altLang="zh-CN"/>
              <a:pPr/>
              <a:t>18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Are Friends Needed?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Friend functions can be written as non-friend</a:t>
            </a:r>
            <a:br>
              <a:rPr lang="en-US" altLang="zh-CN" dirty="0"/>
            </a:br>
            <a:r>
              <a:rPr lang="en-US" altLang="zh-CN" dirty="0"/>
              <a:t>functions using the normal </a:t>
            </a:r>
            <a:r>
              <a:rPr lang="en-US" altLang="zh-CN" dirty="0" err="1"/>
              <a:t>accessor</a:t>
            </a:r>
            <a:r>
              <a:rPr lang="en-US" altLang="zh-CN" dirty="0"/>
              <a:t> and </a:t>
            </a:r>
            <a:r>
              <a:rPr lang="en-US" altLang="zh-CN" dirty="0" err="1"/>
              <a:t>mutator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functions that should be part of the class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The code of a friend function </a:t>
            </a:r>
            <a:r>
              <a:rPr lang="en-US" altLang="zh-CN" dirty="0">
                <a:solidFill>
                  <a:srgbClr val="FF0000"/>
                </a:solidFill>
              </a:rPr>
              <a:t>is simpler </a:t>
            </a:r>
            <a:r>
              <a:rPr lang="en-US" altLang="zh-CN" dirty="0"/>
              <a:t>and it is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more efficient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07A932F-52C8-4788-B49A-CA10BA56421F}" type="slidenum">
              <a:rPr lang="en-US" altLang="zh-CN"/>
              <a:pPr/>
              <a:t>19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Choosing Friends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How do you know when a function should be </a:t>
            </a:r>
            <a:br>
              <a:rPr lang="en-US" altLang="zh-CN" sz="2400" dirty="0"/>
            </a:br>
            <a:r>
              <a:rPr lang="en-US" altLang="zh-CN" sz="2400" dirty="0"/>
              <a:t>a friend or a member function?</a:t>
            </a:r>
          </a:p>
          <a:p>
            <a:pPr lvl="1"/>
            <a:r>
              <a:rPr lang="en-US" altLang="zh-CN" sz="2400" dirty="0"/>
              <a:t>In general, use a member function if the task 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only one object</a:t>
            </a:r>
          </a:p>
          <a:p>
            <a:pPr lvl="1"/>
            <a:r>
              <a:rPr lang="en-US" altLang="zh-CN" sz="2400" dirty="0"/>
              <a:t>In general, use a nonmember function if the task</a:t>
            </a:r>
            <a:br>
              <a:rPr lang="en-US" altLang="zh-CN" sz="2400" dirty="0"/>
            </a:br>
            <a:r>
              <a:rPr lang="en-US" altLang="zh-CN" sz="2400" dirty="0"/>
              <a:t>performed by the function </a:t>
            </a:r>
            <a:r>
              <a:rPr lang="en-US" altLang="zh-CN" sz="2400" dirty="0">
                <a:solidFill>
                  <a:srgbClr val="FF0000"/>
                </a:solidFill>
              </a:rPr>
              <a:t>involves more than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one object</a:t>
            </a:r>
          </a:p>
          <a:p>
            <a:pPr lvl="2"/>
            <a:r>
              <a:rPr lang="en-US" altLang="zh-CN" sz="2000" dirty="0"/>
              <a:t>Choosing to make the nonmember function a friend is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a decision of efficiency and personal taste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</a:t>
            </a:r>
            <a:r>
              <a:rPr lang="en-US" altLang="zh-CN" dirty="0"/>
              <a:t>Defining </a:t>
            </a:r>
            <a:r>
              <a:rPr lang="en-US" altLang="zh-CN" dirty="0" smtClean="0"/>
              <a:t>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815" y="24384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816" y="1681942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Encapsulation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68815" y="3386434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51941" y="3386434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private 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81285" y="4465779"/>
            <a:ext cx="17764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Constructor</a:t>
            </a:r>
            <a:endParaRPr lang="zh-CN" alt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881285" y="5090926"/>
            <a:ext cx="8305800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Initialization Sections</a:t>
            </a:r>
          </a:p>
        </p:txBody>
      </p:sp>
    </p:spTree>
    <p:extLst>
      <p:ext uri="{BB962C8B-B14F-4D97-AF65-F5344CB8AC3E}">
        <p14:creationId xmlns:p14="http://schemas.microsoft.com/office/powerpoint/2010/main" val="33763030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Test page 613, </a:t>
            </a:r>
            <a:r>
              <a:rPr lang="en-US" altLang="zh-CN" sz="3200" dirty="0"/>
              <a:t>SELF-TEST </a:t>
            </a:r>
            <a:r>
              <a:rPr lang="en-US" altLang="zh-CN" sz="3200" dirty="0" smtClean="0"/>
              <a:t>EXERCISE 1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function definition for a function called before that takes </a:t>
            </a:r>
            <a:r>
              <a:rPr lang="en-US" altLang="zh-CN" dirty="0" smtClean="0"/>
              <a:t>two arguments </a:t>
            </a:r>
            <a:r>
              <a:rPr lang="en-US" altLang="zh-CN" dirty="0"/>
              <a:t>of the type </a:t>
            </a:r>
            <a:r>
              <a:rPr lang="en-US" altLang="zh-CN" dirty="0" err="1"/>
              <a:t>DayOfYear</a:t>
            </a:r>
            <a:r>
              <a:rPr lang="en-US" altLang="zh-CN" dirty="0"/>
              <a:t>, which is defined in Display 11.1. </a:t>
            </a:r>
            <a:r>
              <a:rPr lang="en-US" altLang="zh-CN" dirty="0" smtClean="0"/>
              <a:t>The function </a:t>
            </a:r>
            <a:r>
              <a:rPr lang="en-US" altLang="zh-CN" dirty="0"/>
              <a:t>returns a bool value and returns true if the first argument </a:t>
            </a:r>
            <a:r>
              <a:rPr lang="en-US" altLang="zh-CN" dirty="0" smtClean="0"/>
              <a:t>represents a </a:t>
            </a:r>
            <a:r>
              <a:rPr lang="en-US" altLang="zh-CN" dirty="0"/>
              <a:t>date that comes before the date represented by the second </a:t>
            </a:r>
            <a:r>
              <a:rPr lang="en-US" altLang="zh-CN" dirty="0" smtClean="0"/>
              <a:t>argument; otherwise</a:t>
            </a:r>
            <a:r>
              <a:rPr lang="en-US" altLang="zh-CN" dirty="0"/>
              <a:t>, the function returns false. For example, January </a:t>
            </a:r>
            <a:r>
              <a:rPr lang="en-US" altLang="zh-CN" dirty="0" smtClean="0"/>
              <a:t>5 comes </a:t>
            </a:r>
            <a:r>
              <a:rPr lang="en-US" altLang="zh-CN" dirty="0"/>
              <a:t>before February 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20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0386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8AC7078-ACA6-49B1-BDDA-F0413920E649}" type="slidenum">
              <a:rPr lang="en-US" altLang="zh-CN"/>
              <a:pPr/>
              <a:t>21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294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91538" y="5864225"/>
            <a:ext cx="3277437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.3 </a:t>
            </a:r>
            <a:r>
              <a:rPr lang="en-US" altLang="zh-CN" sz="2800" dirty="0">
                <a:solidFill>
                  <a:schemeClr val="tx2"/>
                </a:solidFill>
              </a:rPr>
              <a:t>(1 – 5)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The Money Class (version 1)</a:t>
            </a:r>
          </a:p>
        </p:txBody>
      </p:sp>
      <p:sp>
        <p:nvSpPr>
          <p:cNvPr id="529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demonstrates a class called Money</a:t>
            </a:r>
          </a:p>
          <a:p>
            <a:pPr lvl="1"/>
            <a:r>
              <a:rPr lang="en-US" altLang="zh-CN" dirty="0"/>
              <a:t>U.S. currency is represented</a:t>
            </a:r>
          </a:p>
          <a:p>
            <a:pPr lvl="1"/>
            <a:r>
              <a:rPr lang="en-US" altLang="zh-CN" dirty="0"/>
              <a:t>Value is implemented as an integer representing the value as if converted to pennies</a:t>
            </a:r>
          </a:p>
          <a:p>
            <a:pPr lvl="2"/>
            <a:r>
              <a:rPr lang="en-US" altLang="zh-CN" dirty="0"/>
              <a:t>An integer allows exact representation of the value</a:t>
            </a:r>
          </a:p>
          <a:p>
            <a:pPr lvl="2"/>
            <a:r>
              <a:rPr lang="en-US" altLang="zh-CN" dirty="0"/>
              <a:t>Type long is used to allow larger values</a:t>
            </a:r>
          </a:p>
          <a:p>
            <a:pPr lvl="1"/>
            <a:r>
              <a:rPr lang="en-US" altLang="zh-CN" dirty="0"/>
              <a:t>Two friend functions, equal and add, are used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D27EFD5-2617-4910-A494-C741AB9A57EB}" type="slidenum">
              <a:rPr lang="en-US" altLang="zh-CN"/>
              <a:pPr/>
              <a:t>22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Characters to Integers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Notice how function input (Display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processes the dollar values entered</a:t>
            </a:r>
          </a:p>
          <a:p>
            <a:pPr lvl="1"/>
            <a:r>
              <a:rPr lang="en-US" altLang="zh-CN" sz="2400" dirty="0"/>
              <a:t>First read the character that is a $ or a –</a:t>
            </a:r>
          </a:p>
          <a:p>
            <a:pPr lvl="2"/>
            <a:r>
              <a:rPr lang="en-US" altLang="zh-CN" sz="2000" dirty="0"/>
              <a:t>If it is the -, set the value of negative to true and read the </a:t>
            </a:r>
            <a:br>
              <a:rPr lang="en-US" altLang="zh-CN" sz="2000" dirty="0"/>
            </a:br>
            <a:r>
              <a:rPr lang="en-US" altLang="zh-CN" sz="2000" dirty="0"/>
              <a:t>$ sign which should be next</a:t>
            </a:r>
          </a:p>
          <a:p>
            <a:pPr lvl="1"/>
            <a:r>
              <a:rPr lang="en-US" altLang="zh-CN" sz="2400" dirty="0"/>
              <a:t>Next read the dollar amount as a long</a:t>
            </a:r>
          </a:p>
          <a:p>
            <a:pPr lvl="1"/>
            <a:r>
              <a:rPr lang="en-US" altLang="zh-CN" sz="2400" dirty="0"/>
              <a:t>Next read the decimal point and cents as three </a:t>
            </a:r>
            <a:br>
              <a:rPr lang="en-US" altLang="zh-CN" sz="2400" dirty="0"/>
            </a:br>
            <a:r>
              <a:rPr lang="en-US" altLang="zh-CN" sz="2400" dirty="0"/>
              <a:t>characters</a:t>
            </a:r>
          </a:p>
          <a:p>
            <a:pPr lvl="2"/>
            <a:r>
              <a:rPr lang="en-US" altLang="zh-CN" sz="2000" dirty="0" err="1"/>
              <a:t>digit_to_int</a:t>
            </a:r>
            <a:r>
              <a:rPr lang="en-US" altLang="zh-CN" sz="2000" dirty="0"/>
              <a:t> is then used to convert the cents characters to </a:t>
            </a:r>
            <a:br>
              <a:rPr lang="en-US" altLang="zh-CN" sz="2000" dirty="0"/>
            </a:br>
            <a:r>
              <a:rPr lang="en-US" altLang="zh-CN" sz="2000" dirty="0"/>
              <a:t>integers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01362C-186B-4F00-B730-605CBE089117}" type="slidenum">
              <a:rPr lang="en-US" altLang="zh-CN"/>
              <a:pPr/>
              <a:t>23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digit_to_int  (optional)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err="1"/>
              <a:t>digit_to_int</a:t>
            </a:r>
            <a:r>
              <a:rPr lang="en-US" altLang="zh-CN" sz="2400" dirty="0"/>
              <a:t> is defined as 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digit_to_int</a:t>
            </a:r>
            <a:r>
              <a:rPr lang="en-US" altLang="zh-CN" sz="2400" dirty="0"/>
              <a:t>(char c)</a:t>
            </a:r>
            <a:br>
              <a:rPr lang="en-US" altLang="zh-CN" sz="2400" dirty="0"/>
            </a:br>
            <a:r>
              <a:rPr lang="en-US" altLang="zh-CN" sz="2400" dirty="0"/>
              <a:t>   {</a:t>
            </a:r>
            <a:br>
              <a:rPr lang="en-US" altLang="zh-CN" sz="2400" dirty="0"/>
            </a:br>
            <a:r>
              <a:rPr lang="en-US" altLang="zh-CN" sz="2400" dirty="0"/>
              <a:t>          return (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c ) –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( '0') );</a:t>
            </a:r>
            <a:br>
              <a:rPr lang="en-US" altLang="zh-CN" sz="2400" dirty="0"/>
            </a:br>
            <a:r>
              <a:rPr lang="en-US" altLang="zh-CN" sz="2400" dirty="0"/>
              <a:t>   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digit, such as '3' is parameter c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is the character '3' not the number 3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(c) returns the number that implements the character stored in c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type cast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('0') returns the number that implements the character '0'	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C265427-F34F-45B2-931A-8C52FDB83380}" type="slidenum">
              <a:rPr lang="en-US" altLang="zh-CN"/>
              <a:pPr/>
              <a:t>24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int( c) – int ('0')?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numbers implementing the digits are in </a:t>
            </a:r>
            <a:br>
              <a:rPr lang="en-US" altLang="zh-CN"/>
            </a:br>
            <a:r>
              <a:rPr lang="en-US" altLang="zh-CN"/>
              <a:t>in order</a:t>
            </a:r>
          </a:p>
          <a:p>
            <a:pPr lvl="1"/>
            <a:r>
              <a:rPr lang="en-US" altLang="zh-CN"/>
              <a:t>int('0') + 1 is equivalent to int('1')</a:t>
            </a:r>
          </a:p>
          <a:p>
            <a:pPr lvl="1"/>
            <a:r>
              <a:rPr lang="en-US" altLang="zh-CN"/>
              <a:t>int('1') + 1 is equivalent to int('2')</a:t>
            </a:r>
          </a:p>
          <a:p>
            <a:r>
              <a:rPr lang="en-US" altLang="zh-CN"/>
              <a:t>If c is '0'</a:t>
            </a:r>
          </a:p>
          <a:p>
            <a:pPr lvl="1"/>
            <a:r>
              <a:rPr lang="en-US" altLang="zh-CN"/>
              <a:t>int( c ) - int('0') returns integer 0</a:t>
            </a:r>
          </a:p>
          <a:p>
            <a:r>
              <a:rPr lang="en-US" altLang="zh-CN"/>
              <a:t>If c is '1'</a:t>
            </a:r>
          </a:p>
          <a:p>
            <a:pPr lvl="1"/>
            <a:r>
              <a:rPr lang="en-US" altLang="zh-CN"/>
              <a:t>int( c ) – int ('0')  returns integer 1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3E26B36-1141-414C-B999-DAADAFEF1F43}" type="slidenum">
              <a:rPr lang="en-US" altLang="zh-CN"/>
              <a:pPr/>
              <a:t>25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Leading Zeros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Some compilers interpret a number with a </a:t>
            </a:r>
            <a:br>
              <a:rPr lang="en-US" altLang="zh-CN" sz="2400"/>
            </a:br>
            <a:r>
              <a:rPr lang="en-US" altLang="zh-CN" sz="2400"/>
              <a:t>leading zero as a base 8 number</a:t>
            </a:r>
          </a:p>
          <a:p>
            <a:pPr lvl="1"/>
            <a:r>
              <a:rPr lang="en-US" altLang="zh-CN" sz="2400"/>
              <a:t>Base 8 uses digits 0 – 7</a:t>
            </a:r>
          </a:p>
          <a:p>
            <a:r>
              <a:rPr lang="en-US" altLang="zh-CN" sz="2400"/>
              <a:t>Using 09 to represent 9 cents could cause an error </a:t>
            </a:r>
          </a:p>
          <a:p>
            <a:pPr lvl="1"/>
            <a:r>
              <a:rPr lang="en-US" altLang="zh-CN" sz="2400"/>
              <a:t>the digit 9 is not allowed in a base 8 number</a:t>
            </a:r>
          </a:p>
          <a:p>
            <a:r>
              <a:rPr lang="en-US" altLang="zh-CN" sz="2400"/>
              <a:t>The ANSI C++ standard is that input should be interpreted as base 10 regardless of a leading zero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05ED0A2-70D1-4650-9DBC-D5D43B18637F}" type="slidenum">
              <a:rPr lang="en-US" altLang="zh-CN"/>
              <a:pPr/>
              <a:t>26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 Efficiency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FF0000"/>
                </a:solidFill>
              </a:rPr>
              <a:t>call-by-value</a:t>
            </a:r>
            <a:r>
              <a:rPr lang="en-US" altLang="zh-CN" sz="2400" dirty="0"/>
              <a:t> parameter </a:t>
            </a:r>
            <a:r>
              <a:rPr lang="en-US" altLang="zh-CN" sz="2400" dirty="0">
                <a:solidFill>
                  <a:srgbClr val="FF0000"/>
                </a:solidFill>
              </a:rPr>
              <a:t>less efficient </a:t>
            </a:r>
            <a:r>
              <a:rPr lang="en-US" altLang="zh-CN" sz="2400" dirty="0"/>
              <a:t>than a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call-by-reference</a:t>
            </a:r>
            <a:r>
              <a:rPr lang="en-US" altLang="zh-CN" sz="2400" dirty="0"/>
              <a:t> parameter</a:t>
            </a:r>
          </a:p>
          <a:p>
            <a:pPr lvl="1"/>
            <a:r>
              <a:rPr lang="en-US" altLang="zh-CN" sz="2400" dirty="0"/>
              <a:t>The parameter is a local variable initialized to the </a:t>
            </a:r>
            <a:br>
              <a:rPr lang="en-US" altLang="zh-CN" sz="2400" dirty="0"/>
            </a:br>
            <a:r>
              <a:rPr lang="en-US" altLang="zh-CN" sz="2400" dirty="0"/>
              <a:t>value of the argument</a:t>
            </a:r>
          </a:p>
          <a:p>
            <a:pPr lvl="2"/>
            <a:r>
              <a:rPr lang="en-US" altLang="zh-CN" sz="2000" dirty="0"/>
              <a:t>This results in two copies of the argument </a:t>
            </a:r>
          </a:p>
          <a:p>
            <a:r>
              <a:rPr lang="en-US" altLang="zh-CN" sz="2400" dirty="0"/>
              <a:t>A call-by-reference parameter is more efficient</a:t>
            </a:r>
          </a:p>
          <a:p>
            <a:pPr lvl="1"/>
            <a:r>
              <a:rPr lang="en-US" altLang="zh-CN" sz="2400" dirty="0"/>
              <a:t>The parameter is a placeholder replaced by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sz="2000" dirty="0"/>
              <a:t>There is only one copy of the argument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D87767A-AD59-4FAC-AD25-F33BA1D7C5A8}" type="slidenum">
              <a:rPr lang="en-US" altLang="zh-CN"/>
              <a:pPr/>
              <a:t>27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 Parameters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can be much more efficient to use </a:t>
            </a:r>
            <a:br>
              <a:rPr lang="en-US" altLang="zh-CN"/>
            </a:br>
            <a:r>
              <a:rPr lang="en-US" altLang="zh-CN"/>
              <a:t>call-by-reference parameters when the parameter</a:t>
            </a:r>
            <a:br>
              <a:rPr lang="en-US" altLang="zh-CN"/>
            </a:br>
            <a:r>
              <a:rPr lang="en-US" altLang="zh-CN"/>
              <a:t>is of a class type</a:t>
            </a:r>
          </a:p>
          <a:p>
            <a:r>
              <a:rPr lang="en-US" altLang="zh-CN"/>
              <a:t>When using a call-by-reference parameter </a:t>
            </a:r>
          </a:p>
          <a:p>
            <a:pPr lvl="1"/>
            <a:r>
              <a:rPr lang="en-US" altLang="zh-CN"/>
              <a:t>If the function does not change the value of the </a:t>
            </a:r>
            <a:br>
              <a:rPr lang="en-US" altLang="zh-CN"/>
            </a:br>
            <a:r>
              <a:rPr lang="en-US" altLang="zh-CN"/>
              <a:t>parameter, mark the parameter so the compiler </a:t>
            </a:r>
            <a:br>
              <a:rPr lang="en-US" altLang="zh-CN"/>
            </a:br>
            <a:r>
              <a:rPr lang="en-US" altLang="zh-CN"/>
              <a:t>knows it should not be changed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3A2753-136E-4DFD-9448-DF3A052E6B5E}" type="slidenum">
              <a:rPr lang="en-US" altLang="zh-CN"/>
              <a:pPr/>
              <a:t>28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Modifier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mark a call-by-reference parameter so it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cannot be changed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Use the modifier </a:t>
            </a:r>
            <a:r>
              <a:rPr lang="en-US" altLang="zh-CN" dirty="0" err="1"/>
              <a:t>const</a:t>
            </a:r>
            <a:r>
              <a:rPr lang="en-US" altLang="zh-CN" dirty="0"/>
              <a:t> before the parameter type</a:t>
            </a:r>
          </a:p>
          <a:p>
            <a:pPr lvl="1"/>
            <a:r>
              <a:rPr lang="en-US" altLang="zh-CN" dirty="0"/>
              <a:t>The parameter becomes a constant parameter</a:t>
            </a:r>
          </a:p>
          <a:p>
            <a:pPr lvl="1"/>
            <a:r>
              <a:rPr lang="en-US" altLang="zh-CN" dirty="0" err="1"/>
              <a:t>const</a:t>
            </a:r>
            <a:r>
              <a:rPr lang="en-US" altLang="zh-CN" dirty="0"/>
              <a:t> used in the function declaration and definition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63B3FFE-C8D2-45F3-930A-3415199EC254}" type="slidenum">
              <a:rPr lang="en-US" altLang="zh-CN"/>
              <a:pPr/>
              <a:t>29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Parameter Example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Example (from the Money class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.3</a:t>
            </a:r>
            <a:r>
              <a:rPr lang="en-US" altLang="zh-CN" sz="2400" dirty="0"/>
              <a:t>):</a:t>
            </a:r>
          </a:p>
          <a:p>
            <a:pPr lvl="1"/>
            <a:r>
              <a:rPr lang="en-US" altLang="zh-CN" sz="2400" dirty="0"/>
              <a:t> A function declaration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friend 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/>
              <a:t>A function definition with constant parameters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7659688" y="2829098"/>
            <a:ext cx="1408112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下箭头 2"/>
          <p:cNvSpPr/>
          <p:nvPr/>
        </p:nvSpPr>
        <p:spPr bwMode="auto">
          <a:xfrm rot="5755653">
            <a:off x="6769206" y="2112224"/>
            <a:ext cx="208941" cy="158452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880506" y="1404158"/>
            <a:ext cx="990600" cy="3810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 rot="4373699" flipH="1">
            <a:off x="6210828" y="519314"/>
            <a:ext cx="151345" cy="3381665"/>
          </a:xfrm>
          <a:prstGeom prst="downArrow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7</a:t>
            </a:r>
            <a:r>
              <a:rPr lang="en-US" altLang="zh-CN"/>
              <a:t>- </a:t>
            </a:r>
            <a:fld id="{CFB395C6-246E-4B37-B354-E83EB6A12668}" type="slidenum">
              <a:rPr lang="en-US" altLang="zh-CN"/>
              <a:pPr/>
              <a:t>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3935960" y="3853122"/>
            <a:ext cx="3300904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Declaration</a:t>
            </a:r>
          </a:p>
        </p:txBody>
      </p:sp>
      <p:sp>
        <p:nvSpPr>
          <p:cNvPr id="535555" name="Line 3"/>
          <p:cNvSpPr>
            <a:spLocks noChangeShapeType="1"/>
          </p:cNvSpPr>
          <p:nvPr/>
        </p:nvSpPr>
        <p:spPr bwMode="auto">
          <a:xfrm flipH="1" flipV="1">
            <a:off x="4876800" y="2727584"/>
            <a:ext cx="685800" cy="11239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535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Defining Classes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35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4800600" cy="2286000"/>
          </a:xfrm>
        </p:spPr>
        <p:txBody>
          <a:bodyPr/>
          <a:lstStyle/>
          <a:p>
            <a:pPr lvl="1"/>
            <a:r>
              <a:rPr lang="en-US" altLang="zh-CN" sz="1800" dirty="0"/>
              <a:t>		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  		public: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        		      void output( );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month;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  	 	     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day;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};</a:t>
            </a:r>
          </a:p>
        </p:txBody>
      </p:sp>
      <p:sp>
        <p:nvSpPr>
          <p:cNvPr id="2" name="矩形 1"/>
          <p:cNvSpPr/>
          <p:nvPr/>
        </p:nvSpPr>
        <p:spPr>
          <a:xfrm>
            <a:off x="1618456" y="4406555"/>
            <a:ext cx="65166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::output()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{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&lt;&lt; “month = “ &lt;&lt; month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“,  day = “ &lt;&lt; day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&lt;&lt;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endl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		} 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95312" y="6149797"/>
            <a:ext cx="2967480" cy="369332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</a:rPr>
              <a:t>Member Function </a:t>
            </a:r>
            <a:r>
              <a:rPr lang="en-US" altLang="zh-CN" sz="1800" b="1" dirty="0">
                <a:solidFill>
                  <a:schemeClr val="tx2"/>
                </a:solidFill>
              </a:rPr>
              <a:t>Defining</a:t>
            </a: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1292980" y="4724400"/>
            <a:ext cx="1526420" cy="1385507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101877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3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7D8A7F3-418C-4BC0-B67D-6ADFC217DDE9}" type="slidenum">
              <a:rPr lang="en-US" altLang="zh-CN"/>
              <a:pPr/>
              <a:t>30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Considerations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When a function has a constant parameter,</a:t>
            </a:r>
            <a:br>
              <a:rPr lang="en-US" altLang="zh-CN" sz="2400" dirty="0"/>
            </a:br>
            <a:r>
              <a:rPr lang="en-US" altLang="zh-CN" sz="2400" dirty="0"/>
              <a:t>the compiler will make certain the parameter</a:t>
            </a:r>
            <a:br>
              <a:rPr lang="en-US" altLang="zh-CN" sz="2400" dirty="0"/>
            </a:br>
            <a:r>
              <a:rPr lang="en-US" altLang="zh-CN" sz="2400" dirty="0"/>
              <a:t>cannot be changed by the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What if the parameter calls a member function?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{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amount1.input(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}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call to input will change the value of amount1!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F1BF03-8BD3-48DE-8814-3C0CF9642D17}" type="slidenum">
              <a:rPr lang="en-US" altLang="zh-CN"/>
              <a:pPr/>
              <a:t>31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</a:t>
            </a:r>
            <a:br>
              <a:rPr lang="en-US" altLang="zh-CN"/>
            </a:br>
            <a:r>
              <a:rPr lang="en-US" altLang="zh-CN"/>
              <a:t>And Accessor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 sz="2400" dirty="0"/>
              <a:t>Will the compiler accept an </a:t>
            </a:r>
            <a:r>
              <a:rPr lang="en-US" altLang="zh-CN" sz="2400" dirty="0" err="1"/>
              <a:t>accessor</a:t>
            </a:r>
            <a:r>
              <a:rPr lang="en-US" altLang="zh-CN" sz="2400" dirty="0"/>
              <a:t> function </a:t>
            </a:r>
            <a:br>
              <a:rPr lang="en-US" altLang="zh-CN" sz="2400" dirty="0"/>
            </a:br>
            <a:r>
              <a:rPr lang="en-US" altLang="zh-CN" sz="2400" dirty="0"/>
              <a:t>call from the constant parameter? 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Money add(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compiler will not accept this code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There is no guarantee that output will not change the </a:t>
            </a:r>
            <a:br>
              <a:rPr lang="en-US" altLang="zh-CN" sz="2000" dirty="0"/>
            </a:br>
            <a:r>
              <a:rPr lang="en-US" altLang="zh-CN" sz="2000" dirty="0"/>
              <a:t>value of the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0EF22D-4FA8-479A-86BE-4B032D280493}" type="slidenum">
              <a:rPr lang="en-US" altLang="zh-CN"/>
              <a:pPr/>
              <a:t>32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Modifies Functions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If a constant parameter makes a member function</a:t>
            </a:r>
            <a:br>
              <a:rPr lang="en-US" altLang="zh-CN" sz="2400"/>
            </a:br>
            <a:r>
              <a:rPr lang="en-US" altLang="zh-CN" sz="2400"/>
              <a:t>call…</a:t>
            </a:r>
          </a:p>
          <a:p>
            <a:pPr lvl="1"/>
            <a:r>
              <a:rPr lang="en-US" altLang="zh-CN" sz="2400"/>
              <a:t>The member function called must be marked so </a:t>
            </a:r>
            <a:br>
              <a:rPr lang="en-US" altLang="zh-CN" sz="2400"/>
            </a:br>
            <a:r>
              <a:rPr lang="en-US" altLang="zh-CN" sz="2400"/>
              <a:t>the compiler knows it will not change the parameter</a:t>
            </a:r>
          </a:p>
          <a:p>
            <a:pPr lvl="1"/>
            <a:r>
              <a:rPr lang="en-US" altLang="zh-CN" sz="2400"/>
              <a:t>const is used to mark functions that will not change</a:t>
            </a:r>
            <a:br>
              <a:rPr lang="en-US" altLang="zh-CN" sz="2400"/>
            </a:br>
            <a:r>
              <a:rPr lang="en-US" altLang="zh-CN" sz="2400"/>
              <a:t>the value of an object</a:t>
            </a:r>
          </a:p>
          <a:p>
            <a:pPr lvl="1"/>
            <a:r>
              <a:rPr lang="en-US" altLang="zh-CN" sz="2400"/>
              <a:t>const is used in the function declaration and the</a:t>
            </a:r>
            <a:br>
              <a:rPr lang="en-US" altLang="zh-CN" sz="2400"/>
            </a:br>
            <a:r>
              <a:rPr lang="en-US" altLang="zh-CN" sz="2400"/>
              <a:t>function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5A8ED52-E686-4437-94D4-F0196BE0964A}" type="slidenum">
              <a:rPr lang="en-US" altLang="zh-CN"/>
              <a:pPr/>
              <a:t>33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Declarations</a:t>
            </a:r>
            <a:br>
              <a:rPr lang="en-US" altLang="zh-CN"/>
            </a:br>
            <a:r>
              <a:rPr lang="en-US" altLang="zh-CN"/>
              <a:t>With const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To declare a function that </a:t>
            </a:r>
            <a:r>
              <a:rPr lang="en-US" altLang="zh-CN" sz="2400" dirty="0">
                <a:solidFill>
                  <a:srgbClr val="FF0000"/>
                </a:solidFill>
              </a:rPr>
              <a:t>will not change the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value of any member variables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after the parameter list and </a:t>
            </a:r>
            <a:br>
              <a:rPr lang="en-US" altLang="zh-CN" sz="2400" dirty="0"/>
            </a:br>
            <a:r>
              <a:rPr lang="en-US" altLang="zh-CN" sz="2400" dirty="0"/>
              <a:t>just before the semicolon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void output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95A284D-277C-4D1A-B155-53FFD9C89D0C}" type="slidenum">
              <a:rPr lang="en-US" altLang="zh-CN"/>
              <a:pPr/>
              <a:t>34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 </a:t>
            </a:r>
            <a:br>
              <a:rPr lang="en-US" altLang="zh-CN" dirty="0"/>
            </a:br>
            <a:r>
              <a:rPr lang="en-US" altLang="zh-CN" dirty="0"/>
              <a:t>With </a:t>
            </a:r>
            <a:r>
              <a:rPr lang="en-US" altLang="zh-CN" dirty="0" err="1"/>
              <a:t>const</a:t>
            </a:r>
            <a:endParaRPr lang="en-US" altLang="zh-CN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define a function that will not change the </a:t>
            </a:r>
            <a:br>
              <a:rPr lang="en-US" altLang="zh-CN" dirty="0"/>
            </a:br>
            <a:r>
              <a:rPr lang="en-US" altLang="zh-CN" dirty="0"/>
              <a:t>value of any member variables: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const</a:t>
            </a:r>
            <a:r>
              <a:rPr lang="en-US" altLang="zh-CN" dirty="0"/>
              <a:t> in the same location as the function </a:t>
            </a:r>
            <a:br>
              <a:rPr lang="en-US" altLang="zh-CN" dirty="0"/>
            </a:br>
            <a:r>
              <a:rPr lang="en-US" altLang="zh-CN" dirty="0"/>
              <a:t>declaration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Money::output(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// output statements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425BA5A-DE03-4399-A442-64FD1C83F405}" type="slidenum">
              <a:rPr lang="en-US" altLang="zh-CN"/>
              <a:pPr/>
              <a:t>35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Problem Solved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Now that output is declared and defined using</a:t>
            </a:r>
            <a:br>
              <a:rPr lang="en-US" altLang="zh-CN" sz="2400" dirty="0"/>
            </a:br>
            <a:r>
              <a:rPr lang="en-US" altLang="zh-CN" sz="2400" dirty="0"/>
              <a:t>the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modifier, the compiler will accept </a:t>
            </a:r>
            <a:br>
              <a:rPr lang="en-US" altLang="zh-CN" sz="2400" dirty="0"/>
            </a:br>
            <a:r>
              <a:rPr lang="en-US" altLang="zh-CN" sz="2400" dirty="0"/>
              <a:t>this code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Money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	{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amount1.output(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}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9580ACB-7E0C-477A-93C9-0BC8F4FBE080}" type="slidenum">
              <a:rPr lang="en-US" altLang="zh-CN"/>
              <a:pPr/>
              <a:t>36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477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548702" y="53419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.4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 Wrapup</a:t>
            </a:r>
          </a:p>
        </p:txBody>
      </p:sp>
      <p:sp>
        <p:nvSpPr>
          <p:cNvPr id="5447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Using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modify parameters of class types</a:t>
            </a:r>
            <a:br>
              <a:rPr lang="en-US" altLang="zh-CN" sz="2400" dirty="0"/>
            </a:br>
            <a:r>
              <a:rPr lang="en-US" altLang="zh-CN" sz="2400" dirty="0"/>
              <a:t>improves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program efficiency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in front of the parameter's type </a:t>
            </a:r>
          </a:p>
          <a:p>
            <a:r>
              <a:rPr lang="en-US" altLang="zh-CN" sz="2400" dirty="0"/>
              <a:t>Member functions called by constant parameters</a:t>
            </a:r>
            <a:br>
              <a:rPr lang="en-US" altLang="zh-CN" sz="2400" dirty="0"/>
            </a:br>
            <a:r>
              <a:rPr lang="en-US" altLang="zh-CN" sz="2400" dirty="0"/>
              <a:t>must also use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to let the compiler know </a:t>
            </a:r>
            <a:br>
              <a:rPr lang="en-US" altLang="zh-CN" sz="2400" dirty="0"/>
            </a:br>
            <a:r>
              <a:rPr lang="en-US" altLang="zh-CN" sz="2400" dirty="0"/>
              <a:t>they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do not change the value of the parameter</a:t>
            </a:r>
          </a:p>
          <a:p>
            <a:pPr lvl="1"/>
            <a:r>
              <a:rPr lang="en-US" altLang="zh-CN" sz="2400" dirty="0" err="1"/>
              <a:t>const</a:t>
            </a:r>
            <a:r>
              <a:rPr lang="en-US" altLang="zh-CN" sz="2400" dirty="0"/>
              <a:t> is typed following the parameter list in the </a:t>
            </a:r>
            <a:br>
              <a:rPr lang="en-US" altLang="zh-CN" sz="2400" dirty="0"/>
            </a:br>
            <a:r>
              <a:rPr lang="en-US" altLang="zh-CN" sz="2400" dirty="0"/>
              <a:t>declaration and definition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EB8318F-C182-4605-A090-6D2469D04F81}" type="slidenum">
              <a:rPr lang="en-US" altLang="zh-CN"/>
              <a:pPr/>
              <a:t>37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const Consistently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Once a parameter is modified by using const to </a:t>
            </a:r>
            <a:br>
              <a:rPr lang="en-US" altLang="zh-CN" sz="2400"/>
            </a:br>
            <a:r>
              <a:rPr lang="en-US" altLang="zh-CN" sz="2400"/>
              <a:t>make it a constant parameter</a:t>
            </a:r>
          </a:p>
          <a:p>
            <a:pPr lvl="1"/>
            <a:r>
              <a:rPr lang="en-US" altLang="zh-CN" sz="2400"/>
              <a:t>Any member functions that are called by the </a:t>
            </a:r>
            <a:br>
              <a:rPr lang="en-US" altLang="zh-CN" sz="2400"/>
            </a:br>
            <a:r>
              <a:rPr lang="en-US" altLang="zh-CN" sz="2400"/>
              <a:t>parameter must also be modified using const to </a:t>
            </a:r>
            <a:br>
              <a:rPr lang="en-US" altLang="zh-CN" sz="2400"/>
            </a:br>
            <a:r>
              <a:rPr lang="en-US" altLang="zh-CN" sz="2400"/>
              <a:t>tell the compiler they will not change the parameter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It is a good idea to modify, with const,  every </a:t>
            </a:r>
            <a:br>
              <a:rPr lang="en-US" altLang="zh-CN" sz="2400"/>
            </a:br>
            <a:r>
              <a:rPr lang="en-US" altLang="zh-CN" sz="2400"/>
              <a:t>member function that does not change a member </a:t>
            </a:r>
            <a:br>
              <a:rPr lang="en-US" altLang="zh-CN" sz="2400"/>
            </a:br>
            <a:r>
              <a:rPr lang="en-US" altLang="zh-CN" sz="2400"/>
              <a:t>variable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030C419-1F99-4246-A0A8-96FD3E2251C5}" type="slidenum">
              <a:rPr lang="en-US" altLang="zh-CN"/>
              <a:pPr/>
              <a:t>38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.1 </a:t>
            </a:r>
            <a:r>
              <a:rPr lang="en-US" altLang="zh-CN" dirty="0"/>
              <a:t>Conclusion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Can you</a:t>
            </a:r>
          </a:p>
          <a:p>
            <a:pPr lvl="1"/>
            <a:r>
              <a:rPr lang="en-US" altLang="zh-CN" sz="2400" dirty="0"/>
              <a:t>Describe the promise that you make to the </a:t>
            </a:r>
            <a:br>
              <a:rPr lang="en-US" altLang="zh-CN" sz="2400" dirty="0"/>
            </a:br>
            <a:r>
              <a:rPr lang="en-US" altLang="zh-CN" sz="2400" dirty="0"/>
              <a:t>compiler when you modify a parameter with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Explain why this declaration is probably not </a:t>
            </a:r>
            <a:br>
              <a:rPr lang="en-US" altLang="zh-CN" sz="2400" dirty="0"/>
            </a:br>
            <a:r>
              <a:rPr lang="en-US" altLang="zh-CN" sz="2400" dirty="0"/>
              <a:t>correct?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void input(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ins)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}; 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 11.1(1)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Friend Functions</a:t>
            </a:r>
          </a:p>
          <a:p>
            <a:endParaRPr lang="en-US" altLang="zh-CN" dirty="0" smtClean="0">
              <a:solidFill>
                <a:srgbClr val="A50021"/>
              </a:solidFill>
            </a:endParaRPr>
          </a:p>
          <a:p>
            <a:r>
              <a:rPr lang="en-US" altLang="zh-CN" dirty="0"/>
              <a:t>Call by reference VS  Call by value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 err="1" smtClean="0"/>
              <a:t>const</a:t>
            </a:r>
            <a:r>
              <a:rPr lang="en-US" altLang="zh-CN" dirty="0" smtClean="0"/>
              <a:t> </a:t>
            </a:r>
            <a:r>
              <a:rPr lang="en-US" altLang="zh-CN" dirty="0"/>
              <a:t>reference</a:t>
            </a:r>
          </a:p>
          <a:p>
            <a:endParaRPr lang="en-US" altLang="zh-CN" dirty="0">
              <a:solidFill>
                <a:srgbClr val="A50021"/>
              </a:solidFill>
            </a:endParaRPr>
          </a:p>
          <a:p>
            <a:r>
              <a:rPr lang="en-US" altLang="zh-CN" dirty="0"/>
              <a:t>Function Definitions </a:t>
            </a:r>
            <a:r>
              <a:rPr lang="en-US" altLang="zh-CN" dirty="0" smtClean="0"/>
              <a:t> With </a:t>
            </a:r>
            <a:r>
              <a:rPr lang="en-US" altLang="zh-CN" dirty="0" err="1"/>
              <a:t>const</a:t>
            </a:r>
            <a:endParaRPr lang="en-US" altLang="zh-CN" dirty="0" smtClean="0">
              <a:solidFill>
                <a:srgbClr val="A50021"/>
              </a:solidFill>
            </a:endParaRPr>
          </a:p>
          <a:p>
            <a:endParaRPr lang="en-US" altLang="zh-CN" dirty="0">
              <a:solidFill>
                <a:srgbClr val="A50021"/>
              </a:solidFill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39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8577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0126A0B-E129-4AA9-A1F6-E36D10EC538C}" type="slidenum">
              <a:rPr lang="en-US" altLang="zh-CN"/>
              <a:pPr/>
              <a:t>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.1   </a:t>
            </a:r>
            <a:r>
              <a:rPr lang="en-US" altLang="zh-CN" sz="3200" dirty="0">
                <a:solidFill>
                  <a:srgbClr val="A50021"/>
                </a:solidFill>
              </a:rPr>
              <a:t>Friend Functions 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.2   </a:t>
            </a:r>
            <a:r>
              <a:rPr lang="en-US" altLang="zh-CN" sz="3200" dirty="0">
                <a:solidFill>
                  <a:srgbClr val="A50021"/>
                </a:solidFill>
              </a:rPr>
              <a:t>Overloading Operators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.3   </a:t>
            </a:r>
            <a:r>
              <a:rPr lang="en-US" altLang="zh-CN" sz="3200" dirty="0">
                <a:solidFill>
                  <a:srgbClr val="A50021"/>
                </a:solidFill>
              </a:rPr>
              <a:t>Arrays and Classes</a:t>
            </a:r>
          </a:p>
          <a:p>
            <a:pPr>
              <a:lnSpc>
                <a:spcPct val="155000"/>
              </a:lnSpc>
              <a:buFont typeface="Wingdings" panose="05000000000000000000" pitchFamily="2" charset="2"/>
              <a:buNone/>
            </a:pPr>
            <a:r>
              <a:rPr lang="en-US" altLang="zh-CN" sz="3200" dirty="0" smtClean="0">
                <a:solidFill>
                  <a:srgbClr val="A50021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3200" dirty="0" smtClean="0">
                <a:solidFill>
                  <a:srgbClr val="A50021"/>
                </a:solidFill>
              </a:rPr>
              <a:t>.4   </a:t>
            </a:r>
            <a:r>
              <a:rPr lang="en-US" altLang="zh-CN" sz="3200" dirty="0">
                <a:solidFill>
                  <a:srgbClr val="A50021"/>
                </a:solidFill>
              </a:rPr>
              <a:t>Classes and Dynamic Arrays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</a:t>
            </a:r>
            <a:r>
              <a:rPr lang="en-US" altLang="zh-CN" dirty="0" smtClean="0"/>
              <a:t>11.1(2)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Given the following definitions:</a:t>
            </a:r>
          </a:p>
          <a:p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 = 17;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class A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 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A(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f( )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g(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A&amp; x);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</a:p>
          <a:p>
            <a:pPr marL="0" indent="0">
              <a:buNone/>
            </a:pPr>
            <a:r>
              <a:rPr lang="en-US" altLang="zh-CN" sz="1800" dirty="0"/>
              <a:t>Each of the three </a:t>
            </a:r>
            <a:r>
              <a:rPr lang="en-US" altLang="zh-CN" sz="1800" dirty="0" err="1"/>
              <a:t>const</a:t>
            </a:r>
            <a:r>
              <a:rPr lang="en-US" altLang="zh-CN" sz="1800" dirty="0"/>
              <a:t> keywords is a promise to the compiler that the</a:t>
            </a:r>
          </a:p>
          <a:p>
            <a:pPr marL="0" indent="0">
              <a:buNone/>
            </a:pPr>
            <a:r>
              <a:rPr lang="en-US" altLang="zh-CN" sz="1800" dirty="0"/>
              <a:t>compiler will enforce. What is the promise in each case?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40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4534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11.2 Overloading Operators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231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E7647E8-5F92-48EF-9E34-2D2FBB50E146}" type="slidenum">
              <a:rPr lang="en-US" altLang="zh-CN"/>
              <a:pPr/>
              <a:t>42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Operators</a:t>
            </a:r>
          </a:p>
        </p:txBody>
      </p:sp>
      <p:sp>
        <p:nvSpPr>
          <p:cNvPr id="547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In the Money class, function add was used to </a:t>
            </a:r>
            <a:br>
              <a:rPr lang="en-US" altLang="zh-CN" sz="2400" dirty="0"/>
            </a:br>
            <a:r>
              <a:rPr lang="en-US" altLang="zh-CN" sz="2400" dirty="0"/>
              <a:t>add two objects of type Money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In this section we see how to use the '+' operator</a:t>
            </a:r>
            <a:br>
              <a:rPr lang="en-US" altLang="zh-CN" sz="2400" dirty="0"/>
            </a:br>
            <a:r>
              <a:rPr lang="en-US" altLang="zh-CN" sz="2400" dirty="0"/>
              <a:t>to make this code legal: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Money total, cost, tax;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	total = cost + tax;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// instead of  total = add(cost, tax);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5EE101D-79B9-4972-8581-6136645CF477}" type="slidenum">
              <a:rPr lang="en-US" altLang="zh-CN"/>
              <a:pPr/>
              <a:t>43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Operators As Functions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An operator is a function used differently than</a:t>
            </a:r>
            <a:br>
              <a:rPr lang="en-US" altLang="zh-CN" sz="2400" dirty="0"/>
            </a:br>
            <a:r>
              <a:rPr lang="en-US" altLang="zh-CN" sz="2400" dirty="0"/>
              <a:t>an ordinary function</a:t>
            </a:r>
          </a:p>
          <a:p>
            <a:pPr lvl="1"/>
            <a:r>
              <a:rPr lang="en-US" altLang="zh-CN" sz="2400" dirty="0"/>
              <a:t>An ordinary function call enclosed its arguments in </a:t>
            </a:r>
            <a:br>
              <a:rPr lang="en-US" altLang="zh-CN" sz="2400" dirty="0"/>
            </a:br>
            <a:r>
              <a:rPr lang="en-US" altLang="zh-CN" sz="2400" dirty="0"/>
              <a:t>parenthesis</a:t>
            </a:r>
            <a:br>
              <a:rPr lang="en-US" altLang="zh-CN" sz="2400" dirty="0"/>
            </a:br>
            <a:r>
              <a:rPr lang="en-US" altLang="zh-CN" sz="2400" dirty="0"/>
              <a:t> 			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add(cost, tax)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With a binary operator, the arguments are on either</a:t>
            </a:r>
            <a:br>
              <a:rPr lang="en-US" altLang="zh-CN" sz="2400" dirty="0"/>
            </a:br>
            <a:r>
              <a:rPr lang="en-US" altLang="zh-CN" sz="2400" dirty="0"/>
              <a:t>side of the operator</a:t>
            </a:r>
            <a:br>
              <a:rPr lang="en-US" altLang="zh-CN" sz="2400" dirty="0"/>
            </a:br>
            <a:r>
              <a:rPr lang="en-US" altLang="zh-CN" sz="2400" dirty="0"/>
              <a:t> 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cost + tax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8CC0702-53E7-485D-8489-0446D4C83373}" type="slidenum">
              <a:rPr lang="en-US" altLang="zh-CN"/>
              <a:pPr/>
              <a:t>44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Operators can be overloaded</a:t>
            </a:r>
          </a:p>
          <a:p>
            <a:r>
              <a:rPr lang="en-US" altLang="zh-CN" sz="2400" dirty="0"/>
              <a:t>The definition of operator + for the Money </a:t>
            </a:r>
            <a:br>
              <a:rPr lang="en-US" altLang="zh-CN" sz="2400" dirty="0"/>
            </a:br>
            <a:r>
              <a:rPr lang="en-US" altLang="zh-CN" sz="2400" dirty="0"/>
              <a:t>class is nearly the same as member function add</a:t>
            </a:r>
          </a:p>
          <a:p>
            <a:r>
              <a:rPr lang="en-US" altLang="zh-CN" sz="2400" dirty="0"/>
              <a:t>To overload the + operator for the Money class</a:t>
            </a:r>
          </a:p>
          <a:p>
            <a:pPr lvl="1"/>
            <a:r>
              <a:rPr lang="en-US" altLang="zh-CN" sz="2400" dirty="0"/>
              <a:t>Use the name + in place of the name add</a:t>
            </a:r>
          </a:p>
          <a:p>
            <a:pPr lvl="1"/>
            <a:r>
              <a:rPr lang="en-US" altLang="zh-CN" sz="2400" dirty="0"/>
              <a:t>Use keyword operator in front of the + </a:t>
            </a:r>
          </a:p>
          <a:p>
            <a:pPr lvl="1"/>
            <a:r>
              <a:rPr lang="en-US" altLang="zh-CN" sz="2400" dirty="0"/>
              <a:t>Example: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0000FF"/>
                </a:solidFill>
                <a:latin typeface="+mn-lt"/>
                <a:ea typeface="宋体" panose="02010600030101010101" pitchFamily="2" charset="-122"/>
                <a:cs typeface="+mn-cs"/>
              </a:rPr>
              <a:t>Example</a:t>
            </a:r>
            <a:endParaRPr lang="zh-CN" altLang="en-US" sz="2400" dirty="0">
              <a:solidFill>
                <a:srgbClr val="0000FF"/>
              </a:solidFill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public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friend 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	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amount2);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Money operator +(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amount2)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Money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temp.all_cents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= amount1.all_cents + 	amount2.all_cents;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	return temp;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45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774406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102D201-75D8-4225-A191-0BCBE6FF5FA7}" type="slidenum">
              <a:rPr lang="en-US" altLang="zh-CN"/>
              <a:pPr/>
              <a:t>46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Operator Overloading Rules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At least </a:t>
            </a:r>
            <a:r>
              <a:rPr lang="en-US" altLang="zh-CN" sz="2400" dirty="0">
                <a:solidFill>
                  <a:srgbClr val="FF0000"/>
                </a:solidFill>
              </a:rPr>
              <a:t>one argument </a:t>
            </a:r>
            <a:r>
              <a:rPr lang="en-US" altLang="zh-CN" sz="2400" dirty="0"/>
              <a:t>of an overloaded operator </a:t>
            </a:r>
            <a:br>
              <a:rPr lang="en-US" altLang="zh-CN" sz="2400" dirty="0"/>
            </a:br>
            <a:r>
              <a:rPr lang="en-US" altLang="zh-CN" sz="2400" dirty="0"/>
              <a:t>must be of a </a:t>
            </a:r>
            <a:r>
              <a:rPr lang="en-US" altLang="zh-CN" sz="2400" dirty="0">
                <a:solidFill>
                  <a:srgbClr val="FF0000"/>
                </a:solidFill>
              </a:rPr>
              <a:t>class type</a:t>
            </a:r>
          </a:p>
          <a:p>
            <a:r>
              <a:rPr lang="en-US" altLang="zh-CN" sz="2400" dirty="0"/>
              <a:t>An overloaded operator </a:t>
            </a:r>
            <a:r>
              <a:rPr lang="en-US" altLang="zh-CN" sz="2400" dirty="0">
                <a:solidFill>
                  <a:srgbClr val="FF0000"/>
                </a:solidFill>
              </a:rPr>
              <a:t>can be</a:t>
            </a:r>
            <a:r>
              <a:rPr lang="en-US" altLang="zh-CN" sz="2400" dirty="0"/>
              <a:t> a friend of a class</a:t>
            </a:r>
          </a:p>
          <a:p>
            <a:r>
              <a:rPr lang="en-US" altLang="zh-CN" sz="2400" dirty="0"/>
              <a:t>New operators </a:t>
            </a:r>
            <a:r>
              <a:rPr lang="en-US" altLang="zh-CN" sz="2400" dirty="0">
                <a:solidFill>
                  <a:srgbClr val="FF0000"/>
                </a:solidFill>
              </a:rPr>
              <a:t>cannot be created</a:t>
            </a:r>
          </a:p>
          <a:p>
            <a:r>
              <a:rPr lang="en-US" altLang="zh-CN" sz="2400" dirty="0"/>
              <a:t>The number of arguments for an operator cannot</a:t>
            </a:r>
            <a:br>
              <a:rPr lang="en-US" altLang="zh-CN" sz="2400" dirty="0"/>
            </a:br>
            <a:r>
              <a:rPr lang="en-US" altLang="zh-CN" sz="2400" dirty="0"/>
              <a:t>be changed</a:t>
            </a:r>
          </a:p>
          <a:p>
            <a:r>
              <a:rPr lang="en-US" altLang="zh-CN" sz="2400" dirty="0"/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precedence</a:t>
            </a:r>
            <a:r>
              <a:rPr lang="en-US" altLang="zh-CN" sz="2400" dirty="0"/>
              <a:t> of an operator cannot be changed</a:t>
            </a:r>
          </a:p>
          <a:p>
            <a:r>
              <a:rPr lang="en-US" altLang="zh-CN" sz="2400" dirty="0"/>
              <a:t>., ::, *, and ? cannot be overloaded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The Money class with overloaded operators</a:t>
            </a:r>
            <a:br>
              <a:rPr lang="en-US" altLang="zh-CN" dirty="0"/>
            </a:br>
            <a:r>
              <a:rPr lang="en-US" altLang="zh-CN" dirty="0"/>
              <a:t>+  and = =  is demonstrated in                         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EA45802-8836-4F17-A929-94B9E62C4AC6}" type="slidenum">
              <a:rPr lang="en-US" altLang="zh-CN"/>
              <a:pPr/>
              <a:t>47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193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4622800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51939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1487" y="5186363"/>
            <a:ext cx="2677914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Display </a:t>
            </a:r>
            <a:r>
              <a:rPr lang="en-US" altLang="zh-CN" sz="2800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dirty="0" smtClean="0">
                <a:solidFill>
                  <a:schemeClr val="tx2"/>
                </a:solidFill>
              </a:rPr>
              <a:t>.5 </a:t>
            </a:r>
            <a:r>
              <a:rPr lang="en-US" altLang="zh-CN" sz="2800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51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Overloading Operators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1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1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38" grpId="0" animBg="1"/>
      <p:bldP spid="5519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1897244-ED84-408C-B879-96038F3F8589}" type="slidenum">
              <a:rPr lang="en-US" altLang="zh-CN"/>
              <a:pPr/>
              <a:t>48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Automatic Type Conversion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With the right constructors, the system can do</a:t>
            </a:r>
            <a:br>
              <a:rPr lang="en-US" altLang="zh-CN" sz="2400"/>
            </a:br>
            <a:r>
              <a:rPr lang="en-US" altLang="zh-CN" sz="2400"/>
              <a:t>type conversions for your classes</a:t>
            </a:r>
          </a:p>
          <a:p>
            <a:pPr lvl="1"/>
            <a:r>
              <a:rPr lang="en-US" altLang="zh-CN" sz="2400"/>
              <a:t>This code (from Display </a:t>
            </a:r>
            <a:r>
              <a:rPr lang="en-US" altLang="zh-CN" sz="2400">
                <a:ea typeface="宋体" panose="02010600030101010101" pitchFamily="2" charset="-122"/>
              </a:rPr>
              <a:t>8</a:t>
            </a:r>
            <a:r>
              <a:rPr lang="en-US" altLang="zh-CN" sz="2400"/>
              <a:t>.5) actually works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Money base_amount(100, 60), full_amount;</a:t>
            </a:r>
            <a:br>
              <a:rPr lang="en-US" altLang="zh-CN" sz="2400"/>
            </a:br>
            <a:r>
              <a:rPr lang="en-US" altLang="zh-CN" sz="2400"/>
              <a:t>     full_amount = base_amount + 25;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integer 25 is converted to type Money so it </a:t>
            </a:r>
            <a:br>
              <a:rPr lang="en-US" altLang="zh-CN" sz="2400"/>
            </a:br>
            <a:r>
              <a:rPr lang="en-US" altLang="zh-CN" sz="2400"/>
              <a:t>can be added to base_amount!</a:t>
            </a:r>
          </a:p>
          <a:p>
            <a:pPr lvl="1"/>
            <a:r>
              <a:rPr lang="en-US" altLang="zh-CN" sz="2400"/>
              <a:t>How does that happen?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171541F-F89A-4062-BB0C-31DA4B9AAB25}" type="slidenum">
              <a:rPr lang="en-US" altLang="zh-CN"/>
              <a:pPr/>
              <a:t>49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1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When the compiler sees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+ 25, </a:t>
            </a:r>
            <a:br>
              <a:rPr lang="en-US" altLang="zh-CN" sz="2400" dirty="0"/>
            </a:br>
            <a:r>
              <a:rPr lang="en-US" altLang="zh-CN" sz="2400" dirty="0"/>
              <a:t>it first looks for an overloaded + operator to </a:t>
            </a:r>
            <a:br>
              <a:rPr lang="en-US" altLang="zh-CN" sz="2400" dirty="0"/>
            </a:br>
            <a:r>
              <a:rPr lang="en-US" altLang="zh-CN" sz="2400" dirty="0"/>
              <a:t>perform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 err="1"/>
              <a:t>Money_object</a:t>
            </a:r>
            <a:r>
              <a:rPr lang="en-US" altLang="zh-CN" sz="2400" dirty="0"/>
              <a:t> + integer</a:t>
            </a:r>
            <a:br>
              <a:rPr lang="en-US" altLang="zh-CN" sz="2400" dirty="0"/>
            </a:br>
            <a:endParaRPr lang="en-US" altLang="zh-CN" sz="2400" dirty="0"/>
          </a:p>
          <a:p>
            <a:pPr lvl="1"/>
            <a:r>
              <a:rPr lang="en-US" altLang="zh-CN" sz="2400" dirty="0"/>
              <a:t>If it exists, it might look like this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friend Money operator +(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amount1,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amount2);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en-US" altLang="zh-CN" dirty="0"/>
              <a:t>Friend Functions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87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AF3342-3A07-474B-9053-6DBC5CF05B7E}" type="slidenum">
              <a:rPr lang="en-US" altLang="zh-CN"/>
              <a:pPr/>
              <a:t>50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Event 2</a:t>
            </a:r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/>
              <a:t>When the appropriate version of + is not found, </a:t>
            </a:r>
            <a:br>
              <a:rPr lang="en-US" altLang="zh-CN" sz="2400"/>
            </a:br>
            <a:r>
              <a:rPr lang="en-US" altLang="zh-CN" sz="2400"/>
              <a:t>the compiler looks for a constructor that takes </a:t>
            </a:r>
            <a:br>
              <a:rPr lang="en-US" altLang="zh-CN" sz="2400"/>
            </a:br>
            <a:r>
              <a:rPr lang="en-US" altLang="zh-CN" sz="2400"/>
              <a:t>a single integer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Money constructor that takes a single parameter</a:t>
            </a:r>
            <a:br>
              <a:rPr lang="en-US" altLang="zh-CN" sz="2400"/>
            </a:br>
            <a:r>
              <a:rPr lang="en-US" altLang="zh-CN" sz="2400"/>
              <a:t>of type long will work </a:t>
            </a:r>
            <a:br>
              <a:rPr lang="en-US" altLang="zh-CN" sz="2400"/>
            </a:br>
            <a:endParaRPr lang="en-US" altLang="zh-CN" sz="2400"/>
          </a:p>
          <a:p>
            <a:pPr lvl="1"/>
            <a:r>
              <a:rPr lang="en-US" altLang="zh-CN" sz="2400"/>
              <a:t>The constructor Money(long dollars) converts 25 </a:t>
            </a:r>
            <a:br>
              <a:rPr lang="en-US" altLang="zh-CN" sz="2400"/>
            </a:br>
            <a:r>
              <a:rPr lang="en-US" altLang="zh-CN" sz="2400"/>
              <a:t>to a Money object so the two values can be added!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E81BB40-FEAF-4D98-BF33-B1261863D7BF}" type="slidenum">
              <a:rPr lang="en-US" altLang="zh-CN"/>
              <a:pPr/>
              <a:t>51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Again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Although the compiler was able to find a </a:t>
            </a:r>
            <a:br>
              <a:rPr lang="en-US" altLang="zh-CN" dirty="0"/>
            </a:br>
            <a:r>
              <a:rPr lang="en-US" altLang="zh-CN" dirty="0"/>
              <a:t>way to add </a:t>
            </a:r>
            <a:br>
              <a:rPr lang="en-US" altLang="zh-CN" dirty="0"/>
            </a:br>
            <a:r>
              <a:rPr lang="en-US" altLang="zh-CN" dirty="0"/>
              <a:t>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this  addition will cause </a:t>
            </a:r>
            <a:r>
              <a:rPr lang="en-US" altLang="zh-CN" dirty="0">
                <a:solidFill>
                  <a:srgbClr val="FF0000"/>
                </a:solidFill>
              </a:rPr>
              <a:t>an error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base_amount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+ 25.67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There is no constructor in the Money class that takes a single argument of type double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CC8D884-A5A4-4438-ADB6-69540D810BB3}" type="slidenum">
              <a:rPr lang="en-US" altLang="zh-CN"/>
              <a:pPr/>
              <a:t>52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Constructor For double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To permit  </a:t>
            </a:r>
            <a:r>
              <a:rPr lang="en-US" altLang="zh-CN" sz="2400" dirty="0" err="1"/>
              <a:t>base_amount</a:t>
            </a:r>
            <a:r>
              <a:rPr lang="en-US" altLang="zh-CN" sz="2400" dirty="0"/>
              <a:t> + 25.67, the following </a:t>
            </a:r>
            <a:br>
              <a:rPr lang="en-US" altLang="zh-CN" sz="2400" dirty="0"/>
            </a:br>
            <a:r>
              <a:rPr lang="en-US" altLang="zh-CN" sz="2400" dirty="0"/>
              <a:t>constructor should be declared and defined</a:t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Money(double amount);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// Initialize object so its value is $amount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>    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533770D6-F1B3-42C4-9DAB-F91812BEE537}" type="slidenum">
              <a:rPr lang="en-US" altLang="zh-CN"/>
              <a:pPr/>
              <a:t>53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Unary Operators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Unary operators take a single argument</a:t>
            </a:r>
          </a:p>
          <a:p>
            <a:r>
              <a:rPr lang="en-US" altLang="zh-CN" sz="2400" dirty="0"/>
              <a:t>The unary – operator is used to negate a value</a:t>
            </a:r>
            <a:br>
              <a:rPr lang="en-US" altLang="zh-CN" sz="2400" dirty="0"/>
            </a:br>
            <a:r>
              <a:rPr lang="en-US" altLang="zh-CN" sz="2400" dirty="0"/>
              <a:t>                               x = -y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en-US" altLang="zh-CN" sz="2400" dirty="0"/>
              <a:t>++ and - -  are also unary operators</a:t>
            </a:r>
          </a:p>
          <a:p>
            <a:r>
              <a:rPr lang="en-US" altLang="zh-CN" sz="2400" dirty="0"/>
              <a:t>Unary operators can be overloaded</a:t>
            </a:r>
          </a:p>
          <a:p>
            <a:pPr lvl="1"/>
            <a:r>
              <a:rPr lang="en-US" altLang="zh-CN" sz="2400" dirty="0"/>
              <a:t>The Money class  of Display </a:t>
            </a:r>
            <a:r>
              <a:rPr lang="en-US" altLang="zh-CN" sz="2400" dirty="0" smtClean="0">
                <a:ea typeface="宋体" panose="02010600030101010101" pitchFamily="2" charset="-122"/>
              </a:rPr>
              <a:t>11</a:t>
            </a:r>
            <a:r>
              <a:rPr lang="en-US" altLang="zh-CN" sz="2400" dirty="0" smtClean="0"/>
              <a:t>.6 </a:t>
            </a:r>
            <a:r>
              <a:rPr lang="en-US" altLang="zh-CN" sz="2400" dirty="0"/>
              <a:t>can includes </a:t>
            </a:r>
          </a:p>
          <a:p>
            <a:pPr lvl="2"/>
            <a:r>
              <a:rPr lang="en-US" altLang="zh-CN" sz="2000" dirty="0"/>
              <a:t>A binary – operator</a:t>
            </a:r>
          </a:p>
          <a:p>
            <a:pPr lvl="2"/>
            <a:r>
              <a:rPr lang="en-US" altLang="zh-CN" sz="2000" dirty="0"/>
              <a:t>A unary – operator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28312AD1-4E93-4AB5-8F55-C2032645FFAC}" type="slidenum">
              <a:rPr lang="en-US" altLang="zh-CN"/>
              <a:pPr/>
              <a:t>54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5910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404364" y="52657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-</a:t>
            </a:r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Overloading the – operator with two parameters</a:t>
            </a:r>
            <a:br>
              <a:rPr lang="en-US" altLang="zh-CN" sz="2400" dirty="0"/>
            </a:br>
            <a:r>
              <a:rPr lang="en-US" altLang="zh-CN" sz="2400" dirty="0"/>
              <a:t>allows us to subtract Money objects as in</a:t>
            </a:r>
            <a:br>
              <a:rPr lang="en-US" altLang="zh-CN" sz="2400" dirty="0"/>
            </a:br>
            <a:r>
              <a:rPr lang="en-US" altLang="zh-CN" sz="2400" dirty="0"/>
              <a:t>          Money  amount1, amount2, amount2;</a:t>
            </a:r>
            <a:br>
              <a:rPr lang="en-US" altLang="zh-CN" sz="2400" dirty="0"/>
            </a:br>
            <a:r>
              <a:rPr lang="en-US" altLang="zh-CN" sz="2400" dirty="0"/>
              <a:t>            …</a:t>
            </a:r>
            <a:br>
              <a:rPr lang="en-US" altLang="zh-CN" sz="2400" dirty="0"/>
            </a:b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amount1 – amount2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Overloading the – operator with one parameter</a:t>
            </a:r>
            <a:br>
              <a:rPr lang="en-US" altLang="zh-CN" sz="2400" dirty="0"/>
            </a:br>
            <a:r>
              <a:rPr lang="en-US" altLang="zh-CN" sz="2400" dirty="0"/>
              <a:t>allows us to negate a money value like this</a:t>
            </a:r>
            <a:br>
              <a:rPr lang="en-US" altLang="zh-CN" sz="2400" dirty="0"/>
            </a:br>
            <a:r>
              <a:rPr lang="en-US" altLang="zh-CN" sz="2400" dirty="0"/>
              <a:t>                  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amount3 =  -amount1;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9F2718-C72C-43C4-AF07-9CE0C1566032}" type="slidenum">
              <a:rPr lang="en-US" altLang="zh-CN"/>
              <a:pPr/>
              <a:t>55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560142" name="Group 14"/>
          <p:cNvGrpSpPr>
            <a:grpSpLocks/>
          </p:cNvGrpSpPr>
          <p:nvPr/>
        </p:nvGrpSpPr>
        <p:grpSpPr bwMode="auto">
          <a:xfrm>
            <a:off x="1611313" y="4044950"/>
            <a:ext cx="5210175" cy="1898650"/>
            <a:chOff x="1015" y="2548"/>
            <a:chExt cx="3282" cy="1196"/>
          </a:xfrm>
        </p:grpSpPr>
        <p:grpSp>
          <p:nvGrpSpPr>
            <p:cNvPr id="560139" name="Group 11"/>
            <p:cNvGrpSpPr>
              <a:grpSpLocks/>
            </p:cNvGrpSpPr>
            <p:nvPr/>
          </p:nvGrpSpPr>
          <p:grpSpPr bwMode="auto">
            <a:xfrm>
              <a:off x="1015" y="2548"/>
              <a:ext cx="1177" cy="632"/>
              <a:chOff x="1015" y="2548"/>
              <a:chExt cx="1177" cy="632"/>
            </a:xfrm>
          </p:grpSpPr>
          <p:sp>
            <p:nvSpPr>
              <p:cNvPr id="560131" name="Text Box 3"/>
              <p:cNvSpPr txBox="1">
                <a:spLocks noChangeArrowheads="1"/>
              </p:cNvSpPr>
              <p:nvPr/>
            </p:nvSpPr>
            <p:spPr bwMode="auto">
              <a:xfrm>
                <a:off x="1015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chemeClr val="tx2"/>
                    </a:solidFill>
                  </a:rPr>
                  <a:t>Operand 1</a:t>
                </a:r>
              </a:p>
            </p:txBody>
          </p:sp>
          <p:sp>
            <p:nvSpPr>
              <p:cNvPr id="560134" name="Line 6"/>
              <p:cNvSpPr>
                <a:spLocks noChangeShapeType="1"/>
              </p:cNvSpPr>
              <p:nvPr/>
            </p:nvSpPr>
            <p:spPr bwMode="auto">
              <a:xfrm flipV="1">
                <a:off x="1920" y="2548"/>
                <a:ext cx="0" cy="34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0" name="Group 12"/>
            <p:cNvGrpSpPr>
              <a:grpSpLocks/>
            </p:cNvGrpSpPr>
            <p:nvPr/>
          </p:nvGrpSpPr>
          <p:grpSpPr bwMode="auto">
            <a:xfrm>
              <a:off x="1954" y="2548"/>
              <a:ext cx="1002" cy="1196"/>
              <a:chOff x="1954" y="2548"/>
              <a:chExt cx="1002" cy="1196"/>
            </a:xfrm>
          </p:grpSpPr>
          <p:sp>
            <p:nvSpPr>
              <p:cNvPr id="560132" name="Text Box 4"/>
              <p:cNvSpPr txBox="1">
                <a:spLocks noChangeArrowheads="1"/>
              </p:cNvSpPr>
              <p:nvPr/>
            </p:nvSpPr>
            <p:spPr bwMode="auto">
              <a:xfrm>
                <a:off x="1954" y="3417"/>
                <a:ext cx="10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Operator</a:t>
                </a:r>
              </a:p>
            </p:txBody>
          </p:sp>
          <p:sp>
            <p:nvSpPr>
              <p:cNvPr id="560135" name="Line 7"/>
              <p:cNvSpPr>
                <a:spLocks noChangeShapeType="1"/>
              </p:cNvSpPr>
              <p:nvPr/>
            </p:nvSpPr>
            <p:spPr bwMode="auto">
              <a:xfrm flipV="1">
                <a:off x="2380" y="2548"/>
                <a:ext cx="0" cy="888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0141" name="Group 13"/>
            <p:cNvGrpSpPr>
              <a:grpSpLocks/>
            </p:cNvGrpSpPr>
            <p:nvPr/>
          </p:nvGrpSpPr>
          <p:grpSpPr bwMode="auto">
            <a:xfrm>
              <a:off x="3120" y="2560"/>
              <a:ext cx="1177" cy="620"/>
              <a:chOff x="3120" y="2560"/>
              <a:chExt cx="1177" cy="620"/>
            </a:xfrm>
          </p:grpSpPr>
          <p:sp>
            <p:nvSpPr>
              <p:cNvPr id="560133" name="Text Box 5"/>
              <p:cNvSpPr txBox="1">
                <a:spLocks noChangeArrowheads="1"/>
              </p:cNvSpPr>
              <p:nvPr/>
            </p:nvSpPr>
            <p:spPr bwMode="auto">
              <a:xfrm>
                <a:off x="3120" y="2853"/>
                <a:ext cx="11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8BE1A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>
                    <a:solidFill>
                      <a:schemeClr val="tx2"/>
                    </a:solidFill>
                  </a:rPr>
                  <a:t>Operand 2</a:t>
                </a:r>
              </a:p>
            </p:txBody>
          </p:sp>
          <p:sp>
            <p:nvSpPr>
              <p:cNvPr id="560136" name="Line 8"/>
              <p:cNvSpPr>
                <a:spLocks noChangeShapeType="1"/>
              </p:cNvSpPr>
              <p:nvPr/>
            </p:nvSpPr>
            <p:spPr bwMode="auto">
              <a:xfrm flipV="1">
                <a:off x="3617" y="2560"/>
                <a:ext cx="0" cy="300"/>
              </a:xfrm>
              <a:prstGeom prst="line">
                <a:avLst/>
              </a:prstGeom>
              <a:noFill/>
              <a:ln w="5715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601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&lt;&lt; and &gt;&gt;</a:t>
            </a:r>
          </a:p>
        </p:txBody>
      </p:sp>
      <p:sp>
        <p:nvSpPr>
          <p:cNvPr id="5601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insertion operator &lt;&lt; is a binary operator</a:t>
            </a:r>
          </a:p>
          <a:p>
            <a:pPr lvl="1"/>
            <a:r>
              <a:rPr lang="en-US" altLang="zh-CN" dirty="0"/>
              <a:t>The first operand is the output stream</a:t>
            </a:r>
          </a:p>
          <a:p>
            <a:pPr lvl="1"/>
            <a:r>
              <a:rPr lang="en-US" altLang="zh-CN" dirty="0"/>
              <a:t>The second operand is the value following &lt;&lt;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		  </a:t>
            </a:r>
            <a:r>
              <a:rPr lang="en-US" altLang="zh-CN" dirty="0" err="1"/>
              <a:t>cout</a:t>
            </a:r>
            <a:r>
              <a:rPr lang="en-US" altLang="zh-CN" dirty="0"/>
              <a:t> &lt;&lt; "Hello out there.\n";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648555C-13FC-4A82-ADB0-03D3DD0D98D8}" type="slidenum">
              <a:rPr lang="en-US" altLang="zh-CN"/>
              <a:pPr/>
              <a:t>56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Replacing Function output</a:t>
            </a:r>
          </a:p>
        </p:txBody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Overloading the &lt;&lt; operator allows us to </a:t>
            </a:r>
            <a:br>
              <a:rPr lang="en-US" altLang="zh-CN" dirty="0"/>
            </a:br>
            <a:r>
              <a:rPr lang="en-US" altLang="zh-CN" dirty="0"/>
              <a:t>use &lt;&lt; instead of Money's output function</a:t>
            </a:r>
          </a:p>
          <a:p>
            <a:pPr lvl="1"/>
            <a:r>
              <a:rPr lang="en-US" altLang="zh-CN" dirty="0"/>
              <a:t>Given the declaration:  Money amount(100); </a:t>
            </a:r>
            <a:br>
              <a:rPr lang="en-US" altLang="zh-CN" dirty="0"/>
            </a:br>
            <a:r>
              <a:rPr lang="en-US" altLang="zh-CN" dirty="0"/>
              <a:t>                       </a:t>
            </a:r>
            <a:br>
              <a:rPr lang="en-US" altLang="zh-CN" dirty="0"/>
            </a:br>
            <a:r>
              <a:rPr lang="en-US" altLang="zh-CN" dirty="0"/>
              <a:t>         		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amount.output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 can become</a:t>
            </a:r>
          </a:p>
          <a:p>
            <a:pPr lvl="1"/>
            <a:r>
              <a:rPr lang="en-US" altLang="zh-CN" dirty="0"/>
              <a:t> 			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&lt;&lt; amount;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8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Because &lt;&lt; is a binary operator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 " &lt;&lt; amount &lt;&lt; " in my purse.";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seems as if it could be grouped as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 ) &lt;&lt; amount) &lt;&lt; "in my purse.";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/>
              <a:t>To provide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as an argument for  &lt;&lt; amount,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"I have") must return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261A834-6A0B-492C-BAFA-25CB82AD1A60}" type="slidenum">
              <a:rPr lang="en-US" altLang="zh-CN"/>
              <a:pPr/>
              <a:t>57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2178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653602" y="5608638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11.7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Does &lt;&lt; Return?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65DFEE8-DCFA-453B-95CC-DF774B7738B0}" type="slidenum">
              <a:rPr lang="en-US" altLang="zh-CN"/>
              <a:pPr/>
              <a:t>58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Declaration</a:t>
            </a:r>
          </a:p>
        </p:txBody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Based on the previous example, &lt;&lt; should return</a:t>
            </a:r>
            <a:br>
              <a:rPr lang="en-US" altLang="zh-CN" sz="2400" dirty="0"/>
            </a:br>
            <a:r>
              <a:rPr lang="en-US" altLang="zh-CN" sz="2400" dirty="0"/>
              <a:t>its first argument, the output stream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This leads to a declaration of the overloaded </a:t>
            </a:r>
            <a:br>
              <a:rPr lang="en-US" altLang="zh-CN" sz="2400" dirty="0"/>
            </a:br>
            <a:r>
              <a:rPr lang="en-US" altLang="zh-CN" sz="2400" dirty="0"/>
              <a:t>&lt;&lt; operator for the Money class: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class Money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public: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friend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amount);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             …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72E5CDD-DAC1-4FB8-8E11-C689F6E47DD3}" type="slidenum">
              <a:rPr lang="en-US" altLang="zh-CN"/>
              <a:pPr/>
              <a:t>59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Overloaded &lt;&lt; Definition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following defines the &lt;&lt; operator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outs,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Money&amp; amount)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&lt;Same as the body of Money::output  in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 Display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11.3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(except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is replaced </a:t>
            </a:r>
            <a:b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 with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) &gt;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return outs;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28A1E99-DD88-4F44-A2D8-5F17843714CB}" type="slidenum">
              <a:rPr lang="en-US" altLang="zh-CN"/>
              <a:pPr/>
              <a:t>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Friend Function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Class operations are typically implemented</a:t>
            </a:r>
            <a:br>
              <a:rPr lang="en-US" altLang="zh-CN" dirty="0"/>
            </a:br>
            <a:r>
              <a:rPr lang="en-US" altLang="zh-CN" dirty="0"/>
              <a:t>as member functions</a:t>
            </a:r>
          </a:p>
          <a:p>
            <a:endParaRPr lang="en-US" altLang="zh-CN" dirty="0"/>
          </a:p>
          <a:p>
            <a:r>
              <a:rPr lang="en-US" altLang="zh-CN" dirty="0"/>
              <a:t>Some operations are better implemented as </a:t>
            </a: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ordinary (nonmember)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24F151D-A035-440F-A65F-6B6D2D616A40}" type="slidenum">
              <a:rPr lang="en-US" altLang="zh-CN"/>
              <a:pPr/>
              <a:t>60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Return ostream&amp; ?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The &amp; means a </a:t>
            </a:r>
            <a:r>
              <a:rPr lang="en-US" altLang="zh-CN" sz="2400" dirty="0">
                <a:solidFill>
                  <a:srgbClr val="FF0000"/>
                </a:solidFill>
              </a:rPr>
              <a:t>reference</a:t>
            </a:r>
            <a:r>
              <a:rPr lang="en-US" altLang="zh-CN" sz="2400" dirty="0"/>
              <a:t> is returned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 far all our functions have returned values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value of a stream object is not so simple to </a:t>
            </a:r>
            <a:br>
              <a:rPr lang="en-US" altLang="zh-CN" sz="2400" dirty="0"/>
            </a:br>
            <a:r>
              <a:rPr lang="en-US" altLang="zh-CN" sz="2400" dirty="0"/>
              <a:t> return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The value of a stream might be an entire file, the </a:t>
            </a:r>
            <a:br>
              <a:rPr lang="en-US" altLang="zh-CN" sz="2400" dirty="0"/>
            </a:br>
            <a:r>
              <a:rPr lang="en-US" altLang="zh-CN" sz="2400" dirty="0"/>
              <a:t>keyboard, or the screen!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We want to return the stream itself, not the </a:t>
            </a:r>
            <a:br>
              <a:rPr lang="en-US" altLang="zh-CN" sz="2400" dirty="0"/>
            </a:br>
            <a:r>
              <a:rPr lang="en-US" altLang="zh-CN" sz="2400" dirty="0"/>
              <a:t>value of the stream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The &amp; means that we want to return the stream, </a:t>
            </a:r>
            <a:br>
              <a:rPr lang="en-US" altLang="zh-CN" sz="2400" dirty="0"/>
            </a:br>
            <a:r>
              <a:rPr lang="en-US" altLang="zh-CN" sz="2400" dirty="0"/>
              <a:t>not its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Overloading the &gt;&gt; operator for input is very </a:t>
            </a:r>
            <a:br>
              <a:rPr lang="en-US" altLang="zh-CN" sz="2400" dirty="0"/>
            </a:br>
            <a:r>
              <a:rPr lang="en-US" altLang="zh-CN" sz="2400" dirty="0"/>
              <a:t>similar to overloading the  &lt;&lt; for output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 &gt;&gt; could be defined this way for the Money class</a:t>
            </a:r>
            <a:br>
              <a:rPr lang="en-US" altLang="zh-CN" sz="2400" dirty="0"/>
            </a:b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&gt;&gt;(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ins,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        Money&amp; amount);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&lt;This part is the same as the body of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 Money::input in Display 11.3 (except that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is replaced with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amount.all_cents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)&gt;  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		return ins;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}                                        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B4DA05D-B414-4F38-BAC3-C302CEF3EBFA}" type="slidenum">
              <a:rPr lang="en-US" altLang="zh-CN"/>
              <a:pPr/>
              <a:t>61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627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50864" y="5627688"/>
            <a:ext cx="310476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 </a:t>
            </a:r>
            <a:r>
              <a:rPr lang="en-US" altLang="zh-CN" sz="2800" b="1" dirty="0">
                <a:solidFill>
                  <a:schemeClr val="tx2"/>
                </a:solidFill>
              </a:rPr>
              <a:t>(1-4)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&gt;&gt;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Page 649, 17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62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76473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D21A7A7-6422-47AE-9285-E112A5B6D6E1}" type="slidenum">
              <a:rPr lang="en-US" altLang="zh-CN"/>
              <a:pPr/>
              <a:t>63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.2 </a:t>
            </a:r>
            <a:r>
              <a:rPr lang="en-US" altLang="zh-CN" dirty="0"/>
              <a:t>Conclusion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purpose of a making a function a friend?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Describe the use of constant parameters?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Identify the return type of the overloaded operators</a:t>
            </a:r>
            <a:br>
              <a:rPr lang="en-US" altLang="zh-CN"/>
            </a:br>
            <a:r>
              <a:rPr lang="en-US" altLang="zh-CN"/>
              <a:t>&lt;&lt; and &gt;&gt;?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en-US" altLang="zh-CN" dirty="0"/>
              <a:t>Arrays and </a:t>
            </a:r>
            <a:r>
              <a:rPr lang="en-US" altLang="zh-CN" dirty="0" smtClean="0"/>
              <a:t>Classes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898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2EA7D5A-B06D-43E9-B94F-1CB55F7E7CA5}" type="slidenum">
              <a:rPr lang="en-US" altLang="zh-CN"/>
              <a:pPr/>
              <a:t>65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and Classes</a:t>
            </a:r>
          </a:p>
        </p:txBody>
      </p:sp>
      <p:sp>
        <p:nvSpPr>
          <p:cNvPr id="5888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Arrays can use structures or classes as their </a:t>
            </a:r>
            <a:br>
              <a:rPr lang="en-US" altLang="zh-CN" dirty="0"/>
            </a:br>
            <a:r>
              <a:rPr lang="en-US" altLang="zh-CN" dirty="0"/>
              <a:t>base types</a:t>
            </a:r>
          </a:p>
          <a:p>
            <a:pPr lvl="1"/>
            <a:r>
              <a:rPr lang="en-US" altLang="zh-CN" dirty="0"/>
              <a:t>Example: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double velocity;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			char direction;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WindInfo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[10];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0255EB7-A90A-41B2-BC86-C8C0877C3C1F}" type="slidenum">
              <a:rPr lang="en-US" altLang="zh-CN"/>
              <a:pPr/>
              <a:t>66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Members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an array's base type is a structure or a </a:t>
            </a:r>
            <a:br>
              <a:rPr lang="en-US" altLang="zh-CN" dirty="0"/>
            </a:br>
            <a:r>
              <a:rPr lang="en-US" altLang="zh-CN" dirty="0"/>
              <a:t>class…</a:t>
            </a:r>
          </a:p>
          <a:p>
            <a:pPr lvl="1"/>
            <a:r>
              <a:rPr lang="en-US" altLang="zh-CN" sz="2400" dirty="0"/>
              <a:t>Use the dot operator to access the members of </a:t>
            </a:r>
            <a:r>
              <a:rPr lang="en-US" altLang="zh-CN" sz="2400" dirty="0" err="1"/>
              <a:t>anindexed</a:t>
            </a:r>
            <a:r>
              <a:rPr lang="en-US" altLang="zh-CN" sz="2400" dirty="0"/>
              <a:t> variable</a:t>
            </a:r>
          </a:p>
          <a:p>
            <a:pPr lvl="1"/>
            <a:r>
              <a:rPr lang="en-US" altLang="zh-CN" sz="2400" dirty="0"/>
              <a:t>Example:   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	for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10;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	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&lt;&lt; "Enter velocity: ";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		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&gt;&gt;  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data_point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].velocity;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		 …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	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Money class of Chapter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 can be the base</a:t>
            </a:r>
            <a:br>
              <a:rPr lang="en-US" altLang="zh-CN"/>
            </a:br>
            <a:r>
              <a:rPr lang="en-US" altLang="zh-CN"/>
              <a:t>type for an array</a:t>
            </a:r>
          </a:p>
          <a:p>
            <a:endParaRPr lang="en-US" altLang="zh-CN"/>
          </a:p>
          <a:p>
            <a:r>
              <a:rPr lang="en-US" altLang="zh-CN"/>
              <a:t>When an array of classes is declared</a:t>
            </a:r>
          </a:p>
          <a:p>
            <a:pPr lvl="1"/>
            <a:r>
              <a:rPr lang="en-US" altLang="zh-CN"/>
              <a:t>The default constructor is called to initialize the </a:t>
            </a:r>
            <a:br>
              <a:rPr lang="en-US" altLang="zh-CN"/>
            </a:br>
            <a:r>
              <a:rPr lang="en-US" altLang="zh-CN"/>
              <a:t>indexed variables</a:t>
            </a:r>
          </a:p>
          <a:p>
            <a:r>
              <a:rPr lang="en-US" altLang="zh-CN"/>
              <a:t>An array of class Money is demonstrated in</a:t>
            </a:r>
            <a:br>
              <a:rPr lang="en-US" altLang="zh-CN"/>
            </a:br>
            <a:r>
              <a:rPr lang="en-US" altLang="zh-CN"/>
              <a:t> </a:t>
            </a:r>
          </a:p>
          <a:p>
            <a:pPr lvl="1"/>
            <a:endParaRPr lang="en-US" altLang="zh-CN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39E8B97-464E-463C-AE1A-B09FE5226135}" type="slidenum">
              <a:rPr lang="en-US" altLang="zh-CN"/>
              <a:pPr/>
              <a:t>67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085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346720" y="2366963"/>
            <a:ext cx="33051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.13 </a:t>
            </a:r>
            <a:r>
              <a:rPr lang="en-US" altLang="zh-CN" sz="2800" b="1" dirty="0">
                <a:solidFill>
                  <a:schemeClr val="tx2"/>
                </a:solidFill>
              </a:rPr>
              <a:t>(1-2)</a:t>
            </a:r>
          </a:p>
        </p:txBody>
      </p:sp>
      <p:sp>
        <p:nvSpPr>
          <p:cNvPr id="59085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189538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590852" name="Text Box 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5448282" y="5795963"/>
            <a:ext cx="2984536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.14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of Money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animBg="1"/>
      <p:bldP spid="59085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82EE02F-2A29-4B8C-9FD3-0D64403C32F2}" type="slidenum">
              <a:rPr lang="en-US" altLang="zh-CN"/>
              <a:pPr/>
              <a:t>68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Structure Members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structure can contain an array as a member</a:t>
            </a:r>
          </a:p>
          <a:p>
            <a:pPr lvl="1"/>
            <a:r>
              <a:rPr lang="en-US" altLang="zh-CN" dirty="0"/>
              <a:t>Example: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struct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Data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			double time[10];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distance;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			 }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Data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  <a:p>
            <a:pPr lvl="1"/>
            <a:r>
              <a:rPr lang="en-US" altLang="zh-CN" dirty="0" err="1"/>
              <a:t>my_best</a:t>
            </a:r>
            <a:r>
              <a:rPr lang="en-US" altLang="zh-CN" dirty="0"/>
              <a:t> contains an array of type double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9319FC5-4CA5-4047-AE93-B4F2014200EA}" type="slidenum">
              <a:rPr lang="en-US" altLang="zh-CN"/>
              <a:pPr/>
              <a:t>69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Accessing Array Elements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access the array elements within a structure</a:t>
            </a:r>
          </a:p>
          <a:p>
            <a:pPr lvl="1"/>
            <a:r>
              <a:rPr lang="en-US" altLang="zh-CN" dirty="0"/>
              <a:t>Use the dot operator to identify the array within the structure</a:t>
            </a:r>
          </a:p>
          <a:p>
            <a:pPr lvl="1"/>
            <a:r>
              <a:rPr lang="en-US" altLang="zh-CN" dirty="0"/>
              <a:t>Use the [ ]'s to identify the indexed variable desired</a:t>
            </a:r>
          </a:p>
          <a:p>
            <a:pPr lvl="1"/>
            <a:r>
              <a:rPr lang="en-US" altLang="zh-CN" dirty="0"/>
              <a:t>Example: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my_best.time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references the </a:t>
            </a:r>
            <a:r>
              <a:rPr lang="en-US" altLang="zh-CN" dirty="0" err="1"/>
              <a:t>ith</a:t>
            </a:r>
            <a:r>
              <a:rPr lang="en-US" altLang="zh-CN" dirty="0"/>
              <a:t> indexed variable of the variable time in the structure </a:t>
            </a:r>
            <a:r>
              <a:rPr lang="en-US" altLang="zh-CN" dirty="0" err="1"/>
              <a:t>my_best</a:t>
            </a:r>
            <a:endParaRPr lang="en-US" altLang="zh-CN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BBEEEA2-9C98-40F5-9A1A-5ED8054A22A2}" type="slidenum">
              <a:rPr lang="en-US" altLang="zh-CN"/>
              <a:pPr/>
              <a:t>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An Equality Function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DayOfYear</a:t>
            </a:r>
            <a:r>
              <a:rPr lang="en-US" altLang="zh-CN" dirty="0"/>
              <a:t> class from Chapter </a:t>
            </a:r>
            <a:r>
              <a:rPr lang="en-US" altLang="zh-CN" dirty="0" smtClean="0"/>
              <a:t>10 </a:t>
            </a:r>
            <a:r>
              <a:rPr lang="en-US" altLang="zh-CN" dirty="0"/>
              <a:t>can</a:t>
            </a:r>
            <a:br>
              <a:rPr lang="en-US" altLang="zh-CN" dirty="0"/>
            </a:br>
            <a:r>
              <a:rPr lang="en-US" altLang="zh-CN" dirty="0"/>
              <a:t>be enhanced to include an equality function</a:t>
            </a:r>
          </a:p>
          <a:p>
            <a:pPr lvl="1"/>
            <a:r>
              <a:rPr lang="en-US" altLang="zh-CN" dirty="0"/>
              <a:t>An equality function tests two objects of </a:t>
            </a:r>
            <a:br>
              <a:rPr lang="en-US" altLang="zh-CN" dirty="0"/>
            </a:br>
            <a:r>
              <a:rPr lang="en-US" altLang="zh-CN" dirty="0"/>
              <a:t>type </a:t>
            </a:r>
            <a:r>
              <a:rPr lang="en-US" altLang="zh-CN" dirty="0" err="1"/>
              <a:t>DayOfYear</a:t>
            </a:r>
            <a:r>
              <a:rPr lang="en-US" altLang="zh-CN" dirty="0"/>
              <a:t> to see if their values represent </a:t>
            </a:r>
            <a:br>
              <a:rPr lang="en-US" altLang="zh-CN" dirty="0"/>
            </a:br>
            <a:r>
              <a:rPr lang="en-US" altLang="zh-CN" dirty="0"/>
              <a:t>the same date</a:t>
            </a:r>
          </a:p>
          <a:p>
            <a:pPr lvl="1"/>
            <a:r>
              <a:rPr lang="en-US" altLang="zh-CN" dirty="0"/>
              <a:t>Two dates are equal if they represent the same </a:t>
            </a:r>
            <a:br>
              <a:rPr lang="en-US" altLang="zh-CN" dirty="0"/>
            </a:br>
            <a:r>
              <a:rPr lang="en-US" altLang="zh-CN" dirty="0"/>
              <a:t>day and month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C1374C8-C911-4EB3-ABC0-11FFB206E5C4}" type="slidenum">
              <a:rPr lang="en-US" altLang="zh-CN"/>
              <a:pPr/>
              <a:t>70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Class Members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Class </a:t>
            </a:r>
            <a:r>
              <a:rPr lang="en-US" altLang="zh-CN" sz="2400" dirty="0" err="1"/>
              <a:t>TemperatureList</a:t>
            </a:r>
            <a:r>
              <a:rPr lang="en-US" altLang="zh-CN" sz="2400" dirty="0"/>
              <a:t> includes an array</a:t>
            </a:r>
          </a:p>
          <a:p>
            <a:pPr lvl="1"/>
            <a:r>
              <a:rPr lang="en-US" altLang="zh-CN" sz="2400" dirty="0"/>
              <a:t>The array, named list, contains temperatures</a:t>
            </a:r>
          </a:p>
          <a:p>
            <a:pPr lvl="1"/>
            <a:r>
              <a:rPr lang="en-US" altLang="zh-CN" sz="2400" dirty="0"/>
              <a:t>Member variable size is the number of items stored</a:t>
            </a:r>
          </a:p>
          <a:p>
            <a:pPr lvl="1"/>
            <a:r>
              <a:rPr lang="en-US" altLang="zh-CN" sz="2400" dirty="0"/>
              <a:t> 		      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{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public: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TemperatureList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( ); 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//Member functions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private: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			             double   list [MAX_LIST_SIZE];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size;</a:t>
            </a:r>
            <a:b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}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create an object of type </a:t>
            </a:r>
            <a:r>
              <a:rPr lang="en-US" altLang="zh-CN" dirty="0" err="1"/>
              <a:t>TemperatureList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TemperatureList</a:t>
            </a:r>
            <a:r>
              <a:rPr lang="en-US" altLang="zh-CN" dirty="0"/>
              <a:t>  </a:t>
            </a:r>
            <a:r>
              <a:rPr lang="en-US" altLang="zh-CN" dirty="0" err="1"/>
              <a:t>my_data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To add a temperature to the list: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My_data.add_temperature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(77);</a:t>
            </a:r>
          </a:p>
          <a:p>
            <a:pPr lvl="2"/>
            <a:r>
              <a:rPr lang="en-US" altLang="zh-CN" dirty="0"/>
              <a:t>A check is made to see if the array is full</a:t>
            </a:r>
          </a:p>
          <a:p>
            <a:r>
              <a:rPr lang="en-US" altLang="zh-CN" dirty="0"/>
              <a:t>&lt;&lt; is overloaded so output of the list is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cout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&lt;&lt;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my_data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7445CD1A-3F35-4A4E-99B4-20D3A3C808D1}" type="slidenum">
              <a:rPr lang="en-US" altLang="zh-CN"/>
              <a:pPr/>
              <a:t>71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4946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4960938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.15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7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020807" y="5567363"/>
            <a:ext cx="2444323" cy="523220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.16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 of TemperatureList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/>
      <p:bldP spid="5949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FF5C934-0392-488F-B9ED-4D0ECE15DA11}" type="slidenum">
              <a:rPr lang="en-US" altLang="zh-CN"/>
              <a:pPr/>
              <a:t>72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Section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.3 </a:t>
            </a:r>
            <a:r>
              <a:rPr lang="en-US" altLang="zh-CN" dirty="0"/>
              <a:t>Conclusion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Can you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Declare an array as a member of a class?</a:t>
            </a:r>
          </a:p>
          <a:p>
            <a:pPr lvl="1"/>
            <a:r>
              <a:rPr lang="en-US" altLang="zh-CN"/>
              <a:t>Declare an array of objects of a class?</a:t>
            </a:r>
          </a:p>
          <a:p>
            <a:pPr lvl="1"/>
            <a:r>
              <a:rPr lang="en-US" altLang="zh-CN"/>
              <a:t>Write code to call a member function of an element in an array of objects of a class?</a:t>
            </a:r>
          </a:p>
          <a:p>
            <a:pPr lvl="1"/>
            <a:r>
              <a:rPr lang="en-US" altLang="zh-CN"/>
              <a:t>Write code to access an element of an array of </a:t>
            </a:r>
            <a:br>
              <a:rPr lang="en-US" altLang="zh-CN"/>
            </a:br>
            <a:r>
              <a:rPr lang="en-US" altLang="zh-CN"/>
              <a:t>integers that is a member of a class?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en-US" altLang="zh-CN" dirty="0"/>
              <a:t>Classes and Dynamic Arrays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74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2E7C369-82CD-41B9-874B-EA414B5E06F9}" type="slidenum">
              <a:rPr lang="en-US" altLang="zh-CN"/>
              <a:pPr/>
              <a:t>74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Classes and Dynamic Arrays   </a:t>
            </a:r>
          </a:p>
        </p:txBody>
      </p:sp>
      <p:sp>
        <p:nvSpPr>
          <p:cNvPr id="5969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A dynamic array can have a class as its base type</a:t>
            </a:r>
          </a:p>
          <a:p>
            <a:r>
              <a:rPr lang="en-US" altLang="zh-CN"/>
              <a:t>A class can have a member variable that is a</a:t>
            </a:r>
            <a:br>
              <a:rPr lang="en-US" altLang="zh-CN"/>
            </a:br>
            <a:r>
              <a:rPr lang="en-US" altLang="zh-CN"/>
              <a:t>dynamic array</a:t>
            </a:r>
            <a:br>
              <a:rPr lang="en-US" altLang="zh-CN"/>
            </a:br>
            <a:endParaRPr lang="en-US" altLang="zh-CN"/>
          </a:p>
          <a:p>
            <a:pPr lvl="1"/>
            <a:r>
              <a:rPr lang="en-US" altLang="zh-CN"/>
              <a:t>In this section you will see a class using a dynamic array as a member variable.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F0E1836-0C74-4CE5-BB28-05D56CA5D3CF}" type="slidenum">
              <a:rPr lang="en-US" altLang="zh-CN"/>
              <a:pPr/>
              <a:t>75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Program Example:</a:t>
            </a:r>
            <a:br>
              <a:rPr lang="en-US" altLang="zh-CN"/>
            </a:br>
            <a:r>
              <a:rPr lang="en-US" altLang="zh-CN"/>
              <a:t>A String Variable Class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We will define the 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will be string variables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/>
              <a:t>objects use dynamic arrays whose size is determined when the program is running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class is similar to the string class </a:t>
            </a:r>
            <a:br>
              <a:rPr lang="en-US" altLang="zh-CN" dirty="0"/>
            </a:br>
            <a:r>
              <a:rPr lang="en-US" altLang="zh-CN" dirty="0"/>
              <a:t>discussed earlier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5BB4B22-D796-435F-8B17-FE06C9107200}" type="slidenum">
              <a:rPr lang="en-US" altLang="zh-CN"/>
              <a:pPr/>
              <a:t>76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Constructors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default StringVar constructor creates an </a:t>
            </a:r>
            <a:br>
              <a:rPr lang="en-US" altLang="zh-CN"/>
            </a:br>
            <a:r>
              <a:rPr lang="en-US" altLang="zh-CN"/>
              <a:t>object with a maximum string length of 100</a:t>
            </a:r>
          </a:p>
          <a:p>
            <a:r>
              <a:rPr lang="en-US" altLang="zh-CN"/>
              <a:t>Another StringVar constructor takes an argument</a:t>
            </a:r>
            <a:br>
              <a:rPr lang="en-US" altLang="zh-CN"/>
            </a:br>
            <a:r>
              <a:rPr lang="en-US" altLang="zh-CN"/>
              <a:t>of type int which determines the maximum</a:t>
            </a:r>
            <a:br>
              <a:rPr lang="en-US" altLang="zh-CN"/>
            </a:br>
            <a:r>
              <a:rPr lang="en-US" altLang="zh-CN"/>
              <a:t>string length of the object</a:t>
            </a:r>
          </a:p>
          <a:p>
            <a:r>
              <a:rPr lang="en-US" altLang="zh-CN"/>
              <a:t>A third StringVar constructor takes a C-string</a:t>
            </a:r>
            <a:br>
              <a:rPr lang="en-US" altLang="zh-CN"/>
            </a:br>
            <a:r>
              <a:rPr lang="en-US" altLang="zh-CN"/>
              <a:t>argument and…</a:t>
            </a:r>
          </a:p>
          <a:p>
            <a:pPr lvl="1"/>
            <a:r>
              <a:rPr lang="en-US" altLang="zh-CN"/>
              <a:t>sets maximum length to the length of the       C-string</a:t>
            </a:r>
          </a:p>
          <a:p>
            <a:pPr lvl="1"/>
            <a:r>
              <a:rPr lang="en-US" altLang="zh-CN"/>
              <a:t>copies the C-string into the object's string 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 sz="2600" dirty="0"/>
              <a:t>In addition to constructors, the </a:t>
            </a:r>
            <a:r>
              <a:rPr lang="en-US" altLang="zh-CN" sz="2600" dirty="0" err="1"/>
              <a:t>StringVar</a:t>
            </a:r>
            <a:r>
              <a:rPr lang="en-US" altLang="zh-CN" sz="2600" dirty="0"/>
              <a:t> </a:t>
            </a:r>
            <a:br>
              <a:rPr lang="en-US" altLang="zh-CN" sz="2600" dirty="0"/>
            </a:br>
            <a:r>
              <a:rPr lang="en-US" altLang="zh-CN" sz="2600" dirty="0"/>
              <a:t>interface includes:</a:t>
            </a:r>
          </a:p>
          <a:p>
            <a:pPr lvl="1"/>
            <a:r>
              <a:rPr lang="en-US" altLang="zh-CN" sz="2600" dirty="0"/>
              <a:t>Member functions</a:t>
            </a:r>
          </a:p>
          <a:p>
            <a:pPr lvl="2"/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length( 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input_line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istream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ins);</a:t>
            </a:r>
          </a:p>
          <a:p>
            <a:pPr lvl="2"/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friend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operator &lt;&lt; (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ostream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outs, </a:t>
            </a:r>
            <a:b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                     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800" dirty="0" err="1">
                <a:solidFill>
                  <a:srgbClr val="0000FF"/>
                </a:solidFill>
                <a:ea typeface="宋体" panose="02010600030101010101" pitchFamily="2" charset="-122"/>
              </a:rPr>
              <a:t>the_string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sz="2600" dirty="0"/>
              <a:t>Copy Constructor …discussed later</a:t>
            </a:r>
          </a:p>
          <a:p>
            <a:pPr lvl="1"/>
            <a:r>
              <a:rPr lang="en-US" altLang="zh-CN" sz="2600" dirty="0"/>
              <a:t>Destructor …discussed later</a:t>
            </a: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E413D57-97B4-4011-B691-95E6B5E7E0A0}" type="slidenum">
              <a:rPr lang="en-US" altLang="zh-CN"/>
              <a:pPr/>
              <a:t>77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00071" name="Group 7"/>
          <p:cNvGrpSpPr>
            <a:grpSpLocks/>
          </p:cNvGrpSpPr>
          <p:nvPr/>
        </p:nvGrpSpPr>
        <p:grpSpPr bwMode="auto">
          <a:xfrm>
            <a:off x="1754188" y="5943594"/>
            <a:ext cx="5635627" cy="523875"/>
            <a:chOff x="1105" y="3744"/>
            <a:chExt cx="3550" cy="330"/>
          </a:xfrm>
        </p:grpSpPr>
        <p:sp>
          <p:nvSpPr>
            <p:cNvPr id="600067" name="Text Box 3">
              <a:hlinkClick r:id="rId2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105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(1)</a:t>
              </a:r>
            </a:p>
          </p:txBody>
        </p:sp>
        <p:sp>
          <p:nvSpPr>
            <p:cNvPr id="600068" name="Text Box 4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901" y="3744"/>
              <a:ext cx="1754" cy="330"/>
            </a:xfrm>
            <a:prstGeom prst="rect">
              <a:avLst/>
            </a:prstGeom>
            <a:solidFill>
              <a:srgbClr val="F8BE1A"/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solidFill>
                    <a:schemeClr val="tx2"/>
                  </a:solidFill>
                </a:rPr>
                <a:t>Display </a:t>
              </a:r>
              <a:r>
                <a:rPr lang="en-US" altLang="zh-CN" sz="2800" b="1" dirty="0" smtClean="0">
                  <a:solidFill>
                    <a:schemeClr val="tx2"/>
                  </a:solidFill>
                  <a:ea typeface="宋体" panose="02010600030101010101" pitchFamily="2" charset="-122"/>
                </a:rPr>
                <a:t>11</a:t>
              </a:r>
              <a:r>
                <a:rPr lang="en-US" altLang="zh-CN" sz="2800" b="1" dirty="0" smtClean="0">
                  <a:solidFill>
                    <a:schemeClr val="tx2"/>
                  </a:solidFill>
                </a:rPr>
                <a:t>.7 </a:t>
              </a:r>
              <a:r>
                <a:rPr lang="en-US" altLang="zh-CN" sz="2800" b="1" dirty="0">
                  <a:solidFill>
                    <a:schemeClr val="tx2"/>
                  </a:solidFill>
                </a:rPr>
                <a:t>(2)</a:t>
              </a:r>
            </a:p>
          </p:txBody>
        </p:sp>
      </p:grpSp>
      <p:sp>
        <p:nvSpPr>
          <p:cNvPr id="600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Interface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StringVar</a:t>
            </a:r>
            <a:r>
              <a:rPr lang="en-US" altLang="zh-CN" dirty="0"/>
              <a:t> interface of Display </a:t>
            </a:r>
            <a:r>
              <a:rPr lang="en-US" altLang="zh-CN" dirty="0" smtClean="0">
                <a:ea typeface="宋体" panose="02010600030101010101" pitchFamily="2" charset="-122"/>
              </a:rPr>
              <a:t>11</a:t>
            </a:r>
            <a:r>
              <a:rPr lang="en-US" altLang="zh-CN" dirty="0" smtClean="0"/>
              <a:t>.7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we can write a program using the </a:t>
            </a:r>
            <a:r>
              <a:rPr lang="en-US" altLang="zh-CN" dirty="0" err="1"/>
              <a:t>StringVar</a:t>
            </a:r>
            <a:r>
              <a:rPr lang="en-US" altLang="zh-CN" dirty="0"/>
              <a:t> class</a:t>
            </a:r>
          </a:p>
          <a:p>
            <a:pPr lvl="1"/>
            <a:r>
              <a:rPr lang="en-US" altLang="zh-CN" dirty="0"/>
              <a:t>The program uses function conversation to</a:t>
            </a:r>
          </a:p>
          <a:p>
            <a:pPr lvl="2"/>
            <a:r>
              <a:rPr lang="en-US" altLang="zh-CN" dirty="0"/>
              <a:t>Create two </a:t>
            </a:r>
            <a:r>
              <a:rPr lang="en-US" altLang="zh-CN" dirty="0" err="1"/>
              <a:t>StringVar</a:t>
            </a:r>
            <a:r>
              <a:rPr lang="en-US" altLang="zh-CN" dirty="0"/>
              <a:t> objects, </a:t>
            </a:r>
            <a:r>
              <a:rPr lang="en-US" altLang="zh-CN" dirty="0" err="1"/>
              <a:t>your_name</a:t>
            </a:r>
            <a:r>
              <a:rPr lang="en-US" altLang="zh-CN" dirty="0"/>
              <a:t> and </a:t>
            </a:r>
            <a:r>
              <a:rPr lang="en-US" altLang="zh-CN" dirty="0" err="1"/>
              <a:t>our_name</a:t>
            </a:r>
            <a:endParaRPr lang="en-US" altLang="zh-CN" dirty="0"/>
          </a:p>
          <a:p>
            <a:pPr lvl="2"/>
            <a:r>
              <a:rPr lang="en-US" altLang="zh-CN" dirty="0" err="1"/>
              <a:t>your_name</a:t>
            </a:r>
            <a:r>
              <a:rPr lang="en-US" altLang="zh-CN" dirty="0"/>
              <a:t> can contain any string </a:t>
            </a:r>
            <a:r>
              <a:rPr lang="en-US" altLang="zh-CN" dirty="0" err="1"/>
              <a:t>max_name_size</a:t>
            </a:r>
            <a:r>
              <a:rPr lang="en-US" altLang="zh-CN" dirty="0"/>
              <a:t> or shorter in length</a:t>
            </a:r>
          </a:p>
          <a:p>
            <a:pPr lvl="2"/>
            <a:r>
              <a:rPr lang="en-US" altLang="zh-CN" dirty="0" err="1"/>
              <a:t>our_name</a:t>
            </a:r>
            <a:r>
              <a:rPr lang="en-US" altLang="zh-CN" dirty="0"/>
              <a:t> is initialized to "Borg" and can have any string of 4  or less characters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06C2FADD-CF33-4213-8224-F6C6CA672E7F}" type="slidenum">
              <a:rPr lang="en-US" altLang="zh-CN"/>
              <a:pPr/>
              <a:t>78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109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167702" y="5719763"/>
            <a:ext cx="2243948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.8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StringVar Sample Program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uses a dynamic array to store its string</a:t>
            </a:r>
          </a:p>
          <a:p>
            <a:pPr lvl="1"/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/>
              <a:t> constructors call new to create the dynamic array for member variable value</a:t>
            </a:r>
          </a:p>
          <a:p>
            <a:pPr lvl="1"/>
            <a:r>
              <a:rPr lang="en-US" altLang="zh-CN" dirty="0"/>
              <a:t>'\0' is used to terminate the string</a:t>
            </a:r>
          </a:p>
          <a:p>
            <a:pPr lvl="1"/>
            <a:r>
              <a:rPr lang="en-US" altLang="zh-CN" dirty="0"/>
              <a:t>The size of the array is not determined until the </a:t>
            </a:r>
            <a:br>
              <a:rPr lang="en-US" altLang="zh-CN" dirty="0"/>
            </a:br>
            <a:r>
              <a:rPr lang="en-US" altLang="zh-CN" dirty="0"/>
              <a:t>array is declared </a:t>
            </a:r>
          </a:p>
          <a:p>
            <a:pPr lvl="2"/>
            <a:r>
              <a:rPr lang="en-US" altLang="zh-CN" dirty="0"/>
              <a:t>Constructor arguments determine the size</a:t>
            </a:r>
          </a:p>
          <a:p>
            <a:pPr lvl="1"/>
            <a:endParaRPr lang="en-US" altLang="zh-CN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95CB6265-3C15-4295-B642-C334B0B8070A}" type="slidenum">
              <a:rPr lang="en-US" altLang="zh-CN"/>
              <a:pPr/>
              <a:t>79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2114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151438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(1)</a:t>
            </a:r>
          </a:p>
        </p:txBody>
      </p:sp>
      <p:sp>
        <p:nvSpPr>
          <p:cNvPr id="602115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33376" y="5795963"/>
            <a:ext cx="2784160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.9 </a:t>
            </a:r>
            <a:r>
              <a:rPr lang="en-US" altLang="zh-CN" sz="2800" b="1" dirty="0">
                <a:solidFill>
                  <a:schemeClr val="tx2"/>
                </a:solidFill>
              </a:rPr>
              <a:t>(2)</a:t>
            </a: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StringVar Implementation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animBg="1"/>
      <p:bldP spid="602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 </a:t>
            </a:r>
            <a:r>
              <a:rPr lang="en-US" altLang="zh-CN" dirty="0" err="1" smtClean="0"/>
              <a:t>DayOfYear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513" y="1676400"/>
            <a:ext cx="8294687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private: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month, day;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public: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get_month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get_day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};</a:t>
            </a:r>
            <a:endParaRPr lang="zh-CN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Slide </a:t>
            </a:r>
            <a:r>
              <a:rPr lang="en-US" altLang="zh-CN" smtClean="0">
                <a:ea typeface="宋体" panose="02010600030101010101" pitchFamily="2" charset="-122"/>
              </a:rPr>
              <a:t>8</a:t>
            </a:r>
            <a:r>
              <a:rPr lang="en-US" altLang="zh-CN" smtClean="0"/>
              <a:t>- </a:t>
            </a:r>
            <a:fld id="{0794D501-7533-430A-91E4-69528585A3EF}" type="slidenum">
              <a:rPr lang="en-US" altLang="zh-CN" smtClean="0"/>
              <a:pPr/>
              <a:t>8</a:t>
            </a:fld>
            <a:endParaRPr lang="en-CA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60113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551A38C-389E-4862-BF99-E7103E7F96D5}" type="slidenum">
              <a:rPr lang="en-US" altLang="zh-CN"/>
              <a:pPr/>
              <a:t>80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Variables</a:t>
            </a:r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Dynamic variables do not "go away" unless </a:t>
            </a:r>
            <a:br>
              <a:rPr lang="en-US" altLang="zh-CN"/>
            </a:br>
            <a:r>
              <a:rPr lang="en-US" altLang="zh-CN"/>
              <a:t>delete is called</a:t>
            </a:r>
          </a:p>
          <a:p>
            <a:pPr lvl="1"/>
            <a:r>
              <a:rPr lang="en-US" altLang="zh-CN"/>
              <a:t>Even if a local pointer variable goes away at the end of a function, the dynamic variable it pointed to remains unless delete is called</a:t>
            </a:r>
          </a:p>
          <a:p>
            <a:pPr lvl="1"/>
            <a:r>
              <a:rPr lang="en-US" altLang="zh-CN"/>
              <a:t>A user of the SringVar class could not know that a dynamic array is a member of the class, so could not be expected to call delete when finished with a StringVar object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6969939-B5D6-46DB-B552-2B53D5DA8634}" type="slidenum">
              <a:rPr lang="en-US" altLang="zh-CN"/>
              <a:pPr/>
              <a:t>81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Destructors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447800"/>
            <a:ext cx="8294687" cy="4572000"/>
          </a:xfrm>
        </p:spPr>
        <p:txBody>
          <a:bodyPr/>
          <a:lstStyle/>
          <a:p>
            <a:r>
              <a:rPr lang="en-US" altLang="zh-CN"/>
              <a:t>A destructor is a member function that is called</a:t>
            </a:r>
            <a:br>
              <a:rPr lang="en-US" altLang="zh-CN"/>
            </a:br>
            <a:r>
              <a:rPr lang="en-US" altLang="zh-CN"/>
              <a:t>automatically when an object of the class goes</a:t>
            </a:r>
            <a:br>
              <a:rPr lang="en-US" altLang="zh-CN"/>
            </a:br>
            <a:r>
              <a:rPr lang="en-US" altLang="zh-CN"/>
              <a:t>out of scope</a:t>
            </a:r>
          </a:p>
          <a:p>
            <a:pPr lvl="1"/>
            <a:r>
              <a:rPr lang="en-US" altLang="zh-CN"/>
              <a:t>The destructor contains code to delete all dynamic variables created by the object</a:t>
            </a:r>
          </a:p>
          <a:p>
            <a:pPr lvl="1"/>
            <a:r>
              <a:rPr lang="en-US" altLang="zh-CN"/>
              <a:t>A class has only one destructor with no arguments</a:t>
            </a:r>
          </a:p>
          <a:p>
            <a:pPr lvl="1"/>
            <a:r>
              <a:rPr lang="en-US" altLang="zh-CN"/>
              <a:t>The name of the destructor is distinguished from the default constructor by the                        tilde symbol ~</a:t>
            </a:r>
          </a:p>
          <a:p>
            <a:pPr lvl="2"/>
            <a:r>
              <a:rPr lang="en-US" altLang="zh-CN"/>
              <a:t>Example:         ~StringVar( );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F84425E-EE3A-4EC8-85DB-41915FCD58C3}" type="slidenum">
              <a:rPr lang="en-US" altLang="zh-CN"/>
              <a:pPr/>
              <a:t>82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~StringVar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destructor</a:t>
            </a:r>
            <a:r>
              <a:rPr lang="en-US" altLang="zh-CN" dirty="0"/>
              <a:t> in the </a:t>
            </a:r>
            <a:r>
              <a:rPr lang="en-US" altLang="zh-CN" dirty="0" err="1"/>
              <a:t>StringVar</a:t>
            </a:r>
            <a:r>
              <a:rPr lang="en-US" altLang="zh-CN" dirty="0"/>
              <a:t> class must call</a:t>
            </a:r>
            <a:br>
              <a:rPr lang="en-US" altLang="zh-CN" dirty="0"/>
            </a:br>
            <a:r>
              <a:rPr lang="en-US" altLang="zh-CN" dirty="0"/>
              <a:t>delete [ ] to return the memory of any dynamic </a:t>
            </a:r>
            <a:br>
              <a:rPr lang="en-US" altLang="zh-CN" dirty="0"/>
            </a:br>
            <a:r>
              <a:rPr lang="en-US" altLang="zh-CN" dirty="0"/>
              <a:t>variables to the </a:t>
            </a:r>
            <a:r>
              <a:rPr lang="en-US" altLang="zh-CN" dirty="0" err="1"/>
              <a:t>freestore</a:t>
            </a:r>
            <a:endParaRPr lang="en-US" altLang="zh-CN" dirty="0"/>
          </a:p>
          <a:p>
            <a:pPr lvl="1"/>
            <a:r>
              <a:rPr lang="en-US" altLang="zh-CN" dirty="0"/>
              <a:t>Example: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::~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 )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{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delete [ ] value;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62C5BF9B-9603-4A75-8D17-A8D227D305C6}" type="slidenum">
              <a:rPr lang="en-US" altLang="zh-CN"/>
              <a:pPr/>
              <a:t>83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6210" name="Text Box 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91745" y="5875338"/>
            <a:ext cx="2444323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.10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1" name="Text 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552752" y="5875338"/>
            <a:ext cx="2424511" cy="523220"/>
          </a:xfrm>
          <a:prstGeom prst="rect">
            <a:avLst/>
          </a:prstGeom>
          <a:solidFill>
            <a:srgbClr val="F8BE1A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Display </a:t>
            </a:r>
            <a:r>
              <a:rPr lang="en-US" altLang="zh-CN" sz="2800" b="1" dirty="0" smtClean="0">
                <a:solidFill>
                  <a:schemeClr val="tx2"/>
                </a:solidFill>
                <a:ea typeface="宋体" panose="02010600030101010101" pitchFamily="2" charset="-122"/>
              </a:rPr>
              <a:t>11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.11</a:t>
            </a:r>
            <a:endParaRPr lang="en-US" altLang="zh-CN" sz="2800" b="1" dirty="0">
              <a:solidFill>
                <a:schemeClr val="tx2"/>
              </a:solidFill>
            </a:endParaRP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as </a:t>
            </a:r>
            <a:br>
              <a:rPr lang="en-US" altLang="zh-CN"/>
            </a:br>
            <a:r>
              <a:rPr lang="en-US" altLang="zh-CN"/>
              <a:t>Call-by-Value Parameters</a:t>
            </a:r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sz="2400" dirty="0"/>
              <a:t>Using pointers as call-by-value parameters yields</a:t>
            </a:r>
            <a:br>
              <a:rPr lang="en-US" altLang="zh-CN" sz="2400" dirty="0"/>
            </a:br>
            <a:r>
              <a:rPr lang="en-US" altLang="zh-CN" sz="2400" dirty="0"/>
              <a:t>results you might not expect</a:t>
            </a:r>
          </a:p>
          <a:p>
            <a:pPr lvl="1"/>
            <a:r>
              <a:rPr lang="en-US" altLang="zh-CN" sz="2400" dirty="0"/>
              <a:t>Remember that parameters are local variables</a:t>
            </a:r>
          </a:p>
          <a:p>
            <a:pPr lvl="2"/>
            <a:r>
              <a:rPr lang="en-US" altLang="zh-CN" sz="2000" dirty="0"/>
              <a:t>No change to the parameter should cause a change to the argument</a:t>
            </a:r>
          </a:p>
          <a:p>
            <a:pPr lvl="1"/>
            <a:r>
              <a:rPr lang="en-US" altLang="zh-CN" sz="2400" dirty="0"/>
              <a:t>The value of the parameter is set to the value of the argument (an address is stored in a pointer variable)</a:t>
            </a:r>
          </a:p>
          <a:p>
            <a:pPr lvl="2"/>
            <a:r>
              <a:rPr lang="en-US" altLang="zh-CN" sz="2000" dirty="0"/>
              <a:t>The argument and the parameter hold the same address</a:t>
            </a:r>
          </a:p>
          <a:p>
            <a:pPr lvl="1"/>
            <a:r>
              <a:rPr lang="en-US" altLang="zh-CN" sz="2400" dirty="0"/>
              <a:t>If the parameter is used to change the value pointed to, this is the same value pointed to by the argument!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animBg="1"/>
      <p:bldP spid="60621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4D25010-280C-4325-8D60-C8A807EA7457}" type="slidenum">
              <a:rPr lang="en-US" altLang="zh-CN"/>
              <a:pPr/>
              <a:t>84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problem with using call-by-value parameters</a:t>
            </a:r>
            <a:br>
              <a:rPr lang="en-US" altLang="zh-CN"/>
            </a:br>
            <a:r>
              <a:rPr lang="en-US" altLang="zh-CN"/>
              <a:t>with pointer variables is solved by the </a:t>
            </a:r>
            <a:br>
              <a:rPr lang="en-US" altLang="zh-CN"/>
            </a:br>
            <a:r>
              <a:rPr lang="en-US" altLang="zh-CN"/>
              <a:t>copy constructor.</a:t>
            </a:r>
          </a:p>
          <a:p>
            <a:r>
              <a:rPr lang="en-US" altLang="zh-CN"/>
              <a:t>A copy constructor is a constructor with one </a:t>
            </a:r>
            <a:br>
              <a:rPr lang="en-US" altLang="zh-CN"/>
            </a:br>
            <a:r>
              <a:rPr lang="en-US" altLang="zh-CN"/>
              <a:t>parameter of the same type as the class</a:t>
            </a:r>
          </a:p>
          <a:p>
            <a:pPr lvl="1"/>
            <a:r>
              <a:rPr lang="en-US" altLang="zh-CN" sz="2400"/>
              <a:t>The parameter is a call-by-reference parameter</a:t>
            </a:r>
          </a:p>
          <a:p>
            <a:pPr lvl="1"/>
            <a:r>
              <a:rPr lang="en-US" altLang="zh-CN" sz="2400"/>
              <a:t>The parameter is usually a constant  parameter</a:t>
            </a:r>
          </a:p>
          <a:p>
            <a:pPr lvl="1"/>
            <a:r>
              <a:rPr lang="en-US" altLang="zh-CN" sz="2400"/>
              <a:t>The constructor creates a complete, independent copy of its argument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333E482-FC8B-446F-A0AA-D74A2DA055AC}" type="slidenum">
              <a:rPr lang="en-US" altLang="zh-CN"/>
              <a:pPr/>
              <a:t>85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StringVar</a:t>
            </a:r>
            <a:r>
              <a:rPr lang="en-US" altLang="zh-CN" dirty="0"/>
              <a:t> Copy Constructor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This code for the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copy constructor</a:t>
            </a:r>
          </a:p>
          <a:p>
            <a:pPr lvl="1"/>
            <a:r>
              <a:rPr lang="en-US" altLang="zh-CN" sz="2400" dirty="0"/>
              <a:t>Creates a new dynamic array for a copy of the </a:t>
            </a:r>
            <a:br>
              <a:rPr lang="en-US" altLang="zh-CN" sz="2400" dirty="0"/>
            </a:br>
            <a:r>
              <a:rPr lang="en-US" altLang="zh-CN" sz="2400" dirty="0"/>
              <a:t>argument</a:t>
            </a:r>
          </a:p>
          <a:p>
            <a:pPr lvl="2"/>
            <a:r>
              <a:rPr lang="en-US" altLang="zh-CN" dirty="0"/>
              <a:t>Making a new copy, protects the original from changes</a:t>
            </a:r>
          </a:p>
          <a:p>
            <a:pPr lvl="1"/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string_object</a:t>
            </a:r>
            <a:r>
              <a:rPr lang="en-US" altLang="zh-CN" sz="2400" dirty="0"/>
              <a:t>)</a:t>
            </a:r>
            <a:br>
              <a:rPr lang="en-US" altLang="zh-CN" sz="2400" dirty="0"/>
            </a:br>
            <a:r>
              <a:rPr lang="en-US" altLang="zh-CN" sz="2400" dirty="0"/>
              <a:t>                                  : 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string_object.length</a:t>
            </a:r>
            <a:r>
              <a:rPr lang="en-US" altLang="zh-CN" sz="2400" dirty="0"/>
              <a:t>())</a:t>
            </a:r>
            <a:br>
              <a:rPr lang="en-US" altLang="zh-CN" sz="2400" dirty="0"/>
            </a:br>
            <a:r>
              <a:rPr lang="en-US" altLang="zh-CN" sz="2400" dirty="0"/>
              <a:t>{</a:t>
            </a:r>
            <a:br>
              <a:rPr lang="en-US" altLang="zh-CN" sz="2400" dirty="0"/>
            </a:br>
            <a:r>
              <a:rPr lang="en-US" altLang="zh-CN" sz="2400" dirty="0"/>
              <a:t>        value = new char[</a:t>
            </a:r>
            <a:r>
              <a:rPr lang="en-US" altLang="zh-CN" sz="2400" dirty="0" err="1"/>
              <a:t>max_length</a:t>
            </a:r>
            <a:r>
              <a:rPr lang="en-US" altLang="zh-CN" sz="2400" dirty="0"/>
              <a:t>+ 1];</a:t>
            </a:r>
            <a:br>
              <a:rPr lang="en-US" altLang="zh-CN" sz="2400" dirty="0"/>
            </a:br>
            <a:r>
              <a:rPr lang="en-US" altLang="zh-CN" sz="2400" dirty="0"/>
              <a:t>        </a:t>
            </a:r>
            <a:r>
              <a:rPr lang="en-US" altLang="zh-CN" sz="2400" dirty="0" err="1"/>
              <a:t>strcpy</a:t>
            </a:r>
            <a:r>
              <a:rPr lang="en-US" altLang="zh-CN" sz="2400" dirty="0"/>
              <a:t>(value, </a:t>
            </a:r>
            <a:r>
              <a:rPr lang="en-US" altLang="zh-CN" sz="2400" dirty="0" err="1"/>
              <a:t>string_object.value</a:t>
            </a:r>
            <a:r>
              <a:rPr lang="en-US" altLang="zh-CN" sz="2400" dirty="0"/>
              <a:t>);</a:t>
            </a:r>
            <a:br>
              <a:rPr lang="en-US" altLang="zh-CN" sz="2400" dirty="0"/>
            </a:br>
            <a:r>
              <a:rPr lang="en-US" altLang="zh-CN" sz="2400" dirty="0"/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6F74AC-6A7C-4CDB-8540-E7F8B4104598}" type="slidenum">
              <a:rPr lang="en-US" altLang="zh-CN"/>
              <a:pPr/>
              <a:t>86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Calling a Copy Constructor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copy constructor can be called as any other </a:t>
            </a:r>
            <a:br>
              <a:rPr lang="en-US" altLang="zh-CN"/>
            </a:br>
            <a:r>
              <a:rPr lang="en-US" altLang="zh-CN"/>
              <a:t>constructor when declaring an object</a:t>
            </a:r>
          </a:p>
          <a:p>
            <a:r>
              <a:rPr lang="en-US" altLang="zh-CN"/>
              <a:t>The copy constructor is called automatically </a:t>
            </a:r>
          </a:p>
          <a:p>
            <a:pPr lvl="1"/>
            <a:r>
              <a:rPr lang="en-US" altLang="zh-CN"/>
              <a:t>When a class object is defined and initialized by an object of the same class</a:t>
            </a:r>
          </a:p>
          <a:p>
            <a:pPr lvl="1"/>
            <a:r>
              <a:rPr lang="en-US" altLang="zh-CN"/>
              <a:t>When a function returns a value of the class type</a:t>
            </a:r>
          </a:p>
          <a:p>
            <a:pPr lvl="1"/>
            <a:r>
              <a:rPr lang="en-US" altLang="zh-CN"/>
              <a:t>When an argument of the class type is plugged in for a call-by-value parameter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EBF1E54-6874-4277-8498-F9BDAB457264}" type="slidenum">
              <a:rPr lang="en-US" altLang="zh-CN"/>
              <a:pPr/>
              <a:t>87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524000"/>
            <a:ext cx="8294687" cy="4572000"/>
          </a:xfrm>
        </p:spPr>
        <p:txBody>
          <a:bodyPr/>
          <a:lstStyle/>
          <a:p>
            <a:r>
              <a:rPr lang="en-US" altLang="zh-CN"/>
              <a:t>This code (assuming no copy constructor) </a:t>
            </a:r>
            <a:br>
              <a:rPr lang="en-US" altLang="zh-CN"/>
            </a:br>
            <a:r>
              <a:rPr lang="en-US" altLang="zh-CN"/>
              <a:t>illustrates the need for a copy constructor</a:t>
            </a:r>
          </a:p>
          <a:p>
            <a:pPr lvl="1"/>
            <a:r>
              <a:rPr lang="en-US" altLang="zh-CN"/>
              <a:t>void show_string(StringVar   the_string)</a:t>
            </a:r>
            <a:br>
              <a:rPr lang="en-US" altLang="zh-CN"/>
            </a:br>
            <a:r>
              <a:rPr lang="en-US" altLang="zh-CN"/>
              <a:t>        { …}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StringVar greeting("Hello");</a:t>
            </a:r>
            <a:br>
              <a:rPr lang="en-US" altLang="zh-CN"/>
            </a:br>
            <a:r>
              <a:rPr lang="en-US" altLang="zh-CN"/>
              <a:t>show_string(greeting);</a:t>
            </a:r>
            <a:br>
              <a:rPr lang="en-US" altLang="zh-CN"/>
            </a:br>
            <a:r>
              <a:rPr lang="en-US" altLang="zh-CN"/>
              <a:t>cout &lt;&lt; greeting &lt;&lt; endl;</a:t>
            </a:r>
          </a:p>
          <a:p>
            <a:pPr lvl="1"/>
            <a:r>
              <a:rPr lang="en-US" altLang="zh-CN"/>
              <a:t>When function show_string is called, greeting is copied into the_string</a:t>
            </a:r>
          </a:p>
          <a:p>
            <a:pPr lvl="2"/>
            <a:r>
              <a:rPr lang="en-US" altLang="zh-CN"/>
              <a:t>the_string.value is set equal to greeting.value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804F8D7-C5C1-471E-9063-5D4B6D933A84}" type="slidenum">
              <a:rPr lang="en-US" altLang="zh-CN"/>
              <a:pPr/>
              <a:t>88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1330" name="Text Box 2"/>
          <p:cNvSpPr txBox="1">
            <a:spLocks noChangeArrowheads="1"/>
          </p:cNvSpPr>
          <p:nvPr/>
        </p:nvSpPr>
        <p:spPr bwMode="auto">
          <a:xfrm>
            <a:off x="1481138" y="4275138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greeting.value</a:t>
            </a: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5000625" y="4237038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the_string.value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2341563" y="379888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3" name="Text Box 5"/>
          <p:cNvSpPr txBox="1">
            <a:spLocks noChangeArrowheads="1"/>
          </p:cNvSpPr>
          <p:nvPr/>
        </p:nvSpPr>
        <p:spPr bwMode="auto">
          <a:xfrm>
            <a:off x="6151563" y="3741738"/>
            <a:ext cx="1936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3910013" y="2890838"/>
            <a:ext cx="1260475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8BE1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</a:rPr>
              <a:t>"Hello"</a:t>
            </a: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 flipV="1">
            <a:off x="2419350" y="3409950"/>
            <a:ext cx="1409700" cy="7239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 flipH="1" flipV="1">
            <a:off x="5295900" y="3409950"/>
            <a:ext cx="952500" cy="647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1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133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greeting.value and the_string.value are</a:t>
            </a:r>
            <a:br>
              <a:rPr lang="en-US" altLang="zh-CN"/>
            </a:br>
            <a:r>
              <a:rPr lang="en-US" altLang="zh-CN"/>
              <a:t>pointers, they now point to the same dynamic </a:t>
            </a:r>
            <a:br>
              <a:rPr lang="en-US" altLang="zh-CN"/>
            </a:br>
            <a:r>
              <a:rPr lang="en-US" altLang="zh-CN"/>
              <a:t>array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/>
      <p:bldP spid="611331" grpId="0"/>
      <p:bldP spid="611332" grpId="0" animBg="1"/>
      <p:bldP spid="611333" grpId="0" animBg="1"/>
      <p:bldP spid="61133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0CB699F-3328-4ACE-9ACB-7D3B3712E748}" type="slidenum">
              <a:rPr lang="en-US" altLang="zh-CN"/>
              <a:pPr/>
              <a:t>89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23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 sz="2400"/>
              <a:t>When show_string ends, the destructor for </a:t>
            </a:r>
            <a:br>
              <a:rPr lang="en-US" altLang="zh-CN" sz="2400"/>
            </a:br>
            <a:r>
              <a:rPr lang="en-US" altLang="zh-CN" sz="2400"/>
              <a:t>the_string executes, returning the dynamic array</a:t>
            </a:r>
            <a:br>
              <a:rPr lang="en-US" altLang="zh-CN" sz="2400"/>
            </a:br>
            <a:r>
              <a:rPr lang="en-US" altLang="zh-CN" sz="2400"/>
              <a:t>pointed to by the_string.value to the freestore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greeting.value now points to memory that has</a:t>
            </a:r>
            <a:br>
              <a:rPr lang="en-US" altLang="zh-CN" sz="2400"/>
            </a:br>
            <a:r>
              <a:rPr lang="en-US" altLang="zh-CN" sz="2400"/>
              <a:t>been given back to the freestore!</a:t>
            </a:r>
          </a:p>
        </p:txBody>
      </p:sp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1674813" y="3049588"/>
            <a:ext cx="5645150" cy="2360612"/>
            <a:chOff x="1055" y="1704"/>
            <a:chExt cx="3556" cy="1487"/>
          </a:xfrm>
        </p:grpSpPr>
        <p:sp>
          <p:nvSpPr>
            <p:cNvPr id="612355" name="Text Box 3"/>
            <p:cNvSpPr txBox="1">
              <a:spLocks noChangeArrowheads="1"/>
            </p:cNvSpPr>
            <p:nvPr/>
          </p:nvSpPr>
          <p:spPr bwMode="auto">
            <a:xfrm>
              <a:off x="1055" y="2938"/>
              <a:ext cx="13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2356" name="Text Box 4"/>
            <p:cNvSpPr txBox="1">
              <a:spLocks noChangeArrowheads="1"/>
            </p:cNvSpPr>
            <p:nvPr/>
          </p:nvSpPr>
          <p:spPr bwMode="auto">
            <a:xfrm>
              <a:off x="3375" y="2941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2"/>
                  </a:solidFill>
                  <a:latin typeface="Arial Unicode MS" panose="020B0604020202020204" pitchFamily="34" charset="-122"/>
                </a:rPr>
                <a:t>the_string.value</a:t>
              </a:r>
            </a:p>
          </p:txBody>
        </p:sp>
        <p:sp>
          <p:nvSpPr>
            <p:cNvPr id="612357" name="Text Box 5"/>
            <p:cNvSpPr txBox="1">
              <a:spLocks noChangeArrowheads="1"/>
            </p:cNvSpPr>
            <p:nvPr/>
          </p:nvSpPr>
          <p:spPr bwMode="auto">
            <a:xfrm>
              <a:off x="1487" y="265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8" name="Text Box 6"/>
            <p:cNvSpPr txBox="1">
              <a:spLocks noChangeArrowheads="1"/>
            </p:cNvSpPr>
            <p:nvPr/>
          </p:nvSpPr>
          <p:spPr bwMode="auto">
            <a:xfrm>
              <a:off x="3865" y="2632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2359" name="Line 7"/>
            <p:cNvSpPr>
              <a:spLocks noChangeShapeType="1"/>
            </p:cNvSpPr>
            <p:nvPr/>
          </p:nvSpPr>
          <p:spPr bwMode="auto">
            <a:xfrm flipV="1">
              <a:off x="1538" y="2429"/>
              <a:ext cx="879" cy="4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0" name="Line 8"/>
            <p:cNvSpPr>
              <a:spLocks noChangeShapeType="1"/>
            </p:cNvSpPr>
            <p:nvPr/>
          </p:nvSpPr>
          <p:spPr bwMode="auto">
            <a:xfrm flipH="1" flipV="1">
              <a:off x="3333" y="2429"/>
              <a:ext cx="595" cy="39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2361" name="AutoShape 9"/>
            <p:cNvSpPr>
              <a:spLocks noChangeArrowheads="1"/>
            </p:cNvSpPr>
            <p:nvPr/>
          </p:nvSpPr>
          <p:spPr bwMode="auto">
            <a:xfrm>
              <a:off x="2171" y="1704"/>
              <a:ext cx="1381" cy="725"/>
            </a:xfrm>
            <a:prstGeom prst="cloudCallout">
              <a:avLst>
                <a:gd name="adj1" fmla="val -19037"/>
                <a:gd name="adj2" fmla="val 70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236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CAFEDAB-EE12-42BA-AE8B-C1AEE976AB32}" type="slidenum">
              <a:rPr lang="en-US" altLang="zh-CN"/>
              <a:pPr/>
              <a:t>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 of </a:t>
            </a:r>
            <a:br>
              <a:rPr lang="en-US" altLang="zh-CN"/>
            </a:br>
            <a:r>
              <a:rPr lang="en-US" altLang="zh-CN"/>
              <a:t>The equality Function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want the equality function to return a value</a:t>
            </a:r>
            <a:br>
              <a:rPr lang="en-US" altLang="zh-CN" dirty="0"/>
            </a:br>
            <a:r>
              <a:rPr lang="en-US" altLang="zh-CN" dirty="0"/>
              <a:t>of type bool that is true if the dates are the same</a:t>
            </a:r>
          </a:p>
          <a:p>
            <a:r>
              <a:rPr lang="en-US" altLang="zh-CN" dirty="0"/>
              <a:t>The equality function requires a parameter for</a:t>
            </a:r>
            <a:br>
              <a:rPr lang="en-US" altLang="zh-CN" dirty="0"/>
            </a:br>
            <a:r>
              <a:rPr lang="en-US" altLang="zh-CN" dirty="0"/>
              <a:t>each of the two dates to compare</a:t>
            </a:r>
          </a:p>
          <a:p>
            <a:r>
              <a:rPr lang="en-US" altLang="zh-CN" dirty="0"/>
              <a:t>The declaration is </a:t>
            </a:r>
            <a:br>
              <a:rPr lang="en-US" altLang="zh-CN" dirty="0"/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bool equal(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date1,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DayOfYear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date2);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altLang="zh-CN" dirty="0"/>
              <a:t>Notice that equal is </a:t>
            </a:r>
            <a:r>
              <a:rPr lang="en-US" altLang="zh-CN" dirty="0">
                <a:solidFill>
                  <a:srgbClr val="FF0000"/>
                </a:solidFill>
              </a:rPr>
              <a:t>not a member </a:t>
            </a:r>
            <a:r>
              <a:rPr lang="en-US" altLang="zh-CN" dirty="0"/>
              <a:t>of the class </a:t>
            </a:r>
            <a:r>
              <a:rPr lang="en-US" altLang="zh-CN" dirty="0" err="1"/>
              <a:t>DayOfYear</a:t>
            </a: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C8BC5932-7C02-47D0-A808-8F80FBFED8A4}" type="slidenum">
              <a:rPr lang="en-US" altLang="zh-CN"/>
              <a:pPr/>
              <a:t>90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Need For </a:t>
            </a:r>
            <a:br>
              <a:rPr lang="en-US" altLang="zh-CN"/>
            </a:br>
            <a:r>
              <a:rPr lang="en-US" altLang="zh-CN"/>
              <a:t>a Copy Constructor (cont.)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problems now exist for object greeting</a:t>
            </a:r>
          </a:p>
          <a:p>
            <a:pPr lvl="1"/>
            <a:r>
              <a:rPr lang="en-US" altLang="zh-CN"/>
              <a:t>Attempting to output greeting.value is likely to </a:t>
            </a:r>
            <a:br>
              <a:rPr lang="en-US" altLang="zh-CN"/>
            </a:br>
            <a:r>
              <a:rPr lang="en-US" altLang="zh-CN"/>
              <a:t>produce an error</a:t>
            </a:r>
          </a:p>
          <a:p>
            <a:pPr lvl="2"/>
            <a:r>
              <a:rPr lang="en-US" altLang="zh-CN"/>
              <a:t>In some instances all could go OK</a:t>
            </a:r>
          </a:p>
          <a:p>
            <a:pPr lvl="1"/>
            <a:r>
              <a:rPr lang="en-US" altLang="zh-CN"/>
              <a:t>When greeting goes out of scope, its destructor will be called</a:t>
            </a:r>
          </a:p>
          <a:p>
            <a:pPr lvl="2"/>
            <a:r>
              <a:rPr lang="en-US" altLang="zh-CN"/>
              <a:t>Calling a destructor for the same location twice is likely to produce a system crashing error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DA9C8331-0A71-4868-927A-6597B4BFE123}" type="slidenum">
              <a:rPr lang="en-US" altLang="zh-CN"/>
              <a:pPr/>
              <a:t>91</a:t>
            </a:fld>
            <a:endParaRPr lang="en-CA" altLang="zh-CN">
              <a:ea typeface="宋体" panose="02010600030101010101" pitchFamily="2" charset="-122"/>
            </a:endParaRPr>
          </a:p>
        </p:txBody>
      </p:sp>
      <p:grpSp>
        <p:nvGrpSpPr>
          <p:cNvPr id="614402" name="Group 2"/>
          <p:cNvGrpSpPr>
            <a:grpSpLocks/>
          </p:cNvGrpSpPr>
          <p:nvPr/>
        </p:nvGrpSpPr>
        <p:grpSpPr bwMode="auto">
          <a:xfrm>
            <a:off x="1660525" y="3811588"/>
            <a:ext cx="6415088" cy="2055812"/>
            <a:chOff x="1046" y="2289"/>
            <a:chExt cx="4041" cy="1295"/>
          </a:xfrm>
        </p:grpSpPr>
        <p:sp>
          <p:nvSpPr>
            <p:cNvPr id="614403" name="Text Box 3"/>
            <p:cNvSpPr txBox="1">
              <a:spLocks noChangeArrowheads="1"/>
            </p:cNvSpPr>
            <p:nvPr/>
          </p:nvSpPr>
          <p:spPr bwMode="auto">
            <a:xfrm>
              <a:off x="1046" y="3257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4404" name="Text Box 4"/>
            <p:cNvSpPr txBox="1">
              <a:spLocks noChangeArrowheads="1"/>
            </p:cNvSpPr>
            <p:nvPr/>
          </p:nvSpPr>
          <p:spPr bwMode="auto">
            <a:xfrm>
              <a:off x="3250" y="3257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4405" name="Text Box 5"/>
            <p:cNvSpPr txBox="1">
              <a:spLocks noChangeArrowheads="1"/>
            </p:cNvSpPr>
            <p:nvPr/>
          </p:nvSpPr>
          <p:spPr bwMode="auto">
            <a:xfrm>
              <a:off x="16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6" name="Text Box 6"/>
            <p:cNvSpPr txBox="1">
              <a:spLocks noChangeArrowheads="1"/>
            </p:cNvSpPr>
            <p:nvPr/>
          </p:nvSpPr>
          <p:spPr bwMode="auto">
            <a:xfrm>
              <a:off x="4043" y="2945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4407" name="Text Box 7"/>
            <p:cNvSpPr txBox="1">
              <a:spLocks noChangeArrowheads="1"/>
            </p:cNvSpPr>
            <p:nvPr/>
          </p:nvSpPr>
          <p:spPr bwMode="auto">
            <a:xfrm>
              <a:off x="1299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4408" name="Line 8"/>
            <p:cNvSpPr>
              <a:spLocks noChangeShapeType="1"/>
            </p:cNvSpPr>
            <p:nvPr/>
          </p:nvSpPr>
          <p:spPr bwMode="auto">
            <a:xfrm flipH="1" flipV="1">
              <a:off x="1692" y="2676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Line 9"/>
            <p:cNvSpPr>
              <a:spLocks noChangeShapeType="1"/>
            </p:cNvSpPr>
            <p:nvPr/>
          </p:nvSpPr>
          <p:spPr bwMode="auto">
            <a:xfrm flipH="1" flipV="1">
              <a:off x="4104" y="2676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711" y="2289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</p:grpSp>
      <p:sp>
        <p:nvSpPr>
          <p:cNvPr id="6144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</a:t>
            </a:r>
          </a:p>
        </p:txBody>
      </p:sp>
      <p:sp>
        <p:nvSpPr>
          <p:cNvPr id="61441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Using the same example, but with a copy</a:t>
            </a:r>
            <a:br>
              <a:rPr lang="en-US" altLang="zh-CN"/>
            </a:br>
            <a:r>
              <a:rPr lang="en-US" altLang="zh-CN"/>
              <a:t>constructor defined</a:t>
            </a:r>
          </a:p>
          <a:p>
            <a:pPr lvl="1"/>
            <a:r>
              <a:rPr lang="en-US" altLang="zh-CN"/>
              <a:t>greeting.value and the_string.value point to </a:t>
            </a:r>
            <a:br>
              <a:rPr lang="en-US" altLang="zh-CN"/>
            </a:br>
            <a:r>
              <a:rPr lang="en-US" altLang="zh-CN"/>
              <a:t>different locations in memory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84313280-D028-45EF-88DB-8FABEAD6FB67}" type="slidenum">
              <a:rPr lang="en-US" altLang="zh-CN"/>
              <a:pPr/>
              <a:t>92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54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544513" y="1676400"/>
            <a:ext cx="8294687" cy="4800600"/>
          </a:xfrm>
        </p:spPr>
        <p:txBody>
          <a:bodyPr/>
          <a:lstStyle/>
          <a:p>
            <a:r>
              <a:rPr lang="en-US" altLang="zh-CN"/>
              <a:t>When the_string goes out of scope, the destructor is called, returning the_string.value to the freestore</a:t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greeting.value still exists and can be accessed or deleted without problems</a:t>
            </a:r>
          </a:p>
        </p:txBody>
      </p:sp>
      <p:grpSp>
        <p:nvGrpSpPr>
          <p:cNvPr id="615426" name="Group 2"/>
          <p:cNvGrpSpPr>
            <a:grpSpLocks/>
          </p:cNvGrpSpPr>
          <p:nvPr/>
        </p:nvGrpSpPr>
        <p:grpSpPr bwMode="auto">
          <a:xfrm>
            <a:off x="2384425" y="3073400"/>
            <a:ext cx="6307138" cy="2108200"/>
            <a:chOff x="1502" y="1692"/>
            <a:chExt cx="3973" cy="1328"/>
          </a:xfrm>
        </p:grpSpPr>
        <p:sp>
          <p:nvSpPr>
            <p:cNvPr id="615427" name="Text Box 3"/>
            <p:cNvSpPr txBox="1">
              <a:spLocks noChangeArrowheads="1"/>
            </p:cNvSpPr>
            <p:nvPr/>
          </p:nvSpPr>
          <p:spPr bwMode="auto">
            <a:xfrm>
              <a:off x="1502" y="2693"/>
              <a:ext cx="1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chemeClr val="tx2"/>
                  </a:solidFill>
                </a:rPr>
                <a:t>greeting.value</a:t>
              </a:r>
            </a:p>
          </p:txBody>
        </p:sp>
        <p:sp>
          <p:nvSpPr>
            <p:cNvPr id="615428" name="Text Box 4"/>
            <p:cNvSpPr txBox="1">
              <a:spLocks noChangeArrowheads="1"/>
            </p:cNvSpPr>
            <p:nvPr/>
          </p:nvSpPr>
          <p:spPr bwMode="auto">
            <a:xfrm>
              <a:off x="3774" y="2693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the_string.value</a:t>
              </a:r>
            </a:p>
          </p:txBody>
        </p:sp>
        <p:sp>
          <p:nvSpPr>
            <p:cNvPr id="615429" name="Text Box 5"/>
            <p:cNvSpPr txBox="1">
              <a:spLocks noChangeArrowheads="1"/>
            </p:cNvSpPr>
            <p:nvPr/>
          </p:nvSpPr>
          <p:spPr bwMode="auto">
            <a:xfrm>
              <a:off x="20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0" name="Text Box 6"/>
            <p:cNvSpPr txBox="1">
              <a:spLocks noChangeArrowheads="1"/>
            </p:cNvSpPr>
            <p:nvPr/>
          </p:nvSpPr>
          <p:spPr bwMode="auto">
            <a:xfrm>
              <a:off x="4499" y="2381"/>
              <a:ext cx="122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15431" name="Text Box 7"/>
            <p:cNvSpPr txBox="1">
              <a:spLocks noChangeArrowheads="1"/>
            </p:cNvSpPr>
            <p:nvPr/>
          </p:nvSpPr>
          <p:spPr bwMode="auto">
            <a:xfrm>
              <a:off x="1755" y="1725"/>
              <a:ext cx="794" cy="333"/>
            </a:xfrm>
            <a:prstGeom prst="rect">
              <a:avLst/>
            </a:prstGeom>
            <a:noFill/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"Hello"</a:t>
              </a:r>
            </a:p>
          </p:txBody>
        </p:sp>
        <p:sp>
          <p:nvSpPr>
            <p:cNvPr id="615432" name="Line 8"/>
            <p:cNvSpPr>
              <a:spLocks noChangeShapeType="1"/>
            </p:cNvSpPr>
            <p:nvPr/>
          </p:nvSpPr>
          <p:spPr bwMode="auto">
            <a:xfrm flipH="1" flipV="1">
              <a:off x="2148" y="2112"/>
              <a:ext cx="0" cy="43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Line 9"/>
            <p:cNvSpPr>
              <a:spLocks noChangeShapeType="1"/>
            </p:cNvSpPr>
            <p:nvPr/>
          </p:nvSpPr>
          <p:spPr bwMode="auto">
            <a:xfrm flipH="1" flipV="1">
              <a:off x="4560" y="2112"/>
              <a:ext cx="0" cy="4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4" name="AutoShape 10"/>
            <p:cNvSpPr>
              <a:spLocks noChangeArrowheads="1"/>
            </p:cNvSpPr>
            <p:nvPr/>
          </p:nvSpPr>
          <p:spPr bwMode="auto">
            <a:xfrm>
              <a:off x="3936" y="1692"/>
              <a:ext cx="1248" cy="444"/>
            </a:xfrm>
            <a:prstGeom prst="cloudCallout">
              <a:avLst>
                <a:gd name="adj1" fmla="val -21236"/>
                <a:gd name="adj2" fmla="val 77028"/>
              </a:avLst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8BE1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chemeClr val="tx2"/>
                  </a:solidFill>
                </a:rPr>
                <a:t>undefined</a:t>
              </a:r>
            </a:p>
          </p:txBody>
        </p:sp>
      </p:grpSp>
      <p:sp>
        <p:nvSpPr>
          <p:cNvPr id="61543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Constructor Demonstration (cont.)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BC99F0F0-DB0F-4D29-A26C-F478CB10A441}" type="slidenum">
              <a:rPr lang="en-US" altLang="zh-CN"/>
              <a:pPr/>
              <a:t>93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Include a </a:t>
            </a:r>
            <a:br>
              <a:rPr lang="en-US" altLang="zh-CN"/>
            </a:br>
            <a:r>
              <a:rPr lang="en-US" altLang="zh-CN"/>
              <a:t>Copy Constructor</a:t>
            </a:r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a class definition involves pointers and </a:t>
            </a:r>
            <a:br>
              <a:rPr lang="en-US" altLang="zh-CN"/>
            </a:br>
            <a:r>
              <a:rPr lang="en-US" altLang="zh-CN"/>
              <a:t>dynamically allocated memory using "new", </a:t>
            </a:r>
            <a:br>
              <a:rPr lang="en-US" altLang="zh-CN"/>
            </a:br>
            <a:r>
              <a:rPr lang="en-US" altLang="zh-CN"/>
              <a:t>include a copy constructor</a:t>
            </a:r>
          </a:p>
          <a:p>
            <a:r>
              <a:rPr lang="en-US" altLang="zh-CN"/>
              <a:t>Classes that do not involve pointers and </a:t>
            </a:r>
            <a:br>
              <a:rPr lang="en-US" altLang="zh-CN"/>
            </a:br>
            <a:r>
              <a:rPr lang="en-US" altLang="zh-CN"/>
              <a:t>dynamically allocated memory do not need </a:t>
            </a:r>
            <a:br>
              <a:rPr lang="en-US" altLang="zh-CN"/>
            </a:br>
            <a:r>
              <a:rPr lang="en-US" altLang="zh-CN"/>
              <a:t>copy constructors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3034CE9A-DB35-483D-A5D3-4D112870276F}" type="slidenum">
              <a:rPr lang="en-US" altLang="zh-CN"/>
              <a:pPr/>
              <a:t>94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Big Three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The big  three include</a:t>
            </a:r>
          </a:p>
          <a:p>
            <a:pPr lvl="1"/>
            <a:r>
              <a:rPr lang="en-US" altLang="zh-CN"/>
              <a:t>The copy constructor</a:t>
            </a:r>
          </a:p>
          <a:p>
            <a:pPr lvl="1"/>
            <a:r>
              <a:rPr lang="en-US" altLang="zh-CN"/>
              <a:t>The assignment operator</a:t>
            </a:r>
          </a:p>
          <a:p>
            <a:pPr lvl="1"/>
            <a:r>
              <a:rPr lang="en-US" altLang="zh-CN"/>
              <a:t>The destructor</a:t>
            </a:r>
          </a:p>
          <a:p>
            <a:pPr lvl="1"/>
            <a:endParaRPr lang="en-US" altLang="zh-CN"/>
          </a:p>
          <a:p>
            <a:r>
              <a:rPr lang="en-US" altLang="zh-CN"/>
              <a:t>If you need to define one, you need to define all</a:t>
            </a:r>
          </a:p>
          <a:p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14CA892A-B4CB-4A8E-9F50-9B5A50744601}" type="slidenum">
              <a:rPr lang="en-US" altLang="zh-CN"/>
              <a:pPr/>
              <a:t>95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Assignment Operator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Given these declarations:</a:t>
            </a:r>
            <a:br>
              <a:rPr lang="en-US" altLang="zh-CN" dirty="0"/>
            </a:br>
            <a:r>
              <a:rPr lang="en-US" altLang="zh-CN" dirty="0"/>
              <a:t>             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string(10), string2(20);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the statement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string1 = string2;</a:t>
            </a:r>
            <a:b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dirty="0"/>
              <a:t>is legal</a:t>
            </a:r>
          </a:p>
          <a:p>
            <a:r>
              <a:rPr lang="en-US" altLang="zh-CN" dirty="0"/>
              <a:t>But, since </a:t>
            </a:r>
            <a:r>
              <a:rPr lang="en-US" altLang="zh-CN" dirty="0" err="1"/>
              <a:t>StringVar's</a:t>
            </a:r>
            <a:r>
              <a:rPr lang="en-US" altLang="zh-CN" dirty="0"/>
              <a:t> member value is a </a:t>
            </a:r>
            <a:br>
              <a:rPr lang="en-US" altLang="zh-CN" dirty="0"/>
            </a:br>
            <a:r>
              <a:rPr lang="en-US" altLang="zh-CN" dirty="0"/>
              <a:t>pointer, we have string1.value  and string2.value</a:t>
            </a:r>
            <a:br>
              <a:rPr lang="en-US" altLang="zh-CN" dirty="0"/>
            </a:br>
            <a:r>
              <a:rPr lang="en-US" altLang="zh-CN" dirty="0"/>
              <a:t>pointing to the same memory location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E43800E2-6AF0-4ECD-BDD8-5E3D556650C5}" type="slidenum">
              <a:rPr lang="en-US" altLang="zh-CN"/>
              <a:pPr/>
              <a:t>96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Overloading =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r>
              <a:rPr lang="en-US" altLang="zh-CN" dirty="0"/>
              <a:t>The solution is to overload the assignment </a:t>
            </a:r>
            <a:br>
              <a:rPr lang="en-US" altLang="zh-CN" dirty="0"/>
            </a:br>
            <a:r>
              <a:rPr lang="en-US" altLang="zh-CN" dirty="0"/>
              <a:t>operator = so it works for </a:t>
            </a:r>
            <a:r>
              <a:rPr lang="en-US" altLang="zh-CN" dirty="0" err="1"/>
              <a:t>StringVar</a:t>
            </a:r>
            <a:endParaRPr lang="en-US" altLang="zh-CN" dirty="0"/>
          </a:p>
          <a:p>
            <a:pPr lvl="1"/>
            <a:r>
              <a:rPr lang="en-US" altLang="zh-CN" dirty="0"/>
              <a:t>operator =   is overloaded as a member function</a:t>
            </a:r>
          </a:p>
          <a:p>
            <a:pPr lvl="1"/>
            <a:r>
              <a:rPr lang="en-US" altLang="zh-CN" dirty="0"/>
              <a:t>Example:  operator =   declaration</a:t>
            </a:r>
            <a:br>
              <a:rPr lang="en-US" altLang="zh-CN" dirty="0"/>
            </a:b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	  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void operator=(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&amp;  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pPr lvl="2"/>
            <a:r>
              <a:rPr lang="en-US" altLang="zh-CN" dirty="0" err="1"/>
              <a:t>Right_side</a:t>
            </a:r>
            <a:r>
              <a:rPr lang="en-US" altLang="zh-CN" dirty="0"/>
              <a:t> is the argument from the right side of the = operator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F69F365E-C3B4-4137-AD31-7C6D461D41C3}" type="slidenum">
              <a:rPr lang="en-US" altLang="zh-CN"/>
              <a:pPr/>
              <a:t>97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Definition of =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/>
              <a:t>The definition of  =  for </a:t>
            </a:r>
            <a:r>
              <a:rPr lang="en-US" altLang="zh-CN" sz="2400" dirty="0" err="1"/>
              <a:t>StringVar</a:t>
            </a:r>
            <a:r>
              <a:rPr lang="en-US" altLang="zh-CN" sz="2400" dirty="0"/>
              <a:t> could be: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void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::operator=  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const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StringVar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&amp;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if ((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 &gt;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max_length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for(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++)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right_side.value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/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       value[</a:t>
            </a:r>
            <a:r>
              <a:rPr lang="en-US" altLang="zh-CN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new_length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] = '\0';</a:t>
            </a:r>
            <a:b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4360C9D6-8345-4192-8A76-A79BA970A965}" type="slidenum">
              <a:rPr lang="en-US" altLang="zh-CN"/>
              <a:pPr/>
              <a:t>98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= Details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This version of = for StringVar</a:t>
            </a:r>
          </a:p>
          <a:p>
            <a:pPr lvl="1"/>
            <a:r>
              <a:rPr lang="en-US" altLang="zh-CN"/>
              <a:t>Compares the lengths of the two StringVar's</a:t>
            </a:r>
          </a:p>
          <a:p>
            <a:pPr lvl="1"/>
            <a:r>
              <a:rPr lang="en-US" altLang="zh-CN"/>
              <a:t>Uses only as many characters as fit in the </a:t>
            </a:r>
            <a:br>
              <a:rPr lang="en-US" altLang="zh-CN"/>
            </a:br>
            <a:r>
              <a:rPr lang="en-US" altLang="zh-CN"/>
              <a:t>left hand StringVar object</a:t>
            </a:r>
          </a:p>
          <a:p>
            <a:pPr lvl="1"/>
            <a:r>
              <a:rPr lang="en-US" altLang="zh-CN"/>
              <a:t>Makes an independent copy of the right hand object in the left hand object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Slide 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en-US" altLang="zh-CN"/>
              <a:t>- </a:t>
            </a:r>
            <a:fld id="{AA95C5B7-BB5C-49AA-A777-BA9BF8630470}" type="slidenum">
              <a:rPr lang="en-US" altLang="zh-CN"/>
              <a:pPr/>
              <a:t>99</a:t>
            </a:fld>
            <a:endParaRPr lang="en-CA" altLang="zh-CN">
              <a:ea typeface="宋体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=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definition of operator = has a problem</a:t>
            </a:r>
          </a:p>
          <a:p>
            <a:pPr lvl="1"/>
            <a:r>
              <a:rPr lang="en-US" altLang="zh-CN"/>
              <a:t>Usually we want a copy of the right hand argument regardless of its size</a:t>
            </a:r>
          </a:p>
          <a:p>
            <a:pPr lvl="1"/>
            <a:r>
              <a:rPr lang="en-US" altLang="zh-CN"/>
              <a:t>To do this, we need to delete the dynamic array in the left hand argument and allocate a new array large enough for the right hand side's dynamic array</a:t>
            </a:r>
          </a:p>
          <a:p>
            <a:pPr lvl="1"/>
            <a:r>
              <a:rPr lang="en-US" altLang="zh-CN"/>
              <a:t>The next slide shows this (buggy) attempt at </a:t>
            </a:r>
            <a:br>
              <a:rPr lang="en-US" altLang="zh-CN"/>
            </a:br>
            <a:r>
              <a:rPr lang="en-US" altLang="zh-CN"/>
              <a:t>overloading the assignment operator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1935</TotalTime>
  <Words>2253</Words>
  <Application>Microsoft Office PowerPoint</Application>
  <PresentationFormat>信纸(8.5x11 英寸)</PresentationFormat>
  <Paragraphs>751</Paragraphs>
  <Slides>134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42" baseType="lpstr">
      <vt:lpstr>Arial Unicode MS</vt:lpstr>
      <vt:lpstr>新細明體</vt:lpstr>
      <vt:lpstr>等线</vt:lpstr>
      <vt:lpstr>宋体</vt:lpstr>
      <vt:lpstr>Arial</vt:lpstr>
      <vt:lpstr>Tahoma</vt:lpstr>
      <vt:lpstr>Wingdings</vt:lpstr>
      <vt:lpstr>Blends</vt:lpstr>
      <vt:lpstr>Chapter     11</vt:lpstr>
      <vt:lpstr>Review Defining Classes（1）</vt:lpstr>
      <vt:lpstr>Review Defining Classes（2）</vt:lpstr>
      <vt:lpstr>Overview</vt:lpstr>
      <vt:lpstr>11.1 Friend Functions </vt:lpstr>
      <vt:lpstr>Friend Function</vt:lpstr>
      <vt:lpstr>Program Example: An Equality Function</vt:lpstr>
      <vt:lpstr>Class DayOfYear</vt:lpstr>
      <vt:lpstr>Declaration of  The equality Function</vt:lpstr>
      <vt:lpstr>Defining Function equal</vt:lpstr>
      <vt:lpstr>Using The Function equal</vt:lpstr>
      <vt:lpstr>Is equal Efficient?</vt:lpstr>
      <vt:lpstr>A More Efficient equal</vt:lpstr>
      <vt:lpstr>Friend Functions</vt:lpstr>
      <vt:lpstr>Declaring A Friend</vt:lpstr>
      <vt:lpstr>Using A Friend Function</vt:lpstr>
      <vt:lpstr>Friend Declaration Syntax</vt:lpstr>
      <vt:lpstr>Are Friends Needed?</vt:lpstr>
      <vt:lpstr>Choosing Friends</vt:lpstr>
      <vt:lpstr>Test page 613, SELF-TEST EXERCISE 1</vt:lpstr>
      <vt:lpstr>Program Example: The Money Class (version 1)</vt:lpstr>
      <vt:lpstr>Characters to Integers</vt:lpstr>
      <vt:lpstr>digit_to_int  (optional)</vt:lpstr>
      <vt:lpstr>int( c) – int ('0')?</vt:lpstr>
      <vt:lpstr>Leading Zeros</vt:lpstr>
      <vt:lpstr>Parameter Passing Efficiency</vt:lpstr>
      <vt:lpstr>Class Parameters</vt:lpstr>
      <vt:lpstr>const Parameter Modifier</vt:lpstr>
      <vt:lpstr>const Parameter Example</vt:lpstr>
      <vt:lpstr>const Considerations</vt:lpstr>
      <vt:lpstr>const  And Accessor Functions</vt:lpstr>
      <vt:lpstr>const Modifies Functions</vt:lpstr>
      <vt:lpstr>Function Declarations With const</vt:lpstr>
      <vt:lpstr>Function Definitions  With const</vt:lpstr>
      <vt:lpstr>const Problem Solved</vt:lpstr>
      <vt:lpstr>const Wrapup</vt:lpstr>
      <vt:lpstr>Use const Consistently</vt:lpstr>
      <vt:lpstr>Section 11.1 Conclusion</vt:lpstr>
      <vt:lpstr>Review 11.1(1)</vt:lpstr>
      <vt:lpstr>Review 11.1(2)</vt:lpstr>
      <vt:lpstr>11.2 Overloading Operators</vt:lpstr>
      <vt:lpstr>Overloading Operators</vt:lpstr>
      <vt:lpstr>Operators As Functions</vt:lpstr>
      <vt:lpstr>Operator Overloading</vt:lpstr>
      <vt:lpstr>Example</vt:lpstr>
      <vt:lpstr>Operator Overloading Rules</vt:lpstr>
      <vt:lpstr>Program Example: Overloading Operators</vt:lpstr>
      <vt:lpstr>Automatic Type Conversion</vt:lpstr>
      <vt:lpstr>Type Conversion Event 1</vt:lpstr>
      <vt:lpstr>Type Conversion Event 2</vt:lpstr>
      <vt:lpstr>Type Conversion Again</vt:lpstr>
      <vt:lpstr>A Constructor For double</vt:lpstr>
      <vt:lpstr>Overloading Unary Operators</vt:lpstr>
      <vt:lpstr>Overloading -</vt:lpstr>
      <vt:lpstr>Overloading &lt;&lt; and &gt;&gt;</vt:lpstr>
      <vt:lpstr>Replacing Function output</vt:lpstr>
      <vt:lpstr>What Does &lt;&lt; Return?</vt:lpstr>
      <vt:lpstr>Overloaded &lt;&lt; Declaration</vt:lpstr>
      <vt:lpstr>Overloaded &lt;&lt; Definition</vt:lpstr>
      <vt:lpstr>Return ostream&amp; ?</vt:lpstr>
      <vt:lpstr>Overloading &gt;&gt;</vt:lpstr>
      <vt:lpstr>Test</vt:lpstr>
      <vt:lpstr>Section 11.2 Conclusion</vt:lpstr>
      <vt:lpstr>11.3 Arrays and Classes</vt:lpstr>
      <vt:lpstr>Arrays and Classes</vt:lpstr>
      <vt:lpstr>Accessing Members</vt:lpstr>
      <vt:lpstr>An Array of Money</vt:lpstr>
      <vt:lpstr>Arrays as Structure Members</vt:lpstr>
      <vt:lpstr>Accessing Array Elements</vt:lpstr>
      <vt:lpstr>Arrays as Class Members</vt:lpstr>
      <vt:lpstr>Overview of TemperatureList</vt:lpstr>
      <vt:lpstr>Section 11.3 Conclusion</vt:lpstr>
      <vt:lpstr>11.4 Classes and Dynamic Arrays</vt:lpstr>
      <vt:lpstr>Classes and Dynamic Arrays   </vt:lpstr>
      <vt:lpstr>Program Example: A String Variable Class</vt:lpstr>
      <vt:lpstr>The StringVar Constructors</vt:lpstr>
      <vt:lpstr>The StringVar Interface</vt:lpstr>
      <vt:lpstr>A StringVar Sample Program</vt:lpstr>
      <vt:lpstr>The StringVar Implementation</vt:lpstr>
      <vt:lpstr>Dynamic Variables</vt:lpstr>
      <vt:lpstr>Destructors</vt:lpstr>
      <vt:lpstr>~StringVar</vt:lpstr>
      <vt:lpstr>Pointers as  Call-by-Value Parameters</vt:lpstr>
      <vt:lpstr>Copy Constructors</vt:lpstr>
      <vt:lpstr>StringVar Copy Constructor</vt:lpstr>
      <vt:lpstr>Calling a Copy Constructor</vt:lpstr>
      <vt:lpstr>The Need For  a Copy Constructor</vt:lpstr>
      <vt:lpstr>The Need For  a Copy Constructor (cont.)</vt:lpstr>
      <vt:lpstr>The Need For  a Copy Constructor (cont.)</vt:lpstr>
      <vt:lpstr>The Need For  a Copy Constructor (cont.)</vt:lpstr>
      <vt:lpstr>Copy Constructor Demonstration</vt:lpstr>
      <vt:lpstr>Copy Constructor Demonstration (cont.)</vt:lpstr>
      <vt:lpstr>When To Include a  Copy Constructor</vt:lpstr>
      <vt:lpstr>The Big Three</vt:lpstr>
      <vt:lpstr>The Assignment Operator</vt:lpstr>
      <vt:lpstr>Overloading =</vt:lpstr>
      <vt:lpstr>Definition of =</vt:lpstr>
      <vt:lpstr>= Details</vt:lpstr>
      <vt:lpstr>Problems with =</vt:lpstr>
      <vt:lpstr>Another Attempt at =</vt:lpstr>
      <vt:lpstr>A New Problem With =</vt:lpstr>
      <vt:lpstr>A Better = Operator</vt:lpstr>
      <vt:lpstr>Section 11.4 Conclusion</vt:lpstr>
      <vt:lpstr>Chapter 11 -- End</vt:lpstr>
      <vt:lpstr>Display 11.1 (1/3) </vt:lpstr>
      <vt:lpstr>Display 11.1 (2/3) </vt:lpstr>
      <vt:lpstr>Display 8.1 (3/3)</vt:lpstr>
      <vt:lpstr>Display 8.2 </vt:lpstr>
      <vt:lpstr>Display 8.3 (1/5) </vt:lpstr>
      <vt:lpstr>Display 8.3 (2/5) </vt:lpstr>
      <vt:lpstr>Display 8.3 (3/5) </vt:lpstr>
      <vt:lpstr>Display 8.3 (4/5) </vt:lpstr>
      <vt:lpstr>Display 8.3 (5/5) </vt:lpstr>
      <vt:lpstr>Display 8.4 </vt:lpstr>
      <vt:lpstr>Display 8.5 (1/2) </vt:lpstr>
      <vt:lpstr>Display 8.5  (2/2) </vt:lpstr>
      <vt:lpstr>Display 8.6 </vt:lpstr>
      <vt:lpstr>Display 8.7 </vt:lpstr>
      <vt:lpstr>Display 8.8 (1/4)</vt:lpstr>
      <vt:lpstr>Display 8.8(2/4) </vt:lpstr>
      <vt:lpstr>Display 8.8 (3/4) </vt:lpstr>
      <vt:lpstr>Display 8.8 (4/4) </vt:lpstr>
      <vt:lpstr>Display 8.9 (1/3) </vt:lpstr>
      <vt:lpstr>Display 8.9 (2/3) </vt:lpstr>
      <vt:lpstr>Display 8.9 (3/3)</vt:lpstr>
      <vt:lpstr>Display 8.10 (1/2) </vt:lpstr>
      <vt:lpstr>Display 8.10 (2/2)</vt:lpstr>
      <vt:lpstr>Display 8.11 (1/3)</vt:lpstr>
      <vt:lpstr>Display 8.11 (2/3) </vt:lpstr>
      <vt:lpstr>Display 8.11 (3/3)</vt:lpstr>
      <vt:lpstr>Display 8.12 (1/2) </vt:lpstr>
      <vt:lpstr>Display 8.12 (2/2)</vt:lpstr>
      <vt:lpstr>Display 8.13 </vt:lpstr>
      <vt:lpstr>Display 8.14</vt:lpstr>
    </vt:vector>
  </TitlesOfParts>
  <Company>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dly</cp:lastModifiedBy>
  <cp:revision>348</cp:revision>
  <cp:lastPrinted>2001-11-04T00:51:13Z</cp:lastPrinted>
  <dcterms:created xsi:type="dcterms:W3CDTF">2005-02-25T19:46:41Z</dcterms:created>
  <dcterms:modified xsi:type="dcterms:W3CDTF">2018-05-28T17:01:58Z</dcterms:modified>
</cp:coreProperties>
</file>