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8"/>
  </p:notesMasterIdLst>
  <p:handoutMasterIdLst>
    <p:handoutMasterId r:id="rId129"/>
  </p:handoutMasterIdLst>
  <p:sldIdLst>
    <p:sldId id="429" r:id="rId2"/>
    <p:sldId id="298" r:id="rId3"/>
    <p:sldId id="430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431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43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  <p:sldId id="415" r:id="rId66"/>
    <p:sldId id="381" r:id="rId67"/>
    <p:sldId id="382" r:id="rId68"/>
    <p:sldId id="383" r:id="rId69"/>
    <p:sldId id="384" r:id="rId70"/>
    <p:sldId id="385" r:id="rId71"/>
    <p:sldId id="386" r:id="rId72"/>
    <p:sldId id="387" r:id="rId73"/>
    <p:sldId id="388" r:id="rId74"/>
    <p:sldId id="389" r:id="rId75"/>
    <p:sldId id="390" r:id="rId76"/>
    <p:sldId id="391" r:id="rId77"/>
    <p:sldId id="392" r:id="rId78"/>
    <p:sldId id="393" r:id="rId79"/>
    <p:sldId id="394" r:id="rId80"/>
    <p:sldId id="395" r:id="rId81"/>
    <p:sldId id="396" r:id="rId82"/>
    <p:sldId id="397" r:id="rId83"/>
    <p:sldId id="398" r:id="rId84"/>
    <p:sldId id="399" r:id="rId85"/>
    <p:sldId id="400" r:id="rId86"/>
    <p:sldId id="401" r:id="rId87"/>
    <p:sldId id="402" r:id="rId88"/>
    <p:sldId id="403" r:id="rId89"/>
    <p:sldId id="404" r:id="rId90"/>
    <p:sldId id="405" r:id="rId91"/>
    <p:sldId id="406" r:id="rId92"/>
    <p:sldId id="407" r:id="rId93"/>
    <p:sldId id="408" r:id="rId94"/>
    <p:sldId id="409" r:id="rId95"/>
    <p:sldId id="410" r:id="rId96"/>
    <p:sldId id="353" r:id="rId97"/>
    <p:sldId id="354" r:id="rId98"/>
    <p:sldId id="355" r:id="rId99"/>
    <p:sldId id="356" r:id="rId100"/>
    <p:sldId id="357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72" r:id="rId112"/>
    <p:sldId id="369" r:id="rId113"/>
    <p:sldId id="370" r:id="rId114"/>
    <p:sldId id="371" r:id="rId115"/>
    <p:sldId id="416" r:id="rId116"/>
    <p:sldId id="417" r:id="rId117"/>
    <p:sldId id="418" r:id="rId118"/>
    <p:sldId id="419" r:id="rId119"/>
    <p:sldId id="420" r:id="rId120"/>
    <p:sldId id="421" r:id="rId121"/>
    <p:sldId id="422" r:id="rId122"/>
    <p:sldId id="428" r:id="rId123"/>
    <p:sldId id="424" r:id="rId124"/>
    <p:sldId id="425" r:id="rId125"/>
    <p:sldId id="426" r:id="rId126"/>
    <p:sldId id="427" r:id="rId127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7" autoAdjust="0"/>
    <p:restoredTop sz="99663" autoAdjust="0"/>
  </p:normalViewPr>
  <p:slideViewPr>
    <p:cSldViewPr snapToObjects="1">
      <p:cViewPr varScale="1">
        <p:scale>
          <a:sx n="115" d="100"/>
          <a:sy n="115" d="100"/>
        </p:scale>
        <p:origin x="1608" y="102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FA58A3-0276-4833-914D-DCD8E502CE94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B13213-5D72-42BA-9A1A-78AF2DE1CA1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800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D24AC29-DDFA-49A7-A9B1-57ACA904F1EE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164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A5E33D7-53D1-4895-8F8C-5AAC484518D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84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794D501-7533-430A-91E4-69528585A3EF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97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CF9E31D-950A-4AA0-9C2F-50C9CB089D80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35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800B720-1913-4942-88DB-CDAA6544762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86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294DE91-08E9-4CA0-8236-038757527351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179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0F0061F-34EB-43DD-B2AA-54E35B2CEDBD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425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B918B43-BE76-4992-9285-BEEE5F9D48B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99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27ED075-BA1A-402F-A059-2B18DE87C9C4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014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B51B57F-5EDD-4344-9E38-BEDA44C368D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246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E1ED2DC-61EF-4BAD-A59D-859F2584C8E3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559550"/>
            <a:ext cx="5029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zh-CN" sz="900">
              <a:ea typeface="宋体" panose="02010600030101010101" pitchFamily="2" charset="-122"/>
            </a:endParaRPr>
          </a:p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slide" Target="slide10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104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105.xml"/><Relationship Id="rId2" Type="http://schemas.openxmlformats.org/officeDocument/2006/relationships/slide" Target="slide10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0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10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14.xml"/><Relationship Id="rId2" Type="http://schemas.openxmlformats.org/officeDocument/2006/relationships/slide" Target="slide1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0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0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2" Type="http://schemas.openxmlformats.org/officeDocument/2006/relationships/slide" Target="slide10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10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9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99.xml"/><Relationship Id="rId2" Type="http://schemas.openxmlformats.org/officeDocument/2006/relationships/slide" Target="slide9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9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11</a:t>
            </a:r>
            <a:endParaRPr lang="en-US" altLang="zh-CN" dirty="0" smtClean="0"/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r>
              <a:rPr lang="en-US" altLang="zh-CN" dirty="0"/>
              <a:t>Friends, Overloaded Operators,</a:t>
            </a:r>
          </a:p>
          <a:p>
            <a:r>
              <a:rPr lang="en-US" altLang="zh-CN" dirty="0"/>
              <a:t>and Arrays in </a:t>
            </a:r>
            <a:r>
              <a:rPr lang="en-US" altLang="zh-CN" dirty="0" smtClean="0"/>
              <a:t>Classes</a:t>
            </a:r>
            <a:r>
              <a:rPr lang="en-US" altLang="zh-CN" dirty="0" smtClean="0"/>
              <a:t>                      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866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307C55-2B8A-45E5-91F0-5A062AB0F92D}" type="slidenum">
              <a:rPr lang="en-US" altLang="zh-CN"/>
              <a:pPr/>
              <a:t>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Efficient equal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As defined here, equal is more efficient,</a:t>
            </a:r>
            <a:br>
              <a:rPr lang="en-US" altLang="zh-CN" sz="2400"/>
            </a:br>
            <a:r>
              <a:rPr lang="en-US" altLang="zh-CN" sz="2400"/>
              <a:t>but not legal </a:t>
            </a:r>
            <a:br>
              <a:rPr lang="en-US" altLang="zh-CN" sz="2400"/>
            </a:br>
            <a:r>
              <a:rPr lang="en-US" altLang="zh-CN" sz="2400"/>
              <a:t>	bool equal(DayOfYear date1, DayOfYear date2)</a:t>
            </a:r>
            <a:br>
              <a:rPr lang="en-US" altLang="zh-CN" sz="2400"/>
            </a:br>
            <a:r>
              <a:rPr lang="en-US" altLang="zh-CN" sz="2400"/>
              <a:t>	{</a:t>
            </a:r>
            <a:br>
              <a:rPr lang="en-US" altLang="zh-CN" sz="2400"/>
            </a:br>
            <a:r>
              <a:rPr lang="en-US" altLang="zh-CN" sz="2400"/>
              <a:t>      		return (date1.month = = date2.month</a:t>
            </a:r>
            <a:br>
              <a:rPr lang="en-US" altLang="zh-CN" sz="2400"/>
            </a:br>
            <a:r>
              <a:rPr lang="en-US" altLang="zh-CN" sz="2400"/>
              <a:t>                   	   &amp;&amp;</a:t>
            </a:r>
            <a:br>
              <a:rPr lang="en-US" altLang="zh-CN" sz="2400"/>
            </a:br>
            <a:r>
              <a:rPr lang="en-US" altLang="zh-CN" sz="2400"/>
              <a:t>                 	   date1.day = = date2.day );</a:t>
            </a:r>
            <a:br>
              <a:rPr lang="en-US" altLang="zh-CN" sz="2400"/>
            </a:br>
            <a:r>
              <a:rPr lang="en-US" altLang="zh-CN" sz="2400"/>
              <a:t> 	}</a:t>
            </a:r>
          </a:p>
          <a:p>
            <a:pPr lvl="1"/>
            <a:r>
              <a:rPr lang="en-US" altLang="zh-CN" sz="2400"/>
              <a:t>The code is simpler and more efficient</a:t>
            </a:r>
          </a:p>
          <a:p>
            <a:pPr lvl="1"/>
            <a:r>
              <a:rPr lang="en-US" altLang="zh-CN" sz="2400"/>
              <a:t>Direct access of private member variables is not legal!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93F8A77-55A7-496F-88D0-943D4AF785BB}" type="slidenum">
              <a:rPr lang="en-US" altLang="zh-CN"/>
              <a:pPr/>
              <a:t>100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0" y="15240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24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119688" y="228600"/>
            <a:ext cx="39481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.2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24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0"/>
            <a:ext cx="487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B85DFCB-F21B-477A-969C-8F735217F5AB}" type="slidenum">
              <a:rPr lang="en-US" altLang="zh-CN"/>
              <a:pPr/>
              <a:t>101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0" y="574675"/>
            <a:ext cx="5254625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16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44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4468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17550"/>
            <a:ext cx="494665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48275" y="228600"/>
            <a:ext cx="38195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(1/5)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51A6330-83C8-453E-83D0-362CE131B0A7}" type="slidenum">
              <a:rPr lang="en-US" altLang="zh-CN"/>
              <a:pPr/>
              <a:t>102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296863"/>
            <a:ext cx="5267325" cy="130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54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5492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2750"/>
            <a:ext cx="4965700" cy="60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(2/5)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43717B-BDC7-4A08-96D1-56C7FAC9DADD}" type="slidenum">
              <a:rPr lang="en-US" altLang="zh-CN"/>
              <a:pPr/>
              <a:t>103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0"/>
            <a:ext cx="48291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65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6516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7325"/>
            <a:ext cx="44958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(3/5)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EA5C297-0AB9-4D95-B299-85E1DA1C37EF}" type="slidenum">
              <a:rPr lang="en-US" altLang="zh-CN"/>
              <a:pPr/>
              <a:t>104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0" y="0"/>
            <a:ext cx="4700588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75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7540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1613"/>
            <a:ext cx="4313237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>
          <a:xfrm>
            <a:off x="5157788" y="228600"/>
            <a:ext cx="39100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(4/5)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D283A18-190C-4FCB-BEDE-150A8C9C5A1B}" type="slidenum">
              <a:rPr lang="en-US" altLang="zh-CN"/>
              <a:pPr/>
              <a:t>105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0" y="0"/>
            <a:ext cx="47132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85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856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5100"/>
            <a:ext cx="4402137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(5/5)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F812C70-0475-4D98-B8B9-9B17D02F3ADB}" type="slidenum">
              <a:rPr lang="en-US" altLang="zh-CN"/>
              <a:pPr/>
              <a:t>106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408613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25"/>
            <a:ext cx="5089525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146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73AA70F-548E-424D-9019-98C724945C76}" type="slidenum">
              <a:rPr lang="en-US" altLang="zh-CN"/>
              <a:pPr/>
              <a:t>107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538163"/>
            <a:ext cx="51895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061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538163"/>
            <a:ext cx="5032375" cy="59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06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5189538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9170115-AE0A-4467-87BC-C2C67EE079FE}" type="slidenum">
              <a:rPr lang="en-US" altLang="zh-CN"/>
              <a:pPr/>
              <a:t>108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0"/>
            <a:ext cx="47386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259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 (2/2)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164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5013" cy="65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CF51CA9-10BE-46D3-9C29-533BBB29640B}" type="slidenum">
              <a:rPr lang="en-US" altLang="zh-CN"/>
              <a:pPr/>
              <a:t>109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0"/>
            <a:ext cx="5383213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743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.6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266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6096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EB6C0AF-0493-455D-A476-459A9EAA4B67}" type="slidenum">
              <a:rPr lang="en-US" altLang="zh-CN"/>
              <a:pPr/>
              <a:t>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Friend functions are not members of a class, but</a:t>
            </a:r>
            <a:br>
              <a:rPr lang="en-US" altLang="zh-CN"/>
            </a:br>
            <a:r>
              <a:rPr lang="en-US" altLang="zh-CN"/>
              <a:t>can access private member variables of the class</a:t>
            </a:r>
          </a:p>
          <a:p>
            <a:pPr lvl="1"/>
            <a:r>
              <a:rPr lang="en-US" altLang="zh-CN"/>
              <a:t>A friend function is declared using the keyword</a:t>
            </a:r>
            <a:br>
              <a:rPr lang="en-US" altLang="zh-CN"/>
            </a:br>
            <a:r>
              <a:rPr lang="en-US" altLang="zh-CN"/>
              <a:t>friend in the class definition</a:t>
            </a:r>
          </a:p>
          <a:p>
            <a:pPr lvl="2"/>
            <a:r>
              <a:rPr lang="en-US" altLang="zh-CN"/>
              <a:t>A friend function is not a member function</a:t>
            </a:r>
          </a:p>
          <a:p>
            <a:pPr lvl="2"/>
            <a:r>
              <a:rPr lang="en-US" altLang="zh-CN"/>
              <a:t>A friend function is an ordinary function</a:t>
            </a:r>
          </a:p>
          <a:p>
            <a:pPr lvl="2"/>
            <a:r>
              <a:rPr lang="en-US" altLang="zh-CN"/>
              <a:t>A friend function has extraordinary access to data members of the class</a:t>
            </a:r>
          </a:p>
          <a:p>
            <a:pPr lvl="1"/>
            <a:r>
              <a:rPr lang="en-US" altLang="zh-CN"/>
              <a:t>As a friend function, the more efficient version of equal is legal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2305FDB-CBD4-4B52-A032-72D187C84BEA}" type="slidenum">
              <a:rPr lang="en-US" altLang="zh-CN"/>
              <a:pPr/>
              <a:t>110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610100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9863"/>
            <a:ext cx="42672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82913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.7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469EF7C-EE4D-4EBE-A820-E7822D7D43FD}" type="slidenum">
              <a:rPr lang="en-US" altLang="zh-CN"/>
              <a:pPr/>
              <a:t>111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</a:t>
            </a:r>
            <a:br>
              <a:rPr lang="en-US" altLang="zh-CN"/>
            </a:br>
            <a:r>
              <a:rPr lang="en-US" altLang="zh-CN"/>
              <a:t>(1/4)</a:t>
            </a:r>
          </a:p>
        </p:txBody>
      </p:sp>
      <p:pic>
        <p:nvPicPr>
          <p:cNvPr id="587782" name="Picture 6" descr="D11_0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15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77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0"/>
            <a:ext cx="8382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3567BE9-B4B4-4BBC-952A-951EEE97EE34}" type="slidenum">
              <a:rPr lang="en-US" altLang="zh-CN"/>
              <a:pPr/>
              <a:t>112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152400"/>
            <a:ext cx="520065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544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.8(2/4)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4712" name="Picture 8" descr="D11_08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99025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200650" cy="63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A43306-B03F-46A2-8D83-9CC9E0B6434E}" type="slidenum">
              <a:rPr lang="en-US" altLang="zh-CN"/>
              <a:pPr/>
              <a:t>113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231775"/>
            <a:ext cx="5203825" cy="133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(3/4)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5735" name="Picture 7" descr="D11_0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3"/>
            <a:ext cx="5026025" cy="61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75"/>
            <a:ext cx="5235575" cy="63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E9C938E-EB00-4475-A263-09AF3AC57452}" type="slidenum">
              <a:rPr lang="en-US" altLang="zh-CN"/>
              <a:pPr/>
              <a:t>114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627063"/>
            <a:ext cx="5280025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(4/4)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6759" name="Picture 7" descr="D11_08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747713"/>
            <a:ext cx="5006975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5280025" cy="58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2670AE1-D643-47A0-958B-9EB3D4AB0CF1}" type="slidenum">
              <a:rPr lang="en-US" altLang="zh-CN"/>
              <a:pPr/>
              <a:t>115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304800"/>
            <a:ext cx="5216525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3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2838" name="Picture 6" descr="D11_0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5763"/>
            <a:ext cx="4986338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28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216525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4299F31-0438-4C9E-B4B0-4422BD935F45}" type="slidenum">
              <a:rPr lang="en-US" altLang="zh-CN"/>
              <a:pPr/>
              <a:t>116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0"/>
            <a:ext cx="50736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385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386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3862" name="Picture 6" descr="D11_0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58763"/>
            <a:ext cx="480853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8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28600"/>
            <a:ext cx="5030787" cy="63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8B904CA-624A-4F06-B5DD-E96BCAA21AAA}" type="slidenum">
              <a:rPr lang="en-US" altLang="zh-CN"/>
              <a:pPr/>
              <a:t>117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34885" name="Picture 5" descr="D11_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9475"/>
            <a:ext cx="831532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9475"/>
            <a:ext cx="850106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77AC9D-31BD-4CCF-BACD-E93ECC6E31D0}" type="slidenum">
              <a:rPr lang="en-US" altLang="zh-CN"/>
              <a:pPr/>
              <a:t>118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779463"/>
            <a:ext cx="5164138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0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5910" name="Picture 6" descr="D11_1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27100"/>
            <a:ext cx="4849812" cy="55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9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475"/>
            <a:ext cx="5164138" cy="57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9D00F2A-1E3A-4ECE-8AE9-563EE58A5DE9}" type="slidenum">
              <a:rPr lang="en-US" altLang="zh-CN"/>
              <a:pPr/>
              <a:t>119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36933" name="Picture 5" descr="D11_1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85925"/>
            <a:ext cx="62801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9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5925"/>
            <a:ext cx="72644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EF14980-54B5-4DC6-BC7C-62D59C2D4823}" type="slidenum">
              <a:rPr lang="en-US" altLang="zh-CN"/>
              <a:pPr/>
              <a:t>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function equal is declared a friend in the </a:t>
            </a:r>
            <a:br>
              <a:rPr lang="en-US" altLang="zh-CN" sz="2400"/>
            </a:br>
            <a:r>
              <a:rPr lang="en-US" altLang="zh-CN" sz="2400"/>
              <a:t>abbreviated class definition here</a:t>
            </a:r>
            <a:br>
              <a:rPr lang="en-US" altLang="zh-CN" sz="2400"/>
            </a:br>
            <a:r>
              <a:rPr lang="en-US" altLang="zh-CN" sz="2400"/>
              <a:t>	class DayOfYear</a:t>
            </a:r>
            <a:br>
              <a:rPr lang="en-US" altLang="zh-CN" sz="2400"/>
            </a:br>
            <a:r>
              <a:rPr lang="en-US" altLang="zh-CN" sz="2400"/>
              <a:t>  	{</a:t>
            </a:r>
            <a:br>
              <a:rPr lang="en-US" altLang="zh-CN" sz="2400"/>
            </a:br>
            <a:r>
              <a:rPr lang="en-US" altLang="zh-CN" sz="2400"/>
              <a:t>      	     public:</a:t>
            </a:r>
            <a:br>
              <a:rPr lang="en-US" altLang="zh-CN" sz="2400"/>
            </a:br>
            <a:r>
              <a:rPr lang="en-US" altLang="zh-CN" sz="2400"/>
              <a:t>                 friend bool equal(DayOfYear date1, </a:t>
            </a:r>
            <a:br>
              <a:rPr lang="en-US" altLang="zh-CN" sz="2400"/>
            </a:br>
            <a:r>
              <a:rPr lang="en-US" altLang="zh-CN" sz="2400"/>
              <a:t>				    DayOfYear date2);</a:t>
            </a:r>
            <a:br>
              <a:rPr lang="en-US" altLang="zh-CN" sz="2400"/>
            </a:br>
            <a:r>
              <a:rPr lang="en-US" altLang="zh-CN" sz="2400"/>
              <a:t>                 // The rest of the public members</a:t>
            </a:r>
            <a:br>
              <a:rPr lang="en-US" altLang="zh-CN" sz="2400"/>
            </a:br>
            <a:r>
              <a:rPr lang="en-US" altLang="zh-CN" sz="2400"/>
              <a:t>            private:</a:t>
            </a:r>
            <a:br>
              <a:rPr lang="en-US" altLang="zh-CN" sz="2400"/>
            </a:br>
            <a:r>
              <a:rPr lang="en-US" altLang="zh-CN" sz="2400"/>
              <a:t>                 //  the private members</a:t>
            </a:r>
            <a:br>
              <a:rPr lang="en-US" altLang="zh-CN" sz="2400"/>
            </a:br>
            <a:r>
              <a:rPr lang="en-US" altLang="zh-CN" sz="2400"/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09F3562-6745-4740-B052-DD21901F09A1}" type="slidenum">
              <a:rPr lang="en-US" altLang="zh-CN"/>
              <a:pPr/>
              <a:t>120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(1/3)</a:t>
            </a:r>
          </a:p>
        </p:txBody>
      </p:sp>
      <p:pic>
        <p:nvPicPr>
          <p:cNvPr id="637957" name="Picture 5" descr="D11_1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28800"/>
            <a:ext cx="8656637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79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87525"/>
            <a:ext cx="8915400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EAAEEAA-AE02-4AA1-9A07-C41AD638F770}" type="slidenum">
              <a:rPr lang="en-US" altLang="zh-CN"/>
              <a:pPr/>
              <a:t>121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0" y="609600"/>
            <a:ext cx="50355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897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8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8982" name="Picture 6" descr="D11_1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69925"/>
            <a:ext cx="4779963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89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5035550" cy="5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C066EB6-9CB5-49E6-8A8F-6A3FA63B3F31}" type="slidenum">
              <a:rPr lang="en-US" altLang="zh-CN"/>
              <a:pPr/>
              <a:t>122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45126" name="Picture 6" descr="D11_11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49149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3038"/>
            <a:ext cx="6705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E9C21D4-E3E2-457A-8094-6B94E947EF9A}" type="slidenum">
              <a:rPr lang="en-US" altLang="zh-CN"/>
              <a:pPr/>
              <a:t>123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0" y="398463"/>
            <a:ext cx="4970463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2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1030" name="Picture 6" descr="D11_1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950"/>
            <a:ext cx="4710113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463"/>
            <a:ext cx="4997450" cy="61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DE9221C-36F3-4F5F-BB3D-C00BE7B43440}" type="slidenum">
              <a:rPr lang="en-US" altLang="zh-CN"/>
              <a:pPr/>
              <a:t>124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42053" name="Picture 5" descr="D11_1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9928AE0-B3D2-45BC-B1B8-BCAC80243BE0}" type="slidenum">
              <a:rPr lang="en-US" altLang="zh-CN"/>
              <a:pPr/>
              <a:t>125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0" y="0"/>
            <a:ext cx="457200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.13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3078" name="Picture 6" descr="D11_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025"/>
            <a:ext cx="4338638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28600"/>
            <a:ext cx="4867275" cy="6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F7A0D2E-4978-4759-888D-C519F2457E29}" type="slidenum">
              <a:rPr lang="en-US" altLang="zh-CN"/>
              <a:pPr/>
              <a:t>126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.14</a:t>
            </a:r>
          </a:p>
        </p:txBody>
      </p:sp>
      <p:pic>
        <p:nvPicPr>
          <p:cNvPr id="644101" name="Picture 5" descr="D11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AAF7C14-1F0A-4FE4-8987-C05A31608F36}" type="slidenum">
              <a:rPr lang="en-US" altLang="zh-CN"/>
              <a:pPr/>
              <a:t>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53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68525" y="5246688"/>
            <a:ext cx="213770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.2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friend function is declared as a friend in the </a:t>
            </a:r>
            <a:br>
              <a:rPr lang="en-US" altLang="zh-CN"/>
            </a:br>
            <a:r>
              <a:rPr lang="en-US" altLang="zh-CN"/>
              <a:t>class definition</a:t>
            </a:r>
          </a:p>
          <a:p>
            <a:r>
              <a:rPr lang="en-US" altLang="zh-CN"/>
              <a:t>A friend function is defined as a nonmember </a:t>
            </a:r>
            <a:br>
              <a:rPr lang="en-US" altLang="zh-CN"/>
            </a:br>
            <a:r>
              <a:rPr lang="en-US" altLang="zh-CN"/>
              <a:t>function without using the "::" operator</a:t>
            </a:r>
          </a:p>
          <a:p>
            <a:r>
              <a:rPr lang="en-US" altLang="zh-CN"/>
              <a:t>A friend function is called without using the </a:t>
            </a:r>
            <a:br>
              <a:rPr lang="en-US" altLang="zh-CN"/>
            </a:br>
            <a:r>
              <a:rPr lang="en-US" altLang="zh-CN"/>
              <a:t>'.'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BB13719-8E08-428A-8279-02FE5871DF2B}" type="slidenum">
              <a:rPr lang="en-US" altLang="zh-CN"/>
              <a:pPr/>
              <a:t>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syntax for declaring friend function is </a:t>
            </a:r>
            <a:br>
              <a:rPr lang="en-US" altLang="zh-CN" sz="2400"/>
            </a:br>
            <a:r>
              <a:rPr lang="en-US" altLang="zh-CN" sz="2400"/>
              <a:t>class class_name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public:</a:t>
            </a:r>
            <a:br>
              <a:rPr lang="en-US" altLang="zh-CN" sz="2400"/>
            </a:br>
            <a:r>
              <a:rPr lang="en-US" altLang="zh-CN" sz="2400"/>
              <a:t>           friend Declaration_for_Friend_Function_1</a:t>
            </a:r>
            <a:br>
              <a:rPr lang="en-US" altLang="zh-CN" sz="2400"/>
            </a:br>
            <a:r>
              <a:rPr lang="en-US" altLang="zh-CN" sz="2400"/>
              <a:t>	     friend Declaration_for_Friend_Function_2</a:t>
            </a:r>
            <a:br>
              <a:rPr lang="en-US" altLang="zh-CN" sz="2400"/>
            </a:br>
            <a:r>
              <a:rPr lang="en-US" altLang="zh-CN" sz="2400"/>
              <a:t>               …</a:t>
            </a:r>
            <a:br>
              <a:rPr lang="en-US" altLang="zh-CN" sz="2400"/>
            </a:br>
            <a:r>
              <a:rPr lang="en-US" altLang="zh-CN" sz="2400"/>
              <a:t>           Member_Function_Declarations</a:t>
            </a:r>
            <a:br>
              <a:rPr lang="en-US" altLang="zh-CN" sz="2400"/>
            </a:br>
            <a:r>
              <a:rPr lang="en-US" altLang="zh-CN" sz="2400"/>
              <a:t>   private:</a:t>
            </a:r>
            <a:br>
              <a:rPr lang="en-US" altLang="zh-CN" sz="2400"/>
            </a:br>
            <a:r>
              <a:rPr lang="en-US" altLang="zh-CN" sz="2400"/>
              <a:t>           Private_Member_Declarations</a:t>
            </a:r>
            <a:br>
              <a:rPr lang="en-US" altLang="zh-CN" sz="2400"/>
            </a:br>
            <a:r>
              <a:rPr lang="en-US" altLang="zh-CN" sz="2400"/>
              <a:t>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B054CEE-391B-4A69-AA69-6EFFB1D1B1D1}" type="slidenum">
              <a:rPr lang="en-US" altLang="zh-CN"/>
              <a:pPr/>
              <a:t>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Friend functions can be written as non-friend</a:t>
            </a:r>
            <a:br>
              <a:rPr lang="en-US" altLang="zh-CN"/>
            </a:br>
            <a:r>
              <a:rPr lang="en-US" altLang="zh-CN"/>
              <a:t>functions using the normal accessor and mutator </a:t>
            </a:r>
            <a:br>
              <a:rPr lang="en-US" altLang="zh-CN"/>
            </a:br>
            <a:r>
              <a:rPr lang="en-US" altLang="zh-CN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The code of a friend function is simpler and it is</a:t>
            </a:r>
            <a:br>
              <a:rPr lang="en-US" altLang="zh-CN"/>
            </a:br>
            <a:r>
              <a:rPr lang="en-US" altLang="zh-CN"/>
              <a:t>more efficient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07A932F-52C8-4788-B49A-CA10BA56421F}" type="slidenum">
              <a:rPr lang="en-US" altLang="zh-CN"/>
              <a:pPr/>
              <a:t>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How do you know when a function should be </a:t>
            </a:r>
            <a:br>
              <a:rPr lang="en-US" altLang="zh-CN" sz="2400"/>
            </a:br>
            <a:r>
              <a:rPr lang="en-US" altLang="zh-CN" sz="2400"/>
              <a:t>a friend or a member function?</a:t>
            </a:r>
          </a:p>
          <a:p>
            <a:pPr lvl="1"/>
            <a:r>
              <a:rPr lang="en-US" altLang="zh-CN" sz="2400"/>
              <a:t>In general, use a member function if the task </a:t>
            </a:r>
            <a:br>
              <a:rPr lang="en-US" altLang="zh-CN" sz="2400"/>
            </a:br>
            <a:r>
              <a:rPr lang="en-US" altLang="zh-CN" sz="2400"/>
              <a:t>performed by the function involves only one object</a:t>
            </a:r>
          </a:p>
          <a:p>
            <a:pPr lvl="1"/>
            <a:r>
              <a:rPr lang="en-US" altLang="zh-CN" sz="2400"/>
              <a:t>In general, use a nonmember function if the task</a:t>
            </a:r>
            <a:br>
              <a:rPr lang="en-US" altLang="zh-CN" sz="2400"/>
            </a:br>
            <a:r>
              <a:rPr lang="en-US" altLang="zh-CN" sz="2400"/>
              <a:t>performed by the function involves more than</a:t>
            </a:r>
            <a:br>
              <a:rPr lang="en-US" altLang="zh-CN" sz="2400"/>
            </a:br>
            <a:r>
              <a:rPr lang="en-US" altLang="zh-CN" sz="2400"/>
              <a:t>one object</a:t>
            </a:r>
          </a:p>
          <a:p>
            <a:pPr lvl="2"/>
            <a:r>
              <a:rPr lang="en-US" altLang="zh-CN" sz="2000"/>
              <a:t>Choosing to make the nonmember function a friend is</a:t>
            </a:r>
            <a:br>
              <a:rPr lang="en-US" altLang="zh-CN" sz="2000"/>
            </a:br>
            <a:r>
              <a:rPr lang="en-US" altLang="zh-CN" sz="2000"/>
              <a:t>a decision of efficiency and personal taste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8AC7078-ACA6-49B1-BDDA-F0413920E649}" type="slidenum">
              <a:rPr lang="en-US" altLang="zh-CN"/>
              <a:pPr/>
              <a:t>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94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91538" y="5864225"/>
            <a:ext cx="327743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.3 </a:t>
            </a:r>
            <a:r>
              <a:rPr lang="en-US" altLang="zh-CN" sz="2800" dirty="0">
                <a:solidFill>
                  <a:schemeClr val="tx2"/>
                </a:solidFill>
              </a:rPr>
              <a:t>(1 – 5)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The Money Class (version 1)</a:t>
            </a: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demonstrates a class called Money</a:t>
            </a:r>
          </a:p>
          <a:p>
            <a:pPr lvl="1"/>
            <a:r>
              <a:rPr lang="en-US" altLang="zh-CN"/>
              <a:t>U.S. currency is represented</a:t>
            </a:r>
          </a:p>
          <a:p>
            <a:pPr lvl="1"/>
            <a:r>
              <a:rPr lang="en-US" altLang="zh-CN"/>
              <a:t>Value is implemented as an integer representing the value as if converted to pennies</a:t>
            </a:r>
          </a:p>
          <a:p>
            <a:pPr lvl="2"/>
            <a:r>
              <a:rPr lang="en-US" altLang="zh-CN"/>
              <a:t>An integer allows exact representation of the value</a:t>
            </a:r>
          </a:p>
          <a:p>
            <a:pPr lvl="2"/>
            <a:r>
              <a:rPr lang="en-US" altLang="zh-CN"/>
              <a:t>Type long is used to allow larger values</a:t>
            </a:r>
          </a:p>
          <a:p>
            <a:pPr lvl="1"/>
            <a:r>
              <a:rPr lang="en-US" altLang="zh-CN"/>
              <a:t>Two friend functions, equal and add, are used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D27EFD5-2617-4910-A494-C741AB9A57EB}" type="slidenum">
              <a:rPr lang="en-US" altLang="zh-CN"/>
              <a:pPr/>
              <a:t>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Characters to Integers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Notice how function input (Display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.3)</a:t>
            </a:r>
            <a:br>
              <a:rPr lang="en-US" altLang="zh-CN" sz="2400"/>
            </a:br>
            <a:r>
              <a:rPr lang="en-US" altLang="zh-CN" sz="2400"/>
              <a:t>processes the dollar values entered</a:t>
            </a:r>
          </a:p>
          <a:p>
            <a:pPr lvl="1"/>
            <a:r>
              <a:rPr lang="en-US" altLang="zh-CN" sz="2400"/>
              <a:t>First read the character that is a $ or a –</a:t>
            </a:r>
          </a:p>
          <a:p>
            <a:pPr lvl="2"/>
            <a:r>
              <a:rPr lang="en-US" altLang="zh-CN" sz="2000"/>
              <a:t>If it is the -, set the value of negative to true and read the </a:t>
            </a:r>
            <a:br>
              <a:rPr lang="en-US" altLang="zh-CN" sz="2000"/>
            </a:br>
            <a:r>
              <a:rPr lang="en-US" altLang="zh-CN" sz="2000"/>
              <a:t>$ sign which should be next</a:t>
            </a:r>
          </a:p>
          <a:p>
            <a:pPr lvl="1"/>
            <a:r>
              <a:rPr lang="en-US" altLang="zh-CN" sz="2400"/>
              <a:t>Next read the dollar amount as a long</a:t>
            </a:r>
          </a:p>
          <a:p>
            <a:pPr lvl="1"/>
            <a:r>
              <a:rPr lang="en-US" altLang="zh-CN" sz="2400"/>
              <a:t>Next read the decimal point and cents as three </a:t>
            </a:r>
            <a:br>
              <a:rPr lang="en-US" altLang="zh-CN" sz="2400"/>
            </a:br>
            <a:r>
              <a:rPr lang="en-US" altLang="zh-CN" sz="2400"/>
              <a:t>characters</a:t>
            </a:r>
          </a:p>
          <a:p>
            <a:pPr lvl="2"/>
            <a:r>
              <a:rPr lang="en-US" altLang="zh-CN" sz="2000"/>
              <a:t>digit_to_int is then used to convert the cents characters to </a:t>
            </a:r>
            <a:br>
              <a:rPr lang="en-US" altLang="zh-CN" sz="2000"/>
            </a:br>
            <a:r>
              <a:rPr lang="en-US" altLang="zh-CN" sz="2000"/>
              <a:t>integers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01362C-186B-4F00-B730-605CBE089117}" type="slidenum">
              <a:rPr lang="en-US" altLang="zh-CN"/>
              <a:pPr/>
              <a:t>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digit_to_int  (optional)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digit_to_int is defined as </a:t>
            </a:r>
            <a:br>
              <a:rPr lang="en-US" altLang="zh-CN" sz="2400"/>
            </a:br>
            <a:r>
              <a:rPr lang="en-US" altLang="zh-CN" sz="2400"/>
              <a:t>  </a:t>
            </a:r>
            <a:br>
              <a:rPr lang="en-US" altLang="zh-CN" sz="2400"/>
            </a:br>
            <a:r>
              <a:rPr lang="en-US" altLang="zh-CN" sz="2400"/>
              <a:t>   int digit_to_int(char c)</a:t>
            </a:r>
            <a:br>
              <a:rPr lang="en-US" altLang="zh-CN" sz="2400"/>
            </a:br>
            <a:r>
              <a:rPr lang="en-US" altLang="zh-CN" sz="2400"/>
              <a:t>   {</a:t>
            </a:r>
            <a:br>
              <a:rPr lang="en-US" altLang="zh-CN" sz="2400"/>
            </a:br>
            <a:r>
              <a:rPr lang="en-US" altLang="zh-CN" sz="2400"/>
              <a:t>          return ( int ( c ) – int ( '0') );</a:t>
            </a:r>
            <a:br>
              <a:rPr lang="en-US" altLang="zh-CN" sz="2400"/>
            </a:br>
            <a:r>
              <a:rPr lang="en-US" altLang="zh-CN" sz="2400"/>
              <a:t>    }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digit, such as '3' is parameter c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This is the character '3' not the number 3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type cast int(c) returns the number that implements the character stored in c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type cast int('0') returns the number that implements the character '0'	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0126A0B-E129-4AA9-A1F6-E36D10EC538C}" type="slidenum">
              <a:rPr lang="en-US" altLang="zh-CN"/>
              <a:pPr/>
              <a:t>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Friend Functions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Overloading Operators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Arrays and 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.4   </a:t>
            </a:r>
            <a:r>
              <a:rPr lang="en-US" altLang="zh-CN" sz="3200" dirty="0">
                <a:solidFill>
                  <a:srgbClr val="A50021"/>
                </a:solidFill>
              </a:rPr>
              <a:t>Classes and Dynamic 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C265427-F34F-45B2-931A-8C52FDB83380}" type="slidenum">
              <a:rPr lang="en-US" altLang="zh-CN"/>
              <a:pPr/>
              <a:t>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int( c) – int ('0')?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numbers implementing the digits are in </a:t>
            </a:r>
            <a:br>
              <a:rPr lang="en-US" altLang="zh-CN"/>
            </a:br>
            <a:r>
              <a:rPr lang="en-US" altLang="zh-CN"/>
              <a:t>in order</a:t>
            </a:r>
          </a:p>
          <a:p>
            <a:pPr lvl="1"/>
            <a:r>
              <a:rPr lang="en-US" altLang="zh-CN"/>
              <a:t>int('0') + 1 is equivalent to int('1')</a:t>
            </a:r>
          </a:p>
          <a:p>
            <a:pPr lvl="1"/>
            <a:r>
              <a:rPr lang="en-US" altLang="zh-CN"/>
              <a:t>int('1') + 1 is equivalent to int('2')</a:t>
            </a:r>
          </a:p>
          <a:p>
            <a:r>
              <a:rPr lang="en-US" altLang="zh-CN"/>
              <a:t>If c is '0'</a:t>
            </a:r>
          </a:p>
          <a:p>
            <a:pPr lvl="1"/>
            <a:r>
              <a:rPr lang="en-US" altLang="zh-CN"/>
              <a:t>int( c ) - int('0') returns integer 0</a:t>
            </a:r>
          </a:p>
          <a:p>
            <a:r>
              <a:rPr lang="en-US" altLang="zh-CN"/>
              <a:t>If c is '1'</a:t>
            </a:r>
          </a:p>
          <a:p>
            <a:pPr lvl="1"/>
            <a:r>
              <a:rPr lang="en-US" altLang="zh-CN"/>
              <a:t>int( c ) – int ('0')  returns integer 1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3E26B36-1141-414C-B999-DAADAFEF1F43}" type="slidenum">
              <a:rPr lang="en-US" altLang="zh-CN"/>
              <a:pPr/>
              <a:t>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Leading Zeros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Some compilers interpret a number with a </a:t>
            </a:r>
            <a:br>
              <a:rPr lang="en-US" altLang="zh-CN" sz="2400"/>
            </a:br>
            <a:r>
              <a:rPr lang="en-US" altLang="zh-CN" sz="2400"/>
              <a:t>leading zero as a base 8 number</a:t>
            </a:r>
          </a:p>
          <a:p>
            <a:pPr lvl="1"/>
            <a:r>
              <a:rPr lang="en-US" altLang="zh-CN" sz="2400"/>
              <a:t>Base 8 uses digits 0 – 7</a:t>
            </a:r>
          </a:p>
          <a:p>
            <a:r>
              <a:rPr lang="en-US" altLang="zh-CN" sz="2400"/>
              <a:t>Using 09 to represent 9 cents could cause an error </a:t>
            </a:r>
          </a:p>
          <a:p>
            <a:pPr lvl="1"/>
            <a:r>
              <a:rPr lang="en-US" altLang="zh-CN" sz="2400"/>
              <a:t>the digit 9 is not allowed in a base 8 number</a:t>
            </a:r>
          </a:p>
          <a:p>
            <a:r>
              <a:rPr lang="en-US" altLang="zh-CN" sz="2400"/>
              <a:t>The ANSI C++ standard is that input should be interpreted as base 10 regardless of a leading zero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05ED0A2-70D1-4650-9DBC-D5D43B18637F}" type="slidenum">
              <a:rPr lang="en-US" altLang="zh-CN"/>
              <a:pPr/>
              <a:t>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 Efficiency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 call-by-value parameter less efficient than a</a:t>
            </a:r>
            <a:br>
              <a:rPr lang="en-US" altLang="zh-CN" sz="2400"/>
            </a:br>
            <a:r>
              <a:rPr lang="en-US" altLang="zh-CN" sz="2400"/>
              <a:t>call-by-reference parameter</a:t>
            </a:r>
          </a:p>
          <a:p>
            <a:pPr lvl="1"/>
            <a:r>
              <a:rPr lang="en-US" altLang="zh-CN" sz="2400"/>
              <a:t>The parameter is a local variable initialized to the </a:t>
            </a:r>
            <a:br>
              <a:rPr lang="en-US" altLang="zh-CN" sz="2400"/>
            </a:br>
            <a:r>
              <a:rPr lang="en-US" altLang="zh-CN" sz="2400"/>
              <a:t>value of the argument</a:t>
            </a:r>
          </a:p>
          <a:p>
            <a:pPr lvl="2"/>
            <a:r>
              <a:rPr lang="en-US" altLang="zh-CN" sz="2000"/>
              <a:t>This results in two copies of the argument </a:t>
            </a:r>
          </a:p>
          <a:p>
            <a:r>
              <a:rPr lang="en-US" altLang="zh-CN" sz="2400"/>
              <a:t>A call-by-reference parameter is more efficient</a:t>
            </a:r>
          </a:p>
          <a:p>
            <a:pPr lvl="1"/>
            <a:r>
              <a:rPr lang="en-US" altLang="zh-CN" sz="2400"/>
              <a:t>The parameter is a placeholder replaced by the </a:t>
            </a:r>
            <a:br>
              <a:rPr lang="en-US" altLang="zh-CN" sz="2400"/>
            </a:br>
            <a:r>
              <a:rPr lang="en-US" altLang="zh-CN" sz="2400"/>
              <a:t>argument</a:t>
            </a:r>
          </a:p>
          <a:p>
            <a:pPr lvl="2"/>
            <a:r>
              <a:rPr lang="en-US" altLang="zh-CN" sz="2000"/>
              <a:t>There is only one copy of the argument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87767A-AD59-4FAC-AD25-F33BA1D7C5A8}" type="slidenum">
              <a:rPr lang="en-US" altLang="zh-CN"/>
              <a:pPr/>
              <a:t>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Parameters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can be much more efficient to use </a:t>
            </a:r>
            <a:br>
              <a:rPr lang="en-US" altLang="zh-CN"/>
            </a:br>
            <a:r>
              <a:rPr lang="en-US" altLang="zh-CN"/>
              <a:t>call-by-reference parameters when the parameter</a:t>
            </a:r>
            <a:br>
              <a:rPr lang="en-US" altLang="zh-CN"/>
            </a:br>
            <a:r>
              <a:rPr lang="en-US" altLang="zh-CN"/>
              <a:t>is of a class type</a:t>
            </a:r>
          </a:p>
          <a:p>
            <a:r>
              <a:rPr lang="en-US" altLang="zh-CN"/>
              <a:t>When using a call-by-reference parameter </a:t>
            </a:r>
          </a:p>
          <a:p>
            <a:pPr lvl="1"/>
            <a:r>
              <a:rPr lang="en-US" altLang="zh-CN"/>
              <a:t>If the function does not change the value of the </a:t>
            </a:r>
            <a:br>
              <a:rPr lang="en-US" altLang="zh-CN"/>
            </a:br>
            <a:r>
              <a:rPr lang="en-US" altLang="zh-CN"/>
              <a:t>parameter, mark the parameter so the compiler </a:t>
            </a:r>
            <a:br>
              <a:rPr lang="en-US" altLang="zh-CN"/>
            </a:br>
            <a:r>
              <a:rPr lang="en-US" altLang="zh-CN"/>
              <a:t>knows it should not be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3A2753-136E-4DFD-9448-DF3A052E6B5E}" type="slidenum">
              <a:rPr lang="en-US" altLang="zh-CN"/>
              <a:pPr/>
              <a:t>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Modifier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mark a call-by-reference parameter so it </a:t>
            </a:r>
            <a:br>
              <a:rPr lang="en-US" altLang="zh-CN"/>
            </a:br>
            <a:r>
              <a:rPr lang="en-US" altLang="zh-CN"/>
              <a:t>cannot be changed:</a:t>
            </a:r>
          </a:p>
          <a:p>
            <a:pPr lvl="1"/>
            <a:r>
              <a:rPr lang="en-US" altLang="zh-CN"/>
              <a:t>Use the modifier const before the parameter type</a:t>
            </a:r>
          </a:p>
          <a:p>
            <a:pPr lvl="1"/>
            <a:r>
              <a:rPr lang="en-US" altLang="zh-CN"/>
              <a:t>The parameter becomes a constant parameter</a:t>
            </a:r>
          </a:p>
          <a:p>
            <a:pPr lvl="1"/>
            <a:r>
              <a:rPr lang="en-US" altLang="zh-CN"/>
              <a:t>const used in the function declaration and definition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63B3FFE-C8D2-45F3-930A-3415199EC254}" type="slidenum">
              <a:rPr lang="en-US" altLang="zh-CN"/>
              <a:pPr/>
              <a:t>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Example (from the Money class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):</a:t>
            </a:r>
          </a:p>
          <a:p>
            <a:pPr lvl="1"/>
            <a:r>
              <a:rPr lang="en-US" altLang="zh-CN" sz="2400" dirty="0"/>
              <a:t> A function declaration with constant parameters</a:t>
            </a:r>
          </a:p>
          <a:p>
            <a:pPr lvl="2"/>
            <a:r>
              <a:rPr lang="en-US" altLang="zh-CN" sz="2000" dirty="0"/>
              <a:t>friend Money add(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Money&amp; amount1, </a:t>
            </a:r>
            <a:br>
              <a:rPr lang="en-US" altLang="zh-CN" sz="2000" dirty="0"/>
            </a:br>
            <a:r>
              <a:rPr lang="en-US" altLang="zh-CN" sz="2000" dirty="0"/>
              <a:t>		          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Money&amp; amount2); </a:t>
            </a:r>
            <a:br>
              <a:rPr lang="en-US" altLang="zh-CN" sz="2000" dirty="0"/>
            </a:br>
            <a:endParaRPr lang="en-US" altLang="zh-CN" sz="2000" dirty="0"/>
          </a:p>
          <a:p>
            <a:pPr lvl="1"/>
            <a:r>
              <a:rPr lang="en-US" altLang="zh-CN" sz="2400" dirty="0"/>
              <a:t>A function definition with constant parameters</a:t>
            </a:r>
          </a:p>
          <a:p>
            <a:pPr lvl="2"/>
            <a:r>
              <a:rPr lang="en-US" altLang="zh-CN" sz="2000" dirty="0"/>
              <a:t>Money add(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Money&amp; amount1, </a:t>
            </a:r>
            <a:br>
              <a:rPr lang="en-US" altLang="zh-CN" sz="2000" dirty="0"/>
            </a:br>
            <a:r>
              <a:rPr lang="en-US" altLang="zh-CN" sz="2000" dirty="0"/>
              <a:t>		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Money&amp; amount2)</a:t>
            </a:r>
            <a:br>
              <a:rPr lang="en-US" altLang="zh-CN" sz="2000" dirty="0"/>
            </a:br>
            <a:r>
              <a:rPr lang="en-US" altLang="zh-CN" sz="2000" dirty="0"/>
              <a:t>{</a:t>
            </a:r>
            <a:br>
              <a:rPr lang="en-US" altLang="zh-CN" sz="2000" dirty="0"/>
            </a:br>
            <a:r>
              <a:rPr lang="en-US" altLang="zh-CN" sz="2000" dirty="0"/>
              <a:t>    …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7D8A7F3-418C-4BC0-B67D-6ADFC217DDE9}" type="slidenum">
              <a:rPr lang="en-US" altLang="zh-CN"/>
              <a:pPr/>
              <a:t>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Considerations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When a function has a constant parameter,</a:t>
            </a:r>
            <a:br>
              <a:rPr lang="en-US" altLang="zh-CN" sz="2400"/>
            </a:br>
            <a:r>
              <a:rPr lang="en-US" altLang="zh-CN" sz="2400"/>
              <a:t>the compiler will make certain the parameter</a:t>
            </a:r>
            <a:br>
              <a:rPr lang="en-US" altLang="zh-CN" sz="2400"/>
            </a:br>
            <a:r>
              <a:rPr lang="en-US" altLang="zh-CN" sz="2400"/>
              <a:t>cannot be changed by the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What if the parameter calls a member function?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Money add(const Money&amp; amount1, </a:t>
            </a:r>
            <a:br>
              <a:rPr lang="en-US" altLang="zh-CN" sz="2400"/>
            </a:br>
            <a:r>
              <a:rPr lang="en-US" altLang="zh-CN" sz="2400"/>
              <a:t>                    const Money&amp; amount2)</a:t>
            </a:r>
            <a:br>
              <a:rPr lang="en-US" altLang="zh-CN" sz="2400"/>
            </a:br>
            <a:r>
              <a:rPr lang="en-US" altLang="zh-CN" sz="2400"/>
              <a:t>    {   …</a:t>
            </a:r>
            <a:br>
              <a:rPr lang="en-US" altLang="zh-CN" sz="2400"/>
            </a:br>
            <a:r>
              <a:rPr lang="en-US" altLang="zh-CN" sz="2400"/>
              <a:t>         amount1.input( cin );</a:t>
            </a:r>
            <a:br>
              <a:rPr lang="en-US" altLang="zh-CN" sz="2400"/>
            </a:br>
            <a:r>
              <a:rPr lang="en-US" altLang="zh-CN" sz="2400"/>
              <a:t>    }</a:t>
            </a:r>
            <a:br>
              <a:rPr lang="en-US" altLang="zh-CN" sz="2400"/>
            </a:b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The call to input will change the value of amount1!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F1BF03-8BD3-48DE-8814-3C0CF9642D17}" type="slidenum">
              <a:rPr lang="en-US" altLang="zh-CN"/>
              <a:pPr/>
              <a:t>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</a:t>
            </a:r>
            <a:br>
              <a:rPr lang="en-US" altLang="zh-CN"/>
            </a:br>
            <a:r>
              <a:rPr lang="en-US" altLang="zh-CN"/>
              <a:t>And Accessor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Will the compiler accept an accessor function </a:t>
            </a:r>
            <a:br>
              <a:rPr lang="en-US" altLang="zh-CN" sz="2400"/>
            </a:br>
            <a:r>
              <a:rPr lang="en-US" altLang="zh-CN" sz="2400"/>
              <a:t>call from the constant parameter? </a:t>
            </a:r>
            <a:br>
              <a:rPr lang="en-US" altLang="zh-CN" sz="2400"/>
            </a:br>
            <a:r>
              <a:rPr lang="en-US" altLang="zh-CN" sz="2400"/>
              <a:t>	Money add(const Money&amp; amount1, </a:t>
            </a:r>
            <a:br>
              <a:rPr lang="en-US" altLang="zh-CN" sz="2400"/>
            </a:br>
            <a:r>
              <a:rPr lang="en-US" altLang="zh-CN" sz="2400"/>
              <a:t>                    	const Money&amp; amount2)</a:t>
            </a:r>
            <a:br>
              <a:rPr lang="en-US" altLang="zh-CN" sz="2400"/>
            </a:br>
            <a:r>
              <a:rPr lang="en-US" altLang="zh-CN" sz="2400"/>
              <a:t>    	{          …</a:t>
            </a:r>
            <a:br>
              <a:rPr lang="en-US" altLang="zh-CN" sz="2400"/>
            </a:br>
            <a:r>
              <a:rPr lang="en-US" altLang="zh-CN" sz="2400"/>
              <a:t>                  amount1.output(cout);</a:t>
            </a:r>
            <a:br>
              <a:rPr lang="en-US" altLang="zh-CN" sz="2400"/>
            </a:br>
            <a:r>
              <a:rPr lang="en-US" altLang="zh-CN" sz="2400"/>
              <a:t>       }</a:t>
            </a:r>
            <a:br>
              <a:rPr lang="en-US" altLang="zh-CN" sz="2400"/>
            </a:b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The compiler will not accept this code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There is no guarantee that output will not change the </a:t>
            </a:r>
            <a:br>
              <a:rPr lang="en-US" altLang="zh-CN" sz="2000"/>
            </a:br>
            <a:r>
              <a:rPr lang="en-US" altLang="zh-CN" sz="2000"/>
              <a:t>value of the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0EF22D-4FA8-479A-86BE-4B032D280493}" type="slidenum">
              <a:rPr lang="en-US" altLang="zh-CN"/>
              <a:pPr/>
              <a:t>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Modifies Functions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If a constant parameter makes a member function</a:t>
            </a:r>
            <a:br>
              <a:rPr lang="en-US" altLang="zh-CN" sz="2400"/>
            </a:br>
            <a:r>
              <a:rPr lang="en-US" altLang="zh-CN" sz="2400"/>
              <a:t>call…</a:t>
            </a:r>
          </a:p>
          <a:p>
            <a:pPr lvl="1"/>
            <a:r>
              <a:rPr lang="en-US" altLang="zh-CN" sz="2400"/>
              <a:t>The member function called must be marked so </a:t>
            </a:r>
            <a:br>
              <a:rPr lang="en-US" altLang="zh-CN" sz="2400"/>
            </a:br>
            <a:r>
              <a:rPr lang="en-US" altLang="zh-CN" sz="2400"/>
              <a:t>the compiler knows it will not change the parameter</a:t>
            </a:r>
          </a:p>
          <a:p>
            <a:pPr lvl="1"/>
            <a:r>
              <a:rPr lang="en-US" altLang="zh-CN" sz="2400"/>
              <a:t>const is used to mark functions that will not change</a:t>
            </a:r>
            <a:br>
              <a:rPr lang="en-US" altLang="zh-CN" sz="2400"/>
            </a:br>
            <a:r>
              <a:rPr lang="en-US" altLang="zh-CN" sz="2400"/>
              <a:t>the value of an object</a:t>
            </a:r>
          </a:p>
          <a:p>
            <a:pPr lvl="1"/>
            <a:r>
              <a:rPr lang="en-US" altLang="zh-CN" sz="2400"/>
              <a:t>const is used in the function declaration and the</a:t>
            </a:r>
            <a:br>
              <a:rPr lang="en-US" altLang="zh-CN" sz="2400"/>
            </a:br>
            <a:r>
              <a:rPr lang="en-US" altLang="zh-CN" sz="2400"/>
              <a:t>function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5A8ED52-E686-4437-94D4-F0196BE0964A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Declarations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To declare a function that will not change the </a:t>
            </a:r>
            <a:br>
              <a:rPr lang="en-US" altLang="zh-CN" sz="2400"/>
            </a:br>
            <a:r>
              <a:rPr lang="en-US" altLang="zh-CN" sz="2400"/>
              <a:t>value of any member variables:</a:t>
            </a:r>
          </a:p>
          <a:p>
            <a:pPr lvl="1"/>
            <a:r>
              <a:rPr lang="en-US" altLang="zh-CN" sz="2400"/>
              <a:t>Use const after the parameter list and </a:t>
            </a:r>
            <a:br>
              <a:rPr lang="en-US" altLang="zh-CN" sz="2400"/>
            </a:br>
            <a:r>
              <a:rPr lang="en-US" altLang="zh-CN" sz="2400"/>
              <a:t>just before the semicolon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class Money</a:t>
            </a:r>
            <a:br>
              <a:rPr lang="en-US" altLang="zh-CN" sz="2400"/>
            </a:br>
            <a:r>
              <a:rPr lang="en-US" altLang="zh-CN" sz="2400"/>
              <a:t>  {</a:t>
            </a:r>
            <a:br>
              <a:rPr lang="en-US" altLang="zh-CN" sz="2400"/>
            </a:br>
            <a:r>
              <a:rPr lang="en-US" altLang="zh-CN" sz="2400"/>
              <a:t>        public:</a:t>
            </a:r>
            <a:br>
              <a:rPr lang="en-US" altLang="zh-CN" sz="2400"/>
            </a:br>
            <a:r>
              <a:rPr lang="en-US" altLang="zh-CN" sz="2400"/>
              <a:t>                   …</a:t>
            </a:r>
            <a:br>
              <a:rPr lang="en-US" altLang="zh-CN" sz="2400"/>
            </a:br>
            <a:r>
              <a:rPr lang="en-US" altLang="zh-CN" sz="2400"/>
              <a:t>                   void output (ostream&amp; outs) const ;</a:t>
            </a:r>
            <a:br>
              <a:rPr lang="en-US" altLang="zh-CN" sz="2400"/>
            </a:br>
            <a:r>
              <a:rPr lang="en-US" altLang="zh-CN" sz="2400"/>
              <a:t>  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en-US" altLang="zh-CN" dirty="0"/>
              <a:t>Friend Functions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87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95A284D-277C-4D1A-B155-53FFD9C89D0C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Definitions 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define a function that will not change the </a:t>
            </a:r>
            <a:br>
              <a:rPr lang="en-US" altLang="zh-CN"/>
            </a:br>
            <a:r>
              <a:rPr lang="en-US" altLang="zh-CN"/>
              <a:t>value of any member variables:</a:t>
            </a:r>
          </a:p>
          <a:p>
            <a:pPr lvl="1"/>
            <a:r>
              <a:rPr lang="en-US" altLang="zh-CN"/>
              <a:t>Use const in the same location as the function </a:t>
            </a:r>
            <a:br>
              <a:rPr lang="en-US" altLang="zh-CN"/>
            </a:br>
            <a:r>
              <a:rPr lang="en-US" altLang="zh-CN"/>
              <a:t>declaration 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void Money::output(ostream&amp; outs) const</a:t>
            </a:r>
            <a:br>
              <a:rPr lang="en-US" altLang="zh-CN"/>
            </a:br>
            <a:r>
              <a:rPr lang="en-US" altLang="zh-CN"/>
              <a:t>{</a:t>
            </a:r>
            <a:br>
              <a:rPr lang="en-US" altLang="zh-CN"/>
            </a:br>
            <a:r>
              <a:rPr lang="en-US" altLang="zh-CN"/>
              <a:t>       // output statements</a:t>
            </a:r>
            <a:br>
              <a:rPr lang="en-US" altLang="zh-CN"/>
            </a:br>
            <a:r>
              <a:rPr lang="en-US" altLang="zh-CN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425BA5A-DE03-4399-A442-64FD1C83F405}" type="slidenum">
              <a:rPr lang="en-US" altLang="zh-CN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Problem Solved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Now that output is declared and defined using</a:t>
            </a:r>
            <a:br>
              <a:rPr lang="en-US" altLang="zh-CN" sz="2400"/>
            </a:br>
            <a:r>
              <a:rPr lang="en-US" altLang="zh-CN" sz="2400"/>
              <a:t>the const modifier, the compiler will accept </a:t>
            </a:r>
            <a:br>
              <a:rPr lang="en-US" altLang="zh-CN" sz="2400"/>
            </a:br>
            <a:r>
              <a:rPr lang="en-US" altLang="zh-CN" sz="2400"/>
              <a:t>this code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		Money add(const Money&amp; amount1, </a:t>
            </a:r>
            <a:br>
              <a:rPr lang="en-US" altLang="zh-CN" sz="2400"/>
            </a:br>
            <a:r>
              <a:rPr lang="en-US" altLang="zh-CN" sz="2400"/>
              <a:t>                    	const Money&amp; amount2)</a:t>
            </a:r>
            <a:br>
              <a:rPr lang="en-US" altLang="zh-CN" sz="2400"/>
            </a:br>
            <a:r>
              <a:rPr lang="en-US" altLang="zh-CN" sz="2400"/>
              <a:t>    	{          …</a:t>
            </a:r>
            <a:br>
              <a:rPr lang="en-US" altLang="zh-CN" sz="2400"/>
            </a:br>
            <a:r>
              <a:rPr lang="en-US" altLang="zh-CN" sz="2400"/>
              <a:t>                  amount1.output(cout);</a:t>
            </a:r>
            <a:br>
              <a:rPr lang="en-US" altLang="zh-CN" sz="2400"/>
            </a:br>
            <a:r>
              <a:rPr lang="en-US" altLang="zh-CN" sz="2400"/>
              <a:t>       }</a:t>
            </a:r>
            <a:br>
              <a:rPr lang="en-US" altLang="zh-CN" sz="2400"/>
            </a:br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9580ACB-7E0C-477A-93C9-0BC8F4FBE080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48702" y="53419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.4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Wrapup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Using const to modify parameters of class types</a:t>
            </a:r>
            <a:br>
              <a:rPr lang="en-US" altLang="zh-CN" sz="2400"/>
            </a:br>
            <a:r>
              <a:rPr lang="en-US" altLang="zh-CN" sz="2400"/>
              <a:t>improves program efficiency</a:t>
            </a:r>
          </a:p>
          <a:p>
            <a:pPr lvl="1"/>
            <a:r>
              <a:rPr lang="en-US" altLang="zh-CN" sz="2400"/>
              <a:t>const is typed in front of the parameter's type </a:t>
            </a:r>
          </a:p>
          <a:p>
            <a:r>
              <a:rPr lang="en-US" altLang="zh-CN" sz="2400"/>
              <a:t>Member functions called by constant parameters</a:t>
            </a:r>
            <a:br>
              <a:rPr lang="en-US" altLang="zh-CN" sz="2400"/>
            </a:br>
            <a:r>
              <a:rPr lang="en-US" altLang="zh-CN" sz="2400"/>
              <a:t>must also use const to let the compiler know </a:t>
            </a:r>
            <a:br>
              <a:rPr lang="en-US" altLang="zh-CN" sz="2400"/>
            </a:br>
            <a:r>
              <a:rPr lang="en-US" altLang="zh-CN" sz="2400"/>
              <a:t>they do not change the value of the parameter</a:t>
            </a:r>
          </a:p>
          <a:p>
            <a:pPr lvl="1"/>
            <a:r>
              <a:rPr lang="en-US" altLang="zh-CN" sz="2400"/>
              <a:t>const is typed following the parameter list in the </a:t>
            </a:r>
            <a:br>
              <a:rPr lang="en-US" altLang="zh-CN" sz="2400"/>
            </a:br>
            <a:r>
              <a:rPr lang="en-US" altLang="zh-CN" sz="2400"/>
              <a:t>declaration and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EB8318F-C182-4605-A090-6D2469D04F81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const Consistently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parameter is modified by using const to </a:t>
            </a:r>
            <a:br>
              <a:rPr lang="en-US" altLang="zh-CN" sz="2400"/>
            </a:br>
            <a:r>
              <a:rPr lang="en-US" altLang="zh-CN" sz="2400"/>
              <a:t>make it a constant parameter</a:t>
            </a:r>
          </a:p>
          <a:p>
            <a:pPr lvl="1"/>
            <a:r>
              <a:rPr lang="en-US" altLang="zh-CN" sz="2400"/>
              <a:t>Any member functions that are called by the </a:t>
            </a:r>
            <a:br>
              <a:rPr lang="en-US" altLang="zh-CN" sz="2400"/>
            </a:br>
            <a:r>
              <a:rPr lang="en-US" altLang="zh-CN" sz="2400"/>
              <a:t>parameter must also be modified using const to </a:t>
            </a:r>
            <a:br>
              <a:rPr lang="en-US" altLang="zh-CN" sz="2400"/>
            </a:br>
            <a:r>
              <a:rPr lang="en-US" altLang="zh-CN" sz="2400"/>
              <a:t>tell the compiler they will not change the parameter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It is a good idea to modify, with const,  every </a:t>
            </a:r>
            <a:br>
              <a:rPr lang="en-US" altLang="zh-CN" sz="2400"/>
            </a:br>
            <a:r>
              <a:rPr lang="en-US" altLang="zh-CN" sz="2400"/>
              <a:t>member function that does not change a member </a:t>
            </a:r>
            <a:br>
              <a:rPr lang="en-US" altLang="zh-CN" sz="2400"/>
            </a:br>
            <a:r>
              <a:rPr lang="en-US" altLang="zh-CN" sz="2400"/>
              <a:t>variable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030C419-1F99-4246-A0A8-96FD3E2251C5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Can you</a:t>
            </a:r>
          </a:p>
          <a:p>
            <a:pPr lvl="1"/>
            <a:r>
              <a:rPr lang="en-US" altLang="zh-CN" sz="2400"/>
              <a:t>Describe the promise that you make to the </a:t>
            </a:r>
            <a:br>
              <a:rPr lang="en-US" altLang="zh-CN" sz="2400"/>
            </a:br>
            <a:r>
              <a:rPr lang="en-US" altLang="zh-CN" sz="2400"/>
              <a:t>compiler when you modify a parameter with const?</a:t>
            </a:r>
          </a:p>
          <a:p>
            <a:pPr lvl="1"/>
            <a:r>
              <a:rPr lang="en-US" altLang="zh-CN" sz="2400"/>
              <a:t>Explain why this declaration is probably not </a:t>
            </a:r>
            <a:br>
              <a:rPr lang="en-US" altLang="zh-CN" sz="2400"/>
            </a:br>
            <a:r>
              <a:rPr lang="en-US" altLang="zh-CN" sz="2400"/>
              <a:t>correct?</a:t>
            </a:r>
            <a:br>
              <a:rPr lang="en-US" altLang="zh-CN" sz="2400"/>
            </a:br>
            <a:r>
              <a:rPr lang="en-US" altLang="zh-CN" sz="2400"/>
              <a:t>Class Money</a:t>
            </a:r>
            <a:br>
              <a:rPr lang="en-US" altLang="zh-CN" sz="2400"/>
            </a:br>
            <a:r>
              <a:rPr lang="en-US" altLang="zh-CN" sz="2400"/>
              <a:t>{  …</a:t>
            </a:r>
            <a:br>
              <a:rPr lang="en-US" altLang="zh-CN" sz="2400"/>
            </a:br>
            <a:r>
              <a:rPr lang="en-US" altLang="zh-CN" sz="2400"/>
              <a:t>	public:</a:t>
            </a:r>
            <a:br>
              <a:rPr lang="en-US" altLang="zh-CN" sz="2400"/>
            </a:br>
            <a:r>
              <a:rPr lang="en-US" altLang="zh-CN" sz="2400"/>
              <a:t>           void input(istream&amp; ins) const;</a:t>
            </a:r>
            <a:br>
              <a:rPr lang="en-US" altLang="zh-CN" sz="2400"/>
            </a:br>
            <a:r>
              <a:rPr lang="en-US" altLang="zh-CN" sz="2400"/>
              <a:t>    …</a:t>
            </a:r>
            <a:br>
              <a:rPr lang="en-US" altLang="zh-CN" sz="2400"/>
            </a:br>
            <a:r>
              <a:rPr lang="en-US" altLang="zh-CN" sz="2400"/>
              <a:t>};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Overloading Operators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2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E7647E8-5F92-48EF-9E34-2D2FBB50E146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In the Money class, function add was used to </a:t>
            </a:r>
            <a:br>
              <a:rPr lang="en-US" altLang="zh-CN" sz="2400"/>
            </a:br>
            <a:r>
              <a:rPr lang="en-US" altLang="zh-CN" sz="2400"/>
              <a:t>add two objects of type Money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In this section we see how to use the '+' operator</a:t>
            </a:r>
            <a:br>
              <a:rPr lang="en-US" altLang="zh-CN" sz="2400"/>
            </a:br>
            <a:r>
              <a:rPr lang="en-US" altLang="zh-CN" sz="2400"/>
              <a:t>to make this code legal: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		Money total, cost, tax;</a:t>
            </a:r>
            <a:br>
              <a:rPr lang="en-US" altLang="zh-CN" sz="2400"/>
            </a:br>
            <a:r>
              <a:rPr lang="en-US" altLang="zh-CN" sz="2400"/>
              <a:t>		…</a:t>
            </a:r>
            <a:br>
              <a:rPr lang="en-US" altLang="zh-CN" sz="2400"/>
            </a:br>
            <a:r>
              <a:rPr lang="en-US" altLang="zh-CN" sz="2400"/>
              <a:t>		total = cost + tax;  </a:t>
            </a:r>
            <a:br>
              <a:rPr lang="en-US" altLang="zh-CN" sz="2400"/>
            </a:br>
            <a:r>
              <a:rPr lang="en-US" altLang="zh-CN" sz="2400"/>
              <a:t>              // instead of  total = add(cost, tax);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5EE101D-79B9-4972-8581-6136645CF477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An operator is a function used differently than</a:t>
            </a:r>
            <a:br>
              <a:rPr lang="en-US" altLang="zh-CN" sz="2400"/>
            </a:br>
            <a:r>
              <a:rPr lang="en-US" altLang="zh-CN" sz="2400"/>
              <a:t>an ordinary function</a:t>
            </a:r>
          </a:p>
          <a:p>
            <a:pPr lvl="1"/>
            <a:r>
              <a:rPr lang="en-US" altLang="zh-CN" sz="2400"/>
              <a:t>An ordinary function call enclosed its arguments in </a:t>
            </a:r>
            <a:br>
              <a:rPr lang="en-US" altLang="zh-CN" sz="2400"/>
            </a:br>
            <a:r>
              <a:rPr lang="en-US" altLang="zh-CN" sz="2400"/>
              <a:t>parenthesis</a:t>
            </a:r>
            <a:br>
              <a:rPr lang="en-US" altLang="zh-CN" sz="2400"/>
            </a:br>
            <a:r>
              <a:rPr lang="en-US" altLang="zh-CN" sz="2400"/>
              <a:t> 			add(cost, tax)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With a binary operator, the arguments are on either</a:t>
            </a:r>
            <a:br>
              <a:rPr lang="en-US" altLang="zh-CN" sz="2400"/>
            </a:br>
            <a:r>
              <a:rPr lang="en-US" altLang="zh-CN" sz="2400"/>
              <a:t>side of the operator</a:t>
            </a:r>
            <a:br>
              <a:rPr lang="en-US" altLang="zh-CN" sz="2400"/>
            </a:br>
            <a:r>
              <a:rPr lang="en-US" altLang="zh-CN" sz="2400"/>
              <a:t>                       cost + tax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8CC0702-53E7-485D-8489-0446D4C83373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Operators can be overloaded</a:t>
            </a:r>
          </a:p>
          <a:p>
            <a:r>
              <a:rPr lang="en-US" altLang="zh-CN" sz="2400"/>
              <a:t>The definition of operator + for the Money </a:t>
            </a:r>
            <a:br>
              <a:rPr lang="en-US" altLang="zh-CN" sz="2400"/>
            </a:br>
            <a:r>
              <a:rPr lang="en-US" altLang="zh-CN" sz="2400"/>
              <a:t>class is nearly the same as member function add</a:t>
            </a:r>
          </a:p>
          <a:p>
            <a:r>
              <a:rPr lang="en-US" altLang="zh-CN" sz="2400"/>
              <a:t>To overload the + operator for the Money class</a:t>
            </a:r>
          </a:p>
          <a:p>
            <a:pPr lvl="1"/>
            <a:r>
              <a:rPr lang="en-US" altLang="zh-CN" sz="2400"/>
              <a:t>Use the name + in place of the name add</a:t>
            </a:r>
          </a:p>
          <a:p>
            <a:pPr lvl="1"/>
            <a:r>
              <a:rPr lang="en-US" altLang="zh-CN" sz="2400"/>
              <a:t>Use keyword operator in front of the + </a:t>
            </a:r>
          </a:p>
          <a:p>
            <a:pPr lvl="1"/>
            <a:r>
              <a:rPr lang="en-US" altLang="zh-CN" sz="2400"/>
              <a:t>Example:</a:t>
            </a:r>
            <a:br>
              <a:rPr lang="en-US" altLang="zh-CN" sz="2400"/>
            </a:br>
            <a:r>
              <a:rPr lang="en-US" altLang="zh-CN" sz="2400"/>
              <a:t>friend Money operator + (const Money&amp; amount1…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102D201-75D8-4225-A191-0BCBE6FF5FA7}" type="slidenum">
              <a:rPr lang="en-US" altLang="zh-CN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At least one argument of an overloaded operator </a:t>
            </a:r>
            <a:br>
              <a:rPr lang="en-US" altLang="zh-CN" sz="2400"/>
            </a:br>
            <a:r>
              <a:rPr lang="en-US" altLang="zh-CN" sz="2400"/>
              <a:t>must be of a class type</a:t>
            </a:r>
          </a:p>
          <a:p>
            <a:r>
              <a:rPr lang="en-US" altLang="zh-CN" sz="2400"/>
              <a:t>An overloaded operator can be a friend of a class</a:t>
            </a:r>
          </a:p>
          <a:p>
            <a:r>
              <a:rPr lang="en-US" altLang="zh-CN" sz="2400"/>
              <a:t>New operators cannot be created</a:t>
            </a:r>
          </a:p>
          <a:p>
            <a:r>
              <a:rPr lang="en-US" altLang="zh-CN" sz="2400"/>
              <a:t>The number of arguments for an operator cannot</a:t>
            </a:r>
            <a:br>
              <a:rPr lang="en-US" altLang="zh-CN" sz="2400"/>
            </a:br>
            <a:r>
              <a:rPr lang="en-US" altLang="zh-CN" sz="2400"/>
              <a:t>be changed</a:t>
            </a:r>
          </a:p>
          <a:p>
            <a:r>
              <a:rPr lang="en-US" altLang="zh-CN" sz="2400"/>
              <a:t>The precedence of an operator cannot be changed</a:t>
            </a:r>
          </a:p>
          <a:p>
            <a:r>
              <a:rPr lang="en-US" altLang="zh-CN" sz="2400"/>
              <a:t>., ::, *, and ? cannot be overloaded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28A1E99-DD88-4F44-A2D8-5F17843714CB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Class operations are typically implemented</a:t>
            </a:r>
            <a:br>
              <a:rPr lang="en-US" altLang="zh-CN"/>
            </a:br>
            <a:r>
              <a:rPr lang="en-US" altLang="zh-CN"/>
              <a:t>as member functions</a:t>
            </a:r>
          </a:p>
          <a:p>
            <a:endParaRPr lang="en-US" altLang="zh-CN"/>
          </a:p>
          <a:p>
            <a:r>
              <a:rPr lang="en-US" altLang="zh-CN"/>
              <a:t>Some operations are better implemented as </a:t>
            </a:r>
            <a:br>
              <a:rPr lang="en-US" altLang="zh-CN"/>
            </a:br>
            <a:r>
              <a:rPr lang="en-US" altLang="zh-CN"/>
              <a:t>ordinary (nonmember)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The Money class with overloaded operators</a:t>
            </a:r>
            <a:br>
              <a:rPr lang="en-US" altLang="zh-CN" dirty="0"/>
            </a:br>
            <a:r>
              <a:rPr lang="en-US" altLang="zh-CN" dirty="0"/>
              <a:t>+  and = =  is demonstrated in                        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EA45802-8836-4F17-A929-94B9E62C4AC6}" type="slidenum">
              <a:rPr lang="en-US" altLang="zh-CN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4622800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519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5186363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Overloading Operators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1897244-ED84-408C-B879-96038F3F8589}" type="slidenum">
              <a:rPr lang="en-US" altLang="zh-CN"/>
              <a:pPr/>
              <a:t>41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With the right constructors, the system can do</a:t>
            </a:r>
            <a:br>
              <a:rPr lang="en-US" altLang="zh-CN" sz="2400"/>
            </a:br>
            <a:r>
              <a:rPr lang="en-US" altLang="zh-CN" sz="2400"/>
              <a:t>type conversions for your classes</a:t>
            </a:r>
          </a:p>
          <a:p>
            <a:pPr lvl="1"/>
            <a:r>
              <a:rPr lang="en-US" altLang="zh-CN" sz="2400"/>
              <a:t>This code (from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.5) actually works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Money base_amount(100, 60), full_amount;</a:t>
            </a:r>
            <a:br>
              <a:rPr lang="en-US" altLang="zh-CN" sz="2400"/>
            </a:br>
            <a:r>
              <a:rPr lang="en-US" altLang="zh-CN" sz="2400"/>
              <a:t>     full_amount = base_amount + 25;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integer 25 is converted to type Money so it </a:t>
            </a:r>
            <a:br>
              <a:rPr lang="en-US" altLang="zh-CN" sz="2400"/>
            </a:br>
            <a:r>
              <a:rPr lang="en-US" altLang="zh-CN" sz="2400"/>
              <a:t>can be added to base_amount!</a:t>
            </a:r>
          </a:p>
          <a:p>
            <a:pPr lvl="1"/>
            <a:r>
              <a:rPr lang="en-US" altLang="zh-CN" sz="2400"/>
              <a:t>How does that happen?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171541F-F89A-4062-BB0C-31DA4B9AAB25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compiler sees base_amount + 25, </a:t>
            </a:r>
            <a:br>
              <a:rPr lang="en-US" altLang="zh-CN" sz="2400"/>
            </a:br>
            <a:r>
              <a:rPr lang="en-US" altLang="zh-CN" sz="2400"/>
              <a:t>it first looks for an overloaded + operator to </a:t>
            </a:r>
            <a:br>
              <a:rPr lang="en-US" altLang="zh-CN" sz="2400"/>
            </a:br>
            <a:r>
              <a:rPr lang="en-US" altLang="zh-CN" sz="2400"/>
              <a:t>perform</a:t>
            </a:r>
            <a:br>
              <a:rPr lang="en-US" altLang="zh-CN" sz="2400"/>
            </a:br>
            <a:r>
              <a:rPr lang="en-US" altLang="zh-CN" sz="2400"/>
              <a:t>            Money_object +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If it exists, it might look like this</a:t>
            </a:r>
            <a:br>
              <a:rPr lang="en-US" altLang="zh-CN" sz="2400"/>
            </a:br>
            <a:r>
              <a:rPr lang="en-US" altLang="zh-CN" sz="2400"/>
              <a:t>friend Money operator +(const Money&amp; amount1,</a:t>
            </a:r>
            <a:br>
              <a:rPr lang="en-US" altLang="zh-CN" sz="2400"/>
            </a:br>
            <a:r>
              <a:rPr lang="en-US" altLang="zh-CN" sz="2400"/>
              <a:t>                                             const int&amp;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6AF3342-3A07-474B-9053-6DBC5CF05B7E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appropriate version of + is not found, </a:t>
            </a:r>
            <a:br>
              <a:rPr lang="en-US" altLang="zh-CN" sz="2400"/>
            </a:br>
            <a:r>
              <a:rPr lang="en-US" altLang="zh-CN" sz="2400"/>
              <a:t>the compiler looks for a constructor that takes </a:t>
            </a:r>
            <a:br>
              <a:rPr lang="en-US" altLang="zh-CN" sz="2400"/>
            </a:br>
            <a:r>
              <a:rPr lang="en-US" altLang="zh-CN" sz="2400"/>
              <a:t>a single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Money constructor that takes a single parameter</a:t>
            </a:r>
            <a:br>
              <a:rPr lang="en-US" altLang="zh-CN" sz="2400"/>
            </a:br>
            <a:r>
              <a:rPr lang="en-US" altLang="zh-CN" sz="2400"/>
              <a:t>of type long will work 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constructor Money(long dollars) converts 25 </a:t>
            </a:r>
            <a:br>
              <a:rPr lang="en-US" altLang="zh-CN" sz="2400"/>
            </a:br>
            <a:r>
              <a:rPr lang="en-US" altLang="zh-CN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E81BB40-FEAF-4D98-BF33-B1261863D7BF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Although the compiler was able to find a </a:t>
            </a:r>
            <a:br>
              <a:rPr lang="en-US" altLang="zh-CN"/>
            </a:br>
            <a:r>
              <a:rPr lang="en-US" altLang="zh-CN"/>
              <a:t>way to add </a:t>
            </a:r>
            <a:br>
              <a:rPr lang="en-US" altLang="zh-CN"/>
            </a:br>
            <a:r>
              <a:rPr lang="en-US" altLang="zh-CN"/>
              <a:t>                     base_amount + 25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this  addition will cause an error</a:t>
            </a:r>
            <a:br>
              <a:rPr lang="en-US" altLang="zh-CN"/>
            </a:br>
            <a:r>
              <a:rPr lang="en-US" altLang="zh-CN"/>
              <a:t>                    base_amount + 25.67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CC8D884-A5A4-4438-ADB6-69540D810BB3}" type="slidenum">
              <a:rPr lang="en-US" altLang="zh-CN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To permit  base_amount + 25.67, the following </a:t>
            </a:r>
            <a:br>
              <a:rPr lang="en-US" altLang="zh-CN" sz="2400"/>
            </a:br>
            <a:r>
              <a:rPr lang="en-US" altLang="zh-CN" sz="2400"/>
              <a:t>constructor should be declared and defined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class Money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 public:</a:t>
            </a:r>
            <a:br>
              <a:rPr lang="en-US" altLang="zh-CN" sz="2400"/>
            </a:br>
            <a:r>
              <a:rPr lang="en-US" altLang="zh-CN" sz="2400"/>
              <a:t>                 …</a:t>
            </a:r>
            <a:br>
              <a:rPr lang="en-US" altLang="zh-CN" sz="2400"/>
            </a:br>
            <a:r>
              <a:rPr lang="en-US" altLang="zh-CN" sz="2400"/>
              <a:t>                 Money(double amount);</a:t>
            </a:r>
            <a:br>
              <a:rPr lang="en-US" altLang="zh-CN" sz="2400"/>
            </a:br>
            <a:r>
              <a:rPr lang="en-US" altLang="zh-CN" sz="2400"/>
              <a:t>                 // Initialize object so its value is $amount</a:t>
            </a:r>
            <a:br>
              <a:rPr lang="en-US" altLang="zh-CN" sz="2400"/>
            </a:br>
            <a:r>
              <a:rPr lang="en-US" altLang="zh-CN" sz="240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33770D6-F1B3-42C4-9DAB-F91812BEE537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Unary operators take a single argument</a:t>
            </a:r>
          </a:p>
          <a:p>
            <a:r>
              <a:rPr lang="en-US" altLang="zh-CN" sz="2400"/>
              <a:t>The unary – operator is used to negate a value</a:t>
            </a:r>
            <a:br>
              <a:rPr lang="en-US" altLang="zh-CN" sz="2400"/>
            </a:br>
            <a:r>
              <a:rPr lang="en-US" altLang="zh-CN" sz="2400"/>
              <a:t>                               x = -y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++ and - -  are also unary operators</a:t>
            </a:r>
          </a:p>
          <a:p>
            <a:r>
              <a:rPr lang="en-US" altLang="zh-CN" sz="2400"/>
              <a:t>Unary operators can be overloaded</a:t>
            </a:r>
          </a:p>
          <a:p>
            <a:pPr lvl="1"/>
            <a:r>
              <a:rPr lang="en-US" altLang="zh-CN" sz="2400"/>
              <a:t>The Money class  of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.6 can includes </a:t>
            </a:r>
          </a:p>
          <a:p>
            <a:pPr lvl="2"/>
            <a:r>
              <a:rPr lang="en-US" altLang="zh-CN" sz="2000"/>
              <a:t>A binary – operator</a:t>
            </a:r>
          </a:p>
          <a:p>
            <a:pPr lvl="2"/>
            <a:r>
              <a:rPr lang="en-US" altLang="zh-CN" sz="200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8312AD1-4E93-4AB5-8F55-C2032645FFAC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04364" y="52657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Overloading the – operator with two parameters</a:t>
            </a:r>
            <a:br>
              <a:rPr lang="en-US" altLang="zh-CN" sz="2400"/>
            </a:br>
            <a:r>
              <a:rPr lang="en-US" altLang="zh-CN" sz="2400"/>
              <a:t>allows us to subtract Money objects as in</a:t>
            </a:r>
            <a:br>
              <a:rPr lang="en-US" altLang="zh-CN" sz="2400"/>
            </a:br>
            <a:r>
              <a:rPr lang="en-US" altLang="zh-CN" sz="2400"/>
              <a:t>          Money  amount1, amount2, amount2;</a:t>
            </a:r>
            <a:br>
              <a:rPr lang="en-US" altLang="zh-CN" sz="2400"/>
            </a:br>
            <a:r>
              <a:rPr lang="en-US" altLang="zh-CN" sz="2400"/>
              <a:t>            …</a:t>
            </a:r>
            <a:br>
              <a:rPr lang="en-US" altLang="zh-CN" sz="2400"/>
            </a:br>
            <a:r>
              <a:rPr lang="en-US" altLang="zh-CN" sz="2400"/>
              <a:t>            amount3 = amount1 – amount2;</a:t>
            </a:r>
          </a:p>
          <a:p>
            <a:r>
              <a:rPr lang="en-US" altLang="zh-CN" sz="2400"/>
              <a:t>Overloading the – operator with one parameter</a:t>
            </a:r>
            <a:br>
              <a:rPr lang="en-US" altLang="zh-CN" sz="2400"/>
            </a:br>
            <a:r>
              <a:rPr lang="en-US" altLang="zh-CN" sz="2400"/>
              <a:t>allows us to negate a money value like this</a:t>
            </a:r>
            <a:br>
              <a:rPr lang="en-US" altLang="zh-CN" sz="2400"/>
            </a:br>
            <a:r>
              <a:rPr lang="en-US" altLang="zh-CN" sz="2400"/>
              <a:t>                      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49F2718-C72C-43C4-AF07-9CE0C1566032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insertion operator &lt;&lt; is a binary operator</a:t>
            </a:r>
          </a:p>
          <a:p>
            <a:pPr lvl="1"/>
            <a:r>
              <a:rPr lang="en-US" altLang="zh-CN"/>
              <a:t>The first operand is the output stream</a:t>
            </a:r>
          </a:p>
          <a:p>
            <a:pPr lvl="1"/>
            <a:r>
              <a:rPr lang="en-US" altLang="zh-CN"/>
              <a:t>The second operand is the value following &lt;&lt;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		  cout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648555C-13FC-4A82-ADB0-03D3DD0D98D8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Overloading the &lt;&lt; operator allows us to </a:t>
            </a:r>
            <a:br>
              <a:rPr lang="en-US" altLang="zh-CN"/>
            </a:br>
            <a:r>
              <a:rPr lang="en-US" altLang="zh-CN"/>
              <a:t>use &lt;&lt; instead of Money's output function</a:t>
            </a:r>
          </a:p>
          <a:p>
            <a:pPr lvl="1"/>
            <a:r>
              <a:rPr lang="en-US" altLang="zh-CN"/>
              <a:t>Given the declaration:  Money amount(100); </a:t>
            </a:r>
            <a:br>
              <a:rPr lang="en-US" altLang="zh-CN"/>
            </a:br>
            <a:r>
              <a:rPr lang="en-US" altLang="zh-CN"/>
              <a:t>                       </a:t>
            </a:r>
            <a:br>
              <a:rPr lang="en-US" altLang="zh-CN"/>
            </a:br>
            <a:r>
              <a:rPr lang="en-US" altLang="zh-CN"/>
              <a:t>         		 amount.output( cout );</a:t>
            </a:r>
            <a:br>
              <a:rPr lang="en-US" altLang="zh-CN"/>
            </a:br>
            <a:r>
              <a:rPr lang="en-US" altLang="zh-CN"/>
              <a:t> can become</a:t>
            </a:r>
          </a:p>
          <a:p>
            <a:pPr lvl="1"/>
            <a:r>
              <a:rPr lang="en-US" altLang="zh-CN"/>
              <a:t> 			  	  cout 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BBEEEA2-9C98-40F5-9A1A-5ED8054A22A2}" type="slidenum">
              <a:rPr lang="en-US" altLang="zh-CN"/>
              <a:pPr/>
              <a:t>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An Equality Function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DayOfYear class from Chapter 6 can</a:t>
            </a:r>
            <a:br>
              <a:rPr lang="en-US" altLang="zh-CN"/>
            </a:br>
            <a:r>
              <a:rPr lang="en-US" altLang="zh-CN"/>
              <a:t>be enhanced to include an equality function</a:t>
            </a:r>
          </a:p>
          <a:p>
            <a:pPr lvl="1"/>
            <a:r>
              <a:rPr lang="en-US" altLang="zh-CN"/>
              <a:t>An equality function tests two objects of </a:t>
            </a:r>
            <a:br>
              <a:rPr lang="en-US" altLang="zh-CN"/>
            </a:br>
            <a:r>
              <a:rPr lang="en-US" altLang="zh-CN"/>
              <a:t>type DayOfYear to see if their values represent </a:t>
            </a:r>
            <a:br>
              <a:rPr lang="en-US" altLang="zh-CN"/>
            </a:br>
            <a:r>
              <a:rPr lang="en-US" altLang="zh-CN"/>
              <a:t>the same date</a:t>
            </a:r>
          </a:p>
          <a:p>
            <a:pPr lvl="1"/>
            <a:r>
              <a:rPr lang="en-US" altLang="zh-CN"/>
              <a:t>Two dates are equal if they represent the same </a:t>
            </a:r>
            <a:br>
              <a:rPr lang="en-US" altLang="zh-CN"/>
            </a:br>
            <a:r>
              <a:rPr lang="en-US" altLang="zh-CN"/>
              <a:t>day and month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261A834-6A0B-492C-BAFA-25CB82AD1A60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748463" y="560863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.7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Does &lt;&lt; Return?</a:t>
            </a: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Because &lt;&lt; is a binary operator </a:t>
            </a:r>
            <a:br>
              <a:rPr lang="en-US" altLang="zh-CN" sz="2400"/>
            </a:br>
            <a:r>
              <a:rPr lang="en-US" altLang="zh-CN" sz="2400"/>
              <a:t> cout &lt;&lt; "I have " &lt;&lt; amount &lt;&lt; " in my purse.";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seems as if it could be grouped as</a:t>
            </a:r>
            <a:br>
              <a:rPr lang="en-US" altLang="zh-CN" sz="2400"/>
            </a:br>
            <a:r>
              <a:rPr lang="en-US" altLang="zh-CN" sz="2400"/>
              <a:t>( (cout &lt;&lt; "I have" ) &lt;&lt; amount) &lt;&lt; "in my purse.";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To provide cout as an argument for  &lt;&lt; amount,</a:t>
            </a:r>
            <a:br>
              <a:rPr lang="en-US" altLang="zh-CN" sz="2400"/>
            </a:br>
            <a:r>
              <a:rPr lang="en-US" altLang="zh-CN" sz="2400"/>
              <a:t>(cout &lt;&lt; "I have") must return cout</a:t>
            </a:r>
          </a:p>
          <a:p>
            <a:pPr lvl="1"/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65DFEE8-DCFA-453B-95CC-DF774B7738B0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Based on the previous example, &lt;&lt; should return</a:t>
            </a:r>
            <a:br>
              <a:rPr lang="en-US" altLang="zh-CN" sz="2400"/>
            </a:br>
            <a:r>
              <a:rPr lang="en-US" altLang="zh-CN" sz="240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This leads to a declaration of the overloaded </a:t>
            </a:r>
            <a:br>
              <a:rPr lang="en-US" altLang="zh-CN" sz="2400"/>
            </a:br>
            <a:r>
              <a:rPr lang="en-US" altLang="zh-CN" sz="2400"/>
              <a:t>&lt;&lt; operator for the Money class:</a:t>
            </a:r>
            <a:br>
              <a:rPr lang="en-US" altLang="zh-CN" sz="2400"/>
            </a:br>
            <a:r>
              <a:rPr lang="en-US" altLang="zh-CN" sz="2400"/>
              <a:t> </a:t>
            </a:r>
            <a:br>
              <a:rPr lang="en-US" altLang="zh-CN" sz="2400"/>
            </a:br>
            <a:r>
              <a:rPr lang="en-US" altLang="zh-CN" sz="2400"/>
              <a:t>class Money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public:</a:t>
            </a:r>
            <a:br>
              <a:rPr lang="en-US" altLang="zh-CN" sz="2400"/>
            </a:br>
            <a:r>
              <a:rPr lang="en-US" altLang="zh-CN" sz="2400"/>
              <a:t>              …</a:t>
            </a:r>
            <a:br>
              <a:rPr lang="en-US" altLang="zh-CN" sz="2400"/>
            </a:br>
            <a:r>
              <a:rPr lang="en-US" altLang="zh-CN" sz="2400"/>
              <a:t>       friend ostream&amp; operator &lt;&lt; (ostream&amp; outs, </a:t>
            </a:r>
            <a:br>
              <a:rPr lang="en-US" altLang="zh-CN" sz="2400"/>
            </a:br>
            <a:r>
              <a:rPr lang="en-US" altLang="zh-CN" sz="2400"/>
              <a:t>                                                           const Money&amp; amount);</a:t>
            </a:r>
            <a:br>
              <a:rPr lang="en-US" altLang="zh-CN" sz="2400"/>
            </a:br>
            <a:r>
              <a:rPr lang="en-US" altLang="zh-CN" sz="240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2E5CDD-DAC1-4FB8-8E11-C689F6E47DD3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following defines the &lt;&lt; operator</a:t>
            </a:r>
          </a:p>
          <a:p>
            <a:pPr lvl="1"/>
            <a:r>
              <a:rPr lang="en-US" altLang="zh-CN"/>
              <a:t>ostream&amp; operator &lt;&lt;(ostream&amp; outs,</a:t>
            </a:r>
            <a:br>
              <a:rPr lang="en-US" altLang="zh-CN"/>
            </a:br>
            <a:r>
              <a:rPr lang="en-US" altLang="zh-CN"/>
              <a:t> 				     const Money&amp; amount)</a:t>
            </a:r>
            <a:br>
              <a:rPr lang="en-US" altLang="zh-CN"/>
            </a:br>
            <a:r>
              <a:rPr lang="en-US" altLang="zh-CN"/>
              <a:t>{</a:t>
            </a:r>
            <a:br>
              <a:rPr lang="en-US" altLang="zh-CN"/>
            </a:br>
            <a:r>
              <a:rPr lang="en-US" altLang="zh-CN"/>
              <a:t>       &lt;Same as the body of Money::output  in</a:t>
            </a:r>
            <a:br>
              <a:rPr lang="en-US" altLang="zh-CN"/>
            </a:br>
            <a:r>
              <a:rPr lang="en-US" altLang="zh-CN"/>
              <a:t>      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(except all_cents is replaced </a:t>
            </a:r>
            <a:br>
              <a:rPr lang="en-US" altLang="zh-CN"/>
            </a:br>
            <a:r>
              <a:rPr lang="en-US" altLang="zh-CN"/>
              <a:t>       with amount.all_cents) &gt;</a:t>
            </a:r>
            <a:br>
              <a:rPr lang="en-US" altLang="zh-CN"/>
            </a:br>
            <a:r>
              <a:rPr lang="en-US" altLang="zh-CN"/>
              <a:t>     </a:t>
            </a:r>
            <a:br>
              <a:rPr lang="en-US" altLang="zh-CN"/>
            </a:br>
            <a:r>
              <a:rPr lang="en-US" altLang="zh-CN"/>
              <a:t>       return outs;</a:t>
            </a:r>
            <a:br>
              <a:rPr lang="en-US" altLang="zh-CN"/>
            </a:br>
            <a:r>
              <a:rPr lang="en-US" altLang="zh-CN"/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24F151D-A035-440F-A65F-6B6D2D616A40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The &amp; means a reference is returned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The value of a stream object is not so simple to </a:t>
            </a:r>
            <a:br>
              <a:rPr lang="en-US" altLang="zh-CN" sz="2400"/>
            </a:br>
            <a:r>
              <a:rPr lang="en-US" altLang="zh-CN" sz="240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value of a stream might be an entire file, the </a:t>
            </a:r>
            <a:br>
              <a:rPr lang="en-US" altLang="zh-CN" sz="2400"/>
            </a:br>
            <a:r>
              <a:rPr lang="en-US" altLang="zh-CN" sz="240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We want to return the stream itself, not the </a:t>
            </a:r>
            <a:br>
              <a:rPr lang="en-US" altLang="zh-CN" sz="2400"/>
            </a:br>
            <a:r>
              <a:rPr lang="en-US" altLang="zh-CN" sz="240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The &amp; means that we want to return the stream, </a:t>
            </a:r>
            <a:br>
              <a:rPr lang="en-US" altLang="zh-CN" sz="2400"/>
            </a:br>
            <a:r>
              <a:rPr lang="en-US" altLang="zh-CN" sz="240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B4DA05D-B414-4F38-BAC3-C302CEF3EBFA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49888" y="5627688"/>
            <a:ext cx="290671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.8 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&gt;&gt;</a:t>
            </a:r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Overloading the &gt;&gt; operator for input is very </a:t>
            </a:r>
            <a:br>
              <a:rPr lang="en-US" altLang="zh-CN" sz="2400"/>
            </a:br>
            <a:r>
              <a:rPr lang="en-US" altLang="zh-CN" sz="240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 &gt;&gt; could be defined this way for the Money class</a:t>
            </a:r>
            <a:br>
              <a:rPr lang="en-US" altLang="zh-CN" sz="2400"/>
            </a:br>
            <a:r>
              <a:rPr lang="en-US" altLang="zh-CN" sz="2400"/>
              <a:t>       istream&amp; operator &gt;&gt;(istream&amp; ins, </a:t>
            </a:r>
            <a:br>
              <a:rPr lang="en-US" altLang="zh-CN" sz="2400"/>
            </a:br>
            <a:r>
              <a:rPr lang="en-US" altLang="zh-CN" sz="2400"/>
              <a:t> 			                     Money&amp; amount); </a:t>
            </a:r>
            <a:br>
              <a:rPr lang="en-US" altLang="zh-CN" sz="2400"/>
            </a:br>
            <a:r>
              <a:rPr lang="en-US" altLang="zh-CN" sz="2400"/>
              <a:t>        </a:t>
            </a:r>
            <a:br>
              <a:rPr lang="en-US" altLang="zh-CN" sz="2400"/>
            </a:br>
            <a:r>
              <a:rPr lang="en-US" altLang="zh-CN" sz="2400"/>
              <a:t>         {</a:t>
            </a:r>
            <a:br>
              <a:rPr lang="en-US" altLang="zh-CN" sz="2400"/>
            </a:br>
            <a:r>
              <a:rPr lang="en-US" altLang="zh-CN" sz="2400"/>
              <a:t>           &lt;This part is the same as the body of </a:t>
            </a:r>
            <a:br>
              <a:rPr lang="en-US" altLang="zh-CN" sz="2400"/>
            </a:br>
            <a:r>
              <a:rPr lang="en-US" altLang="zh-CN" sz="2400"/>
              <a:t> 		 Money::input in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.3 (except that</a:t>
            </a:r>
            <a:br>
              <a:rPr lang="en-US" altLang="zh-CN" sz="2400"/>
            </a:br>
            <a:r>
              <a:rPr lang="en-US" altLang="zh-CN" sz="2400"/>
              <a:t>             all_cents is replaced with amount.all_cents)&gt;  </a:t>
            </a:r>
            <a:br>
              <a:rPr lang="en-US" altLang="zh-CN" sz="2400"/>
            </a:br>
            <a:r>
              <a:rPr lang="en-US" altLang="zh-CN" sz="2400"/>
              <a:t> 		return ins;</a:t>
            </a:r>
            <a:br>
              <a:rPr lang="en-US" altLang="zh-CN" sz="2400"/>
            </a:br>
            <a:r>
              <a:rPr lang="en-US" altLang="zh-CN" sz="2400"/>
              <a:t>         }                                      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D21A7A7-6422-47AE-9285-E112A5B6D6E1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purpose of a making a function a friend?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use of constant parameters?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Identify the return type of the overloaded operators</a:t>
            </a:r>
            <a:br>
              <a:rPr lang="en-US" altLang="zh-CN"/>
            </a:br>
            <a:r>
              <a:rPr lang="en-US" altLang="zh-CN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en-US" altLang="zh-CN" dirty="0"/>
              <a:t>Arrays and </a:t>
            </a:r>
            <a:r>
              <a:rPr lang="en-US" altLang="zh-CN" dirty="0" smtClean="0"/>
              <a:t>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89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2EA7D5A-B06D-43E9-B94F-1CB55F7E7CA5}" type="slidenum">
              <a:rPr lang="en-US" altLang="zh-CN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Arrays can use structures or classes as their </a:t>
            </a:r>
            <a:br>
              <a:rPr lang="en-US" altLang="zh-CN"/>
            </a:br>
            <a:r>
              <a:rPr lang="en-US" altLang="zh-CN"/>
              <a:t>base types</a:t>
            </a:r>
          </a:p>
          <a:p>
            <a:pPr lvl="1"/>
            <a:r>
              <a:rPr lang="en-US" altLang="zh-CN"/>
              <a:t>Example:       struct WindInfo</a:t>
            </a:r>
            <a:br>
              <a:rPr lang="en-US" altLang="zh-CN"/>
            </a:br>
            <a:r>
              <a:rPr lang="en-US" altLang="zh-CN"/>
              <a:t> 			 {</a:t>
            </a:r>
            <a:br>
              <a:rPr lang="en-US" altLang="zh-CN"/>
            </a:br>
            <a:r>
              <a:rPr lang="en-US" altLang="zh-CN"/>
              <a:t> 				double velocity;</a:t>
            </a:r>
            <a:br>
              <a:rPr lang="en-US" altLang="zh-CN"/>
            </a:br>
            <a:r>
              <a:rPr lang="en-US" altLang="zh-CN"/>
              <a:t>        			char direction;</a:t>
            </a:r>
            <a:br>
              <a:rPr lang="en-US" altLang="zh-CN"/>
            </a:br>
            <a:r>
              <a:rPr lang="en-US" altLang="zh-CN"/>
              <a:t> 			  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			WindInfo   data_point[10];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0255EB7-A90A-41B2-BC86-C8C0877C3C1F}" type="slidenum">
              <a:rPr lang="en-US" altLang="zh-CN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an array's base type is a structure or a </a:t>
            </a:r>
            <a:br>
              <a:rPr lang="en-US" altLang="zh-CN"/>
            </a:br>
            <a:r>
              <a:rPr lang="en-US" altLang="zh-CN"/>
              <a:t>class…</a:t>
            </a:r>
          </a:p>
          <a:p>
            <a:pPr lvl="1"/>
            <a:r>
              <a:rPr lang="en-US" altLang="zh-CN" sz="2400"/>
              <a:t>Use the dot operator to access the members of anindexed variable</a:t>
            </a:r>
          </a:p>
          <a:p>
            <a:pPr lvl="1"/>
            <a:r>
              <a:rPr lang="en-US" altLang="zh-CN" sz="2400"/>
              <a:t>Example:    	for (i = 0; i &lt; 10; i++)</a:t>
            </a:r>
            <a:br>
              <a:rPr lang="en-US" altLang="zh-CN" sz="2400"/>
            </a:br>
            <a:r>
              <a:rPr lang="en-US" altLang="zh-CN" sz="2400"/>
              <a:t>                       	{</a:t>
            </a:r>
            <a:br>
              <a:rPr lang="en-US" altLang="zh-CN" sz="2400"/>
            </a:br>
            <a:r>
              <a:rPr lang="en-US" altLang="zh-CN" sz="2400"/>
              <a:t>                          		cout &lt;&lt; "Enter velocity: ";</a:t>
            </a:r>
            <a:br>
              <a:rPr lang="en-US" altLang="zh-CN" sz="2400"/>
            </a:br>
            <a:r>
              <a:rPr lang="en-US" altLang="zh-CN" sz="2400"/>
              <a:t>                          		cin &gt;&gt; data_point[i].velocity;</a:t>
            </a:r>
            <a:br>
              <a:rPr lang="en-US" altLang="zh-CN" sz="2400"/>
            </a:br>
            <a:r>
              <a:rPr lang="en-US" altLang="zh-CN" sz="2400"/>
              <a:t>                         		 …</a:t>
            </a:r>
            <a:br>
              <a:rPr lang="en-US" altLang="zh-CN" sz="2400"/>
            </a:br>
            <a:r>
              <a:rPr lang="en-US" altLang="zh-CN" sz="2400"/>
              <a:t>                        	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39E8B97-464E-463C-AE1A-B09FE5226135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Money class of 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can be the base</a:t>
            </a:r>
            <a:br>
              <a:rPr lang="en-US" altLang="zh-CN"/>
            </a:br>
            <a:r>
              <a:rPr lang="en-US" altLang="zh-CN"/>
              <a:t>type for an array</a:t>
            </a:r>
          </a:p>
          <a:p>
            <a:endParaRPr lang="en-US" altLang="zh-CN"/>
          </a:p>
          <a:p>
            <a:r>
              <a:rPr lang="en-US" altLang="zh-CN"/>
              <a:t>When an array of classes is declared</a:t>
            </a:r>
          </a:p>
          <a:p>
            <a:pPr lvl="1"/>
            <a:r>
              <a:rPr lang="en-US" altLang="zh-CN"/>
              <a:t>The default constructor is called to initialize the </a:t>
            </a:r>
            <a:br>
              <a:rPr lang="en-US" altLang="zh-CN"/>
            </a:br>
            <a:r>
              <a:rPr lang="en-US" altLang="zh-CN"/>
              <a:t>indexed variables</a:t>
            </a:r>
          </a:p>
          <a:p>
            <a:r>
              <a:rPr lang="en-US" altLang="zh-CN"/>
              <a:t>An array of class Money is demonstrated in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lvl="1"/>
            <a:endParaRPr lang="en-US" altLang="zh-CN"/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46713" y="2366963"/>
            <a:ext cx="310515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.13 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546725" y="5189538"/>
            <a:ext cx="278765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.14 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546725" y="5795963"/>
            <a:ext cx="2787650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.14 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AFEDAB-EE12-42BA-AE8B-C1AEE976AB32}" type="slidenum">
              <a:rPr lang="en-US" altLang="zh-CN"/>
              <a:pPr/>
              <a:t>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 of </a:t>
            </a:r>
            <a:br>
              <a:rPr lang="en-US" altLang="zh-CN"/>
            </a:br>
            <a:r>
              <a:rPr lang="en-US" altLang="zh-CN"/>
              <a:t>The equality 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the equality function to return a value</a:t>
            </a:r>
            <a:br>
              <a:rPr lang="en-US" altLang="zh-CN"/>
            </a:br>
            <a:r>
              <a:rPr lang="en-US" altLang="zh-CN"/>
              <a:t>of type bool that is true if the dates are the same</a:t>
            </a:r>
          </a:p>
          <a:p>
            <a:r>
              <a:rPr lang="en-US" altLang="zh-CN"/>
              <a:t>The equality function requires a parameter for</a:t>
            </a:r>
            <a:br>
              <a:rPr lang="en-US" altLang="zh-CN"/>
            </a:br>
            <a:r>
              <a:rPr lang="en-US" altLang="zh-CN"/>
              <a:t>each of the two dates to compare</a:t>
            </a:r>
          </a:p>
          <a:p>
            <a:r>
              <a:rPr lang="en-US" altLang="zh-CN"/>
              <a:t>The declaration is </a:t>
            </a:r>
            <a:br>
              <a:rPr lang="en-US" altLang="zh-CN"/>
            </a:br>
            <a:r>
              <a:rPr lang="en-US" altLang="zh-CN"/>
              <a:t>      </a:t>
            </a:r>
            <a:br>
              <a:rPr lang="en-US" altLang="zh-CN"/>
            </a:br>
            <a:r>
              <a:rPr lang="en-US" altLang="zh-CN"/>
              <a:t>bool equal(DayOfYear date1, DayOfYear date2);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Notice that equal is not a member of the class DayOfYear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82EE02F-2A29-4B8C-9FD3-0D64403C32F2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structure can contain an array as a member</a:t>
            </a:r>
          </a:p>
          <a:p>
            <a:pPr lvl="1"/>
            <a:r>
              <a:rPr lang="en-US" altLang="zh-CN"/>
              <a:t>Example:        struct Data</a:t>
            </a:r>
            <a:br>
              <a:rPr lang="en-US" altLang="zh-CN"/>
            </a:br>
            <a:r>
              <a:rPr lang="en-US" altLang="zh-CN"/>
              <a:t> 			 {</a:t>
            </a:r>
            <a:br>
              <a:rPr lang="en-US" altLang="zh-CN"/>
            </a:br>
            <a:r>
              <a:rPr lang="en-US" altLang="zh-CN"/>
              <a:t>         			double time[10];</a:t>
            </a:r>
            <a:br>
              <a:rPr lang="en-US" altLang="zh-CN"/>
            </a:br>
            <a:r>
              <a:rPr lang="en-US" altLang="zh-CN"/>
              <a:t> 				int distance;</a:t>
            </a:r>
            <a:br>
              <a:rPr lang="en-US" altLang="zh-CN"/>
            </a:br>
            <a:r>
              <a:rPr lang="en-US" altLang="zh-CN"/>
              <a:t> 			 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                 Data my_best;</a:t>
            </a:r>
          </a:p>
          <a:p>
            <a:pPr lvl="1"/>
            <a:r>
              <a:rPr lang="en-US" altLang="zh-CN"/>
              <a:t>my_best contains an array of type double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9319FC5-4CA5-4047-AE93-B4F2014200EA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access the array elements within a structure</a:t>
            </a:r>
          </a:p>
          <a:p>
            <a:pPr lvl="1"/>
            <a:r>
              <a:rPr lang="en-US" altLang="zh-CN"/>
              <a:t>Use the dot operator to identify the array within the structure</a:t>
            </a:r>
          </a:p>
          <a:p>
            <a:pPr lvl="1"/>
            <a:r>
              <a:rPr lang="en-US" altLang="zh-CN"/>
              <a:t>Use the [ ]'s to identify the indexed variable desired</a:t>
            </a:r>
          </a:p>
          <a:p>
            <a:pPr lvl="1"/>
            <a:r>
              <a:rPr lang="en-US" altLang="zh-CN"/>
              <a:t>Example:         my_best.time[i]</a:t>
            </a:r>
            <a:br>
              <a:rPr lang="en-US" altLang="zh-CN"/>
            </a:br>
            <a:r>
              <a:rPr lang="en-US" altLang="zh-CN"/>
              <a:t>references the ith indexed variable of the variable time in the structure my_best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C1374C8-C911-4EB3-ABC0-11FFB206E5C4}" type="slidenum">
              <a:rPr lang="en-US" altLang="zh-CN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sz="2400"/>
              <a:t>Class TemperatureList includes an array</a:t>
            </a:r>
          </a:p>
          <a:p>
            <a:pPr lvl="1"/>
            <a:r>
              <a:rPr lang="en-US" altLang="zh-CN" sz="2400"/>
              <a:t>The array, named list, contains temperatures</a:t>
            </a:r>
          </a:p>
          <a:p>
            <a:pPr lvl="1"/>
            <a:r>
              <a:rPr lang="en-US" altLang="zh-CN" sz="2400"/>
              <a:t>Member variable size is the number of items stored</a:t>
            </a:r>
          </a:p>
          <a:p>
            <a:pPr lvl="1"/>
            <a:r>
              <a:rPr lang="en-US" altLang="zh-CN" sz="2400"/>
              <a:t> 		       class TemperatureList</a:t>
            </a:r>
            <a:br>
              <a:rPr lang="en-US" altLang="zh-CN" sz="2400"/>
            </a:br>
            <a:r>
              <a:rPr lang="en-US" altLang="zh-CN" sz="2400"/>
              <a:t>                       {</a:t>
            </a:r>
            <a:br>
              <a:rPr lang="en-US" altLang="zh-CN" sz="2400"/>
            </a:br>
            <a:r>
              <a:rPr lang="en-US" altLang="zh-CN" sz="2400"/>
              <a:t>                          public:</a:t>
            </a:r>
            <a:br>
              <a:rPr lang="en-US" altLang="zh-CN" sz="2400"/>
            </a:br>
            <a:r>
              <a:rPr lang="en-US" altLang="zh-CN" sz="2400"/>
              <a:t>                                        TemperatureList( ); </a:t>
            </a:r>
            <a:br>
              <a:rPr lang="en-US" altLang="zh-CN" sz="2400"/>
            </a:br>
            <a:r>
              <a:rPr lang="en-US" altLang="zh-CN" sz="2400"/>
              <a:t>                                        //Member functions</a:t>
            </a:r>
            <a:br>
              <a:rPr lang="en-US" altLang="zh-CN" sz="2400"/>
            </a:br>
            <a:r>
              <a:rPr lang="en-US" altLang="zh-CN" sz="2400"/>
              <a:t>                            private: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			             double   list [MAX_LIST_SIZE];</a:t>
            </a:r>
            <a:br>
              <a:rPr lang="en-US" altLang="zh-CN" sz="2400"/>
            </a:br>
            <a:r>
              <a:rPr lang="en-US" altLang="zh-CN" sz="2400"/>
              <a:t>                                        int size;</a:t>
            </a:r>
            <a:br>
              <a:rPr lang="en-US" altLang="zh-CN" sz="2400"/>
            </a:br>
            <a:r>
              <a:rPr lang="en-US" altLang="zh-CN" sz="2400"/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45CD1A-3F35-4A4E-99B4-20D3A3C808D1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6638" y="4960938"/>
            <a:ext cx="2252662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.15</a:t>
            </a: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16638" y="5567363"/>
            <a:ext cx="2252662" cy="52863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.16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TemperatureList</a:t>
            </a: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create an object of type TemperatureList:</a:t>
            </a:r>
          </a:p>
          <a:p>
            <a:pPr lvl="1"/>
            <a:r>
              <a:rPr lang="en-US" altLang="zh-CN"/>
              <a:t>TemperatureList  my_data;</a:t>
            </a:r>
          </a:p>
          <a:p>
            <a:r>
              <a:rPr lang="en-US" altLang="zh-CN"/>
              <a:t>To add a temperature to the list:</a:t>
            </a:r>
          </a:p>
          <a:p>
            <a:pPr lvl="1"/>
            <a:r>
              <a:rPr lang="en-US" altLang="zh-CN"/>
              <a:t>My_data.add_temperature(77);</a:t>
            </a:r>
          </a:p>
          <a:p>
            <a:pPr lvl="2"/>
            <a:r>
              <a:rPr lang="en-US" altLang="zh-CN"/>
              <a:t>A check is made to see if the array is full</a:t>
            </a:r>
          </a:p>
          <a:p>
            <a:r>
              <a:rPr lang="en-US" altLang="zh-CN"/>
              <a:t>&lt;&lt; is overloaded so output of the list is</a:t>
            </a:r>
          </a:p>
          <a:p>
            <a:pPr lvl="1"/>
            <a:r>
              <a:rPr lang="en-US" altLang="zh-CN"/>
              <a:t>cout &lt;&lt; my_data;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FF5C934-0392-488F-B9ED-4D0ECE15DA11}" type="slidenum">
              <a:rPr lang="en-US" altLang="zh-CN"/>
              <a:pPr/>
              <a:t>64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Declare an array as a member of a class?</a:t>
            </a:r>
          </a:p>
          <a:p>
            <a:pPr lvl="1"/>
            <a:r>
              <a:rPr lang="en-US" altLang="zh-CN"/>
              <a:t>Declare an array of objects of a class?</a:t>
            </a:r>
          </a:p>
          <a:p>
            <a:pPr lvl="1"/>
            <a:r>
              <a:rPr lang="en-US" altLang="zh-CN"/>
              <a:t>Write code to call a member function of an element in an array of objects of a class?</a:t>
            </a:r>
          </a:p>
          <a:p>
            <a:pPr lvl="1"/>
            <a:r>
              <a:rPr lang="en-US" altLang="zh-CN"/>
              <a:t>Write code to access an element of an array of </a:t>
            </a:r>
            <a:br>
              <a:rPr lang="en-US" altLang="zh-CN"/>
            </a:br>
            <a:r>
              <a:rPr lang="en-US" altLang="zh-CN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3181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</a:t>
            </a:r>
          </a:p>
        </p:txBody>
      </p:sp>
      <p:sp>
        <p:nvSpPr>
          <p:cNvPr id="631811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Classes and Dynamic Arrays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2E7C369-82CD-41B9-874B-EA414B5E06F9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A dynamic array can have a class as its base type</a:t>
            </a:r>
          </a:p>
          <a:p>
            <a:r>
              <a:rPr lang="en-US" altLang="zh-CN"/>
              <a:t>A class can have a member variable that is a</a:t>
            </a:r>
            <a:br>
              <a:rPr lang="en-US" altLang="zh-CN"/>
            </a:br>
            <a:r>
              <a:rPr lang="en-US" altLang="zh-CN"/>
              <a:t>dynamic array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F0E1836-0C74-4CE5-BB28-05D56CA5D3CF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We will define the class StringVar</a:t>
            </a:r>
          </a:p>
          <a:p>
            <a:pPr lvl="1"/>
            <a:r>
              <a:rPr lang="en-US" altLang="zh-CN"/>
              <a:t>StringVar objects will be string variables</a:t>
            </a:r>
          </a:p>
          <a:p>
            <a:pPr lvl="1"/>
            <a:r>
              <a:rPr lang="en-US" altLang="zh-CN"/>
              <a:t>StringVar objects use dynamic arrays whose size is determined when the program is running</a:t>
            </a:r>
          </a:p>
          <a:p>
            <a:pPr lvl="1"/>
            <a:r>
              <a:rPr lang="en-US" altLang="zh-CN"/>
              <a:t>The StringVar class is similar to the string class </a:t>
            </a:r>
            <a:br>
              <a:rPr lang="en-US" altLang="zh-CN"/>
            </a:br>
            <a:r>
              <a:rPr lang="en-US" altLang="zh-CN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5BB4B22-D796-435F-8B17-FE06C9107200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default StringVar constructor creates an </a:t>
            </a:r>
            <a:br>
              <a:rPr lang="en-US" altLang="zh-CN"/>
            </a:br>
            <a:r>
              <a:rPr lang="en-US" altLang="zh-CN"/>
              <a:t>object with a maximum string length of 100</a:t>
            </a:r>
          </a:p>
          <a:p>
            <a:r>
              <a:rPr lang="en-US" altLang="zh-CN"/>
              <a:t>Another StringVar constructor takes an argument</a:t>
            </a:r>
            <a:br>
              <a:rPr lang="en-US" altLang="zh-CN"/>
            </a:br>
            <a:r>
              <a:rPr lang="en-US" altLang="zh-CN"/>
              <a:t>of type int which determines the maximum</a:t>
            </a:r>
            <a:br>
              <a:rPr lang="en-US" altLang="zh-CN"/>
            </a:br>
            <a:r>
              <a:rPr lang="en-US" altLang="zh-CN"/>
              <a:t>string length of the object</a:t>
            </a:r>
          </a:p>
          <a:p>
            <a:r>
              <a:rPr lang="en-US" altLang="zh-CN"/>
              <a:t>A third StringVar constructor takes a C-string</a:t>
            </a:r>
            <a:br>
              <a:rPr lang="en-US" altLang="zh-CN"/>
            </a:br>
            <a:r>
              <a:rPr lang="en-US" altLang="zh-CN"/>
              <a:t>argument and…</a:t>
            </a:r>
          </a:p>
          <a:p>
            <a:pPr lvl="1"/>
            <a:r>
              <a:rPr lang="en-US" altLang="zh-CN"/>
              <a:t>sets maximum length to the length of the       C-string</a:t>
            </a:r>
          </a:p>
          <a:p>
            <a:pPr lvl="1"/>
            <a:r>
              <a:rPr lang="en-US" altLang="zh-CN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E413D57-97B4-4011-B691-95E6B5E7E0A0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851025" y="5943600"/>
            <a:ext cx="5440363" cy="528638"/>
            <a:chOff x="1166" y="3744"/>
            <a:chExt cx="3427" cy="333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66" y="3744"/>
              <a:ext cx="1631" cy="333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>
                  <a:solidFill>
                    <a:schemeClr val="tx2"/>
                  </a:solidFill>
                  <a:ea typeface="宋体" panose="02010600030101010101" pitchFamily="2" charset="-122"/>
                </a:rPr>
                <a:t>8</a:t>
              </a:r>
              <a:r>
                <a:rPr lang="en-US" altLang="zh-CN" sz="2800" b="1">
                  <a:solidFill>
                    <a:schemeClr val="tx2"/>
                  </a:solidFill>
                </a:rPr>
                <a:t>.7 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62" y="3744"/>
              <a:ext cx="1631" cy="333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>
                  <a:solidFill>
                    <a:schemeClr val="tx2"/>
                  </a:solidFill>
                  <a:ea typeface="宋体" panose="02010600030101010101" pitchFamily="2" charset="-122"/>
                </a:rPr>
                <a:t>8</a:t>
              </a:r>
              <a:r>
                <a:rPr lang="en-US" altLang="zh-CN" sz="2800" b="1">
                  <a:solidFill>
                    <a:schemeClr val="tx2"/>
                  </a:solidFill>
                </a:rPr>
                <a:t>.7 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Interface</a:t>
            </a:r>
          </a:p>
        </p:txBody>
      </p:sp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 sz="2600"/>
              <a:t>In addition to constructors, the StringVar </a:t>
            </a:r>
            <a:br>
              <a:rPr lang="en-US" altLang="zh-CN" sz="2600"/>
            </a:br>
            <a:r>
              <a:rPr lang="en-US" altLang="zh-CN" sz="2600"/>
              <a:t>interface includes:</a:t>
            </a:r>
          </a:p>
          <a:p>
            <a:pPr lvl="1"/>
            <a:r>
              <a:rPr lang="en-US" altLang="zh-CN" sz="2600"/>
              <a:t>Member functions</a:t>
            </a:r>
          </a:p>
          <a:p>
            <a:pPr lvl="2"/>
            <a:r>
              <a:rPr lang="en-US" altLang="zh-CN"/>
              <a:t>int length( );</a:t>
            </a:r>
          </a:p>
          <a:p>
            <a:pPr lvl="2"/>
            <a:r>
              <a:rPr lang="en-US" altLang="zh-CN"/>
              <a:t>void input_line(istream&amp; ins);</a:t>
            </a:r>
          </a:p>
          <a:p>
            <a:pPr lvl="2"/>
            <a:r>
              <a:rPr lang="en-US" altLang="zh-CN"/>
              <a:t>friend ostream&amp; operator &lt;&lt; (ostream&amp; outs, </a:t>
            </a:r>
            <a:br>
              <a:rPr lang="en-US" altLang="zh-CN"/>
            </a:br>
            <a:r>
              <a:rPr lang="en-US" altLang="zh-CN"/>
              <a:t>                                                const StringVar&amp; the_string);</a:t>
            </a:r>
          </a:p>
          <a:p>
            <a:pPr lvl="1"/>
            <a:r>
              <a:rPr lang="en-US" altLang="zh-CN" sz="2600"/>
              <a:t>Copy Constructor …discussed later</a:t>
            </a:r>
          </a:p>
          <a:p>
            <a:pPr lvl="1"/>
            <a:r>
              <a:rPr lang="en-US" altLang="zh-CN" sz="2600"/>
              <a:t>Destructor …discussed later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9906702-0DA9-43F8-B440-72F32ABC090C}" type="slidenum">
              <a:rPr lang="en-US" altLang="zh-CN"/>
              <a:pPr/>
              <a:t>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Function equal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function equal, is not a member function</a:t>
            </a:r>
          </a:p>
          <a:p>
            <a:pPr lvl="1"/>
            <a:r>
              <a:rPr lang="en-US" altLang="zh-CN" sz="2400"/>
              <a:t>It must use public accessor functions to obtain the </a:t>
            </a:r>
            <a:br>
              <a:rPr lang="en-US" altLang="zh-CN" sz="2400"/>
            </a:br>
            <a:r>
              <a:rPr lang="en-US" altLang="zh-CN" sz="2400"/>
              <a:t>day and month from a DayOfYear object</a:t>
            </a:r>
          </a:p>
          <a:p>
            <a:r>
              <a:rPr lang="en-US" altLang="zh-CN" sz="2400"/>
              <a:t>equal can be defined in this way: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bool equal(DayOfYear date1, DayOfYear date2)</a:t>
            </a:r>
            <a:br>
              <a:rPr lang="en-US" altLang="zh-CN" sz="2400"/>
            </a:br>
            <a:r>
              <a:rPr lang="en-US" altLang="zh-CN" sz="2400"/>
              <a:t> {</a:t>
            </a:r>
            <a:br>
              <a:rPr lang="en-US" altLang="zh-CN" sz="2400"/>
            </a:br>
            <a:r>
              <a:rPr lang="en-US" altLang="zh-CN" sz="2400"/>
              <a:t>    return ( date1.get_month( ) == date2.get_month( ) </a:t>
            </a:r>
            <a:br>
              <a:rPr lang="en-US" altLang="zh-CN" sz="2400"/>
            </a:br>
            <a:r>
              <a:rPr lang="en-US" altLang="zh-CN" sz="2400"/>
              <a:t>                  &amp;&amp; </a:t>
            </a:r>
            <a:br>
              <a:rPr lang="en-US" altLang="zh-CN" sz="2400"/>
            </a:br>
            <a:r>
              <a:rPr lang="en-US" altLang="zh-CN" sz="2400"/>
              <a:t>		 date1.get_day( ) == date2.get_day( ) );</a:t>
            </a:r>
            <a:br>
              <a:rPr lang="en-US" altLang="zh-CN" sz="2400"/>
            </a:br>
            <a:r>
              <a:rPr lang="en-US" altLang="zh-CN" sz="2400"/>
              <a:t>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6C2FADD-CF33-4213-8224-F6C6CA672E7F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262563" y="5719763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.8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StringVar Sample Program</a:t>
            </a:r>
          </a:p>
        </p:txBody>
      </p:sp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StringVar interface of 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.7,</a:t>
            </a:r>
            <a:br>
              <a:rPr lang="en-US" altLang="zh-CN"/>
            </a:br>
            <a:r>
              <a:rPr lang="en-US" altLang="zh-CN"/>
              <a:t>we can write a program using the StringVar class</a:t>
            </a:r>
          </a:p>
          <a:p>
            <a:pPr lvl="1"/>
            <a:r>
              <a:rPr lang="en-US" altLang="zh-CN"/>
              <a:t>The program uses function conversation to</a:t>
            </a:r>
          </a:p>
          <a:p>
            <a:pPr lvl="2"/>
            <a:r>
              <a:rPr lang="en-US" altLang="zh-CN"/>
              <a:t>Create two StringVar objects, your_name and our_name</a:t>
            </a:r>
          </a:p>
          <a:p>
            <a:pPr lvl="2"/>
            <a:r>
              <a:rPr lang="en-US" altLang="zh-CN"/>
              <a:t>your_name can contain any string max_name_size or shorter in length</a:t>
            </a:r>
          </a:p>
          <a:p>
            <a:pPr lvl="2"/>
            <a:r>
              <a:rPr lang="en-US" altLang="zh-CN"/>
              <a:t>our_name is initialized to "Borg" and can have any string of 4  or less characters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5CB6265-3C15-4295-B642-C334B0B8070A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30850" y="5151438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.9 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530850" y="57959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.9 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Implementation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StringVar uses a dynamic array to store its string</a:t>
            </a:r>
          </a:p>
          <a:p>
            <a:pPr lvl="1"/>
            <a:r>
              <a:rPr lang="en-US" altLang="zh-CN"/>
              <a:t>StringVar constructors call new to create the dynamic array for member variable value</a:t>
            </a:r>
          </a:p>
          <a:p>
            <a:pPr lvl="1"/>
            <a:r>
              <a:rPr lang="en-US" altLang="zh-CN"/>
              <a:t>'\0' is used to terminate the string</a:t>
            </a:r>
          </a:p>
          <a:p>
            <a:pPr lvl="1"/>
            <a:r>
              <a:rPr lang="en-US" altLang="zh-CN"/>
              <a:t>The size of the array is not determined until the </a:t>
            </a:r>
            <a:br>
              <a:rPr lang="en-US" altLang="zh-CN"/>
            </a:br>
            <a:r>
              <a:rPr lang="en-US" altLang="zh-CN"/>
              <a:t>array is declared </a:t>
            </a:r>
          </a:p>
          <a:p>
            <a:pPr lvl="2"/>
            <a:r>
              <a:rPr lang="en-US" altLang="zh-CN"/>
              <a:t>Constructor arguments determine the size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51A38C-389E-4862-BF99-E7103E7F96D5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Dynamic variables do not "go away" unless </a:t>
            </a:r>
            <a:br>
              <a:rPr lang="en-US" altLang="zh-CN"/>
            </a:br>
            <a:r>
              <a:rPr lang="en-US" altLang="zh-CN"/>
              <a:t>delete is called</a:t>
            </a:r>
          </a:p>
          <a:p>
            <a:pPr lvl="1"/>
            <a:r>
              <a:rPr lang="en-US" altLang="zh-CN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zh-CN"/>
              <a:t>A user of the SringVar class could not know that a dynamic array is a member of the class, so could not be expected to call delete when finished with a StringVar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6969939-B5D6-46DB-B552-2B53D5DA8634}" type="slidenum">
              <a:rPr lang="en-US" altLang="zh-CN"/>
              <a:pPr/>
              <a:t>73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/>
              <a:t>A destructor is a member function that is called</a:t>
            </a:r>
            <a:br>
              <a:rPr lang="en-US" altLang="zh-CN"/>
            </a:br>
            <a:r>
              <a:rPr lang="en-US" altLang="zh-CN"/>
              <a:t>automatically when an object of the class goes</a:t>
            </a:r>
            <a:br>
              <a:rPr lang="en-US" altLang="zh-CN"/>
            </a:br>
            <a:r>
              <a:rPr lang="en-US" altLang="zh-CN"/>
              <a:t>out of scope</a:t>
            </a:r>
          </a:p>
          <a:p>
            <a:pPr lvl="1"/>
            <a:r>
              <a:rPr lang="en-US" altLang="zh-CN"/>
              <a:t>The destructor contains code to delete all dynamic variables created by the object</a:t>
            </a:r>
          </a:p>
          <a:p>
            <a:pPr lvl="1"/>
            <a:r>
              <a:rPr lang="en-US" altLang="zh-CN"/>
              <a:t>A class has only one destructor with no arguments</a:t>
            </a:r>
          </a:p>
          <a:p>
            <a:pPr lvl="1"/>
            <a:r>
              <a:rPr lang="en-US" altLang="zh-CN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zh-CN"/>
              <a:t>Example:         ~StringVar(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F84425E-EE3A-4EC8-85DB-41915FCD58C3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destructor in the StringVar class must call</a:t>
            </a:r>
            <a:br>
              <a:rPr lang="en-US" altLang="zh-CN"/>
            </a:br>
            <a:r>
              <a:rPr lang="en-US" altLang="zh-CN"/>
              <a:t>delete [ ] to return the memory of any dynamic </a:t>
            </a:r>
            <a:br>
              <a:rPr lang="en-US" altLang="zh-CN"/>
            </a:br>
            <a:r>
              <a:rPr lang="en-US" altLang="zh-CN"/>
              <a:t>variables to the freestore</a:t>
            </a:r>
          </a:p>
          <a:p>
            <a:pPr lvl="1"/>
            <a:r>
              <a:rPr lang="en-US" altLang="zh-CN"/>
              <a:t>Example:    StringVar::~StringVar( )</a:t>
            </a:r>
            <a:br>
              <a:rPr lang="en-US" altLang="zh-CN"/>
            </a:br>
            <a:r>
              <a:rPr lang="en-US" altLang="zh-CN"/>
              <a:t>                    {</a:t>
            </a:r>
            <a:br>
              <a:rPr lang="en-US" altLang="zh-CN"/>
            </a:br>
            <a:r>
              <a:rPr lang="en-US" altLang="zh-CN"/>
              <a:t>                          delete [ ] value;</a:t>
            </a:r>
            <a:br>
              <a:rPr lang="en-US" altLang="zh-CN"/>
            </a:br>
            <a:r>
              <a:rPr lang="en-US" altLang="zh-CN"/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2C5BF9B-9603-4A75-8D17-A8D227D305C6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87575" y="5875338"/>
            <a:ext cx="225266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.10</a:t>
            </a: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38675" y="5875338"/>
            <a:ext cx="225266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Display 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800" b="1">
                <a:solidFill>
                  <a:schemeClr val="tx2"/>
                </a:solidFill>
              </a:rPr>
              <a:t>.11</a:t>
            </a: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as </a:t>
            </a:r>
            <a:br>
              <a:rPr lang="en-US" altLang="zh-CN"/>
            </a:br>
            <a:r>
              <a:rPr lang="en-US" altLang="zh-CN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/>
              <a:t>Using pointers as call-by-value parameters yields</a:t>
            </a:r>
            <a:br>
              <a:rPr lang="en-US" altLang="zh-CN" sz="2400"/>
            </a:br>
            <a:r>
              <a:rPr lang="en-US" altLang="zh-CN" sz="2400"/>
              <a:t>results you might not expect</a:t>
            </a:r>
          </a:p>
          <a:p>
            <a:pPr lvl="1"/>
            <a:r>
              <a:rPr lang="en-US" altLang="zh-CN" sz="2400"/>
              <a:t>Remember that parameters are local variables</a:t>
            </a:r>
          </a:p>
          <a:p>
            <a:pPr lvl="2"/>
            <a:r>
              <a:rPr lang="en-US" altLang="zh-CN" sz="2000"/>
              <a:t>No change to the parameter should cause a change to the argument</a:t>
            </a:r>
          </a:p>
          <a:p>
            <a:pPr lvl="1"/>
            <a:r>
              <a:rPr lang="en-US" altLang="zh-CN" sz="240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zh-CN" sz="2000"/>
              <a:t>The argument and the parameter hold the same address</a:t>
            </a:r>
          </a:p>
          <a:p>
            <a:pPr lvl="1"/>
            <a:r>
              <a:rPr lang="en-US" altLang="zh-CN" sz="240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4D25010-280C-4325-8D60-C8A807EA7457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problem with using call-by-value parameters</a:t>
            </a:r>
            <a:br>
              <a:rPr lang="en-US" altLang="zh-CN"/>
            </a:br>
            <a:r>
              <a:rPr lang="en-US" altLang="zh-CN"/>
              <a:t>with pointer variables is solved by the </a:t>
            </a:r>
            <a:br>
              <a:rPr lang="en-US" altLang="zh-CN"/>
            </a:br>
            <a:r>
              <a:rPr lang="en-US" altLang="zh-CN"/>
              <a:t>copy constructor.</a:t>
            </a:r>
          </a:p>
          <a:p>
            <a:r>
              <a:rPr lang="en-US" altLang="zh-CN"/>
              <a:t>A copy constructor is a constructor with one </a:t>
            </a:r>
            <a:br>
              <a:rPr lang="en-US" altLang="zh-CN"/>
            </a:br>
            <a:r>
              <a:rPr lang="en-US" altLang="zh-CN"/>
              <a:t>parameter of the same type as the class</a:t>
            </a:r>
          </a:p>
          <a:p>
            <a:pPr lvl="1"/>
            <a:r>
              <a:rPr lang="en-US" altLang="zh-CN" sz="2400"/>
              <a:t>The parameter is a call-by-reference parameter</a:t>
            </a:r>
          </a:p>
          <a:p>
            <a:pPr lvl="1"/>
            <a:r>
              <a:rPr lang="en-US" altLang="zh-CN" sz="2400"/>
              <a:t>The parameter is usually a constant  parameter</a:t>
            </a:r>
          </a:p>
          <a:p>
            <a:pPr lvl="1"/>
            <a:r>
              <a:rPr lang="en-US" altLang="zh-CN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333E482-FC8B-446F-A0AA-D74A2DA055AC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StringVar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This code for the StringVar copy constructor</a:t>
            </a:r>
          </a:p>
          <a:p>
            <a:pPr lvl="1"/>
            <a:r>
              <a:rPr lang="en-US" altLang="zh-CN" sz="2400"/>
              <a:t>Creates a new dynamic array for a copy of the </a:t>
            </a:r>
            <a:br>
              <a:rPr lang="en-US" altLang="zh-CN" sz="2400"/>
            </a:br>
            <a:r>
              <a:rPr lang="en-US" altLang="zh-CN" sz="2400"/>
              <a:t>argument</a:t>
            </a:r>
          </a:p>
          <a:p>
            <a:pPr lvl="2"/>
            <a:r>
              <a:rPr lang="en-US" altLang="zh-CN"/>
              <a:t>Making a new copy, protects the original from changes</a:t>
            </a:r>
          </a:p>
          <a:p>
            <a:pPr lvl="1"/>
            <a:r>
              <a:rPr lang="en-US" altLang="zh-CN" sz="2400"/>
              <a:t>StringVar::StringVar(const StringVar&amp; string_object)</a:t>
            </a:r>
            <a:br>
              <a:rPr lang="en-US" altLang="zh-CN" sz="2400"/>
            </a:br>
            <a:r>
              <a:rPr lang="en-US" altLang="zh-CN" sz="2400"/>
              <a:t>                                  : max_length(string_object.length())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     value = new char[max_length+ 1];</a:t>
            </a:r>
            <a:br>
              <a:rPr lang="en-US" altLang="zh-CN" sz="2400"/>
            </a:br>
            <a:r>
              <a:rPr lang="en-US" altLang="zh-CN" sz="2400"/>
              <a:t>        strcpy(value, string_object.value);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A6F74AC-6A7C-4CDB-8540-E7F8B4104598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copy constructor can be called as any other </a:t>
            </a:r>
            <a:br>
              <a:rPr lang="en-US" altLang="zh-CN"/>
            </a:br>
            <a:r>
              <a:rPr lang="en-US" altLang="zh-CN"/>
              <a:t>constructor when declaring an object</a:t>
            </a:r>
          </a:p>
          <a:p>
            <a:r>
              <a:rPr lang="en-US" altLang="zh-CN"/>
              <a:t>The copy constructor is called automatically </a:t>
            </a:r>
          </a:p>
          <a:p>
            <a:pPr lvl="1"/>
            <a:r>
              <a:rPr lang="en-US" altLang="zh-CN"/>
              <a:t>When a class object is defined and initialized by an object of the same class</a:t>
            </a:r>
          </a:p>
          <a:p>
            <a:pPr lvl="1"/>
            <a:r>
              <a:rPr lang="en-US" altLang="zh-CN"/>
              <a:t>When a function returns a value of the class type</a:t>
            </a:r>
          </a:p>
          <a:p>
            <a:pPr lvl="1"/>
            <a:r>
              <a:rPr lang="en-US" altLang="zh-CN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EBF1E54-6874-4277-8498-F9BDAB457264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/>
              <a:t>This code (assuming no copy constructor) </a:t>
            </a:r>
            <a:br>
              <a:rPr lang="en-US" altLang="zh-CN"/>
            </a:br>
            <a:r>
              <a:rPr lang="en-US" altLang="zh-CN"/>
              <a:t>illustrates the need for a copy constructor</a:t>
            </a:r>
          </a:p>
          <a:p>
            <a:pPr lvl="1"/>
            <a:r>
              <a:rPr lang="en-US" altLang="zh-CN"/>
              <a:t>void show_string(StringVar   the_string)</a:t>
            </a:r>
            <a:br>
              <a:rPr lang="en-US" altLang="zh-CN"/>
            </a:br>
            <a:r>
              <a:rPr lang="en-US" altLang="zh-CN"/>
              <a:t>        { …}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StringVar greeting("Hello");</a:t>
            </a:r>
            <a:br>
              <a:rPr lang="en-US" altLang="zh-CN"/>
            </a:br>
            <a:r>
              <a:rPr lang="en-US" altLang="zh-CN"/>
              <a:t>show_string(greeting);</a:t>
            </a:r>
            <a:br>
              <a:rPr lang="en-US" altLang="zh-CN"/>
            </a:br>
            <a:r>
              <a:rPr lang="en-US" altLang="zh-CN"/>
              <a:t>cout &lt;&lt; greeting &lt;&lt; endl;</a:t>
            </a:r>
          </a:p>
          <a:p>
            <a:pPr lvl="1"/>
            <a:r>
              <a:rPr lang="en-US" altLang="zh-CN"/>
              <a:t>When function show_string is called, greeting is copied into the_string</a:t>
            </a:r>
          </a:p>
          <a:p>
            <a:pPr lvl="2"/>
            <a:r>
              <a:rPr lang="en-US" altLang="zh-CN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equal function can be used to compare dates</a:t>
            </a:r>
            <a:br>
              <a:rPr lang="en-US" altLang="zh-CN" sz="2400" dirty="0"/>
            </a:br>
            <a:r>
              <a:rPr lang="en-US" altLang="zh-CN" sz="2400" dirty="0"/>
              <a:t>in this manner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	if ( equal( today,  </a:t>
            </a:r>
            <a:r>
              <a:rPr lang="en-US" altLang="zh-CN" sz="2400" dirty="0" err="1"/>
              <a:t>bach_birthday</a:t>
            </a:r>
            <a:r>
              <a:rPr lang="en-US" altLang="zh-CN" sz="2400" dirty="0"/>
              <a:t>) )</a:t>
            </a:r>
            <a:br>
              <a:rPr lang="en-US" altLang="zh-CN" sz="2400" dirty="0"/>
            </a:br>
            <a:r>
              <a:rPr lang="en-US" altLang="zh-CN" sz="2400" dirty="0"/>
              <a:t>      		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"It's Bach's birthday!";</a:t>
            </a:r>
          </a:p>
          <a:p>
            <a:r>
              <a:rPr lang="en-US" altLang="zh-CN" sz="2400" dirty="0"/>
              <a:t>A complete program using function equal is </a:t>
            </a:r>
            <a:br>
              <a:rPr lang="en-US" altLang="zh-CN" sz="2400" dirty="0"/>
            </a:br>
            <a:r>
              <a:rPr lang="en-US" altLang="zh-CN" sz="2400" dirty="0"/>
              <a:t>found in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8046C51-E72F-4CA3-A60F-EBB8B3E19F8E}" type="slidenum">
              <a:rPr lang="en-US" altLang="zh-CN"/>
              <a:pPr/>
              <a:t>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019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45989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019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1323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019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66261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Function equal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804F8D7-C5C1-471E-9063-5D4B6D933A84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greeting.value and the_string.value are</a:t>
            </a:r>
            <a:br>
              <a:rPr lang="en-US" altLang="zh-CN"/>
            </a:br>
            <a:r>
              <a:rPr lang="en-US" altLang="zh-CN"/>
              <a:t>pointers, they now point to the same dynamic </a:t>
            </a:r>
            <a:br>
              <a:rPr lang="en-US" altLang="zh-CN"/>
            </a:br>
            <a:r>
              <a:rPr lang="en-US" altLang="zh-CN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0CB699F-3328-4ACE-9ACB-7D3B3712E748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 sz="2400"/>
              <a:t>When show_string ends, the destructor for </a:t>
            </a:r>
            <a:br>
              <a:rPr lang="en-US" altLang="zh-CN" sz="2400"/>
            </a:br>
            <a:r>
              <a:rPr lang="en-US" altLang="zh-CN" sz="2400"/>
              <a:t>the_string executes, returning the dynamic array</a:t>
            </a:r>
            <a:br>
              <a:rPr lang="en-US" altLang="zh-CN" sz="2400"/>
            </a:br>
            <a:r>
              <a:rPr lang="en-US" altLang="zh-CN" sz="2400"/>
              <a:t>pointed to by the_string.value to the freestore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greeting.value now points to memory that has</a:t>
            </a:r>
            <a:br>
              <a:rPr lang="en-US" altLang="zh-CN" sz="2400"/>
            </a:br>
            <a:r>
              <a:rPr lang="en-US" altLang="zh-CN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Unicode MS" panose="020B0604020202020204" pitchFamily="34" charset="-122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8BC5932-7C02-47D0-A808-8F80FBFED8A4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problems now exist for object greeting</a:t>
            </a:r>
          </a:p>
          <a:p>
            <a:pPr lvl="1"/>
            <a:r>
              <a:rPr lang="en-US" altLang="zh-CN"/>
              <a:t>Attempting to output greeting.value is likely to </a:t>
            </a:r>
            <a:br>
              <a:rPr lang="en-US" altLang="zh-CN"/>
            </a:br>
            <a:r>
              <a:rPr lang="en-US" altLang="zh-CN"/>
              <a:t>produce an error</a:t>
            </a:r>
          </a:p>
          <a:p>
            <a:pPr lvl="2"/>
            <a:r>
              <a:rPr lang="en-US" altLang="zh-CN"/>
              <a:t>In some instances all could go OK</a:t>
            </a:r>
          </a:p>
          <a:p>
            <a:pPr lvl="1"/>
            <a:r>
              <a:rPr lang="en-US" altLang="zh-CN"/>
              <a:t>When greeting goes out of scope, its destructor will be called</a:t>
            </a:r>
          </a:p>
          <a:p>
            <a:pPr lvl="2"/>
            <a:r>
              <a:rPr lang="en-US" altLang="zh-CN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A9C8331-0A71-4868-927A-6597B4BFE123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same example, but with a copy</a:t>
            </a:r>
            <a:br>
              <a:rPr lang="en-US" altLang="zh-CN"/>
            </a:br>
            <a:r>
              <a:rPr lang="en-US" altLang="zh-CN"/>
              <a:t>constructor defined</a:t>
            </a:r>
          </a:p>
          <a:p>
            <a:pPr lvl="1"/>
            <a:r>
              <a:rPr lang="en-US" altLang="zh-CN"/>
              <a:t>greeting.value and the_string.value point to </a:t>
            </a:r>
            <a:br>
              <a:rPr lang="en-US" altLang="zh-CN"/>
            </a:br>
            <a:r>
              <a:rPr lang="en-US" altLang="zh-CN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4313280-D028-45EF-88DB-8FABEAD6FB67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/>
              <a:t>When the_string goes out of scope, the destructor is called, returning the_string.value to the freestore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C99F0F0-DB0F-4D29-A26C-F478CB10A441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Include a </a:t>
            </a:r>
            <a:br>
              <a:rPr lang="en-US" altLang="zh-CN"/>
            </a:br>
            <a:r>
              <a:rPr lang="en-US" altLang="zh-CN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 class definition involves pointers and </a:t>
            </a:r>
            <a:br>
              <a:rPr lang="en-US" altLang="zh-CN"/>
            </a:br>
            <a:r>
              <a:rPr lang="en-US" altLang="zh-CN"/>
              <a:t>dynamically allocated memory using "new", </a:t>
            </a:r>
            <a:br>
              <a:rPr lang="en-US" altLang="zh-CN"/>
            </a:br>
            <a:r>
              <a:rPr lang="en-US" altLang="zh-CN"/>
              <a:t>include a copy constructor</a:t>
            </a:r>
          </a:p>
          <a:p>
            <a:r>
              <a:rPr lang="en-US" altLang="zh-CN"/>
              <a:t>Classes that do not involve pointers and </a:t>
            </a:r>
            <a:br>
              <a:rPr lang="en-US" altLang="zh-CN"/>
            </a:br>
            <a:r>
              <a:rPr lang="en-US" altLang="zh-CN"/>
              <a:t>dynamically allocated memory do not need </a:t>
            </a:r>
            <a:br>
              <a:rPr lang="en-US" altLang="zh-CN"/>
            </a:br>
            <a:r>
              <a:rPr lang="en-US" altLang="zh-CN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034CE9A-DB35-483D-A5D3-4D112870276F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The big  three include</a:t>
            </a:r>
          </a:p>
          <a:p>
            <a:pPr lvl="1"/>
            <a:r>
              <a:rPr lang="en-US" altLang="zh-CN"/>
              <a:t>The copy constructor</a:t>
            </a:r>
          </a:p>
          <a:p>
            <a:pPr lvl="1"/>
            <a:r>
              <a:rPr lang="en-US" altLang="zh-CN"/>
              <a:t>The assignment operator</a:t>
            </a:r>
          </a:p>
          <a:p>
            <a:pPr lvl="1"/>
            <a:r>
              <a:rPr lang="en-US" altLang="zh-CN"/>
              <a:t>The destructor</a:t>
            </a:r>
          </a:p>
          <a:p>
            <a:pPr lvl="1"/>
            <a:endParaRPr lang="en-US" altLang="zh-CN"/>
          </a:p>
          <a:p>
            <a:r>
              <a:rPr lang="en-US" altLang="zh-CN"/>
              <a:t>If you need to define one, you need to define all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4CA892A-B4CB-4A8E-9F50-9B5A50744601}" type="slidenum">
              <a:rPr lang="en-US" altLang="zh-CN"/>
              <a:pPr/>
              <a:t>87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Given these declarations:</a:t>
            </a:r>
            <a:br>
              <a:rPr lang="en-US" altLang="zh-CN"/>
            </a:br>
            <a:r>
              <a:rPr lang="en-US" altLang="zh-CN"/>
              <a:t>               StringVar string(10), string2(20);</a:t>
            </a:r>
            <a:br>
              <a:rPr lang="en-US" altLang="zh-CN"/>
            </a:br>
            <a:r>
              <a:rPr lang="en-US" altLang="zh-CN"/>
              <a:t>the statement</a:t>
            </a:r>
            <a:br>
              <a:rPr lang="en-US" altLang="zh-CN"/>
            </a:br>
            <a:r>
              <a:rPr lang="en-US" altLang="zh-CN"/>
              <a:t>                        string1 = string2;</a:t>
            </a:r>
            <a:br>
              <a:rPr lang="en-US" altLang="zh-CN"/>
            </a:br>
            <a:r>
              <a:rPr lang="en-US" altLang="zh-CN"/>
              <a:t>is legal</a:t>
            </a:r>
          </a:p>
          <a:p>
            <a:r>
              <a:rPr lang="en-US" altLang="zh-CN"/>
              <a:t>But, since StringVar's member value is a </a:t>
            </a:r>
            <a:br>
              <a:rPr lang="en-US" altLang="zh-CN"/>
            </a:br>
            <a:r>
              <a:rPr lang="en-US" altLang="zh-CN"/>
              <a:t>pointer, we have string1.value  and string2.value</a:t>
            </a:r>
            <a:br>
              <a:rPr lang="en-US" altLang="zh-CN"/>
            </a:br>
            <a:r>
              <a:rPr lang="en-US" altLang="zh-CN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43800E2-6AF0-4ECD-BDD8-5E3D556650C5}" type="slidenum">
              <a:rPr lang="en-US" altLang="zh-CN"/>
              <a:pPr/>
              <a:t>88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/>
              <a:t>The solution is to overload the assignment </a:t>
            </a:r>
            <a:br>
              <a:rPr lang="en-US" altLang="zh-CN"/>
            </a:br>
            <a:r>
              <a:rPr lang="en-US" altLang="zh-CN"/>
              <a:t>operator = so it works for StringVar</a:t>
            </a:r>
          </a:p>
          <a:p>
            <a:pPr lvl="1"/>
            <a:r>
              <a:rPr lang="en-US" altLang="zh-CN"/>
              <a:t>operator =   is overloaded as a member function</a:t>
            </a:r>
          </a:p>
          <a:p>
            <a:pPr lvl="1"/>
            <a:r>
              <a:rPr lang="en-US" altLang="zh-CN"/>
              <a:t>Example:  operator =   declaration</a:t>
            </a:r>
            <a:br>
              <a:rPr lang="en-US" altLang="zh-CN"/>
            </a:b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 	   void operator=(const StringVar&amp;  right_side);</a:t>
            </a:r>
            <a:br>
              <a:rPr lang="en-US" altLang="zh-CN"/>
            </a:br>
            <a:endParaRPr lang="en-US" altLang="zh-CN"/>
          </a:p>
          <a:p>
            <a:pPr lvl="2"/>
            <a:r>
              <a:rPr lang="en-US" altLang="zh-CN"/>
              <a:t>Right_side is the argument from the right side of the =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69F365E-C3B4-4137-AD31-7C6D461D41C3}" type="slidenum">
              <a:rPr lang="en-US" altLang="zh-CN"/>
              <a:pPr/>
              <a:t>89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definition of  =  for StringVar could be:</a:t>
            </a:r>
            <a:br>
              <a:rPr lang="en-US" altLang="zh-CN" sz="2400"/>
            </a:br>
            <a:r>
              <a:rPr lang="en-US" altLang="zh-CN" sz="2400"/>
              <a:t>void StringVar::operator=  (const StringVar&amp;   right_side)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    int new_length = strlen(right_side.value);</a:t>
            </a:r>
            <a:br>
              <a:rPr lang="en-US" altLang="zh-CN" sz="2400"/>
            </a:br>
            <a:r>
              <a:rPr lang="en-US" altLang="zh-CN" sz="2400"/>
              <a:t>       if (( new_length) &gt; max_length)</a:t>
            </a:r>
            <a:br>
              <a:rPr lang="en-US" altLang="zh-CN" sz="2400"/>
            </a:br>
            <a:r>
              <a:rPr lang="en-US" altLang="zh-CN" sz="2400"/>
              <a:t>           new_length = max_length;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for(int i = 0; i &lt; new_length; i++)</a:t>
            </a:r>
            <a:br>
              <a:rPr lang="en-US" altLang="zh-CN" sz="2400"/>
            </a:br>
            <a:r>
              <a:rPr lang="en-US" altLang="zh-CN" sz="2400"/>
              <a:t>           value[i] = right_side.value[i];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value[new_length] = '\0';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FF0D1E-4263-4BB9-A272-AC1FD115050A}" type="slidenum">
              <a:rPr lang="en-US" altLang="zh-CN"/>
              <a:pPr/>
              <a:t>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Function equal could be made more efficient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Equal uses member function calls to obtain the </a:t>
            </a:r>
            <a:br>
              <a:rPr lang="en-US" altLang="zh-CN"/>
            </a:br>
            <a:r>
              <a:rPr lang="en-US" altLang="zh-CN"/>
              <a:t>private data values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Direct access of the member variables would be more efficient (faster)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360C9D6-8345-4192-8A76-A79BA970A965}" type="slidenum">
              <a:rPr lang="en-US" altLang="zh-CN"/>
              <a:pPr/>
              <a:t>90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This version of = for StringVar</a:t>
            </a:r>
          </a:p>
          <a:p>
            <a:pPr lvl="1"/>
            <a:r>
              <a:rPr lang="en-US" altLang="zh-CN"/>
              <a:t>Compares the lengths of the two StringVar's</a:t>
            </a:r>
          </a:p>
          <a:p>
            <a:pPr lvl="1"/>
            <a:r>
              <a:rPr lang="en-US" altLang="zh-CN"/>
              <a:t>Uses only as many characters as fit in the </a:t>
            </a:r>
            <a:br>
              <a:rPr lang="en-US" altLang="zh-CN"/>
            </a:br>
            <a:r>
              <a:rPr lang="en-US" altLang="zh-CN"/>
              <a:t>left hand StringVar object</a:t>
            </a:r>
          </a:p>
          <a:p>
            <a:pPr lvl="1"/>
            <a:r>
              <a:rPr lang="en-US" altLang="zh-CN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A95C5B7-BB5C-49AA-A777-BA9BF8630470}" type="slidenum">
              <a:rPr lang="en-US" altLang="zh-CN"/>
              <a:pPr/>
              <a:t>91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definition of operator = has a problem</a:t>
            </a:r>
          </a:p>
          <a:p>
            <a:pPr lvl="1"/>
            <a:r>
              <a:rPr lang="en-US" altLang="zh-CN"/>
              <a:t>Usually we want a copy of the right hand argument regardless of its size</a:t>
            </a:r>
          </a:p>
          <a:p>
            <a:pPr lvl="1"/>
            <a:r>
              <a:rPr lang="en-US" altLang="zh-CN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zh-CN"/>
              <a:t>The next slide shows this (buggy) attempt at </a:t>
            </a:r>
            <a:br>
              <a:rPr lang="en-US" altLang="zh-CN"/>
            </a:br>
            <a:r>
              <a:rPr lang="en-US" altLang="zh-CN"/>
              <a:t>overloading the assignment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053968-1955-439D-AD72-6BD482DCF766}" type="slidenum">
              <a:rPr lang="en-US" altLang="zh-CN"/>
              <a:pPr/>
              <a:t>92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void StringVar::operator=  (const StringVar&amp;   right_side)</a:t>
            </a:r>
            <a:br>
              <a:rPr lang="en-US" altLang="zh-CN" sz="2400"/>
            </a:br>
            <a:r>
              <a:rPr lang="en-US" altLang="zh-CN" sz="2400"/>
              <a:t>{</a:t>
            </a:r>
            <a:br>
              <a:rPr lang="en-US" altLang="zh-CN" sz="2400"/>
            </a:br>
            <a:r>
              <a:rPr lang="en-US" altLang="zh-CN" sz="2400"/>
              <a:t>       delete [ ] value;</a:t>
            </a:r>
            <a:br>
              <a:rPr lang="en-US" altLang="zh-CN" sz="2400"/>
            </a:br>
            <a:r>
              <a:rPr lang="en-US" altLang="zh-CN" sz="2400"/>
              <a:t>       int new_length = strlen(right_side.value);</a:t>
            </a:r>
            <a:br>
              <a:rPr lang="en-US" altLang="zh-CN" sz="2400"/>
            </a:br>
            <a:r>
              <a:rPr lang="en-US" altLang="zh-CN" sz="2400"/>
              <a:t>       max_length = new_length;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value = new char[max_length + 1];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for(int i = 0; i &lt; new_length; i++)</a:t>
            </a:r>
            <a:br>
              <a:rPr lang="en-US" altLang="zh-CN" sz="2400"/>
            </a:br>
            <a:r>
              <a:rPr lang="en-US" altLang="zh-CN" sz="2400"/>
              <a:t>           value[i] = right_side.value[i];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value[new_length] = '\0';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AC03A49-2635-4043-A0EE-E8F2D3429306}" type="slidenum">
              <a:rPr lang="en-US" altLang="zh-CN"/>
              <a:pPr/>
              <a:t>93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definition of operator = has a problem</a:t>
            </a:r>
          </a:p>
          <a:p>
            <a:pPr lvl="1"/>
            <a:r>
              <a:rPr lang="en-US" altLang="zh-CN"/>
              <a:t>What happens if we happen to have the same object on each side of the assignment operator? </a:t>
            </a:r>
            <a:br>
              <a:rPr lang="en-US" altLang="zh-CN"/>
            </a:br>
            <a:r>
              <a:rPr lang="en-US" altLang="zh-CN"/>
              <a:t>                my_string = my_string;</a:t>
            </a:r>
          </a:p>
          <a:p>
            <a:pPr lvl="1"/>
            <a:r>
              <a:rPr lang="en-US" altLang="zh-CN"/>
              <a:t>This version of operator = first deletes the dynamic array in the left hand argument.</a:t>
            </a:r>
          </a:p>
          <a:p>
            <a:pPr lvl="1"/>
            <a:r>
              <a:rPr lang="en-US" altLang="zh-CN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71F1CCF-46F3-40A4-B1E7-072BC3C76EAE}" type="slidenum">
              <a:rPr lang="en-US" altLang="zh-CN"/>
              <a:pPr/>
              <a:t>94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void StringVar::operator = (const StringVar&amp; right_side)</a:t>
            </a:r>
            <a:br>
              <a:rPr lang="en-US" altLang="zh-CN" sz="2400"/>
            </a:br>
            <a:r>
              <a:rPr lang="en-US" altLang="zh-CN" sz="2400"/>
              <a:t> {</a:t>
            </a:r>
            <a:br>
              <a:rPr lang="en-US" altLang="zh-CN" sz="2400"/>
            </a:br>
            <a:r>
              <a:rPr lang="en-US" altLang="zh-CN" sz="2400"/>
              <a:t>      int new_length = strlen(right_side.value);</a:t>
            </a:r>
            <a:br>
              <a:rPr lang="en-US" altLang="zh-CN" sz="2400"/>
            </a:br>
            <a:r>
              <a:rPr lang="en-US" altLang="zh-CN" sz="2400"/>
              <a:t>      if (new_length &gt; max_length)	//delete value only</a:t>
            </a:r>
            <a:br>
              <a:rPr lang="en-US" altLang="zh-CN" sz="2400"/>
            </a:br>
            <a:r>
              <a:rPr lang="en-US" altLang="zh-CN" sz="2400"/>
              <a:t>        {                                              	// if more space</a:t>
            </a:r>
            <a:br>
              <a:rPr lang="en-US" altLang="zh-CN" sz="2400"/>
            </a:br>
            <a:r>
              <a:rPr lang="en-US" altLang="zh-CN" sz="2400"/>
              <a:t>                 delete [ ] value;            		// is needed</a:t>
            </a:r>
            <a:br>
              <a:rPr lang="en-US" altLang="zh-CN" sz="2400"/>
            </a:br>
            <a:r>
              <a:rPr lang="en-US" altLang="zh-CN" sz="2400"/>
              <a:t>                  max_length = new_length;</a:t>
            </a:r>
            <a:br>
              <a:rPr lang="en-US" altLang="zh-CN" sz="2400"/>
            </a:br>
            <a:r>
              <a:rPr lang="en-US" altLang="zh-CN" sz="2400"/>
              <a:t>                  value = new char[max_length + 1];</a:t>
            </a:r>
            <a:br>
              <a:rPr lang="en-US" altLang="zh-CN" sz="2400"/>
            </a:br>
            <a:r>
              <a:rPr lang="en-US" altLang="zh-CN" sz="2400"/>
              <a:t>         }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for (int I = 0; i&lt; new_length; i++)</a:t>
            </a:r>
            <a:br>
              <a:rPr lang="en-US" altLang="zh-CN" sz="2400"/>
            </a:br>
            <a:r>
              <a:rPr lang="en-US" altLang="zh-CN" sz="2400"/>
              <a:t>          value[i] = right_side.value[i];</a:t>
            </a:r>
            <a:br>
              <a:rPr lang="en-US" altLang="zh-CN" sz="2400"/>
            </a:br>
            <a:r>
              <a:rPr lang="en-US" altLang="zh-CN" sz="2400"/>
              <a:t>      value[new_length] = '\0';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6D9306D-3515-43F3-930D-546E66E0F5C7}" type="slidenum">
              <a:rPr lang="en-US" altLang="zh-CN"/>
              <a:pPr/>
              <a:t>95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 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Explain why an overloaded assignment operator is not needed when the only data consist of built-in types?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Explain what a destructor does?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1E57992-36B0-4025-929B-3FB377077C4C}" type="slidenum">
              <a:rPr lang="en-US" altLang="zh-CN"/>
              <a:pPr/>
              <a:t>96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90C9CE3-CA21-4660-BAC8-9A92053E33C0}" type="slidenum">
              <a:rPr lang="en-US" altLang="zh-CN"/>
              <a:pPr/>
              <a:t>97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2333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93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79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09941AF-5E8E-4E93-A8AA-7E5203747ED1}" type="slidenum">
              <a:rPr lang="en-US" altLang="zh-CN"/>
              <a:pPr/>
              <a:t>98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206375"/>
            <a:ext cx="5189538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03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6525" y="228600"/>
            <a:ext cx="385127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03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95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04D209F-DBA5-409F-A0B5-3A0734B8A783}" type="slidenum">
              <a:rPr lang="en-US" altLang="zh-CN"/>
              <a:pPr/>
              <a:t>99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13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5713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53388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1847</TotalTime>
  <Words>2079</Words>
  <Application>Microsoft Office PowerPoint</Application>
  <PresentationFormat>信纸(8.5x11 英寸)</PresentationFormat>
  <Paragraphs>682</Paragraphs>
  <Slides>126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34" baseType="lpstr">
      <vt:lpstr>Arial Unicode MS</vt:lpstr>
      <vt:lpstr>新細明體</vt:lpstr>
      <vt:lpstr>等线</vt:lpstr>
      <vt:lpstr>宋体</vt:lpstr>
      <vt:lpstr>Arial</vt:lpstr>
      <vt:lpstr>Tahoma</vt:lpstr>
      <vt:lpstr>Wingdings</vt:lpstr>
      <vt:lpstr>Blends</vt:lpstr>
      <vt:lpstr>Chapter     11</vt:lpstr>
      <vt:lpstr>Overview</vt:lpstr>
      <vt:lpstr>11.1 Friend Functions </vt:lpstr>
      <vt:lpstr>Friend Function</vt:lpstr>
      <vt:lpstr>Program Example: An Equality Function</vt:lpstr>
      <vt:lpstr>Declaration of  The equality Function</vt:lpstr>
      <vt:lpstr>Defining Function equal</vt:lpstr>
      <vt:lpstr>Using The Function equal</vt:lpstr>
      <vt:lpstr>Is equal Efficient?</vt:lpstr>
      <vt:lpstr>A More Efficient equal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Program Example: The Money Class (version 1)</vt:lpstr>
      <vt:lpstr>Characters to Integers</vt:lpstr>
      <vt:lpstr>digit_to_int  (optional)</vt:lpstr>
      <vt:lpstr>int( c) – int ('0')?</vt:lpstr>
      <vt:lpstr>Leading Zeros</vt:lpstr>
      <vt:lpstr>Parameter Passing Efficiency</vt:lpstr>
      <vt:lpstr>Class Parameters</vt:lpstr>
      <vt:lpstr>const Parameter Modifier</vt:lpstr>
      <vt:lpstr>const Parameter Example</vt:lpstr>
      <vt:lpstr>const Considerations</vt:lpstr>
      <vt:lpstr>const  And Accessor Functions</vt:lpstr>
      <vt:lpstr>const Modifies Functions</vt:lpstr>
      <vt:lpstr>Function Declarations With const</vt:lpstr>
      <vt:lpstr>Function Definitions  With const</vt:lpstr>
      <vt:lpstr>const Problem Solved</vt:lpstr>
      <vt:lpstr>const Wrapup</vt:lpstr>
      <vt:lpstr>Use const Consistently</vt:lpstr>
      <vt:lpstr>Section 11.1 Conclusion</vt:lpstr>
      <vt:lpstr>11.2 Overloading Operators</vt:lpstr>
      <vt:lpstr>Overloading Operators</vt:lpstr>
      <vt:lpstr>Operators As Functions</vt:lpstr>
      <vt:lpstr>Operator Overloading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Section 11.2 Conclusion</vt:lpstr>
      <vt:lpstr>11.3 Arrays and Classes</vt:lpstr>
      <vt:lpstr>Arrays and Classes</vt:lpstr>
      <vt:lpstr>Accessing Members</vt:lpstr>
      <vt:lpstr>An Array of Money</vt:lpstr>
      <vt:lpstr>Arrays as Structure Members</vt:lpstr>
      <vt:lpstr>Accessing Array Elements</vt:lpstr>
      <vt:lpstr>Arrays as Class Members</vt:lpstr>
      <vt:lpstr>Overview of TemperatureList</vt:lpstr>
      <vt:lpstr>Section 8.3 Conclusion</vt:lpstr>
      <vt:lpstr>8.4</vt:lpstr>
      <vt:lpstr>Classes and Dynamic Arrays   </vt:lpstr>
      <vt:lpstr>Program Example: A String Variable Class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8.4 Conclusion</vt:lpstr>
      <vt:lpstr>Chapter 8 -- End</vt:lpstr>
      <vt:lpstr>Display 8.1 (1/3) </vt:lpstr>
      <vt:lpstr>Display 8.1 (2/3) </vt:lpstr>
      <vt:lpstr>Display 8.1 (3/3)</vt:lpstr>
      <vt:lpstr>Display 8.2 </vt:lpstr>
      <vt:lpstr>Display 8.3 (1/5) </vt:lpstr>
      <vt:lpstr>Display 8.3 (2/5) </vt:lpstr>
      <vt:lpstr>Display 8.3 (3/5) </vt:lpstr>
      <vt:lpstr>Display 8.3 (4/5) </vt:lpstr>
      <vt:lpstr>Display 8.3 (5/5) </vt:lpstr>
      <vt:lpstr>Display 8.4 </vt:lpstr>
      <vt:lpstr>Display 8.5 (1/2) </vt:lpstr>
      <vt:lpstr>Display 8.5  (2/2) </vt:lpstr>
      <vt:lpstr>Display 8.6 </vt:lpstr>
      <vt:lpstr>Display 8.7 </vt:lpstr>
      <vt:lpstr>Display 8.8 (1/4)</vt:lpstr>
      <vt:lpstr>Display 8.8(2/4) </vt:lpstr>
      <vt:lpstr>Display 8.8 (3/4) </vt:lpstr>
      <vt:lpstr>Display 8.8 (4/4) </vt:lpstr>
      <vt:lpstr>Display 8.9 (1/3) </vt:lpstr>
      <vt:lpstr>Display 8.9 (2/3) </vt:lpstr>
      <vt:lpstr>Display 8.9 (3/3)</vt:lpstr>
      <vt:lpstr>Display 8.10 (1/2) </vt:lpstr>
      <vt:lpstr>Display 8.10 (2/2)</vt:lpstr>
      <vt:lpstr>Display 8.11 (1/3)</vt:lpstr>
      <vt:lpstr>Display 8.11 (2/3) </vt:lpstr>
      <vt:lpstr>Display 8.11 (3/3)</vt:lpstr>
      <vt:lpstr>Display 8.12 (1/2) </vt:lpstr>
      <vt:lpstr>Display 8.12 (2/2)</vt:lpstr>
      <vt:lpstr>Display 8.13 </vt:lpstr>
      <vt:lpstr>Display 8.14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170</cp:revision>
  <cp:lastPrinted>2001-11-04T00:51:13Z</cp:lastPrinted>
  <dcterms:created xsi:type="dcterms:W3CDTF">2005-02-25T19:46:41Z</dcterms:created>
  <dcterms:modified xsi:type="dcterms:W3CDTF">2018-05-17T01:29:58Z</dcterms:modified>
</cp:coreProperties>
</file>