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4"/>
  </p:notesMasterIdLst>
  <p:handoutMasterIdLst>
    <p:handoutMasterId r:id="rId65"/>
  </p:handoutMasterIdLst>
  <p:sldIdLst>
    <p:sldId id="375" r:id="rId2"/>
    <p:sldId id="379" r:id="rId3"/>
    <p:sldId id="298" r:id="rId4"/>
    <p:sldId id="376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80" r:id="rId25"/>
    <p:sldId id="377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81" r:id="rId36"/>
    <p:sldId id="331" r:id="rId37"/>
    <p:sldId id="378" r:id="rId38"/>
    <p:sldId id="382" r:id="rId39"/>
    <p:sldId id="332" r:id="rId40"/>
    <p:sldId id="333" r:id="rId41"/>
    <p:sldId id="334" r:id="rId42"/>
    <p:sldId id="335" r:id="rId43"/>
    <p:sldId id="336" r:id="rId44"/>
    <p:sldId id="337" r:id="rId45"/>
    <p:sldId id="338" r:id="rId46"/>
    <p:sldId id="339" r:id="rId47"/>
    <p:sldId id="340" r:id="rId48"/>
    <p:sldId id="341" r:id="rId49"/>
    <p:sldId id="342" r:id="rId50"/>
    <p:sldId id="343" r:id="rId51"/>
    <p:sldId id="344" r:id="rId52"/>
    <p:sldId id="345" r:id="rId53"/>
    <p:sldId id="346" r:id="rId54"/>
    <p:sldId id="347" r:id="rId55"/>
    <p:sldId id="348" r:id="rId56"/>
    <p:sldId id="349" r:id="rId57"/>
    <p:sldId id="350" r:id="rId58"/>
    <p:sldId id="351" r:id="rId59"/>
    <p:sldId id="352" r:id="rId60"/>
    <p:sldId id="353" r:id="rId61"/>
    <p:sldId id="354" r:id="rId62"/>
    <p:sldId id="355" r:id="rId63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80" autoAdjust="0"/>
    <p:restoredTop sz="86388" autoAdjust="0"/>
  </p:normalViewPr>
  <p:slideViewPr>
    <p:cSldViewPr snapToObjects="1">
      <p:cViewPr varScale="1">
        <p:scale>
          <a:sx n="131" d="100"/>
          <a:sy n="131" d="100"/>
        </p:scale>
        <p:origin x="2128" y="184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246" y="60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90"/>
    </p:cViewPr>
  </p:sorterViewPr>
  <p:notesViewPr>
    <p:cSldViewPr snapToObjects="1">
      <p:cViewPr>
        <p:scale>
          <a:sx n="100" d="100"/>
          <a:sy n="100" d="100"/>
        </p:scale>
        <p:origin x="-864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handoutMaster" Target="handoutMasters/handoutMaster1.xml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0F38F951-333D-4C1B-9F36-B47C77480203}" type="slidenum">
              <a:rPr lang="en-CA" altLang="zh-CN"/>
              <a:pPr>
                <a:defRPr/>
              </a:pPr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 noProof="0" smtClean="0"/>
              <a:t>Click to edit Master text styles</a:t>
            </a:r>
          </a:p>
          <a:p>
            <a:pPr lvl="1"/>
            <a:r>
              <a:rPr lang="en-CA" altLang="zh-CN" noProof="0" smtClean="0"/>
              <a:t>Second level</a:t>
            </a:r>
          </a:p>
          <a:p>
            <a:pPr lvl="2"/>
            <a:r>
              <a:rPr lang="en-CA" altLang="zh-CN" noProof="0" smtClean="0"/>
              <a:t>Third level</a:t>
            </a:r>
          </a:p>
          <a:p>
            <a:pPr lvl="3"/>
            <a:r>
              <a:rPr lang="en-CA" altLang="zh-CN" noProof="0" smtClean="0"/>
              <a:t>Fourth level</a:t>
            </a:r>
          </a:p>
          <a:p>
            <a:pPr lvl="4"/>
            <a:r>
              <a:rPr lang="en-CA" altLang="zh-CN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E6DE335D-89D5-4518-90B5-C506F8075183}" type="slidenum">
              <a:rPr lang="en-CA" altLang="zh-CN"/>
              <a:pPr>
                <a:defRPr/>
              </a:pPr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DE335D-89D5-4518-90B5-C506F8075183}" type="slidenum">
              <a:rPr lang="en-CA" altLang="zh-CN" smtClean="0"/>
              <a:pPr>
                <a:defRPr/>
              </a:pPr>
              <a:t>1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629899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5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6" name="Picture 13" descr="awtri_4c UPDATE_colo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4165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4" descr="封面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488" y="4648200"/>
            <a:ext cx="1585912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5" descr="26pic_06_11_22_10_30_4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5410200"/>
            <a:ext cx="3175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</p:spPr>
        <p:txBody>
          <a:bodyPr wrap="none" anchor="ctr"/>
          <a:lstStyle>
            <a:lvl1pPr>
              <a:defRPr sz="66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797762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9A120FB6-FC0E-4550-9730-CE2DADA5A56B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54166495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BE9D837C-2B6A-4A26-81C0-9EB2E24E4F1E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73540483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B3B8002B-5056-493A-AFCD-026EC2EEC3A1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93386116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86ACEE91-0C2C-48A0-9361-F88B651F831B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9040024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C69C7092-71F5-4287-BF98-34A04235FEA7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33124912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E17B7B45-628E-4817-AAAE-80E0CF904255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46378115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8117624A-A686-462A-B3E7-DD0B0B2EFD69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0474015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FF12CBED-6E44-4FF1-9A7F-A53B4D47680D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28407737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4676776F-003A-437C-9518-629E44D7D8B4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31459415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C41BF6B1-F93B-48F2-AAC8-D4C66C6483BC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14012641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 w="76200">
            <a:noFill/>
            <a:miter lim="800000"/>
            <a:headEnd/>
            <a:tailEnd/>
          </a:ln>
          <a:effectLst/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zh-CN" sz="3200" smtClean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 userDrawn="1"/>
        </p:nvSpPr>
        <p:spPr bwMode="gray">
          <a:xfrm rot="16200000">
            <a:off x="3840163" y="-3840163"/>
            <a:ext cx="1460500" cy="9140825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 w="76200">
            <a:noFill/>
            <a:miter lim="800000"/>
            <a:headEnd/>
            <a:tailEnd/>
          </a:ln>
          <a:effectLst/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zh-CN" sz="3200" smtClean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D6AD2A99-7FD4-4D3B-A36A-739A0F6E3158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397625"/>
            <a:ext cx="510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900" smtClean="0"/>
              <a:t>Copyright © 2008 </a:t>
            </a:r>
            <a:r>
              <a:rPr lang="en-US" altLang="zh-TW" sz="900" smtClean="0">
                <a:ea typeface="新細明體" pitchFamily="18" charset="-120"/>
              </a:rPr>
              <a:t>PEARSON EDUCATION </a:t>
            </a:r>
            <a:r>
              <a:rPr lang="en-US" altLang="zh-CN" sz="900" smtClean="0">
                <a:ea typeface="宋体" panose="02010600030101010101" pitchFamily="2" charset="-122"/>
              </a:rPr>
              <a:t>ASIA </a:t>
            </a:r>
            <a:r>
              <a:rPr lang="en-US" altLang="zh-TW" sz="900" smtClean="0">
                <a:ea typeface="新細明體" pitchFamily="18" charset="-120"/>
              </a:rPr>
              <a:t>LIMITED and Tsinghua University Press</a:t>
            </a:r>
            <a:endParaRPr lang="en-US" altLang="zh-CN" sz="900" smtClean="0">
              <a:ea typeface="新細明體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descr="Pink tissue paper"/>
          <p:cNvSpPr>
            <a:spLocks noGrp="1" noChangeArrowheads="1"/>
          </p:cNvSpPr>
          <p:nvPr>
            <p:ph type="title"/>
          </p:nvPr>
        </p:nvSpPr>
        <p:spPr>
          <a:xfrm>
            <a:off x="623888" y="685800"/>
            <a:ext cx="7886700" cy="2852737"/>
          </a:xfrm>
        </p:spPr>
        <p:txBody>
          <a:bodyPr/>
          <a:lstStyle/>
          <a:p>
            <a:r>
              <a:rPr lang="en-US" altLang="zh-CN" dirty="0" smtClean="0"/>
              <a:t>Chapter     15</a:t>
            </a:r>
          </a:p>
        </p:txBody>
      </p:sp>
      <p:sp>
        <p:nvSpPr>
          <p:cNvPr id="5123" name="Rectangle 3" descr="Pink tissue paper"/>
          <p:cNvSpPr>
            <a:spLocks noGrp="1" noChangeArrowheads="1"/>
          </p:cNvSpPr>
          <p:nvPr>
            <p:ph type="body" idx="1"/>
          </p:nvPr>
        </p:nvSpPr>
        <p:spPr>
          <a:xfrm>
            <a:off x="637458" y="4419600"/>
            <a:ext cx="7886700" cy="1500187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Inheritance</a:t>
            </a:r>
          </a:p>
          <a:p>
            <a:r>
              <a:rPr lang="en-US" altLang="zh-CN" dirty="0" smtClean="0"/>
              <a:t>                                                                          Dai </a:t>
            </a:r>
            <a:r>
              <a:rPr lang="en-US" altLang="zh-CN" dirty="0" err="1" smtClean="0"/>
              <a:t>Liyun</a:t>
            </a:r>
            <a:r>
              <a:rPr lang="en-US" altLang="zh-CN" dirty="0" smtClean="0"/>
              <a:t> 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86ACEE91-0C2C-48A0-9361-F88B651F831B}" type="slidenum">
              <a:rPr lang="en-US" altLang="zh-CN" smtClean="0"/>
              <a:pPr>
                <a:defRPr/>
              </a:pPr>
              <a:t>1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4510328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Inherited Members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derived class inherits all the members of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parent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derived class does not re-declare or re-define members inherited from the parent, except…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derived class re-declares and re-defines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member functions of the parent class that will have a different definition in the derived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derived class can add member variables and functions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10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Any member functions added in the derived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class are defined in the implementation file for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the derived class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Definitions are not given for inherited functions that are not to be changed</a:t>
            </a:r>
          </a:p>
          <a:p>
            <a:pPr lvl="1" eaLnBrk="1" hangingPunct="1"/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The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</a:rPr>
              <a:t>HourlyEmployee</a:t>
            </a:r>
            <a:r>
              <a:rPr lang="en-US" altLang="zh-CN" dirty="0" smtClean="0">
                <a:ea typeface="宋体" panose="02010600030101010101" pitchFamily="2" charset="-122"/>
              </a:rPr>
              <a:t> class is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defined in </a:t>
            </a:r>
          </a:p>
        </p:txBody>
      </p:sp>
      <p:sp>
        <p:nvSpPr>
          <p:cNvPr id="585730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694788" y="5110163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15.5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Implementing a Derived Class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11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5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5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The class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</a:rPr>
              <a:t>SalariedEmployee</a:t>
            </a:r>
            <a:r>
              <a:rPr lang="en-US" altLang="zh-CN" dirty="0" smtClean="0">
                <a:ea typeface="宋体" panose="02010600030101010101" pitchFamily="2" charset="-122"/>
              </a:rPr>
              <a:t> is also derived from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</a:rPr>
              <a:t>Employee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Function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print_check</a:t>
            </a:r>
            <a:r>
              <a:rPr lang="en-US" altLang="zh-CN" dirty="0" smtClean="0">
                <a:ea typeface="宋体" panose="02010600030101010101" pitchFamily="2" charset="-122"/>
              </a:rPr>
              <a:t> is redefined to have a meaning specific to salaried employees </a:t>
            </a:r>
          </a:p>
          <a:p>
            <a:pPr lvl="1" eaLnBrk="1" hangingPunct="1"/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SalariedEmployee</a:t>
            </a:r>
            <a:r>
              <a:rPr lang="en-US" altLang="zh-CN" dirty="0" smtClean="0">
                <a:ea typeface="宋体" panose="02010600030101010101" pitchFamily="2" charset="-122"/>
              </a:rPr>
              <a:t> adds a member variable salary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The interface for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</a:rPr>
              <a:t>SalariedEmployee</a:t>
            </a:r>
            <a:r>
              <a:rPr lang="en-US" altLang="zh-CN" dirty="0" smtClean="0">
                <a:ea typeface="宋体" panose="02010600030101010101" pitchFamily="2" charset="-122"/>
              </a:rPr>
              <a:t> is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found in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                               contains the implementation</a:t>
            </a:r>
          </a:p>
        </p:txBody>
      </p:sp>
      <p:sp>
        <p:nvSpPr>
          <p:cNvPr id="586754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320138" y="4970463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15.4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586755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788801" y="5567363"/>
            <a:ext cx="3124573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15.6 </a:t>
            </a: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(1-2)</a:t>
            </a:r>
          </a:p>
        </p:txBody>
      </p:sp>
      <p:sp>
        <p:nvSpPr>
          <p:cNvPr id="153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Class SalariedEmployee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12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6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6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6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6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4" grpId="0" animBg="1"/>
      <p:bldP spid="5867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Parent and Child Classes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Recall that a child class automatically has all the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members of the parent class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The parent class is an ancestor of the child class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The child class is a descendent of the parent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class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The parent class (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</a:rPr>
              <a:t>Employee</a:t>
            </a:r>
            <a:r>
              <a:rPr lang="en-US" altLang="zh-CN" dirty="0" smtClean="0">
                <a:ea typeface="宋体" panose="02010600030101010101" pitchFamily="2" charset="-122"/>
              </a:rPr>
              <a:t>) contains all the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code common to the child classes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You do not have to re-write the code for each child</a:t>
            </a:r>
          </a:p>
          <a:p>
            <a:pPr lvl="1"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13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Derived Class Types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An hourly employee is an employee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In C++, an object of type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dirty="0" smtClean="0">
                <a:ea typeface="宋体" panose="02010600030101010101" pitchFamily="2" charset="-122"/>
              </a:rPr>
              <a:t> can be used where an object of type 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Employee</a:t>
            </a:r>
            <a:r>
              <a:rPr lang="en-US" altLang="zh-CN" dirty="0" smtClean="0">
                <a:ea typeface="宋体" panose="02010600030101010101" pitchFamily="2" charset="-122"/>
              </a:rPr>
              <a:t> can be used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An object of a class type can be used wherever any of its ancestors can be used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An ancestor cannot be used wherever one of its </a:t>
            </a:r>
            <a:r>
              <a:rPr lang="en-US" altLang="zh-CN" dirty="0" err="1" smtClean="0">
                <a:ea typeface="宋体" panose="02010600030101010101" pitchFamily="2" charset="-122"/>
              </a:rPr>
              <a:t>descendents</a:t>
            </a:r>
            <a:r>
              <a:rPr lang="en-US" altLang="zh-CN" dirty="0" smtClean="0">
                <a:ea typeface="宋体" panose="02010600030101010101" pitchFamily="2" charset="-122"/>
              </a:rPr>
              <a:t> can be used 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14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A base class constructor is not inherited in a 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derived class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The base class constructor can be invoked by the 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constructor of the derived class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The constructor of a derived class begins by invoking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the constructor of the base class in the initialization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section: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  </a:t>
            </a:r>
            <a:r>
              <a:rPr lang="en-US" altLang="zh-CN" sz="24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::</a:t>
            </a:r>
            <a:r>
              <a:rPr lang="en-US" altLang="zh-CN" sz="24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: Employee( ),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                                                             </a:t>
            </a:r>
            <a:r>
              <a:rPr lang="en-US" altLang="zh-CN" sz="24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wage_rate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( 0),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                                                               hours( )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{ //no code needed }</a:t>
            </a:r>
            <a:endParaRPr lang="en-US" altLang="zh-CN" kern="1200" dirty="0">
              <a:solidFill>
                <a:srgbClr val="0000FF"/>
              </a:solidFill>
              <a:ea typeface="宋体" panose="02010600030101010101" pitchFamily="2" charset="-122"/>
              <a:cs typeface="+mn-cs"/>
            </a:endParaRPr>
          </a:p>
          <a:p>
            <a:pPr lvl="1" eaLnBrk="1" hangingPunct="1"/>
            <a:endParaRPr lang="en-US" altLang="zh-CN" sz="2400" dirty="0" smtClean="0">
              <a:ea typeface="宋体" panose="02010600030101010101" pitchFamily="2" charset="-122"/>
            </a:endParaRPr>
          </a:p>
        </p:txBody>
      </p:sp>
      <p:sp>
        <p:nvSpPr>
          <p:cNvPr id="589826" name="Text Box 2"/>
          <p:cNvSpPr txBox="1">
            <a:spLocks noChangeArrowheads="1"/>
          </p:cNvSpPr>
          <p:nvPr/>
        </p:nvSpPr>
        <p:spPr bwMode="auto">
          <a:xfrm>
            <a:off x="4429125" y="5573713"/>
            <a:ext cx="3495675" cy="71120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2"/>
                </a:solidFill>
                <a:ea typeface="宋体" panose="02010600030101010101" pitchFamily="2" charset="-122"/>
              </a:rPr>
              <a:t>Any Employee constructor </a:t>
            </a:r>
            <a:br>
              <a:rPr lang="en-US" altLang="zh-CN" sz="2000" b="1">
                <a:solidFill>
                  <a:schemeClr val="tx2"/>
                </a:solidFill>
                <a:ea typeface="宋体" panose="02010600030101010101" pitchFamily="2" charset="-122"/>
              </a:rPr>
            </a:br>
            <a:r>
              <a:rPr lang="en-US" altLang="zh-CN" sz="2000" b="1">
                <a:solidFill>
                  <a:schemeClr val="tx2"/>
                </a:solidFill>
                <a:ea typeface="宋体" panose="02010600030101010101" pitchFamily="2" charset="-122"/>
              </a:rPr>
              <a:t>could be invoked</a:t>
            </a:r>
          </a:p>
        </p:txBody>
      </p:sp>
      <p:sp>
        <p:nvSpPr>
          <p:cNvPr id="589827" name="Line 3"/>
          <p:cNvSpPr>
            <a:spLocks noChangeShapeType="1"/>
          </p:cNvSpPr>
          <p:nvPr/>
        </p:nvSpPr>
        <p:spPr bwMode="auto">
          <a:xfrm flipV="1">
            <a:off x="6194425" y="4876800"/>
            <a:ext cx="552450" cy="6286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Derived Class Constructors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15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89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Default Initialization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If a derived class constructor does not invoke a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base class constructor </a:t>
            </a:r>
            <a:r>
              <a:rPr lang="en-US" altLang="zh-CN" dirty="0" err="1" smtClean="0">
                <a:ea typeface="宋体" panose="02010600030101010101" pitchFamily="2" charset="-122"/>
              </a:rPr>
              <a:t>explicity</a:t>
            </a:r>
            <a:r>
              <a:rPr lang="en-US" altLang="zh-CN" dirty="0" smtClean="0">
                <a:ea typeface="宋体" panose="02010600030101010101" pitchFamily="2" charset="-122"/>
              </a:rPr>
              <a:t>, the base class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default constructor </a:t>
            </a:r>
            <a:r>
              <a:rPr lang="en-US" altLang="zh-CN" dirty="0" smtClean="0">
                <a:ea typeface="宋体" panose="02010600030101010101" pitchFamily="2" charset="-122"/>
              </a:rPr>
              <a:t>will be used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If class B is derived from class A and class C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is derived from class B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When a object of class C is created </a:t>
            </a: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The base class A's constructor is the first invoked</a:t>
            </a: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Class B's constructor is invoked next</a:t>
            </a: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C's constructor completes execution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16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Private is Private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A member variable (or function) that is private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in the parent class is not accessible to the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child class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The parent class member functions must be used to access the private members of the parent</a:t>
            </a:r>
          </a:p>
          <a:p>
            <a:pPr marL="400050" lvl="2" indent="0" eaLnBrk="1" hangingPunct="1">
              <a:buSzPct val="60000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This code would be illegal: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  </a:t>
            </a: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void </a:t>
            </a:r>
            <a:r>
              <a:rPr lang="en-US" altLang="zh-CN" sz="28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::</a:t>
            </a:r>
            <a:r>
              <a:rPr lang="en-US" altLang="zh-CN" sz="28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print_check</a:t>
            </a: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( )</a:t>
            </a:r>
            <a:b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{</a:t>
            </a:r>
            <a:b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        </a:t>
            </a:r>
            <a:r>
              <a:rPr lang="en-US" altLang="zh-CN" sz="28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net_pay</a:t>
            </a: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= hours * </a:t>
            </a:r>
            <a:r>
              <a:rPr lang="en-US" altLang="zh-CN" sz="28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wage_rage</a:t>
            </a: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;</a:t>
            </a:r>
          </a:p>
          <a:p>
            <a:pPr lvl="2" eaLnBrk="1" hangingPunct="1"/>
            <a:r>
              <a:rPr lang="en-US" altLang="zh-CN" dirty="0" err="1" smtClean="0">
                <a:ea typeface="宋体" panose="02010600030101010101" pitchFamily="2" charset="-122"/>
              </a:rPr>
              <a:t>net_pay</a:t>
            </a:r>
            <a:r>
              <a:rPr lang="en-US" altLang="zh-CN" dirty="0" smtClean="0">
                <a:ea typeface="宋体" panose="02010600030101010101" pitchFamily="2" charset="-122"/>
              </a:rPr>
              <a:t> is a private member of Employee!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17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protected Qualifier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protected members of a class appear to be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private outside the class, but are accessible by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derived classes</a:t>
            </a:r>
          </a:p>
          <a:p>
            <a:pPr marL="0" lvl="1" indent="0" eaLnBrk="1" hangingPunct="1">
              <a:buClr>
                <a:srgbClr val="A50021"/>
              </a:buClr>
              <a:buSzPct val="60000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If member variables name, </a:t>
            </a:r>
            <a:r>
              <a:rPr lang="en-US" altLang="zh-CN" dirty="0" err="1" smtClean="0">
                <a:ea typeface="宋体" panose="02010600030101010101" pitchFamily="2" charset="-122"/>
              </a:rPr>
              <a:t>net_pay</a:t>
            </a:r>
            <a:r>
              <a:rPr lang="en-US" altLang="zh-CN" dirty="0" smtClean="0">
                <a:ea typeface="宋体" panose="02010600030101010101" pitchFamily="2" charset="-122"/>
              </a:rPr>
              <a:t>, and </a:t>
            </a:r>
            <a:r>
              <a:rPr lang="en-US" altLang="zh-CN" dirty="0" err="1" smtClean="0">
                <a:ea typeface="宋体" panose="02010600030101010101" pitchFamily="2" charset="-122"/>
              </a:rPr>
              <a:t>ssn</a:t>
            </a:r>
            <a:r>
              <a:rPr lang="en-US" altLang="zh-CN" dirty="0" smtClean="0">
                <a:ea typeface="宋体" panose="02010600030101010101" pitchFamily="2" charset="-122"/>
              </a:rPr>
              <a:t> are listed as protected (not private) in the Employee class, this code, illegal on the previous slide, becomes legal: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 	</a:t>
            </a:r>
            <a:r>
              <a:rPr lang="en-US" altLang="zh-CN" kern="1200" dirty="0" err="1" smtClean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::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print_check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( )</a:t>
            </a:r>
            <a:b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	{</a:t>
            </a:r>
            <a:b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      </a:t>
            </a:r>
            <a:r>
              <a:rPr lang="en-US" altLang="zh-CN" kern="1200" dirty="0" smtClean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kern="1200" dirty="0" err="1" smtClean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net_pay</a:t>
            </a:r>
            <a:r>
              <a:rPr lang="en-US" altLang="zh-CN" kern="1200" dirty="0" smtClean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= hours *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wage_rage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;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18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Programming Style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Using protected members of a class is a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convenience to facilitate writing the code of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derived classes.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Protected members are not necessary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Derived classes can use the public methods of their ancestor classes to access private members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Many programming authorities consider it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bad style to use protected member variables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19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Copy </a:t>
            </a:r>
            <a:r>
              <a:rPr lang="en-US" altLang="zh-CN" dirty="0" smtClean="0"/>
              <a:t>Constructor</a:t>
            </a:r>
          </a:p>
          <a:p>
            <a:endParaRPr lang="en-US" altLang="zh-CN" dirty="0"/>
          </a:p>
          <a:p>
            <a:r>
              <a:rPr lang="en-US" altLang="zh-CN" dirty="0"/>
              <a:t>Overloading =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2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78446157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When defining a derived class, only list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the inherited functions that you wish to change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for the derived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function is declared in the class definition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HourlyEmployee and SalariedEmployee each have their own definitions of print_check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                                demonstrates the use of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the derived classes defined in earlier displays.</a:t>
            </a:r>
          </a:p>
        </p:txBody>
      </p:sp>
      <p:sp>
        <p:nvSpPr>
          <p:cNvPr id="594946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987719" y="4448175"/>
            <a:ext cx="3025187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dirty="0" smtClean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15.7</a:t>
            </a:r>
            <a:r>
              <a:rPr lang="en-US" altLang="zh-CN" dirty="0" smtClean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(1-2)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Redefinition of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Member Functions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20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Redefining or Overloading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function redefined in a derived class has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same number and type of parameters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derived class has only one function with the same name as the base class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An overloaded function has a different number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and/or type of parameters than the base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derived class has two functions with the same name as the base class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One is defined in the base class, one in the derived class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21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66579009-5EB5-4B7E-A3C3-337CCC4FA554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CA" altLang="zh-CN" sz="1400" dirty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Function Signatures	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A function signature is the function's name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with the sequence of types in the parameter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list, not including any </a:t>
            </a:r>
            <a:r>
              <a:rPr lang="en-US" altLang="zh-CN" dirty="0" err="1" smtClean="0">
                <a:ea typeface="宋体" panose="02010600030101010101" pitchFamily="2" charset="-122"/>
              </a:rPr>
              <a:t>const</a:t>
            </a:r>
            <a:r>
              <a:rPr lang="en-US" altLang="zh-CN" dirty="0" smtClean="0">
                <a:ea typeface="宋体" panose="02010600030101010101" pitchFamily="2" charset="-122"/>
              </a:rPr>
              <a:t> or '&amp;'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An overloaded function has multiple signatures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Some compilers allow overloading based on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including </a:t>
            </a:r>
            <a:r>
              <a:rPr lang="en-US" altLang="zh-CN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 or not including </a:t>
            </a:r>
            <a:r>
              <a:rPr lang="en-US" altLang="zh-CN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const</a:t>
            </a:r>
            <a:endParaRPr lang="en-US" altLang="zh-CN" dirty="0" smtClea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D4ED4AB0-7261-4D39-9307-7499538A8205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altLang="zh-CN" sz="1400" dirty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Access to a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Redefined Base Function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When a base class function is redefined in a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derived class, the base class function can still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be used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To specify that you want to use the base class version of the redefined function: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      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sally_h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;</a:t>
            </a:r>
            <a:b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  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sally_h.Employee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::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print_check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( 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</a:t>
            </a:r>
            <a:r>
              <a:rPr lang="en-US" altLang="zh-CN" b="1" dirty="0" smtClean="0"/>
              <a:t>p. 843 </a:t>
            </a:r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b="1" dirty="0" smtClean="0"/>
              <a:t>	self test 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24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82484296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5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15.2   </a:t>
            </a:r>
            <a:r>
              <a:rPr lang="en-US" altLang="zh-CN" dirty="0">
                <a:ea typeface="宋体" panose="02010600030101010101" pitchFamily="2" charset="-122"/>
              </a:rPr>
              <a:t>Inheritance </a:t>
            </a:r>
            <a:r>
              <a:rPr lang="en-US" altLang="zh-CN" dirty="0" smtClean="0">
                <a:ea typeface="宋体" panose="02010600030101010101" pitchFamily="2" charset="-122"/>
              </a:rPr>
              <a:t>Details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25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934899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9864EA79-B9B7-47C9-A44C-CA48285F892F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zh-CN" sz="1400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xfrm>
            <a:off x="403225" y="0"/>
            <a:ext cx="8350250" cy="12954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Inheritance Details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Some special functions are, for all practical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purposes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,  not inherited by a derived class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Some of the special functions that are not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effectively inherited by a derived class include</a:t>
            </a: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Destructors</a:t>
            </a: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Copy constructors</a:t>
            </a: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The assignment operator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E185D661-7D67-4767-A3E3-BD3B25CC1F7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zh-CN" sz="1400" dirty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Copy Constructors and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Derived Classes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If a copy constructor is not defined in a derived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class, C++ will generate a default  copy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constructor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This copy constructor copies only the contents of member variables and will not work with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pointers and dynamic variables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The base class copy constructor will not be used</a:t>
            </a:r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440CA549-B1AB-4458-8EBF-AEE69BB75CA7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zh-CN" sz="1400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Operator = and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Derived Classes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If a base class has a defined assignment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operator = and the derived class does not: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C++ will use a default operator that will have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nothing to do with </a:t>
            </a:r>
            <a:r>
              <a:rPr lang="en-US" altLang="zh-CN" dirty="0" smtClean="0">
                <a:ea typeface="宋体" panose="02010600030101010101" pitchFamily="2" charset="-122"/>
              </a:rPr>
              <a:t>the base class assignment operator</a:t>
            </a:r>
          </a:p>
          <a:p>
            <a:pPr lvl="1"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B4E7F34E-AE26-4420-A776-DE6CE681AA80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zh-CN" sz="1400" dirty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Destructors and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Derived Classes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A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destructor is not inherited </a:t>
            </a:r>
            <a:r>
              <a:rPr lang="en-US" altLang="zh-CN" dirty="0" smtClean="0">
                <a:ea typeface="宋体" panose="02010600030101010101" pitchFamily="2" charset="-122"/>
              </a:rPr>
              <a:t>by a derived class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The derived class should define its own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destructor</a:t>
            </a: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Overview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15.1   Inheritance Basics 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15.2 	  Inheritance Details 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15.3   Polymorphism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3</a:t>
            </a:fld>
            <a:endParaRPr lang="en-CA" altLang="zh-CN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E3D42562-A3D0-4378-9C42-932C9D304DCD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zh-CN" sz="1400" dirty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Assignment Operator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In implementing  an overloaded assignment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operator in a derived class: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It is normal to use the assignment operator from the base class in the definition of the derived class's assignment operator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Recall that the assignment operator is written as a member function of a class</a:t>
            </a: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90AD0EE0-2D04-42CC-865A-9CDE75CAFB5A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zh-CN" sz="1400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Operator = Implementation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This code segment shows how to begin the 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implementation of the = operator for a derived 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class: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 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Derived&amp; Derived::operator= (</a:t>
            </a:r>
            <a:r>
              <a:rPr lang="en-US" altLang="zh-CN" sz="2400" kern="12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Derived&amp; </a:t>
            </a:r>
            <a:r>
              <a:rPr lang="en-US" altLang="zh-CN" sz="2400" kern="1200" dirty="0" err="1">
                <a:solidFill>
                  <a:srgbClr val="0000FF"/>
                </a:solidFill>
                <a:ea typeface="宋体" panose="02010600030101010101" pitchFamily="2" charset="-122"/>
              </a:rPr>
              <a:t>rhs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  <a:r>
              <a:rPr lang="en-US" altLang="zh-CN" sz="2400" dirty="0" smtClean="0">
                <a:ea typeface="宋体" panose="02010600030101010101" pitchFamily="2" charset="-122"/>
              </a:rPr>
              <a:t/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     Base::operator=(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rhs</a:t>
            </a:r>
            <a:r>
              <a:rPr lang="en-US" altLang="zh-CN" sz="2400" dirty="0" smtClean="0">
                <a:ea typeface="宋体" panose="02010600030101010101" pitchFamily="2" charset="-122"/>
              </a:rPr>
              <a:t>)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This line handles the assignment of the inherited member variables by calling the base class assignment operator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The remaining code would assign the member variables introduced in the derived class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9AB2029B-6D84-40B5-A24D-A51A913A606D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altLang="zh-CN" sz="1400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Copy Constructor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Implementation of the derived class copy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constructor is much like that of the assignment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operator: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</a:rPr>
              <a:t>Derived::Derived(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</a:rPr>
              <a:t> Derived&amp; object)</a:t>
            </a:r>
            <a:b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:</a:t>
            </a:r>
            <a:r>
              <a:rPr lang="en-US" altLang="zh-CN" kern="1200" dirty="0">
                <a:solidFill>
                  <a:srgbClr val="FF0000"/>
                </a:solidFill>
                <a:ea typeface="宋体" panose="02010600030101010101" pitchFamily="2" charset="-122"/>
              </a:rPr>
              <a:t>Base(object)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</a:rPr>
              <a:t>, &lt;other 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</a:rPr>
              <a:t>initializing&gt;</a:t>
            </a:r>
            <a:r>
              <a:rPr lang="en-US" altLang="zh-CN" dirty="0" smtClean="0"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{…}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Invoking the base class copy constructor sets up the inherited member variables</a:t>
            </a: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Since object is of type Derived it is also of type Base</a:t>
            </a:r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90EC13E7-5975-4D33-B2B6-C8D2E15BC95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zh-CN" sz="1400" dirty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Destructors in Derived Classes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If the base class has a working destructor,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defining the destructor for the defined class is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relatively easy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When the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destructor for a derived </a:t>
            </a:r>
            <a:r>
              <a:rPr lang="en-US" altLang="zh-CN" dirty="0" smtClean="0">
                <a:ea typeface="宋体" panose="02010600030101010101" pitchFamily="2" charset="-122"/>
              </a:rPr>
              <a:t>class is called, the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destructor for the base class </a:t>
            </a:r>
            <a:r>
              <a:rPr lang="en-US" altLang="zh-CN" dirty="0" smtClean="0">
                <a:ea typeface="宋体" panose="02010600030101010101" pitchFamily="2" charset="-122"/>
              </a:rPr>
              <a:t>is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automatically</a:t>
            </a:r>
            <a:r>
              <a:rPr lang="en-US" altLang="zh-CN" dirty="0" smtClean="0">
                <a:ea typeface="宋体" panose="02010600030101010101" pitchFamily="2" charset="-122"/>
              </a:rPr>
              <a:t> called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The derived class destructor need only use delete on dynamic variables added in the derived class, and data they may point to</a:t>
            </a:r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E0F94050-22A5-4486-A116-029E4529B64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zh-CN" sz="1400" dirty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Destruction Sequence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If class B is derived from class A and class C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is derived from class B…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When the destructor of an object of class C goes out of scope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The destructor of class C is called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Then the destructor of class B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Then the destructor of class A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Notice that destructors are called in the reverse order of constructor calls</a:t>
            </a:r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PP 849</a:t>
            </a:r>
          </a:p>
          <a:p>
            <a:pPr marL="0" indent="0">
              <a:buNone/>
            </a:pPr>
            <a:r>
              <a:rPr lang="en-US" altLang="zh-CN" b="1" dirty="0"/>
              <a:t>SELF-TEST </a:t>
            </a:r>
            <a:r>
              <a:rPr lang="en-US" altLang="zh-CN" b="1" dirty="0" smtClean="0"/>
              <a:t>EXERCISES 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35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687252035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30CA84AA-909D-472B-AC1F-BF587A860AE9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CA" altLang="zh-CN" sz="1400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Section 15.2 Conclusion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Can you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List some special functions that are not inherited by a derived class?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Write code to invoke the base class copy constructor in defining the derived class's copy constructor?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15.3   </a:t>
            </a:r>
            <a:r>
              <a:rPr lang="en-US" altLang="zh-CN" dirty="0">
                <a:ea typeface="宋体" panose="02010600030101010101" pitchFamily="2" charset="-122"/>
              </a:rPr>
              <a:t>Polymorphism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37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2369361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513" y="1676400"/>
            <a:ext cx="8294687" cy="4648200"/>
          </a:xfrm>
        </p:spPr>
        <p:txBody>
          <a:bodyPr/>
          <a:lstStyle/>
          <a:p>
            <a:pPr eaLnBrk="1" hangingPunct="1">
              <a:lnSpc>
                <a:spcPct val="155000"/>
              </a:lnSpc>
              <a:buNone/>
            </a:pPr>
            <a:r>
              <a:rPr lang="en-US" altLang="zh-CN" dirty="0">
                <a:solidFill>
                  <a:srgbClr val="A50021"/>
                </a:solidFill>
                <a:ea typeface="宋体" panose="02010600030101010101" pitchFamily="2" charset="-122"/>
              </a:rPr>
              <a:t>15.1   Inheritance Basics </a:t>
            </a:r>
            <a:endParaRPr lang="en-US" altLang="zh-CN" dirty="0" smtClean="0">
              <a:solidFill>
                <a:srgbClr val="A50021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55000"/>
              </a:lnSpc>
              <a:buNone/>
            </a:pPr>
            <a:r>
              <a:rPr lang="en-US" altLang="zh-CN" sz="2000" dirty="0">
                <a:solidFill>
                  <a:srgbClr val="A5002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A5002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kern="1200" dirty="0">
                <a:solidFill>
                  <a:srgbClr val="0000FF"/>
                </a:solidFill>
                <a:ea typeface="宋体" panose="02010600030101010101" pitchFamily="2" charset="-122"/>
              </a:rPr>
              <a:t>class A{</a:t>
            </a:r>
          </a:p>
          <a:p>
            <a:pPr eaLnBrk="1" hangingPunct="1">
              <a:lnSpc>
                <a:spcPct val="155000"/>
              </a:lnSpc>
              <a:buNone/>
            </a:pPr>
            <a:r>
              <a:rPr lang="en-US" altLang="zh-CN" sz="1800" kern="1200" dirty="0">
                <a:solidFill>
                  <a:srgbClr val="0000FF"/>
                </a:solidFill>
                <a:ea typeface="宋体" panose="02010600030101010101" pitchFamily="2" charset="-122"/>
              </a:rPr>
              <a:t>	};</a:t>
            </a:r>
          </a:p>
          <a:p>
            <a:pPr eaLnBrk="1" hangingPunct="1">
              <a:lnSpc>
                <a:spcPct val="155000"/>
              </a:lnSpc>
              <a:buNone/>
            </a:pPr>
            <a:r>
              <a:rPr lang="en-US" altLang="zh-CN" sz="18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class B:public A{</a:t>
            </a:r>
          </a:p>
          <a:p>
            <a:pPr eaLnBrk="1" hangingPunct="1">
              <a:lnSpc>
                <a:spcPct val="155000"/>
              </a:lnSpc>
              <a:buNone/>
            </a:pPr>
            <a:r>
              <a:rPr lang="en-US" altLang="zh-CN" sz="18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};</a:t>
            </a:r>
          </a:p>
          <a:p>
            <a:pPr eaLnBrk="1" hangingPunct="1">
              <a:lnSpc>
                <a:spcPct val="155000"/>
              </a:lnSpc>
              <a:buNone/>
            </a:pPr>
            <a:r>
              <a:rPr lang="en-US" altLang="zh-CN" dirty="0">
                <a:solidFill>
                  <a:srgbClr val="A50021"/>
                </a:solidFill>
                <a:ea typeface="宋体" panose="02010600030101010101" pitchFamily="2" charset="-122"/>
              </a:rPr>
              <a:t>15.2 	  Inheritance Details </a:t>
            </a:r>
            <a:endParaRPr lang="en-US" altLang="zh-CN" dirty="0" smtClean="0">
              <a:solidFill>
                <a:srgbClr val="A50021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55000"/>
              </a:lnSpc>
              <a:buNone/>
            </a:pPr>
            <a:r>
              <a:rPr lang="en-US" altLang="zh-CN" dirty="0">
                <a:solidFill>
                  <a:srgbClr val="A5002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A50021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000" dirty="0" smtClean="0">
                <a:solidFill>
                  <a:srgbClr val="A50021"/>
                </a:solidFill>
                <a:ea typeface="宋体" panose="02010600030101010101" pitchFamily="2" charset="-122"/>
              </a:rPr>
              <a:t>Constructor </a:t>
            </a:r>
          </a:p>
          <a:p>
            <a:pPr eaLnBrk="1" hangingPunct="1">
              <a:lnSpc>
                <a:spcPct val="155000"/>
              </a:lnSpc>
              <a:buNone/>
            </a:pPr>
            <a:r>
              <a:rPr lang="en-US" altLang="zh-CN" sz="2000">
                <a:solidFill>
                  <a:srgbClr val="A5002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smtClean="0">
                <a:solidFill>
                  <a:srgbClr val="A50021"/>
                </a:solidFill>
                <a:ea typeface="宋体" panose="02010600030101010101" pitchFamily="2" charset="-122"/>
              </a:rPr>
              <a:t>   Destructor</a:t>
            </a:r>
            <a:endParaRPr lang="en-US" altLang="zh-CN" sz="2000" dirty="0" smtClean="0">
              <a:solidFill>
                <a:srgbClr val="A50021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55000"/>
              </a:lnSpc>
              <a:buNone/>
            </a:pPr>
            <a:endParaRPr lang="en-US" altLang="zh-CN" dirty="0">
              <a:solidFill>
                <a:srgbClr val="A50021"/>
              </a:solidFill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38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58742957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27FA1554-94F8-4EA3-87F6-3C29EEB3976D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CA" altLang="zh-CN" sz="1400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Polymorphism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Polymorphism refers to the ability to associate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multiple meanings with one function name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using a mechanism called late binding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Polymorphism is a key component of the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philosophy of object oriented programming</a:t>
            </a:r>
          </a:p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15.1   Inheritance Basics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4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6685163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0680659E-F99B-44F6-AD39-CF711204D77C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CA" altLang="zh-CN" sz="1400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Late Binding Example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Imagine a graphics program with several types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of figures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Each figure may be an object of a different class, such as a circle, oval, rectangle, etc.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Each is a descendant of a class Figure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Each has a function draw( ) implemented with code specific to each shape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Class Figure has functions common to all figures</a:t>
            </a: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2929237D-CBDF-4818-A374-E5CB47ADA02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CA" altLang="zh-CN" sz="1400" dirty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Problem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Suppose that class Figure has a function center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Function center moves a figure to the center of the screen by erasing the figure and redrawing it in the center of the screen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Function center is inherited by each of the derived classes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Function center uses each derived object's draw function to draw the figure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The Figure class does not know about its derived classes, so it cannot know how to draw each figure</a:t>
            </a:r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1C3E42C1-EA00-4AD1-947E-5069871DBF61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CA" altLang="zh-CN" sz="1400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Virtual Functions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Because the Figure class includes a method to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draw figures, but the Figure class cannot know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how to draw the figures, virtual functions are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used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Making a function virtual tells the compiler that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you don't know how the function is implemented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and to wait until the function is used in a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program, then get the implementation from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object.  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This is called late binding</a:t>
            </a:r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ABAA34CE-A6A4-4B5D-B505-FF726367A370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CA" altLang="zh-CN" sz="1400" dirty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Virtual Functions in C++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As another example, let's design a record-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keeping program for an auto parts store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 We want a versatile program, but we do not know all the possible types of sales we might have to account for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Later we may add mail-order and discount sales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Functions to compute bills will have to be added later when we know what type of sales to add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To accommodate the future possibilities, we will make the bill function a virtual function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C9BD12AA-D4B6-4ED5-B56B-CED350FB8150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CA" altLang="zh-CN" sz="1400" dirty="0"/>
          </a:p>
        </p:txBody>
      </p:sp>
      <p:sp>
        <p:nvSpPr>
          <p:cNvPr id="4608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All sales will be derived from the base class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Sale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bill function of the Sale class is virtual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member function savings and operator &lt;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each use bill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Sale class interface and implementation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are shown in </a:t>
            </a:r>
          </a:p>
        </p:txBody>
      </p:sp>
      <p:sp>
        <p:nvSpPr>
          <p:cNvPr id="615426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133732" y="4648200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15.8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615427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443545" y="4648200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15.9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60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Sale Class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5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5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26" grpId="0" animBg="1"/>
      <p:bldP spid="61542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9B341B2C-F28D-4E28-8AC6-FDCB9891BDA9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CA" altLang="zh-CN" sz="1400" dirty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Virtual Function bill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Because function bill  is virtual in class Sale,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function savings and operator &lt;, defined only in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the base class, can in turn use a version of bill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found in a derived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When a DiscountSale object calls its savings function, defined only in the base class,  function savings calls function bill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Because bill is a virtual function in class Sale, C++  uses the version of bill defined in the object that called savings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686800" cy="4572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Class DiscountSale has its own version of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virtual function bill</a:t>
            </a:r>
          </a:p>
          <a:p>
            <a:pPr lvl="1" eaLnBrk="1" hangingPunct="1"/>
            <a:r>
              <a:rPr lang="en-US" altLang="zh-CN" sz="2400" smtClean="0">
                <a:ea typeface="宋体" panose="02010600030101010101" pitchFamily="2" charset="-122"/>
              </a:rPr>
              <a:t>Even though class Sale is already compiled, 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Sale::savings( ) and Sale::operator&lt; can still use function bill from the DiscountSale class</a:t>
            </a:r>
          </a:p>
          <a:p>
            <a:pPr lvl="1" eaLnBrk="1" hangingPunct="1"/>
            <a:r>
              <a:rPr lang="en-US" altLang="zh-CN" sz="2400" smtClean="0">
                <a:ea typeface="宋体" panose="02010600030101010101" pitchFamily="2" charset="-122"/>
              </a:rPr>
              <a:t>The keyword virtual tells C++ to wait until bill is 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used in a program to get the implementation of bill from the calling object</a:t>
            </a:r>
          </a:p>
          <a:p>
            <a:pPr lvl="1" eaLnBrk="1" hangingPunct="1"/>
            <a:r>
              <a:rPr lang="en-US" altLang="zh-CN" sz="2400" smtClean="0">
                <a:ea typeface="宋体" panose="02010600030101010101" pitchFamily="2" charset="-122"/>
              </a:rPr>
              <a:t>DiscountSale is defined and used in </a:t>
            </a:r>
          </a:p>
          <a:p>
            <a:pPr lvl="1" eaLnBrk="1" hangingPunct="1"/>
            <a:endParaRPr lang="en-US" altLang="zh-CN" sz="2400" smtClean="0">
              <a:ea typeface="宋体" panose="02010600030101010101" pitchFamily="2" charset="-122"/>
            </a:endParaRPr>
          </a:p>
        </p:txBody>
      </p:sp>
      <p:sp>
        <p:nvSpPr>
          <p:cNvPr id="617474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264107" y="4783138"/>
            <a:ext cx="2464136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15.10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617475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264489" y="5335588"/>
            <a:ext cx="2444323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15.11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81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DiscountSale::bill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46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7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7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7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7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4" grpId="0" animBg="1"/>
      <p:bldP spid="61747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Virtual Details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To define a function differently in a derived class</a:t>
            </a:r>
            <a:br>
              <a:rPr lang="en-US" altLang="zh-CN" smtClean="0"/>
            </a:br>
            <a:r>
              <a:rPr lang="en-US" altLang="zh-CN" smtClean="0"/>
              <a:t>and to make it virtual</a:t>
            </a:r>
          </a:p>
          <a:p>
            <a:pPr lvl="1"/>
            <a:r>
              <a:rPr lang="en-US" altLang="zh-CN" smtClean="0"/>
              <a:t>Add keyword virtual to the function declaration in the base class</a:t>
            </a:r>
          </a:p>
          <a:p>
            <a:pPr lvl="1"/>
            <a:r>
              <a:rPr lang="en-US" altLang="zh-CN" smtClean="0"/>
              <a:t>virtual is not needed for the function declaration in the derived class, but is often included</a:t>
            </a:r>
          </a:p>
          <a:p>
            <a:pPr lvl="1"/>
            <a:r>
              <a:rPr lang="en-US" altLang="zh-CN" smtClean="0"/>
              <a:t>virtual is not added to the function definition</a:t>
            </a:r>
          </a:p>
          <a:p>
            <a:pPr lvl="1"/>
            <a:r>
              <a:rPr lang="en-US" altLang="zh-CN" smtClean="0"/>
              <a:t>Virtual functions require considerable overhead so excessive use reduces program efficiency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47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Overriding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en-US" altLang="zh-CN" smtClean="0"/>
              <a:t>Virtual functions whose definitions are changed</a:t>
            </a:r>
            <a:br>
              <a:rPr lang="en-US" altLang="zh-CN" smtClean="0"/>
            </a:br>
            <a:r>
              <a:rPr lang="en-US" altLang="zh-CN" smtClean="0"/>
              <a:t>in a derived class are said to be overridden</a:t>
            </a:r>
          </a:p>
          <a:p>
            <a:endParaRPr lang="en-US" altLang="zh-CN" smtClean="0"/>
          </a:p>
          <a:p>
            <a:r>
              <a:rPr lang="en-US" altLang="zh-CN" smtClean="0"/>
              <a:t>Non-virtual functions whose definitions are </a:t>
            </a:r>
            <a:br>
              <a:rPr lang="en-US" altLang="zh-CN" smtClean="0"/>
            </a:br>
            <a:r>
              <a:rPr lang="en-US" altLang="zh-CN" smtClean="0"/>
              <a:t>changed in a derived class are redefined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48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6A062A93-C3BD-486C-AC71-C0BBADF7B681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CA" altLang="zh-CN" sz="1400" dirty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Type Checking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C++ carefully checks for type mismatches in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the use of values and variables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This is referred to as strong type checking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Generally the type of a value assigned to a variable must match the type of the variable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Recall that some automatic type casting occurs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Strong type checking interferes with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concepts of inheritance </a:t>
            </a:r>
          </a:p>
          <a:p>
            <a:pPr lvl="2"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Inheritance Basics 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Inheritance is the process by which a new class,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called a derived class, is created from another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class, called the base class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A derived class automatically has all the member variables and functions of the base class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A derived class can have additional member variables and/or member functions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The derived class is a child of the base or parent class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5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818B1189-9D54-4767-86D9-D0C668261F4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CA" altLang="zh-CN" sz="1400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Type Checking and Inheritance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Consider 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                      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class Pet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{  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			public: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virtual void print();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string name;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}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and 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class Dog :public Pet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{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public:  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 virtual void print();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 string breed;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77DA4595-2ABF-403E-83A1-8DA3BB193CCC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CA" altLang="zh-CN" sz="1400" dirty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Sliced Dog is a Pet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47800"/>
            <a:ext cx="8294687" cy="4572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C++ allows the following assignments: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		vdog.name = "Tiny";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		vdog.breed = "Great Dane";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		vpet = vdog;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However, vpet will loose the breed member of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vdog since an object of class Pet has no breed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member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This code would be illegal:    cout &lt;&lt; vpet.breed;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This is the slicing problem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81D03421-1AA1-4A96-9145-A63BC1D5C26D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CA" altLang="zh-CN" sz="1400" dirty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Slicing Problem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It is legal to assign a derived class object into a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base class variable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This slices off data in the derived class that is not also part of the base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Member functions and member variables are lost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E9E94124-4983-47F5-A65F-F53702E394DA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CA" altLang="zh-CN" sz="1400" dirty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Extended Type Compatibility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It is possible in C++ to avoid the slicing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problem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Using pointers to dynamic variables we can assign objects of a derived class to variables of a base class without loosing members of the derived class object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D85D06AA-70D2-4463-BA8A-EA37459F3F61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CA" altLang="zh-CN" sz="1400" dirty="0"/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Example: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endParaRPr lang="en-US" altLang="zh-CN" sz="240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ppet-&gt;print( );   is legal and produces:   name:  Tiny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                          			          breed:  Great Dane</a:t>
            </a:r>
          </a:p>
        </p:txBody>
      </p:sp>
      <p:sp>
        <p:nvSpPr>
          <p:cNvPr id="56324" name="Text Box 2"/>
          <p:cNvSpPr txBox="1">
            <a:spLocks noChangeArrowheads="1"/>
          </p:cNvSpPr>
          <p:nvPr/>
        </p:nvSpPr>
        <p:spPr bwMode="auto">
          <a:xfrm>
            <a:off x="4578350" y="2246313"/>
            <a:ext cx="4311650" cy="265747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void Dog::print( )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{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   cout &lt;&lt; "name: " 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            &lt;&lt;  name &lt;&lt; endl;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   cout &lt;&lt; "breed: " 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            &lt;&lt; breed &lt;&lt; endl;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56325" name="Text Box 3"/>
          <p:cNvSpPr txBox="1">
            <a:spLocks noChangeArrowheads="1"/>
          </p:cNvSpPr>
          <p:nvPr/>
        </p:nvSpPr>
        <p:spPr bwMode="auto">
          <a:xfrm>
            <a:off x="639763" y="2236788"/>
            <a:ext cx="3938587" cy="265747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hlink"/>
                </a:solidFill>
                <a:ea typeface="宋体" panose="02010600030101010101" pitchFamily="2" charset="-122"/>
              </a:rPr>
              <a:t>Pet   *ppet;</a:t>
            </a:r>
            <a:br>
              <a:rPr lang="en-US" altLang="zh-CN" sz="2400" b="1">
                <a:solidFill>
                  <a:schemeClr val="hlink"/>
                </a:solidFill>
                <a:ea typeface="宋体" panose="02010600030101010101" pitchFamily="2" charset="-122"/>
              </a:rPr>
            </a:br>
            <a:r>
              <a:rPr lang="en-US" altLang="zh-CN" sz="2400" b="1">
                <a:solidFill>
                  <a:schemeClr val="hlink"/>
                </a:solidFill>
                <a:ea typeface="宋体" panose="02010600030101010101" pitchFamily="2" charset="-122"/>
              </a:rPr>
              <a:t>Dog *pdog;</a:t>
            </a:r>
            <a:br>
              <a:rPr lang="en-US" altLang="zh-CN" sz="2400" b="1">
                <a:solidFill>
                  <a:schemeClr val="hlink"/>
                </a:solidFill>
                <a:ea typeface="宋体" panose="02010600030101010101" pitchFamily="2" charset="-122"/>
              </a:rPr>
            </a:br>
            <a:r>
              <a:rPr lang="en-US" altLang="zh-CN" sz="2400" b="1">
                <a:solidFill>
                  <a:schemeClr val="hlink"/>
                </a:solidFill>
                <a:ea typeface="宋体" panose="02010600030101010101" pitchFamily="2" charset="-122"/>
              </a:rPr>
              <a:t>pdog = new Dog;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pdog-&gt;name = "Tiny";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pdog-&gt;breed = "Great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                            Dane";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ppet = pdog;</a:t>
            </a:r>
            <a:endParaRPr lang="en-US" altLang="zh-CN" sz="2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625668" name="Text Box 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433276" y="5948363"/>
            <a:ext cx="3324949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15.12 </a:t>
            </a: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(1-2)</a:t>
            </a:r>
          </a:p>
        </p:txBody>
      </p:sp>
      <p:sp>
        <p:nvSpPr>
          <p:cNvPr id="5632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Dynamic Variables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and Derived Classes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5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5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6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412192B4-F898-4109-99C5-4B7AD287DB2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CA" altLang="zh-CN" sz="1400" dirty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Use Virtual Functions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previous example: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            ppet-&gt;print( );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worked because print was declared as a virtual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function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This code would still produce an error: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/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           cout &lt;&lt; "name: " &lt;&lt; ppet-&gt;name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                      &lt;&lt; "breed: " &lt;&lt; ppet-&gt;breed;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B4121402-1088-4CF2-B7FB-196F19453E0C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CA" altLang="zh-CN" sz="1400" dirty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Why?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ppet-&gt;breed is still illegal because ppet is a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pointer to a Pet object that has no breed member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Function print( ) was declared virtual by class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Pet 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When the computer sees ppet-&gt;print( ), it checks the virtual table for classes Pet and Dog and finds that ppet points to an object of type Dog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Because ppet points to a Dog object, code for Dog::print( )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is used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BBE9F2B2-F8F1-4D17-BC3A-9F92B3F429A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CA" altLang="zh-CN" sz="1400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Remember Two Rules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To help make sense of object oriented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programming with dynamic variables,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remember these rules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If the domain type of the pointer p_ancestor is a base class for the for the domain type of pointer p_descendant, 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the following assignment of pointers is allowed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                 p_ancestor = p_descendant;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and no data members will be lost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endParaRPr lang="en-US" altLang="zh-CN" sz="2400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Although all the fields of the p_descendant are there, virtual functions are required to access them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B292E013-166D-447A-81E6-1BA218FF9B39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CA" altLang="zh-CN" sz="1400" dirty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Virtual Compilation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When using virtual functions, you will have to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define each virtual function before compiling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Declaration is no longer sufficient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Even if you do not call the virtual function you may see error message: 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"undefined reference to Class_Name virtual table"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528497A9-929F-4BC9-9075-EA8C135B5E05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CA" altLang="zh-CN" sz="1400" dirty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Virtual Destructors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Destructors should be made virtual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Consider  Base *pBase = new Derived;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            …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           delete pBase;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If the destructor in Base is virtual, the destructor for Derived is invoked as pBase points to a Derived object, returning Derived members to the freestore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The Derived destructor in turn calls the Base destructor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Employee Classes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To design a record-keeping program with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records for salaried and hourly employees…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Salaried and hourly employees belong to a class of people who share the property "employee"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A subset of employees are those with a fixed wage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Another subset of employees earn hourly wages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All employees have a name and SSN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Functions to manipulate name and SSN are the same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for hourly and salaried employees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6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DB55A2F4-5B02-47CF-B46F-3036BDF0799A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CA" altLang="zh-CN" sz="1400" dirty="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Non-Virtual Destructors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If the Base destructor is not virtual, only the Base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destructor is invoked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This leaves Derived members, not part of Base,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in memory</a:t>
            </a: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FE062166-E9A3-4238-A3F7-5D50FB46511C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CA" altLang="zh-CN" sz="1400" dirty="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Section 15.3 Conclusion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Can you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Explain why you cannot assign a base class object to a derived class object?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Describe the problem with assigning a derived class object to a base class object?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4A45BEFA-9210-4A4A-8128-B599146DB757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CA" altLang="zh-CN" sz="1400" dirty="0"/>
          </a:p>
        </p:txBody>
      </p:sp>
      <p:sp>
        <p:nvSpPr>
          <p:cNvPr id="64515" name="AutoShape 2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64516" name="AutoShape 3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645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Chapter 15 -- End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We will define a class called Employee for all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employees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The Employee class will be used to define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classes for hourly and salaried employees</a:t>
            </a:r>
            <a:br>
              <a:rPr lang="en-US" altLang="zh-CN" dirty="0">
                <a:ea typeface="宋体" panose="02010600030101010101" pitchFamily="2" charset="-122"/>
              </a:rPr>
            </a:b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 definition of the employee class is found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in </a:t>
            </a:r>
          </a:p>
        </p:txBody>
      </p:sp>
      <p:sp>
        <p:nvSpPr>
          <p:cNvPr id="581634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672438" y="4572000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15.1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581635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990188" y="4572000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15.2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024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Base Class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7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1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1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1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1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4" grpId="0" animBg="1"/>
      <p:bldP spid="5816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Function print_check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Function </a:t>
            </a:r>
            <a:r>
              <a:rPr lang="en-US" altLang="zh-CN" dirty="0" err="1" smtClean="0">
                <a:ea typeface="宋体" panose="02010600030101010101" pitchFamily="2" charset="-122"/>
              </a:rPr>
              <a:t>print_check</a:t>
            </a:r>
            <a:r>
              <a:rPr lang="en-US" altLang="zh-CN" dirty="0" smtClean="0">
                <a:ea typeface="宋体" panose="02010600030101010101" pitchFamily="2" charset="-122"/>
              </a:rPr>
              <a:t> will have different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definitions to print different checks for each type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 of employee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An Employee object lacks sufficient information to print a check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Each derived class will have sufficient information to print a check</a:t>
            </a:r>
          </a:p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8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>
                <a:ea typeface="宋体" panose="02010600030101010101" pitchFamily="2" charset="-122"/>
              </a:rPr>
              <a:t>HourlyEmployee</a:t>
            </a:r>
            <a:r>
              <a:rPr lang="en-US" altLang="zh-CN" dirty="0" smtClean="0">
                <a:ea typeface="宋体" panose="02010600030101010101" pitchFamily="2" charset="-122"/>
              </a:rPr>
              <a:t> is derived from Class Employee</a:t>
            </a:r>
          </a:p>
          <a:p>
            <a:pPr lvl="1" eaLnBrk="1" hangingPunct="1"/>
            <a:r>
              <a:rPr lang="en-US" altLang="zh-CN" sz="2400" dirty="0" err="1" smtClean="0">
                <a:ea typeface="宋体" panose="02010600030101010101" pitchFamily="2" charset="-122"/>
              </a:rPr>
              <a:t>HourlyEmployee</a:t>
            </a:r>
            <a:r>
              <a:rPr lang="en-US" altLang="zh-CN" sz="2400" dirty="0" smtClean="0">
                <a:ea typeface="宋体" panose="02010600030101010101" pitchFamily="2" charset="-122"/>
              </a:rPr>
              <a:t> inherits all member functions and member variables of Employee 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The class definition begins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      class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: public Employee</a:t>
            </a:r>
          </a:p>
          <a:p>
            <a:pPr lvl="2" eaLnBrk="1" hangingPunct="1"/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: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public Employee </a:t>
            </a:r>
            <a:r>
              <a:rPr lang="en-US" altLang="zh-CN" dirty="0" smtClean="0">
                <a:ea typeface="宋体" panose="02010600030101010101" pitchFamily="2" charset="-122"/>
              </a:rPr>
              <a:t>shows that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dirty="0" smtClean="0">
                <a:ea typeface="宋体" panose="02010600030101010101" pitchFamily="2" charset="-122"/>
              </a:rPr>
              <a:t> is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derived from class Employee</a:t>
            </a:r>
          </a:p>
          <a:p>
            <a:pPr lvl="1" eaLnBrk="1" hangingPunct="1"/>
            <a:r>
              <a:rPr lang="en-US" altLang="zh-CN" sz="24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sz="2400" dirty="0" smtClean="0">
                <a:ea typeface="宋体" panose="02010600030101010101" pitchFamily="2" charset="-122"/>
              </a:rPr>
              <a:t> declares additional member 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variables </a:t>
            </a:r>
            <a:r>
              <a:rPr lang="en-US" altLang="zh-CN" sz="24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wage_rate</a:t>
            </a:r>
            <a:r>
              <a:rPr lang="en-US" altLang="zh-CN" sz="2400" dirty="0" smtClean="0">
                <a:ea typeface="宋体" panose="02010600030101010101" pitchFamily="2" charset="-122"/>
              </a:rPr>
              <a:t> and hours </a:t>
            </a:r>
          </a:p>
          <a:p>
            <a:pPr lvl="2"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583682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742788" y="5562600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15.3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Class HourlyEmployee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9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1801</TotalTime>
  <Words>958</Words>
  <Application>Microsoft Macintosh PowerPoint</Application>
  <PresentationFormat>信纸(8.5x11 英寸)</PresentationFormat>
  <Paragraphs>347</Paragraphs>
  <Slides>62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68" baseType="lpstr">
      <vt:lpstr>Tahoma</vt:lpstr>
      <vt:lpstr>Wingdings</vt:lpstr>
      <vt:lpstr>宋体</vt:lpstr>
      <vt:lpstr>新細明體</vt:lpstr>
      <vt:lpstr>Arial</vt:lpstr>
      <vt:lpstr>Blends</vt:lpstr>
      <vt:lpstr>Chapter     15</vt:lpstr>
      <vt:lpstr>Review</vt:lpstr>
      <vt:lpstr>Overview</vt:lpstr>
      <vt:lpstr>15.1   Inheritance Basics </vt:lpstr>
      <vt:lpstr>Inheritance Basics </vt:lpstr>
      <vt:lpstr>Employee Classes</vt:lpstr>
      <vt:lpstr>A Base Class</vt:lpstr>
      <vt:lpstr>Function print_check</vt:lpstr>
      <vt:lpstr>Class HourlyEmployee</vt:lpstr>
      <vt:lpstr>Inherited Members</vt:lpstr>
      <vt:lpstr>Implementing a Derived Class</vt:lpstr>
      <vt:lpstr>Class SalariedEmployee</vt:lpstr>
      <vt:lpstr>Parent and Child Classes</vt:lpstr>
      <vt:lpstr>Derived Class Types</vt:lpstr>
      <vt:lpstr>Derived Class Constructors</vt:lpstr>
      <vt:lpstr>Default Initialization</vt:lpstr>
      <vt:lpstr>Private is Private</vt:lpstr>
      <vt:lpstr>The protected Qualifier</vt:lpstr>
      <vt:lpstr>Programming Style</vt:lpstr>
      <vt:lpstr>Redefinition of  Member Functions</vt:lpstr>
      <vt:lpstr>Redefining or Overloading</vt:lpstr>
      <vt:lpstr>Function Signatures </vt:lpstr>
      <vt:lpstr>Access to a  Redefined Base Function</vt:lpstr>
      <vt:lpstr>Test</vt:lpstr>
      <vt:lpstr>15.2   Inheritance Details</vt:lpstr>
      <vt:lpstr>Inheritance Details</vt:lpstr>
      <vt:lpstr>Copy Constructors and  Derived Classes</vt:lpstr>
      <vt:lpstr>Operator = and  Derived Classes</vt:lpstr>
      <vt:lpstr>Destructors and  Derived Classes</vt:lpstr>
      <vt:lpstr>The Assignment Operator</vt:lpstr>
      <vt:lpstr>The Operator = Implementation</vt:lpstr>
      <vt:lpstr>The Copy Constructor</vt:lpstr>
      <vt:lpstr>Destructors in Derived Classes</vt:lpstr>
      <vt:lpstr>Destruction Sequence</vt:lpstr>
      <vt:lpstr>Test </vt:lpstr>
      <vt:lpstr>Section 15.2 Conclusion</vt:lpstr>
      <vt:lpstr>15.3   Polymorphism</vt:lpstr>
      <vt:lpstr>Review</vt:lpstr>
      <vt:lpstr>Polymorphism</vt:lpstr>
      <vt:lpstr>A Late Binding Example</vt:lpstr>
      <vt:lpstr>A Problem</vt:lpstr>
      <vt:lpstr>Virtual Functions</vt:lpstr>
      <vt:lpstr>Virtual Functions in C++</vt:lpstr>
      <vt:lpstr>The Sale Class</vt:lpstr>
      <vt:lpstr>Virtual Function bill</vt:lpstr>
      <vt:lpstr>DiscountSale::bill</vt:lpstr>
      <vt:lpstr>Virtual Details</vt:lpstr>
      <vt:lpstr>Overriding</vt:lpstr>
      <vt:lpstr>Type Checking</vt:lpstr>
      <vt:lpstr>Type Checking and Inheritance</vt:lpstr>
      <vt:lpstr>A Sliced Dog is a Pet</vt:lpstr>
      <vt:lpstr>The Slicing Problem</vt:lpstr>
      <vt:lpstr>Extended Type Compatibility</vt:lpstr>
      <vt:lpstr>Dynamic Variables  and Derived Classes</vt:lpstr>
      <vt:lpstr>Use Virtual Functions</vt:lpstr>
      <vt:lpstr>Why?</vt:lpstr>
      <vt:lpstr>Remember Two Rules</vt:lpstr>
      <vt:lpstr>Virtual Compilation</vt:lpstr>
      <vt:lpstr>Virtual Destructors</vt:lpstr>
      <vt:lpstr>Non-Virtual Destructors</vt:lpstr>
      <vt:lpstr>Section 15.3 Conclusion</vt:lpstr>
      <vt:lpstr>Chapter 15 -- End</vt:lpstr>
    </vt:vector>
  </TitlesOfParts>
  <Company>Addison Wesley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Microsoft Office 用户</cp:lastModifiedBy>
  <cp:revision>200</cp:revision>
  <cp:lastPrinted>2001-11-04T00:51:13Z</cp:lastPrinted>
  <dcterms:created xsi:type="dcterms:W3CDTF">2005-02-25T19:46:41Z</dcterms:created>
  <dcterms:modified xsi:type="dcterms:W3CDTF">2019-05-29T10:36:54Z</dcterms:modified>
</cp:coreProperties>
</file>