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2"/>
  </p:notesMasterIdLst>
  <p:handoutMasterIdLst>
    <p:handoutMasterId r:id="rId93"/>
  </p:handoutMasterIdLst>
  <p:sldIdLst>
    <p:sldId id="389" r:id="rId2"/>
    <p:sldId id="392" r:id="rId3"/>
    <p:sldId id="393" r:id="rId4"/>
    <p:sldId id="383" r:id="rId5"/>
    <p:sldId id="390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91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95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98" r:id="rId49"/>
    <p:sldId id="397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94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99" r:id="rId72"/>
    <p:sldId id="400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2" r:id="rId82"/>
    <p:sldId id="373" r:id="rId83"/>
    <p:sldId id="374" r:id="rId84"/>
    <p:sldId id="375" r:id="rId85"/>
    <p:sldId id="387" r:id="rId86"/>
    <p:sldId id="376" r:id="rId87"/>
    <p:sldId id="378" r:id="rId88"/>
    <p:sldId id="379" r:id="rId89"/>
    <p:sldId id="380" r:id="rId90"/>
    <p:sldId id="388" r:id="rId9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8548" autoAdjust="0"/>
  </p:normalViewPr>
  <p:slideViewPr>
    <p:cSldViewPr snapToObjects="1">
      <p:cViewPr varScale="1">
        <p:scale>
          <a:sx n="131" d="100"/>
          <a:sy n="131" d="100"/>
        </p:scale>
        <p:origin x="1768" y="168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3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00D9FE-CBAB-43AA-A3FB-AB0B652D509A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B9791D6-9201-4513-8195-CFF81B3F9D59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791D6-9201-4513-8195-CFF81B3F9D59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1708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4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5" name="Picture 49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8" name="Rectangle 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7AC301A8-9A09-4215-8DA2-A747176FFA5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616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80E93671-F8A0-4589-BB5F-CDE4386B2C2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52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77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E2E8EE4A-A1B5-433C-A198-E356DAD791D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091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5EB85EB5-1DC7-47CB-BF96-E824417BCA9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7397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7E26354A-0099-498C-A4CB-20C0CC0CF43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430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9FA69F70-2A81-49CC-94E2-8B92BE5F8FE6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12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AC5B7E02-A3A1-4BDF-9BB4-F53779590EC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3382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B6A570E5-6FFE-43B0-A408-EBBB04E8FE2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1821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C889EAD6-30FD-4383-8AC3-50A30AA03C15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993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10- </a:t>
            </a:r>
            <a:fld id="{266C8501-B7CB-450B-A828-D4C98F10334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17" name="Rectangle 45"/>
          <p:cNvSpPr>
            <a:spLocks noChangeArrowheads="1"/>
          </p:cNvSpPr>
          <p:nvPr userDrawn="1"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pitchFamily="18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pitchFamily="18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4" Type="http://schemas.openxmlformats.org/officeDocument/2006/relationships/slide" Target="slide76.xml"/><Relationship Id="rId1" Type="http://schemas.openxmlformats.org/officeDocument/2006/relationships/slideLayout" Target="../slideLayouts/slideLayout2.xml"/><Relationship Id="rId2" Type="http://schemas.openxmlformats.org/officeDocument/2006/relationships/slide" Target="slide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7.xml"/><Relationship Id="rId3" Type="http://schemas.openxmlformats.org/officeDocument/2006/relationships/slide" Target="slide7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9.xml"/><Relationship Id="rId3" Type="http://schemas.openxmlformats.org/officeDocument/2006/relationships/slide" Target="slide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4" Type="http://schemas.openxmlformats.org/officeDocument/2006/relationships/slide" Target="slide83.xml"/><Relationship Id="rId5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2" Type="http://schemas.openxmlformats.org/officeDocument/2006/relationships/slide" Target="slide8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4" Type="http://schemas.openxmlformats.org/officeDocument/2006/relationships/slide" Target="slide87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slide" Target="slide8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8.xml"/><Relationship Id="rId3" Type="http://schemas.openxmlformats.org/officeDocument/2006/relationships/slide" Target="slide8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9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5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9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6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8.xml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8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10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Defining Classes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E2E8EE4A-A1B5-433C-A198-E356DAD791D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52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4155AF6D-C7C4-4508-96F9-314CF72D7F2E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Structure Value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Structure Value</a:t>
            </a:r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value of an object of type </a:t>
            </a:r>
            <a:r>
              <a:rPr lang="en-US" altLang="zh-CN" dirty="0" err="1"/>
              <a:t>CDAccount</a:t>
            </a:r>
            <a:endParaRPr lang="en-US" altLang="zh-CN" dirty="0"/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		balance</a:t>
            </a:r>
            <a:br>
              <a:rPr lang="en-US" altLang="zh-CN" dirty="0"/>
            </a:br>
            <a:r>
              <a:rPr lang="en-US" altLang="zh-CN" dirty="0"/>
              <a:t> 				</a:t>
            </a:r>
            <a:r>
              <a:rPr lang="en-US" altLang="zh-CN" dirty="0" err="1"/>
              <a:t>interest_rate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793D9BB-B647-42AA-B815-ACBACBAD3E59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Specifying Member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Member variables are specific to the </a:t>
            </a:r>
            <a:br>
              <a:rPr lang="en-US" altLang="zh-CN" sz="2400" dirty="0"/>
            </a:br>
            <a:r>
              <a:rPr lang="en-US" altLang="zh-CN" sz="2400" dirty="0"/>
              <a:t>structure variable in which they are declared</a:t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Syntax to specify a member variable: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Structure_Variable_Name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.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Member_Variable_Name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Given the declaration: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Use the dot operator to specify a member variable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1377CA3-2B82-4A74-8C1E-030F429D7D34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variables can be used just as any other</a:t>
            </a:r>
            <a:br>
              <a:rPr lang="en-US" altLang="zh-CN" sz="2400" dirty="0"/>
            </a:br>
            <a:r>
              <a:rPr lang="en-US" altLang="zh-CN" sz="2400" dirty="0"/>
              <a:t>variable of the same type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1000;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2500;</a:t>
            </a:r>
          </a:p>
          <a:p>
            <a:pPr lvl="2"/>
            <a:r>
              <a:rPr lang="en-US" altLang="zh-CN" sz="2000" dirty="0"/>
              <a:t>Notice that </a:t>
            </a:r>
            <a:r>
              <a:rPr lang="en-US" altLang="zh-CN" sz="2000" dirty="0" err="1"/>
              <a:t>my_account.balance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your_account.balance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are different variables!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+ interest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	</a:t>
            </a:r>
          </a:p>
        </p:txBody>
      </p:sp>
      <p:sp>
        <p:nvSpPr>
          <p:cNvPr id="5232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20821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32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74796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3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57477" y="4889500"/>
            <a:ext cx="236314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.2 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97E5605-C4CE-46E9-AF2B-E9A81EDD550A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Member variable names duplicated between </a:t>
            </a:r>
            <a:br>
              <a:rPr lang="en-US" altLang="zh-CN" sz="2400"/>
            </a:br>
            <a:r>
              <a:rPr lang="en-US" altLang="zh-CN" sz="2400"/>
              <a:t>structure types are not a problem.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super_grow.quantity and apples.quantity are </a:t>
            </a:r>
            <a:br>
              <a:rPr lang="en-US" altLang="zh-CN" sz="2400"/>
            </a:br>
            <a:r>
              <a:rPr lang="en-US" altLang="zh-CN" sz="2400"/>
              <a:t>different variables stored in different locations</a:t>
            </a: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504825" y="2524125"/>
            <a:ext cx="42910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FertilizerStock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 double nitrogen_content;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FertilizerStock  super_grow;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132388" y="2524125"/>
            <a:ext cx="3840162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CropYield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double size;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CropYield  apples;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Duplicate Names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539151F-E7EE-4185-B298-034E726A0653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Arguments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Structures can be arguments in function calls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call-by-value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</a:rPr>
              <a:t>call-by-reference</a:t>
            </a:r>
          </a:p>
          <a:p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the_account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Uses the structure type </a:t>
            </a:r>
            <a:r>
              <a:rPr lang="en-US" altLang="zh-CN" dirty="0" err="1"/>
              <a:t>CDAccount</a:t>
            </a:r>
            <a:r>
              <a:rPr lang="en-US" altLang="zh-CN" dirty="0"/>
              <a:t> we saw earlier as the type for a call-by-reference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2B395D8-C5FA-489F-AB01-968751F9DDC5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Return Types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Structures can be the type of a value returned by</a:t>
            </a:r>
            <a:br>
              <a:rPr lang="en-US" altLang="zh-CN" sz="2400" dirty="0"/>
            </a:br>
            <a:r>
              <a:rPr lang="en-US" altLang="zh-CN" sz="2400" dirty="0"/>
              <a:t>a function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return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2D75B951-EA01-4849-B39F-E83F43809C37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Function shrink_wrap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shrink_wrap</a:t>
            </a:r>
            <a:r>
              <a:rPr lang="en-US" altLang="zh-CN" dirty="0"/>
              <a:t> builds a complete structure value</a:t>
            </a:r>
            <a:br>
              <a:rPr lang="en-US" altLang="zh-CN" dirty="0"/>
            </a:br>
            <a:r>
              <a:rPr lang="en-US" altLang="zh-CN" dirty="0"/>
              <a:t>in temp, which is returned by the function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We can use </a:t>
            </a:r>
            <a:r>
              <a:rPr lang="en-US" altLang="zh-CN" dirty="0" err="1"/>
              <a:t>shrink_wrap</a:t>
            </a:r>
            <a:r>
              <a:rPr lang="en-US" altLang="zh-CN" dirty="0"/>
              <a:t> to give a variable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CDAccount</a:t>
            </a:r>
            <a:r>
              <a:rPr lang="en-US" altLang="zh-CN" dirty="0"/>
              <a:t> a value in this way: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(1000.00, 5.1, 11);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4A8533D-3C74-485C-B5D0-998070868B0D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and Structures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assignment operator can be used to assign</a:t>
            </a:r>
            <a:br>
              <a:rPr lang="en-US" altLang="zh-CN" sz="2400" dirty="0"/>
            </a:br>
            <a:r>
              <a:rPr lang="en-US" altLang="zh-CN" sz="2400" dirty="0"/>
              <a:t>values to structure types</a:t>
            </a:r>
          </a:p>
          <a:p>
            <a:r>
              <a:rPr lang="en-US" altLang="zh-CN" sz="2400" dirty="0"/>
              <a:t>Using the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 structure again: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1000.00;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5.1;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/>
              <a:t>Assigns all member variables in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the </a:t>
            </a:r>
            <a:br>
              <a:rPr lang="en-US" altLang="zh-CN" sz="2400" dirty="0"/>
            </a:br>
            <a:r>
              <a:rPr lang="en-US" altLang="zh-CN" sz="2400" dirty="0"/>
              <a:t>corresponding values in </a:t>
            </a:r>
            <a:r>
              <a:rPr lang="en-US" altLang="zh-CN" sz="2400" dirty="0" err="1"/>
              <a:t>my_account</a:t>
            </a: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EAD6735-9CF4-441D-B175-852E2916694E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Structures can contain member variables that are also structures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struct PersonInfo contains a Date structure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965200" y="2695575"/>
            <a:ext cx="3067050" cy="243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</a:t>
            </a:r>
            <a:r>
              <a:rPr lang="en-US" altLang="zh-CN" b="1">
                <a:solidFill>
                  <a:schemeClr val="hlink"/>
                </a:solidFill>
              </a:rPr>
              <a:t>Date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month;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day;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year;</a:t>
            </a:r>
            <a:br>
              <a:rPr lang="en-US" altLang="zh-CN" b="1"/>
            </a:br>
            <a:r>
              <a:rPr lang="en-US" altLang="zh-CN" b="1"/>
              <a:t>};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5026025" y="2447925"/>
            <a:ext cx="32115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PersonInfo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height;</a:t>
            </a:r>
            <a:br>
              <a:rPr lang="en-US" altLang="zh-CN" b="1"/>
            </a:br>
            <a:r>
              <a:rPr lang="en-US" altLang="zh-CN" b="1"/>
              <a:t>    int weight;</a:t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chemeClr val="hlink"/>
                </a:solidFill>
              </a:rPr>
              <a:t>Date birthday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endParaRPr lang="en-US" altLang="zh-CN" b="1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Hierarchical Structures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18A531A-DA7F-4873-B9EF-65F70AF0D07B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PersonInfo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variable of type </a:t>
            </a:r>
            <a:r>
              <a:rPr lang="en-US" altLang="zh-CN" sz="2400" dirty="0" err="1"/>
              <a:t>PersonInfo</a:t>
            </a:r>
            <a:r>
              <a:rPr lang="en-US" altLang="zh-CN" sz="2400" dirty="0"/>
              <a:t> is declared by</a:t>
            </a:r>
            <a:br>
              <a:rPr lang="en-US" altLang="zh-CN" sz="2400" dirty="0"/>
            </a:br>
            <a:r>
              <a:rPr lang="en-US" altLang="zh-CN" sz="2400" dirty="0"/>
              <a:t>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PersonInfo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person1;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To display the birth year of person1,  first access the</a:t>
            </a:r>
            <a:br>
              <a:rPr lang="en-US" altLang="zh-CN" sz="2400" dirty="0"/>
            </a:br>
            <a:r>
              <a:rPr lang="en-US" altLang="zh-CN" sz="2400" dirty="0"/>
              <a:t> birthday member of person1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 person1.birthday…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But we want the year, so we now specify the </a:t>
            </a:r>
            <a:br>
              <a:rPr lang="en-US" altLang="zh-CN" sz="2400" dirty="0"/>
            </a:br>
            <a:r>
              <a:rPr lang="en-US" altLang="zh-CN" sz="2400" dirty="0"/>
              <a:t>year member of the birthday member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person1.birthday.year;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Review </a:t>
            </a:r>
            <a:r>
              <a:rPr lang="en-US" altLang="zh-CN" dirty="0"/>
              <a:t>Pointers and Dynamic </a:t>
            </a:r>
            <a:r>
              <a:rPr lang="en-US" altLang="zh-CN" dirty="0" smtClean="0"/>
              <a:t>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ew </a:t>
            </a:r>
            <a:r>
              <a:rPr lang="en-US" altLang="zh-CN" sz="33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*p; 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…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delete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p;</a:t>
            </a:r>
          </a:p>
          <a:p>
            <a:pPr marL="0" indent="0">
              <a:buNone/>
            </a:pPr>
            <a:endParaRPr lang="en-US" altLang="zh-CN" sz="33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(new, delete), </a:t>
            </a:r>
            <a:r>
              <a:rPr lang="en-US" altLang="zh-CN" sz="3300" dirty="0">
                <a:ea typeface="宋体" panose="02010600030101010101" pitchFamily="2" charset="-122"/>
              </a:rPr>
              <a:t>the variable can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33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It come from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0144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F749A13-E283-46BF-AFB7-4024649CBD76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structure can be initialized when declared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year;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be initialized in this way</a:t>
            </a:r>
            <a:br>
              <a:rPr lang="en-US" altLang="zh-CN" dirty="0"/>
            </a:br>
            <a:r>
              <a:rPr lang="en-US" altLang="zh-CN" dirty="0"/>
              <a:t>           		Date  </a:t>
            </a:r>
            <a:r>
              <a:rPr lang="en-US" altLang="zh-CN" dirty="0" err="1"/>
              <a:t>due_date</a:t>
            </a:r>
            <a:r>
              <a:rPr lang="en-US" altLang="zh-CN" dirty="0"/>
              <a:t> = {12, 31, 2004};</a:t>
            </a:r>
          </a:p>
        </p:txBody>
      </p:sp>
      <p:grpSp>
        <p:nvGrpSpPr>
          <p:cNvPr id="531466" name="Group 10"/>
          <p:cNvGrpSpPr>
            <a:grpSpLocks/>
          </p:cNvGrpSpPr>
          <p:nvPr/>
        </p:nvGrpSpPr>
        <p:grpSpPr bwMode="auto">
          <a:xfrm>
            <a:off x="5295900" y="3581400"/>
            <a:ext cx="1257300" cy="1752600"/>
            <a:chOff x="3036" y="2100"/>
            <a:chExt cx="792" cy="1104"/>
          </a:xfrm>
        </p:grpSpPr>
        <p:sp>
          <p:nvSpPr>
            <p:cNvPr id="531458" name="Line 2"/>
            <p:cNvSpPr>
              <a:spLocks noChangeShapeType="1"/>
            </p:cNvSpPr>
            <p:nvPr/>
          </p:nvSpPr>
          <p:spPr bwMode="auto">
            <a:xfrm flipV="1">
              <a:off x="3816" y="2100"/>
              <a:ext cx="0" cy="11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59" name="Line 3"/>
            <p:cNvSpPr>
              <a:spLocks noChangeShapeType="1"/>
            </p:cNvSpPr>
            <p:nvPr/>
          </p:nvSpPr>
          <p:spPr bwMode="auto">
            <a:xfrm flipH="1" flipV="1">
              <a:off x="3036" y="2100"/>
              <a:ext cx="7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7" name="Group 11"/>
          <p:cNvGrpSpPr>
            <a:grpSpLocks/>
          </p:cNvGrpSpPr>
          <p:nvPr/>
        </p:nvGrpSpPr>
        <p:grpSpPr bwMode="auto">
          <a:xfrm>
            <a:off x="5276850" y="3886200"/>
            <a:ext cx="1809750" cy="1466850"/>
            <a:chOff x="3048" y="2292"/>
            <a:chExt cx="1140" cy="924"/>
          </a:xfrm>
        </p:grpSpPr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4176" y="2292"/>
              <a:ext cx="0" cy="9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H="1">
              <a:off x="3048" y="2292"/>
              <a:ext cx="11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8" name="Group 12"/>
          <p:cNvGrpSpPr>
            <a:grpSpLocks/>
          </p:cNvGrpSpPr>
          <p:nvPr/>
        </p:nvGrpSpPr>
        <p:grpSpPr bwMode="auto">
          <a:xfrm>
            <a:off x="5276850" y="4286250"/>
            <a:ext cx="2495550" cy="1047750"/>
            <a:chOff x="3036" y="2532"/>
            <a:chExt cx="1572" cy="660"/>
          </a:xfrm>
        </p:grpSpPr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4608" y="2532"/>
              <a:ext cx="0" cy="6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H="1" flipV="1">
              <a:off x="3036" y="2544"/>
              <a:ext cx="15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Initializing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43BC920-1B53-47E5-A931-B3E1F9088EF4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Write a definition for a structure type for records consisting of a person’s wage rate, accrued vacation (in whole days), and status (hourly or salaried). Represent the status as one of the two character values ‘H’ and ‘S’.  Call the type EmployeeRecord.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985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F7BE4E0-52D3-4266-BFA2-807F211D9DA6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</a:t>
            </a:r>
            <a:br>
              <a:rPr lang="en-US" altLang="zh-CN" dirty="0"/>
            </a:br>
            <a:r>
              <a:rPr lang="en-US" altLang="zh-CN" dirty="0"/>
              <a:t>objects</a:t>
            </a:r>
          </a:p>
          <a:p>
            <a:pPr lvl="1"/>
            <a:r>
              <a:rPr lang="en-US" altLang="zh-CN" dirty="0"/>
              <a:t>The definition of a class includes</a:t>
            </a:r>
          </a:p>
          <a:p>
            <a:pPr lvl="2"/>
            <a:r>
              <a:rPr lang="en-US" altLang="zh-CN" dirty="0"/>
              <a:t>Description of the kinds of values of the member</a:t>
            </a:r>
            <a:br>
              <a:rPr lang="en-US" altLang="zh-CN" dirty="0"/>
            </a:br>
            <a:r>
              <a:rPr lang="en-US" altLang="zh-CN" dirty="0"/>
              <a:t>variables</a:t>
            </a:r>
          </a:p>
          <a:p>
            <a:pPr lvl="2"/>
            <a:r>
              <a:rPr lang="en-US" altLang="zh-CN" dirty="0"/>
              <a:t>Description of the member functions</a:t>
            </a:r>
          </a:p>
          <a:p>
            <a:pPr lvl="1"/>
            <a:r>
              <a:rPr lang="en-US" altLang="zh-CN" dirty="0"/>
              <a:t>A class description is somewhat like a structure definition plus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C1F8806-AE0E-4470-BA34-B9A85DE0BE03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Class Example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create a new  type named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as </a:t>
            </a:r>
            <a:br>
              <a:rPr lang="en-US" altLang="zh-CN" sz="2400" dirty="0"/>
            </a:br>
            <a:r>
              <a:rPr lang="en-US" altLang="zh-CN" sz="2400" dirty="0"/>
              <a:t>a class definition</a:t>
            </a:r>
          </a:p>
          <a:p>
            <a:pPr lvl="1"/>
            <a:r>
              <a:rPr lang="en-US" altLang="zh-CN" sz="2400" dirty="0"/>
              <a:t>Decide on the values to represent</a:t>
            </a:r>
          </a:p>
          <a:p>
            <a:pPr lvl="1"/>
            <a:r>
              <a:rPr lang="en-US" altLang="zh-CN" sz="2400" dirty="0"/>
              <a:t>This example’s values are dates such as July 4</a:t>
            </a:r>
            <a:br>
              <a:rPr lang="en-US" altLang="zh-CN" sz="2400" dirty="0"/>
            </a:br>
            <a:r>
              <a:rPr lang="en-US" altLang="zh-CN" sz="2400" dirty="0"/>
              <a:t>using an integer for the number of the month	</a:t>
            </a:r>
          </a:p>
          <a:p>
            <a:pPr lvl="2"/>
            <a:r>
              <a:rPr lang="en-US" altLang="zh-CN" sz="2000" dirty="0"/>
              <a:t>Member variable month is an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(Jan = 1, Feb = 2, etc.)</a:t>
            </a:r>
          </a:p>
          <a:p>
            <a:pPr lvl="2"/>
            <a:r>
              <a:rPr lang="en-US" altLang="zh-CN" sz="2000" dirty="0"/>
              <a:t>Member variable day is an 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lvl="1"/>
            <a:r>
              <a:rPr lang="en-US" altLang="zh-CN" sz="2400" dirty="0"/>
              <a:t>Decide on the member functions needed</a:t>
            </a:r>
          </a:p>
          <a:p>
            <a:pPr lvl="1"/>
            <a:r>
              <a:rPr lang="en-US" altLang="zh-CN" sz="2400" dirty="0"/>
              <a:t>We use just one member function named output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FB395C6-246E-4B37-B354-E83EB6A12668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603750" y="45545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Member Function </a:t>
            </a:r>
            <a:r>
              <a:rPr lang="en-US" altLang="zh-CN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6049963" y="34290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DayOfYear Definition</a:t>
            </a: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 lvl="1"/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BC1C5A1-E3CC-466B-A773-3A035EFED8ED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Member Function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are declared in the class</a:t>
            </a:r>
            <a:br>
              <a:rPr lang="en-US" altLang="zh-CN" sz="2400" dirty="0"/>
            </a:br>
            <a:r>
              <a:rPr lang="en-US" altLang="zh-CN" sz="2400" dirty="0"/>
              <a:t>declaration </a:t>
            </a:r>
          </a:p>
          <a:p>
            <a:r>
              <a:rPr lang="en-US" altLang="zh-CN" sz="2400" dirty="0"/>
              <a:t>Member function definitions identify the class</a:t>
            </a:r>
            <a:br>
              <a:rPr lang="en-US" altLang="zh-CN" sz="2400" dirty="0"/>
            </a:br>
            <a:r>
              <a:rPr lang="en-US" altLang="zh-CN" sz="2400" dirty="0"/>
              <a:t>in which the function is a member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&lt;&lt;  “,  day = “ &lt;&lt; day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BC1BB46-FF55-4710-A752-60B732C17BC1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Definition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Member function definition syntax:</a:t>
            </a:r>
            <a:br>
              <a:rPr lang="en-US" altLang="zh-CN" sz="2400" dirty="0"/>
            </a:br>
            <a:r>
              <a:rPr lang="en-US" altLang="zh-CN" sz="2400" dirty="0" err="1"/>
              <a:t>Returned_Type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Function_Name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Parameter_List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Function Body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Example: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              &lt;&lt; “, day = “ &lt;&lt; day 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4C10697-EB26-40F8-8454-659F586D3D7A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‘::’ Operator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‘::’  is the scope resolution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Tells the class a member function is a member of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r>
              <a:rPr lang="en-US" altLang="zh-CN" dirty="0"/>
              <a:t>  indicates that function output is a member of the            </a:t>
            </a:r>
            <a:r>
              <a:rPr lang="en-US" altLang="zh-CN" dirty="0" err="1"/>
              <a:t>DayOfYear</a:t>
            </a:r>
            <a:r>
              <a:rPr lang="en-US" altLang="zh-CN" dirty="0"/>
              <a:t> class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The class name that precedes ‘::’ is a type qualifier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D38DFE5-D1F6-4BD5-9197-C5F3219C81A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‘::’ and ‘.’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‘::’ used with classes to identify a member 	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// function body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     		 		               </a:t>
            </a:r>
          </a:p>
          <a:p>
            <a:r>
              <a:rPr lang="en-US" altLang="zh-CN" sz="2400" dirty="0"/>
              <a:t>‘.’used with variables to identify a member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Review </a:t>
            </a:r>
            <a:r>
              <a:rPr lang="en-US" altLang="zh-CN" dirty="0"/>
              <a:t>Pointers and Dynamic 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 * a = new 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3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0564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Calling the </a:t>
            </a:r>
            <a:r>
              <a:rPr lang="en-US" altLang="zh-CN" dirty="0" err="1"/>
              <a:t>DayOfYear</a:t>
            </a:r>
            <a:r>
              <a:rPr lang="en-US" altLang="zh-CN" dirty="0"/>
              <a:t> member function output</a:t>
            </a:r>
            <a:br>
              <a:rPr lang="en-US" altLang="zh-CN" dirty="0"/>
            </a:br>
            <a:r>
              <a:rPr lang="en-US" altLang="zh-CN" dirty="0"/>
              <a:t>is done in this way: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today,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Note that today and birthday have their own </a:t>
            </a:r>
            <a:br>
              <a:rPr lang="en-US" altLang="zh-CN" dirty="0"/>
            </a:br>
            <a:r>
              <a:rPr lang="en-US" altLang="zh-CN" dirty="0"/>
              <a:t>versions of the month and day variables for use by the output function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60255E5-7D97-4677-840F-D949404077EC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13238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06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64673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11. Below we have redefined the </a:t>
            </a: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DayOfYear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from Display 10.3 so that </a:t>
            </a:r>
            <a:r>
              <a:rPr lang="en-US" altLang="zh-CN" sz="2400" dirty="0" smtClean="0"/>
              <a:t>it now </a:t>
            </a:r>
            <a:r>
              <a:rPr lang="en-US" altLang="zh-CN" sz="2400" dirty="0"/>
              <a:t>has one additional member function called input. Write an </a:t>
            </a:r>
            <a:r>
              <a:rPr lang="en-US" altLang="zh-CN" sz="2400" dirty="0" smtClean="0"/>
              <a:t>appropriate definition </a:t>
            </a:r>
            <a:r>
              <a:rPr lang="en-US" altLang="zh-CN" sz="2400" dirty="0"/>
              <a:t>for the member function input.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input(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output(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290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E82BA9C-BD2E-43CF-BBC9-F384A6D60BB7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Encapsulation is</a:t>
            </a:r>
          </a:p>
          <a:p>
            <a:pPr lvl="1"/>
            <a:r>
              <a:rPr lang="en-US" altLang="zh-CN" dirty="0"/>
              <a:t>Combining a number of items, such as variables and functions, into a single package such as an object of a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7C4228F-8F5C-4CAC-8F29-56621E7C21CE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DayOfYear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Changing how the month is stored in the class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requires changes to the program</a:t>
            </a:r>
          </a:p>
          <a:p>
            <a:r>
              <a:rPr lang="en-US" altLang="zh-CN" sz="2400" dirty="0"/>
              <a:t>If we decide to store the month as three </a:t>
            </a:r>
            <a:br>
              <a:rPr lang="en-US" altLang="zh-CN" sz="2400" dirty="0"/>
            </a:br>
            <a:r>
              <a:rPr lang="en-US" altLang="zh-CN" sz="2400" dirty="0"/>
              <a:t>characters (JAN, FEB, etc.) instead of an </a:t>
            </a:r>
            <a:r>
              <a:rPr lang="en-US" altLang="zh-CN" sz="2400" dirty="0" err="1"/>
              <a:t>int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/>
              <a:t>will no longer work because</a:t>
            </a:r>
            <a:br>
              <a:rPr lang="en-US" altLang="zh-CN" sz="2400" dirty="0"/>
            </a:br>
            <a:r>
              <a:rPr lang="en-US" altLang="zh-CN" sz="2400" dirty="0"/>
              <a:t>we now have three character variables to read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if(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/>
              <a:t>will no longer</a:t>
            </a:r>
            <a:br>
              <a:rPr lang="en-US" altLang="zh-CN" sz="2400" dirty="0"/>
            </a:br>
            <a:r>
              <a:rPr lang="en-US" altLang="zh-CN" sz="2400" dirty="0"/>
              <a:t>work to compare months</a:t>
            </a:r>
          </a:p>
          <a:p>
            <a:pPr lvl="1"/>
            <a:r>
              <a:rPr lang="en-US" altLang="zh-CN" sz="2400" dirty="0"/>
              <a:t>The member function “output” no longer works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48C4D13-A982-4476-959A-66E73CCE9D9B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Class Definitions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Changing the implementation of DayOfYear </a:t>
            </a:r>
            <a:br>
              <a:rPr lang="en-US" altLang="zh-CN"/>
            </a:br>
            <a:r>
              <a:rPr lang="en-US" altLang="zh-CN"/>
              <a:t>requires changes to the program that uses </a:t>
            </a:r>
            <a:br>
              <a:rPr lang="en-US" altLang="zh-CN"/>
            </a:br>
            <a:r>
              <a:rPr lang="en-US" altLang="zh-CN"/>
              <a:t>DayOfYear</a:t>
            </a:r>
          </a:p>
          <a:p>
            <a:r>
              <a:rPr lang="en-US" altLang="zh-CN"/>
              <a:t>An ideal class definition of DayOfYear could </a:t>
            </a:r>
            <a:br>
              <a:rPr lang="en-US" altLang="zh-CN"/>
            </a:br>
            <a:r>
              <a:rPr lang="en-US" altLang="zh-CN"/>
              <a:t>be changed without requiring changes to</a:t>
            </a:r>
            <a:br>
              <a:rPr lang="en-US" altLang="zh-CN"/>
            </a:br>
            <a:r>
              <a:rPr lang="en-US" altLang="zh-CN"/>
              <a:t>the program that uses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9713754-1E35-466A-890F-3CF44DAC9EBE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Fixing DayOfYear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To fix DayOfYear</a:t>
            </a:r>
          </a:p>
          <a:p>
            <a:pPr lvl="1"/>
            <a:r>
              <a:rPr lang="en-US" altLang="zh-CN" sz="2400"/>
              <a:t>We need to add member functions to use when </a:t>
            </a:r>
            <a:br>
              <a:rPr lang="en-US" altLang="zh-CN" sz="2400"/>
            </a:br>
            <a:r>
              <a:rPr lang="en-US" altLang="zh-CN" sz="2400"/>
              <a:t>changing or accessing the member variables</a:t>
            </a:r>
          </a:p>
          <a:p>
            <a:pPr lvl="2"/>
            <a:r>
              <a:rPr lang="en-US" altLang="zh-CN" sz="2000"/>
              <a:t>If the program never directly references the member </a:t>
            </a:r>
            <a:br>
              <a:rPr lang="en-US" altLang="zh-CN" sz="2000"/>
            </a:br>
            <a:r>
              <a:rPr lang="en-US" altLang="zh-CN" sz="2000"/>
              <a:t>variables, changing how the variables are stored will not</a:t>
            </a:r>
            <a:br>
              <a:rPr lang="en-US" altLang="zh-CN" sz="2000"/>
            </a:br>
            <a:r>
              <a:rPr lang="en-US" altLang="zh-CN" sz="2000"/>
              <a:t>require changing the program</a:t>
            </a:r>
          </a:p>
          <a:p>
            <a:pPr lvl="1"/>
            <a:r>
              <a:rPr lang="en-US" altLang="zh-CN" sz="2400"/>
              <a:t>We need to be sure that the program does not ever </a:t>
            </a:r>
            <a:br>
              <a:rPr lang="en-US" altLang="zh-CN" sz="2400"/>
            </a:br>
            <a:r>
              <a:rPr lang="en-US" altLang="zh-CN" sz="2400"/>
              <a:t>directly reference the member variables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4F9AA10-7F68-47C7-9E18-69C1B072E562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 helps us restrict the program from directly </a:t>
            </a:r>
            <a:br>
              <a:rPr lang="en-US" altLang="zh-CN" dirty="0"/>
            </a:br>
            <a:r>
              <a:rPr lang="en-US" altLang="zh-CN" dirty="0"/>
              <a:t>referencing member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private members of a class can only be referenced within the definitions of member functions</a:t>
            </a:r>
          </a:p>
          <a:p>
            <a:pPr lvl="2"/>
            <a:r>
              <a:rPr lang="en-US" altLang="zh-CN" dirty="0"/>
              <a:t>If the program tries to access a private member, the</a:t>
            </a:r>
            <a:br>
              <a:rPr lang="en-US" altLang="zh-CN" dirty="0"/>
            </a:br>
            <a:r>
              <a:rPr lang="en-US" altLang="zh-CN" dirty="0"/>
              <a:t>compiler gives an error message</a:t>
            </a:r>
          </a:p>
          <a:p>
            <a:pPr lvl="1"/>
            <a:r>
              <a:rPr lang="en-US" altLang="zh-CN" dirty="0"/>
              <a:t>Private members can be </a:t>
            </a:r>
            <a:r>
              <a:rPr lang="en-US" altLang="zh-CN" dirty="0">
                <a:solidFill>
                  <a:srgbClr val="FF0000"/>
                </a:solidFill>
              </a:rPr>
              <a:t>variables or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615F484-89A7-4E8C-A7B8-969B6D5B651A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Private Variables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Private variables cannot be accessed directly </a:t>
            </a:r>
            <a:br>
              <a:rPr lang="en-US" altLang="zh-CN" sz="2400" dirty="0"/>
            </a:br>
            <a:r>
              <a:rPr lang="en-US" altLang="zh-CN" sz="2400" dirty="0"/>
              <a:t>by the program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Changing their values requires the use of public</a:t>
            </a:r>
            <a:br>
              <a:rPr lang="en-US" altLang="zh-CN" sz="2400" dirty="0"/>
            </a:br>
            <a:r>
              <a:rPr lang="en-US" altLang="zh-CN" sz="2400" dirty="0"/>
              <a:t>member functions of the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To set the private month and day variables in a new 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class use a member function such as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::set(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month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day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EC109F8-7D0F-487F-BBE2-DBF8E6575CF3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 Members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keyword private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only by member </a:t>
            </a:r>
            <a:br>
              <a:rPr lang="en-US" altLang="zh-CN" sz="2400"/>
            </a:br>
            <a:r>
              <a:rPr lang="en-US" altLang="zh-CN" sz="2400"/>
              <a:t>functions of the class</a:t>
            </a:r>
          </a:p>
          <a:p>
            <a:pPr lvl="1"/>
            <a:r>
              <a:rPr lang="en-US" altLang="zh-CN" sz="2400"/>
              <a:t>Members that follow the keyword private are </a:t>
            </a:r>
            <a:br>
              <a:rPr lang="en-US" altLang="zh-CN" sz="2400"/>
            </a:br>
            <a:r>
              <a:rPr lang="en-US" altLang="zh-CN" sz="2400"/>
              <a:t>private members of the class</a:t>
            </a:r>
          </a:p>
          <a:p>
            <a:r>
              <a:rPr lang="en-US" altLang="zh-CN" sz="2400"/>
              <a:t>The keyword public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from outside the </a:t>
            </a:r>
            <a:br>
              <a:rPr lang="en-US" altLang="zh-CN" sz="2400"/>
            </a:br>
            <a:r>
              <a:rPr lang="en-US" altLang="zh-CN" sz="2400"/>
              <a:t>class</a:t>
            </a:r>
          </a:p>
          <a:p>
            <a:pPr lvl="1"/>
            <a:r>
              <a:rPr lang="en-US" altLang="zh-CN" sz="2400"/>
              <a:t>Members that follow the keyword public are public </a:t>
            </a:r>
            <a:br>
              <a:rPr lang="en-US" altLang="zh-CN" sz="2400"/>
            </a:br>
            <a:r>
              <a:rPr lang="en-US" altLang="zh-CN" sz="2400"/>
              <a:t>members of the class	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52D6DFC-8110-4D8F-96D6-905122C8FEF5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new </a:t>
            </a:r>
            <a:r>
              <a:rPr lang="en-US" altLang="zh-CN" dirty="0" err="1"/>
              <a:t>DayOfYear</a:t>
            </a:r>
            <a:r>
              <a:rPr lang="en-US" altLang="zh-CN" dirty="0"/>
              <a:t> class demonstrated in </a:t>
            </a:r>
            <a:br>
              <a:rPr lang="en-US" altLang="zh-CN" dirty="0"/>
            </a:br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Uses all private member variables</a:t>
            </a:r>
          </a:p>
          <a:p>
            <a:pPr lvl="1"/>
            <a:r>
              <a:rPr lang="en-US" altLang="zh-CN" dirty="0"/>
              <a:t>Uses member functions to do all manipulation of the private member variables</a:t>
            </a:r>
          </a:p>
          <a:p>
            <a:pPr lvl="2"/>
            <a:r>
              <a:rPr lang="en-US" altLang="zh-CN" dirty="0"/>
              <a:t>Member variables and member                                 function definitions can be</a:t>
            </a:r>
            <a:br>
              <a:rPr lang="en-US" altLang="zh-CN" dirty="0"/>
            </a:br>
            <a:r>
              <a:rPr lang="en-US" altLang="zh-CN" dirty="0"/>
              <a:t>changed without changes to the</a:t>
            </a:r>
            <a:br>
              <a:rPr lang="en-US" altLang="zh-CN" dirty="0"/>
            </a:br>
            <a:r>
              <a:rPr lang="en-US" altLang="zh-CN" dirty="0"/>
              <a:t>program that uses </a:t>
            </a:r>
            <a:r>
              <a:rPr lang="en-US" altLang="zh-CN" dirty="0" err="1"/>
              <a:t>DayOfYear</a:t>
            </a:r>
            <a:r>
              <a:rPr lang="en-US" altLang="zh-CN" dirty="0"/>
              <a:t> 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4876800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5491163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5E963D3-8764-4F99-9F90-AF683C19A05B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Structures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Abstract </a:t>
            </a:r>
            <a:r>
              <a:rPr lang="en-US" altLang="zh-CN" sz="3200">
                <a:solidFill>
                  <a:srgbClr val="A50021"/>
                </a:solidFill>
              </a:rPr>
              <a:t>Data </a:t>
            </a:r>
            <a:r>
              <a:rPr lang="en-US" altLang="zh-CN" sz="3200" smtClean="0">
                <a:solidFill>
                  <a:srgbClr val="A50021"/>
                </a:solidFill>
              </a:rPr>
              <a:t>Types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8BBDAFB-273C-4C61-8C91-3131F2E423D5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Private Variables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It is normal to make all member variables private</a:t>
            </a:r>
          </a:p>
          <a:p>
            <a:r>
              <a:rPr lang="en-US" altLang="zh-CN" sz="2400" dirty="0"/>
              <a:t>Private variables require member functions to </a:t>
            </a:r>
            <a:br>
              <a:rPr lang="en-US" altLang="zh-CN" sz="2400" dirty="0"/>
            </a:br>
            <a:r>
              <a:rPr lang="en-US" altLang="zh-CN" sz="2400" dirty="0"/>
              <a:t>perform all changing and retrieving of values</a:t>
            </a: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Accessor</a:t>
            </a:r>
            <a:r>
              <a:rPr lang="en-US" altLang="zh-CN" sz="2400" dirty="0"/>
              <a:t> functions allow you to obtain the </a:t>
            </a:r>
            <a:br>
              <a:rPr lang="en-US" altLang="zh-CN" sz="2400" dirty="0"/>
            </a:br>
            <a:r>
              <a:rPr lang="en-US" altLang="zh-CN" sz="2400" dirty="0"/>
              <a:t>values of member variables</a:t>
            </a:r>
          </a:p>
          <a:p>
            <a:pPr lvl="2"/>
            <a:r>
              <a:rPr lang="en-US" altLang="zh-CN" sz="2000" dirty="0"/>
              <a:t>Example: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in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Mutator</a:t>
            </a:r>
            <a:r>
              <a:rPr lang="en-US" altLang="zh-CN" sz="2400" dirty="0"/>
              <a:t> functions allow you to change the values</a:t>
            </a:r>
            <a:br>
              <a:rPr lang="en-US" altLang="zh-CN" sz="2400" dirty="0"/>
            </a:br>
            <a:r>
              <a:rPr lang="en-US" altLang="zh-CN" sz="2400" dirty="0"/>
              <a:t>of member variables</a:t>
            </a:r>
          </a:p>
          <a:p>
            <a:pPr lvl="2"/>
            <a:r>
              <a:rPr lang="en-US" altLang="zh-CN" sz="2000" dirty="0"/>
              <a:t>Example:  set in class </a:t>
            </a:r>
            <a:r>
              <a:rPr lang="en-US" altLang="zh-CN" sz="2000" dirty="0" err="1"/>
              <a:t>DayOfYear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0C2A19E-253E-46B3-ACBC-397357ACB908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Class Definitions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a class definition is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Member_Specification_3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15104B6-4771-4C54-AEA1-6FC3E9B5C1FD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Object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Once a class is defined, an object of the class is</a:t>
            </a:r>
            <a:br>
              <a:rPr lang="en-US" altLang="zh-CN" sz="2400" dirty="0"/>
            </a:br>
            <a:r>
              <a:rPr lang="en-US" altLang="zh-CN" sz="2400" dirty="0"/>
              <a:t>declared just as variables of any other type</a:t>
            </a:r>
          </a:p>
          <a:p>
            <a:pPr lvl="1"/>
            <a:r>
              <a:rPr lang="en-US" altLang="zh-CN" sz="2400" dirty="0"/>
              <a:t>Example:  To create two objects of type Bicycle: 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Bicycle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	     // class definition lines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};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Bicycle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my_bike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your_bike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34F5E4C-EFB8-4B63-8FBF-E47763AB1DFE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Objects and structures can be assigned values</a:t>
            </a:r>
            <a:br>
              <a:rPr lang="en-US" altLang="zh-CN" dirty="0"/>
            </a:br>
            <a:r>
              <a:rPr lang="en-US" altLang="zh-CN" dirty="0"/>
              <a:t>with the assignment operator (=)</a:t>
            </a:r>
          </a:p>
          <a:p>
            <a:pPr lvl="1"/>
            <a:r>
              <a:rPr lang="en-US" altLang="zh-CN" dirty="0"/>
              <a:t>Example:   </a:t>
            </a:r>
            <a:br>
              <a:rPr lang="en-US" altLang="zh-CN" dirty="0"/>
            </a:br>
            <a:r>
              <a:rPr lang="en-US" altLang="zh-CN" dirty="0"/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tomorrow;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tomorrow.set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(11, 19);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tomorrow;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CFB1171-6656-4833-90B0-F2ED5C6B21D6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bank account class allows </a:t>
            </a:r>
          </a:p>
          <a:p>
            <a:pPr lvl="1"/>
            <a:r>
              <a:rPr lang="en-US" altLang="zh-CN" dirty="0"/>
              <a:t>Withdrawal of money at any time</a:t>
            </a:r>
          </a:p>
          <a:p>
            <a:pPr lvl="1"/>
            <a:r>
              <a:rPr lang="en-US" altLang="zh-CN" dirty="0"/>
              <a:t>All operations normally expected of a bank account (implemented with member functions)</a:t>
            </a:r>
          </a:p>
          <a:p>
            <a:pPr lvl="1"/>
            <a:r>
              <a:rPr lang="en-US" altLang="zh-CN" dirty="0"/>
              <a:t>Storing an account balance</a:t>
            </a:r>
          </a:p>
          <a:p>
            <a:pPr lvl="1"/>
            <a:r>
              <a:rPr lang="en-US" altLang="zh-CN" dirty="0"/>
              <a:t>Storing the account’s interest rate</a:t>
            </a:r>
          </a:p>
        </p:txBody>
      </p:sp>
      <p:sp>
        <p:nvSpPr>
          <p:cNvPr id="55398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05301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( 1)</a:t>
            </a:r>
          </a:p>
        </p:txBody>
      </p:sp>
      <p:sp>
        <p:nvSpPr>
          <p:cNvPr id="553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56736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( 2)</a:t>
            </a:r>
          </a:p>
        </p:txBody>
      </p:sp>
      <p:sp>
        <p:nvSpPr>
          <p:cNvPr id="5539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0752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( 3)</a:t>
            </a:r>
          </a:p>
        </p:txBody>
      </p:sp>
      <p:sp>
        <p:nvSpPr>
          <p:cNvPr id="55398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6086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( 4)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BankAccount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  <p:bldP spid="5539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E084E63-D5E0-48C8-AE6C-CCFFA1FFB7ED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Public Members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Recall that if calling a member function from the </a:t>
            </a:r>
            <a:br>
              <a:rPr lang="en-US" altLang="zh-CN" dirty="0"/>
            </a:br>
            <a:r>
              <a:rPr lang="en-US" altLang="zh-CN" dirty="0"/>
              <a:t>main function of a program, you must include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the</a:t>
            </a:r>
            <a:r>
              <a:rPr lang="en-US" altLang="zh-CN" dirty="0"/>
              <a:t> object name:</a:t>
            </a:r>
            <a:br>
              <a:rPr lang="en-US" altLang="zh-CN" dirty="0"/>
            </a:br>
            <a:r>
              <a:rPr lang="en-US" altLang="zh-CN" dirty="0"/>
              <a:t>      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account1.update(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6B6E3A6-C4D5-468C-9ABA-2A974D37ADA2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Private Members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member function calls a private </a:t>
            </a:r>
            <a:br>
              <a:rPr lang="en-US" altLang="zh-CN" sz="2400" dirty="0"/>
            </a:br>
            <a:r>
              <a:rPr lang="en-US" altLang="zh-CN" sz="2400" dirty="0"/>
              <a:t>member function, an object name is not used</a:t>
            </a:r>
          </a:p>
          <a:p>
            <a:pPr lvl="1"/>
            <a:r>
              <a:rPr lang="en-US" altLang="zh-CN" sz="2400" dirty="0"/>
              <a:t>fraction (double percent); </a:t>
            </a:r>
            <a:br>
              <a:rPr lang="en-US" altLang="zh-CN" sz="2400" dirty="0"/>
            </a:br>
            <a:r>
              <a:rPr lang="en-US" altLang="zh-CN" sz="2400" dirty="0"/>
              <a:t>is a private member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</a:p>
          <a:p>
            <a:pPr lvl="1"/>
            <a:r>
              <a:rPr lang="en-US" altLang="zh-CN" sz="2400" dirty="0"/>
              <a:t>fraction is called by member function update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::update(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 balance = balance + 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               		                       fraction(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)* balance;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83C0D5E-BDD5-4700-887C-1A3232E9AD00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constructor can be used to initialize member</a:t>
            </a:r>
            <a:br>
              <a:rPr lang="en-US" altLang="zh-CN" sz="2400" dirty="0"/>
            </a:br>
            <a:r>
              <a:rPr lang="en-US" altLang="zh-CN" sz="2400" dirty="0"/>
              <a:t>variables when an object is declared	</a:t>
            </a:r>
          </a:p>
          <a:p>
            <a:pPr lvl="1"/>
            <a:r>
              <a:rPr lang="en-US" altLang="zh-CN" sz="2400" dirty="0"/>
              <a:t>A constructor is a member function that is usually 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</a:p>
          <a:p>
            <a:pPr lvl="1"/>
            <a:r>
              <a:rPr lang="en-US" altLang="zh-CN" sz="2400" dirty="0"/>
              <a:t>A constructor is automatically called when an object</a:t>
            </a:r>
            <a:br>
              <a:rPr lang="en-US" altLang="zh-CN" sz="2400" dirty="0"/>
            </a:br>
            <a:r>
              <a:rPr lang="en-US" altLang="zh-CN" sz="2400" dirty="0"/>
              <a:t>of the class is declared</a:t>
            </a:r>
          </a:p>
          <a:p>
            <a:pPr lvl="1"/>
            <a:r>
              <a:rPr lang="en-US" altLang="zh-CN" sz="2400" dirty="0"/>
              <a:t>A constructor’s name </a:t>
            </a:r>
            <a:r>
              <a:rPr lang="en-US" altLang="zh-CN" sz="2400" dirty="0">
                <a:solidFill>
                  <a:srgbClr val="FF0000"/>
                </a:solidFill>
              </a:rPr>
              <a:t>must be the name of the class</a:t>
            </a:r>
          </a:p>
          <a:p>
            <a:pPr lvl="1"/>
            <a:r>
              <a:rPr lang="en-US" altLang="zh-CN" sz="2400" dirty="0"/>
              <a:t>A constructor </a:t>
            </a:r>
            <a:r>
              <a:rPr lang="en-US" altLang="zh-CN" sz="2400" dirty="0">
                <a:solidFill>
                  <a:srgbClr val="FF0000"/>
                </a:solidFill>
              </a:rPr>
              <a:t>cannot return a value</a:t>
            </a:r>
          </a:p>
          <a:p>
            <a:pPr lvl="2"/>
            <a:r>
              <a:rPr lang="en-US" altLang="zh-CN" sz="2000" dirty="0"/>
              <a:t>No return type, not even void, is used in declaring or </a:t>
            </a:r>
            <a:br>
              <a:rPr lang="en-US" altLang="zh-CN" sz="2000" dirty="0"/>
            </a:br>
            <a:r>
              <a:rPr lang="en-US" altLang="zh-CN" sz="2000" dirty="0"/>
              <a:t>defining a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</a:p>
          <a:p>
            <a:endParaRPr lang="en-US" altLang="zh-CN" dirty="0"/>
          </a:p>
          <a:p>
            <a:r>
              <a:rPr lang="en-US" altLang="zh-CN" dirty="0" smtClean="0"/>
              <a:t>Encapsulation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ublic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rivate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01007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744" y="1551016"/>
            <a:ext cx="8294687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class 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private: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setX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a); 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getX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	return 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oid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::(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X=a;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main(){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A.setX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(2);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679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Structures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18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3303BA0-CF77-457C-BF1F-A441B9E3F855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Declaration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A constructor for the </a:t>
            </a:r>
            <a:r>
              <a:rPr lang="en-US" altLang="zh-CN" sz="2000" dirty="0" err="1"/>
              <a:t>BankAccount</a:t>
            </a:r>
            <a:r>
              <a:rPr lang="en-US" altLang="zh-CN" sz="2000" dirty="0"/>
              <a:t> class could </a:t>
            </a:r>
            <a:br>
              <a:rPr lang="en-US" altLang="zh-CN" sz="2000" dirty="0"/>
            </a:br>
            <a:r>
              <a:rPr lang="en-US" altLang="zh-CN" sz="2000" dirty="0"/>
              <a:t>be declared as: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class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balance to $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dollars.cents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interest rate to rate percent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…//The rest of the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A348B9E-704A-44E4-B418-517F24C81B07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59111" name="Group 7"/>
          <p:cNvGrpSpPr>
            <a:grpSpLocks/>
          </p:cNvGrpSpPr>
          <p:nvPr/>
        </p:nvGrpSpPr>
        <p:grpSpPr bwMode="auto">
          <a:xfrm>
            <a:off x="590550" y="2895600"/>
            <a:ext cx="552450" cy="3295650"/>
            <a:chOff x="264" y="1716"/>
            <a:chExt cx="348" cy="2076"/>
          </a:xfrm>
        </p:grpSpPr>
        <p:sp>
          <p:nvSpPr>
            <p:cNvPr id="559106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7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Constructor Definition</a:t>
            </a:r>
            <a:endParaRPr lang="en-US" altLang="zh-CN"/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/>
              <a:t>The constructor for the BankAccount class </a:t>
            </a:r>
            <a:br>
              <a:rPr lang="en-US" altLang="zh-CN" sz="2000" smtClean="0"/>
            </a:br>
            <a:r>
              <a:rPr lang="en-US" altLang="zh-CN" sz="2000" smtClean="0"/>
              <a:t>could be defined as</a:t>
            </a:r>
            <a:br>
              <a:rPr lang="en-US" altLang="zh-CN" sz="2000" smtClean="0"/>
            </a:br>
            <a:r>
              <a:rPr lang="en-US" altLang="zh-CN" sz="2000" smtClean="0"/>
              <a:t>BankAccount::BankAccount(int dollars, int cents, double rate)</a:t>
            </a:r>
            <a:br>
              <a:rPr lang="en-US" altLang="zh-CN" sz="2000" smtClean="0"/>
            </a:br>
            <a:r>
              <a:rPr lang="en-US" altLang="zh-CN" sz="2000" smtClean="0"/>
              <a:t> {</a:t>
            </a:r>
            <a:br>
              <a:rPr lang="en-US" altLang="zh-CN" sz="2000" smtClean="0"/>
            </a:br>
            <a:r>
              <a:rPr lang="en-US" altLang="zh-CN" sz="2000" smtClean="0"/>
              <a:t>    if ((dollars &lt; 0) || (cents &lt; 0) || ( rate &lt; 0 ))</a:t>
            </a:r>
            <a:br>
              <a:rPr lang="en-US" altLang="zh-CN" sz="2000" smtClean="0"/>
            </a:br>
            <a:r>
              <a:rPr lang="en-US" altLang="zh-CN" sz="2000" smtClean="0"/>
              <a:t>     {</a:t>
            </a:r>
            <a:br>
              <a:rPr lang="en-US" altLang="zh-CN" sz="2000" smtClean="0"/>
            </a:br>
            <a:r>
              <a:rPr lang="en-US" altLang="zh-CN" sz="2000" smtClean="0"/>
              <a:t>         cout &lt;&lt; “Illegal values for money or rate\n”;</a:t>
            </a:r>
            <a:br>
              <a:rPr lang="en-US" altLang="zh-CN" sz="2000" smtClean="0"/>
            </a:br>
            <a:r>
              <a:rPr lang="en-US" altLang="zh-CN" sz="2000" smtClean="0"/>
              <a:t>          exit(1);</a:t>
            </a:r>
            <a:br>
              <a:rPr lang="en-US" altLang="zh-CN" sz="2000" smtClean="0"/>
            </a:br>
            <a:r>
              <a:rPr lang="en-US" altLang="zh-CN" sz="2000" smtClean="0"/>
              <a:t>       }</a:t>
            </a:r>
            <a:br>
              <a:rPr lang="en-US" altLang="zh-CN" sz="2000" smtClean="0"/>
            </a:br>
            <a:r>
              <a:rPr lang="en-US" altLang="zh-CN" sz="2000" smtClean="0"/>
              <a:t>    balance = dollars + 0.01 * cents;</a:t>
            </a:r>
            <a:br>
              <a:rPr lang="en-US" altLang="zh-CN" sz="2000" smtClean="0"/>
            </a:br>
            <a:r>
              <a:rPr lang="en-US" altLang="zh-CN" sz="2000" smtClean="0"/>
              <a:t>    interest_rate = rate;</a:t>
            </a:r>
            <a:br>
              <a:rPr lang="en-US" altLang="zh-CN" sz="2000" smtClean="0"/>
            </a:br>
            <a:r>
              <a:rPr lang="en-US" altLang="zh-CN" sz="2000" smtClean="0"/>
              <a:t>}</a:t>
            </a:r>
            <a:br>
              <a:rPr lang="en-US" altLang="zh-CN" sz="2000" smtClean="0"/>
            </a:br>
            <a:endParaRPr lang="en-US" altLang="zh-CN" sz="200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Note that the class name and function name are the same</a:t>
            </a:r>
            <a:endParaRPr lang="en-US" altLang="zh-CN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352528A-E1E2-4D07-B48B-DEE1696D32ED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3444875" y="3162300"/>
            <a:ext cx="2190750" cy="2247900"/>
          </a:xfrm>
          <a:custGeom>
            <a:avLst/>
            <a:gdLst>
              <a:gd name="G0" fmla="+- 253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30"/>
                  <a:pt x="7332" y="3089"/>
                  <a:pt x="5915" y="4126"/>
                </a:cubicBez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close/>
              </a:path>
            </a:pathLst>
          </a:custGeom>
          <a:solidFill>
            <a:schemeClr val="hlink">
              <a:alpha val="69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(1)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constructor is not called like a normal member</a:t>
            </a:r>
            <a:br>
              <a:rPr lang="en-US" altLang="zh-CN" sz="2400"/>
            </a:br>
            <a:r>
              <a:rPr lang="en-US" altLang="zh-CN" sz="2400"/>
              <a:t>function: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BankAccount  account1; 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		account1.BankAccount(10, 50, 2.0);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8BEAB05-DC14-4D73-A070-0512E105E74D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656263" y="51784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(2)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constructor is called in the object declaration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account1(10, 50, 2.0);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Creates a </a:t>
            </a:r>
            <a:r>
              <a:rPr lang="en-US" altLang="zh-CN" dirty="0" err="1"/>
              <a:t>BankAccount</a:t>
            </a:r>
            <a:r>
              <a:rPr lang="en-US" altLang="zh-CN" dirty="0"/>
              <a:t> object and calls the </a:t>
            </a:r>
            <a:br>
              <a:rPr lang="en-US" altLang="zh-CN" dirty="0"/>
            </a:br>
            <a:r>
              <a:rPr lang="en-US" altLang="zh-CN" dirty="0"/>
              <a:t>constructor to initialize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1E63E90-6374-4A89-8662-D5B6475661D2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Constructors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Constructors can be overloaded by defining</a:t>
            </a:r>
            <a:br>
              <a:rPr lang="en-US" altLang="zh-CN" dirty="0"/>
            </a:br>
            <a:r>
              <a:rPr lang="en-US" altLang="zh-CN" dirty="0"/>
              <a:t>constructors with different parameter lists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Other possible constructors for the </a:t>
            </a:r>
            <a:r>
              <a:rPr lang="en-US" altLang="zh-CN" dirty="0" err="1"/>
              <a:t>BankAccount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 might be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balance, 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CB82B92-266E-4639-9B79-4D5D94E18CE1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Default Constructor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default constructor uses no parameters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  <a:br>
              <a:rPr lang="en-US" altLang="zh-CN" sz="2400" dirty="0"/>
            </a:br>
            <a:r>
              <a:rPr lang="en-US" altLang="zh-CN" sz="2400" dirty="0"/>
              <a:t>could be declared in this way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	// initializes balance  to $0.00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// initializes rate to 0.0%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 // The rest of the class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A7B0F4F-9D6D-4AB5-9DD9-384B4698AC83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Default Constructor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class could be defined as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balance = 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rate = 0.0;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}</a:t>
            </a:r>
          </a:p>
          <a:p>
            <a:r>
              <a:rPr lang="en-US" altLang="zh-CN" sz="2400" dirty="0"/>
              <a:t>It is a good idea to always include a default constructor</a:t>
            </a:r>
            <a:br>
              <a:rPr lang="en-US" altLang="zh-CN" sz="2400" dirty="0"/>
            </a:br>
            <a:r>
              <a:rPr lang="en-US" altLang="zh-CN" sz="2400" dirty="0"/>
              <a:t>even if you do not want to initialize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ECA35D4-BA6E-44D6-99A5-71270954BAB3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94688" cy="4572000"/>
          </a:xfrm>
        </p:spPr>
        <p:txBody>
          <a:bodyPr/>
          <a:lstStyle/>
          <a:p>
            <a:r>
              <a:rPr lang="en-US" altLang="zh-CN" dirty="0"/>
              <a:t>The default constructor is called during </a:t>
            </a:r>
            <a:br>
              <a:rPr lang="en-US" altLang="zh-CN" dirty="0"/>
            </a:br>
            <a:r>
              <a:rPr lang="en-US" altLang="zh-CN" dirty="0"/>
              <a:t>declaration of an object</a:t>
            </a:r>
          </a:p>
          <a:p>
            <a:pPr lvl="1"/>
            <a:r>
              <a:rPr lang="en-US" altLang="zh-CN" dirty="0"/>
              <a:t>An argument list is not used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account1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en-US" altLang="zh-CN" dirty="0"/>
              <a:t>uses the default </a:t>
            </a:r>
            <a:r>
              <a:rPr lang="en-US" altLang="zh-CN" dirty="0" err="1"/>
              <a:t>BankAccount</a:t>
            </a:r>
            <a:r>
              <a:rPr lang="en-US" altLang="zh-CN" dirty="0"/>
              <a:t> constructor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 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// Is </a:t>
            </a:r>
            <a:r>
              <a:rPr lang="en-US" altLang="zh-CN" dirty="0" smtClean="0"/>
              <a:t> </a:t>
            </a:r>
            <a:r>
              <a:rPr lang="en-US" altLang="zh-CN" dirty="0"/>
              <a:t>legal</a:t>
            </a:r>
          </a:p>
        </p:txBody>
      </p:sp>
      <p:sp>
        <p:nvSpPr>
          <p:cNvPr id="5652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7289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652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199063"/>
            <a:ext cx="27416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652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795963"/>
            <a:ext cx="27543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the Default Constructor</a:t>
            </a:r>
          </a:p>
        </p:txBody>
      </p:sp>
      <p:sp>
        <p:nvSpPr>
          <p:cNvPr id="2" name="等号 1"/>
          <p:cNvSpPr/>
          <p:nvPr/>
        </p:nvSpPr>
        <p:spPr bwMode="auto">
          <a:xfrm>
            <a:off x="2511090" y="4268630"/>
            <a:ext cx="1908250" cy="482918"/>
          </a:xfrm>
          <a:prstGeom prst="mathEqual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0" grpId="1" animBg="1"/>
      <p:bldP spid="565251" grpId="0" animBg="1"/>
      <p:bldP spid="5652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558E282-456F-4391-9914-393AF86C2201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 Sections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initialization section in a function definition</a:t>
            </a:r>
            <a:br>
              <a:rPr lang="en-US" altLang="zh-CN" sz="2400" dirty="0"/>
            </a:br>
            <a:r>
              <a:rPr lang="en-US" altLang="zh-CN" sz="2400" dirty="0"/>
              <a:t>provides an alternative way to initialize </a:t>
            </a:r>
            <a:br>
              <a:rPr lang="en-US" altLang="zh-CN" sz="2400" dirty="0"/>
            </a:br>
            <a:r>
              <a:rPr lang="en-US" altLang="zh-CN" sz="2400" dirty="0"/>
              <a:t>member variables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): balance(0),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	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(0.0);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// No code needed in this example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The values in parenthesis are the initial values for the </a:t>
            </a:r>
            <a:br>
              <a:rPr lang="en-US" altLang="zh-CN" sz="2400" dirty="0"/>
            </a:br>
            <a:r>
              <a:rPr lang="en-US" altLang="zh-CN" sz="2400" dirty="0"/>
              <a:t>member variables listed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A38F6F3-0F9E-447A-BF1E-432335CCA867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Parameters and Initialization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Member functions with parameters can use </a:t>
            </a:r>
            <a:br>
              <a:rPr lang="en-US" altLang="zh-CN" sz="2000" dirty="0"/>
            </a:br>
            <a:r>
              <a:rPr lang="en-US" altLang="zh-CN" sz="2000" dirty="0"/>
              <a:t>initialization sections</a:t>
            </a:r>
            <a:br>
              <a:rPr lang="en-US" altLang="zh-CN" sz="2000" dirty="0"/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                   : balance (dollars + 0.01 * cents),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  if (( dollars &lt; 0) || (cents &lt; 0) || (rate &lt; 0))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&lt;&lt; “Illegal values for money or rate\n”;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exit(1);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}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Notice that the parameters can be arguments in the initialization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C529E20-DCE8-4CAD-8087-FC60EDEFB964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Class?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objects</a:t>
            </a:r>
          </a:p>
          <a:p>
            <a:r>
              <a:rPr lang="en-US" altLang="zh-CN" dirty="0"/>
              <a:t>Some pre-defined classes you have used are 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ifstream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dirty="0"/>
              <a:t>You can define your own classes as well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9E2876E-FC08-4826-BC74-A424C53AC6BA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difference between a class and</a:t>
            </a:r>
            <a:br>
              <a:rPr lang="en-US" altLang="zh-CN" sz="2400" dirty="0"/>
            </a:br>
            <a:r>
              <a:rPr lang="en-US" altLang="zh-CN" sz="2400" dirty="0"/>
              <a:t> a structure?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Explain why member variables are usually private?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Describe the purpose of a constructor?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Use an initialization section in a function definition?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Abstract Data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241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33046A0-1DF1-4FDC-831B-9D17498724D4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data type consists of a collection of values</a:t>
            </a:r>
            <a:br>
              <a:rPr lang="en-US" altLang="zh-CN"/>
            </a:br>
            <a:r>
              <a:rPr lang="en-US" altLang="zh-CN"/>
              <a:t>together with a set of basic operations </a:t>
            </a:r>
            <a:br>
              <a:rPr lang="en-US" altLang="zh-CN"/>
            </a:br>
            <a:r>
              <a:rPr lang="en-US" altLang="zh-CN"/>
              <a:t>defined on the values</a:t>
            </a:r>
          </a:p>
          <a:p>
            <a:r>
              <a:rPr lang="en-US" altLang="zh-CN"/>
              <a:t>A data type is an Abstract Data Type (ADT)</a:t>
            </a:r>
            <a:br>
              <a:rPr lang="en-US" altLang="zh-CN"/>
            </a:br>
            <a:r>
              <a:rPr lang="en-US" altLang="zh-CN"/>
              <a:t>if programmers using the type do not have</a:t>
            </a:r>
            <a:br>
              <a:rPr lang="en-US" altLang="zh-CN"/>
            </a:br>
            <a:r>
              <a:rPr lang="en-US" altLang="zh-CN"/>
              <a:t>access to the details of how the values and</a:t>
            </a:r>
            <a:br>
              <a:rPr lang="en-US" altLang="zh-CN"/>
            </a:br>
            <a:r>
              <a:rPr lang="en-US" altLang="zh-CN"/>
              <a:t>operations are implemented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9FBCFCE-5267-42FD-ACB4-20F8CB985346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To Produce ADTs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define a class so it is an ADT</a:t>
            </a:r>
          </a:p>
          <a:p>
            <a:pPr lvl="1"/>
            <a:r>
              <a:rPr lang="en-US" altLang="zh-CN" sz="2400"/>
              <a:t>Separate the specification of how the type is used</a:t>
            </a:r>
            <a:br>
              <a:rPr lang="en-US" altLang="zh-CN" sz="2400"/>
            </a:br>
            <a:r>
              <a:rPr lang="en-US" altLang="zh-CN" sz="2400"/>
              <a:t>by a programmer from the details of how the type</a:t>
            </a:r>
            <a:br>
              <a:rPr lang="en-US" altLang="zh-CN" sz="2400"/>
            </a:br>
            <a:r>
              <a:rPr lang="en-US" altLang="zh-CN" sz="2400"/>
              <a:t>is implemented</a:t>
            </a:r>
          </a:p>
          <a:p>
            <a:pPr lvl="1"/>
            <a:r>
              <a:rPr lang="en-US" altLang="zh-CN" sz="2400"/>
              <a:t>Make all member variables private members</a:t>
            </a:r>
          </a:p>
          <a:p>
            <a:pPr lvl="1"/>
            <a:r>
              <a:rPr lang="en-US" altLang="zh-CN" sz="2400"/>
              <a:t>Basic operations a programmer needs should be </a:t>
            </a:r>
            <a:br>
              <a:rPr lang="en-US" altLang="zh-CN" sz="2400"/>
            </a:br>
            <a:r>
              <a:rPr lang="en-US" altLang="zh-CN" sz="2400"/>
              <a:t>public member functions</a:t>
            </a:r>
          </a:p>
          <a:p>
            <a:pPr lvl="1"/>
            <a:r>
              <a:rPr lang="en-US" altLang="zh-CN" sz="2400"/>
              <a:t>Fully specify how to use each public function</a:t>
            </a:r>
          </a:p>
          <a:p>
            <a:pPr lvl="1"/>
            <a:r>
              <a:rPr lang="en-US" altLang="zh-CN" sz="2400"/>
              <a:t>Helper functions should be private members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2FA7FBD2-026F-464A-B236-E9E53F0BDC9A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Interface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ADT interface tells how to use the ADT in</a:t>
            </a:r>
            <a:br>
              <a:rPr lang="en-US" altLang="zh-CN"/>
            </a:br>
            <a:r>
              <a:rPr lang="en-US" altLang="zh-CN"/>
              <a:t>a program</a:t>
            </a:r>
          </a:p>
          <a:p>
            <a:pPr lvl="1"/>
            <a:r>
              <a:rPr lang="en-US" altLang="zh-CN"/>
              <a:t>The interface consists of </a:t>
            </a:r>
          </a:p>
          <a:p>
            <a:pPr lvl="2"/>
            <a:r>
              <a:rPr lang="en-US" altLang="zh-CN"/>
              <a:t>The public member functions</a:t>
            </a:r>
          </a:p>
          <a:p>
            <a:pPr lvl="2"/>
            <a:r>
              <a:rPr lang="en-US" altLang="zh-CN"/>
              <a:t>The comments that explain how to use the functions</a:t>
            </a:r>
          </a:p>
          <a:p>
            <a:pPr lvl="1"/>
            <a:r>
              <a:rPr lang="en-US" altLang="zh-CN"/>
              <a:t>The interface should be all that is needed to know how to use the ADT in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447B45E-95A4-4782-B18D-2CEFD2B402B2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Implementation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ADT implementation tells how the </a:t>
            </a:r>
            <a:br>
              <a:rPr lang="en-US" altLang="zh-CN" sz="2400"/>
            </a:br>
            <a:r>
              <a:rPr lang="en-US" altLang="zh-CN" sz="2400"/>
              <a:t>interface is realized in C++</a:t>
            </a:r>
          </a:p>
          <a:p>
            <a:pPr lvl="1"/>
            <a:r>
              <a:rPr lang="en-US" altLang="zh-CN" sz="2400"/>
              <a:t>The implementation consists of </a:t>
            </a:r>
          </a:p>
          <a:p>
            <a:pPr lvl="2"/>
            <a:r>
              <a:rPr lang="en-US" altLang="zh-CN" sz="2000"/>
              <a:t>The private members of the class</a:t>
            </a:r>
          </a:p>
          <a:p>
            <a:pPr lvl="2"/>
            <a:r>
              <a:rPr lang="en-US" altLang="zh-CN" sz="2000"/>
              <a:t>The definitions of public and private member functions</a:t>
            </a:r>
          </a:p>
          <a:p>
            <a:pPr lvl="1"/>
            <a:r>
              <a:rPr lang="en-US" altLang="zh-CN" sz="2400"/>
              <a:t>The implementation is needed to run a program</a:t>
            </a:r>
          </a:p>
          <a:p>
            <a:pPr lvl="1"/>
            <a:r>
              <a:rPr lang="en-US" altLang="zh-CN" sz="2400"/>
              <a:t>The implementation is not needed to write the </a:t>
            </a:r>
            <a:br>
              <a:rPr lang="en-US" altLang="zh-CN" sz="2400"/>
            </a:br>
            <a:r>
              <a:rPr lang="en-US" altLang="zh-CN" sz="2400"/>
              <a:t>main part of a program or any non-member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04684BF-6C1C-4098-9358-76177744B333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Benefits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Changing an ADT implementation does require</a:t>
            </a:r>
            <a:br>
              <a:rPr lang="en-US" altLang="zh-CN"/>
            </a:br>
            <a:r>
              <a:rPr lang="en-US" altLang="zh-CN"/>
              <a:t>changing a program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ADT’s make it easier to divide work among </a:t>
            </a:r>
            <a:br>
              <a:rPr lang="en-US" altLang="zh-CN"/>
            </a:br>
            <a:r>
              <a:rPr lang="en-US" altLang="zh-CN"/>
              <a:t>different programmers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the ADT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code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Writing and using ADTs breaks the larger </a:t>
            </a:r>
            <a:br>
              <a:rPr lang="en-US" altLang="zh-CN"/>
            </a:br>
            <a:r>
              <a:rPr lang="en-US" altLang="zh-CN"/>
              <a:t>programming task into smaller tasks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In this version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ADT</a:t>
            </a:r>
          </a:p>
          <a:p>
            <a:pPr lvl="1"/>
            <a:r>
              <a:rPr lang="en-US" altLang="zh-CN" sz="2400" dirty="0"/>
              <a:t>Data is stored as three member variables</a:t>
            </a:r>
          </a:p>
          <a:p>
            <a:pPr marL="1085850" lvl="2"/>
            <a:r>
              <a:rPr lang="en-US" altLang="zh-CN" sz="2000" dirty="0"/>
              <a:t>The dollars part of the account balance</a:t>
            </a:r>
          </a:p>
          <a:p>
            <a:pPr marL="1085850" lvl="2"/>
            <a:r>
              <a:rPr lang="en-US" altLang="zh-CN" sz="2000" dirty="0"/>
              <a:t>The cents part of the account balance</a:t>
            </a:r>
          </a:p>
          <a:p>
            <a:pPr marL="1085850" lvl="2"/>
            <a:r>
              <a:rPr lang="en-US" altLang="zh-CN" sz="2000" dirty="0"/>
              <a:t>The interest rate</a:t>
            </a:r>
          </a:p>
          <a:p>
            <a:pPr lvl="1"/>
            <a:r>
              <a:rPr lang="en-US" altLang="zh-CN" sz="2400" dirty="0"/>
              <a:t>This version stores the interest rate as a fraction</a:t>
            </a:r>
          </a:p>
          <a:p>
            <a:pPr lvl="1"/>
            <a:r>
              <a:rPr lang="en-US" altLang="zh-CN" sz="2400" dirty="0"/>
              <a:t>The public portion of the class definition remains</a:t>
            </a:r>
            <a:br>
              <a:rPr lang="en-US" altLang="zh-CN" sz="2400" dirty="0"/>
            </a:br>
            <a:r>
              <a:rPr lang="en-US" altLang="zh-CN" sz="2400" dirty="0"/>
              <a:t>unchanged from the version of Display 10.6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E13F93E-AB15-4D60-A5F3-4895D856488A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4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74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788025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744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40250" y="5507038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The BankAccount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965AD29-49FA-48E5-8E81-A140940A0D61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 Preservation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preserve the interface of an ADT so that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programs using it do not need to be changed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Public member declarations </a:t>
            </a:r>
            <a:r>
              <a:rPr lang="en-US" altLang="zh-CN" dirty="0"/>
              <a:t>cannot be changed</a:t>
            </a:r>
          </a:p>
          <a:p>
            <a:pPr lvl="1"/>
            <a:r>
              <a:rPr lang="en-US" altLang="zh-CN" dirty="0"/>
              <a:t>Public member definitions can be changed</a:t>
            </a:r>
          </a:p>
          <a:p>
            <a:pPr lvl="1"/>
            <a:r>
              <a:rPr lang="en-US" altLang="zh-CN" dirty="0"/>
              <a:t>Private member functions can be added, deleted, or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3F6EB0B-7324-4880-A082-26A9BF093016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Information Hiding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Information hiding was refered to earlier as </a:t>
            </a:r>
            <a:br>
              <a:rPr lang="en-US" altLang="zh-CN" sz="2400"/>
            </a:br>
            <a:r>
              <a:rPr lang="en-US" altLang="zh-CN" sz="2400"/>
              <a:t>writing functions so they can be used like </a:t>
            </a:r>
            <a:br>
              <a:rPr lang="en-US" altLang="zh-CN" sz="2400"/>
            </a:br>
            <a:r>
              <a:rPr lang="en-US" altLang="zh-CN" sz="2400"/>
              <a:t>black boxes</a:t>
            </a:r>
          </a:p>
          <a:p>
            <a:r>
              <a:rPr lang="en-US" altLang="zh-CN" sz="2400"/>
              <a:t>ADT’s implement information hiding because</a:t>
            </a:r>
          </a:p>
          <a:p>
            <a:pPr lvl="1"/>
            <a:r>
              <a:rPr lang="en-US" altLang="zh-CN" sz="2400"/>
              <a:t>The interface is all that is needed to use the ADT</a:t>
            </a:r>
          </a:p>
          <a:p>
            <a:pPr lvl="1"/>
            <a:r>
              <a:rPr lang="en-US" altLang="zh-CN" sz="2400"/>
              <a:t>Implementation details of the ADT are not needed </a:t>
            </a:r>
            <a:br>
              <a:rPr lang="en-US" altLang="zh-CN" sz="2400"/>
            </a:br>
            <a:r>
              <a:rPr lang="en-US" altLang="zh-CN" sz="2400"/>
              <a:t>to know how to use the ADT</a:t>
            </a:r>
          </a:p>
          <a:p>
            <a:pPr lvl="1"/>
            <a:r>
              <a:rPr lang="en-US" altLang="zh-CN" sz="2400"/>
              <a:t>Implementation details of the data values are not</a:t>
            </a:r>
            <a:br>
              <a:rPr lang="en-US" altLang="zh-CN" sz="2400"/>
            </a:br>
            <a:r>
              <a:rPr lang="en-US" altLang="zh-CN" sz="2400"/>
              <a:t>needed to know how to use the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4B530A41-D2BE-4311-B74B-5B185BF6B6B7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structure can be viewed as an object</a:t>
            </a:r>
          </a:p>
          <a:p>
            <a:pPr lvl="1"/>
            <a:r>
              <a:rPr lang="en-US" altLang="zh-CN" sz="2400"/>
              <a:t>Contains no member functions </a:t>
            </a:r>
            <a:br>
              <a:rPr lang="en-US" altLang="zh-CN" sz="2400"/>
            </a:br>
            <a:r>
              <a:rPr lang="en-US" altLang="zh-CN" sz="2400"/>
              <a:t>(The structures used here have no member functions)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Contains multiple values of  possibly different types</a:t>
            </a:r>
          </a:p>
          <a:p>
            <a:pPr lvl="2"/>
            <a:r>
              <a:rPr lang="en-US" altLang="zh-CN" sz="2000"/>
              <a:t>The multiple values are logically related as a single item</a:t>
            </a:r>
          </a:p>
          <a:p>
            <a:pPr lvl="2"/>
            <a:r>
              <a:rPr lang="en-US" altLang="zh-CN" sz="2000"/>
              <a:t>Example:    A bank Certificate of Deposit (CD) </a:t>
            </a:r>
            <a:br>
              <a:rPr lang="en-US" altLang="zh-CN" sz="2000"/>
            </a:br>
            <a:r>
              <a:rPr lang="en-US" altLang="zh-CN" sz="2000"/>
              <a:t>                    has the following values: </a:t>
            </a:r>
            <a:br>
              <a:rPr lang="en-US" altLang="zh-CN" sz="2000"/>
            </a:br>
            <a:r>
              <a:rPr lang="en-US" altLang="zh-CN" sz="2000"/>
              <a:t>   		  	a balance</a:t>
            </a:r>
            <a:br>
              <a:rPr lang="en-US" altLang="zh-CN" sz="2000"/>
            </a:br>
            <a:r>
              <a:rPr lang="en-US" altLang="zh-CN" sz="2000"/>
              <a:t> 		  	an interest rate</a:t>
            </a:r>
            <a:br>
              <a:rPr lang="en-US" altLang="zh-CN" sz="2000"/>
            </a:br>
            <a:r>
              <a:rPr lang="en-US" altLang="zh-CN" sz="2000"/>
              <a:t>			a term (months to maturity)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B17018C-6454-4A71-BC1B-942BD82DF5EB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Describe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how to implement an ADT in C++?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interface of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implementation of an ADT?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this version of the </a:t>
            </a:r>
            <a:r>
              <a:rPr lang="en-US" altLang="zh-CN" dirty="0" smtClean="0"/>
              <a:t>problem return vector where </a:t>
            </a:r>
            <a:r>
              <a:rPr lang="en-US" altLang="zh-CN" dirty="0"/>
              <a:t>all repeated </a:t>
            </a:r>
            <a:r>
              <a:rPr lang="en-US" altLang="zh-CN" dirty="0" smtClean="0"/>
              <a:t>words </a:t>
            </a:r>
            <a:r>
              <a:rPr lang="en-US" altLang="zh-CN" dirty="0"/>
              <a:t>are deleted instead of modifying the novel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射雕英雄传” </a:t>
            </a:r>
            <a:r>
              <a:rPr lang="en-US" altLang="zh-CN" dirty="0"/>
              <a:t>keep the words </a:t>
            </a:r>
            <a:r>
              <a:rPr lang="en-US" altLang="zh-CN" dirty="0" smtClean="0"/>
              <a:t>order.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Example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： </a:t>
            </a:r>
            <a:r>
              <a:rPr lang="en-US" altLang="zh-CN" dirty="0"/>
              <a:t>T</a:t>
            </a:r>
            <a:r>
              <a:rPr lang="en-US" altLang="zh-CN" dirty="0" smtClean="0"/>
              <a:t>o de and not do de is a problem.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Output: </a:t>
            </a:r>
            <a:r>
              <a:rPr lang="en-US" altLang="zh-CN" dirty="0"/>
              <a:t> To de and not </a:t>
            </a:r>
            <a:r>
              <a:rPr lang="en-US" altLang="zh-CN" dirty="0" smtClean="0"/>
              <a:t>is </a:t>
            </a:r>
            <a:r>
              <a:rPr lang="en-US" altLang="zh-CN" dirty="0"/>
              <a:t>a problem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341863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250" y="195556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172.18.5.102</a:t>
            </a:r>
          </a:p>
          <a:p>
            <a:pPr marL="0" indent="0">
              <a:buNone/>
            </a:pPr>
            <a:r>
              <a:rPr lang="en-US" altLang="zh-CN" sz="2700" dirty="0"/>
              <a:t>User: 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Password: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46" y="3368405"/>
            <a:ext cx="5887623" cy="2388426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93869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D575487-5C37-439F-BB27-866566065EF2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856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E15EE0E-E0FC-48DC-AF35-32A4C33431B4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 </a:t>
            </a:r>
            <a:r>
              <a:rPr lang="en-US" altLang="zh-CN" dirty="0"/>
              <a:t>(1/2)</a:t>
            </a:r>
            <a:br>
              <a:rPr lang="en-US" altLang="zh-CN" dirty="0"/>
            </a:b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9A98547-6B68-4635-86C9-77D5B0322639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AF62C2B-DF1F-4A6C-BA89-5FB36A1CBAE5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</a:t>
            </a: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2EFFED3-E91C-473E-86CA-77261B5A2BE6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2664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5181600" cy="612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DA49F65-70B1-486F-825B-705CDF762C49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  <p:pic>
        <p:nvPicPr>
          <p:cNvPr id="583687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08067D8-3977-4C7C-9E6E-F19A954339F6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4712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508793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60A1CD9-7022-410E-8DB3-BD6491F4F2DD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The Certificate of Deposit structure can be</a:t>
            </a:r>
            <a:br>
              <a:rPr lang="en-US" altLang="zh-CN" sz="2000" dirty="0"/>
            </a:br>
            <a:r>
              <a:rPr lang="en-US" altLang="zh-CN" sz="2000" dirty="0"/>
              <a:t>defined as		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double balance;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	double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term;  //months to maturity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};</a:t>
            </a:r>
          </a:p>
          <a:p>
            <a:r>
              <a:rPr lang="en-US" altLang="zh-CN" sz="2000" dirty="0"/>
              <a:t>Keyword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begins a structure definition</a:t>
            </a:r>
          </a:p>
          <a:p>
            <a:r>
              <a:rPr lang="en-US" altLang="zh-CN" sz="2000" dirty="0" err="1"/>
              <a:t>CDAccount</a:t>
            </a:r>
            <a:r>
              <a:rPr lang="en-US" altLang="zh-CN" sz="2000" dirty="0"/>
              <a:t> is the structure tag or the structure’s type </a:t>
            </a:r>
          </a:p>
          <a:p>
            <a:r>
              <a:rPr lang="en-US" altLang="zh-CN" sz="2000" dirty="0"/>
              <a:t>Member names are identifiers declared in the braces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 Definition</a:t>
            </a:r>
          </a:p>
        </p:txBody>
      </p:sp>
      <p:grpSp>
        <p:nvGrpSpPr>
          <p:cNvPr id="519174" name="Group 6"/>
          <p:cNvGrpSpPr>
            <a:grpSpLocks/>
          </p:cNvGrpSpPr>
          <p:nvPr/>
        </p:nvGrpSpPr>
        <p:grpSpPr bwMode="auto">
          <a:xfrm>
            <a:off x="3657600" y="3810000"/>
            <a:ext cx="5232400" cy="457200"/>
            <a:chOff x="2304" y="2400"/>
            <a:chExt cx="3296" cy="288"/>
          </a:xfrm>
        </p:grpSpPr>
        <p:sp>
          <p:nvSpPr>
            <p:cNvPr id="519171" name="Line 3"/>
            <p:cNvSpPr>
              <a:spLocks noChangeShapeType="1"/>
            </p:cNvSpPr>
            <p:nvPr/>
          </p:nvSpPr>
          <p:spPr bwMode="auto">
            <a:xfrm flipH="1">
              <a:off x="2304" y="2543"/>
              <a:ext cx="7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70" name="Text Box 2"/>
            <p:cNvSpPr txBox="1">
              <a:spLocks noChangeArrowheads="1"/>
            </p:cNvSpPr>
            <p:nvPr/>
          </p:nvSpPr>
          <p:spPr bwMode="auto">
            <a:xfrm>
              <a:off x="3030" y="2400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Remember this semicolon!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ED245AF-96BA-4CD4-9210-34DEB701448D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</a:t>
            </a:r>
            <a:r>
              <a:rPr lang="en-US" altLang="zh-CN" dirty="0"/>
              <a:t>(2/2)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5736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8"/>
            <a:ext cx="5345113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6EB9660-C7EF-4FF8-B0A2-932DA4CA7B77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533400"/>
            <a:ext cx="5138738" cy="998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67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(1/4)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76A388D-7163-48C3-9667-D3E865DB5C03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0"/>
            <a:ext cx="47783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(2/4)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EF4AD88-0493-4328-9DB6-74A6C27EF0DE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2611FB4-0E57-4F43-9489-C5F4ABB011D9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08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0852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(4/4)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4A63EB1-15B4-4A53-92E7-5502A4C34F49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(1/3)</a:t>
            </a:r>
          </a:p>
        </p:txBody>
      </p:sp>
      <p:pic>
        <p:nvPicPr>
          <p:cNvPr id="603143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CA17F10-242F-4B77-83D8-0072AECAB3F1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1883" name="Picture 11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195888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D47F0E4-CB83-43BF-981A-ECF09379458C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(3/3)</a:t>
            </a:r>
          </a:p>
        </p:txBody>
      </p:sp>
      <p:pic>
        <p:nvPicPr>
          <p:cNvPr id="593928" name="Picture 8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A0B85A7-FA98-4ED9-85A8-919DCF3A862B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4952" name="Picture 8" descr="未命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16413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87B555A-E0D9-4D04-9637-0DF93E508481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5976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5257800" cy="63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1FDED95-E7AD-486A-A620-D5F512DC88BB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Structure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Structure definition is generally placed outside</a:t>
            </a:r>
            <a:br>
              <a:rPr lang="en-US" altLang="zh-CN" sz="2400" dirty="0"/>
            </a:br>
            <a:r>
              <a:rPr lang="en-US" altLang="zh-CN" sz="2400" dirty="0"/>
              <a:t>any function definition</a:t>
            </a:r>
          </a:p>
          <a:p>
            <a:pPr lvl="1"/>
            <a:r>
              <a:rPr lang="en-US" altLang="zh-CN" sz="2400" dirty="0"/>
              <a:t>This makes the structure type available to all code </a:t>
            </a:r>
            <a:br>
              <a:rPr lang="en-US" altLang="zh-CN" sz="2400" dirty="0"/>
            </a:br>
            <a:r>
              <a:rPr lang="en-US" altLang="zh-CN" sz="2400" dirty="0"/>
              <a:t>that follows the structure definition</a:t>
            </a:r>
          </a:p>
          <a:p>
            <a:r>
              <a:rPr lang="en-US" altLang="zh-CN" sz="2400" dirty="0"/>
              <a:t>To declare two variables of type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 err="1"/>
              <a:t>My_account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contain distinct </a:t>
            </a:r>
            <a:br>
              <a:rPr lang="en-US" altLang="zh-CN" sz="2400" dirty="0"/>
            </a:br>
            <a:r>
              <a:rPr lang="en-US" altLang="zh-CN" sz="2400" dirty="0"/>
              <a:t>member variables  balance, </a:t>
            </a:r>
            <a:r>
              <a:rPr lang="en-US" altLang="zh-CN" sz="2400" dirty="0" err="1"/>
              <a:t>interest_rate</a:t>
            </a:r>
            <a:r>
              <a:rPr lang="en-US" altLang="zh-CN" sz="2400" dirty="0"/>
              <a:t>,  and 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B64ACF9-7217-4E87-B990-30608E4DEEF0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625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(3/3)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04168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486400" cy="6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1370</TotalTime>
  <Words>1408</Words>
  <Application>Microsoft Macintosh PowerPoint</Application>
  <PresentationFormat>信纸(8.5x11 英寸)</PresentationFormat>
  <Paragraphs>511</Paragraphs>
  <Slides>90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8" baseType="lpstr">
      <vt:lpstr>宋体</vt:lpstr>
      <vt:lpstr>Arial</vt:lpstr>
      <vt:lpstr>Tahoma</vt:lpstr>
      <vt:lpstr>Times New Roman</vt:lpstr>
      <vt:lpstr>Wingdings</vt:lpstr>
      <vt:lpstr>等线</vt:lpstr>
      <vt:lpstr>新細明體</vt:lpstr>
      <vt:lpstr>Blends</vt:lpstr>
      <vt:lpstr>Chapter     10</vt:lpstr>
      <vt:lpstr>Review Pointers and Dynamic Arrays(1)</vt:lpstr>
      <vt:lpstr>Review Pointers and Dynamic Arrays(1)</vt:lpstr>
      <vt:lpstr>Overview</vt:lpstr>
      <vt:lpstr>10.1 Structures</vt:lpstr>
      <vt:lpstr>What Is a Class?</vt:lpstr>
      <vt:lpstr>Structures</vt:lpstr>
      <vt:lpstr>The CD Definition</vt:lpstr>
      <vt:lpstr>Using the Structure</vt:lpstr>
      <vt:lpstr>The Structure Value</vt:lpstr>
      <vt:lpstr>Specifying Member Variables</vt:lpstr>
      <vt:lpstr>Using Member Variables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Classes</vt:lpstr>
      <vt:lpstr>Section 10.1 Conclusion</vt:lpstr>
      <vt:lpstr>10.2 Classes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Test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Calling Public Members </vt:lpstr>
      <vt:lpstr>Calling Private Members</vt:lpstr>
      <vt:lpstr>Constructors</vt:lpstr>
      <vt:lpstr>Review（1）</vt:lpstr>
      <vt:lpstr>Review（2） 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Initialization Sections</vt:lpstr>
      <vt:lpstr>Parameters and Initialization</vt:lpstr>
      <vt:lpstr>Section 10.2 Conclusion</vt:lpstr>
      <vt:lpstr>10.3 Abstract Data Types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Interface Preservation</vt:lpstr>
      <vt:lpstr>Information Hiding</vt:lpstr>
      <vt:lpstr>Section 10.3 Conclusion</vt:lpstr>
      <vt:lpstr>Test</vt:lpstr>
      <vt:lpstr>Project submit</vt:lpstr>
      <vt:lpstr>Chapter 10 -- End</vt:lpstr>
      <vt:lpstr>Display 10.1  (1/2)  </vt:lpstr>
      <vt:lpstr>Display 10.1 (2/2)</vt:lpstr>
      <vt:lpstr>Display 10.2</vt:lpstr>
      <vt:lpstr>Display 10.3 (1/2) </vt:lpstr>
      <vt:lpstr>Display 10.3 (2/2)</vt:lpstr>
      <vt:lpstr>Display 10.4  (1/2) </vt:lpstr>
      <vt:lpstr>Display 10.4 (2/2) </vt:lpstr>
      <vt:lpstr>Display 10.5 (1/4) </vt:lpstr>
      <vt:lpstr>Display 10.5 (2/4) </vt:lpstr>
      <vt:lpstr>Display 10.5 (3/4)</vt:lpstr>
      <vt:lpstr>Display 10.5 (4/4)</vt:lpstr>
      <vt:lpstr>Display 10.6  (1/3)</vt:lpstr>
      <vt:lpstr>Display 10.6 (2/3) </vt:lpstr>
      <vt:lpstr>Display 10.6  (3/3)</vt:lpstr>
      <vt:lpstr>Display 10.7 (1/3) </vt:lpstr>
      <vt:lpstr>Display 10.7 (2/3) </vt:lpstr>
      <vt:lpstr>Display 10.7 (3/3) 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264</cp:revision>
  <cp:lastPrinted>2001-11-04T00:51:13Z</cp:lastPrinted>
  <dcterms:created xsi:type="dcterms:W3CDTF">2005-02-25T19:46:41Z</dcterms:created>
  <dcterms:modified xsi:type="dcterms:W3CDTF">2019-05-08T10:53:49Z</dcterms:modified>
</cp:coreProperties>
</file>