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y" initials="d" lastIdx="1" clrIdx="0">
    <p:extLst>
      <p:ext uri="{19B8F6BF-5375-455C-9EA6-DF929625EA0E}">
        <p15:presenceInfo xmlns:p15="http://schemas.microsoft.com/office/powerpoint/2012/main" userId="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5410200"/>
            <a:ext cx="42333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86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592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1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138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0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1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081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20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256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23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21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322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725" y="2473434"/>
            <a:ext cx="218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dirty="0">
                <a:latin typeface="+mj-lt"/>
              </a:rPr>
              <a:t>Arrays</a:t>
            </a:r>
            <a:endParaRPr lang="zh-CN" altLang="en-US" sz="96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782" y="45747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76400"/>
            <a:ext cx="11059583" cy="4572000"/>
          </a:xfrm>
        </p:spPr>
        <p:txBody>
          <a:bodyPr/>
          <a:lstStyle/>
          <a:p>
            <a:r>
              <a:rPr lang="en-US" altLang="zh-CN" dirty="0"/>
              <a:t>7. What is wrong with the following piece of code?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for (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index = 1; index &lt;= 10; index++)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[index] = 3*index;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10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Indexed Variables as Function Arguments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, n, a[10</a:t>
            </a:r>
            <a:r>
              <a:rPr lang="en-US" altLang="zh-CN" sz="3200" dirty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 err="1"/>
              <a:t>my_function</a:t>
            </a:r>
            <a:r>
              <a:rPr lang="en-US" altLang="zh-CN" sz="2400" dirty="0"/>
              <a:t> takes one argument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(n</a:t>
            </a:r>
            <a:r>
              <a:rPr lang="en-US" altLang="zh-CN" sz="32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/>
              <a:t>Since an indexed variable of the array a is also a variable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just </a:t>
            </a:r>
            <a:r>
              <a:rPr lang="en-US" altLang="zh-CN" sz="2400" dirty="0" smtClean="0"/>
              <a:t>like n</a:t>
            </a:r>
            <a:r>
              <a:rPr lang="en-US" altLang="zh-CN" sz="2400" dirty="0"/>
              <a:t>, the following is equally legal: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(a[3</a:t>
            </a:r>
            <a:r>
              <a:rPr lang="en-US" altLang="zh-CN" sz="3200" dirty="0" smtClean="0">
                <a:solidFill>
                  <a:srgbClr val="0000FF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/>
              <a:t>There is one subtlety that does apply to indexed variables used as</a:t>
            </a:r>
          </a:p>
          <a:p>
            <a:pPr marL="0" indent="0">
              <a:buNone/>
            </a:pPr>
            <a:r>
              <a:rPr lang="en-US" altLang="zh-CN" sz="2400" dirty="0"/>
              <a:t>arguments. For example, consider the following function call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]);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1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Entire Arrays as Function </a:t>
            </a:r>
            <a:r>
              <a:rPr lang="en-US" altLang="zh-CN" b="1" dirty="0" smtClean="0"/>
              <a:t>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//Uses 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fill_up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size)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using </a:t>
            </a:r>
            <a:r>
              <a:rPr lang="en-US" altLang="zh-CN" sz="2400" dirty="0">
                <a:solidFill>
                  <a:srgbClr val="0000FF"/>
                </a:solidFill>
              </a:rPr>
              <a:t>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"Enter " &lt;&lt; size &lt;&lt; " numbers:\n";</a:t>
            </a:r>
          </a:p>
          <a:p>
            <a:pPr marL="0" indent="0"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	for </a:t>
            </a:r>
            <a:r>
              <a:rPr lang="nn-NO" altLang="zh-CN" sz="2400" dirty="0">
                <a:solidFill>
                  <a:srgbClr val="0000FF"/>
                </a:solidFill>
              </a:rPr>
              <a:t>(int i = 0; i &lt; size; i++)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size-</a:t>
            </a:r>
            <a:r>
              <a:rPr lang="en-US" altLang="zh-CN" sz="2400" dirty="0">
                <a:solidFill>
                  <a:srgbClr val="0000FF"/>
                </a:solidFill>
              </a:rPr>
              <a:t>-;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"The last array index used is " &lt;&lt; size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829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b="1" dirty="0"/>
              <a:t>Parameter Modifier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show_the_world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//Precondition: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 is the declared size of the array a.</a:t>
            </a:r>
          </a:p>
          <a:p>
            <a:pPr marL="0" indent="0">
              <a:buNone/>
            </a:pPr>
            <a:r>
              <a:rPr lang="en-US" altLang="zh-CN" sz="2000" dirty="0"/>
              <a:t>//All indexed variables of a have been given values.</a:t>
            </a:r>
          </a:p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Postcondition</a:t>
            </a:r>
            <a:r>
              <a:rPr lang="en-US" altLang="zh-CN" sz="2000" dirty="0"/>
              <a:t>: The values in a have been written</a:t>
            </a:r>
          </a:p>
          <a:p>
            <a:pPr marL="0" indent="0">
              <a:buNone/>
            </a:pPr>
            <a:r>
              <a:rPr lang="en-US" altLang="zh-CN" sz="2000" dirty="0"/>
              <a:t>//to the screen.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"The array contains the following values:\n";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for 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</a:rPr>
              <a:t>size_of_a</a:t>
            </a:r>
            <a:r>
              <a:rPr lang="en-US" altLang="zh-CN" sz="2400" dirty="0">
                <a:solidFill>
                  <a:srgbClr val="0000FF"/>
                </a:solidFill>
              </a:rPr>
              <a:t>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55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too2(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a[],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for 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a[index</a:t>
            </a:r>
            <a:r>
              <a:rPr lang="en-US" altLang="zh-CN" sz="2000" dirty="0">
                <a:solidFill>
                  <a:srgbClr val="0000FF"/>
                </a:solidFill>
              </a:rPr>
              <a:t>] = 2;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dirty="0"/>
              <a:t>Which of the following are acceptable function calls?</a:t>
            </a:r>
          </a:p>
          <a:p>
            <a:pPr marL="0" indent="0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my_array</a:t>
            </a:r>
            <a:r>
              <a:rPr lang="en-US" altLang="zh-CN" sz="1600" dirty="0"/>
              <a:t>[29];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A: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29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</a:t>
            </a:r>
          </a:p>
          <a:p>
            <a:pPr marL="0" indent="0">
              <a:buNone/>
            </a:pPr>
            <a:r>
              <a:rPr lang="en-US" altLang="zh-CN" sz="1600" dirty="0" smtClean="0"/>
              <a:t>B: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10);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55</a:t>
            </a:r>
            <a:r>
              <a:rPr lang="en-US" altLang="zh-CN" sz="1600" dirty="0" smtClean="0"/>
              <a:t>);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230439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PROGRAMMING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fill_array</a:t>
            </a:r>
            <a:r>
              <a:rPr lang="en-US" altLang="zh-CN" sz="2400" dirty="0">
                <a:solidFill>
                  <a:srgbClr val="0000FF"/>
                </a:solidFill>
              </a:rPr>
              <a:t>(score, MAX_NUMBER_SCORES,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double </a:t>
            </a:r>
            <a:r>
              <a:rPr lang="en-US" altLang="zh-CN" sz="2400" dirty="0" err="1">
                <a:solidFill>
                  <a:srgbClr val="0000FF"/>
                </a:solidFill>
              </a:rPr>
              <a:t>compute_average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show_difference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Search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search(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target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2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88" y="1790700"/>
            <a:ext cx="11059583" cy="45720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void sort(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//Precondition: </a:t>
            </a:r>
            <a:r>
              <a:rPr lang="en-US" altLang="zh-CN" dirty="0" err="1"/>
              <a:t>number_used</a:t>
            </a:r>
            <a:r>
              <a:rPr lang="en-US" altLang="zh-CN" dirty="0"/>
              <a:t> &lt;= declared size of the array a.</a:t>
            </a:r>
          </a:p>
          <a:p>
            <a:pPr marL="0" indent="0">
              <a:buNone/>
            </a:pPr>
            <a:r>
              <a:rPr lang="en-US" altLang="zh-CN" dirty="0"/>
              <a:t>//Array elements a[0] through a[number_used-1] have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function sort rearranges the elements in array a so that after </a:t>
            </a:r>
            <a:r>
              <a:rPr lang="en-US" altLang="zh-CN" dirty="0" smtClean="0"/>
              <a:t>the function </a:t>
            </a:r>
            <a:r>
              <a:rPr lang="en-US" altLang="zh-CN" dirty="0"/>
              <a:t>call is completed the elements are sorted as follows:</a:t>
            </a:r>
          </a:p>
          <a:p>
            <a:pPr marL="0" indent="0">
              <a:buNone/>
            </a:pPr>
            <a:r>
              <a:rPr lang="en-US" altLang="zh-CN" dirty="0" smtClean="0"/>
              <a:t> a[0</a:t>
            </a:r>
            <a:r>
              <a:rPr lang="en-US" altLang="zh-CN" dirty="0"/>
              <a:t>] ≤ a[1] ≤ a[2] ≤ ... ≤ a[</a:t>
            </a:r>
            <a:r>
              <a:rPr lang="en-US" altLang="zh-CN" dirty="0" err="1"/>
              <a:t>number_used</a:t>
            </a:r>
            <a:r>
              <a:rPr lang="en-US" altLang="zh-CN" dirty="0"/>
              <a:t> - 1]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291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dirty="0" smtClean="0"/>
              <a:t>	Place </a:t>
            </a:r>
            <a:r>
              <a:rPr lang="en-US" altLang="zh-CN" dirty="0"/>
              <a:t>the </a:t>
            </a:r>
            <a:r>
              <a:rPr lang="en-US" altLang="zh-CN" dirty="0" err="1"/>
              <a:t>indexth</a:t>
            </a:r>
            <a:r>
              <a:rPr lang="en-US" altLang="zh-CN" dirty="0"/>
              <a:t> smallest element in a[index]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4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 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</a:t>
            </a:r>
            <a:r>
              <a:rPr lang="en-US" altLang="zh-CN" sz="2400" dirty="0">
                <a:solidFill>
                  <a:srgbClr val="0000FF"/>
                </a:solidFill>
              </a:rPr>
              <a:t>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</a:t>
            </a:r>
            <a:r>
              <a:rPr lang="de-DE" altLang="zh-CN" sz="2400" dirty="0">
                <a:solidFill>
                  <a:srgbClr val="0000FF"/>
                </a:solidFill>
              </a:rPr>
              <a:t>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38854" y="5246077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745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 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</a:t>
            </a:r>
            <a:r>
              <a:rPr lang="en-US" altLang="zh-CN" sz="2400" dirty="0">
                <a:solidFill>
                  <a:srgbClr val="0000FF"/>
                </a:solidFill>
              </a:rPr>
              <a:t>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</a:t>
            </a:r>
            <a:r>
              <a:rPr lang="de-DE" altLang="zh-CN" sz="2400" dirty="0">
                <a:solidFill>
                  <a:srgbClr val="0000FF"/>
                </a:solidFill>
              </a:rPr>
              <a:t>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8853" y="5747238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out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37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7.2 ARRAYS IN </a:t>
            </a:r>
            <a:r>
              <a:rPr lang="en-US" altLang="zh-CN" b="1" dirty="0" smtClean="0"/>
              <a:t>FUNCTIONS</a:t>
            </a:r>
          </a:p>
          <a:p>
            <a:endParaRPr lang="en-US" altLang="zh-CN" b="1" dirty="0"/>
          </a:p>
          <a:p>
            <a:r>
              <a:rPr lang="en-US" altLang="zh-CN" b="1" dirty="0"/>
              <a:t>7.3 PROGRAMMING WITH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7.4 MULTIDIMENSIONAL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101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17" y="1661746"/>
            <a:ext cx="9323809" cy="46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473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</a:t>
            </a:r>
            <a:r>
              <a:rPr lang="en-US" altLang="zh-CN" sz="2400" dirty="0" smtClean="0">
                <a:solidFill>
                  <a:srgbClr val="0000FF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dirty="0"/>
              <a:t>find the </a:t>
            </a:r>
            <a:r>
              <a:rPr lang="en-US" altLang="zh-CN" dirty="0" smtClean="0"/>
              <a:t>smallest element a in [index, </a:t>
            </a:r>
            <a:r>
              <a:rPr lang="en-US" altLang="zh-CN" dirty="0" err="1" smtClean="0">
                <a:solidFill>
                  <a:srgbClr val="0000FF"/>
                </a:solidFill>
              </a:rPr>
              <a:t>number_used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	</a:t>
            </a:r>
            <a:r>
              <a:rPr lang="en-US" altLang="zh-CN" dirty="0"/>
              <a:t> </a:t>
            </a:r>
            <a:r>
              <a:rPr lang="en-US" altLang="zh-CN" dirty="0" err="1" smtClean="0"/>
              <a:t>swap_values</a:t>
            </a:r>
            <a:r>
              <a:rPr lang="en-US" altLang="zh-CN" dirty="0" smtClean="0"/>
              <a:t>(a, a[index])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index_of_smallest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start_index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swap_values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v1,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v2);</a:t>
            </a:r>
          </a:p>
        </p:txBody>
      </p:sp>
    </p:spTree>
    <p:extLst>
      <p:ext uri="{BB962C8B-B14F-4D97-AF65-F5344CB8AC3E}">
        <p14:creationId xmlns:p14="http://schemas.microsoft.com/office/powerpoint/2010/main" val="4010042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MULTIDIMENSIONAL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Multidimensional Array Declaration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2794"/>
            <a:ext cx="10295238" cy="48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45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400"/>
            <a:ext cx="11059583" cy="2965938"/>
          </a:xfrm>
        </p:spPr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dirty="0"/>
              <a:t>440  exercise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279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017" y="4987636"/>
            <a:ext cx="10985337" cy="1422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1200" y="2540977"/>
            <a:ext cx="11000154" cy="10427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  <a:br>
              <a:rPr lang="en-US" altLang="zh-CN" b="1" dirty="0" smtClean="0"/>
            </a:br>
            <a:r>
              <a:rPr lang="en-US" altLang="zh-CN" sz="2400" b="1" dirty="0"/>
              <a:t>Declaring and Referencing Arrays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399"/>
            <a:ext cx="11059583" cy="4733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score[5</a:t>
            </a:r>
            <a:r>
              <a:rPr lang="en-US" altLang="zh-CN" sz="2400" dirty="0" smtClean="0">
                <a:solidFill>
                  <a:srgbClr val="0000FF"/>
                </a:solidFill>
              </a:rPr>
              <a:t>];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 smtClean="0"/>
              <a:t>score[0</a:t>
            </a:r>
            <a:r>
              <a:rPr lang="it-IT" altLang="zh-CN" dirty="0"/>
              <a:t>], score[1], score[2], score[3], </a:t>
            </a:r>
            <a:r>
              <a:rPr lang="it-IT" altLang="zh-CN" dirty="0" smtClean="0"/>
              <a:t>score[4]ss</a:t>
            </a:r>
          </a:p>
          <a:p>
            <a:pPr marL="0" indent="0">
              <a:buNone/>
            </a:pPr>
            <a:endParaRPr lang="it-IT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next, score[5], max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 = 2;</a:t>
            </a:r>
          </a:p>
          <a:p>
            <a:pPr marL="0" indent="0">
              <a:buNone/>
            </a:pPr>
            <a:r>
              <a:rPr lang="en-US" altLang="zh-CN" dirty="0"/>
              <a:t>score[n + 1] = 99;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17" y="257025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17" y="498763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40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</a:t>
            </a:r>
            <a:r>
              <a:rPr lang="en-US" altLang="zh-CN" dirty="0"/>
              <a:t>for </a:t>
            </a:r>
            <a:r>
              <a:rPr lang="en-US" altLang="zh-CN" b="1" dirty="0"/>
              <a:t>Loops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 smtClean="0"/>
              <a:t>	</a:t>
            </a:r>
            <a:r>
              <a:rPr lang="nn-NO" altLang="zh-CN" sz="2400" dirty="0">
                <a:solidFill>
                  <a:srgbClr val="0000FF"/>
                </a:solidFill>
              </a:rPr>
              <a:t>for (i = 0; i &lt; 5; 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off by 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&lt;&lt; (max -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Indexes Always Start with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Zero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 Out of Range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4983" y="456276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1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Array in Memory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690254"/>
            <a:ext cx="7481455" cy="46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0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 example,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 = {2, 12, 1};</a:t>
            </a:r>
          </a:p>
          <a:p>
            <a:r>
              <a:rPr lang="en-US" altLang="zh-CN" sz="3200" dirty="0"/>
              <a:t>This declaration is equivalent to the following code: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children[0]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children[1]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children[2] = 1;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60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962" y="1685636"/>
            <a:ext cx="11059583" cy="4572000"/>
          </a:xfrm>
        </p:spPr>
        <p:txBody>
          <a:bodyPr/>
          <a:lstStyle/>
          <a:p>
            <a:r>
              <a:rPr lang="en-US" altLang="zh-CN" sz="4000" dirty="0"/>
              <a:t>For example, the following declaration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b[] = {5, 12, 11};</a:t>
            </a:r>
          </a:p>
          <a:p>
            <a:r>
              <a:rPr lang="en-US" altLang="zh-CN" sz="4000" dirty="0"/>
              <a:t>is equivalent to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b[3] = {5, 12, 11};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86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IN FUNCTIONS</a:t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995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3. Identify any errors in the following array declarations</a:t>
            </a:r>
            <a:r>
              <a:rPr lang="en-US" altLang="zh-CN" sz="3600" dirty="0" smtClean="0"/>
              <a:t>.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x[4] = { 8, 7, 6, 4, 3 };</a:t>
            </a:r>
          </a:p>
          <a:p>
            <a:pPr marL="0" indent="0">
              <a:buNone/>
            </a:pPr>
            <a:r>
              <a:rPr lang="en-US" altLang="zh-CN" sz="3600" dirty="0"/>
              <a:t>b.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x[] = { 8, 7, 6, 4 };</a:t>
            </a:r>
          </a:p>
          <a:p>
            <a:pPr marL="0" indent="0">
              <a:buNone/>
            </a:pPr>
            <a:r>
              <a:rPr lang="en-US" altLang="zh-CN" sz="3600" dirty="0"/>
              <a:t>c. </a:t>
            </a:r>
            <a:r>
              <a:rPr lang="en-US" altLang="zh-CN" sz="3600" dirty="0" err="1">
                <a:solidFill>
                  <a:srgbClr val="0000FF"/>
                </a:solidFill>
              </a:rPr>
              <a:t>const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SIZE = </a:t>
            </a:r>
            <a:r>
              <a:rPr lang="en-US" altLang="zh-CN" sz="3600" dirty="0">
                <a:solidFill>
                  <a:srgbClr val="0000FF"/>
                </a:solidFill>
              </a:rPr>
              <a:t>4;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x[SIZE];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537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578</Words>
  <Application>Microsoft Office PowerPoint</Application>
  <PresentationFormat>宽屏</PresentationFormat>
  <Paragraphs>165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新細明體</vt:lpstr>
      <vt:lpstr>宋体</vt:lpstr>
      <vt:lpstr>Arial</vt:lpstr>
      <vt:lpstr>Tahoma</vt:lpstr>
      <vt:lpstr>Wingdings</vt:lpstr>
      <vt:lpstr>Blends</vt:lpstr>
      <vt:lpstr>Chapter  7</vt:lpstr>
      <vt:lpstr>Chapter  7</vt:lpstr>
      <vt:lpstr>7.1 INTRODUCTION TO ARRAYS Declaring and Referencing Arrays</vt:lpstr>
      <vt:lpstr>Use for Loops with Arrays</vt:lpstr>
      <vt:lpstr>An Array in Memory</vt:lpstr>
      <vt:lpstr>Initializing Arrays</vt:lpstr>
      <vt:lpstr>Initializing Arrays</vt:lpstr>
      <vt:lpstr>ARRAYS IN FUNCTIONS </vt:lpstr>
      <vt:lpstr>Review </vt:lpstr>
      <vt:lpstr>PowerPoint 演示文稿</vt:lpstr>
      <vt:lpstr>Indexed Variables as Function Arguments</vt:lpstr>
      <vt:lpstr>Entire Arrays as Function Arguments</vt:lpstr>
      <vt:lpstr>The const Parameter Modifier</vt:lpstr>
      <vt:lpstr>Test</vt:lpstr>
      <vt:lpstr>PROGRAMMING WITH ARRAYS</vt:lpstr>
      <vt:lpstr>Sorting an Array</vt:lpstr>
      <vt:lpstr>selection sort algorithm</vt:lpstr>
      <vt:lpstr>5.2 CALL-BY-REFERENCE PARAMETERS</vt:lpstr>
      <vt:lpstr>5.2 CALL-BY-REFERENCE PARAMETERS</vt:lpstr>
      <vt:lpstr>selection sort algorithm</vt:lpstr>
      <vt:lpstr>selection sort algorithm</vt:lpstr>
      <vt:lpstr>MULTIDIMENSIONAL ARRAYS</vt:lpstr>
      <vt:lpstr>Multidimensional Array Declaration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7</dc:title>
  <dc:creator>dly</dc:creator>
  <cp:lastModifiedBy>dly</cp:lastModifiedBy>
  <cp:revision>163</cp:revision>
  <dcterms:created xsi:type="dcterms:W3CDTF">2018-05-02T16:57:51Z</dcterms:created>
  <dcterms:modified xsi:type="dcterms:W3CDTF">2018-05-06T22:53:01Z</dcterms:modified>
</cp:coreProperties>
</file>