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1"/>
  </p:notesMasterIdLst>
  <p:handoutMasterIdLst>
    <p:handoutMasterId r:id="rId82"/>
  </p:handoutMasterIdLst>
  <p:sldIdLst>
    <p:sldId id="375" r:id="rId2"/>
    <p:sldId id="379" r:id="rId3"/>
    <p:sldId id="298" r:id="rId4"/>
    <p:sldId id="376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80" r:id="rId25"/>
    <p:sldId id="321" r:id="rId26"/>
    <p:sldId id="377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81" r:id="rId37"/>
    <p:sldId id="331" r:id="rId38"/>
    <p:sldId id="378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0" autoAdjust="0"/>
    <p:restoredTop sz="86388" autoAdjust="0"/>
  </p:normalViewPr>
  <p:slideViewPr>
    <p:cSldViewPr snapToObjects="1">
      <p:cViewPr varScale="1">
        <p:scale>
          <a:sx n="115" d="100"/>
          <a:sy n="115" d="100"/>
        </p:scale>
        <p:origin x="1950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246" y="6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 snapToObjects="1">
      <p:cViewPr>
        <p:scale>
          <a:sx n="100" d="100"/>
          <a:sy n="100" d="100"/>
        </p:scale>
        <p:origin x="-864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F38F951-333D-4C1B-9F36-B47C7748020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6DE335D-89D5-4518-90B5-C506F807518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6" name="Picture 13" descr="awtri_4c UPDATE_colo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165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封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4648200"/>
            <a:ext cx="158591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5410200"/>
            <a:ext cx="317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776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9A120FB6-FC0E-4550-9730-CE2DADA5A56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16649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E9D837C-2B6A-4A26-81C0-9EB2E24E4F1E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7354048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3B8002B-5056-493A-AFCD-026EC2EEC3A1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338611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6ACEE91-0C2C-48A0-9361-F88B651F831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904002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69C7092-71F5-4287-BF98-34A04235FEA7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33124912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E17B7B45-628E-4817-AAAE-80E0CF904255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637811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117624A-A686-462A-B3E7-DD0B0B2EFD69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47401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FF12CBED-6E44-4FF1-9A7F-A53B4D47680D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407737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4676776F-003A-437C-9518-629E44D7D8B4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145941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41BF6B1-F93B-48F2-AAC8-D4C66C6483BC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401264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D6AD2A99-7FD4-4D3B-A36A-739A0F6E3158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/>
              <a:t>Copyright © 2008 </a:t>
            </a:r>
            <a:r>
              <a:rPr lang="en-US" altLang="zh-TW" sz="900" smtClean="0">
                <a:ea typeface="新細明體" pitchFamily="18" charset="-120"/>
              </a:rPr>
              <a:t>PEARSON EDUCATION </a:t>
            </a:r>
            <a:r>
              <a:rPr lang="en-US" altLang="zh-CN" sz="900" smtClean="0">
                <a:ea typeface="宋体" panose="02010600030101010101" pitchFamily="2" charset="-122"/>
              </a:rPr>
              <a:t>ASIA </a:t>
            </a:r>
            <a:r>
              <a:rPr lang="en-US" altLang="zh-TW" sz="900" smtClean="0">
                <a:ea typeface="新細明體" pitchFamily="18" charset="-120"/>
              </a:rPr>
              <a:t>LIMITED and Tsinghua University Press</a:t>
            </a:r>
            <a:endParaRPr lang="en-US" altLang="zh-CN" sz="900" smtClean="0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15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Inheritance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103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DD400A90-7740-4AA1-B3BF-DED9BFB9B114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zh-CN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Inherited Members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derived class inherits all the members of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parent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does not re-declare or re-define members inherited from the parent, except…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re-declares and re-defines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 functions of the parent class that will have a different definition in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can add member variables and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4DFE095-8107-4BDB-BE38-C37DDF6FC0F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zh-CN" sz="140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Any member functions added in the derived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 are defined in the implementation file for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Definitions are not given for inherited functions that are not to be changed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HourlyEmployee class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defined in </a:t>
            </a:r>
          </a:p>
        </p:txBody>
      </p:sp>
      <p:sp>
        <p:nvSpPr>
          <p:cNvPr id="58573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94788" y="51101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15.5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a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6E23F7F3-D425-49D0-B6D8-BE70956616D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zh-CN" sz="1400"/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class SalariedEmployee is also derived from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Employee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print_check is redefined to have a meaning specific to salaried employees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SalariedEmployee adds a member variable salary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interface for SalariedEmployee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 contains the implementation</a:t>
            </a:r>
          </a:p>
        </p:txBody>
      </p:sp>
      <p:sp>
        <p:nvSpPr>
          <p:cNvPr id="58675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20138" y="49704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15.4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675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88801" y="5567363"/>
            <a:ext cx="312457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15.6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SalariedEmployee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 animBg="1"/>
      <p:bldP spid="5867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A6A6370-2263-4DC2-A236-381FD19C692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zh-CN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Parent and Child Classes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Recall that a child class automatically has all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members of the parent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parent class is an ancestor of the child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child class is a descendent of the parent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parent class (Employee) contains all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code common to the child classes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You do not have to re-write the code for each child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84BD43C-B06D-4FB1-AEE0-C315DC271AF8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zh-CN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Types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hourly employee is an employee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In C++, an object of type HourlyEmployee can be used where an object of type Employee can be used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object of a class type can be used wherever any of its ancestors can be used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ancestor cannot be used wherever one of its descendents can be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EDAEDEE-D435-485B-9361-3DB9DC5B6A5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zh-CN" sz="140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base class constructor is not inherited in a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base class constructor can be invoked by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constructor of the 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constructor of a derived class begins by invoking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the constructor of the base class in the initialization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section: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Employee( 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wage_rate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( 0),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  hours( 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{ //no code needed }</a:t>
            </a:r>
            <a:endParaRPr lang="en-US" altLang="zh-CN" kern="1200" dirty="0">
              <a:solidFill>
                <a:srgbClr val="0000FF"/>
              </a:solidFill>
              <a:ea typeface="宋体" panose="02010600030101010101" pitchFamily="2" charset="-122"/>
              <a:cs typeface="+mn-cs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4429125" y="5573713"/>
            <a:ext cx="3495675" cy="7112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Any Employee constructor </a:t>
            </a:r>
            <a:b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could be invoked</a:t>
            </a:r>
          </a:p>
        </p:txBody>
      </p:sp>
      <p:sp>
        <p:nvSpPr>
          <p:cNvPr id="589827" name="Line 3"/>
          <p:cNvSpPr>
            <a:spLocks noChangeShapeType="1"/>
          </p:cNvSpPr>
          <p:nvPr/>
        </p:nvSpPr>
        <p:spPr bwMode="auto">
          <a:xfrm flipV="1">
            <a:off x="6194425" y="4876800"/>
            <a:ext cx="55245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6B04ECC-CAFE-41C7-9094-3F74948E7D7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zh-CN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Default Initialization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a derived class constructor does not invoke a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base class constructor </a:t>
            </a:r>
            <a:r>
              <a:rPr lang="en-US" altLang="zh-CN" dirty="0" err="1" smtClean="0">
                <a:ea typeface="宋体" panose="02010600030101010101" pitchFamily="2" charset="-122"/>
              </a:rPr>
              <a:t>explicity</a:t>
            </a:r>
            <a:r>
              <a:rPr lang="en-US" altLang="zh-CN" dirty="0" smtClean="0">
                <a:ea typeface="宋体" panose="02010600030101010101" pitchFamily="2" charset="-122"/>
              </a:rPr>
              <a:t>, the base class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default constructor </a:t>
            </a:r>
            <a:r>
              <a:rPr lang="en-US" altLang="zh-CN" dirty="0" smtClean="0">
                <a:ea typeface="宋体" panose="02010600030101010101" pitchFamily="2" charset="-122"/>
              </a:rPr>
              <a:t>will be used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is derived from class B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When a object of class C is created 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The base class A's constructor is the first invoked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Class B's constructor is invoked next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C's constructor completes execution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FC6CC32-2956-4A7E-A0A8-AF2755743A95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zh-CN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Private is Private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member variable (or function) that is private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in the parent class is not accessible to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child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parent class member functions must be used to access the private members of the parent</a:t>
            </a:r>
          </a:p>
          <a:p>
            <a:pPr marL="400050" lvl="2" indent="0" eaLnBrk="1" hangingPunct="1"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This code would be illegal: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void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{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= hours *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  <a:p>
            <a:pPr lvl="2" eaLnBrk="1" hangingPunct="1"/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 is a private member of Employee!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12F1888-755F-4025-B3BA-AAF785DB7F4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zh-CN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protected Qualifier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of a class appear to be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private outside the class, but are accessible by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</a:t>
            </a:r>
          </a:p>
          <a:p>
            <a:pPr marL="0" lvl="1" indent="0" eaLnBrk="1" hangingPunct="1">
              <a:buClr>
                <a:srgbClr val="A50021"/>
              </a:buClr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member variables name, </a:t>
            </a:r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, and </a:t>
            </a:r>
            <a:r>
              <a:rPr lang="en-US" altLang="zh-CN" dirty="0" err="1" smtClean="0"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 are listed as protected (not private) in the Employee class, this code, illegal on the previous slide, becomes 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	</a:t>
            </a:r>
            <a:r>
              <a:rPr lang="en-US" altLang="zh-CN" kern="1200" dirty="0" err="1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	{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</a:t>
            </a:r>
            <a:r>
              <a:rPr lang="en-US" altLang="zh-CN" kern="12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kern="1200" dirty="0" err="1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kern="12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= hours *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A1D52BC3-B8A8-4769-ABA4-BC18CE9B25D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zh-CN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Programming Style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Using protected members of a class is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convenience to facilitate writing the code of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classes.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are not necessary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Derived classes can use the public methods of their ancestor classes to access private members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Many programming authorities consider it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bad style to use protected member variables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Copy </a:t>
            </a:r>
            <a:r>
              <a:rPr lang="en-US" altLang="zh-CN" dirty="0" smtClean="0"/>
              <a:t>Constructor</a:t>
            </a:r>
          </a:p>
          <a:p>
            <a:endParaRPr lang="en-US" altLang="zh-CN" dirty="0"/>
          </a:p>
          <a:p>
            <a:r>
              <a:rPr lang="en-US" altLang="zh-CN" dirty="0"/>
              <a:t>Overloading =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844615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160BECF3-C95D-4F5F-9529-8C5FF5E0D22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zh-CN" sz="140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defining a derived class, only list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inherited functions that you wish to change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for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function is declared in the class definition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HourlyEmployee and SalariedEmployee each have their own definitions of print_check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                                demonstrates the use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classes defined in earlier displays.</a:t>
            </a: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87719" y="4448175"/>
            <a:ext cx="302518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15.7</a:t>
            </a: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Redefinition of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83D4BD1-ADD2-4BDE-964F-B06D0528E726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zh-CN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Redefining or Overloading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function redefined in a derived class has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same number and type of parameters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only one function with the same name as the base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overloaded function has a different number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and/or type of parameters than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two functions with the same name as the base class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One is defined in the base class, one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66579009-5EB5-4B7E-A3C3-337CCC4FA554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zh-CN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Signatures	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function signature is the function's name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with the sequence of types in the parameter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list, not including any </a:t>
            </a:r>
            <a:r>
              <a:rPr lang="en-US" altLang="zh-CN" dirty="0" err="1" smtClean="0">
                <a:ea typeface="宋体" panose="02010600030101010101" pitchFamily="2" charset="-122"/>
              </a:rPr>
              <a:t>const</a:t>
            </a:r>
            <a:r>
              <a:rPr lang="en-US" altLang="zh-CN" dirty="0" smtClean="0">
                <a:ea typeface="宋体" panose="02010600030101010101" pitchFamily="2" charset="-122"/>
              </a:rPr>
              <a:t> or '&amp;'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overloaded function has multiple signatures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Some compilers allow overloading based on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including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or not including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const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D4ED4AB0-7261-4D39-9307-7499538A8205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zh-CN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Access 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Redefined Base Function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When a base class function is redefined in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class, the base class function can still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be used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To specify that you want to use the base class version of the redefined function: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sally_h.Employee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</a:t>
            </a:r>
            <a:r>
              <a:rPr lang="en-US" altLang="zh-CN" b="1" dirty="0" smtClean="0"/>
              <a:t>p. 843 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self test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8248429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7863081-32FF-4E7D-8123-67E53C7FCF1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zh-CN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15.1 Conclusion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the declaration for get_name is not part of the definition of SalariedEmployee?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Give a definition for a class TitledEmployee derived from class SalariedEmployee with one additional string called title?   Add two member functions get_title and set_title.  It should redefine set_name.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15.2   </a:t>
            </a:r>
            <a:r>
              <a:rPr lang="en-US" altLang="zh-CN" dirty="0">
                <a:ea typeface="宋体" panose="02010600030101010101" pitchFamily="2" charset="-122"/>
              </a:rPr>
              <a:t>Inheritance </a:t>
            </a:r>
            <a:r>
              <a:rPr lang="en-US" altLang="zh-CN" dirty="0" smtClean="0">
                <a:ea typeface="宋体" panose="02010600030101010101" pitchFamily="2" charset="-122"/>
              </a:rPr>
              <a:t>Details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89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864EA79-B9B7-47C9-A44C-CA48285F892F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zh-CN" sz="14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8350250" cy="1295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Details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Some special functions are, for all practical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purposes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,  not inherited by a derived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Some of the special functions that are not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effectively inherited by a derived class include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Destructors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Copy constructors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The assignment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185D661-7D67-4767-A3E3-BD3B25CC1F7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zh-CN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Copy Constructors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copy constructor is not defined in a derived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class, C++ will generate a default  copy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constructor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copy constructor copies only the contents of member variables and will not work with pointers and dynamic variables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base class copy constructor will not be used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40CA549-B1AB-4458-8EBF-AEE69BB75CA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zh-CN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Operator =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base class has a defined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= and the derived class does not: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C++ will use a default operator that will have nothing to do with the base class assignment operator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D304BA1-C439-4C86-ADA0-4F3E73CA2FD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zh-CN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15.1   Inheritance Basics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15.2 	  Inheritance Details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15.3   Polymorphism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4E7F34E-AE26-4420-A776-DE6CE681AA8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zh-CN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destructor is not inherited by a derived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derived class should define its own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3D42562-A3D0-4378-9C42-932C9D304DC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zh-CN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Assignment Operator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 implementing  an overloaded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in a derived class: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It is normal to use the assignment operator from the base class in the definition of the derived class's assignment operator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Recall that the assignment operator is written as a member function of a class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0AD0EE0-2D04-42CC-865A-9CDE75CAFB5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zh-CN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Operator = Implementation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code segment shows how to begin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implementation of the = operator for a derived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class: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Derived&amp; Derived::operator= (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rhs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r>
              <a:rPr lang="en-US" altLang="zh-CN" sz="2400" dirty="0" smtClean="0"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Base::operator=(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rhs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line handles the assignment of the inherited member variables by calling the base class assignment operator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remaining code would assign the member variables introduced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AB2029B-6D84-40B5-A24D-A51A913A606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zh-CN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Copy Constructor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Implementation of the derived class copy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constructor is much like that of the assignment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operator: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Derived::Derived(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object)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:Base(object), &lt;other </a:t>
            </a:r>
            <a:r>
              <a:rPr lang="en-US" altLang="zh-CN" dirty="0" smtClean="0">
                <a:ea typeface="宋体" panose="02010600030101010101" pitchFamily="2" charset="-122"/>
              </a:rPr>
              <a:t>initializing&gt;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{…}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Invoking the base class copy constructor sets up the inherited member variables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Since object is of type Derived it is also of type Base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0EC13E7-5975-4D33-B2B6-C8D2E15BC953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zh-CN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in Derived Classes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class has a working destructor,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defining the destructor for the defined class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relatively easy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for a derived class is called, the destructor for the base class is automatically called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destructor need only use delete on dynamic variables added in the derived class, and data they may point to</a:t>
            </a: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0F94050-22A5-4486-A116-029E4529B64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zh-CN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Destruction Sequence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derived from class B…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of an object of class C goes out of scope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destructor of class C is called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B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A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Notice that destructors are called in the reverse order of constructor calls</a:t>
            </a: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PP 849</a:t>
            </a:r>
          </a:p>
          <a:p>
            <a:pPr marL="0" indent="0">
              <a:buNone/>
            </a:pPr>
            <a:r>
              <a:rPr lang="en-US" altLang="zh-CN" b="1" dirty="0"/>
              <a:t>SELF-TEST </a:t>
            </a:r>
            <a:r>
              <a:rPr lang="en-US" altLang="zh-CN" b="1" dirty="0" smtClean="0"/>
              <a:t>EXERCISES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725203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30CA84AA-909D-472B-AC1F-BF587A860AE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zh-CN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15.2 Conclusion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List some special functions that are not inherited by a derived class?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Write code to invoke the base class copy constructor in defining the derived class's copy constructor?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15.3   </a:t>
            </a:r>
            <a:r>
              <a:rPr lang="en-US" altLang="zh-CN" dirty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61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27FA1554-94F8-4EA3-87F6-3C29EEB3976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zh-CN" sz="14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 refers to the ability to associate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multiple meanings with one function name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using a mechanism called late binding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 is a key component of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philosophy of object oriented programming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15.1   Inheritance Basics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5163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0680659E-F99B-44F6-AD39-CF711204D77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zh-CN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Late Binding 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Imagine a graphics program with several types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of figures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figure may be an object of a different class, such as a circle, oval, rectangle, etc.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is a descendant of a class Figure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has a function draw( ) implemented with code specific to each shape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Class Figure has functions common to all figures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2929237D-CBDF-4818-A374-E5CB47ADA02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zh-CN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Problem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Suppose that class Figure has a function center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moves a figure to the center of the screen by erasing the figure and redrawing it in the center of the screen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is inherited by each of the derived classes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 center uses each derived object's draw function to draw the figure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Figure class does not know about its derived classes, so it cannot know how to draw each figure</a:t>
            </a: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1C3E42C1-EA00-4AD1-947E-5069871DBF6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zh-CN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the Figure class includes a method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draw figures, but the Figure class cannot know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how to draw the figures, virtual functions are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used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Making a function virtual tells the compiler that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you don't know how the function is implemented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to wait until the function is used in a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program, then get the implementation from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object. 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is called late binding</a:t>
            </a: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ABAA34CE-A6A4-4B5D-B505-FF726367A37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zh-CN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 in C++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As another example, let's design a record-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keeping program for an auto parts store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 We want a versatile program, but we do not know all the possible types of sales we might have to account for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Later we may add mail-order and discount sales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Functions to compute bills will have to be added later when we know what type of sales to add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To accommodate the future possibilities, we will make the bill function a virtual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C9BD12AA-D4B6-4ED5-B56B-CED350FB815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zh-CN" sz="1400"/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All sales will be derived from the base class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Sale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bill function of the Sale class is virtual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member function savings and operator &lt;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each use bill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 interface and implementation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are shown in </a:t>
            </a:r>
          </a:p>
        </p:txBody>
      </p:sp>
      <p:sp>
        <p:nvSpPr>
          <p:cNvPr id="61542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33732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15.8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542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3545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15.9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nimBg="1"/>
      <p:bldP spid="6154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B341B2C-F28D-4E28-8AC6-FDCB9891BDA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zh-CN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function bill  is virtual in class Sale,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 savings and operator &lt;, defined only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base class, can in turn use a version of bill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a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a DiscountSale object calls its savings function, defined only in the base class,  function savings calls function bill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Because bill is a virtual function in class Sale, C++  uses the version of bill defined in the object that called savings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DiscountSale has its own version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Even though class Sale is already compiled,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Sale::savings( ) and Sale::operator&lt; can still use function bill from the DiscountSale class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The keyword virtual tells C++ to wait until bill is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used in a program to get the implementation of bill from the calling object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DiscountSale is defined and used in </a:t>
            </a: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6174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64107" y="4783138"/>
            <a:ext cx="2464136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15.10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74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64489" y="533558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DiscountSale::bill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nimBg="1"/>
      <p:bldP spid="61747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Virtual Details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To define a function differently in a derived class</a:t>
            </a:r>
            <a:br>
              <a:rPr lang="en-US" altLang="zh-CN" smtClean="0"/>
            </a:br>
            <a:r>
              <a:rPr lang="en-US" altLang="zh-CN" smtClean="0"/>
              <a:t>and to make it virtual</a:t>
            </a:r>
          </a:p>
          <a:p>
            <a:pPr lvl="1"/>
            <a:r>
              <a:rPr lang="en-US" altLang="zh-CN" smtClean="0"/>
              <a:t>Add keyword virtual to the function declaration in the base class</a:t>
            </a:r>
          </a:p>
          <a:p>
            <a:pPr lvl="1"/>
            <a:r>
              <a:rPr lang="en-US" altLang="zh-CN" smtClean="0"/>
              <a:t>virtual is not needed for the function declaration in the derived class, but is often included</a:t>
            </a:r>
          </a:p>
          <a:p>
            <a:pPr lvl="1"/>
            <a:r>
              <a:rPr lang="en-US" altLang="zh-CN" smtClean="0"/>
              <a:t>virtual is not added to the function definition</a:t>
            </a:r>
          </a:p>
          <a:p>
            <a:pPr lvl="1"/>
            <a:r>
              <a:rPr lang="en-US" altLang="zh-CN" smtClean="0"/>
              <a:t>Virtual functions require considerable overhead so excessive use reduces program efficiency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Overriding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Virtual functions whose definitions are changed</a:t>
            </a:r>
            <a:br>
              <a:rPr lang="en-US" altLang="zh-CN" smtClean="0"/>
            </a:br>
            <a:r>
              <a:rPr lang="en-US" altLang="zh-CN" smtClean="0"/>
              <a:t>in a derived class are said to be overridden</a:t>
            </a:r>
          </a:p>
          <a:p>
            <a:endParaRPr lang="en-US" altLang="zh-CN" smtClean="0"/>
          </a:p>
          <a:p>
            <a:r>
              <a:rPr lang="en-US" altLang="zh-CN" smtClean="0"/>
              <a:t>Non-virtual functions whose definitions are </a:t>
            </a:r>
            <a:br>
              <a:rPr lang="en-US" altLang="zh-CN" smtClean="0"/>
            </a:br>
            <a:r>
              <a:rPr lang="en-US" altLang="zh-CN" smtClean="0"/>
              <a:t>changed in a derived class are redefined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6A062A93-C3BD-486C-AC71-C0BBADF7B68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zh-CN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carefully checks for type mismatches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use of values and variables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referred to as strong type checking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Generally the type of a value assigned to a variable must match the type of the variable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Recall that some automatic type casting occurs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Strong type checking interferes with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concepts of inheritance </a:t>
            </a:r>
          </a:p>
          <a:p>
            <a:pPr lvl="2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CF9EB43-AD04-44BD-A3C3-B546A5121F24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zh-CN" sz="1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Basics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Inheritance is the process by which a new class,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called a derived class, is created from another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class, called the base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 derived class automatically has all the member variables and functions of the base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 derived class can have additional member variables and/or member functions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derived class is a child of the base or parent class</a:t>
            </a: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18B1189-9D54-4767-86D9-D0C668261F43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zh-CN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 and Inheritance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Consider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                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class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			public: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string name;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}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and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class Dog :public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public: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string breed;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7DA4595-2ABF-403E-83A1-8DA3BB193CC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zh-CN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Sliced Dog is a Pet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allows the following assignments: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vdog.name = "Tiny";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vdog.breed = "Great Dane";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vpet = vdog;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However, vpet will loose the breed member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vdog since an object of class Pet has no breed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code would be illegal:    cout &lt;&lt; vpet.breed;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the slicing problem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1D03421-1AA1-4A96-9145-A63BC1D5C26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zh-CN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Slicing Problem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legal to assign a derived class object into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base class variable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slices off data in the derived class that is not also part of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Member functions and member variables are lost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9E94124-4983-47F5-A65F-F53702E394D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zh-CN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Extended Type Compatibility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possible in C++ to avoid the slicing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problem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Using pointers to dynamic variables we can assign objects of a derived class to variables of a base class without loosing members of the derived class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D85D06AA-70D2-4463-BA8A-EA37459F3F6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zh-CN" sz="1400"/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Example: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ppet-&gt;print( );   is legal and produces:   name:  Tiny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			          breed:  Great Dane</a:t>
            </a: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578350" y="2246313"/>
            <a:ext cx="4311650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void Dog::print( )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{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"name: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 name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"breed: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breed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639763" y="2236788"/>
            <a:ext cx="3938587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Pet   *ppet;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Dog *pdog;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pdog = new Dog;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pdog-&gt;name = "Tiny";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pdog-&gt;breed = "Great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                Dane";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ppet = pdog;</a:t>
            </a:r>
            <a:endParaRPr lang="en-US" altLang="zh-CN" sz="2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25668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33276" y="5948363"/>
            <a:ext cx="332494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15.12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563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Dynamic Variables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Derived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12192B4-F898-4109-99C5-4B7AD287DB23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zh-CN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Use Virtual Functions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previous example: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ppet-&gt;print( );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worked because print was declared as a virtual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code would still produce an error: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cout &lt;&lt; "name: " &lt;&lt; ppet-&gt;name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&lt;&lt; "breed: " &lt;&lt; ppet-&gt;breed;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4121402-1088-4CF2-B7FB-196F19453E0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zh-CN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Why?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ppet-&gt;breed is still illegal because ppet is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pointer to a Pet object that has no breed member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print( ) was declared virtual by class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Pet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computer sees ppet-&gt;print( ), it checks the virtual table for classes Pet and Dog and finds that ppet points to an object of type Dog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Because ppet points to a Dog object, code for Dog::print( )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BE9F2B2-F8F1-4D17-BC3A-9F92B3F429A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zh-CN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Remember Two Rules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To help make sense of object oriented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programming with dynamic variables,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remember these rules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If the domain type of the pointer p_ancestor is a base class for the for the domain type of pointer p_descendant,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the following assignment of pointers is allowed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p_ancestor = p_descendant;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and no data members will be lost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Although all the fields of the p_descendant are there, virtual functions are required to access them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292E013-166D-447A-81E6-1BA218FF9B3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zh-CN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Compilation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using virtual functions, you will have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 each virtual function before compiling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Declaration is no longer sufficient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Even if you do not call the virtual function you may see error message: 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"undefined reference to Class_Name virtual table"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28497A9-929F-4BC9-9075-EA8C135B5E05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zh-CN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Destructors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should be made virtual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Consider  Base *pBase = new Derived;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…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delete pBase;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If the destructor in Base is virtual, the destructor for Derived is invoked as pBase points to a Derived object, returning Derived members to the freestore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Derived destructor in turn calls the Base destructor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8CCE64B-6D21-4047-92C2-EEFC2C9D417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zh-CN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Employee Classes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To design a record-keeping program with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records for salaried and hourly employees…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Salaried and hourly employees belong to a class of people who share the property "employee"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subset of employees are those with a fixed wage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Another subset of employees earn hourly wages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All employees have a name and SSN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Functions to manipulate name and SSN are the same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for hourly and salaried employees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DB55A2F4-5B02-47CF-B46F-3036BDF0799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zh-CN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Non-Virtual Destructors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destructor is not virtual, only the Base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 is invoked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leaves Derived members, not part of Base,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in memory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E062166-E9A3-4238-A3F7-5D50FB46511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zh-CN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15.3 Conclusion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you cannot assign a base class object to a derived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Describe the problem with assigning a derived class object to a base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A45BEFA-9210-4A4A-8128-B599146DB75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zh-CN" sz="1400"/>
          </a:p>
        </p:txBody>
      </p:sp>
      <p:sp>
        <p:nvSpPr>
          <p:cNvPr id="64515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Chapter 15 --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24159EC-5CCA-41B8-AA1E-63F2EFE7EEA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zh-CN" sz="1400"/>
          </a:p>
        </p:txBody>
      </p:sp>
      <p:sp>
        <p:nvSpPr>
          <p:cNvPr id="65539" name="Rectangle 6"/>
          <p:cNvSpPr>
            <a:spLocks noChangeArrowheads="1"/>
          </p:cNvSpPr>
          <p:nvPr/>
        </p:nvSpPr>
        <p:spPr bwMode="auto">
          <a:xfrm>
            <a:off x="0" y="0"/>
            <a:ext cx="5280025" cy="155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554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554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554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8275"/>
            <a:ext cx="4921250" cy="638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Rectangle 5"/>
          <p:cNvSpPr>
            <a:spLocks noGrp="1" noChangeArrowheads="1"/>
          </p:cNvSpPr>
          <p:nvPr>
            <p:ph type="title"/>
          </p:nvPr>
        </p:nvSpPr>
        <p:spPr>
          <a:xfrm>
            <a:off x="5562600" y="228600"/>
            <a:ext cx="28194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0BB2140-7C2D-4958-8E64-47560545A1D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zh-CN" sz="1400"/>
          </a:p>
        </p:txBody>
      </p:sp>
      <p:sp>
        <p:nvSpPr>
          <p:cNvPr id="66563" name="Rectangle 6"/>
          <p:cNvSpPr>
            <a:spLocks noChangeArrowheads="1"/>
          </p:cNvSpPr>
          <p:nvPr/>
        </p:nvSpPr>
        <p:spPr bwMode="auto">
          <a:xfrm>
            <a:off x="0" y="762000"/>
            <a:ext cx="6065838" cy="849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656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656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21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656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869950"/>
            <a:ext cx="5815012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Rectangle 5"/>
          <p:cNvSpPr>
            <a:spLocks noGrp="1" noChangeArrowheads="1"/>
          </p:cNvSpPr>
          <p:nvPr>
            <p:ph type="title"/>
          </p:nvPr>
        </p:nvSpPr>
        <p:spPr>
          <a:xfrm>
            <a:off x="5183188" y="227013"/>
            <a:ext cx="3884612" cy="5349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10.2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AA3B07A-840F-4667-BDA5-307121AD4AA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zh-CN" sz="1400"/>
          </a:p>
        </p:txBody>
      </p:sp>
      <p:sp>
        <p:nvSpPr>
          <p:cNvPr id="67587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7588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7589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484313"/>
            <a:ext cx="51530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581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10.2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0725AD7-B23A-4E94-8481-92D98939A95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zh-CN" sz="1400"/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0" y="533400"/>
            <a:ext cx="5949950" cy="106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861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21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861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69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861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681038"/>
            <a:ext cx="565785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8194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10.3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95C6226-F103-490D-9013-A4B920F7E122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zh-CN" sz="1400"/>
          </a:p>
        </p:txBody>
      </p:sp>
      <p:sp>
        <p:nvSpPr>
          <p:cNvPr id="69635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9636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9637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497013"/>
            <a:ext cx="4110037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2672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10.4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5B41434-3D82-430F-842A-414E0B219D7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zh-CN" sz="1400"/>
          </a:p>
        </p:txBody>
      </p:sp>
      <p:sp>
        <p:nvSpPr>
          <p:cNvPr id="70659" name="Rectangle 6"/>
          <p:cNvSpPr>
            <a:spLocks noChangeArrowheads="1"/>
          </p:cNvSpPr>
          <p:nvPr/>
        </p:nvSpPr>
        <p:spPr bwMode="auto">
          <a:xfrm>
            <a:off x="0" y="762000"/>
            <a:ext cx="6143625" cy="746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066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066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486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066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5988"/>
            <a:ext cx="579755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476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10.5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2F18F5D-DB6B-4C00-912B-4C7336986FF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zh-CN" sz="1400"/>
          </a:p>
        </p:txBody>
      </p:sp>
      <p:sp>
        <p:nvSpPr>
          <p:cNvPr id="71683" name="Rectangle 6"/>
          <p:cNvSpPr>
            <a:spLocks noChangeArrowheads="1"/>
          </p:cNvSpPr>
          <p:nvPr/>
        </p:nvSpPr>
        <p:spPr bwMode="auto">
          <a:xfrm>
            <a:off x="0" y="685800"/>
            <a:ext cx="6335713" cy="950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68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426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168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168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6613"/>
            <a:ext cx="6067425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10.5 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will define a class called Employee for all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employees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Employee class will be used to define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classes for hourly and salaried employees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definition of the employee class is found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 </a:t>
            </a:r>
          </a:p>
        </p:txBody>
      </p:sp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24265A85-4E72-4495-AF5D-1A36AB3EC05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zh-CN" sz="1400"/>
          </a:p>
        </p:txBody>
      </p:sp>
      <p:sp>
        <p:nvSpPr>
          <p:cNvPr id="58163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7243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163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99018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15.2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Base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nimBg="1"/>
      <p:bldP spid="5816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CBADECE-5837-4364-9A40-F3CBDCB3D82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zh-CN" sz="1400"/>
          </a:p>
        </p:txBody>
      </p:sp>
      <p:sp>
        <p:nvSpPr>
          <p:cNvPr id="72707" name="Rectangle 7"/>
          <p:cNvSpPr>
            <a:spLocks noChangeArrowheads="1"/>
          </p:cNvSpPr>
          <p:nvPr/>
        </p:nvSpPr>
        <p:spPr bwMode="auto">
          <a:xfrm>
            <a:off x="0" y="674688"/>
            <a:ext cx="6065838" cy="1230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72708" name="Group 2"/>
          <p:cNvGrpSpPr>
            <a:grpSpLocks/>
          </p:cNvGrpSpPr>
          <p:nvPr/>
        </p:nvGrpSpPr>
        <p:grpSpPr bwMode="auto">
          <a:xfrm>
            <a:off x="6172200" y="812800"/>
            <a:ext cx="2819400" cy="635000"/>
            <a:chOff x="3424" y="432"/>
            <a:chExt cx="1776" cy="400"/>
          </a:xfrm>
        </p:grpSpPr>
        <p:sp>
          <p:nvSpPr>
            <p:cNvPr id="72711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72712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72709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776288"/>
            <a:ext cx="5861050" cy="573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Rectangle 6"/>
          <p:cNvSpPr>
            <a:spLocks noGrp="1" noChangeArrowheads="1"/>
          </p:cNvSpPr>
          <p:nvPr>
            <p:ph type="title"/>
          </p:nvPr>
        </p:nvSpPr>
        <p:spPr>
          <a:xfrm>
            <a:off x="5106988" y="152400"/>
            <a:ext cx="3960812" cy="5476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10.6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683D5BF-D26E-4EC7-B816-3125F08290E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zh-CN" sz="1400"/>
          </a:p>
        </p:txBody>
      </p:sp>
      <p:sp>
        <p:nvSpPr>
          <p:cNvPr id="73731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3732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3733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9275"/>
            <a:ext cx="794067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962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10.6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AFB9290-FFA0-4940-8E37-83090967F44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zh-CN" sz="1400"/>
          </a:p>
        </p:txBody>
      </p:sp>
      <p:sp>
        <p:nvSpPr>
          <p:cNvPr id="74755" name="Rectangle 6"/>
          <p:cNvSpPr>
            <a:spLocks noChangeArrowheads="1"/>
          </p:cNvSpPr>
          <p:nvPr/>
        </p:nvSpPr>
        <p:spPr bwMode="auto">
          <a:xfrm>
            <a:off x="0" y="685800"/>
            <a:ext cx="6027738" cy="874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475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475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475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820738"/>
            <a:ext cx="5745163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9525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10.7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1FFFDCE-E117-436A-9C9D-2D1F2896B6A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zh-CN" sz="1400"/>
          </a:p>
        </p:txBody>
      </p:sp>
      <p:grpSp>
        <p:nvGrpSpPr>
          <p:cNvPr id="75779" name="Group 2"/>
          <p:cNvGrpSpPr>
            <a:grpSpLocks/>
          </p:cNvGrpSpPr>
          <p:nvPr/>
        </p:nvGrpSpPr>
        <p:grpSpPr bwMode="auto">
          <a:xfrm>
            <a:off x="5435600" y="685800"/>
            <a:ext cx="2819400" cy="635000"/>
            <a:chOff x="3424" y="432"/>
            <a:chExt cx="1776" cy="400"/>
          </a:xfrm>
        </p:grpSpPr>
        <p:sp>
          <p:nvSpPr>
            <p:cNvPr id="75782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75783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75780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504950"/>
            <a:ext cx="5102225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343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10.7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3DB8982-6F3C-4D92-8BDA-BCC1F266FB8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zh-CN" sz="1400"/>
          </a:p>
        </p:txBody>
      </p:sp>
      <p:sp>
        <p:nvSpPr>
          <p:cNvPr id="76803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sp>
        <p:nvSpPr>
          <p:cNvPr id="76804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pic>
        <p:nvPicPr>
          <p:cNvPr id="76805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98600"/>
            <a:ext cx="5305425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0386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10.8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32565E3B-A5A8-4E86-8D8E-E973977ED89F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zh-CN" sz="1400"/>
          </a:p>
        </p:txBody>
      </p:sp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0" y="0"/>
            <a:ext cx="5254625" cy="1531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782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782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7830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52413"/>
            <a:ext cx="4887913" cy="615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Rectangle 5"/>
          <p:cNvSpPr>
            <a:spLocks noGrp="1" noChangeArrowheads="1"/>
          </p:cNvSpPr>
          <p:nvPr>
            <p:ph type="title"/>
          </p:nvPr>
        </p:nvSpPr>
        <p:spPr>
          <a:xfrm>
            <a:off x="5486400" y="304800"/>
            <a:ext cx="2971800" cy="38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10.9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3892A5F-FDF8-44ED-ACB8-2F4A85602FD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zh-CN" sz="1400"/>
          </a:p>
        </p:txBody>
      </p:sp>
      <p:sp>
        <p:nvSpPr>
          <p:cNvPr id="78851" name="Rectangle 6"/>
          <p:cNvSpPr>
            <a:spLocks noChangeArrowheads="1"/>
          </p:cNvSpPr>
          <p:nvPr/>
        </p:nvSpPr>
        <p:spPr bwMode="auto">
          <a:xfrm>
            <a:off x="0" y="0"/>
            <a:ext cx="5189538" cy="1519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885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sp>
        <p:nvSpPr>
          <p:cNvPr id="7885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pic>
        <p:nvPicPr>
          <p:cNvPr id="7885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700"/>
            <a:ext cx="4819650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Rectangle 5"/>
          <p:cNvSpPr>
            <a:spLocks noGrp="1" noChangeArrowheads="1"/>
          </p:cNvSpPr>
          <p:nvPr>
            <p:ph type="title"/>
          </p:nvPr>
        </p:nvSpPr>
        <p:spPr>
          <a:xfrm>
            <a:off x="5638800" y="228600"/>
            <a:ext cx="32766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10.10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C8BEFE4E-C1DD-4E3B-968F-8121FDB11F7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zh-CN" sz="1400"/>
          </a:p>
        </p:txBody>
      </p:sp>
      <p:sp>
        <p:nvSpPr>
          <p:cNvPr id="79875" name="Rectangle 6"/>
          <p:cNvSpPr>
            <a:spLocks noChangeArrowheads="1"/>
          </p:cNvSpPr>
          <p:nvPr/>
        </p:nvSpPr>
        <p:spPr bwMode="auto">
          <a:xfrm>
            <a:off x="0" y="609600"/>
            <a:ext cx="5899150" cy="1290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987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103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987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962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987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677863"/>
            <a:ext cx="5634037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Rectangle 5"/>
          <p:cNvSpPr>
            <a:spLocks noGrp="1" noChangeArrowheads="1"/>
          </p:cNvSpPr>
          <p:nvPr>
            <p:ph type="title"/>
          </p:nvPr>
        </p:nvSpPr>
        <p:spPr>
          <a:xfrm>
            <a:off x="5867400" y="304800"/>
            <a:ext cx="3200400" cy="38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179801E8-B0FA-4ADF-BE7E-509EA657A9F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zh-CN" sz="1400"/>
          </a:p>
        </p:txBody>
      </p:sp>
      <p:sp>
        <p:nvSpPr>
          <p:cNvPr id="80899" name="Rectangle 6"/>
          <p:cNvSpPr>
            <a:spLocks noChangeArrowheads="1"/>
          </p:cNvSpPr>
          <p:nvPr/>
        </p:nvSpPr>
        <p:spPr bwMode="auto">
          <a:xfrm>
            <a:off x="0" y="612775"/>
            <a:ext cx="5151438" cy="106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090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090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8090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669925"/>
            <a:ext cx="47783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Rectangle 5"/>
          <p:cNvSpPr>
            <a:spLocks noGrp="1" noChangeArrowheads="1"/>
          </p:cNvSpPr>
          <p:nvPr>
            <p:ph type="title"/>
          </p:nvPr>
        </p:nvSpPr>
        <p:spPr>
          <a:xfrm>
            <a:off x="5151438" y="320675"/>
            <a:ext cx="3916362" cy="4413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10.12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37B83845-61F1-45DA-9E37-F96121D6377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zh-CN" sz="1400"/>
          </a:p>
        </p:txBody>
      </p:sp>
      <p:sp>
        <p:nvSpPr>
          <p:cNvPr id="81923" name="Rectangle 6"/>
          <p:cNvSpPr>
            <a:spLocks noChangeArrowheads="1"/>
          </p:cNvSpPr>
          <p:nvPr/>
        </p:nvSpPr>
        <p:spPr bwMode="auto">
          <a:xfrm>
            <a:off x="0" y="0"/>
            <a:ext cx="47910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192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192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8192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93675"/>
            <a:ext cx="4497388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476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10.12 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65CDF02F-5F5F-4259-8F97-10E893FA7A6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zh-CN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print_check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Function </a:t>
            </a:r>
            <a:r>
              <a:rPr lang="en-US" altLang="zh-CN" dirty="0" err="1" smtClean="0">
                <a:ea typeface="宋体" panose="02010600030101010101" pitchFamily="2" charset="-122"/>
              </a:rPr>
              <a:t>print_check</a:t>
            </a:r>
            <a:r>
              <a:rPr lang="en-US" altLang="zh-CN" dirty="0" smtClean="0">
                <a:ea typeface="宋体" panose="02010600030101010101" pitchFamily="2" charset="-122"/>
              </a:rPr>
              <a:t> will have different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definitions to print different checks for each type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of employee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Employee object lacks sufficient information to print a check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Each derived class will have sufficient information to print a check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12E601AE-B189-49D2-B318-3589F5D616C2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zh-CN" sz="1400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is derived from Class Employee</a:t>
            </a:r>
          </a:p>
          <a:p>
            <a:pPr lvl="1"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sz="2400" dirty="0" smtClean="0">
                <a:ea typeface="宋体" panose="02010600030101010101" pitchFamily="2" charset="-122"/>
              </a:rPr>
              <a:t> inherits all member functions and member variables of Employee 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class definition begins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class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public Employee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:public Employee shows that </a:t>
            </a:r>
            <a:r>
              <a:rPr lang="en-US" altLang="zh-CN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is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from class Employee</a:t>
            </a:r>
          </a:p>
          <a:p>
            <a:pPr lvl="1"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sz="2400" dirty="0" smtClean="0">
                <a:ea typeface="宋体" panose="02010600030101010101" pitchFamily="2" charset="-122"/>
              </a:rPr>
              <a:t> declares additional member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variables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wage_rate</a:t>
            </a:r>
            <a:r>
              <a:rPr lang="en-US" altLang="zh-CN" sz="2400" dirty="0" smtClean="0">
                <a:ea typeface="宋体" panose="02010600030101010101" pitchFamily="2" charset="-122"/>
              </a:rPr>
              <a:t> and hours </a:t>
            </a:r>
          </a:p>
          <a:p>
            <a:pPr lvl="2"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8368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742788" y="55626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15.3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HourlyEmployee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1788</TotalTime>
  <Words>1073</Words>
  <Application>Microsoft Office PowerPoint</Application>
  <PresentationFormat>信纸(8.5x11 英寸)</PresentationFormat>
  <Paragraphs>402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5" baseType="lpstr">
      <vt:lpstr>新細明體</vt:lpstr>
      <vt:lpstr>宋体</vt:lpstr>
      <vt:lpstr>Arial</vt:lpstr>
      <vt:lpstr>Tahoma</vt:lpstr>
      <vt:lpstr>Wingdings</vt:lpstr>
      <vt:lpstr>Blends</vt:lpstr>
      <vt:lpstr>Chapter     15</vt:lpstr>
      <vt:lpstr>Review</vt:lpstr>
      <vt:lpstr>Overview</vt:lpstr>
      <vt:lpstr>15.1   Inheritance Basics </vt:lpstr>
      <vt:lpstr>Inheritance Basics </vt:lpstr>
      <vt:lpstr>Employee Classes</vt:lpstr>
      <vt:lpstr>A Base Class</vt:lpstr>
      <vt:lpstr>Function print_check</vt:lpstr>
      <vt:lpstr>Class HourlyEmployee</vt:lpstr>
      <vt:lpstr>Inherited Members</vt:lpstr>
      <vt:lpstr>Implementing a Derived Class</vt:lpstr>
      <vt:lpstr>Class SalariedEmployee</vt:lpstr>
      <vt:lpstr>Parent and Child Classes</vt:lpstr>
      <vt:lpstr>Derived Class Types</vt:lpstr>
      <vt:lpstr>Derived Class Constructors</vt:lpstr>
      <vt:lpstr>Default Initialization</vt:lpstr>
      <vt:lpstr>Private is Private</vt:lpstr>
      <vt:lpstr>The protected Qualifier</vt:lpstr>
      <vt:lpstr>Programming Style</vt:lpstr>
      <vt:lpstr>Redefinition of  Member Functions</vt:lpstr>
      <vt:lpstr>Redefining or Overloading</vt:lpstr>
      <vt:lpstr>Function Signatures </vt:lpstr>
      <vt:lpstr>Access to a  Redefined Base Function</vt:lpstr>
      <vt:lpstr>Test</vt:lpstr>
      <vt:lpstr>Section 15.1 Conclusion</vt:lpstr>
      <vt:lpstr>15.2   Inheritance Details</vt:lpstr>
      <vt:lpstr>Inheritance Details</vt:lpstr>
      <vt:lpstr>Copy Constructors and  Derived Classes</vt:lpstr>
      <vt:lpstr>Operator = and  Derived Classes</vt:lpstr>
      <vt:lpstr>Destructors and  Derived Classes</vt:lpstr>
      <vt:lpstr>The Assignment Operator</vt:lpstr>
      <vt:lpstr>The Operator = Implementation</vt:lpstr>
      <vt:lpstr>The Copy Constructor</vt:lpstr>
      <vt:lpstr>Destructors in Derived Classes</vt:lpstr>
      <vt:lpstr>Destruction Sequence</vt:lpstr>
      <vt:lpstr>Test </vt:lpstr>
      <vt:lpstr>Section 15.2 Conclusion</vt:lpstr>
      <vt:lpstr>15.3   Polymorphism</vt:lpstr>
      <vt:lpstr>Polymorphism</vt:lpstr>
      <vt:lpstr>A Late Binding Example</vt:lpstr>
      <vt:lpstr>A Problem</vt:lpstr>
      <vt:lpstr>Virtual Functions</vt:lpstr>
      <vt:lpstr>Virtual Functions in C++</vt:lpstr>
      <vt:lpstr>The Sale Class</vt:lpstr>
      <vt:lpstr>Virtual Function bill</vt:lpstr>
      <vt:lpstr>DiscountSale::bill</vt:lpstr>
      <vt:lpstr>Virtual Details</vt:lpstr>
      <vt:lpstr>Overriding</vt:lpstr>
      <vt:lpstr>Type Checking</vt:lpstr>
      <vt:lpstr>Type Checking and Inheritance</vt:lpstr>
      <vt:lpstr>A Sliced Dog is a Pet</vt:lpstr>
      <vt:lpstr>The Slicing Problem</vt:lpstr>
      <vt:lpstr>Extended Type Compatibility</vt:lpstr>
      <vt:lpstr>Dynamic Variables  and Derived Classes</vt:lpstr>
      <vt:lpstr>Use Virtual Functions</vt:lpstr>
      <vt:lpstr>Why?</vt:lpstr>
      <vt:lpstr>Remember Two Rules</vt:lpstr>
      <vt:lpstr>Virtual Compilation</vt:lpstr>
      <vt:lpstr>Virtual Destructors</vt:lpstr>
      <vt:lpstr>Non-Virtual Destructors</vt:lpstr>
      <vt:lpstr>Section 15.3 Conclusion</vt:lpstr>
      <vt:lpstr>Chapter 15 -- End</vt:lpstr>
      <vt:lpstr>Display 10.1</vt:lpstr>
      <vt:lpstr>Display 10.2 (1/2)</vt:lpstr>
      <vt:lpstr>Display 10.2 (2/2)</vt:lpstr>
      <vt:lpstr>Display 10.3</vt:lpstr>
      <vt:lpstr>Display 10.4</vt:lpstr>
      <vt:lpstr>Display 10.5 (1/2)</vt:lpstr>
      <vt:lpstr>Display 10.5 (2/2)</vt:lpstr>
      <vt:lpstr>Display 10.6 (1/2)</vt:lpstr>
      <vt:lpstr>Display 10.6 (2/2)</vt:lpstr>
      <vt:lpstr>Display 10.7 (1/2)</vt:lpstr>
      <vt:lpstr>Display 10.7 (2/2)</vt:lpstr>
      <vt:lpstr>Display 10.8</vt:lpstr>
      <vt:lpstr>Display 10.9</vt:lpstr>
      <vt:lpstr>Display 10.10</vt:lpstr>
      <vt:lpstr>Display 10.11</vt:lpstr>
      <vt:lpstr>Display 10.12 (1/2)</vt:lpstr>
      <vt:lpstr>Display 10.12 (2/2)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172</cp:revision>
  <cp:lastPrinted>2001-11-04T00:51:13Z</cp:lastPrinted>
  <dcterms:created xsi:type="dcterms:W3CDTF">2005-02-25T19:46:41Z</dcterms:created>
  <dcterms:modified xsi:type="dcterms:W3CDTF">2018-06-25T17:23:45Z</dcterms:modified>
</cp:coreProperties>
</file>