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418" r:id="rId2"/>
    <p:sldId id="414" r:id="rId3"/>
    <p:sldId id="420" r:id="rId4"/>
    <p:sldId id="302" r:id="rId5"/>
    <p:sldId id="303" r:id="rId6"/>
    <p:sldId id="304" r:id="rId7"/>
    <p:sldId id="305" r:id="rId8"/>
    <p:sldId id="425" r:id="rId9"/>
    <p:sldId id="419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427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423" r:id="rId36"/>
    <p:sldId id="330" r:id="rId37"/>
    <p:sldId id="331" r:id="rId38"/>
    <p:sldId id="332" r:id="rId39"/>
    <p:sldId id="424" r:id="rId40"/>
    <p:sldId id="421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50" r:id="rId57"/>
    <p:sldId id="426" r:id="rId58"/>
    <p:sldId id="422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6F6"/>
    <a:srgbClr val="0099CC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0" autoAdjust="0"/>
    <p:restoredTop sz="86424" autoAdjust="0"/>
  </p:normalViewPr>
  <p:slideViewPr>
    <p:cSldViewPr snapToObjects="1">
      <p:cViewPr varScale="1">
        <p:scale>
          <a:sx n="229" d="100"/>
          <a:sy n="229" d="100"/>
        </p:scale>
        <p:origin x="1384" y="19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-37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6872" y="22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smtClean="0"/>
              <a:t>6-</a:t>
            </a:r>
            <a:fld id="{60D9011D-2152-46F3-AC82-AD3C7D68A3A3}" type="slidenum">
              <a:rPr lang="zh-CN" altLang="en-CA" smtClean="0"/>
              <a:pPr/>
              <a:t>‹#›</a:t>
            </a:fld>
            <a:endParaRPr lang="en-CA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9D9CBCA5-2C34-40ED-A2E3-82DA0B288CDD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CFD3717-D8AB-46B4-979A-8136D7D1BB08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2517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2BA22D-40D9-4A2F-A9F5-319C9D632D85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582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68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59397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CFE678-C6CB-4598-848C-636B3DEEB622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110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62294025-951D-4198-8041-192CD2A356E4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5271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3371F30A-3AFC-4363-8D0A-FC4B157010FB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61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CE67936-BD54-45F2-86D1-0665F40EBF21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0495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792B2A00-988C-4DDF-A06E-EF0F0A630FE5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82639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47C856B-C28C-412D-A0C5-882D811DE99C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7225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64DFAACD-A2F6-4D8B-AD96-C11C543D4A62}" type="slidenum">
              <a:rPr lang="en-US" altLang="zh-CN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cplusplus.com/reference/fstream/ofstream/ofstrea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ostream/ostrea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plusplus.com/reference/iolibra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2600" y="2148870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/>
              <a:t>I/O Streams as an Introduction to </a:t>
            </a:r>
            <a:endParaRPr lang="en-US" altLang="zh-CN" sz="3200" dirty="0" smtClean="0"/>
          </a:p>
          <a:p>
            <a:pPr algn="r"/>
            <a:r>
              <a:rPr lang="en-US" altLang="zh-CN" sz="3200" dirty="0" smtClean="0"/>
              <a:t>Objects </a:t>
            </a:r>
            <a:r>
              <a:rPr lang="en-US" altLang="zh-CN" sz="3200" dirty="0"/>
              <a:t>and Classes</a:t>
            </a:r>
          </a:p>
          <a:p>
            <a:pPr algn="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0" y="457200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dailiyun@swu.edu.cn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78259" y="673533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95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D9BFEAF-0DB9-4F70-AF63-16543E53CF80}" type="slidenum">
              <a:rPr lang="en-US" altLang="zh-CN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Use Files?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allow you to store data </a:t>
            </a:r>
            <a:r>
              <a:rPr lang="en-US" altLang="zh-CN" sz="2400" dirty="0">
                <a:solidFill>
                  <a:srgbClr val="FF0000"/>
                </a:solidFill>
              </a:rPr>
              <a:t>permanently!</a:t>
            </a:r>
          </a:p>
          <a:p>
            <a:r>
              <a:rPr lang="en-US" altLang="zh-CN" sz="2400" dirty="0"/>
              <a:t>Data output to a file lasts after the program ends</a:t>
            </a:r>
          </a:p>
          <a:p>
            <a:r>
              <a:rPr lang="en-US" altLang="zh-CN" sz="2400" dirty="0"/>
              <a:t>An input file can be used </a:t>
            </a:r>
            <a:r>
              <a:rPr lang="en-US" altLang="zh-CN" sz="2400" dirty="0">
                <a:solidFill>
                  <a:srgbClr val="FF0000"/>
                </a:solidFill>
              </a:rPr>
              <a:t>over and over</a:t>
            </a:r>
          </a:p>
          <a:p>
            <a:pPr lvl="1"/>
            <a:r>
              <a:rPr lang="en-US" altLang="zh-CN" sz="2400" dirty="0"/>
              <a:t>No typing of data again and again for testing</a:t>
            </a:r>
          </a:p>
          <a:p>
            <a:r>
              <a:rPr lang="en-US" altLang="zh-CN" sz="2400" dirty="0"/>
              <a:t>Create a data file or read an output file at your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convenience</a:t>
            </a:r>
          </a:p>
          <a:p>
            <a:r>
              <a:rPr lang="en-US" altLang="zh-CN" sz="2400" dirty="0"/>
              <a:t>Files allow you to deal with </a:t>
            </a:r>
            <a:r>
              <a:rPr lang="en-US" altLang="zh-CN" sz="2400" dirty="0">
                <a:solidFill>
                  <a:srgbClr val="FF0000"/>
                </a:solidFill>
              </a:rPr>
              <a:t>larger data </a:t>
            </a:r>
            <a:r>
              <a:rPr lang="en-US" altLang="zh-CN" sz="2400" dirty="0"/>
              <a:t>sets</a:t>
            </a:r>
          </a:p>
          <a:p>
            <a:pPr lvl="1"/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5176A24-EE0D-4D75-82C8-AA8C03AE7AF9}" type="slidenum">
              <a:rPr lang="en-US" altLang="zh-CN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Reading from a file</a:t>
            </a:r>
          </a:p>
          <a:p>
            <a:pPr lvl="1"/>
            <a:r>
              <a:rPr lang="en-US" altLang="zh-CN" sz="2400"/>
              <a:t>Taking input from a file</a:t>
            </a:r>
          </a:p>
          <a:p>
            <a:pPr lvl="1"/>
            <a:r>
              <a:rPr lang="en-US" altLang="zh-CN" sz="2400"/>
              <a:t>Done from beginning to the end (for now)</a:t>
            </a:r>
          </a:p>
          <a:p>
            <a:pPr marL="1085850" lvl="2"/>
            <a:r>
              <a:rPr lang="en-US" altLang="zh-CN" sz="2000"/>
              <a:t>No backing up to read something again (OK to start over)</a:t>
            </a:r>
          </a:p>
          <a:p>
            <a:pPr marL="1085850" lvl="2"/>
            <a:r>
              <a:rPr lang="en-US" altLang="zh-CN" sz="2000"/>
              <a:t>Just as done from the keyboard</a:t>
            </a:r>
          </a:p>
          <a:p>
            <a:r>
              <a:rPr lang="en-US" altLang="zh-CN" sz="2400"/>
              <a:t>Writing to a file</a:t>
            </a:r>
          </a:p>
          <a:p>
            <a:pPr lvl="1"/>
            <a:r>
              <a:rPr lang="en-US" altLang="zh-CN" sz="2400"/>
              <a:t>Sending output to a file</a:t>
            </a:r>
          </a:p>
          <a:p>
            <a:pPr lvl="1"/>
            <a:r>
              <a:rPr lang="en-US" altLang="zh-CN" sz="2400"/>
              <a:t>Done from beginning to end (for now)</a:t>
            </a:r>
          </a:p>
          <a:p>
            <a:pPr marL="1085850" lvl="2"/>
            <a:r>
              <a:rPr lang="en-US" altLang="zh-CN" sz="2000"/>
              <a:t>No backing up to write something again( OK to start over)</a:t>
            </a:r>
          </a:p>
          <a:p>
            <a:pPr marL="1085850" lvl="2"/>
            <a:r>
              <a:rPr lang="en-US" altLang="zh-CN" sz="2000"/>
              <a:t>Just as done to the screen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92DFB4F-87C6-44D9-A9D8-AF3EBDC24F50}" type="slidenum">
              <a:rPr lang="en-US" altLang="zh-CN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Like other variables, a stream variable… </a:t>
            </a:r>
          </a:p>
          <a:p>
            <a:pPr lvl="1"/>
            <a:r>
              <a:rPr lang="en-US" altLang="zh-CN" dirty="0"/>
              <a:t>Must be declared before it can be used</a:t>
            </a:r>
          </a:p>
          <a:p>
            <a:pPr lvl="1"/>
            <a:r>
              <a:rPr lang="en-US" altLang="zh-CN" dirty="0"/>
              <a:t>Must be </a:t>
            </a:r>
            <a:r>
              <a:rPr lang="en-US" altLang="zh-CN" dirty="0">
                <a:solidFill>
                  <a:srgbClr val="FF0000"/>
                </a:solidFill>
              </a:rPr>
              <a:t>initialized </a:t>
            </a:r>
            <a:r>
              <a:rPr lang="en-US" altLang="zh-CN" dirty="0"/>
              <a:t>before it contains valid data</a:t>
            </a:r>
          </a:p>
          <a:p>
            <a:pPr lvl="2"/>
            <a:r>
              <a:rPr lang="en-US" altLang="zh-CN" dirty="0"/>
              <a:t>Initializing a stream means connecting it to a file</a:t>
            </a:r>
          </a:p>
          <a:p>
            <a:pPr lvl="2"/>
            <a:r>
              <a:rPr lang="en-US" altLang="zh-CN" dirty="0"/>
              <a:t>The value of the stream variable can be thought of </a:t>
            </a:r>
            <a:br>
              <a:rPr lang="en-US" altLang="zh-CN" dirty="0"/>
            </a:br>
            <a:r>
              <a:rPr lang="en-US" altLang="zh-CN" dirty="0"/>
              <a:t>as the file it is connected to</a:t>
            </a:r>
          </a:p>
          <a:p>
            <a:pPr lvl="1"/>
            <a:r>
              <a:rPr lang="en-US" altLang="zh-CN" dirty="0"/>
              <a:t>Can have its value changed</a:t>
            </a:r>
          </a:p>
          <a:p>
            <a:pPr lvl="2"/>
            <a:r>
              <a:rPr lang="en-US" altLang="zh-CN" dirty="0"/>
              <a:t>Changing a stream value means disconnecting from one file and connecting to another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5282B9-745F-4A7D-9788-DC8632FFC685}" type="slidenum">
              <a:rPr lang="en-US" altLang="zh-CN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Assignment 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stream is a special kind of variable called </a:t>
            </a:r>
            <a:br>
              <a:rPr lang="en-US" altLang="zh-CN" sz="2400"/>
            </a:br>
            <a:r>
              <a:rPr lang="en-US" altLang="zh-CN" sz="2400"/>
              <a:t>an object</a:t>
            </a:r>
          </a:p>
          <a:p>
            <a:pPr lvl="1"/>
            <a:r>
              <a:rPr lang="en-US" altLang="zh-CN" sz="2400"/>
              <a:t>Objects can use special functions to complete tasks</a:t>
            </a:r>
          </a:p>
          <a:p>
            <a:endParaRPr lang="en-US" altLang="zh-CN" sz="2400"/>
          </a:p>
          <a:p>
            <a:r>
              <a:rPr lang="en-US" altLang="zh-CN" sz="2400"/>
              <a:t>Streams use special functions instead of the </a:t>
            </a:r>
            <a:br>
              <a:rPr lang="en-US" altLang="zh-CN" sz="2400"/>
            </a:br>
            <a:r>
              <a:rPr lang="en-US" altLang="zh-CN" sz="2400"/>
              <a:t>assignment operator to change values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FB7153-7427-4F2E-AF58-5C472544225B}" type="slidenum">
              <a:rPr lang="en-US" altLang="zh-CN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Input-file Stream Variable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Input-file streams are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59C53D8-7B98-4DA5-BD18-80BCF727E629}" type="slidenum">
              <a:rPr lang="en-US" altLang="zh-CN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Output-file Stream Variable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Ouput</a:t>
            </a:r>
            <a:r>
              <a:rPr lang="en-US" altLang="zh-CN" sz="2400" dirty="0"/>
              <a:t>-file streams of are type </a:t>
            </a:r>
            <a:r>
              <a:rPr lang="en-US" altLang="zh-CN" sz="2400" dirty="0" err="1"/>
              <a:t>ofstream</a:t>
            </a: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ofstream</a:t>
            </a:r>
            <a:r>
              <a:rPr lang="en-US" altLang="zh-CN" sz="2400" dirty="0"/>
              <a:t>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these include and using directives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 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8D3EAB23-C282-480C-9E1B-B3807731EC0B}" type="slidenum">
              <a:rPr lang="en-US" altLang="zh-CN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63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94688" cy="4572000"/>
          </a:xfrm>
        </p:spPr>
        <p:txBody>
          <a:bodyPr/>
          <a:lstStyle/>
          <a:p>
            <a:r>
              <a:rPr lang="en-US" altLang="zh-CN" dirty="0"/>
              <a:t>Once a stream variable is declared, connect it to</a:t>
            </a:r>
            <a:br>
              <a:rPr lang="en-US" altLang="zh-CN" dirty="0"/>
            </a:br>
            <a:r>
              <a:rPr lang="en-US" altLang="zh-CN" dirty="0"/>
              <a:t>a file</a:t>
            </a:r>
          </a:p>
          <a:p>
            <a:pPr lvl="1"/>
            <a:r>
              <a:rPr lang="en-US" altLang="zh-CN" dirty="0"/>
              <a:t>Connecting a stream to a file is opening the file</a:t>
            </a:r>
          </a:p>
          <a:p>
            <a:pPr lvl="1"/>
            <a:r>
              <a:rPr lang="en-US" altLang="zh-CN" dirty="0"/>
              <a:t>Use the open function of the stream object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</a:p>
          <a:p>
            <a:pPr lvl="1"/>
            <a:endParaRPr lang="en-US" altLang="zh-CN" dirty="0"/>
          </a:p>
        </p:txBody>
      </p:sp>
      <p:grpSp>
        <p:nvGrpSpPr>
          <p:cNvPr id="526352" name="Group 16"/>
          <p:cNvGrpSpPr>
            <a:grpSpLocks/>
          </p:cNvGrpSpPr>
          <p:nvPr/>
        </p:nvGrpSpPr>
        <p:grpSpPr bwMode="auto">
          <a:xfrm>
            <a:off x="4191000" y="4437063"/>
            <a:ext cx="1131888" cy="1296987"/>
            <a:chOff x="2640" y="2795"/>
            <a:chExt cx="713" cy="817"/>
          </a:xfrm>
        </p:grpSpPr>
        <p:sp>
          <p:nvSpPr>
            <p:cNvPr id="526338" name="Text Box 2"/>
            <p:cNvSpPr txBox="1">
              <a:spLocks noChangeArrowheads="1"/>
            </p:cNvSpPr>
            <p:nvPr/>
          </p:nvSpPr>
          <p:spPr bwMode="auto">
            <a:xfrm>
              <a:off x="2640" y="3324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Period</a:t>
              </a:r>
            </a:p>
          </p:txBody>
        </p:sp>
        <p:sp>
          <p:nvSpPr>
            <p:cNvPr id="526339" name="Line 3"/>
            <p:cNvSpPr>
              <a:spLocks noChangeShapeType="1"/>
            </p:cNvSpPr>
            <p:nvPr/>
          </p:nvSpPr>
          <p:spPr bwMode="auto">
            <a:xfrm flipV="1">
              <a:off x="2937" y="2795"/>
              <a:ext cx="0" cy="55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3" name="Group 17"/>
          <p:cNvGrpSpPr>
            <a:grpSpLocks/>
          </p:cNvGrpSpPr>
          <p:nvPr/>
        </p:nvGrpSpPr>
        <p:grpSpPr bwMode="auto">
          <a:xfrm>
            <a:off x="4859338" y="4456113"/>
            <a:ext cx="3279775" cy="1792287"/>
            <a:chOff x="3061" y="2807"/>
            <a:chExt cx="2066" cy="1129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3061" y="3648"/>
              <a:ext cx="2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File name on the disk</a:t>
              </a:r>
            </a:p>
          </p:txBody>
        </p:sp>
        <p:sp>
          <p:nvSpPr>
            <p:cNvPr id="526341" name="Line 5"/>
            <p:cNvSpPr>
              <a:spLocks noChangeShapeType="1"/>
            </p:cNvSpPr>
            <p:nvPr/>
          </p:nvSpPr>
          <p:spPr bwMode="auto">
            <a:xfrm flipV="1">
              <a:off x="4080" y="2807"/>
              <a:ext cx="0" cy="8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4" name="Group 18"/>
          <p:cNvGrpSpPr>
            <a:grpSpLocks/>
          </p:cNvGrpSpPr>
          <p:nvPr/>
        </p:nvGrpSpPr>
        <p:grpSpPr bwMode="auto">
          <a:xfrm>
            <a:off x="5981700" y="3808413"/>
            <a:ext cx="3098800" cy="1487487"/>
            <a:chOff x="3768" y="2399"/>
            <a:chExt cx="1952" cy="937"/>
          </a:xfrm>
        </p:grpSpPr>
        <p:sp>
          <p:nvSpPr>
            <p:cNvPr id="526342" name="Text Box 6"/>
            <p:cNvSpPr txBox="1">
              <a:spLocks noChangeArrowheads="1"/>
            </p:cNvSpPr>
            <p:nvPr/>
          </p:nvSpPr>
          <p:spPr bwMode="auto">
            <a:xfrm>
              <a:off x="4272" y="3048"/>
              <a:ext cx="1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Double quotes</a:t>
              </a:r>
            </a:p>
          </p:txBody>
        </p:sp>
        <p:grpSp>
          <p:nvGrpSpPr>
            <p:cNvPr id="526351" name="Group 15"/>
            <p:cNvGrpSpPr>
              <a:grpSpLocks/>
            </p:cNvGrpSpPr>
            <p:nvPr/>
          </p:nvGrpSpPr>
          <p:grpSpPr bwMode="auto">
            <a:xfrm>
              <a:off x="3768" y="2399"/>
              <a:ext cx="1224" cy="612"/>
              <a:chOff x="3629" y="2399"/>
              <a:chExt cx="1224" cy="612"/>
            </a:xfrm>
          </p:grpSpPr>
          <p:sp>
            <p:nvSpPr>
              <p:cNvPr id="526343" name="Line 7"/>
              <p:cNvSpPr>
                <a:spLocks noChangeShapeType="1"/>
              </p:cNvSpPr>
              <p:nvPr/>
            </p:nvSpPr>
            <p:spPr bwMode="auto">
              <a:xfrm flipH="1" flipV="1">
                <a:off x="4841" y="2411"/>
                <a:ext cx="12" cy="6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4" name="Line 8"/>
              <p:cNvSpPr>
                <a:spLocks noChangeShapeType="1"/>
              </p:cNvSpPr>
              <p:nvPr/>
            </p:nvSpPr>
            <p:spPr bwMode="auto">
              <a:xfrm flipH="1">
                <a:off x="3941" y="2411"/>
                <a:ext cx="91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3629" y="2399"/>
                <a:ext cx="372" cy="1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6" name="Line 10"/>
              <p:cNvSpPr>
                <a:spLocks noChangeShapeType="1"/>
              </p:cNvSpPr>
              <p:nvPr/>
            </p:nvSpPr>
            <p:spPr bwMode="auto">
              <a:xfrm>
                <a:off x="4001" y="2411"/>
                <a:ext cx="336" cy="1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6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Connecting 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39503776-44A2-40A5-9FD4-6D7CF32AC135}" type="slidenum">
              <a:rPr lang="en-US" altLang="zh-CN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Input Stream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Once connected to a file, the input-stream </a:t>
            </a:r>
            <a:br>
              <a:rPr lang="en-US" altLang="zh-CN" dirty="0"/>
            </a:br>
            <a:r>
              <a:rPr lang="en-US" altLang="zh-CN" dirty="0"/>
              <a:t>variable can be used to produce input just as</a:t>
            </a:r>
            <a:br>
              <a:rPr lang="en-US" altLang="zh-CN" dirty="0"/>
            </a:br>
            <a:r>
              <a:rPr lang="en-US" altLang="zh-CN" dirty="0"/>
              <a:t>you would use </a:t>
            </a:r>
            <a:r>
              <a:rPr lang="en-US" altLang="zh-CN" dirty="0" err="1"/>
              <a:t>cin</a:t>
            </a:r>
            <a:r>
              <a:rPr lang="en-US" altLang="zh-CN" dirty="0"/>
              <a:t> with the extraction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in_stream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33A8698-C8B5-47E3-AB48-7B49E19C4490}" type="slidenum">
              <a:rPr lang="en-US" altLang="zh-CN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Output Stream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output-stream works similarly to the </a:t>
            </a:r>
            <a:br>
              <a:rPr lang="en-US" altLang="zh-CN" dirty="0"/>
            </a:br>
            <a:r>
              <a:rPr lang="en-US" altLang="zh-CN" dirty="0"/>
              <a:t>input-stream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 &lt;&lt; "one number = "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"another number = "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483EA53-E0B9-42B5-9B87-E0A709115B40}" type="slidenum">
              <a:rPr lang="en-US" altLang="zh-CN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File Names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External File Name…</a:t>
            </a:r>
          </a:p>
          <a:p>
            <a:pPr lvl="1"/>
            <a:r>
              <a:rPr lang="en-US" altLang="zh-CN" sz="2400"/>
              <a:t>Is the name for a file that the operating system uses</a:t>
            </a:r>
          </a:p>
          <a:p>
            <a:pPr lvl="2"/>
            <a:r>
              <a:rPr lang="en-US" altLang="zh-CN" sz="2000"/>
              <a:t>infile.dat and outfile.dat used in the previous examples</a:t>
            </a:r>
          </a:p>
          <a:p>
            <a:pPr lvl="1"/>
            <a:r>
              <a:rPr lang="en-US" altLang="zh-CN" sz="2400"/>
              <a:t>Is the "real", on-the-disk, name for a file </a:t>
            </a:r>
          </a:p>
          <a:p>
            <a:pPr lvl="1"/>
            <a:r>
              <a:rPr lang="en-US" altLang="zh-CN" sz="2400"/>
              <a:t>Needs to match the naming conventions on </a:t>
            </a:r>
            <a:br>
              <a:rPr lang="en-US" altLang="zh-CN" sz="2400"/>
            </a:br>
            <a:r>
              <a:rPr lang="en-US" altLang="zh-CN" sz="2400"/>
              <a:t>your system</a:t>
            </a:r>
          </a:p>
          <a:p>
            <a:pPr lvl="1"/>
            <a:r>
              <a:rPr lang="en-US" altLang="zh-CN" sz="2400"/>
              <a:t>Usually only used in the stream's open statement</a:t>
            </a:r>
          </a:p>
          <a:p>
            <a:pPr lvl="1"/>
            <a:r>
              <a:rPr lang="en-US" altLang="zh-CN" sz="2400"/>
              <a:t>Once open, referred to using the </a:t>
            </a:r>
            <a:br>
              <a:rPr lang="en-US" altLang="zh-CN" sz="2400"/>
            </a:br>
            <a:r>
              <a:rPr lang="en-US" altLang="zh-CN" sz="2400"/>
              <a:t>name of the stream connected to it.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E31BC2A-753E-44EB-BABF-D53E3A571D56}" type="slidenum">
              <a:rPr lang="en-US" altLang="zh-CN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Streams and Basic File I/O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Tools for Stream I/O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Character </a:t>
            </a:r>
            <a:r>
              <a:rPr lang="en-US" altLang="zh-CN" sz="3200" dirty="0" smtClean="0">
                <a:solidFill>
                  <a:srgbClr val="A50021"/>
                </a:solidFill>
              </a:rPr>
              <a:t>I/O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85F820-E1FA-4AEF-834A-D0C581E5B943}" type="slidenum">
              <a:rPr lang="en-US" altLang="zh-CN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Closing a File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After using a file, it should be closed</a:t>
            </a:r>
          </a:p>
          <a:p>
            <a:pPr lvl="1"/>
            <a:r>
              <a:rPr lang="en-US" altLang="zh-CN" sz="2400" dirty="0"/>
              <a:t>This disconnects the stream from the file</a:t>
            </a:r>
          </a:p>
          <a:p>
            <a:pPr lvl="1"/>
            <a:r>
              <a:rPr lang="en-US" altLang="zh-CN" sz="2400" dirty="0"/>
              <a:t>Close files to reduce the chance of a file being </a:t>
            </a:r>
            <a:br>
              <a:rPr lang="en-US" altLang="zh-CN" sz="2400" dirty="0"/>
            </a:br>
            <a:r>
              <a:rPr lang="en-US" altLang="zh-CN" sz="2400" dirty="0"/>
              <a:t>corrupted if the program terminates abnormally</a:t>
            </a:r>
          </a:p>
          <a:p>
            <a:r>
              <a:rPr lang="en-US" altLang="zh-CN" sz="2400" dirty="0"/>
              <a:t>It is important to close an output  file if your </a:t>
            </a:r>
            <a:br>
              <a:rPr lang="en-US" altLang="zh-CN" sz="2400" dirty="0"/>
            </a:br>
            <a:r>
              <a:rPr lang="en-US" altLang="zh-CN" sz="2400" dirty="0"/>
              <a:t>program later needs to read input from the output file</a:t>
            </a:r>
          </a:p>
          <a:p>
            <a:r>
              <a:rPr lang="en-US" altLang="zh-CN" sz="2400" dirty="0"/>
              <a:t>The system will automatically close files if you </a:t>
            </a:r>
            <a:br>
              <a:rPr lang="en-US" altLang="zh-CN" sz="2400" dirty="0"/>
            </a:br>
            <a:r>
              <a:rPr lang="en-US" altLang="zh-CN" sz="2400" dirty="0"/>
              <a:t>forget as long as your program ends normally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 entire 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844933"/>
            <a:ext cx="82763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ofstream::open / ofstream::close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7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2"/>
              </a:rPr>
              <a:t>#include &lt;fstream&gt;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std::ofstream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main () 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std::ofstream ofs;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//First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ofs.open 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"test.txt"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, std::ofstream::out | std::ofstream::app);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 //Second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 &lt;&lt;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 more lorem ipsum"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//Third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ofs.close();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//Fourth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return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0;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51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BB17C9A-19DC-475E-B234-ED83B6E1E201}" type="slidenum">
              <a:rPr lang="en-US" altLang="zh-CN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object is a variable  that has functions and </a:t>
            </a:r>
            <a:br>
              <a:rPr lang="en-US" altLang="zh-CN" dirty="0"/>
            </a:br>
            <a:r>
              <a:rPr lang="en-US" altLang="zh-CN" dirty="0"/>
              <a:t>data associated with it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each have a function named open associated with them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use  different </a:t>
            </a:r>
            <a:br>
              <a:rPr lang="en-US" altLang="zh-CN" dirty="0"/>
            </a:br>
            <a:r>
              <a:rPr lang="en-US" altLang="zh-CN" dirty="0"/>
              <a:t>versions of a function named open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One version of open is for input files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A different version of open is for output files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3A56A7-1FC7-44D4-840F-26BF46185F35}" type="slidenum">
              <a:rPr lang="en-US" altLang="zh-CN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member function is a function associated with</a:t>
            </a:r>
            <a:br>
              <a:rPr lang="en-US" altLang="zh-CN" dirty="0"/>
            </a:br>
            <a:r>
              <a:rPr lang="en-US" altLang="zh-CN" dirty="0"/>
              <a:t>an object</a:t>
            </a:r>
          </a:p>
          <a:p>
            <a:pPr lvl="1"/>
            <a:r>
              <a:rPr lang="en-US" altLang="zh-CN" dirty="0"/>
              <a:t>The open function is a member function of </a:t>
            </a:r>
            <a:br>
              <a:rPr lang="en-US" altLang="zh-CN" dirty="0"/>
            </a:br>
            <a:r>
              <a:rPr lang="en-US" altLang="zh-CN" dirty="0" err="1"/>
              <a:t>in_stream</a:t>
            </a:r>
            <a:r>
              <a:rPr lang="en-US" altLang="zh-CN" dirty="0"/>
              <a:t> in the previous examples</a:t>
            </a:r>
          </a:p>
          <a:p>
            <a:pPr lvl="1"/>
            <a:r>
              <a:rPr lang="en-US" altLang="zh-CN" dirty="0"/>
              <a:t>A different open function is a member function of </a:t>
            </a:r>
            <a:r>
              <a:rPr lang="en-US" altLang="zh-CN" dirty="0" err="1"/>
              <a:t>out_stream</a:t>
            </a:r>
            <a:r>
              <a:rPr lang="en-US" altLang="zh-CN" dirty="0"/>
              <a:t> in the previous examples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03A87C93-BDC3-4CD5-9D01-AAB148C3077F}" type="slidenum">
              <a:rPr lang="en-US" altLang="zh-CN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and </a:t>
            </a:r>
            <a:br>
              <a:rPr lang="en-US" altLang="zh-CN"/>
            </a:br>
            <a:r>
              <a:rPr lang="en-US" altLang="zh-CN"/>
              <a:t>Member Function Names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Objects of different types  have different member </a:t>
            </a:r>
            <a:br>
              <a:rPr lang="en-US" altLang="zh-CN" sz="2400"/>
            </a:br>
            <a:r>
              <a:rPr lang="en-US" altLang="zh-CN" sz="2400"/>
              <a:t>functions</a:t>
            </a:r>
          </a:p>
          <a:p>
            <a:pPr lvl="1"/>
            <a:r>
              <a:rPr lang="en-US" altLang="zh-CN" sz="2400"/>
              <a:t>Some of these member functions might have the same name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Different objects of the same type have the same </a:t>
            </a:r>
            <a:br>
              <a:rPr lang="en-US" altLang="zh-CN" sz="2400"/>
            </a:br>
            <a:r>
              <a:rPr lang="en-US" altLang="zh-CN" sz="2400"/>
              <a:t>member functions</a:t>
            </a:r>
          </a:p>
          <a:p>
            <a:pPr lvl="1"/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7A435769-E6B6-46C5-9B45-FF8E347A91C7}" type="slidenum">
              <a:rPr lang="en-US" altLang="zh-CN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type whose variables are objects, is a class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the type of the 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variable (object)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a class</a:t>
            </a:r>
          </a:p>
          <a:p>
            <a:pPr lvl="1"/>
            <a:r>
              <a:rPr lang="en-US" altLang="zh-CN" sz="2400" dirty="0"/>
              <a:t>The class of an object determines its </a:t>
            </a:r>
            <a:br>
              <a:rPr lang="en-US" altLang="zh-CN" sz="2400" dirty="0"/>
            </a:br>
            <a:r>
              <a:rPr lang="en-US" altLang="zh-CN" sz="2400" dirty="0"/>
              <a:t>member functions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in_stream1, in_stream2;</a:t>
            </a:r>
          </a:p>
          <a:p>
            <a:pPr lvl="2"/>
            <a:r>
              <a:rPr lang="en-US" altLang="zh-CN" sz="2000" dirty="0">
                <a:solidFill>
                  <a:srgbClr val="0000FF"/>
                </a:solidFill>
              </a:rPr>
              <a:t>in_stream1.open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rgbClr val="0000FF"/>
                </a:solidFill>
              </a:rPr>
              <a:t>in_stream2.open</a:t>
            </a:r>
            <a:r>
              <a:rPr lang="en-US" altLang="zh-CN" sz="2000" dirty="0"/>
              <a:t> are the same</a:t>
            </a:r>
            <a:br>
              <a:rPr lang="en-US" altLang="zh-CN" sz="2000" dirty="0"/>
            </a:br>
            <a:r>
              <a:rPr lang="en-US" altLang="zh-CN" sz="2000" dirty="0"/>
              <a:t>function but might have different arguments</a:t>
            </a:r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EBCA420C-4EA1-41D8-A97D-3A24328A40AA}" type="slidenum">
              <a:rPr lang="en-US" altLang="zh-CN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Member Functions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of an object are the member</a:t>
            </a:r>
            <a:br>
              <a:rPr lang="en-US" altLang="zh-CN" sz="2400" dirty="0"/>
            </a:br>
            <a:r>
              <a:rPr lang="en-US" altLang="zh-CN" sz="2400" dirty="0"/>
              <a:t>functions of its class</a:t>
            </a:r>
          </a:p>
          <a:p>
            <a:r>
              <a:rPr lang="en-US" altLang="zh-CN" sz="2400" dirty="0"/>
              <a:t>The class determines the member functions of</a:t>
            </a:r>
            <a:br>
              <a:rPr lang="en-US" altLang="zh-CN" sz="2400" dirty="0"/>
            </a:br>
            <a:r>
              <a:rPr lang="en-US" altLang="zh-CN" sz="2400" dirty="0"/>
              <a:t>the object</a:t>
            </a:r>
          </a:p>
          <a:p>
            <a:pPr lvl="1"/>
            <a:r>
              <a:rPr lang="en-US" altLang="zh-CN" sz="2400" dirty="0"/>
              <a:t>The class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/>
              <a:t> has an open function</a:t>
            </a:r>
          </a:p>
          <a:p>
            <a:pPr lvl="1"/>
            <a:r>
              <a:rPr lang="en-US" altLang="zh-CN" sz="2400" dirty="0"/>
              <a:t>Every variable (object) declared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has that open function</a:t>
            </a:r>
          </a:p>
          <a:p>
            <a:pPr lvl="1"/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88734CF-E7A7-4410-8D2C-6AFEF0D5CC52}" type="slidenum">
              <a:rPr lang="en-US" altLang="zh-CN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36586" name="Group 10"/>
          <p:cNvGrpSpPr>
            <a:grpSpLocks/>
          </p:cNvGrpSpPr>
          <p:nvPr/>
        </p:nvGrpSpPr>
        <p:grpSpPr bwMode="auto">
          <a:xfrm>
            <a:off x="1676400" y="3922713"/>
            <a:ext cx="2179638" cy="1335087"/>
            <a:chOff x="997" y="2323"/>
            <a:chExt cx="1373" cy="841"/>
          </a:xfrm>
        </p:grpSpPr>
        <p:sp>
          <p:nvSpPr>
            <p:cNvPr id="536578" name="Text Box 2"/>
            <p:cNvSpPr txBox="1">
              <a:spLocks noChangeArrowheads="1"/>
            </p:cNvSpPr>
            <p:nvPr/>
          </p:nvSpPr>
          <p:spPr bwMode="auto">
            <a:xfrm>
              <a:off x="997" y="2876"/>
              <a:ext cx="1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Calling object</a:t>
              </a:r>
            </a:p>
          </p:txBody>
        </p:sp>
        <p:sp>
          <p:nvSpPr>
            <p:cNvPr id="536581" name="Line 5"/>
            <p:cNvSpPr>
              <a:spLocks noChangeShapeType="1"/>
            </p:cNvSpPr>
            <p:nvPr/>
          </p:nvSpPr>
          <p:spPr bwMode="auto">
            <a:xfrm flipV="1">
              <a:off x="1749" y="2323"/>
              <a:ext cx="0" cy="5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7" name="Group 11"/>
          <p:cNvGrpSpPr>
            <a:grpSpLocks/>
          </p:cNvGrpSpPr>
          <p:nvPr/>
        </p:nvGrpSpPr>
        <p:grpSpPr bwMode="auto">
          <a:xfrm>
            <a:off x="3321050" y="3884613"/>
            <a:ext cx="2012950" cy="1906587"/>
            <a:chOff x="1995" y="2359"/>
            <a:chExt cx="1268" cy="1201"/>
          </a:xfrm>
        </p:grpSpPr>
        <p:sp>
          <p:nvSpPr>
            <p:cNvPr id="536579" name="Text Box 3"/>
            <p:cNvSpPr txBox="1">
              <a:spLocks noChangeArrowheads="1"/>
            </p:cNvSpPr>
            <p:nvPr/>
          </p:nvSpPr>
          <p:spPr bwMode="auto">
            <a:xfrm>
              <a:off x="1995" y="3272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Dot operator</a:t>
              </a:r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 flipH="1" flipV="1">
              <a:off x="2537" y="2359"/>
              <a:ext cx="12" cy="9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5091113" y="3865563"/>
            <a:ext cx="2909887" cy="1316037"/>
            <a:chOff x="3117" y="2323"/>
            <a:chExt cx="1833" cy="829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3288" y="2864"/>
              <a:ext cx="1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Member function</a:t>
              </a:r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 flipH="1" flipV="1">
              <a:off x="3117" y="2323"/>
              <a:ext cx="924" cy="552"/>
            </a:xfrm>
            <a:prstGeom prst="lin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Member Function</a:t>
            </a:r>
          </a:p>
        </p:txBody>
      </p:sp>
      <p:sp>
        <p:nvSpPr>
          <p:cNvPr id="5365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/>
              <a:t>Calling a member function requires specifying </a:t>
            </a:r>
            <a:br>
              <a:rPr lang="en-US" altLang="zh-CN" sz="2600" dirty="0"/>
            </a:br>
            <a:r>
              <a:rPr lang="en-US" altLang="zh-CN" sz="2600" dirty="0"/>
              <a:t>the object containing the function</a:t>
            </a:r>
          </a:p>
          <a:p>
            <a:r>
              <a:rPr lang="en-US" altLang="zh-CN" sz="2600" dirty="0"/>
              <a:t>The calling object  is separated from the member </a:t>
            </a:r>
            <a:br>
              <a:rPr lang="en-US" altLang="zh-CN" sz="2600" dirty="0"/>
            </a:br>
            <a:r>
              <a:rPr lang="en-US" altLang="zh-CN" sz="2600" dirty="0"/>
              <a:t>function by the dot operator</a:t>
            </a:r>
          </a:p>
          <a:p>
            <a:r>
              <a:rPr lang="en-US" altLang="zh-CN" sz="2600" dirty="0"/>
              <a:t>Example</a:t>
            </a:r>
            <a:r>
              <a:rPr lang="en-US" altLang="zh-CN" sz="2600" dirty="0">
                <a:solidFill>
                  <a:srgbClr val="0000FF"/>
                </a:solidFill>
              </a:rPr>
              <a:t>:   </a:t>
            </a:r>
            <a:r>
              <a:rPr lang="en-US" altLang="zh-CN" sz="26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600" dirty="0">
                <a:solidFill>
                  <a:srgbClr val="0000FF"/>
                </a:solidFill>
              </a:rPr>
              <a:t>("infile.dat");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</a:t>
            </a:r>
            <a:r>
              <a:rPr lang="en-US" altLang="zh-CN" smtClean="0"/>
              <a:t>6- </a:t>
            </a:r>
            <a:fld id="{357133D4-2EBC-4A24-BFB8-BAEA4A881DDF}" type="slidenum">
              <a:rPr lang="en-US" altLang="zh-CN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</a:t>
            </a:r>
            <a:br>
              <a:rPr lang="en-US" altLang="zh-CN"/>
            </a:br>
            <a:r>
              <a:rPr lang="en-US" altLang="zh-CN"/>
              <a:t>Calling Syntax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Syntax for calling a member function: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Calling_object .Member_Function_Name(Argument_list);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24F9F45-3882-423F-9E36-57CD5276514A}" type="slidenum">
              <a:rPr lang="en-US" altLang="zh-CN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Errors On Opening Files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Opening a file could fail for several reasons</a:t>
            </a:r>
          </a:p>
          <a:p>
            <a:pPr lvl="1"/>
            <a:r>
              <a:rPr lang="en-US" altLang="zh-CN" dirty="0"/>
              <a:t>Common reasons for open to fail include</a:t>
            </a:r>
          </a:p>
          <a:p>
            <a:pPr lvl="2"/>
            <a:r>
              <a:rPr lang="en-US" altLang="zh-CN" dirty="0"/>
              <a:t>The file might not exist</a:t>
            </a:r>
          </a:p>
          <a:p>
            <a:pPr lvl="2"/>
            <a:r>
              <a:rPr lang="en-US" altLang="zh-CN" dirty="0"/>
              <a:t>The name might be typed incorrectly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May be no error message if the call to open fails</a:t>
            </a:r>
          </a:p>
          <a:p>
            <a:pPr lvl="1"/>
            <a:r>
              <a:rPr lang="en-US" altLang="zh-CN" dirty="0"/>
              <a:t>Program execution continues!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 and Basic File I/O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9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5DB0BC1-A461-4E56-AC7A-BADA85173CBE}" type="slidenum">
              <a:rPr lang="en-US" altLang="zh-CN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Catching Stream Errors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Member function fail, can be used to test the </a:t>
            </a:r>
            <a:br>
              <a:rPr lang="en-US" altLang="zh-CN"/>
            </a:br>
            <a:r>
              <a:rPr lang="en-US" altLang="zh-CN"/>
              <a:t>success of a stream operation</a:t>
            </a:r>
          </a:p>
          <a:p>
            <a:pPr lvl="1"/>
            <a:r>
              <a:rPr lang="en-US" altLang="zh-CN"/>
              <a:t>fail returns a boolean type  (true or false)</a:t>
            </a:r>
          </a:p>
          <a:p>
            <a:pPr lvl="1"/>
            <a:r>
              <a:rPr lang="en-US" altLang="zh-CN"/>
              <a:t>fail returns true if the stream operation failed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CA6DAB45-FFAD-4E2B-B3EF-219481725A9D}" type="slidenum">
              <a:rPr lang="en-US" altLang="zh-CN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Halting Execution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stream open function fails, it is </a:t>
            </a:r>
            <a:br>
              <a:rPr lang="en-US" altLang="zh-CN" sz="2400" dirty="0"/>
            </a:br>
            <a:r>
              <a:rPr lang="en-US" altLang="zh-CN" sz="2400" dirty="0"/>
              <a:t>generally best to stop the program</a:t>
            </a:r>
          </a:p>
          <a:p>
            <a:r>
              <a:rPr lang="en-US" altLang="zh-CN" sz="2400" dirty="0"/>
              <a:t>The function exit, halts a program</a:t>
            </a:r>
          </a:p>
          <a:p>
            <a:pPr lvl="1"/>
            <a:r>
              <a:rPr lang="en-US" altLang="zh-CN" sz="2400" dirty="0"/>
              <a:t>exit returns its argument to the operating system</a:t>
            </a:r>
          </a:p>
          <a:p>
            <a:pPr lvl="1"/>
            <a:r>
              <a:rPr lang="en-US" altLang="zh-CN" sz="2400" dirty="0"/>
              <a:t>exit causes program execution to stop</a:t>
            </a:r>
          </a:p>
          <a:p>
            <a:pPr lvl="1"/>
            <a:r>
              <a:rPr lang="en-US" altLang="zh-CN" sz="2400" dirty="0"/>
              <a:t>exit is NOT a member function</a:t>
            </a:r>
          </a:p>
          <a:p>
            <a:r>
              <a:rPr lang="en-US" altLang="zh-CN" sz="2400" dirty="0"/>
              <a:t>Exit requires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cstdlib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F1D5A584-53D5-439F-AD13-12F24EEA2D92}" type="slidenum">
              <a:rPr lang="en-US" altLang="zh-CN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 fail and exit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Immediately following the call to open, check </a:t>
            </a:r>
            <a:br>
              <a:rPr lang="en-US" altLang="zh-CN" sz="2400" dirty="0"/>
            </a:br>
            <a:r>
              <a:rPr lang="en-US" altLang="zh-CN" sz="2400" dirty="0"/>
              <a:t>that the operation was successful: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("stuff.dat");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if(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{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exit(1) 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BE521E7-997D-4500-9E93-744171A27763}" type="slidenum">
              <a:rPr lang="en-US" altLang="zh-CN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Techniques for File I/O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reading input from a file…</a:t>
            </a:r>
          </a:p>
          <a:p>
            <a:pPr lvl="1"/>
            <a:r>
              <a:rPr lang="en-US" altLang="zh-CN" sz="2400" dirty="0"/>
              <a:t>Do not include prompts or echo the  input</a:t>
            </a:r>
          </a:p>
          <a:p>
            <a:pPr lvl="2"/>
            <a:r>
              <a:rPr lang="en-US" altLang="zh-CN" sz="2000" dirty="0"/>
              <a:t>The lines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"Enter the number: ";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</a:rPr>
              <a:t>  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	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"The number you entered is "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        &lt;&lt;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/>
              <a:t>become  just one line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in_file</a:t>
            </a:r>
            <a:r>
              <a:rPr lang="en-US" altLang="zh-CN" sz="2000" dirty="0">
                <a:solidFill>
                  <a:srgbClr val="0000FF"/>
                </a:solidFill>
              </a:rPr>
              <a:t>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The input file must contain exactly the data expected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743A8B2-3F71-4E8B-A862-3E38A2E1300B}" type="slidenum">
              <a:rPr lang="en-US" altLang="zh-CN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Appending Data (optional)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Output examples so far create new files</a:t>
            </a:r>
          </a:p>
          <a:p>
            <a:pPr lvl="1"/>
            <a:r>
              <a:rPr lang="en-US" altLang="zh-CN" sz="2400" dirty="0"/>
              <a:t>If the output file already contains data, that data</a:t>
            </a:r>
            <a:br>
              <a:rPr lang="en-US" altLang="zh-CN" sz="2400" dirty="0"/>
            </a:br>
            <a:r>
              <a:rPr lang="en-US" altLang="zh-CN" sz="2400" dirty="0"/>
              <a:t>is lost</a:t>
            </a:r>
          </a:p>
          <a:p>
            <a:r>
              <a:rPr lang="en-US" altLang="zh-CN" sz="2400" dirty="0"/>
              <a:t>To append new output to the end an existing file</a:t>
            </a:r>
          </a:p>
          <a:p>
            <a:pPr lvl="1"/>
            <a:r>
              <a:rPr lang="en-US" altLang="zh-CN" sz="2400" dirty="0"/>
              <a:t>use the constant 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::app defined in the 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library: </a:t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outStream.open</a:t>
            </a:r>
            <a:r>
              <a:rPr lang="en-US" altLang="zh-CN" sz="2400" dirty="0">
                <a:solidFill>
                  <a:srgbClr val="0000FF"/>
                </a:solidFill>
              </a:rPr>
              <a:t>("important.txt", 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::app);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If the file does not exist, a new file will be created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0" y="301350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output = predict(X)d2l.set_figsize((5, 5)</a:t>
            </a:r>
            <a:r>
              <a:rPr lang="zh-CN" altLang="en-US" dirty="0" smtClean="0"/>
              <a:t>)</a:t>
            </a:r>
            <a:r>
              <a:rPr lang="en-US" altLang="zh-CN" dirty="0"/>
              <a:t> output = predict(X)d2l.set_figsize((5, 5)) output = predict(X)d2l.set_figsize((5, 5)) output = predict(X)d2l.set_figsize((5, 5))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Mode(optional)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 smtClean="0"/>
              <a:t>Slide </a:t>
            </a:r>
            <a:r>
              <a:rPr lang="en-US" altLang="zh-CN" dirty="0" smtClean="0"/>
              <a:t>6- </a:t>
            </a:r>
            <a:fld id="{3C594E94-0A75-47C5-A997-082619340147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124"/>
            <a:ext cx="8839200" cy="3369676"/>
          </a:xfrm>
          <a:prstGeom prst="rect">
            <a:avLst/>
          </a:prstGeom>
        </p:spPr>
      </p:pic>
      <p:sp>
        <p:nvSpPr>
          <p:cNvPr id="6" name="文本框 5">
            <a:hlinkClick r:id="rId3"/>
          </p:cNvPr>
          <p:cNvSpPr txBox="1"/>
          <p:nvPr/>
        </p:nvSpPr>
        <p:spPr>
          <a:xfrm>
            <a:off x="457200" y="5407967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3"/>
              </a:rPr>
              <a:t>http://www.cplusplus.com/reference/fstream/ofstream/ofstream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4501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69F09D2F-FBC8-4AED-B592-A431D7C21954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Names as Input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Program users can enter the name of a file to </a:t>
            </a:r>
            <a:br>
              <a:rPr lang="en-US" altLang="zh-CN" sz="2400" dirty="0"/>
            </a:br>
            <a:r>
              <a:rPr lang="en-US" altLang="zh-CN" sz="2400" dirty="0"/>
              <a:t>use for input or for output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Program must use a variable that can hold </a:t>
            </a:r>
            <a:br>
              <a:rPr lang="en-US" altLang="zh-CN" sz="2400" dirty="0"/>
            </a:br>
            <a:r>
              <a:rPr lang="en-US" altLang="zh-CN" sz="2400" dirty="0"/>
              <a:t>multiple characters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sequence of characters is called a string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Declaring a variable to hold a string of characters: 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char  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/>
              <a:t>file_name</a:t>
            </a:r>
            <a:r>
              <a:rPr lang="en-US" altLang="zh-CN" sz="2000" dirty="0"/>
              <a:t> is the name of a variable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Brackets enclose the maximum number of characters + 1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 variable </a:t>
            </a:r>
            <a:r>
              <a:rPr lang="en-US" altLang="zh-CN" sz="2000" dirty="0" err="1"/>
              <a:t>file_name</a:t>
            </a:r>
            <a:r>
              <a:rPr lang="en-US" altLang="zh-CN" sz="2000" dirty="0"/>
              <a:t> contains up to 15 characters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C3979A5-5BD4-4F5F-86AB-6A6D5B26EBCA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Character String</a:t>
            </a:r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"Enter the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 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if (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{  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exit(1);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8EDBD7E5-1943-4E2B-BD32-70BC9B98D60C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Write a program that uses a stream called fin which </a:t>
            </a:r>
            <a:br>
              <a:rPr lang="en-US" altLang="zh-CN" sz="2400"/>
            </a:br>
            <a:r>
              <a:rPr lang="en-US" altLang="zh-CN" sz="2400"/>
              <a:t>will be connected to an input file and a stream called</a:t>
            </a:r>
            <a:br>
              <a:rPr lang="en-US" altLang="zh-CN" sz="2400"/>
            </a:br>
            <a:r>
              <a:rPr lang="en-US" altLang="zh-CN" sz="2400"/>
              <a:t>fout which will be connected to an output file?  How</a:t>
            </a:r>
            <a:br>
              <a:rPr lang="en-US" altLang="zh-CN" sz="2400"/>
            </a:br>
            <a:r>
              <a:rPr lang="en-US" altLang="zh-CN" sz="2400"/>
              <a:t>do you declare fin and fout?  What include </a:t>
            </a:r>
            <a:br>
              <a:rPr lang="en-US" altLang="zh-CN" sz="2400"/>
            </a:br>
            <a:r>
              <a:rPr lang="en-US" altLang="zh-CN" sz="2400"/>
              <a:t>directive, if any, do you nee to place in your</a:t>
            </a:r>
            <a:br>
              <a:rPr lang="en-US" altLang="zh-CN" sz="2400"/>
            </a:br>
            <a:r>
              <a:rPr lang="en-US" altLang="zh-CN" sz="2400"/>
              <a:t>program file?</a:t>
            </a:r>
          </a:p>
          <a:p>
            <a:pPr lvl="1"/>
            <a:r>
              <a:rPr lang="en-US" altLang="zh-CN" sz="2400"/>
              <a:t>Name at least three member functions of an </a:t>
            </a:r>
            <a:br>
              <a:rPr lang="en-US" altLang="zh-CN" sz="2400"/>
            </a:br>
            <a:r>
              <a:rPr lang="en-US" altLang="zh-CN" sz="2400"/>
              <a:t>iostream object and give examples of usage of </a:t>
            </a:r>
            <a:br>
              <a:rPr lang="en-US" altLang="zh-CN" sz="2400"/>
            </a:br>
            <a:r>
              <a:rPr lang="en-US" altLang="zh-CN" sz="2400"/>
              <a:t>each?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file novel “</a:t>
            </a:r>
            <a:r>
              <a:rPr lang="zh-CN" altLang="en-US" dirty="0"/>
              <a:t>射雕英雄传</a:t>
            </a:r>
            <a:r>
              <a:rPr lang="en-US" altLang="zh-CN" dirty="0" smtClean="0"/>
              <a:t>” and divide the novel by “</a:t>
            </a:r>
            <a:r>
              <a:rPr lang="zh-CN" altLang="en-US" dirty="0" smtClean="0"/>
              <a:t>回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Example: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第一回　风雪惊</a:t>
            </a:r>
            <a:r>
              <a:rPr lang="zh-CN" altLang="en-US" sz="2000" dirty="0" smtClean="0"/>
              <a:t>变                       </a:t>
            </a:r>
            <a:r>
              <a:rPr lang="en-US" altLang="zh-CN" sz="2000" dirty="0" smtClean="0"/>
              <a:t>to one file “</a:t>
            </a:r>
            <a:r>
              <a:rPr lang="zh-CN" altLang="en-US" sz="2000" dirty="0" smtClean="0"/>
              <a:t>第一回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钱塘江</a:t>
            </a:r>
            <a:r>
              <a:rPr lang="zh-CN" altLang="en-US" sz="2000" dirty="0"/>
              <a:t>浩浩</a:t>
            </a:r>
            <a:r>
              <a:rPr lang="zh-CN" altLang="en-US" sz="2000" dirty="0" smtClean="0"/>
              <a:t>江水</a:t>
            </a:r>
            <a:r>
              <a:rPr lang="en-US" altLang="zh-CN" sz="2000" dirty="0" smtClean="0"/>
              <a:t>….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第二回　江南七</a:t>
            </a:r>
            <a:r>
              <a:rPr lang="zh-CN" altLang="en-US" sz="2000" dirty="0" smtClean="0"/>
              <a:t>怪                       </a:t>
            </a:r>
            <a:r>
              <a:rPr lang="en-US" altLang="zh-CN" sz="2000" dirty="0" smtClean="0"/>
              <a:t>to another file “</a:t>
            </a:r>
            <a:r>
              <a:rPr lang="zh-CN" altLang="en-US" sz="2000" dirty="0" smtClean="0"/>
              <a:t>第二回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……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71476"/>
              </p:ext>
            </p:extLst>
          </p:nvPr>
        </p:nvGraphicFramePr>
        <p:xfrm>
          <a:off x="7162800" y="5715000"/>
          <a:ext cx="925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包装程序外壳对象" showAsIcon="1" r:id="rId3" imgW="925920" imgH="533880" progId="Package">
                  <p:embed/>
                </p:oleObj>
              </mc:Choice>
              <mc:Fallback>
                <p:oleObj name="包装程序外壳对象" showAsIcon="1" r:id="rId3" imgW="92592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0" y="5715000"/>
                        <a:ext cx="9255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99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A8BA60C3-D1F2-4DE4-870D-3D49893F77A4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 Streams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I/O refers to program input and output</a:t>
            </a:r>
          </a:p>
          <a:p>
            <a:pPr lvl="1"/>
            <a:r>
              <a:rPr lang="en-US" altLang="zh-CN" sz="2400" dirty="0"/>
              <a:t>Input is delivered to your program via a stream object</a:t>
            </a:r>
          </a:p>
          <a:p>
            <a:pPr lvl="1"/>
            <a:r>
              <a:rPr lang="en-US" altLang="zh-CN" sz="2400" dirty="0"/>
              <a:t>Input can be from</a:t>
            </a:r>
          </a:p>
          <a:p>
            <a:pPr lvl="2"/>
            <a:r>
              <a:rPr lang="en-US" altLang="zh-CN" sz="2000" dirty="0"/>
              <a:t>The keyboard</a:t>
            </a:r>
          </a:p>
          <a:p>
            <a:pPr lvl="2"/>
            <a:r>
              <a:rPr lang="en-US" altLang="zh-CN" sz="2000" dirty="0"/>
              <a:t>A file</a:t>
            </a:r>
          </a:p>
          <a:p>
            <a:pPr lvl="1"/>
            <a:r>
              <a:rPr lang="en-US" altLang="zh-CN" sz="2400" dirty="0"/>
              <a:t>Output is delivered to the output device via a stream</a:t>
            </a:r>
            <a:br>
              <a:rPr lang="en-US" altLang="zh-CN" sz="2400" dirty="0"/>
            </a:br>
            <a:r>
              <a:rPr lang="en-US" altLang="zh-CN" sz="2400" dirty="0"/>
              <a:t>object</a:t>
            </a:r>
          </a:p>
          <a:p>
            <a:pPr lvl="1"/>
            <a:r>
              <a:rPr lang="en-US" altLang="zh-CN" sz="2400" dirty="0"/>
              <a:t>Output can be to </a:t>
            </a:r>
          </a:p>
          <a:p>
            <a:pPr lvl="2"/>
            <a:r>
              <a:rPr lang="en-US" altLang="zh-CN" sz="2000" dirty="0"/>
              <a:t>The screen</a:t>
            </a:r>
          </a:p>
          <a:p>
            <a:pPr lvl="2"/>
            <a:r>
              <a:rPr lang="en-US" altLang="zh-CN" sz="2000" dirty="0"/>
              <a:t>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en-US" altLang="zh-CN" dirty="0"/>
              <a:t>Tools for Streams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38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0028CD01-2800-4B09-8DB7-54A88D961D42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Tools for Stream I/O</a:t>
            </a:r>
          </a:p>
        </p:txBody>
      </p:sp>
      <p:sp>
        <p:nvSpPr>
          <p:cNvPr id="54784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control the format of the program's output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 use commands that determine such details as: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spaces between items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number of digits after a decimal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numeric style: scientific notation for fixed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digits after a decimal point even if they are zeroes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plus signs in front of positive numbers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Left or right justifying numbers in a given space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0DEF56AB-CEF6-4B9F-8F5B-418633A98D81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Formatting Output to Files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Format output to the screen with: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cout.setf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::fixed);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cout.precision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Format output to a file using the out-file stream</a:t>
            </a:r>
            <a:br>
              <a:rPr lang="en-US" altLang="zh-CN" sz="2400" dirty="0"/>
            </a:br>
            <a:r>
              <a:rPr lang="en-US" altLang="zh-CN" sz="2400" dirty="0"/>
              <a:t> named </a:t>
            </a:r>
            <a:r>
              <a:rPr lang="en-US" altLang="zh-CN" sz="2400" dirty="0" err="1"/>
              <a:t>out_stream</a:t>
            </a:r>
            <a:r>
              <a:rPr lang="en-US" altLang="zh-CN" sz="2400" dirty="0"/>
              <a:t> with: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513" y="5786735"/>
            <a:ext cx="750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http://www.cplusplus.com/reference/ostream/ostream/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E447DCD1-6D53-4A15-AA00-18973216FD6B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out_stream.precision(2);</a:t>
            </a:r>
          </a:p>
        </p:txBody>
      </p:sp>
      <p:sp>
        <p:nvSpPr>
          <p:cNvPr id="549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precision is a member function of output streams</a:t>
            </a:r>
          </a:p>
          <a:p>
            <a:pPr lvl="1"/>
            <a:r>
              <a:rPr lang="en-US" altLang="zh-CN" sz="2400" dirty="0"/>
              <a:t>After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Output of numbers with decimal points…</a:t>
            </a:r>
          </a:p>
          <a:p>
            <a:pPr lvl="2"/>
            <a:r>
              <a:rPr lang="en-US" altLang="zh-CN" sz="2000" dirty="0"/>
              <a:t>will show a total of 2 significant digits</a:t>
            </a:r>
            <a:br>
              <a:rPr lang="en-US" altLang="zh-CN" sz="2000" dirty="0"/>
            </a:br>
            <a:r>
              <a:rPr lang="en-US" altLang="zh-CN" sz="2000" dirty="0"/>
              <a:t>   	23.	2.2e7	    2.2	    6.9e-1	0.00069</a:t>
            </a:r>
            <a:br>
              <a:rPr lang="en-US" altLang="zh-CN" sz="2000" dirty="0"/>
            </a:br>
            <a:r>
              <a:rPr lang="en-US" altLang="zh-CN" sz="2000" dirty="0"/>
              <a:t>OR</a:t>
            </a:r>
          </a:p>
          <a:p>
            <a:pPr lvl="2"/>
            <a:r>
              <a:rPr lang="en-US" altLang="zh-CN" sz="2000" dirty="0"/>
              <a:t>will show  2 digits after the decimal </a:t>
            </a:r>
            <a:r>
              <a:rPr lang="en-US" altLang="zh-CN" sz="2000" dirty="0" smtClean="0"/>
              <a:t>point(</a:t>
            </a:r>
            <a:r>
              <a:rPr lang="en-US" altLang="zh-CN" sz="2000" dirty="0" err="1">
                <a:solidFill>
                  <a:srgbClr val="0000FF"/>
                </a:solidFill>
              </a:rPr>
              <a:t>cout.setf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ios</a:t>
            </a:r>
            <a:r>
              <a:rPr lang="en-US" altLang="zh-CN" sz="2000" dirty="0">
                <a:solidFill>
                  <a:srgbClr val="0000FF"/>
                </a:solidFill>
              </a:rPr>
              <a:t>::fixed</a:t>
            </a:r>
            <a:r>
              <a:rPr lang="en-US" altLang="zh-CN" sz="2000" dirty="0" smtClean="0">
                <a:solidFill>
                  <a:srgbClr val="0000FF"/>
                </a:solidFill>
              </a:rPr>
              <a:t>);)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23.56	2.26e7	    2.21	     0.69	0.69e-4</a:t>
            </a:r>
          </a:p>
          <a:p>
            <a:r>
              <a:rPr lang="en-US" altLang="zh-CN" sz="2400" dirty="0"/>
              <a:t>Calls to precision apply only to the stream</a:t>
            </a:r>
            <a:br>
              <a:rPr lang="en-US" altLang="zh-CN" sz="2400" dirty="0"/>
            </a:br>
            <a:r>
              <a:rPr lang="en-US" altLang="zh-CN" sz="2400" dirty="0"/>
              <a:t>named in 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64CE3801-2CB7-49E5-9BAD-4E5AD2C9133E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setf(ios::fixed);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setf is a member function of output streams</a:t>
            </a:r>
          </a:p>
          <a:p>
            <a:pPr lvl="1"/>
            <a:r>
              <a:rPr lang="en-US" altLang="zh-CN" sz="2400"/>
              <a:t>setf is an abbreviation for set flags</a:t>
            </a:r>
          </a:p>
          <a:p>
            <a:pPr lvl="2"/>
            <a:r>
              <a:rPr lang="en-US" altLang="zh-CN" sz="2000"/>
              <a:t>A flag is an instruction to do one of two options</a:t>
            </a:r>
          </a:p>
          <a:p>
            <a:pPr lvl="2"/>
            <a:r>
              <a:rPr lang="en-US" altLang="zh-CN" sz="2000"/>
              <a:t>ios::fixed is a flag </a:t>
            </a:r>
          </a:p>
          <a:p>
            <a:pPr lvl="1"/>
            <a:r>
              <a:rPr lang="en-US" altLang="zh-CN" sz="2400"/>
              <a:t>After  out_stream.setf(ios::fixed);</a:t>
            </a:r>
            <a:br>
              <a:rPr lang="en-US" altLang="zh-CN" sz="2400"/>
            </a:br>
            <a:r>
              <a:rPr lang="en-US" altLang="zh-CN" sz="2400"/>
              <a:t>All further output of floating point numbers…</a:t>
            </a:r>
          </a:p>
          <a:p>
            <a:pPr lvl="2"/>
            <a:r>
              <a:rPr lang="en-US" altLang="zh-CN" sz="2000"/>
              <a:t>Will be written in fixed-point notation, the way we </a:t>
            </a:r>
            <a:br>
              <a:rPr lang="en-US" altLang="zh-CN" sz="2000"/>
            </a:br>
            <a:r>
              <a:rPr lang="en-US" altLang="zh-CN" sz="2000"/>
              <a:t>normally expect to see numbers  </a:t>
            </a:r>
          </a:p>
          <a:p>
            <a:r>
              <a:rPr lang="en-US" altLang="zh-CN" sz="2400"/>
              <a:t>Calls to setf apply only to the stream named in</a:t>
            </a:r>
            <a:br>
              <a:rPr lang="en-US" altLang="zh-CN" sz="2400"/>
            </a:br>
            <a:r>
              <a:rPr lang="en-US" altLang="zh-CN" sz="2400"/>
              <a:t>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03008F6-9111-4B34-9D23-99FDA153D24A}" type="slidenum">
              <a:rPr lang="en-US" altLang="zh-CN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1938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10325" y="524033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5.5</a:t>
            </a:r>
          </a:p>
        </p:txBody>
      </p:sp>
      <p:sp>
        <p:nvSpPr>
          <p:cNvPr id="55193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setf(ios::showpoint);</a:t>
            </a:r>
          </a:p>
        </p:txBody>
      </p:sp>
      <p:sp>
        <p:nvSpPr>
          <p:cNvPr id="5519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out_stream.setf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Output of floating point numbers…</a:t>
            </a:r>
          </a:p>
          <a:p>
            <a:pPr lvl="2"/>
            <a:r>
              <a:rPr lang="en-US" altLang="zh-CN" dirty="0"/>
              <a:t>Will show the decimal point even if all digits after the</a:t>
            </a:r>
            <a:br>
              <a:rPr lang="en-US" altLang="zh-CN" dirty="0"/>
            </a:br>
            <a:r>
              <a:rPr lang="en-US" altLang="zh-CN" dirty="0"/>
              <a:t>decimal point are zeroes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6459017F-09B4-4CB5-AF40-3C6D87201FD0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52962" name="Group 2"/>
          <p:cNvGrpSpPr>
            <a:grpSpLocks/>
          </p:cNvGrpSpPr>
          <p:nvPr/>
        </p:nvGrpSpPr>
        <p:grpSpPr bwMode="auto">
          <a:xfrm>
            <a:off x="2128838" y="5240338"/>
            <a:ext cx="5092700" cy="485775"/>
            <a:chOff x="1341" y="3301"/>
            <a:chExt cx="3208" cy="306"/>
          </a:xfrm>
        </p:grpSpPr>
        <p:sp>
          <p:nvSpPr>
            <p:cNvPr id="552963" name="Text Box 3"/>
            <p:cNvSpPr txBox="1">
              <a:spLocks noChangeArrowheads="1"/>
            </p:cNvSpPr>
            <p:nvPr/>
          </p:nvSpPr>
          <p:spPr bwMode="auto">
            <a:xfrm>
              <a:off x="1341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4" name="Text Box 4"/>
            <p:cNvSpPr txBox="1">
              <a:spLocks noChangeArrowheads="1"/>
            </p:cNvSpPr>
            <p:nvPr/>
          </p:nvSpPr>
          <p:spPr bwMode="auto">
            <a:xfrm>
              <a:off x="1624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5" name="Text Box 5"/>
            <p:cNvSpPr txBox="1">
              <a:spLocks noChangeArrowheads="1"/>
            </p:cNvSpPr>
            <p:nvPr/>
          </p:nvSpPr>
          <p:spPr bwMode="auto">
            <a:xfrm>
              <a:off x="1908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6" name="Text Box 6"/>
            <p:cNvSpPr txBox="1">
              <a:spLocks noChangeArrowheads="1"/>
            </p:cNvSpPr>
            <p:nvPr/>
          </p:nvSpPr>
          <p:spPr bwMode="auto">
            <a:xfrm>
              <a:off x="2191" y="3313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7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3404" y="3301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7</a:t>
              </a:r>
            </a:p>
          </p:txBody>
        </p:sp>
        <p:sp>
          <p:nvSpPr>
            <p:cNvPr id="552968" name="Text Box 8"/>
            <p:cNvSpPr txBox="1">
              <a:spLocks noChangeArrowheads="1"/>
            </p:cNvSpPr>
            <p:nvPr/>
          </p:nvSpPr>
          <p:spPr bwMode="auto">
            <a:xfrm>
              <a:off x="3693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9" name="Text Box 9"/>
            <p:cNvSpPr txBox="1">
              <a:spLocks noChangeArrowheads="1"/>
            </p:cNvSpPr>
            <p:nvPr/>
          </p:nvSpPr>
          <p:spPr bwMode="auto">
            <a:xfrm>
              <a:off x="3981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4268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2227263" y="5773738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(ios::right)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5638800" y="581183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(ios::left)</a:t>
            </a:r>
          </a:p>
        </p:txBody>
      </p:sp>
      <p:sp>
        <p:nvSpPr>
          <p:cNvPr id="5529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Creating Space in Output</a:t>
            </a:r>
          </a:p>
        </p:txBody>
      </p:sp>
      <p:sp>
        <p:nvSpPr>
          <p:cNvPr id="55297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width function specifies the number of </a:t>
            </a:r>
            <a:br>
              <a:rPr lang="en-US" altLang="zh-CN" sz="2400" dirty="0"/>
            </a:br>
            <a:r>
              <a:rPr lang="en-US" altLang="zh-CN" sz="2400" dirty="0"/>
              <a:t>spaces for the next item</a:t>
            </a:r>
          </a:p>
          <a:p>
            <a:pPr lvl="1"/>
            <a:r>
              <a:rPr lang="en-US" altLang="zh-CN" sz="2400" dirty="0"/>
              <a:t>Applies only to the next item of output</a:t>
            </a:r>
          </a:p>
          <a:p>
            <a:r>
              <a:rPr lang="en-US" altLang="zh-CN" sz="2400" dirty="0"/>
              <a:t>Example: To print the digit 7 in four spaces use</a:t>
            </a:r>
            <a:br>
              <a:rPr lang="en-US" altLang="zh-CN" sz="2400" dirty="0"/>
            </a:br>
            <a:r>
              <a:rPr lang="en-US" altLang="zh-CN" sz="2400" dirty="0"/>
              <a:t> 		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out_stream.width</a:t>
            </a:r>
            <a:r>
              <a:rPr lang="en-US" altLang="zh-CN" sz="2400" dirty="0">
                <a:solidFill>
                  <a:srgbClr val="0000FF"/>
                </a:solidFill>
              </a:rPr>
              <a:t>(4);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 &lt;&lt; 7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altLang="zh-CN" sz="2400" dirty="0"/>
              <a:t>Three of the spaces will be blank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1" grpId="0"/>
      <p:bldP spid="5529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52E08917-DB34-45DA-BAB1-DC84A22AEFF3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Not Enough Width?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if the argument for width is too small?</a:t>
            </a:r>
          </a:p>
          <a:p>
            <a:pPr lvl="1"/>
            <a:r>
              <a:rPr lang="en-US" altLang="zh-CN" dirty="0"/>
              <a:t>Such as specifying</a:t>
            </a:r>
            <a:br>
              <a:rPr lang="en-US" altLang="zh-CN" dirty="0"/>
            </a:br>
            <a:r>
              <a:rPr lang="en-US" altLang="zh-CN" dirty="0"/>
              <a:t>			    </a:t>
            </a:r>
            <a:r>
              <a:rPr lang="en-US" altLang="zh-CN" dirty="0" err="1">
                <a:solidFill>
                  <a:srgbClr val="0000FF"/>
                </a:solidFill>
              </a:rPr>
              <a:t>cout.width</a:t>
            </a:r>
            <a:r>
              <a:rPr lang="en-US" altLang="zh-CN" dirty="0">
                <a:solidFill>
                  <a:srgbClr val="0000FF"/>
                </a:solidFill>
              </a:rPr>
              <a:t>(3);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when the value to print is 3456.45</a:t>
            </a:r>
          </a:p>
          <a:p>
            <a:r>
              <a:rPr lang="en-US" altLang="zh-CN" dirty="0"/>
              <a:t>The entire item is always output</a:t>
            </a:r>
          </a:p>
          <a:p>
            <a:pPr lvl="1"/>
            <a:r>
              <a:rPr lang="en-US" altLang="zh-CN" dirty="0"/>
              <a:t>If too few spaces are specified, as many more </a:t>
            </a:r>
            <a:br>
              <a:rPr lang="en-US" altLang="zh-CN" dirty="0"/>
            </a:br>
            <a:r>
              <a:rPr lang="en-US" altLang="zh-CN" dirty="0"/>
              <a:t>spaces as needed are used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748F6A81-9A93-40D6-BB09-4D27B72CD93D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Unsetting Flags</a:t>
            </a:r>
          </a:p>
        </p:txBody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flag that is set, may be unset</a:t>
            </a:r>
          </a:p>
          <a:p>
            <a:r>
              <a:rPr lang="en-US" altLang="zh-CN" dirty="0"/>
              <a:t>Use the </a:t>
            </a:r>
            <a:r>
              <a:rPr lang="en-US" altLang="zh-CN" dirty="0" err="1"/>
              <a:t>unsetf</a:t>
            </a:r>
            <a:r>
              <a:rPr lang="en-US" altLang="zh-CN" dirty="0"/>
              <a:t> function</a:t>
            </a:r>
          </a:p>
          <a:p>
            <a:pPr lvl="1"/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cout.unsetf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showpos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causes the program to stop printing plus signs on positive numbers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3B70FBC1-130F-4A60-B5EE-FE798AAEAA5C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manipulator is a function called in a </a:t>
            </a:r>
            <a:br>
              <a:rPr lang="en-US" altLang="zh-CN"/>
            </a:br>
            <a:r>
              <a:rPr lang="en-US" altLang="zh-CN"/>
              <a:t>nontraditional way</a:t>
            </a:r>
          </a:p>
          <a:p>
            <a:pPr lvl="1"/>
            <a:r>
              <a:rPr lang="en-US" altLang="zh-CN"/>
              <a:t>Manipulators in turn call member functions</a:t>
            </a:r>
          </a:p>
          <a:p>
            <a:pPr lvl="1"/>
            <a:r>
              <a:rPr lang="en-US" altLang="zh-CN"/>
              <a:t>Manipulators may or may not have arguments</a:t>
            </a:r>
          </a:p>
          <a:p>
            <a:pPr lvl="1"/>
            <a:r>
              <a:rPr lang="en-US" altLang="zh-CN"/>
              <a:t>Used after the insertion operator (&lt;&lt;) as if the </a:t>
            </a:r>
            <a:br>
              <a:rPr lang="en-US" altLang="zh-CN"/>
            </a:br>
            <a:r>
              <a:rPr lang="en-US" altLang="zh-CN"/>
              <a:t>manipulator function call is an output item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242E50C9-21EC-4CDA-8EF2-B9EB94175672}" type="slidenum">
              <a:rPr lang="en-US" altLang="zh-CN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Objects are special variables that</a:t>
            </a:r>
          </a:p>
          <a:p>
            <a:pPr lvl="1"/>
            <a:r>
              <a:rPr lang="en-US" altLang="zh-CN"/>
              <a:t>Have their own special-purpose functions</a:t>
            </a:r>
          </a:p>
          <a:p>
            <a:pPr lvl="1"/>
            <a:r>
              <a:rPr lang="en-US" altLang="zh-CN"/>
              <a:t>Set C++ apart from earlier programming languages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AAEEC988-99A2-4810-84B0-2C88227E8644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Text Box 1026"/>
          <p:cNvSpPr txBox="1">
            <a:spLocks noChangeArrowheads="1"/>
          </p:cNvSpPr>
          <p:nvPr/>
        </p:nvSpPr>
        <p:spPr bwMode="auto">
          <a:xfrm>
            <a:off x="2544763" y="51054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Two Spaces</a:t>
            </a:r>
          </a:p>
        </p:txBody>
      </p:sp>
      <p:sp>
        <p:nvSpPr>
          <p:cNvPr id="557059" name="Text Box 1027"/>
          <p:cNvSpPr txBox="1">
            <a:spLocks noChangeArrowheads="1"/>
          </p:cNvSpPr>
          <p:nvPr/>
        </p:nvSpPr>
        <p:spPr bwMode="auto">
          <a:xfrm>
            <a:off x="5029200" y="51054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Four Spaces</a:t>
            </a:r>
          </a:p>
        </p:txBody>
      </p:sp>
      <p:grpSp>
        <p:nvGrpSpPr>
          <p:cNvPr id="557065" name="Group 1033"/>
          <p:cNvGrpSpPr>
            <a:grpSpLocks/>
          </p:cNvGrpSpPr>
          <p:nvPr/>
        </p:nvGrpSpPr>
        <p:grpSpPr bwMode="auto">
          <a:xfrm>
            <a:off x="3524250" y="4437063"/>
            <a:ext cx="1200150" cy="685800"/>
            <a:chOff x="2196" y="2613"/>
            <a:chExt cx="756" cy="432"/>
          </a:xfrm>
        </p:grpSpPr>
        <p:sp>
          <p:nvSpPr>
            <p:cNvPr id="557060" name="Line 1028"/>
            <p:cNvSpPr>
              <a:spLocks noChangeShapeType="1"/>
            </p:cNvSpPr>
            <p:nvPr/>
          </p:nvSpPr>
          <p:spPr bwMode="auto">
            <a:xfrm flipV="1">
              <a:off x="2196" y="2613"/>
              <a:ext cx="228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061" name="Line 1029"/>
            <p:cNvSpPr>
              <a:spLocks noChangeShapeType="1"/>
            </p:cNvSpPr>
            <p:nvPr/>
          </p:nvSpPr>
          <p:spPr bwMode="auto">
            <a:xfrm flipV="1">
              <a:off x="2208" y="2661"/>
              <a:ext cx="744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062" name="Line 1030"/>
          <p:cNvSpPr>
            <a:spLocks noChangeShapeType="1"/>
          </p:cNvSpPr>
          <p:nvPr/>
        </p:nvSpPr>
        <p:spPr bwMode="auto">
          <a:xfrm flipV="1">
            <a:off x="5789613" y="4494213"/>
            <a:ext cx="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3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setw Manipulator</a:t>
            </a:r>
          </a:p>
        </p:txBody>
      </p:sp>
      <p:sp>
        <p:nvSpPr>
          <p:cNvPr id="557064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setw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width</a:t>
            </a:r>
          </a:p>
          <a:p>
            <a:pPr lvl="1"/>
            <a:r>
              <a:rPr lang="en-US" altLang="zh-CN" sz="2400" dirty="0" err="1"/>
              <a:t>setw</a:t>
            </a:r>
            <a:r>
              <a:rPr lang="en-US" altLang="zh-CN" sz="2400" dirty="0"/>
              <a:t> calls the width function to set spaces for output</a:t>
            </a:r>
          </a:p>
          <a:p>
            <a:r>
              <a:rPr lang="en-US" altLang="zh-CN" sz="2400" dirty="0"/>
              <a:t>Example: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"Start"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10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			  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(6) &lt;&lt; 30;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produces:    Start     10      20        30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/>
      <p:bldP spid="55705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1FA473AF-AAF0-47DA-8BB5-35149C2B9C17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setprecision Manipulator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precision	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   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	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"$"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setprecision</a:t>
            </a:r>
            <a:r>
              <a:rPr lang="en-US" altLang="zh-CN" sz="2400" dirty="0">
                <a:solidFill>
                  <a:srgbClr val="0000FF"/>
                </a:solidFill>
              </a:rPr>
              <a:t>(2)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10.3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"$" &lt;&lt; 20.5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    	</a:t>
            </a:r>
            <a:br>
              <a:rPr lang="en-US" altLang="zh-CN" sz="2400" dirty="0"/>
            </a:br>
            <a:r>
              <a:rPr lang="en-US" altLang="zh-CN" sz="2400" dirty="0"/>
              <a:t>	   produces:  $10.30</a:t>
            </a:r>
            <a:br>
              <a:rPr lang="en-US" altLang="zh-CN" sz="2400" dirty="0"/>
            </a:br>
            <a:r>
              <a:rPr lang="en-US" altLang="zh-CN" sz="2400" dirty="0"/>
              <a:t> 			$20.50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setting stays in effect until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66970C1-096C-4E45-BA05-7F9B5763AD86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 Definitions</a:t>
            </a:r>
          </a:p>
        </p:txBody>
      </p:sp>
      <p:sp>
        <p:nvSpPr>
          <p:cNvPr id="559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manipulators </a:t>
            </a:r>
            <a:r>
              <a:rPr lang="en-US" altLang="zh-CN" dirty="0" err="1"/>
              <a:t>setw</a:t>
            </a:r>
            <a:r>
              <a:rPr lang="en-US" altLang="zh-CN" dirty="0"/>
              <a:t> and </a:t>
            </a:r>
            <a:r>
              <a:rPr lang="en-US" altLang="zh-CN" dirty="0" err="1"/>
              <a:t>setprecision</a:t>
            </a:r>
            <a:r>
              <a:rPr lang="en-US" altLang="zh-CN" dirty="0"/>
              <a:t> are </a:t>
            </a:r>
            <a:br>
              <a:rPr lang="en-US" altLang="zh-CN" dirty="0"/>
            </a:br>
            <a:r>
              <a:rPr lang="en-US" altLang="zh-CN" dirty="0"/>
              <a:t>defined in the </a:t>
            </a:r>
            <a:r>
              <a:rPr lang="en-US" altLang="zh-CN" dirty="0" err="1"/>
              <a:t>iomanip</a:t>
            </a:r>
            <a:r>
              <a:rPr lang="en-US" altLang="zh-CN" dirty="0"/>
              <a:t> library</a:t>
            </a:r>
          </a:p>
          <a:p>
            <a:pPr lvl="1"/>
            <a:r>
              <a:rPr lang="en-US" altLang="zh-CN" dirty="0"/>
              <a:t>To use these manipulators, add these lines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</a:rPr>
              <a:t>iomanip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using namespace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02324F7C-13AE-4891-8181-1C4CAC621149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Names as Arguments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Streams can be arguments to a function</a:t>
            </a:r>
          </a:p>
          <a:p>
            <a:pPr lvl="1"/>
            <a:r>
              <a:rPr lang="en-US" altLang="zh-CN" dirty="0"/>
              <a:t>The function's formal parameter for the stream</a:t>
            </a:r>
            <a:br>
              <a:rPr lang="en-US" altLang="zh-CN" dirty="0"/>
            </a:br>
            <a:r>
              <a:rPr lang="en-US" altLang="zh-CN" dirty="0"/>
              <a:t>must be call-by-reference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Example:  </a:t>
            </a: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make_neat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</a:rPr>
              <a:t>messy_file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&amp; </a:t>
            </a:r>
            <a:r>
              <a:rPr lang="en-US" altLang="zh-CN" dirty="0" err="1" smtClean="0">
                <a:solidFill>
                  <a:srgbClr val="0000FF"/>
                </a:solidFill>
              </a:rPr>
              <a:t>neat_file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9FC5B567-9A57-4044-A1D7-3DDEA018A014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File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 files used by a program may vary in length</a:t>
            </a:r>
          </a:p>
          <a:p>
            <a:pPr lvl="1"/>
            <a:r>
              <a:rPr lang="en-US" altLang="zh-CN" sz="2400" dirty="0"/>
              <a:t>Programs may not be able to assume the number</a:t>
            </a:r>
            <a:br>
              <a:rPr lang="en-US" altLang="zh-CN" sz="2400" dirty="0"/>
            </a:br>
            <a:r>
              <a:rPr lang="en-US" altLang="zh-CN" sz="2400" dirty="0"/>
              <a:t>of items in the file</a:t>
            </a:r>
          </a:p>
          <a:p>
            <a:r>
              <a:rPr lang="en-US" altLang="zh-CN" sz="2400" dirty="0"/>
              <a:t>A way to know the end of the file is reached: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expression (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&gt;&gt; next)</a:t>
            </a:r>
          </a:p>
          <a:p>
            <a:pPr lvl="2"/>
            <a:r>
              <a:rPr lang="en-US" altLang="zh-CN" sz="2000" dirty="0"/>
              <a:t>Reads a value from </a:t>
            </a:r>
            <a:r>
              <a:rPr lang="en-US" altLang="zh-CN" sz="2000" dirty="0" err="1"/>
              <a:t>in_stream</a:t>
            </a:r>
            <a:r>
              <a:rPr lang="en-US" altLang="zh-CN" sz="2000" dirty="0"/>
              <a:t> and stores it in next</a:t>
            </a:r>
          </a:p>
          <a:p>
            <a:pPr lvl="2"/>
            <a:r>
              <a:rPr lang="en-US" altLang="zh-CN" sz="2000" dirty="0"/>
              <a:t>True if a value can be read and stored in next</a:t>
            </a:r>
          </a:p>
          <a:p>
            <a:pPr lvl="2"/>
            <a:r>
              <a:rPr lang="en-US" altLang="zh-CN" sz="2000" dirty="0"/>
              <a:t>False if there is not a value to be read (the end of the file)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78B8779-EF75-4834-9566-2E70654F0362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 of File Example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calculate the average of the numbers in a file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          double next, sum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count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while(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 &gt;&gt; next)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	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sum = sum + next;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count++;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}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double average = sum / count;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D88E106C-8FD2-450E-8DE2-A585BF29183D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5.2 Conclusion</a:t>
            </a:r>
          </a:p>
        </p:txBody>
      </p:sp>
      <p:sp>
        <p:nvSpPr>
          <p:cNvPr id="565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Show the output produced when the following line </a:t>
            </a:r>
            <a:br>
              <a:rPr lang="en-US" altLang="zh-CN"/>
            </a:br>
            <a:r>
              <a:rPr lang="en-US" altLang="zh-CN"/>
              <a:t>is executed?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cout &lt;&lt; "*" &lt;&lt; setw(3) &lt;&lt; 12345 &lt;&lt; "*" endl;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effect of each of these flags?</a:t>
            </a:r>
            <a:br>
              <a:rPr lang="en-US" altLang="zh-CN"/>
            </a:br>
            <a:r>
              <a:rPr lang="en-US" altLang="zh-CN"/>
              <a:t>Ios::fixed 	ios::scientific	ios::showpoint</a:t>
            </a:r>
            <a:br>
              <a:rPr lang="en-US" altLang="zh-CN"/>
            </a:br>
            <a:r>
              <a:rPr lang="en-US" altLang="zh-CN"/>
              <a:t>ios::right	ios::right		ios::showpos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</a:t>
            </a:r>
            <a:r>
              <a:rPr lang="en-US" altLang="zh-CN" smtClean="0"/>
              <a:t>371  exercise 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Character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23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37596895-F10A-4CF7-9BFA-909B78E5A1A0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I/O</a:t>
            </a:r>
          </a:p>
        </p:txBody>
      </p:sp>
      <p:sp>
        <p:nvSpPr>
          <p:cNvPr id="566276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All data is input and output as characters</a:t>
            </a:r>
          </a:p>
          <a:p>
            <a:pPr lvl="1"/>
            <a:r>
              <a:rPr lang="en-US" altLang="zh-CN" sz="2400"/>
              <a:t>Output of the number 10 is two characters '1' and '0'</a:t>
            </a:r>
          </a:p>
          <a:p>
            <a:pPr lvl="1"/>
            <a:r>
              <a:rPr lang="en-US" altLang="zh-CN" sz="2400"/>
              <a:t>Input of the number 10 is also done as '1' and '0'</a:t>
            </a:r>
          </a:p>
          <a:p>
            <a:pPr lvl="1"/>
            <a:r>
              <a:rPr lang="en-US" altLang="zh-CN" sz="2400"/>
              <a:t>Interpretation of 10 as the number 10 or as characters</a:t>
            </a:r>
            <a:br>
              <a:rPr lang="en-US" altLang="zh-CN" sz="2400"/>
            </a:br>
            <a:r>
              <a:rPr lang="en-US" altLang="zh-CN" sz="2400"/>
              <a:t>depends on the program</a:t>
            </a:r>
          </a:p>
          <a:p>
            <a:pPr lvl="1"/>
            <a:r>
              <a:rPr lang="en-US" altLang="zh-CN" sz="2400"/>
              <a:t>Conversion between characters and numbers is</a:t>
            </a:r>
            <a:br>
              <a:rPr lang="en-US" altLang="zh-CN" sz="2400"/>
            </a:br>
            <a:r>
              <a:rPr lang="en-US" altLang="zh-CN" sz="2400"/>
              <a:t>usually automatic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03D0F7D-F264-48B8-B65D-7E00D3DCA4BD}" type="slidenum">
              <a:rPr lang="en-US" altLang="zh-CN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Basic File I/O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for I/O are the same type of files used to</a:t>
            </a:r>
            <a:br>
              <a:rPr lang="en-US" altLang="zh-CN" sz="2400" dirty="0"/>
            </a:br>
            <a:r>
              <a:rPr lang="en-US" altLang="zh-CN" sz="2400" dirty="0"/>
              <a:t>store programs</a:t>
            </a:r>
          </a:p>
          <a:p>
            <a:r>
              <a:rPr lang="en-US" altLang="zh-CN" sz="2400" dirty="0"/>
              <a:t>A stream is a flow of data.</a:t>
            </a:r>
          </a:p>
          <a:p>
            <a:pPr lvl="1"/>
            <a:r>
              <a:rPr lang="en-US" altLang="zh-CN" sz="2400" dirty="0"/>
              <a:t>Input stream:  Data flows into the program</a:t>
            </a:r>
          </a:p>
          <a:p>
            <a:pPr lvl="2"/>
            <a:r>
              <a:rPr lang="en-US" altLang="zh-CN" sz="2000" dirty="0"/>
              <a:t>If input stream flows from keyboard, the program will</a:t>
            </a:r>
            <a:br>
              <a:rPr lang="en-US" altLang="zh-CN" sz="2000" dirty="0"/>
            </a:br>
            <a:r>
              <a:rPr lang="en-US" altLang="zh-CN" sz="2000" dirty="0"/>
              <a:t>accept data from the keyboard</a:t>
            </a:r>
          </a:p>
          <a:p>
            <a:pPr lvl="2"/>
            <a:r>
              <a:rPr lang="en-US" altLang="zh-CN" sz="2000" dirty="0"/>
              <a:t>If input stream flows from a file, the program will accept</a:t>
            </a:r>
            <a:br>
              <a:rPr lang="en-US" altLang="zh-CN" sz="2000" dirty="0"/>
            </a:br>
            <a:r>
              <a:rPr lang="en-US" altLang="zh-CN" sz="2000" dirty="0"/>
              <a:t>data from the file</a:t>
            </a:r>
          </a:p>
          <a:p>
            <a:pPr lvl="1"/>
            <a:r>
              <a:rPr lang="en-US" altLang="zh-CN" sz="2400" dirty="0"/>
              <a:t>Output stream:  Data flows out of the program</a:t>
            </a:r>
          </a:p>
          <a:p>
            <a:pPr lvl="2"/>
            <a:r>
              <a:rPr lang="en-US" altLang="zh-CN" sz="2000" dirty="0"/>
              <a:t>To the screen</a:t>
            </a:r>
          </a:p>
          <a:p>
            <a:pPr lvl="2"/>
            <a:r>
              <a:rPr lang="en-US" altLang="zh-CN" sz="2000" dirty="0"/>
              <a:t>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C532AEC3-86DA-4793-9492-E5679D899338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 Level Character I/O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Low level C++ functions for character I/O</a:t>
            </a:r>
          </a:p>
          <a:p>
            <a:pPr lvl="1"/>
            <a:r>
              <a:rPr lang="en-US" altLang="zh-CN"/>
              <a:t>Perform character input and output </a:t>
            </a:r>
          </a:p>
          <a:p>
            <a:pPr lvl="1"/>
            <a:r>
              <a:rPr lang="en-US" altLang="zh-CN"/>
              <a:t>Do not perform automatic conversions</a:t>
            </a:r>
          </a:p>
          <a:p>
            <a:pPr lvl="1"/>
            <a:r>
              <a:rPr lang="en-US" altLang="zh-CN"/>
              <a:t>Allow you to do input and output in anyway you</a:t>
            </a:r>
            <a:br>
              <a:rPr lang="en-US" altLang="zh-CN"/>
            </a:br>
            <a:r>
              <a:rPr lang="en-US" altLang="zh-CN"/>
              <a:t>can devise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7DF9D851-A327-4E21-B14C-45DAA581CF96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get</a:t>
            </a:r>
          </a:p>
        </p:txBody>
      </p:sp>
      <p:sp>
        <p:nvSpPr>
          <p:cNvPr id="568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get</a:t>
            </a:r>
          </a:p>
          <a:p>
            <a:pPr lvl="1"/>
            <a:r>
              <a:rPr lang="en-US" altLang="zh-CN"/>
              <a:t>Member function of every input stream</a:t>
            </a:r>
          </a:p>
          <a:p>
            <a:pPr lvl="1"/>
            <a:r>
              <a:rPr lang="en-US" altLang="zh-CN"/>
              <a:t>Reads one character from an input stream</a:t>
            </a:r>
          </a:p>
          <a:p>
            <a:pPr lvl="1"/>
            <a:r>
              <a:rPr lang="en-US" altLang="zh-CN"/>
              <a:t>Stores the character read in a variable of type char, the single argument the function takes</a:t>
            </a:r>
          </a:p>
          <a:p>
            <a:pPr lvl="1"/>
            <a:r>
              <a:rPr lang="en-US" altLang="zh-CN"/>
              <a:t>Does not use the extraction operator (&gt;&gt;) </a:t>
            </a:r>
            <a:br>
              <a:rPr lang="en-US" altLang="zh-CN"/>
            </a:br>
            <a:r>
              <a:rPr lang="en-US" altLang="zh-CN"/>
              <a:t>which performs some automatic work</a:t>
            </a:r>
          </a:p>
          <a:p>
            <a:pPr lvl="1"/>
            <a:r>
              <a:rPr lang="en-US" altLang="zh-CN"/>
              <a:t>Does not skip blanks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3F366A11-AB5C-4A7E-8375-E0AC331A19B4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get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These lines use get to read a character and store </a:t>
            </a:r>
            <a:br>
              <a:rPr lang="en-US" altLang="zh-CN" sz="2400" dirty="0"/>
            </a:br>
            <a:r>
              <a:rPr lang="en-US" altLang="zh-CN" sz="2400" dirty="0"/>
              <a:t>it in the variable </a:t>
            </a:r>
            <a:r>
              <a:rPr lang="en-US" altLang="zh-CN" sz="2400" dirty="0" err="1"/>
              <a:t>next_symbol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cin.get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Any character will be read with these statements</a:t>
            </a:r>
          </a:p>
          <a:p>
            <a:pPr lvl="2"/>
            <a:r>
              <a:rPr lang="en-US" altLang="zh-CN" sz="2000" dirty="0"/>
              <a:t>Blank spaces too!</a:t>
            </a:r>
          </a:p>
          <a:p>
            <a:pPr lvl="2"/>
            <a:r>
              <a:rPr lang="en-US" altLang="zh-CN" sz="2000" dirty="0"/>
              <a:t>'\n' too!  (The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2AEB4571-8270-482C-8218-8B946E102EB8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 Syntax</a:t>
            </a:r>
          </a:p>
        </p:txBody>
      </p:sp>
      <p:sp>
        <p:nvSpPr>
          <p:cNvPr id="570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</a:rPr>
              <a:t>input_stream.get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char_variable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Examples:   	</a:t>
            </a:r>
            <a:r>
              <a:rPr lang="en-US" altLang="zh-CN" dirty="0">
                <a:solidFill>
                  <a:srgbClr val="0000FF"/>
                </a:solidFill>
              </a:rPr>
              <a:t>char  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A2E45B31-9201-4468-8096-C3ECABE703F8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get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Given this code:	</a:t>
            </a:r>
            <a:r>
              <a:rPr lang="en-US" altLang="zh-CN" dirty="0">
                <a:solidFill>
                  <a:srgbClr val="0000FF"/>
                </a:solidFill>
              </a:rPr>
              <a:t>char c1, c2, c3;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(c1);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(c2);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(c3);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>and this input:</a:t>
            </a:r>
            <a:br>
              <a:rPr lang="en-US" altLang="zh-CN" dirty="0"/>
            </a:br>
            <a:r>
              <a:rPr lang="en-US" altLang="zh-CN" dirty="0"/>
              <a:t> 				AB</a:t>
            </a:r>
            <a:br>
              <a:rPr lang="en-US" altLang="zh-CN" dirty="0"/>
            </a:br>
            <a:r>
              <a:rPr lang="en-US" altLang="zh-CN" dirty="0"/>
              <a:t> 				CD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c1 = 'A' 			c2 = 'B' 		c3 = '\n'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c1 &gt;&gt; c2 &gt;&gt; c3;</a:t>
            </a:r>
            <a:r>
              <a:rPr lang="en-US" altLang="zh-CN" dirty="0"/>
              <a:t>   would place 'C' in c3</a:t>
            </a:r>
            <a:br>
              <a:rPr lang="en-US" altLang="zh-CN" dirty="0"/>
            </a:br>
            <a:r>
              <a:rPr lang="en-US" altLang="zh-CN" dirty="0"/>
              <a:t>(the "&gt;&gt;" operator skips 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25D61A6-C9EA-4895-9551-D3EDB61197B6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Line</a:t>
            </a:r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read and echo a line of input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Look for '\n' at the end of the input line: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&lt;&lt;"Enter a line of input and I will "</a:t>
            </a:r>
            <a:br>
              <a:rPr lang="en-US" altLang="zh-CN" dirty="0"/>
            </a:br>
            <a:r>
              <a:rPr lang="en-US" altLang="zh-CN" dirty="0"/>
              <a:t>                  &lt;&lt; "echo it.\n";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        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do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	    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(symbol);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} while (symbol != '\n');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All characters, including '\n' will be output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30CE1D84-CACC-4545-9376-A6E65659A1D6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 ' vs "\n "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'\n'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value of type char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 be stored in a variable of type char</a:t>
            </a:r>
          </a:p>
          <a:p>
            <a:pPr>
              <a:lnSpc>
                <a:spcPct val="90000"/>
              </a:lnSpc>
            </a:pPr>
            <a:r>
              <a:rPr lang="en-US" altLang="zh-CN"/>
              <a:t>"\n"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string containing only one character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Cannot be stored in a variable of type char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In a cout-statement they produce the same result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4B5247D6-A1F8-4547-B4C3-63F2B2A8596B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</a:t>
            </a:r>
          </a:p>
        </p:txBody>
      </p:sp>
      <p:sp>
        <p:nvSpPr>
          <p:cNvPr id="574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put</a:t>
            </a:r>
          </a:p>
          <a:p>
            <a:pPr lvl="1"/>
            <a:r>
              <a:rPr lang="en-US" altLang="zh-CN"/>
              <a:t>Member function of every output stream</a:t>
            </a:r>
          </a:p>
          <a:p>
            <a:pPr lvl="1"/>
            <a:r>
              <a:rPr lang="en-US" altLang="zh-CN"/>
              <a:t>Requires one argument of type char</a:t>
            </a:r>
          </a:p>
          <a:p>
            <a:pPr lvl="1"/>
            <a:r>
              <a:rPr lang="en-US" altLang="zh-CN"/>
              <a:t>Places its argument of type char in the output stream</a:t>
            </a:r>
          </a:p>
          <a:p>
            <a:pPr lvl="1"/>
            <a:r>
              <a:rPr lang="en-US" altLang="zh-CN"/>
              <a:t>Does not do allow you to do more than previous output with the insertion operator and cout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B33260D6-8326-48CE-AEEF-A1C7FD1CD87D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 Syntax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Output_stream.put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Char_expression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Examples: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('a');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	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out_stream.put</a:t>
            </a:r>
            <a:r>
              <a:rPr lang="en-US" altLang="zh-CN" dirty="0">
                <a:solidFill>
                  <a:srgbClr val="0000FF"/>
                </a:solidFill>
              </a:rPr>
              <a:t>('Z');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0738AB2D-8A4F-4175-939D-836F58DCAF90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putback</a:t>
            </a:r>
          </a:p>
        </p:txBody>
      </p:sp>
      <p:sp>
        <p:nvSpPr>
          <p:cNvPr id="576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putback member function places a character </a:t>
            </a:r>
            <a:br>
              <a:rPr lang="en-US" altLang="zh-CN" sz="2400"/>
            </a:br>
            <a:r>
              <a:rPr lang="en-US" altLang="zh-CN" sz="2400"/>
              <a:t>in the input stream</a:t>
            </a:r>
          </a:p>
          <a:p>
            <a:pPr lvl="1"/>
            <a:r>
              <a:rPr lang="en-US" altLang="zh-CN" sz="2400"/>
              <a:t>putback is a member function of every input stream</a:t>
            </a:r>
          </a:p>
          <a:p>
            <a:pPr lvl="1"/>
            <a:r>
              <a:rPr lang="en-US" altLang="zh-CN" sz="2400"/>
              <a:t>Useful when input continues until a specific character</a:t>
            </a:r>
            <a:br>
              <a:rPr lang="en-US" altLang="zh-CN" sz="2400"/>
            </a:br>
            <a:r>
              <a:rPr lang="en-US" altLang="zh-CN" sz="2400"/>
              <a:t>is read, but you do not want to process the character</a:t>
            </a:r>
          </a:p>
          <a:p>
            <a:pPr lvl="1"/>
            <a:r>
              <a:rPr lang="en-US" altLang="zh-CN" sz="2400"/>
              <a:t>Places its argument of type char in the input stream</a:t>
            </a:r>
          </a:p>
          <a:p>
            <a:pPr lvl="1"/>
            <a:r>
              <a:rPr lang="en-US" altLang="zh-CN" sz="2400"/>
              <a:t>Character placed in the stream does not have to</a:t>
            </a:r>
            <a:br>
              <a:rPr lang="en-US" altLang="zh-CN" sz="2400"/>
            </a:br>
            <a:r>
              <a:rPr lang="en-US" altLang="zh-CN" sz="2400"/>
              <a:t>be a character read from the stream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2D6209A-1A0F-488A-92A5-7744C650EA4E}" type="slidenum">
              <a:rPr lang="en-US" altLang="zh-CN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cin And cout Streams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Input stream connected to the keyboard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Output stream connected to the screen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defined in the </a:t>
            </a:r>
            <a:r>
              <a:rPr lang="en-US" altLang="zh-CN" dirty="0" err="1"/>
              <a:t>iostream</a:t>
            </a:r>
            <a:r>
              <a:rPr lang="en-US" altLang="zh-CN" dirty="0"/>
              <a:t> library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 include directive</a:t>
            </a:r>
            <a:r>
              <a:rPr lang="en-US" altLang="zh-CN" dirty="0">
                <a:solidFill>
                  <a:srgbClr val="0000FF"/>
                </a:solidFill>
              </a:rPr>
              <a:t>:  #include &lt;</a:t>
            </a:r>
            <a:r>
              <a:rPr lang="en-US" altLang="zh-CN" dirty="0" err="1">
                <a:solidFill>
                  <a:srgbClr val="0000FF"/>
                </a:solidFill>
              </a:rPr>
              <a:t>iostream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You can declare your own streams to use with </a:t>
            </a:r>
            <a:br>
              <a:rPr lang="en-US" altLang="zh-CN" dirty="0"/>
            </a:br>
            <a:r>
              <a:rPr lang="en-US" altLang="zh-CN" dirty="0"/>
              <a:t>files.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561F80D0-40C1-4821-BE57-9E8BECCFF452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putback Example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following code reads up to the first blank in </a:t>
            </a:r>
            <a:br>
              <a:rPr lang="en-US" altLang="zh-CN" sz="2400"/>
            </a:br>
            <a:r>
              <a:rPr lang="en-US" altLang="zh-CN" sz="2400"/>
              <a:t>the input stream fin, and writes the characters to</a:t>
            </a:r>
            <a:br>
              <a:rPr lang="en-US" altLang="zh-CN" sz="2400"/>
            </a:br>
            <a:r>
              <a:rPr lang="en-US" altLang="zh-CN" sz="2400"/>
              <a:t>the file connected to the output stream fout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			fin.get(next);</a:t>
            </a:r>
            <a:br>
              <a:rPr lang="en-US" altLang="zh-CN" sz="2400"/>
            </a:br>
            <a:r>
              <a:rPr lang="en-US" altLang="zh-CN" sz="2400"/>
              <a:t> 			while (next != '  ')</a:t>
            </a:r>
            <a:br>
              <a:rPr lang="en-US" altLang="zh-CN" sz="2400"/>
            </a:br>
            <a:r>
              <a:rPr lang="en-US" altLang="zh-CN" sz="2400"/>
              <a:t> 			{</a:t>
            </a:r>
            <a:br>
              <a:rPr lang="en-US" altLang="zh-CN" sz="2400"/>
            </a:br>
            <a:r>
              <a:rPr lang="en-US" altLang="zh-CN" sz="2400"/>
              <a:t> 				fout.put(next);</a:t>
            </a:r>
            <a:br>
              <a:rPr lang="en-US" altLang="zh-CN" sz="2400"/>
            </a:br>
            <a:r>
              <a:rPr lang="en-US" altLang="zh-CN" sz="2400"/>
              <a:t> 				fin.get(next);</a:t>
            </a:r>
            <a:br>
              <a:rPr lang="en-US" altLang="zh-CN" sz="2400"/>
            </a:br>
            <a:r>
              <a:rPr lang="en-US" altLang="zh-CN" sz="2400"/>
              <a:t> 			}</a:t>
            </a:r>
            <a:br>
              <a:rPr lang="en-US" altLang="zh-CN" sz="2400"/>
            </a:br>
            <a:r>
              <a:rPr lang="en-US" altLang="zh-CN" sz="2400"/>
              <a:t> 			fin.putback(next);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blank space read to end the loop is put back into</a:t>
            </a:r>
            <a:br>
              <a:rPr lang="en-US" altLang="zh-CN" sz="2400"/>
            </a:br>
            <a:r>
              <a:rPr lang="en-US" altLang="zh-CN" sz="2400"/>
              <a:t> the input stream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37DAA15F-92CE-4183-A14C-9EDB4B5AD603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Checking Input</a:t>
            </a: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Incorrect input can produce worthless output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 input functions that allow the user to </a:t>
            </a:r>
            <a:br>
              <a:rPr lang="en-US" altLang="zh-CN"/>
            </a:br>
            <a:r>
              <a:rPr lang="en-US" altLang="zh-CN"/>
              <a:t>re-enter input until it is correct, such as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Echoing the input and asking the user if it is correct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the input is not correct, allow the user to enter the data again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76B276C9-8AC7-4ACA-95C6-C88D24F24244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get_int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obtains an integer value from the user</a:t>
            </a:r>
          </a:p>
          <a:p>
            <a:pPr lvl="1"/>
            <a:r>
              <a:rPr lang="en-US" altLang="zh-CN" sz="2400" dirty="0" err="1"/>
              <a:t>get_int</a:t>
            </a:r>
            <a:r>
              <a:rPr lang="en-US" altLang="zh-CN" sz="2400" dirty="0"/>
              <a:t> prompts the user, reads the input, and displays</a:t>
            </a:r>
            <a:br>
              <a:rPr lang="en-US" altLang="zh-CN" sz="2400" dirty="0"/>
            </a:br>
            <a:r>
              <a:rPr lang="en-US" altLang="zh-CN" sz="2400" dirty="0"/>
              <a:t>the input</a:t>
            </a:r>
          </a:p>
          <a:p>
            <a:pPr lvl="1"/>
            <a:r>
              <a:rPr lang="en-US" altLang="zh-CN" sz="2400" dirty="0"/>
              <a:t>After displaying the input,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asks the user to </a:t>
            </a:r>
            <a:br>
              <a:rPr lang="en-US" altLang="zh-CN" sz="2400" dirty="0"/>
            </a:br>
            <a:r>
              <a:rPr lang="en-US" altLang="zh-CN" sz="2400" dirty="0"/>
              <a:t>confirm the number and reads the user's response</a:t>
            </a:r>
            <a:br>
              <a:rPr lang="en-US" altLang="zh-CN" sz="2400" dirty="0"/>
            </a:br>
            <a:r>
              <a:rPr lang="en-US" altLang="zh-CN" sz="2400" dirty="0"/>
              <a:t>using a variable of type character</a:t>
            </a:r>
          </a:p>
          <a:p>
            <a:pPr lvl="1"/>
            <a:r>
              <a:rPr lang="en-US" altLang="zh-CN" sz="2400" dirty="0"/>
              <a:t>The process is repeated until the user indicates with</a:t>
            </a:r>
            <a:br>
              <a:rPr lang="en-US" altLang="zh-CN" sz="2400" dirty="0"/>
            </a:br>
            <a:r>
              <a:rPr lang="en-US" altLang="zh-CN" sz="2400" dirty="0"/>
              <a:t>a 'Y' or 'y' that the number entered is correct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2BA20BB6-3095-4049-9DD3-DC75AB7ABCE6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new_line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 </a:t>
            </a:r>
            <a:r>
              <a:rPr lang="en-US" altLang="zh-CN" sz="2400" dirty="0"/>
              <a:t>is </a:t>
            </a:r>
            <a:br>
              <a:rPr lang="en-US" altLang="zh-CN" sz="2400" dirty="0"/>
            </a:br>
            <a:r>
              <a:rPr lang="en-US" altLang="zh-CN" sz="2400" dirty="0"/>
              <a:t>called by 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reads all the characters remaining in the </a:t>
            </a:r>
            <a:br>
              <a:rPr lang="en-US" altLang="zh-CN" sz="2400" dirty="0"/>
            </a:br>
            <a:r>
              <a:rPr lang="en-US" altLang="zh-CN" sz="2400" dirty="0"/>
              <a:t>input line but does nothing with them, essentially </a:t>
            </a:r>
            <a:br>
              <a:rPr lang="en-US" altLang="zh-CN" sz="2400" dirty="0"/>
            </a:br>
            <a:r>
              <a:rPr lang="en-US" altLang="zh-CN" sz="2400" dirty="0"/>
              <a:t>discarding them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is used to discard what follows the first </a:t>
            </a:r>
            <a:br>
              <a:rPr lang="en-US" altLang="zh-CN" sz="2400" dirty="0"/>
            </a:br>
            <a:r>
              <a:rPr lang="en-US" altLang="zh-CN" sz="2400" dirty="0"/>
              <a:t>character of the </a:t>
            </a:r>
            <a:r>
              <a:rPr lang="en-US" altLang="zh-CN" sz="2400" dirty="0" err="1"/>
              <a:t>the</a:t>
            </a:r>
            <a:r>
              <a:rPr lang="en-US" altLang="zh-CN" sz="2400" dirty="0"/>
              <a:t> user's response to </a:t>
            </a:r>
            <a:r>
              <a:rPr lang="en-US" altLang="zh-CN" sz="2400" dirty="0" err="1"/>
              <a:t>get_line's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"Is that correct? (yes/no)"</a:t>
            </a:r>
          </a:p>
          <a:p>
            <a:pPr lvl="2"/>
            <a:r>
              <a:rPr lang="en-US" altLang="zh-CN" sz="2000" dirty="0"/>
              <a:t>The newline character is </a:t>
            </a:r>
            <a:br>
              <a:rPr lang="en-US" altLang="zh-CN" sz="2000" dirty="0"/>
            </a:br>
            <a:r>
              <a:rPr lang="en-US" altLang="zh-CN" sz="2000" dirty="0"/>
              <a:t>discarded as well</a:t>
            </a:r>
          </a:p>
        </p:txBody>
      </p:sp>
      <p:sp>
        <p:nvSpPr>
          <p:cNvPr id="5806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0688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8061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54513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(2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new_line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  <p:bldP spid="5806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48CFCA5-A861-45AC-A507-52ED4915DD0C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Check for Yes or No?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get_int</a:t>
            </a:r>
            <a:r>
              <a:rPr lang="en-US" altLang="zh-CN" sz="2400" dirty="0"/>
              <a:t> continues to ask for a number until the</a:t>
            </a:r>
            <a:br>
              <a:rPr lang="en-US" altLang="zh-CN" sz="2400" dirty="0"/>
            </a:br>
            <a:r>
              <a:rPr lang="en-US" altLang="zh-CN" sz="2400" dirty="0"/>
              <a:t>user responds  'Y' or 'y' using the do-while loop</a:t>
            </a:r>
            <a:br>
              <a:rPr lang="en-US" altLang="zh-CN" sz="2400" dirty="0"/>
            </a:b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rgbClr val="0000FF"/>
                </a:solidFill>
              </a:rPr>
              <a:t>do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		{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   // the loop body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} while  ((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!='Y') &amp;&amp;(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 'y') 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Why not use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continue </a:t>
            </a:r>
            <a:br>
              <a:rPr lang="en-US" altLang="zh-CN" sz="2400" dirty="0"/>
            </a:br>
            <a:r>
              <a:rPr lang="en-US" altLang="zh-CN" sz="2400" dirty="0"/>
              <a:t>a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What if they </a:t>
            </a:r>
            <a:r>
              <a:rPr lang="en-US" altLang="zh-CN" sz="2000" dirty="0" err="1"/>
              <a:t>mis</a:t>
            </a:r>
            <a:r>
              <a:rPr lang="en-US" altLang="zh-CN" sz="2000" dirty="0"/>
              <a:t>-typed "Bo" instead of "No"?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end the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!='Y') &amp;&amp;(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 'y') )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981E5D81-5A3D-4514-8B8F-F392191DF479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Mixing cin &gt;&gt; and cin.get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 sure to deal with the '\n' that ends each </a:t>
            </a:r>
            <a:br>
              <a:rPr lang="en-US" altLang="zh-CN" dirty="0"/>
            </a:br>
            <a:r>
              <a:rPr lang="en-US" altLang="zh-CN" dirty="0"/>
              <a:t>input line if using </a:t>
            </a:r>
            <a:r>
              <a:rPr lang="en-US" altLang="zh-CN" dirty="0" err="1"/>
              <a:t>cin</a:t>
            </a:r>
            <a:r>
              <a:rPr lang="en-US" altLang="zh-CN" dirty="0"/>
              <a:t> &gt;&gt; and </a:t>
            </a:r>
            <a:r>
              <a:rPr lang="en-US" altLang="zh-CN" dirty="0" err="1"/>
              <a:t>cin.get</a:t>
            </a:r>
            <a:endParaRPr lang="en-US" altLang="zh-CN" dirty="0"/>
          </a:p>
          <a:p>
            <a:pPr lvl="1"/>
            <a:r>
              <a:rPr lang="en-US" altLang="zh-CN" dirty="0"/>
              <a:t>"</a:t>
            </a:r>
            <a:r>
              <a:rPr lang="en-US" altLang="zh-CN" dirty="0" err="1"/>
              <a:t>cin</a:t>
            </a:r>
            <a:r>
              <a:rPr lang="en-US" altLang="zh-CN" dirty="0"/>
              <a:t> &gt;&gt;"  reads up to the '\n'</a:t>
            </a:r>
          </a:p>
          <a:p>
            <a:pPr lvl="1"/>
            <a:r>
              <a:rPr lang="en-US" altLang="zh-CN" dirty="0"/>
              <a:t>The '\n' remains in the input stream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cin.get</a:t>
            </a:r>
            <a:r>
              <a:rPr lang="en-US" altLang="zh-CN" dirty="0"/>
              <a:t>  next will read the '\n'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new_line</a:t>
            </a:r>
            <a:r>
              <a:rPr lang="en-US" altLang="zh-CN" dirty="0"/>
              <a:t> function from Display </a:t>
            </a:r>
            <a:r>
              <a:rPr lang="en-US" altLang="zh-CN" dirty="0" smtClean="0"/>
              <a:t>6.7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used to clear the '\n'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738F13B6-FF58-48CD-8399-49A9EC288E69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5832475" y="1562100"/>
            <a:ext cx="2984500" cy="23161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Dialogue:</a:t>
            </a:r>
            <a:br>
              <a:rPr lang="en-US" altLang="zh-CN" sz="32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Enter a number: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21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Now enter a letter: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6134100" y="43449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5849938" y="4362450"/>
            <a:ext cx="3048000" cy="1633538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Result: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number = 21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symbol = '\n'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'\n' Example</a:t>
            </a:r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Code: </a:t>
            </a:r>
            <a:br>
              <a:rPr lang="en-US" altLang="zh-CN" sz="2400"/>
            </a:br>
            <a:r>
              <a:rPr lang="en-US" altLang="zh-CN" sz="2400"/>
              <a:t>cout &lt;&lt; "Enter a number:\n";</a:t>
            </a:r>
            <a:br>
              <a:rPr lang="en-US" altLang="zh-CN" sz="2400"/>
            </a:br>
            <a:r>
              <a:rPr lang="en-US" altLang="zh-CN" sz="2400"/>
              <a:t>int number;</a:t>
            </a:r>
            <a:br>
              <a:rPr lang="en-US" altLang="zh-CN" sz="2400"/>
            </a:br>
            <a:r>
              <a:rPr lang="en-US" altLang="zh-CN" sz="2400"/>
              <a:t>cin &gt;&gt; number;</a:t>
            </a:r>
            <a:br>
              <a:rPr lang="en-US" altLang="zh-CN" sz="2400"/>
            </a:br>
            <a:r>
              <a:rPr lang="en-US" altLang="zh-CN" sz="2400"/>
              <a:t>cout &lt;&lt; "Now enter a letter:\n";</a:t>
            </a:r>
            <a:br>
              <a:rPr lang="en-US" altLang="zh-CN" sz="2400"/>
            </a:br>
            <a:r>
              <a:rPr lang="en-US" altLang="zh-CN" sz="2400"/>
              <a:t>char symbol;</a:t>
            </a:r>
            <a:br>
              <a:rPr lang="en-US" altLang="zh-CN" sz="2400"/>
            </a:br>
            <a:r>
              <a:rPr lang="en-US" altLang="zh-CN" sz="2400"/>
              <a:t>cin.get(symbol);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  <p:bldP spid="58368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8CB573C-416D-4B32-974F-D2B7AF953F0F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Fix To Remove '\n'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"Enter a number:\n";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&gt;&gt;symbol;</a:t>
            </a:r>
            <a:br>
              <a:rPr lang="en-US" altLang="zh-CN" dirty="0">
                <a:solidFill>
                  <a:srgbClr val="0000FF"/>
                </a:solidFill>
              </a:rPr>
            </a:b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9AD0C1CB-BAEE-43CC-9F5E-EECDA0F2B0AE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 '\n' Fix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"Enter a number:\n";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&gt;&gt;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new_line</a:t>
            </a:r>
            <a:r>
              <a:rPr lang="en-US" altLang="zh-CN" dirty="0">
                <a:solidFill>
                  <a:srgbClr val="FF0000"/>
                </a:solidFill>
              </a:rPr>
              <a:t>( ); // From Display 5.7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char symbol;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>
                <a:solidFill>
                  <a:srgbClr val="FF0000"/>
                </a:solidFill>
              </a:rPr>
              <a:t>(symbol);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6A12FE4F-6C7B-4E42-B27E-9F720C21AC97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Detecting the End of a File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Member function eof detects the end of a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Member function of every input-file stream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stands for end of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returns a boolean value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True when the end of the file has been reached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False when there is more data to read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Normally used to determine when we are NOT </a:t>
            </a:r>
            <a:br>
              <a:rPr lang="en-US" altLang="zh-CN"/>
            </a:br>
            <a:r>
              <a:rPr lang="en-US" altLang="zh-CN"/>
              <a:t>at the end of the file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Example:        if ( ! in_stream.eof( ) 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)a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)b  (string)o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Output:  a o p</a:t>
            </a:r>
          </a:p>
          <a:p>
            <a:endParaRPr lang="en-US" altLang="zh-CN" dirty="0"/>
          </a:p>
          <a:p>
            <a:r>
              <a:rPr lang="en-US" altLang="zh-CN" dirty="0" smtClean="0"/>
              <a:t>Example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input: 1 2 +</a:t>
            </a:r>
          </a:p>
          <a:p>
            <a:pPr marL="0" indent="0">
              <a:buNone/>
            </a:pPr>
            <a:r>
              <a:rPr lang="en-US" altLang="zh-CN" dirty="0" smtClean="0"/>
              <a:t>	output: 1+2=3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0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A97230CC-DC35-4365-BD95-470235AC3BDD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eof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loop reads each character, and writes it to</a:t>
            </a:r>
            <a:br>
              <a:rPr lang="en-US" altLang="zh-CN" sz="2400" dirty="0"/>
            </a:br>
            <a:r>
              <a:rPr lang="en-US" altLang="zh-CN" sz="2400" dirty="0"/>
              <a:t>the screen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in_stream.get</a:t>
            </a:r>
            <a:r>
              <a:rPr lang="en-US" altLang="zh-CN" sz="2400" dirty="0" smtClean="0">
                <a:solidFill>
                  <a:srgbClr val="0000FF"/>
                </a:solidFill>
              </a:rPr>
              <a:t>(next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while (!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in_stream.eof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{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next;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in_stream.get</a:t>
            </a:r>
            <a:r>
              <a:rPr lang="en-US" altLang="zh-CN" sz="2400" dirty="0">
                <a:solidFill>
                  <a:srgbClr val="0000FF"/>
                </a:solidFill>
              </a:rPr>
              <a:t>(next);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}</a:t>
            </a:r>
          </a:p>
          <a:p>
            <a:r>
              <a:rPr lang="en-US" altLang="zh-CN" sz="2400" dirty="0"/>
              <a:t>( ! </a:t>
            </a:r>
            <a:r>
              <a:rPr lang="en-US" altLang="zh-CN" sz="2400" dirty="0" err="1"/>
              <a:t>In_stream.eof</a:t>
            </a:r>
            <a:r>
              <a:rPr lang="en-US" altLang="zh-CN" sz="2400" dirty="0"/>
              <a:t>( ) ) becomes false when the </a:t>
            </a:r>
            <a:br>
              <a:rPr lang="en-US" altLang="zh-CN" sz="2400" dirty="0"/>
            </a:br>
            <a:r>
              <a:rPr lang="en-US" altLang="zh-CN" sz="2400" dirty="0"/>
              <a:t>program reads past the last character in the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432CA968-23C7-458C-9847-51099C985366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File Character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End of a file is indicated by a special character</a:t>
            </a:r>
          </a:p>
          <a:p>
            <a:r>
              <a:rPr lang="en-US" altLang="zh-CN"/>
              <a:t>in_stream.eof( ) is still true after the last </a:t>
            </a:r>
            <a:br>
              <a:rPr lang="en-US" altLang="zh-CN"/>
            </a:br>
            <a:r>
              <a:rPr lang="en-US" altLang="zh-CN"/>
              <a:t>character of data is read</a:t>
            </a:r>
          </a:p>
          <a:p>
            <a:r>
              <a:rPr lang="en-US" altLang="zh-CN"/>
              <a:t>in_stream.eof( ) becomes false when the </a:t>
            </a:r>
            <a:br>
              <a:rPr lang="en-US" altLang="zh-CN"/>
            </a:br>
            <a:r>
              <a:rPr lang="en-US" altLang="zh-CN"/>
              <a:t>special end of file character is read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0953D6E-ECB8-4138-8E2A-66C4ECAB6F67}" type="slidenum">
              <a:rPr lang="en-US" altLang="zh-CN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Test End of File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have seen two methods</a:t>
            </a:r>
          </a:p>
          <a:p>
            <a:pPr lvl="1"/>
            <a:r>
              <a:rPr lang="en-US" altLang="zh-CN"/>
              <a:t>while ( in_stream &gt;&gt; next)</a:t>
            </a:r>
          </a:p>
          <a:p>
            <a:pPr lvl="1"/>
            <a:r>
              <a:rPr lang="en-US" altLang="zh-CN"/>
              <a:t>while ( ! in_stream.eof( ) )</a:t>
            </a:r>
          </a:p>
          <a:p>
            <a:r>
              <a:rPr lang="en-US" altLang="zh-CN"/>
              <a:t>Which should be used?</a:t>
            </a:r>
          </a:p>
          <a:p>
            <a:pPr lvl="1"/>
            <a:r>
              <a:rPr lang="en-US" altLang="zh-CN"/>
              <a:t>In general, use eof when input is treated as text and using a member function get to read input</a:t>
            </a:r>
          </a:p>
          <a:p>
            <a:pPr lvl="1"/>
            <a:r>
              <a:rPr lang="en-US" altLang="zh-CN"/>
              <a:t>In general, use the extraction operator method when processing numeric data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/>
              <a:t>Slide 5- </a:t>
            </a:r>
            <a:fld id="{F4AEABB3-E752-4496-8983-8A5C88EA13BB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program of Display 5.8…</a:t>
            </a:r>
          </a:p>
          <a:p>
            <a:pPr lvl="1"/>
            <a:r>
              <a:rPr lang="en-US" altLang="zh-CN" sz="2400"/>
              <a:t>Reads every character of file cad.dat and copies it to</a:t>
            </a:r>
            <a:br>
              <a:rPr lang="en-US" altLang="zh-CN" sz="2400"/>
            </a:br>
            <a:r>
              <a:rPr lang="en-US" altLang="zh-CN" sz="2400"/>
              <a:t>file cplusad.dat except that every 'C' is changed to</a:t>
            </a:r>
            <a:br>
              <a:rPr lang="en-US" altLang="zh-CN" sz="2400"/>
            </a:br>
            <a:r>
              <a:rPr lang="en-US" altLang="zh-CN" sz="2400"/>
              <a:t>"C++" in cplusad.dat</a:t>
            </a:r>
          </a:p>
          <a:p>
            <a:pPr lvl="1"/>
            <a:r>
              <a:rPr lang="en-US" altLang="zh-CN" sz="2400"/>
              <a:t>Preserves line breaks in cad.dat</a:t>
            </a:r>
          </a:p>
          <a:p>
            <a:pPr lvl="2"/>
            <a:r>
              <a:rPr lang="en-US" altLang="zh-CN" sz="2000"/>
              <a:t>get is used for input as the extraction operator would skip</a:t>
            </a:r>
            <a:br>
              <a:rPr lang="en-US" altLang="zh-CN" sz="2000"/>
            </a:br>
            <a:r>
              <a:rPr lang="en-US" altLang="zh-CN" sz="2000"/>
              <a:t>line breaks</a:t>
            </a:r>
          </a:p>
          <a:p>
            <a:pPr lvl="2"/>
            <a:r>
              <a:rPr lang="en-US" altLang="zh-CN" sz="2000"/>
              <a:t>get is used to preserve spaces as well</a:t>
            </a:r>
          </a:p>
          <a:p>
            <a:pPr lvl="1"/>
            <a:r>
              <a:rPr lang="en-US" altLang="zh-CN" sz="2400"/>
              <a:t> Uses eof to test for end of file</a:t>
            </a:r>
          </a:p>
          <a:p>
            <a:pPr lvl="1"/>
            <a:endParaRPr lang="en-US" altLang="zh-CN" sz="2400"/>
          </a:p>
        </p:txBody>
      </p:sp>
      <p:sp>
        <p:nvSpPr>
          <p:cNvPr id="59085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2593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7816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Editing a Text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nimBg="1"/>
      <p:bldP spid="59085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247612B1-D9A5-4842-A36B-6CEA77F3E529}" type="slidenum">
              <a:rPr lang="en-US" altLang="zh-CN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Functions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Several predefined functions exist to facilitate </a:t>
            </a:r>
            <a:br>
              <a:rPr lang="en-US" altLang="zh-CN"/>
            </a:br>
            <a:r>
              <a:rPr lang="en-US" altLang="zh-CN"/>
              <a:t>working with characters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cctype library is required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#include &lt;cctype&gt;</a:t>
            </a:r>
            <a:br>
              <a:rPr lang="en-US" altLang="zh-CN"/>
            </a:br>
            <a:r>
              <a:rPr lang="en-US" altLang="zh-CN"/>
              <a:t>using namespace std;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F9ED857-0F64-461F-A453-5E6231318602}" type="slidenum">
              <a:rPr lang="en-US" altLang="zh-CN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The toupper Function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toupper  returns the argument's upper case </a:t>
            </a:r>
            <a:br>
              <a:rPr lang="en-US" altLang="zh-CN"/>
            </a:br>
            <a:r>
              <a:rPr lang="en-US" altLang="zh-CN"/>
              <a:t>character </a:t>
            </a:r>
          </a:p>
          <a:p>
            <a:pPr lvl="1"/>
            <a:r>
              <a:rPr lang="en-US" altLang="zh-CN"/>
              <a:t>toupper('a')  returns 'A'</a:t>
            </a:r>
          </a:p>
          <a:p>
            <a:pPr lvl="1"/>
            <a:r>
              <a:rPr lang="en-US" altLang="zh-CN"/>
              <a:t>toupper('A') return 'A'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F2DA2E2F-1590-4F16-8D98-FEDCCEA5CDE7}" type="slidenum">
              <a:rPr lang="en-US" altLang="zh-CN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toupper Returns An int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Characters are actually stored as an integer </a:t>
            </a:r>
            <a:br>
              <a:rPr lang="en-US" altLang="zh-CN" sz="2400"/>
            </a:br>
            <a:r>
              <a:rPr lang="en-US" altLang="zh-CN" sz="2400"/>
              <a:t>assigned to the character</a:t>
            </a:r>
          </a:p>
          <a:p>
            <a:r>
              <a:rPr lang="en-US" altLang="zh-CN" sz="2400"/>
              <a:t>toupper and tolower actually return the integer</a:t>
            </a:r>
            <a:br>
              <a:rPr lang="en-US" altLang="zh-CN" sz="2400"/>
            </a:br>
            <a:r>
              <a:rPr lang="en-US" altLang="zh-CN" sz="2400"/>
              <a:t>representing the character</a:t>
            </a:r>
          </a:p>
          <a:p>
            <a:pPr lvl="1"/>
            <a:r>
              <a:rPr lang="en-US" altLang="zh-CN" sz="2400"/>
              <a:t>cout &lt;&lt; toupper('a');   //prints the integer for 'A'</a:t>
            </a:r>
          </a:p>
          <a:p>
            <a:pPr lvl="1"/>
            <a:r>
              <a:rPr lang="en-US" altLang="zh-CN" sz="2400"/>
              <a:t>char c = toupper('a');  //places the integer for 'A' in c</a:t>
            </a:r>
            <a:br>
              <a:rPr lang="en-US" altLang="zh-CN" sz="2400"/>
            </a:br>
            <a:r>
              <a:rPr lang="en-US" altLang="zh-CN" sz="2400"/>
              <a:t>cout &lt;&lt; c;      		    //prints 'A'</a:t>
            </a:r>
          </a:p>
          <a:p>
            <a:pPr lvl="1"/>
            <a:r>
              <a:rPr lang="en-US" altLang="zh-CN" sz="2400"/>
              <a:t>cout &lt;&lt; static_cast&lt;char&gt;(toupper('a'));  //works too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6BA628FF-CC66-402B-AA42-AAFB2775E01D}" type="slidenum">
              <a:rPr lang="en-US" altLang="zh-CN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isspace returns true if the argument is whitespace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Whitespace is spaces, tabs, and newlines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isspace('  ') returns true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Example:    if (isspace(next) )</a:t>
            </a:r>
            <a:br>
              <a:rPr lang="en-US" altLang="zh-CN" sz="2400"/>
            </a:br>
            <a:r>
              <a:rPr lang="en-US" altLang="zh-CN" sz="2400"/>
              <a:t> 			cout &lt;&lt; '-';</a:t>
            </a:r>
            <a:br>
              <a:rPr lang="en-US" altLang="zh-CN" sz="2400"/>
            </a:br>
            <a:r>
              <a:rPr lang="en-US" altLang="zh-CN" sz="2400"/>
              <a:t>		        else</a:t>
            </a:r>
            <a:br>
              <a:rPr lang="en-US" altLang="zh-CN" sz="2400"/>
            </a:br>
            <a:r>
              <a:rPr lang="en-US" altLang="zh-CN" sz="2400"/>
              <a:t>			cout &lt;&lt; next;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Prints a '-' if next contains a space, tab, or </a:t>
            </a:r>
            <a:br>
              <a:rPr lang="en-US" altLang="zh-CN" sz="2400"/>
            </a:br>
            <a:r>
              <a:rPr lang="en-US" altLang="zh-CN" sz="2400"/>
              <a:t>newline character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See more character functions in </a:t>
            </a:r>
          </a:p>
        </p:txBody>
      </p:sp>
      <p:sp>
        <p:nvSpPr>
          <p:cNvPr id="5949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017" y="54117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Display 6.9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494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810" y="59340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6.9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isspace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053C85B-5858-40C8-BDB1-DDC51C22B663}" type="slidenum">
              <a:rPr lang="en-US" altLang="zh-CN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Write code that will read a line of text and echo the line with all the uppercase letters deleted?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two methods to detect the end of an input file: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whitespace?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b="1" dirty="0" err="1"/>
              <a:t>Input/Output</a:t>
            </a:r>
            <a:r>
              <a:rPr lang="en-US" altLang="zh-CN" b="1" dirty="0"/>
              <a:t>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" y="1600200"/>
            <a:ext cx="8161713" cy="3962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869" y="5636567"/>
            <a:ext cx="627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A"/>
            </a:defPPr>
          </a:lstStyle>
          <a:p>
            <a:r>
              <a:rPr lang="en-US" altLang="zh-CN" dirty="0">
                <a:hlinkClick r:id="rId3"/>
              </a:rPr>
              <a:t>http://www.cplusplus.com/reference/iolibrary/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40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3419</TotalTime>
  <Words>2195</Words>
  <Application>Microsoft Macintosh PowerPoint</Application>
  <PresentationFormat>信纸(8.5x11 英寸)</PresentationFormat>
  <Paragraphs>577</Paragraphs>
  <Slides>88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7" baseType="lpstr">
      <vt:lpstr>Arial Unicode MS</vt:lpstr>
      <vt:lpstr>Tahoma</vt:lpstr>
      <vt:lpstr>Times New Roman</vt:lpstr>
      <vt:lpstr>Wingdings</vt:lpstr>
      <vt:lpstr>等线</vt:lpstr>
      <vt:lpstr>宋体</vt:lpstr>
      <vt:lpstr>Arial</vt:lpstr>
      <vt:lpstr>Blends</vt:lpstr>
      <vt:lpstr>包装程序外壳对象</vt:lpstr>
      <vt:lpstr>Chapter 6</vt:lpstr>
      <vt:lpstr>Overview</vt:lpstr>
      <vt:lpstr>Streams and Basic File I/O </vt:lpstr>
      <vt:lpstr>I/O Streams</vt:lpstr>
      <vt:lpstr>Objects</vt:lpstr>
      <vt:lpstr>Streams and Basic File I/O</vt:lpstr>
      <vt:lpstr>cin And cout Streams</vt:lpstr>
      <vt:lpstr>Exercise</vt:lpstr>
      <vt:lpstr>C++ Input/Output library</vt:lpstr>
      <vt:lpstr>Why Use Files?</vt:lpstr>
      <vt:lpstr>File I/O</vt:lpstr>
      <vt:lpstr>Stream Variables</vt:lpstr>
      <vt:lpstr>Streams and Assignment </vt:lpstr>
      <vt:lpstr>Declaring An  Input-file Stream Variable</vt:lpstr>
      <vt:lpstr>Declaring An  Output-file Stream Variable</vt:lpstr>
      <vt:lpstr>Connecting To A File</vt:lpstr>
      <vt:lpstr>Using The Input Stream</vt:lpstr>
      <vt:lpstr>Using The Output Stream</vt:lpstr>
      <vt:lpstr>External File Names</vt:lpstr>
      <vt:lpstr>Closing a File</vt:lpstr>
      <vt:lpstr>A  entire  example</vt:lpstr>
      <vt:lpstr>Objects</vt:lpstr>
      <vt:lpstr>Member Functions</vt:lpstr>
      <vt:lpstr>Objects and  Member Function Names</vt:lpstr>
      <vt:lpstr>Classes</vt:lpstr>
      <vt:lpstr>Class Member Functions</vt:lpstr>
      <vt:lpstr>Calling a Member Function</vt:lpstr>
      <vt:lpstr>Member Function  Calling Syntax</vt:lpstr>
      <vt:lpstr>Errors On Opening Files</vt:lpstr>
      <vt:lpstr>Catching Stream Errors</vt:lpstr>
      <vt:lpstr>Halting Execution</vt:lpstr>
      <vt:lpstr>Using  fail and exit</vt:lpstr>
      <vt:lpstr>Techniques for File I/O</vt:lpstr>
      <vt:lpstr>Appending Data (optional)</vt:lpstr>
      <vt:lpstr>Mode(optional)</vt:lpstr>
      <vt:lpstr>File Names as Input (optional)</vt:lpstr>
      <vt:lpstr>Using A Character String</vt:lpstr>
      <vt:lpstr>Section 6.1 Conclusion</vt:lpstr>
      <vt:lpstr>Exercise </vt:lpstr>
      <vt:lpstr>6.2 Tools for Streams I/O</vt:lpstr>
      <vt:lpstr>Tools for Stream I/O</vt:lpstr>
      <vt:lpstr>Formatting Output to Files</vt:lpstr>
      <vt:lpstr>out_stream.precision(2);</vt:lpstr>
      <vt:lpstr>setf(ios::fixed);</vt:lpstr>
      <vt:lpstr>setf(ios::showpoint);</vt:lpstr>
      <vt:lpstr>Creating Space in Output</vt:lpstr>
      <vt:lpstr>Not Enough Width?</vt:lpstr>
      <vt:lpstr>Unsetting Flags</vt:lpstr>
      <vt:lpstr>Manipulators</vt:lpstr>
      <vt:lpstr>The setw Manipulator</vt:lpstr>
      <vt:lpstr>The setprecision Manipulator</vt:lpstr>
      <vt:lpstr>Manipulator Definitions</vt:lpstr>
      <vt:lpstr>Stream Names as Arguments</vt:lpstr>
      <vt:lpstr>The End of The File</vt:lpstr>
      <vt:lpstr>End of File Example</vt:lpstr>
      <vt:lpstr>Section 5.2 Conclusion</vt:lpstr>
      <vt:lpstr>Exercise</vt:lpstr>
      <vt:lpstr>6.3 Character I/O</vt:lpstr>
      <vt:lpstr>Character I/O</vt:lpstr>
      <vt:lpstr>Low Level Character I/O</vt:lpstr>
      <vt:lpstr>Member Function get</vt:lpstr>
      <vt:lpstr>Using get</vt:lpstr>
      <vt:lpstr>get Syntax</vt:lpstr>
      <vt:lpstr>More About get</vt:lpstr>
      <vt:lpstr>The End of The Line</vt:lpstr>
      <vt:lpstr>'\n ' vs "\n "</vt:lpstr>
      <vt:lpstr>Member Function put</vt:lpstr>
      <vt:lpstr>put Syntax</vt:lpstr>
      <vt:lpstr>Member Function putback</vt:lpstr>
      <vt:lpstr>putback Example</vt:lpstr>
      <vt:lpstr>Program Example Checking Input</vt:lpstr>
      <vt:lpstr>Checking Input:       get_int</vt:lpstr>
      <vt:lpstr>Checking Input:       new_line</vt:lpstr>
      <vt:lpstr>Checking Input: Check for Yes or No?</vt:lpstr>
      <vt:lpstr>Mixing cin &gt;&gt; and cin.get</vt:lpstr>
      <vt:lpstr>'\n' Example</vt:lpstr>
      <vt:lpstr>A Fix To Remove '\n'</vt:lpstr>
      <vt:lpstr>Another  '\n' Fix</vt:lpstr>
      <vt:lpstr>Detecting the End of a File</vt:lpstr>
      <vt:lpstr>Using eof</vt:lpstr>
      <vt:lpstr>The End Of File Character</vt:lpstr>
      <vt:lpstr>How To Test End of File</vt:lpstr>
      <vt:lpstr>Program Example: Editing a Text File</vt:lpstr>
      <vt:lpstr>Character Functions</vt:lpstr>
      <vt:lpstr> The toupper Function</vt:lpstr>
      <vt:lpstr>toupper Returns An int</vt:lpstr>
      <vt:lpstr>The isspace Function</vt:lpstr>
      <vt:lpstr>Section 6.3 Conclusion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256</cp:revision>
  <cp:lastPrinted>2001-11-04T00:51:13Z</cp:lastPrinted>
  <dcterms:created xsi:type="dcterms:W3CDTF">2005-02-25T19:46:41Z</dcterms:created>
  <dcterms:modified xsi:type="dcterms:W3CDTF">2019-04-11T05:47:22Z</dcterms:modified>
</cp:coreProperties>
</file>