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2" r:id="rId5"/>
    <p:sldId id="259" r:id="rId6"/>
    <p:sldId id="264" r:id="rId7"/>
    <p:sldId id="261" r:id="rId8"/>
    <p:sldId id="263" r:id="rId9"/>
    <p:sldId id="260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141"/>
    <p:restoredTop sz="94674"/>
  </p:normalViewPr>
  <p:slideViewPr>
    <p:cSldViewPr snapToGrid="0" snapToObjects="1">
      <p:cViewPr>
        <p:scale>
          <a:sx n="120" d="100"/>
          <a:sy n="120" d="100"/>
        </p:scale>
        <p:origin x="192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F41E1D-8D5C-2944-BE5F-EDE7C7F8C218}" type="datetimeFigureOut">
              <a:rPr kumimoji="1" lang="zh-CN" altLang="en-US" smtClean="0"/>
              <a:t>2019/12/26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382123-9074-BE42-8FA3-8EAF6F80ACE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975848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82123-9074-BE42-8FA3-8EAF6F80ACE6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054847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82123-9074-BE42-8FA3-8EAF6F80ACE6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09064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5057E-F3AC-4D46-AC6D-2C5361B76E41}" type="datetimeFigureOut">
              <a:rPr kumimoji="1" lang="zh-CN" altLang="en-US" smtClean="0"/>
              <a:t>2019/12/26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5D9C8-6E17-7D4A-A422-1BD94AF85F6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87883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5057E-F3AC-4D46-AC6D-2C5361B76E41}" type="datetimeFigureOut">
              <a:rPr kumimoji="1" lang="zh-CN" altLang="en-US" smtClean="0"/>
              <a:t>2019/12/26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5D9C8-6E17-7D4A-A422-1BD94AF85F6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25191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5057E-F3AC-4D46-AC6D-2C5361B76E41}" type="datetimeFigureOut">
              <a:rPr kumimoji="1" lang="zh-CN" altLang="en-US" smtClean="0"/>
              <a:t>2019/12/26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5D9C8-6E17-7D4A-A422-1BD94AF85F6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96547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5057E-F3AC-4D46-AC6D-2C5361B76E41}" type="datetimeFigureOut">
              <a:rPr kumimoji="1" lang="zh-CN" altLang="en-US" smtClean="0"/>
              <a:t>2019/12/26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5D9C8-6E17-7D4A-A422-1BD94AF85F6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64457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5057E-F3AC-4D46-AC6D-2C5361B76E41}" type="datetimeFigureOut">
              <a:rPr kumimoji="1" lang="zh-CN" altLang="en-US" smtClean="0"/>
              <a:t>2019/12/26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5D9C8-6E17-7D4A-A422-1BD94AF85F6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31492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5057E-F3AC-4D46-AC6D-2C5361B76E41}" type="datetimeFigureOut">
              <a:rPr kumimoji="1" lang="zh-CN" altLang="en-US" smtClean="0"/>
              <a:t>2019/12/26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5D9C8-6E17-7D4A-A422-1BD94AF85F6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465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5057E-F3AC-4D46-AC6D-2C5361B76E41}" type="datetimeFigureOut">
              <a:rPr kumimoji="1" lang="zh-CN" altLang="en-US" smtClean="0"/>
              <a:t>2019/12/26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5D9C8-6E17-7D4A-A422-1BD94AF85F6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17167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5057E-F3AC-4D46-AC6D-2C5361B76E41}" type="datetimeFigureOut">
              <a:rPr kumimoji="1" lang="zh-CN" altLang="en-US" smtClean="0"/>
              <a:t>2019/12/26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5D9C8-6E17-7D4A-A422-1BD94AF85F6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39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5057E-F3AC-4D46-AC6D-2C5361B76E41}" type="datetimeFigureOut">
              <a:rPr kumimoji="1" lang="zh-CN" altLang="en-US" smtClean="0"/>
              <a:t>2019/12/26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5D9C8-6E17-7D4A-A422-1BD94AF85F6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2169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5057E-F3AC-4D46-AC6D-2C5361B76E41}" type="datetimeFigureOut">
              <a:rPr kumimoji="1" lang="zh-CN" altLang="en-US" smtClean="0"/>
              <a:t>2019/12/26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5D9C8-6E17-7D4A-A422-1BD94AF85F6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20579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5057E-F3AC-4D46-AC6D-2C5361B76E41}" type="datetimeFigureOut">
              <a:rPr kumimoji="1" lang="zh-CN" altLang="en-US" smtClean="0"/>
              <a:t>2019/12/26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5D9C8-6E17-7D4A-A422-1BD94AF85F6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34349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E5057E-F3AC-4D46-AC6D-2C5361B76E41}" type="datetimeFigureOut">
              <a:rPr kumimoji="1" lang="zh-CN" altLang="en-US" smtClean="0"/>
              <a:t>2019/12/26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05D9C8-6E17-7D4A-A422-1BD94AF85F6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63521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Graph model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/>
              <a:t>代立云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4908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831" y="389348"/>
            <a:ext cx="10515600" cy="1325563"/>
          </a:xfrm>
        </p:spPr>
        <p:txBody>
          <a:bodyPr/>
          <a:lstStyle/>
          <a:p>
            <a:r>
              <a:rPr kumimoji="1" lang="en-US" altLang="zh-CN" dirty="0" smtClean="0"/>
              <a:t>Model</a:t>
            </a:r>
            <a:endParaRPr kumimoji="1" lang="zh-CN" altLang="en-US" dirty="0"/>
          </a:p>
        </p:txBody>
      </p:sp>
      <p:grpSp>
        <p:nvGrpSpPr>
          <p:cNvPr id="24" name="组 23"/>
          <p:cNvGrpSpPr/>
          <p:nvPr/>
        </p:nvGrpSpPr>
        <p:grpSpPr>
          <a:xfrm>
            <a:off x="6842459" y="2211645"/>
            <a:ext cx="4045741" cy="1153103"/>
            <a:chOff x="4227402" y="1298802"/>
            <a:chExt cx="4045741" cy="1153103"/>
          </a:xfrm>
        </p:grpSpPr>
        <p:sp>
          <p:nvSpPr>
            <p:cNvPr id="4" name="椭圆 3"/>
            <p:cNvSpPr/>
            <p:nvPr/>
          </p:nvSpPr>
          <p:spPr>
            <a:xfrm>
              <a:off x="4278085" y="1298803"/>
              <a:ext cx="990600" cy="7837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" name="椭圆 4"/>
            <p:cNvSpPr/>
            <p:nvPr/>
          </p:nvSpPr>
          <p:spPr>
            <a:xfrm>
              <a:off x="7282543" y="1298802"/>
              <a:ext cx="990600" cy="7837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7" name="直线箭头连接符 6"/>
            <p:cNvCxnSpPr>
              <a:stCxn id="4" idx="6"/>
              <a:endCxn id="5" idx="2"/>
            </p:cNvCxnSpPr>
            <p:nvPr/>
          </p:nvCxnSpPr>
          <p:spPr>
            <a:xfrm flipV="1">
              <a:off x="5268685" y="1690688"/>
              <a:ext cx="2013858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文本框 7"/>
            <p:cNvSpPr txBox="1"/>
            <p:nvPr/>
          </p:nvSpPr>
          <p:spPr>
            <a:xfrm>
              <a:off x="4227402" y="2082573"/>
              <a:ext cx="10919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mtClean="0"/>
                <a:t>Location </a:t>
              </a:r>
              <a:endParaRPr kumimoji="1" lang="zh-CN" altLang="en-US" dirty="0"/>
            </a:p>
          </p:txBody>
        </p:sp>
      </p:grpSp>
      <p:grpSp>
        <p:nvGrpSpPr>
          <p:cNvPr id="25" name="组 24"/>
          <p:cNvGrpSpPr/>
          <p:nvPr/>
        </p:nvGrpSpPr>
        <p:grpSpPr>
          <a:xfrm>
            <a:off x="0" y="1800849"/>
            <a:ext cx="6393738" cy="2409962"/>
            <a:chOff x="356286" y="2451905"/>
            <a:chExt cx="6393738" cy="2409962"/>
          </a:xfrm>
        </p:grpSpPr>
        <p:sp>
          <p:nvSpPr>
            <p:cNvPr id="18" name="文本框 17"/>
            <p:cNvSpPr txBox="1"/>
            <p:nvPr/>
          </p:nvSpPr>
          <p:spPr>
            <a:xfrm>
              <a:off x="356286" y="3465600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 smtClean="0"/>
                <a:t>变量</a:t>
              </a:r>
              <a:endParaRPr kumimoji="1" lang="zh-CN" altLang="en-US" dirty="0"/>
            </a:p>
          </p:txBody>
        </p:sp>
        <p:sp>
          <p:nvSpPr>
            <p:cNvPr id="19" name="左大括号 18"/>
            <p:cNvSpPr/>
            <p:nvPr/>
          </p:nvSpPr>
          <p:spPr>
            <a:xfrm>
              <a:off x="1022951" y="2451905"/>
              <a:ext cx="988540" cy="2409962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1900621" y="2486974"/>
              <a:ext cx="419537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Clock  </a:t>
              </a:r>
              <a:r>
                <a:rPr kumimoji="1" lang="zh-CN" altLang="en-US" dirty="0" smtClean="0"/>
                <a:t>变量，每个 </a:t>
              </a:r>
              <a:r>
                <a:rPr kumimoji="1" lang="en-US" altLang="zh-CN" dirty="0" smtClean="0"/>
                <a:t>automation </a:t>
              </a:r>
              <a:r>
                <a:rPr kumimoji="1" lang="zh-CN" altLang="en-US" dirty="0" smtClean="0"/>
                <a:t>时间变量</a:t>
              </a:r>
              <a:endParaRPr kumimoji="1" lang="en-US" altLang="zh-CN" dirty="0" smtClean="0"/>
            </a:p>
            <a:p>
              <a:r>
                <a:rPr kumimoji="1" lang="zh-CN" altLang="en-US" dirty="0" smtClean="0"/>
                <a:t>都是私有变量不共享</a:t>
              </a:r>
              <a:endParaRPr kumimoji="1" lang="zh-CN" altLang="en-US" dirty="0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900620" y="3188317"/>
              <a:ext cx="48494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err="1" smtClean="0"/>
                <a:t>Int</a:t>
              </a:r>
              <a:r>
                <a:rPr kumimoji="1" lang="en-US" altLang="zh-CN" dirty="0" smtClean="0"/>
                <a:t> (Counter), </a:t>
              </a:r>
              <a:r>
                <a:rPr kumimoji="1" lang="zh-CN" altLang="en-US" dirty="0" smtClean="0"/>
                <a:t>系统和</a:t>
              </a:r>
              <a:r>
                <a:rPr kumimoji="1" lang="en-US" altLang="zh-CN" dirty="0" smtClean="0"/>
                <a:t>Template </a:t>
              </a:r>
              <a:r>
                <a:rPr kumimoji="1" lang="zh-CN" altLang="en-US" dirty="0" smtClean="0"/>
                <a:t>都可以定义自己</a:t>
              </a:r>
              <a:endParaRPr kumimoji="1" lang="en-US" altLang="zh-CN" dirty="0" smtClean="0"/>
            </a:p>
            <a:p>
              <a:r>
                <a:rPr kumimoji="1" lang="zh-CN" altLang="en-US" dirty="0" smtClean="0"/>
                <a:t>的</a:t>
              </a:r>
              <a:r>
                <a:rPr kumimoji="1" lang="en-US" altLang="zh-CN" dirty="0" err="1" smtClean="0"/>
                <a:t>Int</a:t>
              </a:r>
              <a:r>
                <a:rPr kumimoji="1" lang="en-US" altLang="zh-CN" dirty="0" smtClean="0"/>
                <a:t> </a:t>
              </a:r>
              <a:r>
                <a:rPr kumimoji="1" lang="zh-CN" altLang="en-US" dirty="0" smtClean="0"/>
                <a:t>变量。</a:t>
              </a:r>
              <a:r>
                <a:rPr kumimoji="1" lang="en-US" altLang="zh-CN" dirty="0" err="1" smtClean="0"/>
                <a:t>Int</a:t>
              </a:r>
              <a:r>
                <a:rPr kumimoji="1" lang="zh-CN" altLang="en-US" dirty="0" smtClean="0"/>
                <a:t> 变量为共享变量</a:t>
              </a:r>
              <a:endParaRPr kumimoji="1" lang="en-US" altLang="zh-CN" dirty="0" smtClean="0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900620" y="3889660"/>
              <a:ext cx="21675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Bool </a:t>
              </a:r>
              <a:r>
                <a:rPr kumimoji="1" lang="zh-CN" altLang="en-US" dirty="0" smtClean="0"/>
                <a:t>和</a:t>
              </a:r>
              <a:r>
                <a:rPr kumimoji="1" lang="en-US" altLang="zh-CN" dirty="0" err="1" smtClean="0"/>
                <a:t>Int</a:t>
              </a:r>
              <a:r>
                <a:rPr kumimoji="1" lang="en-US" altLang="zh-CN" dirty="0" smtClean="0"/>
                <a:t> </a:t>
              </a:r>
              <a:r>
                <a:rPr kumimoji="1" lang="zh-CN" altLang="en-US" dirty="0" smtClean="0"/>
                <a:t>变量一样</a:t>
              </a:r>
              <a:endParaRPr kumimoji="1" lang="en-US" altLang="zh-CN" dirty="0" smtClean="0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1886164" y="4375763"/>
              <a:ext cx="38763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Channel </a:t>
              </a:r>
              <a:r>
                <a:rPr kumimoji="1" lang="zh-CN" altLang="en-US" dirty="0" smtClean="0"/>
                <a:t>不同</a:t>
              </a:r>
              <a:r>
                <a:rPr kumimoji="1" lang="en-US" altLang="zh-CN" dirty="0" smtClean="0"/>
                <a:t>automation </a:t>
              </a:r>
              <a:r>
                <a:rPr kumimoji="1" lang="zh-CN" altLang="en-US" dirty="0" smtClean="0"/>
                <a:t>同步的信号</a:t>
              </a:r>
              <a:endParaRPr kumimoji="1" lang="en-US" altLang="zh-CN" dirty="0" smtClean="0"/>
            </a:p>
          </p:txBody>
        </p:sp>
      </p:grpSp>
      <p:grpSp>
        <p:nvGrpSpPr>
          <p:cNvPr id="27" name="组 26"/>
          <p:cNvGrpSpPr/>
          <p:nvPr/>
        </p:nvGrpSpPr>
        <p:grpSpPr>
          <a:xfrm>
            <a:off x="4643545" y="4628142"/>
            <a:ext cx="7548455" cy="1956022"/>
            <a:chOff x="0" y="4769260"/>
            <a:chExt cx="7548455" cy="1956022"/>
          </a:xfrm>
        </p:grpSpPr>
        <p:grpSp>
          <p:nvGrpSpPr>
            <p:cNvPr id="17" name="组 16"/>
            <p:cNvGrpSpPr/>
            <p:nvPr/>
          </p:nvGrpSpPr>
          <p:grpSpPr>
            <a:xfrm>
              <a:off x="0" y="4769260"/>
              <a:ext cx="7548455" cy="1956022"/>
              <a:chOff x="446315" y="3102429"/>
              <a:chExt cx="7548455" cy="1956022"/>
            </a:xfrm>
          </p:grpSpPr>
          <p:sp>
            <p:nvSpPr>
              <p:cNvPr id="10" name="文本框 9"/>
              <p:cNvSpPr txBox="1"/>
              <p:nvPr/>
            </p:nvSpPr>
            <p:spPr>
              <a:xfrm>
                <a:off x="446315" y="3712029"/>
                <a:ext cx="20152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 smtClean="0"/>
                  <a:t>Location </a:t>
                </a:r>
                <a:r>
                  <a:rPr kumimoji="1" lang="zh-CN" altLang="en-US" dirty="0" smtClean="0"/>
                  <a:t>的类型为</a:t>
                </a:r>
                <a:endParaRPr kumimoji="1" lang="zh-CN" altLang="en-US" dirty="0"/>
              </a:p>
            </p:txBody>
          </p:sp>
          <p:grpSp>
            <p:nvGrpSpPr>
              <p:cNvPr id="16" name="组 15"/>
              <p:cNvGrpSpPr/>
              <p:nvPr/>
            </p:nvGrpSpPr>
            <p:grpSpPr>
              <a:xfrm>
                <a:off x="2481944" y="3102429"/>
                <a:ext cx="5512826" cy="1956022"/>
                <a:chOff x="2481944" y="3102429"/>
                <a:chExt cx="5512826" cy="1956022"/>
              </a:xfrm>
            </p:grpSpPr>
            <p:sp>
              <p:nvSpPr>
                <p:cNvPr id="12" name="左大括号 11"/>
                <p:cNvSpPr/>
                <p:nvPr/>
              </p:nvSpPr>
              <p:spPr>
                <a:xfrm>
                  <a:off x="2481944" y="3102429"/>
                  <a:ext cx="326571" cy="1829248"/>
                </a:xfrm>
                <a:prstGeom prst="leftBrac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13" name="文本框 12"/>
                <p:cNvSpPr txBox="1"/>
                <p:nvPr/>
              </p:nvSpPr>
              <p:spPr>
                <a:xfrm>
                  <a:off x="2741446" y="3115669"/>
                  <a:ext cx="46891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dirty="0" smtClean="0"/>
                    <a:t>Initial  location </a:t>
                  </a:r>
                  <a:r>
                    <a:rPr kumimoji="1" lang="zh-CN" altLang="en-US" dirty="0" smtClean="0"/>
                    <a:t>（只有一个，系统的出发点）</a:t>
                  </a:r>
                  <a:endParaRPr kumimoji="1" lang="zh-CN" altLang="en-US" dirty="0"/>
                </a:p>
              </p:txBody>
            </p:sp>
            <p:sp>
              <p:nvSpPr>
                <p:cNvPr id="14" name="文本框 13"/>
                <p:cNvSpPr txBox="1"/>
                <p:nvPr/>
              </p:nvSpPr>
              <p:spPr>
                <a:xfrm>
                  <a:off x="2645229" y="4412120"/>
                  <a:ext cx="5349541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dirty="0" smtClean="0"/>
                    <a:t>Commit  location</a:t>
                  </a:r>
                  <a:r>
                    <a:rPr kumimoji="1" lang="zh-CN" altLang="en-US" dirty="0" smtClean="0"/>
                    <a:t>时间被冻结，不能向前走，下一步</a:t>
                  </a:r>
                  <a:endParaRPr kumimoji="1" lang="en-US" altLang="zh-CN" dirty="0" smtClean="0"/>
                </a:p>
                <a:p>
                  <a:r>
                    <a:rPr kumimoji="1" lang="zh-CN" altLang="en-US" dirty="0" smtClean="0"/>
                    <a:t>从</a:t>
                  </a:r>
                  <a:r>
                    <a:rPr kumimoji="1" lang="en-US" altLang="zh-CN" dirty="0" smtClean="0"/>
                    <a:t>Commit  location</a:t>
                  </a:r>
                  <a:r>
                    <a:rPr kumimoji="1" lang="zh-CN" altLang="en-US" dirty="0" smtClean="0"/>
                    <a:t> 出发</a:t>
                  </a:r>
                </a:p>
              </p:txBody>
            </p:sp>
            <p:sp>
              <p:nvSpPr>
                <p:cNvPr id="15" name="文本框 14"/>
                <p:cNvSpPr txBox="1"/>
                <p:nvPr/>
              </p:nvSpPr>
              <p:spPr>
                <a:xfrm>
                  <a:off x="2675992" y="4051872"/>
                  <a:ext cx="444705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dirty="0" smtClean="0"/>
                    <a:t>Urgent  location </a:t>
                  </a:r>
                  <a:r>
                    <a:rPr kumimoji="1" lang="en-US" altLang="zh-CN" dirty="0"/>
                    <a:t> </a:t>
                  </a:r>
                  <a:r>
                    <a:rPr kumimoji="1" lang="zh-CN" altLang="en-US" dirty="0" smtClean="0"/>
                    <a:t>时间被冻结，不能向前走</a:t>
                  </a:r>
                  <a:endParaRPr kumimoji="1" lang="zh-CN" altLang="en-US" dirty="0"/>
                </a:p>
              </p:txBody>
            </p:sp>
          </p:grpSp>
        </p:grpSp>
        <p:sp>
          <p:nvSpPr>
            <p:cNvPr id="26" name="文本框 25"/>
            <p:cNvSpPr txBox="1"/>
            <p:nvPr/>
          </p:nvSpPr>
          <p:spPr>
            <a:xfrm>
              <a:off x="2229677" y="5265994"/>
              <a:ext cx="49648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Normal  location </a:t>
              </a:r>
              <a:r>
                <a:rPr kumimoji="1" lang="en-US" altLang="zh-CN" dirty="0"/>
                <a:t> </a:t>
              </a:r>
              <a:r>
                <a:rPr kumimoji="1" lang="zh-CN" altLang="en-US" dirty="0" smtClean="0"/>
                <a:t>时间变量和全局时间同步增加</a:t>
              </a:r>
              <a:endParaRPr kumimoji="1" lang="zh-CN" altLang="en-US" dirty="0"/>
            </a:p>
          </p:txBody>
        </p:sp>
      </p:grpSp>
      <p:sp>
        <p:nvSpPr>
          <p:cNvPr id="28" name="文本框 27"/>
          <p:cNvSpPr txBox="1"/>
          <p:nvPr/>
        </p:nvSpPr>
        <p:spPr>
          <a:xfrm>
            <a:off x="8191262" y="2211645"/>
            <a:ext cx="1218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Transition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4787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60204" y="991746"/>
            <a:ext cx="853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Transition</a:t>
            </a:r>
            <a:r>
              <a:rPr kumimoji="1" lang="zh-CN" altLang="en-US" dirty="0" smtClean="0"/>
              <a:t>：</a:t>
            </a:r>
            <a:r>
              <a:rPr kumimoji="1" lang="en-US" altLang="zh-CN" dirty="0" smtClean="0"/>
              <a:t>=&lt;enable-guard, channel- synchronized, counter-update, clock-reset &gt; 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60204" y="2058085"/>
            <a:ext cx="1075326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smtClean="0"/>
              <a:t>enable-guard:= </a:t>
            </a:r>
            <a:r>
              <a:rPr kumimoji="1" lang="en-US" altLang="zh-CN" dirty="0" err="1" smtClean="0"/>
              <a:t>clock_x</a:t>
            </a:r>
            <a:r>
              <a:rPr kumimoji="1" lang="en-US" altLang="zh-CN" dirty="0" smtClean="0"/>
              <a:t> –</a:t>
            </a:r>
            <a:r>
              <a:rPr kumimoji="1" lang="en-US" altLang="zh-CN" dirty="0" err="1" smtClean="0"/>
              <a:t>clock_y</a:t>
            </a:r>
            <a:r>
              <a:rPr kumimoji="1" lang="en-US" altLang="zh-CN" dirty="0" smtClean="0"/>
              <a:t> &lt; (&lt;=) constant  &amp;&amp; </a:t>
            </a:r>
            <a:r>
              <a:rPr kumimoji="1" lang="mr-IN" altLang="zh-CN" dirty="0" smtClean="0"/>
              <a:t>…</a:t>
            </a:r>
            <a:r>
              <a:rPr kumimoji="1" lang="en-US" altLang="zh-CN" dirty="0" smtClean="0"/>
              <a:t>  &amp;&amp;  </a:t>
            </a:r>
            <a:r>
              <a:rPr kumimoji="1" lang="en-US" altLang="zh-CN" dirty="0" err="1" smtClean="0"/>
              <a:t>counter_x</a:t>
            </a:r>
            <a:r>
              <a:rPr kumimoji="1" lang="en-US" altLang="zh-CN" dirty="0" smtClean="0"/>
              <a:t> –</a:t>
            </a:r>
            <a:r>
              <a:rPr kumimoji="1" lang="en-US" altLang="zh-CN" dirty="0" err="1" smtClean="0"/>
              <a:t>counter_y</a:t>
            </a:r>
            <a:r>
              <a:rPr kumimoji="1" lang="en-US" altLang="zh-CN" dirty="0" smtClean="0"/>
              <a:t> &lt; (&lt;=) constant &amp;&amp; </a:t>
            </a:r>
            <a:r>
              <a:rPr kumimoji="1" lang="mr-IN" altLang="zh-CN" dirty="0" smtClean="0"/>
              <a:t>…</a:t>
            </a:r>
            <a:r>
              <a:rPr kumimoji="1" lang="en-US" altLang="zh-CN" dirty="0" smtClean="0"/>
              <a:t> </a:t>
            </a:r>
          </a:p>
          <a:p>
            <a:r>
              <a:rPr kumimoji="1" lang="en-US" altLang="zh-CN" dirty="0" smtClean="0"/>
              <a:t> </a:t>
            </a:r>
            <a:r>
              <a:rPr kumimoji="1" lang="mr-IN" altLang="zh-CN" dirty="0" smtClean="0"/>
              <a:t>…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712532" y="3216757"/>
            <a:ext cx="39773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smtClean="0"/>
              <a:t>channel- synchronized:= </a:t>
            </a:r>
            <a:r>
              <a:rPr kumimoji="1" lang="en-US" altLang="zh-CN" dirty="0" err="1" smtClean="0"/>
              <a:t>chan</a:t>
            </a:r>
            <a:r>
              <a:rPr kumimoji="1" lang="en-US" altLang="zh-CN" dirty="0" smtClean="0"/>
              <a:t>! (</a:t>
            </a:r>
            <a:r>
              <a:rPr kumimoji="1" lang="en-US" altLang="zh-CN" dirty="0" err="1" smtClean="0"/>
              <a:t>chan</a:t>
            </a:r>
            <a:r>
              <a:rPr kumimoji="1" lang="en-US" altLang="zh-CN" dirty="0"/>
              <a:t>?</a:t>
            </a:r>
            <a:r>
              <a:rPr kumimoji="1" lang="en-US" altLang="zh-CN" dirty="0" smtClean="0"/>
              <a:t>)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4689903" y="3232429"/>
            <a:ext cx="3151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发送同步信号</a:t>
            </a:r>
            <a:r>
              <a:rPr kumimoji="1" lang="en-US" altLang="zh-CN" dirty="0" smtClean="0"/>
              <a:t> (</a:t>
            </a:r>
            <a:r>
              <a:rPr kumimoji="1" lang="zh-CN" altLang="en-US" dirty="0" smtClean="0"/>
              <a:t>接受同步信号</a:t>
            </a:r>
            <a:r>
              <a:rPr kumimoji="1" lang="en-US" altLang="zh-CN" dirty="0" smtClean="0"/>
              <a:t>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047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enable-guard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38200" y="3689498"/>
            <a:ext cx="1550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enable-guard</a:t>
            </a:r>
            <a:endParaRPr kumimoji="1" lang="zh-CN" altLang="en-US" dirty="0"/>
          </a:p>
        </p:txBody>
      </p:sp>
      <p:sp>
        <p:nvSpPr>
          <p:cNvPr id="5" name="左大括号 4"/>
          <p:cNvSpPr/>
          <p:nvPr/>
        </p:nvSpPr>
        <p:spPr>
          <a:xfrm>
            <a:off x="2388624" y="1838029"/>
            <a:ext cx="843674" cy="407226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232298" y="1838029"/>
            <a:ext cx="1789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</a:t>
            </a:r>
            <a:r>
              <a:rPr kumimoji="1" lang="en-US" altLang="zh-CN" dirty="0" smtClean="0"/>
              <a:t>lock  constraint</a:t>
            </a:r>
            <a:endParaRPr kumimoji="1" lang="zh-CN" altLang="en-US" dirty="0"/>
          </a:p>
        </p:txBody>
      </p:sp>
      <p:sp>
        <p:nvSpPr>
          <p:cNvPr id="8" name="左大括号 7"/>
          <p:cNvSpPr/>
          <p:nvPr/>
        </p:nvSpPr>
        <p:spPr>
          <a:xfrm>
            <a:off x="5021570" y="1411323"/>
            <a:ext cx="382772" cy="122274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404342" y="1321356"/>
            <a:ext cx="3698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c</a:t>
            </a:r>
            <a:r>
              <a:rPr kumimoji="1" lang="en-US" altLang="zh-CN" dirty="0" err="1" smtClean="0"/>
              <a:t>lock_x</a:t>
            </a:r>
            <a:r>
              <a:rPr kumimoji="1" lang="en-US" altLang="zh-CN" dirty="0" smtClean="0"/>
              <a:t> –</a:t>
            </a:r>
            <a:r>
              <a:rPr kumimoji="1" lang="en-US" altLang="zh-CN" dirty="0" err="1" smtClean="0"/>
              <a:t>clock_y</a:t>
            </a:r>
            <a:r>
              <a:rPr kumimoji="1" lang="en-US" altLang="zh-CN" dirty="0" smtClean="0"/>
              <a:t> &lt; (&lt;=) </a:t>
            </a:r>
            <a:r>
              <a:rPr kumimoji="1" lang="en-US" altLang="zh-CN" dirty="0" err="1" smtClean="0"/>
              <a:t>const_value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5404342" y="1821058"/>
            <a:ext cx="2940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c</a:t>
            </a:r>
            <a:r>
              <a:rPr kumimoji="1" lang="en-US" altLang="zh-CN" dirty="0" err="1" smtClean="0"/>
              <a:t>lock_x</a:t>
            </a:r>
            <a:r>
              <a:rPr kumimoji="1" lang="en-US" altLang="zh-CN" dirty="0" smtClean="0"/>
              <a:t> &lt;  (&lt;=)  </a:t>
            </a:r>
            <a:r>
              <a:rPr kumimoji="1" lang="en-US" altLang="zh-CN" dirty="0" err="1" smtClean="0"/>
              <a:t>const_value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5404342" y="2320761"/>
            <a:ext cx="2930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-</a:t>
            </a:r>
            <a:r>
              <a:rPr kumimoji="1" lang="en-US" altLang="zh-CN" dirty="0" err="1" smtClean="0"/>
              <a:t>clock_x</a:t>
            </a:r>
            <a:r>
              <a:rPr kumimoji="1" lang="en-US" altLang="zh-CN" dirty="0" smtClean="0"/>
              <a:t> &lt; (&lt;=) </a:t>
            </a:r>
            <a:r>
              <a:rPr kumimoji="1" lang="en-US" altLang="zh-CN" dirty="0" err="1" smtClean="0"/>
              <a:t>const_value</a:t>
            </a:r>
            <a:endParaRPr kumimoji="1"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226515" y="4425285"/>
            <a:ext cx="1986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</a:t>
            </a:r>
            <a:r>
              <a:rPr kumimoji="1" lang="en-US" altLang="zh-CN" dirty="0" smtClean="0"/>
              <a:t>ounter constraint</a:t>
            </a:r>
            <a:endParaRPr kumimoji="1" lang="zh-CN" altLang="en-US" dirty="0"/>
          </a:p>
        </p:txBody>
      </p:sp>
      <p:sp>
        <p:nvSpPr>
          <p:cNvPr id="14" name="左大括号 13"/>
          <p:cNvSpPr/>
          <p:nvPr/>
        </p:nvSpPr>
        <p:spPr>
          <a:xfrm>
            <a:off x="5184873" y="3321639"/>
            <a:ext cx="438937" cy="258865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5623810" y="3192999"/>
            <a:ext cx="5160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c</a:t>
            </a:r>
            <a:r>
              <a:rPr kumimoji="1" lang="en-US" altLang="zh-CN" dirty="0" err="1" smtClean="0"/>
              <a:t>ounter_x</a:t>
            </a:r>
            <a:r>
              <a:rPr kumimoji="1" lang="en-US" altLang="zh-CN" dirty="0" smtClean="0"/>
              <a:t>  - </a:t>
            </a:r>
            <a:r>
              <a:rPr kumimoji="1" lang="en-US" altLang="zh-CN" dirty="0" err="1"/>
              <a:t>counter_y</a:t>
            </a:r>
            <a:r>
              <a:rPr kumimoji="1" lang="en-US" altLang="zh-CN" dirty="0"/>
              <a:t> </a:t>
            </a:r>
            <a:r>
              <a:rPr kumimoji="1" lang="en-US" altLang="zh-CN" dirty="0" smtClean="0"/>
              <a:t> &lt;(&lt;=, ==, !=)  </a:t>
            </a:r>
            <a:r>
              <a:rPr kumimoji="1" lang="en-US" altLang="zh-CN" dirty="0" err="1" smtClean="0"/>
              <a:t>const_value</a:t>
            </a:r>
            <a:endParaRPr kumimoji="1"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5623809" y="3823072"/>
            <a:ext cx="3892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c</a:t>
            </a:r>
            <a:r>
              <a:rPr kumimoji="1" lang="en-US" altLang="zh-CN" dirty="0" err="1" smtClean="0"/>
              <a:t>ounter_x</a:t>
            </a:r>
            <a:r>
              <a:rPr kumimoji="1" lang="en-US" altLang="zh-CN" dirty="0" smtClean="0"/>
              <a:t>  &lt;(&lt;=, ==, !=)  </a:t>
            </a:r>
            <a:r>
              <a:rPr kumimoji="1" lang="en-US" altLang="zh-CN" dirty="0" err="1" smtClean="0"/>
              <a:t>const_value</a:t>
            </a:r>
            <a:endParaRPr kumimoji="1"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5623809" y="5276412"/>
            <a:ext cx="3743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function  &lt;(&lt;=, ==, !=)  </a:t>
            </a:r>
            <a:r>
              <a:rPr kumimoji="1" lang="en-US" altLang="zh-CN" dirty="0" err="1" smtClean="0"/>
              <a:t>const_value</a:t>
            </a:r>
            <a:endParaRPr kumimoji="1"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5623809" y="4549742"/>
            <a:ext cx="5011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function</a:t>
            </a:r>
            <a:r>
              <a:rPr kumimoji="1" lang="en-US" altLang="zh-CN" smtClean="0"/>
              <a:t>  </a:t>
            </a:r>
            <a:r>
              <a:rPr kumimoji="1" lang="en-US" altLang="zh-CN" dirty="0" smtClean="0"/>
              <a:t>- </a:t>
            </a:r>
            <a:r>
              <a:rPr kumimoji="1" lang="en-US" altLang="zh-CN" dirty="0" err="1"/>
              <a:t>counter_y</a:t>
            </a:r>
            <a:r>
              <a:rPr kumimoji="1" lang="en-US" altLang="zh-CN" dirty="0"/>
              <a:t> </a:t>
            </a:r>
            <a:r>
              <a:rPr kumimoji="1" lang="en-US" altLang="zh-CN" dirty="0" smtClean="0"/>
              <a:t> &lt;(&lt;=, ==, !=)  </a:t>
            </a:r>
            <a:r>
              <a:rPr kumimoji="1" lang="en-US" altLang="zh-CN" dirty="0" err="1" smtClean="0"/>
              <a:t>const_value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0970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TA </a:t>
            </a:r>
            <a:r>
              <a:rPr kumimoji="1" lang="zh-CN" altLang="en-US" dirty="0" smtClean="0"/>
              <a:t>的状态表示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63880" y="2841099"/>
            <a:ext cx="2445250" cy="606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左大括号 7"/>
          <p:cNvSpPr/>
          <p:nvPr/>
        </p:nvSpPr>
        <p:spPr>
          <a:xfrm rot="16200000">
            <a:off x="1525286" y="2485866"/>
            <a:ext cx="522438" cy="2445250"/>
          </a:xfrm>
          <a:prstGeom prst="leftBrace">
            <a:avLst>
              <a:gd name="adj1" fmla="val 8333"/>
              <a:gd name="adj2" fmla="val 5183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90397" y="3763852"/>
            <a:ext cx="20249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每个</a:t>
            </a:r>
            <a:r>
              <a:rPr kumimoji="1" lang="en-US" altLang="zh-CN" dirty="0" smtClean="0"/>
              <a:t>component </a:t>
            </a:r>
          </a:p>
          <a:p>
            <a:r>
              <a:rPr kumimoji="1" lang="zh-CN" altLang="en-US" dirty="0" smtClean="0"/>
              <a:t>当前所在的节点</a:t>
            </a:r>
            <a:r>
              <a:rPr kumimoji="1" lang="en-US" altLang="zh-CN" dirty="0" smtClean="0"/>
              <a:t>ID</a:t>
            </a:r>
          </a:p>
          <a:p>
            <a:endParaRPr kumimoji="1" lang="en-US" altLang="zh-CN" dirty="0"/>
          </a:p>
        </p:txBody>
      </p:sp>
      <p:sp>
        <p:nvSpPr>
          <p:cNvPr id="15" name="文本框 14"/>
          <p:cNvSpPr txBox="1"/>
          <p:nvPr/>
        </p:nvSpPr>
        <p:spPr>
          <a:xfrm>
            <a:off x="1350294" y="236438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mtClean="0"/>
              <a:t>位置</a:t>
            </a:r>
            <a:endParaRPr kumimoji="1" lang="zh-CN" altLang="en-US"/>
          </a:p>
        </p:txBody>
      </p:sp>
      <p:grpSp>
        <p:nvGrpSpPr>
          <p:cNvPr id="9" name="组 8"/>
          <p:cNvGrpSpPr/>
          <p:nvPr/>
        </p:nvGrpSpPr>
        <p:grpSpPr>
          <a:xfrm>
            <a:off x="3009130" y="2069212"/>
            <a:ext cx="6057130" cy="3389280"/>
            <a:chOff x="5457641" y="2139405"/>
            <a:chExt cx="6057130" cy="3389280"/>
          </a:xfrm>
        </p:grpSpPr>
        <p:sp>
          <p:nvSpPr>
            <p:cNvPr id="6" name="矩形 5"/>
            <p:cNvSpPr/>
            <p:nvPr/>
          </p:nvSpPr>
          <p:spPr>
            <a:xfrm>
              <a:off x="5486894" y="2896456"/>
              <a:ext cx="2445250" cy="606175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7932147" y="2896457"/>
              <a:ext cx="609109" cy="606175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3" name="组 2"/>
            <p:cNvGrpSpPr/>
            <p:nvPr/>
          </p:nvGrpSpPr>
          <p:grpSpPr>
            <a:xfrm>
              <a:off x="5457641" y="2139405"/>
              <a:ext cx="6057130" cy="3389280"/>
              <a:chOff x="5457641" y="2139405"/>
              <a:chExt cx="6057130" cy="3389280"/>
            </a:xfrm>
          </p:grpSpPr>
          <p:sp>
            <p:nvSpPr>
              <p:cNvPr id="17" name="文本框 16"/>
              <p:cNvSpPr txBox="1"/>
              <p:nvPr/>
            </p:nvSpPr>
            <p:spPr>
              <a:xfrm>
                <a:off x="5912885" y="2361044"/>
                <a:ext cx="15087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 smtClean="0"/>
                  <a:t>Counter </a:t>
                </a:r>
                <a:r>
                  <a:rPr kumimoji="1" lang="zh-CN" altLang="en-US" dirty="0" smtClean="0"/>
                  <a:t>取值</a:t>
                </a:r>
                <a:endParaRPr kumimoji="1" lang="zh-CN" altLang="en-US" dirty="0"/>
              </a:p>
            </p:txBody>
          </p:sp>
          <p:sp>
            <p:nvSpPr>
              <p:cNvPr id="18" name="文本框 17"/>
              <p:cNvSpPr txBox="1"/>
              <p:nvPr/>
            </p:nvSpPr>
            <p:spPr>
              <a:xfrm>
                <a:off x="5610221" y="3993032"/>
                <a:ext cx="228940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dirty="0" smtClean="0"/>
                  <a:t>每个</a:t>
                </a:r>
                <a:r>
                  <a:rPr kumimoji="1" lang="en-US" altLang="zh-CN" dirty="0" smtClean="0"/>
                  <a:t>counter</a:t>
                </a:r>
              </a:p>
              <a:p>
                <a:r>
                  <a:rPr kumimoji="1" lang="en-US" altLang="zh-CN" dirty="0"/>
                  <a:t>(</a:t>
                </a:r>
                <a:r>
                  <a:rPr kumimoji="1" lang="en-US" altLang="zh-CN" dirty="0" err="1" smtClean="0"/>
                  <a:t>int</a:t>
                </a:r>
                <a:r>
                  <a:rPr kumimoji="1" lang="en-US" altLang="zh-CN" dirty="0" smtClean="0"/>
                  <a:t>, bool)</a:t>
                </a:r>
                <a:r>
                  <a:rPr kumimoji="1" lang="zh-CN" altLang="en-US" dirty="0" smtClean="0"/>
                  <a:t>当前的取值</a:t>
                </a:r>
                <a:endParaRPr kumimoji="1" lang="zh-CN" altLang="en-US" dirty="0"/>
              </a:p>
            </p:txBody>
          </p:sp>
          <p:sp>
            <p:nvSpPr>
              <p:cNvPr id="19" name="左大括号 18"/>
              <p:cNvSpPr/>
              <p:nvPr/>
            </p:nvSpPr>
            <p:spPr>
              <a:xfrm rot="16200000">
                <a:off x="6419047" y="2497528"/>
                <a:ext cx="522438" cy="2445250"/>
              </a:xfrm>
              <a:prstGeom prst="leftBrace">
                <a:avLst>
                  <a:gd name="adj1" fmla="val 8333"/>
                  <a:gd name="adj2" fmla="val 51834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1" name="文本框 20"/>
              <p:cNvSpPr txBox="1"/>
              <p:nvPr/>
            </p:nvSpPr>
            <p:spPr>
              <a:xfrm>
                <a:off x="7785739" y="2139405"/>
                <a:ext cx="97334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 smtClean="0"/>
                  <a:t>Freeze</a:t>
                </a:r>
              </a:p>
              <a:p>
                <a:r>
                  <a:rPr kumimoji="1" lang="en-US" altLang="zh-CN" dirty="0" smtClean="0"/>
                  <a:t>location</a:t>
                </a:r>
                <a:endParaRPr kumimoji="1" lang="zh-CN" altLang="en-US" dirty="0"/>
              </a:p>
            </p:txBody>
          </p:sp>
          <p:sp>
            <p:nvSpPr>
              <p:cNvPr id="24" name="左大括号 23"/>
              <p:cNvSpPr/>
              <p:nvPr/>
            </p:nvSpPr>
            <p:spPr>
              <a:xfrm rot="16200000">
                <a:off x="7960856" y="3477185"/>
                <a:ext cx="522438" cy="573334"/>
              </a:xfrm>
              <a:prstGeom prst="leftBrace">
                <a:avLst>
                  <a:gd name="adj1" fmla="val 8333"/>
                  <a:gd name="adj2" fmla="val 51834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5" name="文本框 24"/>
              <p:cNvSpPr txBox="1"/>
              <p:nvPr/>
            </p:nvSpPr>
            <p:spPr>
              <a:xfrm>
                <a:off x="7694253" y="4051357"/>
                <a:ext cx="1628972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 </a:t>
                </a:r>
                <a:r>
                  <a:rPr kumimoji="1" lang="zh-CN" altLang="en-US" dirty="0" smtClean="0"/>
                  <a:t>占一个</a:t>
                </a:r>
                <a:endParaRPr kumimoji="1" lang="en-US" altLang="zh-CN" dirty="0" smtClean="0"/>
              </a:p>
              <a:p>
                <a:r>
                  <a:rPr kumimoji="1" lang="zh-CN" altLang="en-US" dirty="0" smtClean="0"/>
                  <a:t>位置，表明</a:t>
                </a:r>
                <a:endParaRPr kumimoji="1" lang="en-US" altLang="zh-CN" dirty="0" smtClean="0"/>
              </a:p>
              <a:p>
                <a:r>
                  <a:rPr kumimoji="1" lang="zh-CN" altLang="en-US" dirty="0" smtClean="0"/>
                  <a:t>当时状态是否</a:t>
                </a:r>
                <a:endParaRPr kumimoji="1" lang="en-US" altLang="zh-CN" dirty="0" smtClean="0"/>
              </a:p>
              <a:p>
                <a:r>
                  <a:rPr kumimoji="1" lang="zh-CN" altLang="en-US" dirty="0" smtClean="0"/>
                  <a:t>为</a:t>
                </a:r>
                <a:r>
                  <a:rPr kumimoji="1" lang="en-US" altLang="zh-CN" dirty="0" smtClean="0"/>
                  <a:t>Freeze time </a:t>
                </a:r>
              </a:p>
              <a:p>
                <a:r>
                  <a:rPr kumimoji="1" lang="en-US" altLang="zh-CN" dirty="0" smtClean="0"/>
                  <a:t>location</a:t>
                </a:r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8541259" y="2896458"/>
                <a:ext cx="2973512" cy="606175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7" name="文本框 26"/>
              <p:cNvSpPr txBox="1"/>
              <p:nvPr/>
            </p:nvSpPr>
            <p:spPr>
              <a:xfrm>
                <a:off x="9323225" y="2444084"/>
                <a:ext cx="12490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 smtClean="0"/>
                  <a:t>Clock </a:t>
                </a:r>
                <a:r>
                  <a:rPr kumimoji="1" lang="zh-CN" altLang="en-US" dirty="0" smtClean="0"/>
                  <a:t>取值</a:t>
                </a:r>
                <a:endParaRPr kumimoji="1" lang="en-US" altLang="zh-CN" dirty="0" smtClean="0"/>
              </a:p>
            </p:txBody>
          </p:sp>
          <p:sp>
            <p:nvSpPr>
              <p:cNvPr id="28" name="文本框 27"/>
              <p:cNvSpPr txBox="1"/>
              <p:nvPr/>
            </p:nvSpPr>
            <p:spPr>
              <a:xfrm>
                <a:off x="9150254" y="4030849"/>
                <a:ext cx="2133918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dirty="0" smtClean="0"/>
                  <a:t>每个</a:t>
                </a:r>
                <a:r>
                  <a:rPr kumimoji="1" lang="en-US" altLang="zh-CN" dirty="0" smtClean="0"/>
                  <a:t> component </a:t>
                </a:r>
              </a:p>
              <a:p>
                <a:r>
                  <a:rPr kumimoji="1" lang="zh-CN" altLang="en-US" dirty="0" smtClean="0"/>
                  <a:t>的每个</a:t>
                </a:r>
                <a:r>
                  <a:rPr kumimoji="1" lang="en-US" altLang="zh-CN" dirty="0" smtClean="0"/>
                  <a:t>clock </a:t>
                </a:r>
                <a:r>
                  <a:rPr kumimoji="1" lang="zh-CN" altLang="en-US" dirty="0" smtClean="0"/>
                  <a:t>的当前</a:t>
                </a:r>
                <a:endParaRPr kumimoji="1" lang="en-US" altLang="zh-CN" dirty="0" smtClean="0"/>
              </a:p>
              <a:p>
                <a:r>
                  <a:rPr kumimoji="1" lang="zh-CN" altLang="en-US" dirty="0" smtClean="0"/>
                  <a:t>取值</a:t>
                </a:r>
                <a:endParaRPr kumimoji="1" lang="en-US" altLang="zh-CN" dirty="0" smtClean="0"/>
              </a:p>
            </p:txBody>
          </p:sp>
          <p:sp>
            <p:nvSpPr>
              <p:cNvPr id="29" name="左大括号 28"/>
              <p:cNvSpPr/>
              <p:nvPr/>
            </p:nvSpPr>
            <p:spPr>
              <a:xfrm rot="16200000">
                <a:off x="9750536" y="2249657"/>
                <a:ext cx="522438" cy="2940992"/>
              </a:xfrm>
              <a:prstGeom prst="leftBrace">
                <a:avLst>
                  <a:gd name="adj1" fmla="val 8333"/>
                  <a:gd name="adj2" fmla="val 51834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67129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TA </a:t>
            </a:r>
            <a:r>
              <a:rPr kumimoji="1" lang="zh-CN" altLang="en-US" dirty="0" smtClean="0"/>
              <a:t>位置信息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38200" y="1777843"/>
            <a:ext cx="2445250" cy="606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783071" y="2471173"/>
            <a:ext cx="20249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每个</a:t>
            </a:r>
            <a:r>
              <a:rPr kumimoji="1" lang="en-US" altLang="zh-CN" dirty="0" smtClean="0"/>
              <a:t>component </a:t>
            </a:r>
          </a:p>
          <a:p>
            <a:r>
              <a:rPr kumimoji="1" lang="zh-CN" altLang="en-US" dirty="0" smtClean="0"/>
              <a:t>当前所在的节点</a:t>
            </a:r>
            <a:r>
              <a:rPr kumimoji="1" lang="en-US" altLang="zh-CN" dirty="0" smtClean="0"/>
              <a:t>ID</a:t>
            </a:r>
          </a:p>
          <a:p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9371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TA </a:t>
            </a:r>
            <a:r>
              <a:rPr kumimoji="1" lang="zh-CN" altLang="en-US" dirty="0"/>
              <a:t>的状态</a:t>
            </a:r>
            <a:r>
              <a:rPr kumimoji="1" lang="zh-CN" altLang="en-US" dirty="0" smtClean="0"/>
              <a:t>表示</a:t>
            </a:r>
            <a:r>
              <a:rPr kumimoji="1" lang="en-US" altLang="zh-CN" dirty="0" smtClean="0"/>
              <a:t> Counter </a:t>
            </a:r>
            <a:r>
              <a:rPr kumimoji="1" lang="zh-CN" altLang="en-US" dirty="0" smtClean="0"/>
              <a:t>部分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624840" y="1958941"/>
            <a:ext cx="984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Counter</a:t>
            </a:r>
            <a:endParaRPr kumimoji="1" lang="zh-CN" altLang="en-US" dirty="0"/>
          </a:p>
        </p:txBody>
      </p:sp>
      <p:grpSp>
        <p:nvGrpSpPr>
          <p:cNvPr id="15" name="组 14"/>
          <p:cNvGrpSpPr/>
          <p:nvPr/>
        </p:nvGrpSpPr>
        <p:grpSpPr>
          <a:xfrm>
            <a:off x="624840" y="4304282"/>
            <a:ext cx="1681904" cy="2189568"/>
            <a:chOff x="624840" y="3297415"/>
            <a:chExt cx="1681904" cy="2189568"/>
          </a:xfrm>
        </p:grpSpPr>
        <p:sp>
          <p:nvSpPr>
            <p:cNvPr id="5" name="文本框 4"/>
            <p:cNvSpPr txBox="1"/>
            <p:nvPr/>
          </p:nvSpPr>
          <p:spPr>
            <a:xfrm>
              <a:off x="624840" y="3657599"/>
              <a:ext cx="4267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mtClean="0"/>
                <a:t>T1</a:t>
              </a:r>
              <a:endParaRPr kumimoji="1" lang="zh-CN" altLang="en-US" dirty="0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624840" y="4855391"/>
              <a:ext cx="4267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T2</a:t>
              </a:r>
              <a:endParaRPr kumimoji="1" lang="zh-CN" altLang="en-US" dirty="0"/>
            </a:p>
          </p:txBody>
        </p:sp>
        <p:sp>
          <p:nvSpPr>
            <p:cNvPr id="7" name="左大括号 6"/>
            <p:cNvSpPr/>
            <p:nvPr/>
          </p:nvSpPr>
          <p:spPr>
            <a:xfrm>
              <a:off x="1051560" y="3389346"/>
              <a:ext cx="397096" cy="893852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1448656" y="3297415"/>
              <a:ext cx="5998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err="1"/>
                <a:t>i</a:t>
              </a:r>
              <a:r>
                <a:rPr kumimoji="1" lang="en-US" altLang="zh-CN" dirty="0" err="1" smtClean="0"/>
                <a:t>nt</a:t>
              </a:r>
              <a:r>
                <a:rPr kumimoji="1" lang="en-US" altLang="zh-CN" dirty="0" smtClean="0"/>
                <a:t> x</a:t>
              </a:r>
              <a:endParaRPr kumimoji="1" lang="zh-CN" altLang="en-US" dirty="0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444007" y="3935000"/>
              <a:ext cx="8627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err="1"/>
                <a:t>i</a:t>
              </a:r>
              <a:r>
                <a:rPr kumimoji="1" lang="en-US" altLang="zh-CN" dirty="0" err="1" smtClean="0"/>
                <a:t>nt</a:t>
              </a:r>
              <a:r>
                <a:rPr kumimoji="1" lang="en-US" altLang="zh-CN" dirty="0" smtClean="0"/>
                <a:t> y[2]</a:t>
              </a:r>
              <a:endParaRPr kumimoji="1" lang="zh-CN" altLang="en-US" dirty="0"/>
            </a:p>
          </p:txBody>
        </p:sp>
        <p:sp>
          <p:nvSpPr>
            <p:cNvPr id="12" name="左大括号 11"/>
            <p:cNvSpPr/>
            <p:nvPr/>
          </p:nvSpPr>
          <p:spPr>
            <a:xfrm>
              <a:off x="1051560" y="4593131"/>
              <a:ext cx="397096" cy="893852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444007" y="4529774"/>
              <a:ext cx="6046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err="1"/>
                <a:t>i</a:t>
              </a:r>
              <a:r>
                <a:rPr kumimoji="1" lang="en-US" altLang="zh-CN" dirty="0" err="1" smtClean="0"/>
                <a:t>nt</a:t>
              </a:r>
              <a:r>
                <a:rPr kumimoji="1" lang="en-US" altLang="zh-CN" dirty="0" smtClean="0"/>
                <a:t> z</a:t>
              </a:r>
              <a:endParaRPr kumimoji="1" lang="zh-CN" altLang="en-US" dirty="0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434229" y="5117651"/>
              <a:ext cx="8595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bool w</a:t>
              </a:r>
              <a:endParaRPr kumimoji="1" lang="zh-CN" altLang="en-US" dirty="0"/>
            </a:p>
          </p:txBody>
        </p:sp>
      </p:grpSp>
      <p:sp>
        <p:nvSpPr>
          <p:cNvPr id="16" name="文本框 15"/>
          <p:cNvSpPr txBox="1"/>
          <p:nvPr/>
        </p:nvSpPr>
        <p:spPr>
          <a:xfrm>
            <a:off x="402824" y="3427985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Project</a:t>
            </a:r>
            <a:endParaRPr kumimoji="1" lang="zh-CN" altLang="en-US" dirty="0"/>
          </a:p>
        </p:txBody>
      </p:sp>
      <p:sp>
        <p:nvSpPr>
          <p:cNvPr id="17" name="左大括号 16"/>
          <p:cNvSpPr/>
          <p:nvPr/>
        </p:nvSpPr>
        <p:spPr>
          <a:xfrm>
            <a:off x="1250108" y="3170163"/>
            <a:ext cx="397096" cy="89385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1647204" y="3100441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i</a:t>
            </a:r>
            <a:r>
              <a:rPr kumimoji="1" lang="en-US" altLang="zh-CN" dirty="0" err="1" smtClean="0"/>
              <a:t>nt</a:t>
            </a:r>
            <a:r>
              <a:rPr kumimoji="1" lang="en-US" altLang="zh-CN" dirty="0" smtClean="0"/>
              <a:t> x</a:t>
            </a:r>
            <a:endParaRPr kumimoji="1"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1647204" y="3658169"/>
            <a:ext cx="86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i</a:t>
            </a:r>
            <a:r>
              <a:rPr kumimoji="1" lang="en-US" altLang="zh-CN" dirty="0" err="1" smtClean="0"/>
              <a:t>nt</a:t>
            </a:r>
            <a:r>
              <a:rPr kumimoji="1" lang="en-US" altLang="zh-CN" dirty="0" smtClean="0"/>
              <a:t> y[4]</a:t>
            </a:r>
            <a:endParaRPr kumimoji="1"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2445596" y="4648514"/>
            <a:ext cx="2231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T1 </a:t>
            </a:r>
            <a:r>
              <a:rPr kumimoji="1" lang="zh-CN" altLang="en-US" dirty="0" smtClean="0"/>
              <a:t>有</a:t>
            </a:r>
            <a:r>
              <a:rPr kumimoji="1" lang="en-US" altLang="zh-CN" dirty="0" smtClean="0"/>
              <a:t>a1, a2</a:t>
            </a:r>
            <a:r>
              <a:rPr kumimoji="1" lang="zh-CN" altLang="en-US" dirty="0" smtClean="0"/>
              <a:t>两个实例</a:t>
            </a:r>
            <a:endParaRPr kumimoji="1"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2509941" y="5903008"/>
            <a:ext cx="1776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T2 </a:t>
            </a:r>
            <a:r>
              <a:rPr kumimoji="1" lang="zh-CN" altLang="en-US" dirty="0" smtClean="0"/>
              <a:t>有</a:t>
            </a:r>
            <a:r>
              <a:rPr kumimoji="1" lang="en-US" altLang="zh-CN" dirty="0" smtClean="0"/>
              <a:t>b</a:t>
            </a:r>
            <a:r>
              <a:rPr kumimoji="1" lang="zh-CN" altLang="en-US" dirty="0" smtClean="0"/>
              <a:t>一个实例</a:t>
            </a:r>
            <a:endParaRPr kumimoji="1" lang="zh-CN" altLang="en-US" dirty="0"/>
          </a:p>
        </p:txBody>
      </p:sp>
      <p:grpSp>
        <p:nvGrpSpPr>
          <p:cNvPr id="88" name="组 87"/>
          <p:cNvGrpSpPr/>
          <p:nvPr/>
        </p:nvGrpSpPr>
        <p:grpSpPr>
          <a:xfrm>
            <a:off x="1762584" y="1824358"/>
            <a:ext cx="6233099" cy="503916"/>
            <a:chOff x="1762585" y="2000086"/>
            <a:chExt cx="4192119" cy="328187"/>
          </a:xfrm>
        </p:grpSpPr>
        <p:grpSp>
          <p:nvGrpSpPr>
            <p:cNvPr id="41" name="组 40"/>
            <p:cNvGrpSpPr/>
            <p:nvPr/>
          </p:nvGrpSpPr>
          <p:grpSpPr>
            <a:xfrm>
              <a:off x="1762585" y="2000088"/>
              <a:ext cx="2592060" cy="328185"/>
              <a:chOff x="1762585" y="2000088"/>
              <a:chExt cx="2592060" cy="328185"/>
            </a:xfrm>
          </p:grpSpPr>
          <p:grpSp>
            <p:nvGrpSpPr>
              <p:cNvPr id="29" name="组 28"/>
              <p:cNvGrpSpPr/>
              <p:nvPr/>
            </p:nvGrpSpPr>
            <p:grpSpPr>
              <a:xfrm>
                <a:off x="1762585" y="2000091"/>
                <a:ext cx="642668" cy="328182"/>
                <a:chOff x="1762585" y="2000091"/>
                <a:chExt cx="642668" cy="328182"/>
              </a:xfrm>
            </p:grpSpPr>
            <p:sp>
              <p:nvSpPr>
                <p:cNvPr id="4" name="矩形 3"/>
                <p:cNvSpPr/>
                <p:nvPr/>
              </p:nvSpPr>
              <p:spPr>
                <a:xfrm>
                  <a:off x="1762585" y="2000092"/>
                  <a:ext cx="315987" cy="32818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800" dirty="0" smtClean="0"/>
                    <a:t>1</a:t>
                  </a:r>
                  <a:endParaRPr kumimoji="1" lang="zh-CN" altLang="en-US" sz="800" dirty="0"/>
                </a:p>
              </p:txBody>
            </p:sp>
            <p:sp>
              <p:nvSpPr>
                <p:cNvPr id="28" name="矩形 27"/>
                <p:cNvSpPr/>
                <p:nvPr/>
              </p:nvSpPr>
              <p:spPr>
                <a:xfrm>
                  <a:off x="2089266" y="2000091"/>
                  <a:ext cx="315987" cy="32818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800" dirty="0" smtClean="0"/>
                    <a:t>2</a:t>
                  </a:r>
                  <a:endParaRPr kumimoji="1" lang="zh-CN" altLang="en-US" sz="800" dirty="0"/>
                </a:p>
              </p:txBody>
            </p:sp>
          </p:grpSp>
          <p:grpSp>
            <p:nvGrpSpPr>
              <p:cNvPr id="30" name="组 29"/>
              <p:cNvGrpSpPr/>
              <p:nvPr/>
            </p:nvGrpSpPr>
            <p:grpSpPr>
              <a:xfrm>
                <a:off x="2415947" y="2000090"/>
                <a:ext cx="642668" cy="328182"/>
                <a:chOff x="1762585" y="2000091"/>
                <a:chExt cx="642668" cy="328182"/>
              </a:xfrm>
            </p:grpSpPr>
            <p:sp>
              <p:nvSpPr>
                <p:cNvPr id="31" name="矩形 30"/>
                <p:cNvSpPr/>
                <p:nvPr/>
              </p:nvSpPr>
              <p:spPr>
                <a:xfrm>
                  <a:off x="1762585" y="2000092"/>
                  <a:ext cx="315987" cy="32818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800" dirty="0" smtClean="0"/>
                    <a:t>3</a:t>
                  </a:r>
                  <a:endParaRPr kumimoji="1" lang="zh-CN" altLang="en-US" sz="800" dirty="0"/>
                </a:p>
              </p:txBody>
            </p:sp>
            <p:sp>
              <p:nvSpPr>
                <p:cNvPr id="32" name="矩形 31"/>
                <p:cNvSpPr/>
                <p:nvPr/>
              </p:nvSpPr>
              <p:spPr>
                <a:xfrm>
                  <a:off x="2089266" y="2000091"/>
                  <a:ext cx="315987" cy="32818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800" dirty="0" smtClean="0"/>
                    <a:t>4</a:t>
                  </a:r>
                  <a:endParaRPr kumimoji="1" lang="zh-CN" altLang="en-US" sz="800" dirty="0"/>
                </a:p>
              </p:txBody>
            </p:sp>
          </p:grpSp>
          <p:grpSp>
            <p:nvGrpSpPr>
              <p:cNvPr id="35" name="组 34"/>
              <p:cNvGrpSpPr/>
              <p:nvPr/>
            </p:nvGrpSpPr>
            <p:grpSpPr>
              <a:xfrm>
                <a:off x="3058615" y="2000089"/>
                <a:ext cx="642668" cy="328182"/>
                <a:chOff x="1762585" y="2000091"/>
                <a:chExt cx="642668" cy="328182"/>
              </a:xfrm>
            </p:grpSpPr>
            <p:sp>
              <p:nvSpPr>
                <p:cNvPr id="39" name="矩形 38"/>
                <p:cNvSpPr/>
                <p:nvPr/>
              </p:nvSpPr>
              <p:spPr>
                <a:xfrm>
                  <a:off x="1762585" y="2000092"/>
                  <a:ext cx="315987" cy="32818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800" dirty="0" smtClean="0"/>
                    <a:t>5</a:t>
                  </a:r>
                  <a:endParaRPr kumimoji="1" lang="zh-CN" altLang="en-US" sz="800" dirty="0"/>
                </a:p>
              </p:txBody>
            </p:sp>
            <p:sp>
              <p:nvSpPr>
                <p:cNvPr id="40" name="矩形 39"/>
                <p:cNvSpPr/>
                <p:nvPr/>
              </p:nvSpPr>
              <p:spPr>
                <a:xfrm>
                  <a:off x="2089266" y="2000091"/>
                  <a:ext cx="315987" cy="32818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800" dirty="0" smtClean="0"/>
                    <a:t>6</a:t>
                  </a:r>
                  <a:endParaRPr kumimoji="1" lang="zh-CN" altLang="en-US" sz="800" dirty="0"/>
                </a:p>
              </p:txBody>
            </p:sp>
          </p:grpSp>
          <p:grpSp>
            <p:nvGrpSpPr>
              <p:cNvPr id="36" name="组 35"/>
              <p:cNvGrpSpPr/>
              <p:nvPr/>
            </p:nvGrpSpPr>
            <p:grpSpPr>
              <a:xfrm>
                <a:off x="3711977" y="2000088"/>
                <a:ext cx="642668" cy="328182"/>
                <a:chOff x="1762585" y="2000091"/>
                <a:chExt cx="642668" cy="328182"/>
              </a:xfrm>
            </p:grpSpPr>
            <p:sp>
              <p:nvSpPr>
                <p:cNvPr id="37" name="矩形 36"/>
                <p:cNvSpPr/>
                <p:nvPr/>
              </p:nvSpPr>
              <p:spPr>
                <a:xfrm>
                  <a:off x="1762585" y="2000092"/>
                  <a:ext cx="314723" cy="32818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800" dirty="0" smtClean="0"/>
                    <a:t>7</a:t>
                  </a:r>
                  <a:endParaRPr kumimoji="1" lang="zh-CN" altLang="en-US" sz="800" dirty="0"/>
                </a:p>
              </p:txBody>
            </p:sp>
            <p:sp>
              <p:nvSpPr>
                <p:cNvPr id="38" name="矩形 37"/>
                <p:cNvSpPr/>
                <p:nvPr/>
              </p:nvSpPr>
              <p:spPr>
                <a:xfrm>
                  <a:off x="2089266" y="2000091"/>
                  <a:ext cx="315987" cy="32818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800" dirty="0" smtClean="0"/>
                    <a:t>8</a:t>
                  </a:r>
                  <a:endParaRPr kumimoji="1" lang="zh-CN" altLang="en-US" sz="800" dirty="0"/>
                </a:p>
              </p:txBody>
            </p:sp>
          </p:grpSp>
        </p:grpSp>
        <p:grpSp>
          <p:nvGrpSpPr>
            <p:cNvPr id="42" name="组 41"/>
            <p:cNvGrpSpPr/>
            <p:nvPr/>
          </p:nvGrpSpPr>
          <p:grpSpPr>
            <a:xfrm>
              <a:off x="4342687" y="2000086"/>
              <a:ext cx="1612017" cy="328183"/>
              <a:chOff x="1762585" y="2000090"/>
              <a:chExt cx="1612017" cy="328183"/>
            </a:xfrm>
          </p:grpSpPr>
          <p:grpSp>
            <p:nvGrpSpPr>
              <p:cNvPr id="43" name="组 42"/>
              <p:cNvGrpSpPr/>
              <p:nvPr/>
            </p:nvGrpSpPr>
            <p:grpSpPr>
              <a:xfrm>
                <a:off x="1762585" y="2000091"/>
                <a:ext cx="642668" cy="328182"/>
                <a:chOff x="1762585" y="2000091"/>
                <a:chExt cx="642668" cy="328182"/>
              </a:xfrm>
            </p:grpSpPr>
            <p:sp>
              <p:nvSpPr>
                <p:cNvPr id="53" name="矩形 52"/>
                <p:cNvSpPr/>
                <p:nvPr/>
              </p:nvSpPr>
              <p:spPr>
                <a:xfrm>
                  <a:off x="1762585" y="2000092"/>
                  <a:ext cx="315987" cy="32818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800" dirty="0" smtClean="0"/>
                    <a:t>9</a:t>
                  </a:r>
                  <a:endParaRPr kumimoji="1" lang="zh-CN" altLang="en-US" sz="800" dirty="0"/>
                </a:p>
              </p:txBody>
            </p:sp>
            <p:sp>
              <p:nvSpPr>
                <p:cNvPr id="54" name="矩形 53"/>
                <p:cNvSpPr/>
                <p:nvPr/>
              </p:nvSpPr>
              <p:spPr>
                <a:xfrm>
                  <a:off x="2089266" y="2000091"/>
                  <a:ext cx="315987" cy="32818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800" dirty="0" smtClean="0"/>
                    <a:t>10</a:t>
                  </a:r>
                  <a:endParaRPr kumimoji="1" lang="zh-CN" altLang="en-US" sz="800" dirty="0"/>
                </a:p>
              </p:txBody>
            </p:sp>
          </p:grpSp>
          <p:grpSp>
            <p:nvGrpSpPr>
              <p:cNvPr id="44" name="组 43"/>
              <p:cNvGrpSpPr/>
              <p:nvPr/>
            </p:nvGrpSpPr>
            <p:grpSpPr>
              <a:xfrm>
                <a:off x="2415947" y="2000090"/>
                <a:ext cx="642668" cy="328182"/>
                <a:chOff x="1762585" y="2000091"/>
                <a:chExt cx="642668" cy="328182"/>
              </a:xfrm>
            </p:grpSpPr>
            <p:sp>
              <p:nvSpPr>
                <p:cNvPr id="51" name="矩形 50"/>
                <p:cNvSpPr/>
                <p:nvPr/>
              </p:nvSpPr>
              <p:spPr>
                <a:xfrm>
                  <a:off x="1762585" y="2000092"/>
                  <a:ext cx="315987" cy="32818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800" dirty="0" smtClean="0"/>
                    <a:t>11</a:t>
                  </a:r>
                  <a:endParaRPr kumimoji="1" lang="zh-CN" altLang="en-US" sz="800" dirty="0"/>
                </a:p>
              </p:txBody>
            </p:sp>
            <p:sp>
              <p:nvSpPr>
                <p:cNvPr id="52" name="矩形 51"/>
                <p:cNvSpPr/>
                <p:nvPr/>
              </p:nvSpPr>
              <p:spPr>
                <a:xfrm>
                  <a:off x="2089266" y="2000091"/>
                  <a:ext cx="315987" cy="32818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800" dirty="0" smtClean="0"/>
                    <a:t>12</a:t>
                  </a:r>
                  <a:endParaRPr kumimoji="1" lang="zh-CN" altLang="en-US" sz="800" dirty="0"/>
                </a:p>
              </p:txBody>
            </p:sp>
          </p:grpSp>
          <p:sp>
            <p:nvSpPr>
              <p:cNvPr id="49" name="矩形 48"/>
              <p:cNvSpPr/>
              <p:nvPr/>
            </p:nvSpPr>
            <p:spPr>
              <a:xfrm>
                <a:off x="3058615" y="2000090"/>
                <a:ext cx="315987" cy="32818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800" dirty="0" smtClean="0"/>
                  <a:t>13</a:t>
                </a:r>
                <a:endParaRPr kumimoji="1" lang="zh-CN" altLang="en-US" sz="800" dirty="0"/>
              </a:p>
            </p:txBody>
          </p:sp>
        </p:grpSp>
      </p:grpSp>
      <p:cxnSp>
        <p:nvCxnSpPr>
          <p:cNvPr id="56" name="直线箭头连接符 55"/>
          <p:cNvCxnSpPr>
            <a:endCxn id="4" idx="2"/>
          </p:cNvCxnSpPr>
          <p:nvPr/>
        </p:nvCxnSpPr>
        <p:spPr>
          <a:xfrm flipH="1" flipV="1">
            <a:off x="1997499" y="2328274"/>
            <a:ext cx="91769" cy="841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右大括号 56"/>
          <p:cNvSpPr/>
          <p:nvPr/>
        </p:nvSpPr>
        <p:spPr>
          <a:xfrm rot="5400000">
            <a:off x="3060790" y="1730772"/>
            <a:ext cx="260849" cy="1448143"/>
          </a:xfrm>
          <a:prstGeom prst="rightBrace">
            <a:avLst>
              <a:gd name="adj1" fmla="val 0"/>
              <a:gd name="adj2" fmla="val 4882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59" name="直线箭头连接符 58"/>
          <p:cNvCxnSpPr>
            <a:endCxn id="57" idx="1"/>
          </p:cNvCxnSpPr>
          <p:nvPr/>
        </p:nvCxnSpPr>
        <p:spPr>
          <a:xfrm flipV="1">
            <a:off x="2359231" y="2585268"/>
            <a:ext cx="848999" cy="12120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本框 61"/>
          <p:cNvSpPr txBox="1"/>
          <p:nvPr/>
        </p:nvSpPr>
        <p:spPr>
          <a:xfrm>
            <a:off x="3884546" y="3679434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a</a:t>
            </a:r>
            <a:r>
              <a:rPr kumimoji="1" lang="en-US" altLang="zh-CN" dirty="0" smtClean="0"/>
              <a:t>1.x</a:t>
            </a:r>
            <a:endParaRPr kumimoji="1" lang="zh-CN" altLang="en-US" dirty="0"/>
          </a:p>
        </p:txBody>
      </p:sp>
      <p:cxnSp>
        <p:nvCxnSpPr>
          <p:cNvPr id="64" name="直线箭头连接符 63"/>
          <p:cNvCxnSpPr>
            <a:stCxn id="62" idx="0"/>
            <a:endCxn id="40" idx="2"/>
          </p:cNvCxnSpPr>
          <p:nvPr/>
        </p:nvCxnSpPr>
        <p:spPr>
          <a:xfrm flipV="1">
            <a:off x="4171644" y="2328269"/>
            <a:ext cx="238601" cy="1351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本框 65"/>
          <p:cNvSpPr txBox="1"/>
          <p:nvPr/>
        </p:nvSpPr>
        <p:spPr>
          <a:xfrm>
            <a:off x="4622427" y="3679434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a1.y</a:t>
            </a:r>
            <a:endParaRPr kumimoji="1" lang="zh-CN" altLang="en-US" dirty="0"/>
          </a:p>
        </p:txBody>
      </p:sp>
      <p:sp>
        <p:nvSpPr>
          <p:cNvPr id="67" name="右大括号 66"/>
          <p:cNvSpPr/>
          <p:nvPr/>
        </p:nvSpPr>
        <p:spPr>
          <a:xfrm rot="5400000">
            <a:off x="4920902" y="2207475"/>
            <a:ext cx="313260" cy="508930"/>
          </a:xfrm>
          <a:prstGeom prst="rightBrace">
            <a:avLst>
              <a:gd name="adj1" fmla="val 0"/>
              <a:gd name="adj2" fmla="val 4882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69" name="直线箭头连接符 68"/>
          <p:cNvCxnSpPr>
            <a:stCxn id="66" idx="0"/>
            <a:endCxn id="67" idx="1"/>
          </p:cNvCxnSpPr>
          <p:nvPr/>
        </p:nvCxnSpPr>
        <p:spPr>
          <a:xfrm flipV="1">
            <a:off x="4912731" y="2618570"/>
            <a:ext cx="170781" cy="1060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本框 69"/>
          <p:cNvSpPr txBox="1"/>
          <p:nvPr/>
        </p:nvSpPr>
        <p:spPr>
          <a:xfrm>
            <a:off x="5449979" y="3694683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a</a:t>
            </a:r>
            <a:r>
              <a:rPr kumimoji="1" lang="en-US" altLang="zh-CN" dirty="0"/>
              <a:t>2</a:t>
            </a:r>
            <a:r>
              <a:rPr kumimoji="1" lang="en-US" altLang="zh-CN" dirty="0" smtClean="0"/>
              <a:t>.x</a:t>
            </a:r>
            <a:endParaRPr kumimoji="1" lang="zh-CN" altLang="en-US" dirty="0"/>
          </a:p>
        </p:txBody>
      </p:sp>
      <p:cxnSp>
        <p:nvCxnSpPr>
          <p:cNvPr id="72" name="直线箭头连接符 71"/>
          <p:cNvCxnSpPr>
            <a:stCxn id="70" idx="0"/>
            <a:endCxn id="53" idx="2"/>
          </p:cNvCxnSpPr>
          <p:nvPr/>
        </p:nvCxnSpPr>
        <p:spPr>
          <a:xfrm flipV="1">
            <a:off x="5737077" y="2328268"/>
            <a:ext cx="96676" cy="1366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文本框 72"/>
          <p:cNvSpPr txBox="1"/>
          <p:nvPr/>
        </p:nvSpPr>
        <p:spPr>
          <a:xfrm>
            <a:off x="6214838" y="3695252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a2.y</a:t>
            </a:r>
            <a:endParaRPr kumimoji="1" lang="zh-CN" altLang="en-US" dirty="0"/>
          </a:p>
        </p:txBody>
      </p:sp>
      <p:cxnSp>
        <p:nvCxnSpPr>
          <p:cNvPr id="74" name="直线箭头连接符 73"/>
          <p:cNvCxnSpPr>
            <a:stCxn id="73" idx="0"/>
            <a:endCxn id="75" idx="1"/>
          </p:cNvCxnSpPr>
          <p:nvPr/>
        </p:nvCxnSpPr>
        <p:spPr>
          <a:xfrm flipV="1">
            <a:off x="6505142" y="2637678"/>
            <a:ext cx="50633" cy="1057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右大括号 74"/>
          <p:cNvSpPr/>
          <p:nvPr/>
        </p:nvSpPr>
        <p:spPr>
          <a:xfrm rot="5400000">
            <a:off x="6394128" y="2267538"/>
            <a:ext cx="313258" cy="427021"/>
          </a:xfrm>
          <a:prstGeom prst="rightBrace">
            <a:avLst>
              <a:gd name="adj1" fmla="val 8333"/>
              <a:gd name="adj2" fmla="val 4882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1" name="文本框 80"/>
          <p:cNvSpPr txBox="1"/>
          <p:nvPr/>
        </p:nvSpPr>
        <p:spPr>
          <a:xfrm>
            <a:off x="6977628" y="3694683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b.z</a:t>
            </a:r>
            <a:endParaRPr kumimoji="1" lang="zh-CN" altLang="en-US" dirty="0"/>
          </a:p>
        </p:txBody>
      </p:sp>
      <p:cxnSp>
        <p:nvCxnSpPr>
          <p:cNvPr id="82" name="直线箭头连接符 81"/>
          <p:cNvCxnSpPr>
            <a:stCxn id="81" idx="0"/>
            <a:endCxn id="52" idx="2"/>
          </p:cNvCxnSpPr>
          <p:nvPr/>
        </p:nvCxnSpPr>
        <p:spPr>
          <a:xfrm flipV="1">
            <a:off x="7215033" y="2328264"/>
            <a:ext cx="75907" cy="1366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文本框 84"/>
          <p:cNvSpPr txBox="1"/>
          <p:nvPr/>
        </p:nvSpPr>
        <p:spPr>
          <a:xfrm>
            <a:off x="7965738" y="3694683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b.w</a:t>
            </a:r>
            <a:endParaRPr kumimoji="1" lang="zh-CN" altLang="en-US" dirty="0"/>
          </a:p>
        </p:txBody>
      </p:sp>
      <p:cxnSp>
        <p:nvCxnSpPr>
          <p:cNvPr id="86" name="直线箭头连接符 85"/>
          <p:cNvCxnSpPr>
            <a:stCxn id="85" idx="0"/>
            <a:endCxn id="49" idx="2"/>
          </p:cNvCxnSpPr>
          <p:nvPr/>
        </p:nvCxnSpPr>
        <p:spPr>
          <a:xfrm flipH="1" flipV="1">
            <a:off x="7760769" y="2328265"/>
            <a:ext cx="470427" cy="1366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2336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kumimoji="1" lang="en-US" altLang="zh-CN" dirty="0" smtClean="0"/>
              <a:t>Template T</a:t>
            </a:r>
            <a:r>
              <a:rPr kumimoji="1" lang="zh-CN" altLang="en-US" dirty="0" smtClean="0"/>
              <a:t> 的每个变量在</a:t>
            </a:r>
            <a:r>
              <a:rPr kumimoji="1" lang="en-US" altLang="zh-CN" dirty="0" smtClean="0"/>
              <a:t>T</a:t>
            </a:r>
            <a:r>
              <a:rPr kumimoji="1" lang="zh-CN" altLang="en-US" dirty="0" smtClean="0"/>
              <a:t>的实例</a:t>
            </a:r>
            <a:r>
              <a:rPr kumimoji="1" lang="en-US" altLang="zh-CN" dirty="0" smtClean="0"/>
              <a:t>t   </a:t>
            </a:r>
            <a:r>
              <a:rPr kumimoji="1" lang="zh-CN" altLang="en-US" dirty="0" smtClean="0"/>
              <a:t>中都有一个副本。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lang="en-US" altLang="zh-CN" b="1" dirty="0" err="1">
                <a:latin typeface="Menlo" charset="0"/>
              </a:rPr>
              <a:t>enum</a:t>
            </a:r>
            <a:r>
              <a:rPr lang="en-US" altLang="zh-CN" dirty="0">
                <a:latin typeface="Menlo" charset="0"/>
              </a:rPr>
              <a:t> ARGUMENT_TYPE {</a:t>
            </a:r>
          </a:p>
          <a:p>
            <a:r>
              <a:rPr lang="en-US" altLang="zh-CN" dirty="0">
                <a:latin typeface="Menlo" charset="0"/>
              </a:rPr>
              <a:t>  CONST_ARG,</a:t>
            </a:r>
          </a:p>
          <a:p>
            <a:r>
              <a:rPr lang="en-US" altLang="zh-CN" dirty="0">
                <a:latin typeface="Menlo" charset="0"/>
              </a:rPr>
              <a:t>  TEMPLATE_VAR_ARG,</a:t>
            </a:r>
          </a:p>
          <a:p>
            <a:r>
              <a:rPr lang="en-US" altLang="zh-CN" dirty="0">
                <a:latin typeface="Menlo" charset="0"/>
              </a:rPr>
              <a:t>  PARAMETER_ARG,</a:t>
            </a:r>
          </a:p>
          <a:p>
            <a:r>
              <a:rPr lang="en-US" altLang="zh-CN" dirty="0">
                <a:latin typeface="Menlo" charset="0"/>
              </a:rPr>
              <a:t>  REF_PARAMETER_ARG,</a:t>
            </a:r>
          </a:p>
          <a:p>
            <a:r>
              <a:rPr lang="en-US" altLang="zh-CN" dirty="0">
                <a:latin typeface="Menlo" charset="0"/>
              </a:rPr>
              <a:t>  FUN_POINTER_ARG,</a:t>
            </a:r>
          </a:p>
          <a:p>
            <a:r>
              <a:rPr lang="en-US" altLang="zh-CN" dirty="0">
                <a:latin typeface="Menlo" charset="0"/>
              </a:rPr>
              <a:t>  SELECT_VAR_ARG,</a:t>
            </a:r>
          </a:p>
          <a:p>
            <a:r>
              <a:rPr lang="en-US" altLang="zh-CN" dirty="0">
                <a:latin typeface="Menlo" charset="0"/>
              </a:rPr>
              <a:t>  EMPTY_ARG</a:t>
            </a:r>
          </a:p>
          <a:p>
            <a:r>
              <a:rPr lang="en-US" altLang="zh-CN" dirty="0">
                <a:latin typeface="Menlo" charset="0"/>
              </a:rPr>
              <a:t>};</a:t>
            </a:r>
            <a:endParaRPr lang="en-US" altLang="zh-CN" dirty="0">
              <a:effectLst/>
              <a:latin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65910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Template </a:t>
            </a:r>
            <a:r>
              <a:rPr kumimoji="1" lang="zh-CN" altLang="en-US" dirty="0" smtClean="0"/>
              <a:t>的参数列表介绍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32429"/>
            <a:ext cx="9984377" cy="1616364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18286" y="4127862"/>
            <a:ext cx="4043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Template </a:t>
            </a:r>
            <a:r>
              <a:rPr kumimoji="1" lang="zh-CN" altLang="en-US" dirty="0" smtClean="0"/>
              <a:t>的形参数列表的元素类型为</a:t>
            </a:r>
            <a:endParaRPr kumimoji="1" lang="zh-CN" altLang="en-US" dirty="0"/>
          </a:p>
        </p:txBody>
      </p:sp>
      <p:sp>
        <p:nvSpPr>
          <p:cNvPr id="7" name="左大括号 6"/>
          <p:cNvSpPr/>
          <p:nvPr/>
        </p:nvSpPr>
        <p:spPr>
          <a:xfrm>
            <a:off x="4130886" y="2895422"/>
            <a:ext cx="1158240" cy="300267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13" name="组 12"/>
          <p:cNvGrpSpPr/>
          <p:nvPr/>
        </p:nvGrpSpPr>
        <p:grpSpPr>
          <a:xfrm>
            <a:off x="5289126" y="2812513"/>
            <a:ext cx="6157308" cy="3059253"/>
            <a:chOff x="5716406" y="3090573"/>
            <a:chExt cx="6157308" cy="3059253"/>
          </a:xfrm>
        </p:grpSpPr>
        <p:sp>
          <p:nvSpPr>
            <p:cNvPr id="8" name="文本框 7"/>
            <p:cNvSpPr txBox="1"/>
            <p:nvPr/>
          </p:nvSpPr>
          <p:spPr>
            <a:xfrm>
              <a:off x="5761143" y="3090573"/>
              <a:ext cx="6112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Type &amp;  </a:t>
              </a:r>
              <a:r>
                <a:rPr kumimoji="1" lang="zh-CN" altLang="en-US" dirty="0" smtClean="0"/>
                <a:t>          </a:t>
              </a:r>
              <a:r>
                <a:rPr kumimoji="1" lang="zh-CN" altLang="en-US" dirty="0" smtClean="0">
                  <a:solidFill>
                    <a:srgbClr val="FF0000"/>
                  </a:solidFill>
                </a:rPr>
                <a:t>引用类型 </a:t>
              </a:r>
              <a:r>
                <a:rPr kumimoji="1" lang="zh-CN" altLang="en-US" dirty="0">
                  <a:solidFill>
                    <a:srgbClr val="FF0000"/>
                  </a:solidFill>
                </a:rPr>
                <a:t> </a:t>
              </a:r>
              <a:r>
                <a:rPr kumimoji="1" lang="zh-CN" altLang="en-US" dirty="0" smtClean="0">
                  <a:solidFill>
                    <a:srgbClr val="FF0000"/>
                  </a:solidFill>
                </a:rPr>
                <a:t> </a:t>
              </a:r>
              <a:r>
                <a:rPr kumimoji="1" lang="zh-CN" altLang="en-US" dirty="0" smtClean="0"/>
                <a:t>在新建</a:t>
              </a:r>
              <a:r>
                <a:rPr kumimoji="1" lang="en-US" altLang="zh-CN" dirty="0" smtClean="0"/>
                <a:t>Template </a:t>
              </a:r>
              <a:r>
                <a:rPr kumimoji="1" lang="zh-CN" altLang="en-US" dirty="0" smtClean="0"/>
                <a:t>实例时设置引用</a:t>
              </a:r>
              <a:r>
                <a:rPr kumimoji="1" lang="en-US" altLang="zh-CN" dirty="0" smtClean="0"/>
                <a:t> </a:t>
              </a:r>
              <a:endParaRPr kumimoji="1" lang="zh-CN" altLang="en-US" dirty="0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5716407" y="4086094"/>
              <a:ext cx="28985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err="1"/>
                <a:t>c</a:t>
              </a:r>
              <a:r>
                <a:rPr kumimoji="1" lang="en-US" altLang="zh-CN" dirty="0" err="1" smtClean="0"/>
                <a:t>onst</a:t>
              </a:r>
              <a:r>
                <a:rPr kumimoji="1" lang="en-US" altLang="zh-CN" dirty="0" smtClean="0"/>
                <a:t> Type &amp;  </a:t>
              </a:r>
              <a:r>
                <a:rPr kumimoji="1" lang="zh-CN" altLang="en-US" dirty="0" smtClean="0"/>
                <a:t> </a:t>
              </a:r>
              <a:r>
                <a:rPr kumimoji="1" lang="zh-CN" altLang="en-US" dirty="0" smtClean="0">
                  <a:solidFill>
                    <a:srgbClr val="FF0000"/>
                  </a:solidFill>
                </a:rPr>
                <a:t>常引用类型</a:t>
              </a:r>
              <a:r>
                <a:rPr kumimoji="1" lang="en-US" altLang="zh-CN" dirty="0" smtClean="0">
                  <a:solidFill>
                    <a:srgbClr val="FF0000"/>
                  </a:solidFill>
                </a:rPr>
                <a:t> </a:t>
              </a:r>
              <a:endParaRPr kumimoji="1"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5716406" y="5025627"/>
              <a:ext cx="43861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Type   </a:t>
              </a:r>
              <a:r>
                <a:rPr kumimoji="1" lang="zh-CN" altLang="en-US" dirty="0" smtClean="0"/>
                <a:t>             </a:t>
              </a:r>
              <a:r>
                <a:rPr kumimoji="1" lang="zh-CN" altLang="en-US" dirty="0" smtClean="0">
                  <a:solidFill>
                    <a:srgbClr val="FF0000"/>
                  </a:solidFill>
                </a:rPr>
                <a:t>传值类型              </a:t>
              </a:r>
              <a:r>
                <a:rPr kumimoji="1" lang="zh-CN" altLang="en-US" dirty="0" smtClean="0"/>
                <a:t>为参数值</a:t>
              </a:r>
              <a:endParaRPr kumimoji="1" lang="zh-CN" altLang="en-US" dirty="0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5761143" y="5780494"/>
              <a:ext cx="5654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err="1" smtClean="0"/>
                <a:t>SelfType</a:t>
              </a:r>
              <a:r>
                <a:rPr kumimoji="1" lang="en-US" altLang="zh-CN" dirty="0" smtClean="0"/>
                <a:t>   </a:t>
              </a:r>
              <a:r>
                <a:rPr kumimoji="1" lang="zh-CN" altLang="en-US" dirty="0" smtClean="0"/>
                <a:t>       </a:t>
              </a:r>
              <a:r>
                <a:rPr kumimoji="1" lang="zh-CN" altLang="en-US" dirty="0" smtClean="0">
                  <a:solidFill>
                    <a:srgbClr val="FF0000"/>
                  </a:solidFill>
                </a:rPr>
                <a:t>自定义数组类型  </a:t>
              </a:r>
              <a:r>
                <a:rPr kumimoji="1" lang="zh-CN" altLang="en-US" dirty="0" smtClean="0"/>
                <a:t>新建多个</a:t>
              </a:r>
              <a:r>
                <a:rPr kumimoji="1" lang="en-US" altLang="zh-CN" dirty="0" smtClean="0"/>
                <a:t>Id</a:t>
              </a:r>
              <a:r>
                <a:rPr kumimoji="1" lang="zh-CN" altLang="en-US" dirty="0" smtClean="0"/>
                <a:t>不同的实例</a:t>
              </a:r>
              <a:endParaRPr kumimoji="1"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951447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20105</TotalTime>
  <Words>401</Words>
  <Application>Microsoft Macintosh PowerPoint</Application>
  <PresentationFormat>宽屏</PresentationFormat>
  <Paragraphs>106</Paragraphs>
  <Slides>9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DengXian</vt:lpstr>
      <vt:lpstr>DengXian Light</vt:lpstr>
      <vt:lpstr>Mangal</vt:lpstr>
      <vt:lpstr>Menlo</vt:lpstr>
      <vt:lpstr>Arial</vt:lpstr>
      <vt:lpstr>Office 主题</vt:lpstr>
      <vt:lpstr>Graph model</vt:lpstr>
      <vt:lpstr>Model</vt:lpstr>
      <vt:lpstr>PowerPoint 演示文稿</vt:lpstr>
      <vt:lpstr>enable-guard</vt:lpstr>
      <vt:lpstr>TA 的状态表示</vt:lpstr>
      <vt:lpstr>TA 位置信息</vt:lpstr>
      <vt:lpstr>TA 的状态表示 Counter 部分</vt:lpstr>
      <vt:lpstr>PowerPoint 演示文稿</vt:lpstr>
      <vt:lpstr>Template 的参数列表介绍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 model</dc:title>
  <dc:creator>dailiyun</dc:creator>
  <cp:lastModifiedBy>dailiyun</cp:lastModifiedBy>
  <cp:revision>295</cp:revision>
  <dcterms:created xsi:type="dcterms:W3CDTF">2019-10-20T11:44:15Z</dcterms:created>
  <dcterms:modified xsi:type="dcterms:W3CDTF">2019-12-26T00:36:09Z</dcterms:modified>
</cp:coreProperties>
</file>