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94674"/>
  </p:normalViewPr>
  <p:slideViewPr>
    <p:cSldViewPr snapToGrid="0" snapToObjects="1">
      <p:cViewPr>
        <p:scale>
          <a:sx n="120" d="100"/>
          <a:sy n="120" d="100"/>
        </p:scale>
        <p:origin x="-2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1E1D-8D5C-2944-BE5F-EDE7C7F8C218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2123-9074-BE42-8FA3-8EAF6F80A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8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2123-9074-BE42-8FA3-8EAF6F80ACE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48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2123-9074-BE42-8FA3-8EAF6F80ACE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1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5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49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1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6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7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Graph 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831" y="389348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6842459" y="2211645"/>
            <a:ext cx="4045741" cy="1153103"/>
            <a:chOff x="4227402" y="1298802"/>
            <a:chExt cx="4045741" cy="1153103"/>
          </a:xfrm>
        </p:grpSpPr>
        <p:sp>
          <p:nvSpPr>
            <p:cNvPr id="4" name="椭圆 3"/>
            <p:cNvSpPr/>
            <p:nvPr/>
          </p:nvSpPr>
          <p:spPr>
            <a:xfrm>
              <a:off x="4278085" y="1298803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282543" y="1298802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箭头连接符 6"/>
            <p:cNvCxnSpPr>
              <a:stCxn id="4" idx="6"/>
              <a:endCxn id="5" idx="2"/>
            </p:cNvCxnSpPr>
            <p:nvPr/>
          </p:nvCxnSpPr>
          <p:spPr>
            <a:xfrm flipV="1">
              <a:off x="5268685" y="1690688"/>
              <a:ext cx="20138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227402" y="208257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Location </a:t>
              </a:r>
              <a:endParaRPr kumimoji="1" lang="zh-CN" altLang="en-US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0" y="1800849"/>
            <a:ext cx="6393738" cy="2409962"/>
            <a:chOff x="356286" y="2451905"/>
            <a:chExt cx="6393738" cy="2409962"/>
          </a:xfrm>
        </p:grpSpPr>
        <p:sp>
          <p:nvSpPr>
            <p:cNvPr id="18" name="文本框 17"/>
            <p:cNvSpPr txBox="1"/>
            <p:nvPr/>
          </p:nvSpPr>
          <p:spPr>
            <a:xfrm>
              <a:off x="356286" y="3465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变量</a:t>
              </a:r>
              <a:endParaRPr kumimoji="1"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22951" y="2451905"/>
              <a:ext cx="988540" cy="24099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00621" y="2486974"/>
              <a:ext cx="419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Clock  </a:t>
              </a:r>
              <a:r>
                <a:rPr kumimoji="1" lang="zh-CN" altLang="en-US" dirty="0" smtClean="0"/>
                <a:t>变量，每个 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时间变量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都是私有变量不共享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00620" y="3188317"/>
              <a:ext cx="4849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(Counter), </a:t>
              </a:r>
              <a:r>
                <a:rPr kumimoji="1" lang="zh-CN" altLang="en-US" dirty="0" smtClean="0"/>
                <a:t>系统和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都可以定义自己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的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变量。</a:t>
              </a:r>
              <a:r>
                <a:rPr kumimoji="1" lang="en-US" altLang="zh-CN" dirty="0" err="1" smtClean="0"/>
                <a:t>Int</a:t>
              </a:r>
              <a:r>
                <a:rPr kumimoji="1" lang="zh-CN" altLang="en-US" dirty="0" smtClean="0"/>
                <a:t> 变量为共享变量</a:t>
              </a:r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00620" y="3889660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</a:t>
              </a:r>
              <a:r>
                <a:rPr kumimoji="1" lang="zh-CN" altLang="en-US" dirty="0" smtClean="0"/>
                <a:t>和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变量一样</a:t>
              </a:r>
              <a:endParaRPr kumimoji="1" lang="en-US" altLang="zh-CN" dirty="0" smtClean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86164" y="4375763"/>
              <a:ext cx="3876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Channel </a:t>
              </a:r>
              <a:r>
                <a:rPr kumimoji="1" lang="zh-CN" altLang="en-US" dirty="0" smtClean="0"/>
                <a:t>不同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同步的信号</a:t>
              </a:r>
              <a:endParaRPr kumimoji="1" lang="en-US" altLang="zh-CN" dirty="0" smtClean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643545" y="4628142"/>
            <a:ext cx="7548455" cy="1956022"/>
            <a:chOff x="0" y="4769260"/>
            <a:chExt cx="7548455" cy="1956022"/>
          </a:xfrm>
        </p:grpSpPr>
        <p:grpSp>
          <p:nvGrpSpPr>
            <p:cNvPr id="17" name="组 16"/>
            <p:cNvGrpSpPr/>
            <p:nvPr/>
          </p:nvGrpSpPr>
          <p:grpSpPr>
            <a:xfrm>
              <a:off x="0" y="4769260"/>
              <a:ext cx="7548455" cy="1956022"/>
              <a:chOff x="446315" y="3102429"/>
              <a:chExt cx="7548455" cy="195602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446315" y="3712029"/>
                <a:ext cx="2015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Location </a:t>
                </a:r>
                <a:r>
                  <a:rPr kumimoji="1" lang="zh-CN" altLang="en-US" dirty="0" smtClean="0"/>
                  <a:t>的类型为</a:t>
                </a:r>
                <a:endParaRPr kumimoji="1" lang="zh-CN" altLang="en-US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2481944" y="3102429"/>
                <a:ext cx="5512826" cy="1956022"/>
                <a:chOff x="2481944" y="3102429"/>
                <a:chExt cx="5512826" cy="1956022"/>
              </a:xfrm>
            </p:grpSpPr>
            <p:sp>
              <p:nvSpPr>
                <p:cNvPr id="12" name="左大括号 11"/>
                <p:cNvSpPr/>
                <p:nvPr/>
              </p:nvSpPr>
              <p:spPr>
                <a:xfrm>
                  <a:off x="2481944" y="3102429"/>
                  <a:ext cx="326571" cy="182924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741446" y="3115669"/>
                  <a:ext cx="4689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Initial  location </a:t>
                  </a:r>
                  <a:r>
                    <a:rPr kumimoji="1" lang="zh-CN" altLang="en-US" dirty="0" smtClean="0"/>
                    <a:t>（只有一个，系统的出发点）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645229" y="4412120"/>
                  <a:ext cx="53495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时间被冻结，不能向前走，下一步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从</a:t>
                  </a:r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 出发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675992" y="4051872"/>
                  <a:ext cx="44470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Urgent  location </a:t>
                  </a:r>
                  <a:r>
                    <a:rPr kumimoji="1" lang="en-US" altLang="zh-CN" dirty="0"/>
                    <a:t> </a:t>
                  </a:r>
                  <a:r>
                    <a:rPr kumimoji="1" lang="zh-CN" altLang="en-US" dirty="0" smtClean="0"/>
                    <a:t>时间被冻结，不能向前走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2229677" y="5265994"/>
              <a:ext cx="4964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Normal  location </a:t>
              </a:r>
              <a:r>
                <a:rPr kumimoji="1" lang="en-US" altLang="zh-CN" dirty="0"/>
                <a:t> </a:t>
              </a:r>
              <a:r>
                <a:rPr kumimoji="1" lang="zh-CN" altLang="en-US" dirty="0" smtClean="0"/>
                <a:t>时间变量和全局时间同步增加</a:t>
              </a:r>
              <a:endParaRPr kumimoji="1"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191262" y="221164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204" y="991746"/>
            <a:ext cx="853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=&lt;enable-guard, channel- synchronized, counter-update, clock-reset &gt;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0204" y="2058085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enable-guard:= 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constant 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 &amp;&amp;  </a:t>
            </a:r>
            <a:r>
              <a:rPr kumimoji="1" lang="en-US" altLang="zh-CN" dirty="0" err="1" smtClean="0"/>
              <a:t>counter_x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counter_y</a:t>
            </a:r>
            <a:r>
              <a:rPr kumimoji="1" lang="en-US" altLang="zh-CN" dirty="0" smtClean="0"/>
              <a:t> &lt; (&lt;=) constant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532" y="3216757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channel- synchronized:= </a:t>
            </a:r>
            <a:r>
              <a:rPr kumimoji="1" lang="en-US" altLang="zh-CN" dirty="0" err="1" smtClean="0"/>
              <a:t>chan</a:t>
            </a:r>
            <a:r>
              <a:rPr kumimoji="1" lang="en-US" altLang="zh-CN" dirty="0" smtClean="0"/>
              <a:t>! (</a:t>
            </a:r>
            <a:r>
              <a:rPr kumimoji="1" lang="en-US" altLang="zh-CN" dirty="0" err="1" smtClean="0"/>
              <a:t>chan</a:t>
            </a:r>
            <a:r>
              <a:rPr kumimoji="1" lang="en-US" altLang="zh-CN" dirty="0"/>
              <a:t>?</a:t>
            </a:r>
            <a:r>
              <a:rPr kumimoji="1"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89903" y="323242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发送同步信号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接受同步信号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8949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388624" y="1838029"/>
            <a:ext cx="843674" cy="4072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298" y="183802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lock  constraint</a:t>
            </a:r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021570" y="1411323"/>
            <a:ext cx="382772" cy="1222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04342" y="13213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04342" y="182105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&lt;  (&lt;=)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4342" y="232076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26515" y="442528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ounter constraint</a:t>
            </a:r>
            <a:endParaRPr kumimoji="1"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5184873" y="3321639"/>
            <a:ext cx="438937" cy="2588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23810" y="31929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3809" y="382307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23809" y="52764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function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3809" y="4549742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function</a:t>
            </a:r>
            <a:r>
              <a:rPr kumimoji="1" lang="en-US" altLang="zh-CN" smtClean="0"/>
              <a:t>  </a:t>
            </a:r>
            <a:r>
              <a:rPr kumimoji="1" lang="en-US" altLang="zh-CN" dirty="0" smtClean="0"/>
              <a:t>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9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的状态表示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3880" y="2841099"/>
            <a:ext cx="2445250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1525286" y="2485866"/>
            <a:ext cx="522438" cy="2445250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0397" y="3763852"/>
            <a:ext cx="2024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component </a:t>
            </a:r>
          </a:p>
          <a:p>
            <a:r>
              <a:rPr kumimoji="1" lang="zh-CN" altLang="en-US" dirty="0" smtClean="0"/>
              <a:t>当前所在的节点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1350294" y="23643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位置</a:t>
            </a:r>
            <a:endParaRPr kumimoji="1" lang="zh-CN" altLang="en-US"/>
          </a:p>
        </p:txBody>
      </p:sp>
      <p:grpSp>
        <p:nvGrpSpPr>
          <p:cNvPr id="9" name="组 8"/>
          <p:cNvGrpSpPr/>
          <p:nvPr/>
        </p:nvGrpSpPr>
        <p:grpSpPr>
          <a:xfrm>
            <a:off x="3009130" y="2069212"/>
            <a:ext cx="6057130" cy="3389280"/>
            <a:chOff x="5457641" y="2139405"/>
            <a:chExt cx="6057130" cy="3389280"/>
          </a:xfrm>
        </p:grpSpPr>
        <p:sp>
          <p:nvSpPr>
            <p:cNvPr id="6" name="矩形 5"/>
            <p:cNvSpPr/>
            <p:nvPr/>
          </p:nvSpPr>
          <p:spPr>
            <a:xfrm>
              <a:off x="5486894" y="2896456"/>
              <a:ext cx="2445250" cy="60617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932147" y="2896457"/>
              <a:ext cx="609109" cy="6061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5457641" y="2139405"/>
              <a:ext cx="6057130" cy="3389280"/>
              <a:chOff x="5457641" y="2139405"/>
              <a:chExt cx="6057130" cy="338928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5912885" y="2361044"/>
                <a:ext cx="1508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Counter </a:t>
                </a:r>
                <a:r>
                  <a:rPr kumimoji="1" lang="zh-CN" altLang="en-US" dirty="0" smtClean="0"/>
                  <a:t>取值</a:t>
                </a:r>
                <a:endParaRPr kumimoji="1"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610221" y="3993032"/>
                <a:ext cx="2289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每个</a:t>
                </a:r>
                <a:r>
                  <a:rPr kumimoji="1" lang="en-US" altLang="zh-CN" dirty="0" smtClean="0"/>
                  <a:t>counter</a:t>
                </a:r>
              </a:p>
              <a:p>
                <a:r>
                  <a:rPr kumimoji="1" lang="en-US" altLang="zh-CN" dirty="0"/>
                  <a:t>(</a:t>
                </a:r>
                <a:r>
                  <a:rPr kumimoji="1" lang="en-US" altLang="zh-CN" dirty="0" err="1" smtClean="0"/>
                  <a:t>int</a:t>
                </a:r>
                <a:r>
                  <a:rPr kumimoji="1" lang="en-US" altLang="zh-CN" dirty="0" smtClean="0"/>
                  <a:t>, bool)</a:t>
                </a:r>
                <a:r>
                  <a:rPr kumimoji="1" lang="zh-CN" altLang="en-US" dirty="0" smtClean="0"/>
                  <a:t>当前的取值</a:t>
                </a:r>
                <a:endParaRPr kumimoji="1" lang="zh-CN" altLang="en-US" dirty="0"/>
              </a:p>
            </p:txBody>
          </p:sp>
          <p:sp>
            <p:nvSpPr>
              <p:cNvPr id="19" name="左大括号 18"/>
              <p:cNvSpPr/>
              <p:nvPr/>
            </p:nvSpPr>
            <p:spPr>
              <a:xfrm rot="16200000">
                <a:off x="6419047" y="2497528"/>
                <a:ext cx="522438" cy="2445250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785739" y="2139405"/>
                <a:ext cx="9733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Freeze</a:t>
                </a:r>
              </a:p>
              <a:p>
                <a:r>
                  <a:rPr kumimoji="1" lang="en-US" altLang="zh-CN" dirty="0" smtClean="0"/>
                  <a:t>location</a:t>
                </a:r>
                <a:endParaRPr kumimoji="1" lang="zh-CN" altLang="en-US" dirty="0"/>
              </a:p>
            </p:txBody>
          </p:sp>
          <p:sp>
            <p:nvSpPr>
              <p:cNvPr id="24" name="左大括号 23"/>
              <p:cNvSpPr/>
              <p:nvPr/>
            </p:nvSpPr>
            <p:spPr>
              <a:xfrm rot="16200000">
                <a:off x="7960856" y="3477185"/>
                <a:ext cx="522438" cy="573334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694253" y="4051357"/>
                <a:ext cx="162897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 </a:t>
                </a:r>
                <a:r>
                  <a:rPr kumimoji="1" lang="zh-CN" altLang="en-US" dirty="0" smtClean="0"/>
                  <a:t>占一个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位置，表明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当时状态是否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为</a:t>
                </a:r>
                <a:r>
                  <a:rPr kumimoji="1" lang="en-US" altLang="zh-CN" dirty="0" smtClean="0"/>
                  <a:t>Freeze time </a:t>
                </a:r>
              </a:p>
              <a:p>
                <a:r>
                  <a:rPr kumimoji="1" lang="en-US" altLang="zh-CN" dirty="0" smtClean="0"/>
                  <a:t>location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541259" y="2896458"/>
                <a:ext cx="2973512" cy="60617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323225" y="2444084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Clock </a:t>
                </a:r>
                <a:r>
                  <a:rPr kumimoji="1" lang="zh-CN" altLang="en-US" dirty="0" smtClean="0"/>
                  <a:t>取值</a:t>
                </a:r>
                <a:endParaRPr kumimoji="1" lang="en-US" altLang="zh-CN" dirty="0" smtClean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150254" y="4030849"/>
                <a:ext cx="21339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每个</a:t>
                </a:r>
                <a:r>
                  <a:rPr kumimoji="1" lang="en-US" altLang="zh-CN" dirty="0" smtClean="0"/>
                  <a:t> component </a:t>
                </a:r>
              </a:p>
              <a:p>
                <a:r>
                  <a:rPr kumimoji="1" lang="zh-CN" altLang="en-US" dirty="0" smtClean="0"/>
                  <a:t>的每个</a:t>
                </a:r>
                <a:r>
                  <a:rPr kumimoji="1" lang="en-US" altLang="zh-CN" dirty="0" smtClean="0"/>
                  <a:t>clock </a:t>
                </a:r>
                <a:r>
                  <a:rPr kumimoji="1" lang="zh-CN" altLang="en-US" dirty="0" smtClean="0"/>
                  <a:t>的当前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取值</a:t>
                </a:r>
                <a:endParaRPr kumimoji="1" lang="en-US" altLang="zh-CN" dirty="0" smtClean="0"/>
              </a:p>
            </p:txBody>
          </p:sp>
          <p:sp>
            <p:nvSpPr>
              <p:cNvPr id="29" name="左大括号 28"/>
              <p:cNvSpPr/>
              <p:nvPr/>
            </p:nvSpPr>
            <p:spPr>
              <a:xfrm rot="16200000">
                <a:off x="9750536" y="2249657"/>
                <a:ext cx="522438" cy="2940992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9066257" y="2826263"/>
            <a:ext cx="609109" cy="6061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左大括号 30"/>
          <p:cNvSpPr/>
          <p:nvPr/>
        </p:nvSpPr>
        <p:spPr>
          <a:xfrm rot="16200000">
            <a:off x="9124225" y="3386692"/>
            <a:ext cx="522438" cy="573334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690660" y="3968470"/>
            <a:ext cx="247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占一个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位置</a:t>
            </a:r>
            <a:r>
              <a:rPr kumimoji="1" lang="zh-CN" altLang="en-US" dirty="0" smtClean="0"/>
              <a:t>，这个状态的父</a:t>
            </a:r>
            <a:endParaRPr kumimoji="1" lang="en-US" altLang="zh-CN" dirty="0" smtClean="0"/>
          </a:p>
          <a:p>
            <a:r>
              <a:rPr kumimoji="1" lang="zh-CN" altLang="en-US" dirty="0" smtClean="0"/>
              <a:t>状态的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号，如果是第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一状态则把值设为</a:t>
            </a:r>
            <a:r>
              <a:rPr kumimoji="1" lang="en-US" altLang="zh-CN" dirty="0" smtClean="0"/>
              <a:t>-1.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71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位置信息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77843"/>
            <a:ext cx="2445250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3071" y="2471173"/>
            <a:ext cx="2024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component </a:t>
            </a:r>
          </a:p>
          <a:p>
            <a:r>
              <a:rPr kumimoji="1" lang="zh-CN" altLang="en-US" dirty="0" smtClean="0"/>
              <a:t>当前所在的节点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3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 </a:t>
            </a:r>
            <a:r>
              <a:rPr kumimoji="1" lang="zh-CN" altLang="en-US" dirty="0"/>
              <a:t>的状态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 Counter 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840" y="195894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Counter</a:t>
            </a:r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624840" y="4304282"/>
            <a:ext cx="1681904" cy="2189568"/>
            <a:chOff x="624840" y="3297415"/>
            <a:chExt cx="1681904" cy="2189568"/>
          </a:xfrm>
        </p:grpSpPr>
        <p:sp>
          <p:nvSpPr>
            <p:cNvPr id="5" name="文本框 4"/>
            <p:cNvSpPr txBox="1"/>
            <p:nvPr/>
          </p:nvSpPr>
          <p:spPr>
            <a:xfrm>
              <a:off x="624840" y="365759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T1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840" y="485539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</a:t>
              </a:r>
              <a:endParaRPr kumimoji="1" lang="zh-CN" altLang="en-US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1051560" y="3389346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48656" y="329741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x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44007" y="3935000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y[2]</a:t>
              </a:r>
              <a:endParaRPr kumimoji="1"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051560" y="4593131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44007" y="452977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z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34229" y="511765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w</a:t>
              </a:r>
              <a:endParaRPr kumimoji="1"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02824" y="34279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1250108" y="3170163"/>
            <a:ext cx="397096" cy="89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47204" y="31004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7204" y="365816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y[4]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445596" y="464851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T1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a1, a2</a:t>
            </a:r>
            <a:r>
              <a:rPr kumimoji="1" lang="zh-CN" altLang="en-US" dirty="0" smtClean="0"/>
              <a:t>两个实例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9941" y="590300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T2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一个实例</a:t>
            </a:r>
            <a:endParaRPr kumimoji="1" lang="zh-CN" altLang="en-US" dirty="0"/>
          </a:p>
        </p:txBody>
      </p:sp>
      <p:grpSp>
        <p:nvGrpSpPr>
          <p:cNvPr id="88" name="组 87"/>
          <p:cNvGrpSpPr/>
          <p:nvPr/>
        </p:nvGrpSpPr>
        <p:grpSpPr>
          <a:xfrm>
            <a:off x="1762584" y="1824358"/>
            <a:ext cx="6233099" cy="503916"/>
            <a:chOff x="1762585" y="2000086"/>
            <a:chExt cx="4192119" cy="328187"/>
          </a:xfrm>
        </p:grpSpPr>
        <p:grpSp>
          <p:nvGrpSpPr>
            <p:cNvPr id="41" name="组 40"/>
            <p:cNvGrpSpPr/>
            <p:nvPr/>
          </p:nvGrpSpPr>
          <p:grpSpPr>
            <a:xfrm>
              <a:off x="1762585" y="2000088"/>
              <a:ext cx="2592060" cy="328185"/>
              <a:chOff x="1762585" y="2000088"/>
              <a:chExt cx="2592060" cy="328185"/>
            </a:xfrm>
          </p:grpSpPr>
          <p:grpSp>
            <p:nvGrpSpPr>
              <p:cNvPr id="29" name="组 28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</a:t>
                  </a:r>
                  <a:endParaRPr kumimoji="1" lang="zh-CN" altLang="en-US" sz="8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2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0" name="组 29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3</a:t>
                  </a:r>
                  <a:endParaRPr kumimoji="1" lang="zh-CN" altLang="en-US" sz="8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4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>
                <a:off x="3058615" y="2000089"/>
                <a:ext cx="642668" cy="328182"/>
                <a:chOff x="1762585" y="2000091"/>
                <a:chExt cx="642668" cy="32818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5</a:t>
                  </a:r>
                  <a:endParaRPr kumimoji="1" lang="zh-CN" altLang="en-US" sz="800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6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6" name="组 35"/>
              <p:cNvGrpSpPr/>
              <p:nvPr/>
            </p:nvGrpSpPr>
            <p:grpSpPr>
              <a:xfrm>
                <a:off x="3711977" y="2000088"/>
                <a:ext cx="642668" cy="328182"/>
                <a:chOff x="1762585" y="2000091"/>
                <a:chExt cx="642668" cy="328182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762585" y="2000092"/>
                  <a:ext cx="314723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7</a:t>
                  </a:r>
                  <a:endParaRPr kumimoji="1" lang="zh-CN" altLang="en-US" sz="800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8</a:t>
                  </a:r>
                  <a:endParaRPr kumimoji="1" lang="zh-CN" altLang="en-US" sz="800" dirty="0"/>
                </a:p>
              </p:txBody>
            </p:sp>
          </p:grpSp>
        </p:grpSp>
        <p:grpSp>
          <p:nvGrpSpPr>
            <p:cNvPr id="42" name="组 41"/>
            <p:cNvGrpSpPr/>
            <p:nvPr/>
          </p:nvGrpSpPr>
          <p:grpSpPr>
            <a:xfrm>
              <a:off x="4342687" y="2000086"/>
              <a:ext cx="1612017" cy="328183"/>
              <a:chOff x="1762585" y="2000090"/>
              <a:chExt cx="1612017" cy="328183"/>
            </a:xfrm>
          </p:grpSpPr>
          <p:grpSp>
            <p:nvGrpSpPr>
              <p:cNvPr id="43" name="组 42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9</a:t>
                  </a:r>
                  <a:endParaRPr kumimoji="1" lang="zh-CN" altLang="en-US" sz="800" dirty="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10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44" name="组 43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11</a:t>
                  </a:r>
                  <a:endParaRPr kumimoji="1" lang="zh-CN" altLang="en-US" sz="800" dirty="0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12</a:t>
                  </a:r>
                  <a:endParaRPr kumimoji="1" lang="zh-CN" altLang="en-US" sz="800" dirty="0"/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3058615" y="2000090"/>
                <a:ext cx="315987" cy="328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13</a:t>
                </a:r>
                <a:endParaRPr kumimoji="1" lang="zh-CN" altLang="en-US" sz="800" dirty="0"/>
              </a:p>
            </p:txBody>
          </p:sp>
        </p:grpSp>
      </p:grpSp>
      <p:cxnSp>
        <p:nvCxnSpPr>
          <p:cNvPr id="56" name="直线箭头连接符 55"/>
          <p:cNvCxnSpPr>
            <a:endCxn id="4" idx="2"/>
          </p:cNvCxnSpPr>
          <p:nvPr/>
        </p:nvCxnSpPr>
        <p:spPr>
          <a:xfrm flipH="1" flipV="1">
            <a:off x="1997499" y="2328274"/>
            <a:ext cx="91769" cy="8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 rot="5400000">
            <a:off x="3060790" y="1730772"/>
            <a:ext cx="260849" cy="1448143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/>
          <p:cNvCxnSpPr>
            <a:endCxn id="57" idx="1"/>
          </p:cNvCxnSpPr>
          <p:nvPr/>
        </p:nvCxnSpPr>
        <p:spPr>
          <a:xfrm flipV="1">
            <a:off x="2359231" y="2585268"/>
            <a:ext cx="848999" cy="12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84546" y="367943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1.x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62" idx="0"/>
            <a:endCxn id="40" idx="2"/>
          </p:cNvCxnSpPr>
          <p:nvPr/>
        </p:nvCxnSpPr>
        <p:spPr>
          <a:xfrm flipV="1">
            <a:off x="4171644" y="2328269"/>
            <a:ext cx="238601" cy="135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22427" y="36794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a1.y</a:t>
            </a:r>
            <a:endParaRPr kumimoji="1" lang="zh-CN" altLang="en-US" dirty="0"/>
          </a:p>
        </p:txBody>
      </p:sp>
      <p:sp>
        <p:nvSpPr>
          <p:cNvPr id="67" name="右大括号 66"/>
          <p:cNvSpPr/>
          <p:nvPr/>
        </p:nvSpPr>
        <p:spPr>
          <a:xfrm rot="5400000">
            <a:off x="4920902" y="2207475"/>
            <a:ext cx="313260" cy="508930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直线箭头连接符 68"/>
          <p:cNvCxnSpPr>
            <a:stCxn id="66" idx="0"/>
            <a:endCxn id="67" idx="1"/>
          </p:cNvCxnSpPr>
          <p:nvPr/>
        </p:nvCxnSpPr>
        <p:spPr>
          <a:xfrm flipV="1">
            <a:off x="4912731" y="2618570"/>
            <a:ext cx="170781" cy="10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49979" y="36946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.x</a:t>
            </a:r>
            <a:endParaRPr kumimoji="1" lang="zh-CN" altLang="en-US" dirty="0"/>
          </a:p>
        </p:txBody>
      </p:sp>
      <p:cxnSp>
        <p:nvCxnSpPr>
          <p:cNvPr id="72" name="直线箭头连接符 71"/>
          <p:cNvCxnSpPr>
            <a:stCxn id="70" idx="0"/>
            <a:endCxn id="53" idx="2"/>
          </p:cNvCxnSpPr>
          <p:nvPr/>
        </p:nvCxnSpPr>
        <p:spPr>
          <a:xfrm flipV="1">
            <a:off x="5737077" y="2328268"/>
            <a:ext cx="96676" cy="13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214838" y="369525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a2.y</a:t>
            </a:r>
            <a:endParaRPr kumimoji="1" lang="zh-CN" altLang="en-US" dirty="0"/>
          </a:p>
        </p:txBody>
      </p:sp>
      <p:cxnSp>
        <p:nvCxnSpPr>
          <p:cNvPr id="74" name="直线箭头连接符 73"/>
          <p:cNvCxnSpPr>
            <a:stCxn id="73" idx="0"/>
            <a:endCxn id="75" idx="1"/>
          </p:cNvCxnSpPr>
          <p:nvPr/>
        </p:nvCxnSpPr>
        <p:spPr>
          <a:xfrm flipV="1">
            <a:off x="6505142" y="2637678"/>
            <a:ext cx="50633" cy="105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大括号 74"/>
          <p:cNvSpPr/>
          <p:nvPr/>
        </p:nvSpPr>
        <p:spPr>
          <a:xfrm rot="5400000">
            <a:off x="6394128" y="2267538"/>
            <a:ext cx="313258" cy="427021"/>
          </a:xfrm>
          <a:prstGeom prst="rightBrace">
            <a:avLst>
              <a:gd name="adj1" fmla="val 8333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977628" y="36946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b.z</a:t>
            </a:r>
            <a:endParaRPr kumimoji="1" lang="zh-CN" altLang="en-US" dirty="0"/>
          </a:p>
        </p:txBody>
      </p:sp>
      <p:cxnSp>
        <p:nvCxnSpPr>
          <p:cNvPr id="82" name="直线箭头连接符 81"/>
          <p:cNvCxnSpPr>
            <a:stCxn id="81" idx="0"/>
            <a:endCxn id="52" idx="2"/>
          </p:cNvCxnSpPr>
          <p:nvPr/>
        </p:nvCxnSpPr>
        <p:spPr>
          <a:xfrm flipV="1">
            <a:off x="7215033" y="2328264"/>
            <a:ext cx="75907" cy="136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65738" y="36946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b.w</a:t>
            </a:r>
            <a:endParaRPr kumimoji="1" lang="zh-CN" altLang="en-US" dirty="0"/>
          </a:p>
        </p:txBody>
      </p:sp>
      <p:cxnSp>
        <p:nvCxnSpPr>
          <p:cNvPr id="86" name="直线箭头连接符 85"/>
          <p:cNvCxnSpPr>
            <a:stCxn id="85" idx="0"/>
            <a:endCxn id="49" idx="2"/>
          </p:cNvCxnSpPr>
          <p:nvPr/>
        </p:nvCxnSpPr>
        <p:spPr>
          <a:xfrm flipH="1" flipV="1">
            <a:off x="7760769" y="2328265"/>
            <a:ext cx="470427" cy="136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Template T</a:t>
            </a:r>
            <a:r>
              <a:rPr kumimoji="1" lang="zh-CN" altLang="en-US" dirty="0" smtClean="0"/>
              <a:t> 的每个变量在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的实例</a:t>
            </a:r>
            <a:r>
              <a:rPr kumimoji="1" lang="en-US" altLang="zh-CN" dirty="0" smtClean="0"/>
              <a:t>t   </a:t>
            </a:r>
            <a:r>
              <a:rPr kumimoji="1" lang="zh-CN" altLang="en-US" dirty="0" smtClean="0"/>
              <a:t>中都有一个副本。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 err="1">
                <a:latin typeface="Menlo" charset="0"/>
              </a:rPr>
              <a:t>enum</a:t>
            </a:r>
            <a:r>
              <a:rPr lang="en-US" altLang="zh-CN" dirty="0">
                <a:latin typeface="Menlo" charset="0"/>
              </a:rPr>
              <a:t> ARGUMENT_TYPE {</a:t>
            </a:r>
          </a:p>
          <a:p>
            <a:r>
              <a:rPr lang="en-US" altLang="zh-CN" dirty="0">
                <a:latin typeface="Menlo" charset="0"/>
              </a:rPr>
              <a:t>  CONST_ARG,</a:t>
            </a:r>
          </a:p>
          <a:p>
            <a:r>
              <a:rPr lang="en-US" altLang="zh-CN" dirty="0">
                <a:latin typeface="Menlo" charset="0"/>
              </a:rPr>
              <a:t>  TEMPLATE_VAR_ARG,</a:t>
            </a:r>
          </a:p>
          <a:p>
            <a:r>
              <a:rPr lang="en-US" altLang="zh-CN" dirty="0">
                <a:latin typeface="Menlo" charset="0"/>
              </a:rPr>
              <a:t>  PARAMETER_ARG,</a:t>
            </a:r>
          </a:p>
          <a:p>
            <a:r>
              <a:rPr lang="en-US" altLang="zh-CN" dirty="0">
                <a:latin typeface="Menlo" charset="0"/>
              </a:rPr>
              <a:t>  REF_PARAMETER_ARG,</a:t>
            </a:r>
          </a:p>
          <a:p>
            <a:r>
              <a:rPr lang="en-US" altLang="zh-CN" dirty="0">
                <a:latin typeface="Menlo" charset="0"/>
              </a:rPr>
              <a:t>  FUN_POINTER_ARG,</a:t>
            </a:r>
          </a:p>
          <a:p>
            <a:r>
              <a:rPr lang="en-US" altLang="zh-CN" dirty="0">
                <a:latin typeface="Menlo" charset="0"/>
              </a:rPr>
              <a:t>  SELECT_VAR_ARG,</a:t>
            </a:r>
          </a:p>
          <a:p>
            <a:r>
              <a:rPr lang="en-US" altLang="zh-CN" dirty="0">
                <a:latin typeface="Menlo" charset="0"/>
              </a:rPr>
              <a:t>  EMPTY_ARG</a:t>
            </a:r>
          </a:p>
          <a:p>
            <a:r>
              <a:rPr lang="en-US" altLang="zh-CN" dirty="0">
                <a:latin typeface="Menlo" charset="0"/>
              </a:rPr>
              <a:t>};</a:t>
            </a:r>
            <a:endParaRPr lang="en-US" altLang="zh-CN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的参数列表介绍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429"/>
            <a:ext cx="9984377" cy="1616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286" y="412786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的形参数列表的元素类型为</a:t>
            </a:r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30886" y="2895422"/>
            <a:ext cx="1158240" cy="3002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5289126" y="2812513"/>
            <a:ext cx="6157308" cy="3059253"/>
            <a:chOff x="5716406" y="3090573"/>
            <a:chExt cx="6157308" cy="3059253"/>
          </a:xfrm>
        </p:grpSpPr>
        <p:sp>
          <p:nvSpPr>
            <p:cNvPr id="8" name="文本框 7"/>
            <p:cNvSpPr txBox="1"/>
            <p:nvPr/>
          </p:nvSpPr>
          <p:spPr>
            <a:xfrm>
              <a:off x="5761143" y="3090573"/>
              <a:ext cx="611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&amp;  </a:t>
              </a:r>
              <a:r>
                <a:rPr kumimoji="1" lang="zh-CN" altLang="en-US" dirty="0" smtClean="0"/>
                <a:t>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引用类型 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/>
                <a:t>在新建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实例时设置引用</a:t>
              </a:r>
              <a:r>
                <a:rPr kumimoji="1" lang="en-US" altLang="zh-CN" dirty="0" smtClean="0"/>
                <a:t> 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16407" y="4086094"/>
              <a:ext cx="289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c</a:t>
              </a:r>
              <a:r>
                <a:rPr kumimoji="1" lang="en-US" altLang="zh-CN" dirty="0" err="1" smtClean="0"/>
                <a:t>onst</a:t>
              </a:r>
              <a:r>
                <a:rPr kumimoji="1" lang="en-US" altLang="zh-CN" dirty="0" smtClean="0"/>
                <a:t> Type &amp;  </a:t>
              </a:r>
              <a:r>
                <a:rPr kumimoji="1" lang="zh-CN" altLang="en-US" dirty="0" smtClean="0"/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常引用类型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 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16406" y="5025627"/>
              <a:ext cx="438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  </a:t>
              </a:r>
              <a:r>
                <a:rPr kumimoji="1" lang="zh-CN" altLang="en-US" dirty="0" smtClean="0"/>
                <a:t>   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传值类型              </a:t>
              </a:r>
              <a:r>
                <a:rPr kumimoji="1" lang="zh-CN" altLang="en-US" dirty="0" smtClean="0"/>
                <a:t>为参数值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61143" y="5780494"/>
              <a:ext cx="5654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SelfType</a:t>
              </a:r>
              <a:r>
                <a:rPr kumimoji="1" lang="en-US" altLang="zh-CN" dirty="0" smtClean="0"/>
                <a:t>   </a:t>
              </a:r>
              <a:r>
                <a:rPr kumimoji="1" lang="zh-CN" altLang="en-US" dirty="0" smtClean="0"/>
                <a:t>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自定义数组类型  </a:t>
              </a:r>
              <a:r>
                <a:rPr kumimoji="1" lang="zh-CN" altLang="en-US" dirty="0" smtClean="0"/>
                <a:t>新建多个</a:t>
              </a:r>
              <a:r>
                <a:rPr kumimoji="1" lang="en-US" altLang="zh-CN" dirty="0" smtClean="0"/>
                <a:t>Id</a:t>
              </a:r>
              <a:r>
                <a:rPr kumimoji="1" lang="zh-CN" altLang="en-US" dirty="0" smtClean="0"/>
                <a:t>不同的实例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14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24534</TotalTime>
  <Words>429</Words>
  <Application>Microsoft Macintosh PowerPoint</Application>
  <PresentationFormat>宽屏</PresentationFormat>
  <Paragraphs>110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Mangal</vt:lpstr>
      <vt:lpstr>Menlo</vt:lpstr>
      <vt:lpstr>Arial</vt:lpstr>
      <vt:lpstr>Office 主题</vt:lpstr>
      <vt:lpstr>Graph model</vt:lpstr>
      <vt:lpstr>Model</vt:lpstr>
      <vt:lpstr>PowerPoint 演示文稿</vt:lpstr>
      <vt:lpstr>enable-guard</vt:lpstr>
      <vt:lpstr>TA 的状态表示</vt:lpstr>
      <vt:lpstr>TA 位置信息</vt:lpstr>
      <vt:lpstr>TA 的状态表示 Counter 部分</vt:lpstr>
      <vt:lpstr>PowerPoint 演示文稿</vt:lpstr>
      <vt:lpstr>Template 的参数列表介绍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</dc:title>
  <dc:creator>dailiyun</dc:creator>
  <cp:lastModifiedBy>dailiyun</cp:lastModifiedBy>
  <cp:revision>297</cp:revision>
  <dcterms:created xsi:type="dcterms:W3CDTF">2019-10-20T11:44:15Z</dcterms:created>
  <dcterms:modified xsi:type="dcterms:W3CDTF">2019-12-29T02:25:22Z</dcterms:modified>
</cp:coreProperties>
</file>