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5"/>
    <p:restoredTop sz="94674"/>
  </p:normalViewPr>
  <p:slideViewPr>
    <p:cSldViewPr snapToGrid="0" snapToObjects="1">
      <p:cViewPr>
        <p:scale>
          <a:sx n="120" d="100"/>
          <a:sy n="120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41E1D-8D5C-2944-BE5F-EDE7C7F8C218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82123-9074-BE42-8FA3-8EAF6F80AC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58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82123-9074-BE42-8FA3-8EAF6F80ACE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06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88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19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54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45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49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6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16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6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57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34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52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Graph model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代立云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90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831" y="389348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grpSp>
        <p:nvGrpSpPr>
          <p:cNvPr id="24" name="组 23"/>
          <p:cNvGrpSpPr/>
          <p:nvPr/>
        </p:nvGrpSpPr>
        <p:grpSpPr>
          <a:xfrm>
            <a:off x="6842459" y="2211645"/>
            <a:ext cx="4045741" cy="1153103"/>
            <a:chOff x="4227402" y="1298802"/>
            <a:chExt cx="4045741" cy="1153103"/>
          </a:xfrm>
        </p:grpSpPr>
        <p:sp>
          <p:nvSpPr>
            <p:cNvPr id="4" name="椭圆 3"/>
            <p:cNvSpPr/>
            <p:nvPr/>
          </p:nvSpPr>
          <p:spPr>
            <a:xfrm>
              <a:off x="4278085" y="1298803"/>
              <a:ext cx="990600" cy="7837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7282543" y="1298802"/>
              <a:ext cx="990600" cy="7837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" name="直线箭头连接符 6"/>
            <p:cNvCxnSpPr>
              <a:stCxn id="4" idx="6"/>
              <a:endCxn id="5" idx="2"/>
            </p:cNvCxnSpPr>
            <p:nvPr/>
          </p:nvCxnSpPr>
          <p:spPr>
            <a:xfrm flipV="1">
              <a:off x="5268685" y="1690688"/>
              <a:ext cx="20138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227402" y="2082573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Location </a:t>
              </a:r>
              <a:endParaRPr kumimoji="1" lang="zh-CN" altLang="en-US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0" y="1800849"/>
            <a:ext cx="6393738" cy="2409962"/>
            <a:chOff x="356286" y="2451905"/>
            <a:chExt cx="6393738" cy="2409962"/>
          </a:xfrm>
        </p:grpSpPr>
        <p:sp>
          <p:nvSpPr>
            <p:cNvPr id="18" name="文本框 17"/>
            <p:cNvSpPr txBox="1"/>
            <p:nvPr/>
          </p:nvSpPr>
          <p:spPr>
            <a:xfrm>
              <a:off x="356286" y="34656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变量</a:t>
              </a:r>
              <a:endParaRPr kumimoji="1" lang="zh-CN" altLang="en-US" dirty="0"/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1022951" y="2451905"/>
              <a:ext cx="988540" cy="240996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900621" y="2486974"/>
              <a:ext cx="419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Clock  </a:t>
              </a:r>
              <a:r>
                <a:rPr kumimoji="1" lang="zh-CN" altLang="en-US" dirty="0" smtClean="0"/>
                <a:t>变量，每个 </a:t>
              </a:r>
              <a:r>
                <a:rPr kumimoji="1" lang="en-US" altLang="zh-CN" dirty="0" smtClean="0"/>
                <a:t>automation </a:t>
              </a:r>
              <a:r>
                <a:rPr kumimoji="1" lang="zh-CN" altLang="en-US" dirty="0" smtClean="0"/>
                <a:t>时间变量</a:t>
              </a:r>
              <a:endParaRPr kumimoji="1" lang="en-US" altLang="zh-CN" dirty="0" smtClean="0"/>
            </a:p>
            <a:p>
              <a:r>
                <a:rPr kumimoji="1" lang="zh-CN" altLang="en-US" dirty="0" smtClean="0"/>
                <a:t>都是私有变量不共享</a:t>
              </a:r>
              <a:endParaRPr kumimoji="1"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00620" y="3188317"/>
              <a:ext cx="4849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Int</a:t>
              </a:r>
              <a:r>
                <a:rPr kumimoji="1" lang="en-US" altLang="zh-CN" dirty="0" smtClean="0"/>
                <a:t> (Counter), </a:t>
              </a:r>
              <a:r>
                <a:rPr kumimoji="1" lang="zh-CN" altLang="en-US" dirty="0" smtClean="0"/>
                <a:t>系统和</a:t>
              </a:r>
              <a:r>
                <a:rPr kumimoji="1" lang="en-US" altLang="zh-CN" dirty="0" smtClean="0"/>
                <a:t>Template </a:t>
              </a:r>
              <a:r>
                <a:rPr kumimoji="1" lang="zh-CN" altLang="en-US" dirty="0" smtClean="0"/>
                <a:t>都可以定义自己</a:t>
              </a:r>
              <a:endParaRPr kumimoji="1" lang="en-US" altLang="zh-CN" dirty="0" smtClean="0"/>
            </a:p>
            <a:p>
              <a:r>
                <a:rPr kumimoji="1" lang="zh-CN" altLang="en-US" dirty="0" smtClean="0"/>
                <a:t>的</a:t>
              </a:r>
              <a:r>
                <a:rPr kumimoji="1" lang="en-US" altLang="zh-CN" dirty="0" err="1" smtClean="0"/>
                <a:t>Int</a:t>
              </a:r>
              <a:r>
                <a:rPr kumimoji="1" lang="en-US" altLang="zh-CN" dirty="0" smtClean="0"/>
                <a:t> </a:t>
              </a:r>
              <a:r>
                <a:rPr kumimoji="1" lang="zh-CN" altLang="en-US" dirty="0" smtClean="0"/>
                <a:t>变量。</a:t>
              </a:r>
              <a:r>
                <a:rPr kumimoji="1" lang="en-US" altLang="zh-CN" dirty="0" err="1" smtClean="0"/>
                <a:t>Int</a:t>
              </a:r>
              <a:r>
                <a:rPr kumimoji="1" lang="zh-CN" altLang="en-US" dirty="0" smtClean="0"/>
                <a:t> 变量为共享变量</a:t>
              </a:r>
              <a:endParaRPr kumimoji="1" lang="en-US" altLang="zh-CN" dirty="0" smtClean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00620" y="3889660"/>
              <a:ext cx="2167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Bool </a:t>
              </a:r>
              <a:r>
                <a:rPr kumimoji="1" lang="zh-CN" altLang="en-US" dirty="0" smtClean="0"/>
                <a:t>和</a:t>
              </a:r>
              <a:r>
                <a:rPr kumimoji="1" lang="en-US" altLang="zh-CN" dirty="0" err="1" smtClean="0"/>
                <a:t>Int</a:t>
              </a:r>
              <a:r>
                <a:rPr kumimoji="1" lang="en-US" altLang="zh-CN" dirty="0" smtClean="0"/>
                <a:t> </a:t>
              </a:r>
              <a:r>
                <a:rPr kumimoji="1" lang="zh-CN" altLang="en-US" dirty="0" smtClean="0"/>
                <a:t>变量一样</a:t>
              </a:r>
              <a:endParaRPr kumimoji="1" lang="en-US" altLang="zh-CN" dirty="0" smtClean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86164" y="4375763"/>
              <a:ext cx="3876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Channel </a:t>
              </a:r>
              <a:r>
                <a:rPr kumimoji="1" lang="zh-CN" altLang="en-US" dirty="0" smtClean="0"/>
                <a:t>不同</a:t>
              </a:r>
              <a:r>
                <a:rPr kumimoji="1" lang="en-US" altLang="zh-CN" dirty="0" smtClean="0"/>
                <a:t>automation </a:t>
              </a:r>
              <a:r>
                <a:rPr kumimoji="1" lang="zh-CN" altLang="en-US" dirty="0" smtClean="0"/>
                <a:t>同步的信号</a:t>
              </a:r>
              <a:endParaRPr kumimoji="1" lang="en-US" altLang="zh-CN" dirty="0" smtClean="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4643545" y="4628142"/>
            <a:ext cx="7548455" cy="1956022"/>
            <a:chOff x="0" y="4769260"/>
            <a:chExt cx="7548455" cy="1956022"/>
          </a:xfrm>
        </p:grpSpPr>
        <p:grpSp>
          <p:nvGrpSpPr>
            <p:cNvPr id="17" name="组 16"/>
            <p:cNvGrpSpPr/>
            <p:nvPr/>
          </p:nvGrpSpPr>
          <p:grpSpPr>
            <a:xfrm>
              <a:off x="0" y="4769260"/>
              <a:ext cx="7548455" cy="1956022"/>
              <a:chOff x="446315" y="3102429"/>
              <a:chExt cx="7548455" cy="1956022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446315" y="3712029"/>
                <a:ext cx="2015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Location </a:t>
                </a:r>
                <a:r>
                  <a:rPr kumimoji="1" lang="zh-CN" altLang="en-US" dirty="0" smtClean="0"/>
                  <a:t>的类型为</a:t>
                </a:r>
                <a:endParaRPr kumimoji="1" lang="zh-CN" altLang="en-US" dirty="0"/>
              </a:p>
            </p:txBody>
          </p:sp>
          <p:grpSp>
            <p:nvGrpSpPr>
              <p:cNvPr id="16" name="组 15"/>
              <p:cNvGrpSpPr/>
              <p:nvPr/>
            </p:nvGrpSpPr>
            <p:grpSpPr>
              <a:xfrm>
                <a:off x="2481944" y="3102429"/>
                <a:ext cx="5512826" cy="1956022"/>
                <a:chOff x="2481944" y="3102429"/>
                <a:chExt cx="5512826" cy="1956022"/>
              </a:xfrm>
            </p:grpSpPr>
            <p:sp>
              <p:nvSpPr>
                <p:cNvPr id="12" name="左大括号 11"/>
                <p:cNvSpPr/>
                <p:nvPr/>
              </p:nvSpPr>
              <p:spPr>
                <a:xfrm>
                  <a:off x="2481944" y="3102429"/>
                  <a:ext cx="326571" cy="1829248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2741446" y="3115669"/>
                  <a:ext cx="46891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Initial  location </a:t>
                  </a:r>
                  <a:r>
                    <a:rPr kumimoji="1" lang="zh-CN" altLang="en-US" dirty="0" smtClean="0"/>
                    <a:t>（只有一个，系统的出发点）</a:t>
                  </a:r>
                  <a:endParaRPr kumimoji="1" lang="zh-CN" altLang="en-US" dirty="0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2645229" y="4412120"/>
                  <a:ext cx="53495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Commit  location</a:t>
                  </a:r>
                  <a:r>
                    <a:rPr kumimoji="1" lang="zh-CN" altLang="en-US" dirty="0" smtClean="0"/>
                    <a:t>时间被冻结，不能向前走，下一步</a:t>
                  </a:r>
                  <a:endParaRPr kumimoji="1" lang="en-US" altLang="zh-CN" dirty="0" smtClean="0"/>
                </a:p>
                <a:p>
                  <a:r>
                    <a:rPr kumimoji="1" lang="zh-CN" altLang="en-US" dirty="0" smtClean="0"/>
                    <a:t>从</a:t>
                  </a:r>
                  <a:r>
                    <a:rPr kumimoji="1" lang="en-US" altLang="zh-CN" dirty="0" smtClean="0"/>
                    <a:t>Commit  location</a:t>
                  </a:r>
                  <a:r>
                    <a:rPr kumimoji="1" lang="zh-CN" altLang="en-US" dirty="0" smtClean="0"/>
                    <a:t> 出发</a:t>
                  </a: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2675992" y="4051872"/>
                  <a:ext cx="44470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Urgent  location </a:t>
                  </a:r>
                  <a:r>
                    <a:rPr kumimoji="1" lang="en-US" altLang="zh-CN" dirty="0"/>
                    <a:t> </a:t>
                  </a:r>
                  <a:r>
                    <a:rPr kumimoji="1" lang="zh-CN" altLang="en-US" dirty="0" smtClean="0"/>
                    <a:t>时间被冻结，不能向前走</a:t>
                  </a:r>
                  <a:endParaRPr kumimoji="1" lang="zh-CN" altLang="en-US" dirty="0"/>
                </a:p>
              </p:txBody>
            </p:sp>
          </p:grpSp>
        </p:grpSp>
        <p:sp>
          <p:nvSpPr>
            <p:cNvPr id="26" name="文本框 25"/>
            <p:cNvSpPr txBox="1"/>
            <p:nvPr/>
          </p:nvSpPr>
          <p:spPr>
            <a:xfrm>
              <a:off x="2229677" y="5265994"/>
              <a:ext cx="4964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Normal  location </a:t>
              </a:r>
              <a:r>
                <a:rPr kumimoji="1" lang="en-US" altLang="zh-CN" dirty="0"/>
                <a:t> </a:t>
              </a:r>
              <a:r>
                <a:rPr kumimoji="1" lang="zh-CN" altLang="en-US" dirty="0" smtClean="0"/>
                <a:t>时间变量和全局时间同步增加</a:t>
              </a:r>
              <a:endParaRPr kumimoji="1" lang="zh-CN" altLang="en-US" dirty="0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191262" y="2211645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Transition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78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0204" y="991746"/>
            <a:ext cx="853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Transition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=&lt;enable-guard, channel- synchronized, counter-update, clock-reset &gt; 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0204" y="2058085"/>
            <a:ext cx="10753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enable-guard:= </a:t>
            </a:r>
            <a:r>
              <a:rPr kumimoji="1" lang="en-US" altLang="zh-CN" dirty="0" err="1" smtClean="0"/>
              <a:t>clock_x</a:t>
            </a:r>
            <a:r>
              <a:rPr kumimoji="1" lang="en-US" altLang="zh-CN" dirty="0" smtClean="0"/>
              <a:t> –</a:t>
            </a:r>
            <a:r>
              <a:rPr kumimoji="1" lang="en-US" altLang="zh-CN" dirty="0" err="1" smtClean="0"/>
              <a:t>clock_y</a:t>
            </a:r>
            <a:r>
              <a:rPr kumimoji="1" lang="en-US" altLang="zh-CN" dirty="0" smtClean="0"/>
              <a:t> &lt; (&lt;=) constant  &amp;&amp;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  &amp;&amp;  </a:t>
            </a:r>
            <a:r>
              <a:rPr kumimoji="1" lang="en-US" altLang="zh-CN" dirty="0" err="1" smtClean="0"/>
              <a:t>counter_x</a:t>
            </a:r>
            <a:r>
              <a:rPr kumimoji="1" lang="en-US" altLang="zh-CN" dirty="0" smtClean="0"/>
              <a:t> –</a:t>
            </a:r>
            <a:r>
              <a:rPr kumimoji="1" lang="en-US" altLang="zh-CN" dirty="0" err="1" smtClean="0"/>
              <a:t>counter_y</a:t>
            </a:r>
            <a:r>
              <a:rPr kumimoji="1" lang="en-US" altLang="zh-CN" dirty="0" smtClean="0"/>
              <a:t> &lt; (&lt;=) </a:t>
            </a:r>
            <a:r>
              <a:rPr kumimoji="1" lang="en-US" altLang="zh-CN" dirty="0" smtClean="0"/>
              <a:t>constant &amp;&amp;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 </a:t>
            </a:r>
            <a:r>
              <a:rPr kumimoji="1" lang="mr-IN" altLang="zh-CN" dirty="0" smtClean="0"/>
              <a:t>…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2532" y="3216757"/>
            <a:ext cx="397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channel- synchronized:= </a:t>
            </a:r>
            <a:r>
              <a:rPr kumimoji="1" lang="en-US" altLang="zh-CN" dirty="0" err="1" smtClean="0"/>
              <a:t>chan</a:t>
            </a:r>
            <a:r>
              <a:rPr kumimoji="1" lang="en-US" altLang="zh-CN" dirty="0" smtClean="0"/>
              <a:t>! (</a:t>
            </a:r>
            <a:r>
              <a:rPr kumimoji="1" lang="en-US" altLang="zh-CN" dirty="0" err="1" smtClean="0"/>
              <a:t>chan</a:t>
            </a:r>
            <a:r>
              <a:rPr kumimoji="1" lang="en-US" altLang="zh-CN" dirty="0"/>
              <a:t>?</a:t>
            </a:r>
            <a:r>
              <a:rPr kumimoji="1"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89903" y="3232429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发送同步信号</a:t>
            </a:r>
            <a:r>
              <a:rPr kumimoji="1" lang="en-US" altLang="zh-CN" dirty="0" smtClean="0"/>
              <a:t> (</a:t>
            </a:r>
            <a:r>
              <a:rPr kumimoji="1" lang="zh-CN" altLang="en-US" dirty="0" smtClean="0"/>
              <a:t>接受同步信号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4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enable-guard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68949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enable-guard</a:t>
            </a:r>
            <a:endParaRPr kumimoji="1"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2388624" y="1838029"/>
            <a:ext cx="843674" cy="4072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2298" y="1838029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lock  constraint</a:t>
            </a:r>
            <a:endParaRPr kumimoji="1"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5021570" y="1411323"/>
            <a:ext cx="382772" cy="12227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04342" y="1321356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lock_x</a:t>
            </a:r>
            <a:r>
              <a:rPr kumimoji="1" lang="en-US" altLang="zh-CN" dirty="0" smtClean="0"/>
              <a:t> –</a:t>
            </a:r>
            <a:r>
              <a:rPr kumimoji="1" lang="en-US" altLang="zh-CN" dirty="0" err="1" smtClean="0"/>
              <a:t>clock_y</a:t>
            </a:r>
            <a:r>
              <a:rPr kumimoji="1" lang="en-US" altLang="zh-CN" dirty="0" smtClean="0"/>
              <a:t> &lt; (&lt;=)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404342" y="1821058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lock_x</a:t>
            </a:r>
            <a:r>
              <a:rPr kumimoji="1" lang="en-US" altLang="zh-CN" dirty="0" smtClean="0"/>
              <a:t> &lt;  (&lt;=)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04342" y="2320761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clock_x</a:t>
            </a:r>
            <a:r>
              <a:rPr kumimoji="1" lang="en-US" altLang="zh-CN" dirty="0" smtClean="0"/>
              <a:t> &lt; (&lt;=)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26515" y="4425285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ounter constraint</a:t>
            </a:r>
            <a:endParaRPr kumimoji="1" lang="zh-CN" altLang="en-US" dirty="0"/>
          </a:p>
        </p:txBody>
      </p:sp>
      <p:sp>
        <p:nvSpPr>
          <p:cNvPr id="14" name="左大括号 13"/>
          <p:cNvSpPr/>
          <p:nvPr/>
        </p:nvSpPr>
        <p:spPr>
          <a:xfrm>
            <a:off x="5184873" y="3321639"/>
            <a:ext cx="438937" cy="25886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23810" y="3192999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ounter_x</a:t>
            </a:r>
            <a:r>
              <a:rPr kumimoji="1" lang="en-US" altLang="zh-CN" dirty="0" smtClean="0"/>
              <a:t>  - </a:t>
            </a:r>
            <a:r>
              <a:rPr kumimoji="1" lang="en-US" altLang="zh-CN" dirty="0" err="1"/>
              <a:t>counter_y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623809" y="3823072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ounter_x</a:t>
            </a:r>
            <a:r>
              <a:rPr kumimoji="1" lang="en-US" altLang="zh-CN" dirty="0" smtClean="0"/>
              <a:t> 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623809" y="527641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function 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623809" y="4549742"/>
            <a:ext cx="501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function</a:t>
            </a:r>
            <a:r>
              <a:rPr kumimoji="1" lang="en-US" altLang="zh-CN" smtClean="0"/>
              <a:t>  </a:t>
            </a:r>
            <a:r>
              <a:rPr kumimoji="1" lang="en-US" altLang="zh-CN" dirty="0" smtClean="0"/>
              <a:t>- </a:t>
            </a:r>
            <a:r>
              <a:rPr kumimoji="1" lang="en-US" altLang="zh-CN" dirty="0" err="1"/>
              <a:t>counter_y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97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 </a:t>
            </a:r>
            <a:r>
              <a:rPr kumimoji="1" lang="zh-CN" altLang="en-US" dirty="0" smtClean="0"/>
              <a:t>的状态表示</a:t>
            </a:r>
            <a:endParaRPr kumimoji="1" lang="zh-CN" altLang="en-US" dirty="0"/>
          </a:p>
        </p:txBody>
      </p:sp>
      <p:grpSp>
        <p:nvGrpSpPr>
          <p:cNvPr id="22" name="组 21"/>
          <p:cNvGrpSpPr/>
          <p:nvPr/>
        </p:nvGrpSpPr>
        <p:grpSpPr>
          <a:xfrm>
            <a:off x="563880" y="2139405"/>
            <a:ext cx="8195202" cy="4209770"/>
            <a:chOff x="838200" y="2583542"/>
            <a:chExt cx="8195202" cy="4209770"/>
          </a:xfrm>
        </p:grpSpPr>
        <p:grpSp>
          <p:nvGrpSpPr>
            <p:cNvPr id="20" name="组 19"/>
            <p:cNvGrpSpPr/>
            <p:nvPr/>
          </p:nvGrpSpPr>
          <p:grpSpPr>
            <a:xfrm>
              <a:off x="838200" y="2805181"/>
              <a:ext cx="7944859" cy="3988131"/>
              <a:chOff x="1734717" y="2935809"/>
              <a:chExt cx="7944859" cy="3988131"/>
            </a:xfrm>
          </p:grpSpPr>
          <p:grpSp>
            <p:nvGrpSpPr>
              <p:cNvPr id="14" name="组 13"/>
              <p:cNvGrpSpPr/>
              <p:nvPr/>
            </p:nvGrpSpPr>
            <p:grpSpPr>
              <a:xfrm>
                <a:off x="1734717" y="3415862"/>
                <a:ext cx="7944859" cy="3508078"/>
                <a:chOff x="1068512" y="2671279"/>
                <a:chExt cx="7944859" cy="3508078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068512" y="2671281"/>
                  <a:ext cx="2445250" cy="6061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3513762" y="2671280"/>
                  <a:ext cx="2445250" cy="606175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5959012" y="2671279"/>
                  <a:ext cx="2445250" cy="606175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8404262" y="2671279"/>
                  <a:ext cx="609109" cy="606175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左大括号 7"/>
                <p:cNvSpPr/>
                <p:nvPr/>
              </p:nvSpPr>
              <p:spPr>
                <a:xfrm rot="16200000">
                  <a:off x="2029918" y="2316048"/>
                  <a:ext cx="522438" cy="2445250"/>
                </a:xfrm>
                <a:prstGeom prst="leftBrace">
                  <a:avLst>
                    <a:gd name="adj1" fmla="val 8333"/>
                    <a:gd name="adj2" fmla="val 51834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1095029" y="3594034"/>
                  <a:ext cx="2555508" cy="2585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1.</a:t>
                  </a:r>
                  <a:r>
                    <a:rPr kumimoji="1" lang="zh-CN" altLang="en-US" dirty="0" smtClean="0"/>
                    <a:t>每个</a:t>
                  </a:r>
                  <a:r>
                    <a:rPr kumimoji="1" lang="en-US" altLang="zh-CN" dirty="0" smtClean="0"/>
                    <a:t>component </a:t>
                  </a:r>
                </a:p>
                <a:p>
                  <a:r>
                    <a:rPr kumimoji="1" lang="zh-CN" altLang="en-US" dirty="0" smtClean="0"/>
                    <a:t>当前所在的节点</a:t>
                  </a:r>
                  <a:r>
                    <a:rPr kumimoji="1" lang="en-US" altLang="zh-CN" dirty="0" smtClean="0"/>
                    <a:t>ID</a:t>
                  </a:r>
                </a:p>
                <a:p>
                  <a:endParaRPr kumimoji="1" lang="en-US" altLang="zh-CN" dirty="0"/>
                </a:p>
                <a:p>
                  <a:r>
                    <a:rPr kumimoji="1" lang="en-US" altLang="zh-CN" dirty="0" smtClean="0"/>
                    <a:t>2.</a:t>
                  </a:r>
                  <a:r>
                    <a:rPr kumimoji="1" lang="zh-CN" altLang="en-US" dirty="0" smtClean="0"/>
                    <a:t>当相应的</a:t>
                  </a:r>
                  <a:r>
                    <a:rPr kumimoji="1" lang="en-US" altLang="zh-CN" dirty="0" smtClean="0"/>
                    <a:t>component</a:t>
                  </a:r>
                </a:p>
                <a:p>
                  <a:r>
                    <a:rPr kumimoji="1" lang="zh-CN" altLang="en-US" dirty="0" smtClean="0"/>
                    <a:t>堵塞时，其值为堵塞</a:t>
                  </a:r>
                  <a:endParaRPr kumimoji="1" lang="en-US" altLang="zh-CN" dirty="0" smtClean="0"/>
                </a:p>
                <a:p>
                  <a:r>
                    <a:rPr kumimoji="1" lang="zh-CN" altLang="en-US" dirty="0" smtClean="0"/>
                    <a:t>的</a:t>
                  </a:r>
                  <a:r>
                    <a:rPr kumimoji="1" lang="en-US" altLang="zh-CN" dirty="0" smtClean="0"/>
                    <a:t>link</a:t>
                  </a:r>
                  <a:r>
                    <a:rPr kumimoji="1" lang="zh-CN" altLang="en-US" dirty="0" smtClean="0"/>
                    <a:t>值</a:t>
                  </a:r>
                  <a:endParaRPr kumimoji="1" lang="en-US" altLang="zh-CN" dirty="0" smtClean="0"/>
                </a:p>
                <a:p>
                  <a:r>
                    <a:rPr kumimoji="1" lang="en-US" altLang="zh-CN" dirty="0" smtClean="0"/>
                    <a:t>3.</a:t>
                  </a:r>
                  <a:r>
                    <a:rPr kumimoji="1" lang="zh-CN" altLang="en-US" dirty="0" smtClean="0"/>
                    <a:t> 当相应位置为</a:t>
                  </a:r>
                  <a:r>
                    <a:rPr kumimoji="1" lang="en-US" altLang="zh-CN" dirty="0" smtClean="0"/>
                    <a:t>commit</a:t>
                  </a:r>
                </a:p>
                <a:p>
                  <a:r>
                    <a:rPr kumimoji="1" lang="zh-CN" altLang="en-US" dirty="0" smtClean="0"/>
                    <a:t>位置时，</a:t>
                  </a:r>
                  <a:r>
                    <a:rPr kumimoji="1" lang="zh-CN" altLang="en-US" dirty="0" smtClean="0">
                      <a:solidFill>
                        <a:srgbClr val="FF0000"/>
                      </a:solidFill>
                    </a:rPr>
                    <a:t>其值为节点</a:t>
                  </a:r>
                  <a:r>
                    <a:rPr kumimoji="1" lang="en-US" altLang="zh-CN" dirty="0" smtClean="0">
                      <a:solidFill>
                        <a:srgbClr val="FF0000"/>
                      </a:solidFill>
                    </a:rPr>
                    <a:t>ID</a:t>
                  </a:r>
                </a:p>
                <a:p>
                  <a:r>
                    <a:rPr kumimoji="1" lang="zh-CN" altLang="en-US" dirty="0" smtClean="0">
                      <a:solidFill>
                        <a:srgbClr val="FF0000"/>
                      </a:solidFill>
                    </a:rPr>
                    <a:t>的相反数 </a:t>
                  </a:r>
                  <a:r>
                    <a:rPr kumimoji="1" lang="en-US" altLang="zh-CN" dirty="0" smtClean="0">
                      <a:solidFill>
                        <a:srgbClr val="FF0000"/>
                      </a:solidFill>
                    </a:rPr>
                    <a:t>-1</a:t>
                  </a:r>
                </a:p>
              </p:txBody>
            </p:sp>
            <p:sp>
              <p:nvSpPr>
                <p:cNvPr id="12" name="左大括号 11"/>
                <p:cNvSpPr/>
                <p:nvPr/>
              </p:nvSpPr>
              <p:spPr>
                <a:xfrm rot="16200000">
                  <a:off x="4475167" y="2316048"/>
                  <a:ext cx="522438" cy="2445250"/>
                </a:xfrm>
                <a:prstGeom prst="leftBrace">
                  <a:avLst>
                    <a:gd name="adj1" fmla="val 8333"/>
                    <a:gd name="adj2" fmla="val 51834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3633825" y="3811555"/>
                  <a:ext cx="2738250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每个</a:t>
                  </a:r>
                  <a:r>
                    <a:rPr kumimoji="1" lang="en-US" altLang="zh-CN" dirty="0" smtClean="0"/>
                    <a:t>component </a:t>
                  </a:r>
                </a:p>
                <a:p>
                  <a:r>
                    <a:rPr kumimoji="1" lang="zh-CN" altLang="en-US" dirty="0" smtClean="0"/>
                    <a:t>当前的是否有</a:t>
                  </a:r>
                  <a:endParaRPr kumimoji="1" lang="en-US" altLang="zh-CN" dirty="0" smtClean="0"/>
                </a:p>
                <a:p>
                  <a:r>
                    <a:rPr kumimoji="1" lang="zh-CN" altLang="en-US" dirty="0" smtClean="0"/>
                    <a:t>堵塞</a:t>
                  </a:r>
                  <a:r>
                    <a:rPr kumimoji="1" lang="en-US" altLang="zh-CN" dirty="0" smtClean="0"/>
                    <a:t>channel</a:t>
                  </a:r>
                </a:p>
                <a:p>
                  <a:r>
                    <a:rPr kumimoji="1" lang="en-US" altLang="zh-CN" dirty="0" smtClean="0"/>
                    <a:t>(</a:t>
                  </a:r>
                  <a:r>
                    <a:rPr kumimoji="1" lang="zh-CN" altLang="en-US" dirty="0" smtClean="0">
                      <a:solidFill>
                        <a:srgbClr val="FF0000"/>
                      </a:solidFill>
                    </a:rPr>
                    <a:t>当整个系统都没有</a:t>
                  </a:r>
                  <a:endParaRPr kumimoji="1" lang="en-US" altLang="zh-CN" dirty="0" smtClean="0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dirty="0" smtClean="0">
                      <a:solidFill>
                        <a:srgbClr val="FF0000"/>
                      </a:solidFill>
                    </a:rPr>
                    <a:t>Channel </a:t>
                  </a:r>
                  <a:r>
                    <a:rPr kumimoji="1" lang="zh-CN" altLang="en-US" dirty="0" smtClean="0">
                      <a:solidFill>
                        <a:srgbClr val="FF0000"/>
                      </a:solidFill>
                    </a:rPr>
                    <a:t>时这一部分省略</a:t>
                  </a:r>
                  <a:r>
                    <a:rPr kumimoji="1" lang="en-US" altLang="zh-CN" dirty="0" smtClean="0"/>
                    <a:t>)</a:t>
                  </a:r>
                  <a:endParaRPr kumimoji="1" lang="zh-CN" altLang="en-US" dirty="0"/>
                </a:p>
              </p:txBody>
            </p:sp>
          </p:grpSp>
          <p:sp>
            <p:nvSpPr>
              <p:cNvPr id="15" name="文本框 14"/>
              <p:cNvSpPr txBox="1"/>
              <p:nvPr/>
            </p:nvSpPr>
            <p:spPr>
              <a:xfrm>
                <a:off x="2521131" y="293915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mtClean="0"/>
                  <a:t>位置</a:t>
                </a:r>
                <a:endParaRPr kumimoji="1"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848593" y="293915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mtClean="0"/>
                  <a:t>通信状态</a:t>
                </a:r>
                <a:endParaRPr kumimoji="1"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083722" y="2935809"/>
                <a:ext cx="1508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Counter </a:t>
                </a:r>
                <a:r>
                  <a:rPr kumimoji="1" lang="zh-CN" altLang="en-US" dirty="0" smtClean="0"/>
                  <a:t>取值</a:t>
                </a:r>
                <a:endParaRPr kumimoji="1"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781058" y="4567797"/>
                <a:ext cx="22894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每个</a:t>
                </a:r>
                <a:r>
                  <a:rPr kumimoji="1" lang="en-US" altLang="zh-CN" dirty="0" smtClean="0"/>
                  <a:t>counter</a:t>
                </a:r>
              </a:p>
              <a:p>
                <a:r>
                  <a:rPr kumimoji="1" lang="en-US" altLang="zh-CN" dirty="0"/>
                  <a:t>(</a:t>
                </a:r>
                <a:r>
                  <a:rPr kumimoji="1" lang="en-US" altLang="zh-CN" dirty="0" err="1" smtClean="0"/>
                  <a:t>int</a:t>
                </a:r>
                <a:r>
                  <a:rPr kumimoji="1" lang="en-US" altLang="zh-CN" dirty="0" smtClean="0"/>
                  <a:t>, bool)</a:t>
                </a:r>
                <a:r>
                  <a:rPr kumimoji="1" lang="zh-CN" altLang="en-US" dirty="0" smtClean="0"/>
                  <a:t>当前的取值</a:t>
                </a:r>
                <a:endParaRPr kumimoji="1" lang="zh-CN" altLang="en-US" dirty="0"/>
              </a:p>
            </p:txBody>
          </p:sp>
          <p:sp>
            <p:nvSpPr>
              <p:cNvPr id="19" name="左大括号 18"/>
              <p:cNvSpPr/>
              <p:nvPr/>
            </p:nvSpPr>
            <p:spPr>
              <a:xfrm rot="16200000">
                <a:off x="7589884" y="3072293"/>
                <a:ext cx="522438" cy="2445250"/>
              </a:xfrm>
              <a:prstGeom prst="leftBrace">
                <a:avLst>
                  <a:gd name="adj1" fmla="val 8333"/>
                  <a:gd name="adj2" fmla="val 5183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8060059" y="2583542"/>
              <a:ext cx="9733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Freeze</a:t>
              </a:r>
            </a:p>
            <a:p>
              <a:r>
                <a:rPr kumimoji="1" lang="en-US" altLang="zh-CN" dirty="0" smtClean="0"/>
                <a:t>location</a:t>
              </a:r>
              <a:endParaRPr kumimoji="1" lang="zh-CN" altLang="en-US" dirty="0"/>
            </a:p>
          </p:txBody>
        </p:sp>
      </p:grpSp>
      <p:sp>
        <p:nvSpPr>
          <p:cNvPr id="24" name="左大括号 23"/>
          <p:cNvSpPr/>
          <p:nvPr/>
        </p:nvSpPr>
        <p:spPr>
          <a:xfrm rot="16200000">
            <a:off x="7960856" y="3477185"/>
            <a:ext cx="522438" cy="573334"/>
          </a:xfrm>
          <a:prstGeom prst="leftBrace">
            <a:avLst>
              <a:gd name="adj1" fmla="val 8333"/>
              <a:gd name="adj2" fmla="val 51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694253" y="4051357"/>
            <a:ext cx="16289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 smtClean="0"/>
              <a:t>占一个</a:t>
            </a:r>
            <a:endParaRPr kumimoji="1" lang="en-US" altLang="zh-CN" dirty="0" smtClean="0"/>
          </a:p>
          <a:p>
            <a:r>
              <a:rPr kumimoji="1" lang="zh-CN" altLang="en-US" dirty="0" smtClean="0"/>
              <a:t>位置，表明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当时状态是否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Freeze time </a:t>
            </a:r>
          </a:p>
          <a:p>
            <a:r>
              <a:rPr kumimoji="1" lang="en-US" altLang="zh-CN" dirty="0" smtClean="0"/>
              <a:t>location</a:t>
            </a:r>
          </a:p>
        </p:txBody>
      </p:sp>
      <p:sp>
        <p:nvSpPr>
          <p:cNvPr id="26" name="矩形 25"/>
          <p:cNvSpPr/>
          <p:nvPr/>
        </p:nvSpPr>
        <p:spPr>
          <a:xfrm>
            <a:off x="8508739" y="2841096"/>
            <a:ext cx="2973512" cy="606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323225" y="244408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Clock </a:t>
            </a:r>
            <a:r>
              <a:rPr kumimoji="1" lang="zh-CN" altLang="en-US" dirty="0" smtClean="0"/>
              <a:t>取值</a:t>
            </a:r>
            <a:endParaRPr kumimoji="1" lang="en-US" altLang="zh-CN" dirty="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9150254" y="4030849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 component </a:t>
            </a:r>
          </a:p>
          <a:p>
            <a:r>
              <a:rPr kumimoji="1" lang="zh-CN" altLang="en-US" dirty="0" smtClean="0"/>
              <a:t>的每个</a:t>
            </a:r>
            <a:r>
              <a:rPr kumimoji="1" lang="en-US" altLang="zh-CN" dirty="0" smtClean="0"/>
              <a:t>clock </a:t>
            </a:r>
            <a:r>
              <a:rPr kumimoji="1" lang="zh-CN" altLang="en-US" dirty="0" smtClean="0"/>
              <a:t>的当前</a:t>
            </a:r>
            <a:endParaRPr kumimoji="1" lang="en-US" altLang="zh-CN" dirty="0" smtClean="0"/>
          </a:p>
          <a:p>
            <a:r>
              <a:rPr kumimoji="1" lang="zh-CN" altLang="en-US" dirty="0" smtClean="0"/>
              <a:t>取值</a:t>
            </a:r>
            <a:endParaRPr kumimoji="1" lang="en-US" altLang="zh-CN" dirty="0" smtClean="0"/>
          </a:p>
        </p:txBody>
      </p:sp>
      <p:sp>
        <p:nvSpPr>
          <p:cNvPr id="29" name="左大括号 28"/>
          <p:cNvSpPr/>
          <p:nvPr/>
        </p:nvSpPr>
        <p:spPr>
          <a:xfrm rot="16200000">
            <a:off x="9750536" y="2249657"/>
            <a:ext cx="522438" cy="2940992"/>
          </a:xfrm>
          <a:prstGeom prst="leftBrace">
            <a:avLst>
              <a:gd name="adj1" fmla="val 8333"/>
              <a:gd name="adj2" fmla="val 51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12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 </a:t>
            </a:r>
            <a:r>
              <a:rPr kumimoji="1" lang="zh-CN" altLang="en-US" dirty="0"/>
              <a:t>的状态</a:t>
            </a:r>
            <a:r>
              <a:rPr kumimoji="1" lang="zh-CN" altLang="en-US" dirty="0" smtClean="0"/>
              <a:t>表示</a:t>
            </a:r>
            <a:r>
              <a:rPr kumimoji="1" lang="en-US" altLang="zh-CN" dirty="0" smtClean="0"/>
              <a:t> Counter </a:t>
            </a:r>
            <a:r>
              <a:rPr kumimoji="1" lang="zh-CN" altLang="en-US" dirty="0" smtClean="0"/>
              <a:t>部分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4840" y="195894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Counter</a:t>
            </a:r>
            <a:endParaRPr kumimoji="1" lang="zh-CN" altLang="en-US" dirty="0"/>
          </a:p>
        </p:txBody>
      </p:sp>
      <p:grpSp>
        <p:nvGrpSpPr>
          <p:cNvPr id="15" name="组 14"/>
          <p:cNvGrpSpPr/>
          <p:nvPr/>
        </p:nvGrpSpPr>
        <p:grpSpPr>
          <a:xfrm>
            <a:off x="624840" y="4304282"/>
            <a:ext cx="1681904" cy="2189568"/>
            <a:chOff x="624840" y="3297415"/>
            <a:chExt cx="1681904" cy="2189568"/>
          </a:xfrm>
        </p:grpSpPr>
        <p:sp>
          <p:nvSpPr>
            <p:cNvPr id="5" name="文本框 4"/>
            <p:cNvSpPr txBox="1"/>
            <p:nvPr/>
          </p:nvSpPr>
          <p:spPr>
            <a:xfrm>
              <a:off x="624840" y="3657599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T1</a:t>
              </a:r>
              <a:endParaRPr kumimoji="1"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4840" y="485539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T2</a:t>
              </a:r>
              <a:endParaRPr kumimoji="1" lang="zh-CN" altLang="en-US" dirty="0"/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1051560" y="3389346"/>
              <a:ext cx="397096" cy="89385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48656" y="329741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i</a:t>
              </a:r>
              <a:r>
                <a:rPr kumimoji="1" lang="en-US" altLang="zh-CN" dirty="0" err="1" smtClean="0"/>
                <a:t>nt</a:t>
              </a:r>
              <a:r>
                <a:rPr kumimoji="1" lang="en-US" altLang="zh-CN" dirty="0" smtClean="0"/>
                <a:t> x</a:t>
              </a:r>
              <a:endParaRPr kumimoji="1"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44007" y="3935000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i</a:t>
              </a:r>
              <a:r>
                <a:rPr kumimoji="1" lang="en-US" altLang="zh-CN" dirty="0" err="1" smtClean="0"/>
                <a:t>nt</a:t>
              </a:r>
              <a:r>
                <a:rPr kumimoji="1" lang="en-US" altLang="zh-CN" dirty="0" smtClean="0"/>
                <a:t> y[2]</a:t>
              </a:r>
              <a:endParaRPr kumimoji="1" lang="zh-CN" altLang="en-US" dirty="0"/>
            </a:p>
          </p:txBody>
        </p:sp>
        <p:sp>
          <p:nvSpPr>
            <p:cNvPr id="12" name="左大括号 11"/>
            <p:cNvSpPr/>
            <p:nvPr/>
          </p:nvSpPr>
          <p:spPr>
            <a:xfrm>
              <a:off x="1051560" y="4593131"/>
              <a:ext cx="397096" cy="89385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44007" y="4529774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i</a:t>
              </a:r>
              <a:r>
                <a:rPr kumimoji="1" lang="en-US" altLang="zh-CN" dirty="0" err="1" smtClean="0"/>
                <a:t>nt</a:t>
              </a:r>
              <a:r>
                <a:rPr kumimoji="1" lang="en-US" altLang="zh-CN" dirty="0" smtClean="0"/>
                <a:t> z</a:t>
              </a:r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34229" y="5117651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bool w</a:t>
              </a:r>
              <a:endParaRPr kumimoji="1" lang="zh-CN" altLang="en-US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02824" y="342798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Project</a:t>
            </a:r>
            <a:endParaRPr kumimoji="1" lang="zh-CN" altLang="en-US" dirty="0"/>
          </a:p>
        </p:txBody>
      </p:sp>
      <p:sp>
        <p:nvSpPr>
          <p:cNvPr id="17" name="左大括号 16"/>
          <p:cNvSpPr/>
          <p:nvPr/>
        </p:nvSpPr>
        <p:spPr>
          <a:xfrm>
            <a:off x="1250108" y="3170163"/>
            <a:ext cx="397096" cy="893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647204" y="310044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nt</a:t>
            </a:r>
            <a:r>
              <a:rPr kumimoji="1" lang="en-US" altLang="zh-CN" dirty="0" smtClean="0"/>
              <a:t> x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647204" y="365816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nt</a:t>
            </a:r>
            <a:r>
              <a:rPr kumimoji="1" lang="en-US" altLang="zh-CN" dirty="0" smtClean="0"/>
              <a:t> y[4]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445596" y="4648514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T1 </a:t>
            </a:r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a1, a2</a:t>
            </a:r>
            <a:r>
              <a:rPr kumimoji="1" lang="zh-CN" altLang="en-US" dirty="0" smtClean="0"/>
              <a:t>两个实例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509941" y="5903008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T2 </a:t>
            </a:r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一个实例</a:t>
            </a:r>
            <a:endParaRPr kumimoji="1" lang="zh-CN" altLang="en-US" dirty="0"/>
          </a:p>
        </p:txBody>
      </p:sp>
      <p:grpSp>
        <p:nvGrpSpPr>
          <p:cNvPr id="88" name="组 87"/>
          <p:cNvGrpSpPr/>
          <p:nvPr/>
        </p:nvGrpSpPr>
        <p:grpSpPr>
          <a:xfrm>
            <a:off x="1762584" y="1824358"/>
            <a:ext cx="6233099" cy="503916"/>
            <a:chOff x="1762585" y="2000086"/>
            <a:chExt cx="4192119" cy="328187"/>
          </a:xfrm>
        </p:grpSpPr>
        <p:grpSp>
          <p:nvGrpSpPr>
            <p:cNvPr id="41" name="组 40"/>
            <p:cNvGrpSpPr/>
            <p:nvPr/>
          </p:nvGrpSpPr>
          <p:grpSpPr>
            <a:xfrm>
              <a:off x="1762585" y="2000088"/>
              <a:ext cx="2592060" cy="328185"/>
              <a:chOff x="1762585" y="2000088"/>
              <a:chExt cx="2592060" cy="328185"/>
            </a:xfrm>
          </p:grpSpPr>
          <p:grpSp>
            <p:nvGrpSpPr>
              <p:cNvPr id="29" name="组 28"/>
              <p:cNvGrpSpPr/>
              <p:nvPr/>
            </p:nvGrpSpPr>
            <p:grpSpPr>
              <a:xfrm>
                <a:off x="1762585" y="2000091"/>
                <a:ext cx="642668" cy="328182"/>
                <a:chOff x="1762585" y="2000091"/>
                <a:chExt cx="642668" cy="328182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</a:t>
                  </a:r>
                  <a:endParaRPr kumimoji="1" lang="zh-CN" altLang="en-US" sz="800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2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30" name="组 29"/>
              <p:cNvGrpSpPr/>
              <p:nvPr/>
            </p:nvGrpSpPr>
            <p:grpSpPr>
              <a:xfrm>
                <a:off x="2415947" y="2000090"/>
                <a:ext cx="642668" cy="328182"/>
                <a:chOff x="1762585" y="2000091"/>
                <a:chExt cx="642668" cy="328182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3</a:t>
                  </a:r>
                  <a:endParaRPr kumimoji="1" lang="zh-CN" altLang="en-US" sz="800" dirty="0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4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35" name="组 34"/>
              <p:cNvGrpSpPr/>
              <p:nvPr/>
            </p:nvGrpSpPr>
            <p:grpSpPr>
              <a:xfrm>
                <a:off x="3058615" y="2000089"/>
                <a:ext cx="642668" cy="328182"/>
                <a:chOff x="1762585" y="2000091"/>
                <a:chExt cx="642668" cy="328182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5</a:t>
                  </a:r>
                  <a:endParaRPr kumimoji="1" lang="zh-CN" altLang="en-US" sz="800" dirty="0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6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36" name="组 35"/>
              <p:cNvGrpSpPr/>
              <p:nvPr/>
            </p:nvGrpSpPr>
            <p:grpSpPr>
              <a:xfrm>
                <a:off x="3711977" y="2000088"/>
                <a:ext cx="642668" cy="328182"/>
                <a:chOff x="1762585" y="2000091"/>
                <a:chExt cx="642668" cy="328182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1762585" y="2000092"/>
                  <a:ext cx="314723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7</a:t>
                  </a:r>
                  <a:endParaRPr kumimoji="1" lang="zh-CN" altLang="en-US" sz="800" dirty="0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8</a:t>
                  </a:r>
                  <a:endParaRPr kumimoji="1" lang="zh-CN" altLang="en-US" sz="800" dirty="0"/>
                </a:p>
              </p:txBody>
            </p:sp>
          </p:grpSp>
        </p:grpSp>
        <p:grpSp>
          <p:nvGrpSpPr>
            <p:cNvPr id="42" name="组 41"/>
            <p:cNvGrpSpPr/>
            <p:nvPr/>
          </p:nvGrpSpPr>
          <p:grpSpPr>
            <a:xfrm>
              <a:off x="4342687" y="2000086"/>
              <a:ext cx="1612017" cy="328183"/>
              <a:chOff x="1762585" y="2000090"/>
              <a:chExt cx="1612017" cy="328183"/>
            </a:xfrm>
          </p:grpSpPr>
          <p:grpSp>
            <p:nvGrpSpPr>
              <p:cNvPr id="43" name="组 42"/>
              <p:cNvGrpSpPr/>
              <p:nvPr/>
            </p:nvGrpSpPr>
            <p:grpSpPr>
              <a:xfrm>
                <a:off x="1762585" y="2000091"/>
                <a:ext cx="642668" cy="328182"/>
                <a:chOff x="1762585" y="2000091"/>
                <a:chExt cx="642668" cy="328182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9</a:t>
                  </a:r>
                  <a:endParaRPr kumimoji="1" lang="zh-CN" altLang="en-US" sz="800" dirty="0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10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44" name="组 43"/>
              <p:cNvGrpSpPr/>
              <p:nvPr/>
            </p:nvGrpSpPr>
            <p:grpSpPr>
              <a:xfrm>
                <a:off x="2415947" y="2000090"/>
                <a:ext cx="642668" cy="328182"/>
                <a:chOff x="1762585" y="2000091"/>
                <a:chExt cx="642668" cy="328182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11</a:t>
                  </a:r>
                  <a:endParaRPr kumimoji="1" lang="zh-CN" altLang="en-US" sz="800" dirty="0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12</a:t>
                  </a:r>
                  <a:endParaRPr kumimoji="1" lang="zh-CN" altLang="en-US" sz="800" dirty="0"/>
                </a:p>
              </p:txBody>
            </p:sp>
          </p:grpSp>
          <p:sp>
            <p:nvSpPr>
              <p:cNvPr id="49" name="矩形 48"/>
              <p:cNvSpPr/>
              <p:nvPr/>
            </p:nvSpPr>
            <p:spPr>
              <a:xfrm>
                <a:off x="3058615" y="2000090"/>
                <a:ext cx="315987" cy="3281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dirty="0" smtClean="0"/>
                  <a:t>13</a:t>
                </a:r>
                <a:endParaRPr kumimoji="1" lang="zh-CN" altLang="en-US" sz="800" dirty="0"/>
              </a:p>
            </p:txBody>
          </p:sp>
        </p:grpSp>
      </p:grpSp>
      <p:cxnSp>
        <p:nvCxnSpPr>
          <p:cNvPr id="56" name="直线箭头连接符 55"/>
          <p:cNvCxnSpPr>
            <a:endCxn id="4" idx="2"/>
          </p:cNvCxnSpPr>
          <p:nvPr/>
        </p:nvCxnSpPr>
        <p:spPr>
          <a:xfrm flipH="1" flipV="1">
            <a:off x="1997499" y="2328274"/>
            <a:ext cx="91769" cy="8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右大括号 56"/>
          <p:cNvSpPr/>
          <p:nvPr/>
        </p:nvSpPr>
        <p:spPr>
          <a:xfrm rot="5400000">
            <a:off x="3060790" y="1730772"/>
            <a:ext cx="260849" cy="1448143"/>
          </a:xfrm>
          <a:prstGeom prst="rightBrace">
            <a:avLst>
              <a:gd name="adj1" fmla="val 0"/>
              <a:gd name="adj2" fmla="val 48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箭头连接符 58"/>
          <p:cNvCxnSpPr>
            <a:endCxn id="57" idx="1"/>
          </p:cNvCxnSpPr>
          <p:nvPr/>
        </p:nvCxnSpPr>
        <p:spPr>
          <a:xfrm flipV="1">
            <a:off x="2359231" y="2585268"/>
            <a:ext cx="848999" cy="121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884546" y="367943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1.x</a:t>
            </a:r>
            <a:endParaRPr kumimoji="1" lang="zh-CN" altLang="en-US" dirty="0"/>
          </a:p>
        </p:txBody>
      </p:sp>
      <p:cxnSp>
        <p:nvCxnSpPr>
          <p:cNvPr id="64" name="直线箭头连接符 63"/>
          <p:cNvCxnSpPr>
            <a:stCxn id="62" idx="0"/>
            <a:endCxn id="40" idx="2"/>
          </p:cNvCxnSpPr>
          <p:nvPr/>
        </p:nvCxnSpPr>
        <p:spPr>
          <a:xfrm flipV="1">
            <a:off x="4171644" y="2328269"/>
            <a:ext cx="238601" cy="135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622427" y="36794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a1.y</a:t>
            </a:r>
            <a:endParaRPr kumimoji="1" lang="zh-CN" altLang="en-US" dirty="0"/>
          </a:p>
        </p:txBody>
      </p:sp>
      <p:sp>
        <p:nvSpPr>
          <p:cNvPr id="67" name="右大括号 66"/>
          <p:cNvSpPr/>
          <p:nvPr/>
        </p:nvSpPr>
        <p:spPr>
          <a:xfrm rot="5400000">
            <a:off x="4920902" y="2207475"/>
            <a:ext cx="313260" cy="508930"/>
          </a:xfrm>
          <a:prstGeom prst="rightBrace">
            <a:avLst>
              <a:gd name="adj1" fmla="val 0"/>
              <a:gd name="adj2" fmla="val 48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9" name="直线箭头连接符 68"/>
          <p:cNvCxnSpPr>
            <a:stCxn id="66" idx="0"/>
            <a:endCxn id="67" idx="1"/>
          </p:cNvCxnSpPr>
          <p:nvPr/>
        </p:nvCxnSpPr>
        <p:spPr>
          <a:xfrm flipV="1">
            <a:off x="4912731" y="2618570"/>
            <a:ext cx="170781" cy="106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449979" y="369468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.x</a:t>
            </a:r>
            <a:endParaRPr kumimoji="1" lang="zh-CN" altLang="en-US" dirty="0"/>
          </a:p>
        </p:txBody>
      </p:sp>
      <p:cxnSp>
        <p:nvCxnSpPr>
          <p:cNvPr id="72" name="直线箭头连接符 71"/>
          <p:cNvCxnSpPr>
            <a:stCxn id="70" idx="0"/>
            <a:endCxn id="53" idx="2"/>
          </p:cNvCxnSpPr>
          <p:nvPr/>
        </p:nvCxnSpPr>
        <p:spPr>
          <a:xfrm flipV="1">
            <a:off x="5737077" y="2328268"/>
            <a:ext cx="96676" cy="136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214838" y="369525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a2.y</a:t>
            </a:r>
            <a:endParaRPr kumimoji="1" lang="zh-CN" altLang="en-US" dirty="0"/>
          </a:p>
        </p:txBody>
      </p:sp>
      <p:cxnSp>
        <p:nvCxnSpPr>
          <p:cNvPr id="74" name="直线箭头连接符 73"/>
          <p:cNvCxnSpPr>
            <a:stCxn id="73" idx="0"/>
            <a:endCxn id="75" idx="1"/>
          </p:cNvCxnSpPr>
          <p:nvPr/>
        </p:nvCxnSpPr>
        <p:spPr>
          <a:xfrm flipV="1">
            <a:off x="6505142" y="2637678"/>
            <a:ext cx="50633" cy="105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右大括号 74"/>
          <p:cNvSpPr/>
          <p:nvPr/>
        </p:nvSpPr>
        <p:spPr>
          <a:xfrm rot="5400000">
            <a:off x="6394128" y="2267538"/>
            <a:ext cx="313258" cy="427021"/>
          </a:xfrm>
          <a:prstGeom prst="rightBrace">
            <a:avLst>
              <a:gd name="adj1" fmla="val 8333"/>
              <a:gd name="adj2" fmla="val 48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6977628" y="369468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b.z</a:t>
            </a:r>
            <a:endParaRPr kumimoji="1" lang="zh-CN" altLang="en-US" dirty="0"/>
          </a:p>
        </p:txBody>
      </p:sp>
      <p:cxnSp>
        <p:nvCxnSpPr>
          <p:cNvPr id="82" name="直线箭头连接符 81"/>
          <p:cNvCxnSpPr>
            <a:stCxn id="81" idx="0"/>
            <a:endCxn id="52" idx="2"/>
          </p:cNvCxnSpPr>
          <p:nvPr/>
        </p:nvCxnSpPr>
        <p:spPr>
          <a:xfrm flipV="1">
            <a:off x="7215033" y="2328264"/>
            <a:ext cx="75907" cy="136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7965738" y="36946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b.w</a:t>
            </a:r>
            <a:endParaRPr kumimoji="1" lang="zh-CN" altLang="en-US" dirty="0"/>
          </a:p>
        </p:txBody>
      </p:sp>
      <p:cxnSp>
        <p:nvCxnSpPr>
          <p:cNvPr id="86" name="直线箭头连接符 85"/>
          <p:cNvCxnSpPr>
            <a:stCxn id="85" idx="0"/>
            <a:endCxn id="49" idx="2"/>
          </p:cNvCxnSpPr>
          <p:nvPr/>
        </p:nvCxnSpPr>
        <p:spPr>
          <a:xfrm flipH="1" flipV="1">
            <a:off x="7760769" y="2328265"/>
            <a:ext cx="470427" cy="136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33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Template </a:t>
            </a:r>
            <a:r>
              <a:rPr kumimoji="1" lang="zh-CN" altLang="en-US" dirty="0" smtClean="0"/>
              <a:t>的参数列表介绍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2429"/>
            <a:ext cx="9984377" cy="16163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8286" y="4127862"/>
            <a:ext cx="404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Template </a:t>
            </a:r>
            <a:r>
              <a:rPr kumimoji="1" lang="zh-CN" altLang="en-US" dirty="0" smtClean="0"/>
              <a:t>的形参数列表的元素类型为</a:t>
            </a:r>
            <a:endParaRPr kumimoji="1" lang="zh-CN" altLang="en-US" dirty="0"/>
          </a:p>
        </p:txBody>
      </p:sp>
      <p:sp>
        <p:nvSpPr>
          <p:cNvPr id="7" name="左大括号 6"/>
          <p:cNvSpPr/>
          <p:nvPr/>
        </p:nvSpPr>
        <p:spPr>
          <a:xfrm>
            <a:off x="4130886" y="2895422"/>
            <a:ext cx="1158240" cy="3002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 12"/>
          <p:cNvGrpSpPr/>
          <p:nvPr/>
        </p:nvGrpSpPr>
        <p:grpSpPr>
          <a:xfrm>
            <a:off x="5289126" y="2812513"/>
            <a:ext cx="6157308" cy="3059253"/>
            <a:chOff x="5716406" y="3090573"/>
            <a:chExt cx="6157308" cy="3059253"/>
          </a:xfrm>
        </p:grpSpPr>
        <p:sp>
          <p:nvSpPr>
            <p:cNvPr id="8" name="文本框 7"/>
            <p:cNvSpPr txBox="1"/>
            <p:nvPr/>
          </p:nvSpPr>
          <p:spPr>
            <a:xfrm>
              <a:off x="5761143" y="3090573"/>
              <a:ext cx="6112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Type &amp;  </a:t>
              </a:r>
              <a:r>
                <a:rPr kumimoji="1" lang="zh-CN" altLang="en-US" dirty="0" smtClean="0"/>
                <a:t>         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引用类型 </a:t>
              </a:r>
              <a:r>
                <a:rPr kumimoji="1" lang="zh-CN" altLang="en-US" dirty="0">
                  <a:solidFill>
                    <a:srgbClr val="FF0000"/>
                  </a:solidFill>
                </a:rPr>
                <a:t>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 </a:t>
              </a:r>
              <a:r>
                <a:rPr kumimoji="1" lang="zh-CN" altLang="en-US" dirty="0" smtClean="0"/>
                <a:t>在新建</a:t>
              </a:r>
              <a:r>
                <a:rPr kumimoji="1" lang="en-US" altLang="zh-CN" dirty="0" smtClean="0"/>
                <a:t>Template </a:t>
              </a:r>
              <a:r>
                <a:rPr kumimoji="1" lang="zh-CN" altLang="en-US" dirty="0" smtClean="0"/>
                <a:t>实例时设置引用</a:t>
              </a:r>
              <a:r>
                <a:rPr kumimoji="1" lang="en-US" altLang="zh-CN" dirty="0" smtClean="0"/>
                <a:t> </a:t>
              </a:r>
              <a:endParaRPr kumimoji="1"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716407" y="4086094"/>
              <a:ext cx="2898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c</a:t>
              </a:r>
              <a:r>
                <a:rPr kumimoji="1" lang="en-US" altLang="zh-CN" dirty="0" err="1" smtClean="0"/>
                <a:t>onst</a:t>
              </a:r>
              <a:r>
                <a:rPr kumimoji="1" lang="en-US" altLang="zh-CN" dirty="0" smtClean="0"/>
                <a:t> Type &amp;  </a:t>
              </a:r>
              <a:r>
                <a:rPr kumimoji="1" lang="zh-CN" altLang="en-US" dirty="0" smtClean="0"/>
                <a:t>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常引用类型</a:t>
              </a:r>
              <a:r>
                <a:rPr kumimoji="1" lang="en-US" altLang="zh-CN" dirty="0" smtClean="0">
                  <a:solidFill>
                    <a:srgbClr val="FF0000"/>
                  </a:solidFill>
                </a:rPr>
                <a:t> 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716406" y="5025627"/>
              <a:ext cx="4386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Type   </a:t>
              </a:r>
              <a:r>
                <a:rPr kumimoji="1" lang="zh-CN" altLang="en-US" dirty="0" smtClean="0"/>
                <a:t>            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传值类型              </a:t>
              </a:r>
              <a:r>
                <a:rPr kumimoji="1" lang="zh-CN" altLang="en-US" dirty="0" smtClean="0"/>
                <a:t>为参数值</a:t>
              </a:r>
              <a:endParaRPr kumimoji="1"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761143" y="5780494"/>
              <a:ext cx="5654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SelfType</a:t>
              </a:r>
              <a:r>
                <a:rPr kumimoji="1" lang="en-US" altLang="zh-CN" dirty="0" smtClean="0"/>
                <a:t>   </a:t>
              </a:r>
              <a:r>
                <a:rPr kumimoji="1" lang="zh-CN" altLang="en-US" dirty="0" smtClean="0"/>
                <a:t>      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自定义数组类型  </a:t>
              </a:r>
              <a:r>
                <a:rPr kumimoji="1" lang="zh-CN" altLang="en-US" dirty="0" smtClean="0"/>
                <a:t>新建多个</a:t>
              </a:r>
              <a:r>
                <a:rPr kumimoji="1" lang="en-US" altLang="zh-CN" dirty="0" smtClean="0"/>
                <a:t>Id</a:t>
              </a:r>
              <a:r>
                <a:rPr kumimoji="1" lang="zh-CN" altLang="en-US" dirty="0" smtClean="0"/>
                <a:t>不同的实例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514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11165</TotalTime>
  <Words>425</Words>
  <Application>Microsoft Macintosh PowerPoint</Application>
  <PresentationFormat>宽屏</PresentationFormat>
  <Paragraphs>104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DengXian</vt:lpstr>
      <vt:lpstr>DengXian Light</vt:lpstr>
      <vt:lpstr>Mangal</vt:lpstr>
      <vt:lpstr>Arial</vt:lpstr>
      <vt:lpstr>Office 主题</vt:lpstr>
      <vt:lpstr>Graph model</vt:lpstr>
      <vt:lpstr>Model</vt:lpstr>
      <vt:lpstr>PowerPoint 演示文稿</vt:lpstr>
      <vt:lpstr>enable-guard</vt:lpstr>
      <vt:lpstr>TA 的状态表示</vt:lpstr>
      <vt:lpstr>TA 的状态表示 Counter 部分</vt:lpstr>
      <vt:lpstr>Template 的参数列表介绍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model</dc:title>
  <dc:creator>dailiyun</dc:creator>
  <cp:lastModifiedBy>dailiyun</cp:lastModifiedBy>
  <cp:revision>267</cp:revision>
  <dcterms:created xsi:type="dcterms:W3CDTF">2019-10-20T11:44:15Z</dcterms:created>
  <dcterms:modified xsi:type="dcterms:W3CDTF">2019-12-11T02:03:23Z</dcterms:modified>
</cp:coreProperties>
</file>