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8" r:id="rId3"/>
    <p:sldId id="257" r:id="rId4"/>
    <p:sldId id="260" r:id="rId5"/>
    <p:sldId id="269" r:id="rId6"/>
    <p:sldId id="259" r:id="rId7"/>
    <p:sldId id="264" r:id="rId8"/>
    <p:sldId id="261" r:id="rId9"/>
    <p:sldId id="265" r:id="rId10"/>
    <p:sldId id="262" r:id="rId11"/>
    <p:sldId id="266" r:id="rId12"/>
    <p:sldId id="263" r:id="rId13"/>
    <p:sldId id="267" r:id="rId14"/>
    <p:sldId id="268" r:id="rId15"/>
    <p:sldId id="270" r:id="rId16"/>
    <p:sldId id="271" r:id="rId17"/>
    <p:sldId id="272" r:id="rId18"/>
    <p:sldId id="273" r:id="rId19"/>
    <p:sldId id="275" r:id="rId20"/>
    <p:sldId id="274" r:id="rId21"/>
    <p:sldId id="276" r:id="rId22"/>
    <p:sldId id="277"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0AE0C2-FC4E-4EB7-AFF3-DDAC154D8C3A}" type="datetimeFigureOut">
              <a:rPr lang="en-NG" smtClean="0"/>
              <a:t>10/19/2022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54B36A4-D6D5-4E32-A08C-F755CBE6F12A}" type="slidenum">
              <a:rPr lang="en-NG" smtClean="0"/>
              <a:t>‹#›</a:t>
            </a:fld>
            <a:endParaRPr lang="en-N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07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AE0C2-FC4E-4EB7-AFF3-DDAC154D8C3A}" type="datetimeFigureOut">
              <a:rPr lang="en-NG" smtClean="0"/>
              <a:t>10/19/2022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344253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AE0C2-FC4E-4EB7-AFF3-DDAC154D8C3A}" type="datetimeFigureOut">
              <a:rPr lang="en-NG" smtClean="0"/>
              <a:t>10/19/2022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104762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AE0C2-FC4E-4EB7-AFF3-DDAC154D8C3A}" type="datetimeFigureOut">
              <a:rPr lang="en-NG" smtClean="0"/>
              <a:t>10/19/2022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75431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AE0C2-FC4E-4EB7-AFF3-DDAC154D8C3A}" type="datetimeFigureOut">
              <a:rPr lang="en-NG" smtClean="0"/>
              <a:t>10/19/2022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54B36A4-D6D5-4E32-A08C-F755CBE6F12A}" type="slidenum">
              <a:rPr lang="en-NG" smtClean="0"/>
              <a:t>‹#›</a:t>
            </a:fld>
            <a:endParaRPr lang="en-N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6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0AE0C2-FC4E-4EB7-AFF3-DDAC154D8C3A}" type="datetimeFigureOut">
              <a:rPr lang="en-NG" smtClean="0"/>
              <a:t>10/19/2022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167992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0AE0C2-FC4E-4EB7-AFF3-DDAC154D8C3A}" type="datetimeFigureOut">
              <a:rPr lang="en-NG" smtClean="0"/>
              <a:t>10/19/2022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34148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0AE0C2-FC4E-4EB7-AFF3-DDAC154D8C3A}" type="datetimeFigureOut">
              <a:rPr lang="en-NG" smtClean="0"/>
              <a:t>10/19/2022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247281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0AE0C2-FC4E-4EB7-AFF3-DDAC154D8C3A}" type="datetimeFigureOut">
              <a:rPr lang="en-NG" smtClean="0"/>
              <a:t>10/19/2022</a:t>
            </a:fld>
            <a:endParaRPr lang="en-N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G"/>
          </a:p>
        </p:txBody>
      </p:sp>
      <p:sp>
        <p:nvSpPr>
          <p:cNvPr id="9" name="Slide Number Placeholder 8"/>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41084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0AE0C2-FC4E-4EB7-AFF3-DDAC154D8C3A}" type="datetimeFigureOut">
              <a:rPr lang="en-NG" smtClean="0"/>
              <a:t>10/19/2022</a:t>
            </a:fld>
            <a:endParaRPr lang="en-N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4B36A4-D6D5-4E32-A08C-F755CBE6F12A}" type="slidenum">
              <a:rPr lang="en-NG" smtClean="0"/>
              <a:t>‹#›</a:t>
            </a:fld>
            <a:endParaRPr lang="en-NG"/>
          </a:p>
        </p:txBody>
      </p:sp>
    </p:spTree>
    <p:extLst>
      <p:ext uri="{BB962C8B-B14F-4D97-AF65-F5344CB8AC3E}">
        <p14:creationId xmlns:p14="http://schemas.microsoft.com/office/powerpoint/2010/main" val="260987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0AE0C2-FC4E-4EB7-AFF3-DDAC154D8C3A}" type="datetimeFigureOut">
              <a:rPr lang="en-NG" smtClean="0"/>
              <a:t>10/19/2022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1052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0AE0C2-FC4E-4EB7-AFF3-DDAC154D8C3A}" type="datetimeFigureOut">
              <a:rPr lang="en-NG" smtClean="0"/>
              <a:t>10/19/2022</a:t>
            </a:fld>
            <a:endParaRPr lang="en-N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4B36A4-D6D5-4E32-A08C-F755CBE6F12A}" type="slidenum">
              <a:rPr lang="en-NG" smtClean="0"/>
              <a:t>‹#›</a:t>
            </a:fld>
            <a:endParaRPr lang="en-N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24425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742D-435B-B087-E6C0-E7C9A171FD4A}"/>
              </a:ext>
            </a:extLst>
          </p:cNvPr>
          <p:cNvSpPr>
            <a:spLocks noGrp="1"/>
          </p:cNvSpPr>
          <p:nvPr>
            <p:ph type="ctrTitle"/>
          </p:nvPr>
        </p:nvSpPr>
        <p:spPr>
          <a:xfrm>
            <a:off x="566761" y="2193706"/>
            <a:ext cx="11058478" cy="3316407"/>
          </a:xfrm>
        </p:spPr>
        <p:txBody>
          <a:bodyPr>
            <a:noAutofit/>
          </a:bodyPr>
          <a:lstStyle/>
          <a:p>
            <a:pPr>
              <a:lnSpc>
                <a:spcPct val="100000"/>
              </a:lnSpc>
            </a:pPr>
            <a:r>
              <a:rPr lang="en-US" sz="13800" b="0" i="0" dirty="0">
                <a:solidFill>
                  <a:schemeClr val="tx1"/>
                </a:solidFill>
                <a:effectLst/>
                <a:latin typeface="Helvetica Neue"/>
              </a:rPr>
              <a:t>GEELY AUTO</a:t>
            </a:r>
            <a:br>
              <a:rPr lang="en-US" sz="7200" b="0" i="0" dirty="0">
                <a:solidFill>
                  <a:schemeClr val="tx1"/>
                </a:solidFill>
                <a:effectLst/>
                <a:latin typeface="Helvetica Neue"/>
              </a:rPr>
            </a:br>
            <a:r>
              <a:rPr lang="en-US" sz="6600" b="0" i="0" dirty="0">
                <a:solidFill>
                  <a:schemeClr val="tx1"/>
                </a:solidFill>
                <a:effectLst/>
                <a:latin typeface="Helvetica Neue"/>
              </a:rPr>
              <a:t>PREDICTION OVERVIEW</a:t>
            </a:r>
            <a:endParaRPr lang="en-NG" sz="6600" dirty="0">
              <a:solidFill>
                <a:schemeClr val="tx1"/>
              </a:solidFill>
            </a:endParaRPr>
          </a:p>
        </p:txBody>
      </p:sp>
    </p:spTree>
    <p:extLst>
      <p:ext uri="{BB962C8B-B14F-4D97-AF65-F5344CB8AC3E}">
        <p14:creationId xmlns:p14="http://schemas.microsoft.com/office/powerpoint/2010/main" val="199760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Univariate analysis - distribution of drive wheel and car body</a:t>
            </a:r>
            <a:endParaRPr lang="en-NG" dirty="0"/>
          </a:p>
        </p:txBody>
      </p:sp>
      <p:pic>
        <p:nvPicPr>
          <p:cNvPr id="6" name="Content Placeholder 5">
            <a:extLst>
              <a:ext uri="{FF2B5EF4-FFF2-40B4-BE49-F238E27FC236}">
                <a16:creationId xmlns:a16="http://schemas.microsoft.com/office/drawing/2014/main" id="{3461529F-0CF7-B329-7151-6304132F37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0283" y="1737360"/>
            <a:ext cx="4469228" cy="4928517"/>
          </a:xfrm>
        </p:spPr>
      </p:pic>
      <p:pic>
        <p:nvPicPr>
          <p:cNvPr id="9" name="Picture 8">
            <a:extLst>
              <a:ext uri="{FF2B5EF4-FFF2-40B4-BE49-F238E27FC236}">
                <a16:creationId xmlns:a16="http://schemas.microsoft.com/office/drawing/2014/main" id="{A2EF4929-150C-6470-CBF0-DA64B34F6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07" y="1784667"/>
            <a:ext cx="6147154" cy="5003266"/>
          </a:xfrm>
          <a:prstGeom prst="rect">
            <a:avLst/>
          </a:prstGeom>
        </p:spPr>
      </p:pic>
    </p:spTree>
    <p:extLst>
      <p:ext uri="{BB962C8B-B14F-4D97-AF65-F5344CB8AC3E}">
        <p14:creationId xmlns:p14="http://schemas.microsoft.com/office/powerpoint/2010/main" val="76419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a:bodyPr>
          <a:lstStyle/>
          <a:p>
            <a:r>
              <a:rPr lang="en-US" sz="2800" dirty="0"/>
              <a:t>To the drive wheel, it was observed that more than 50% of the cars are </a:t>
            </a:r>
            <a:r>
              <a:rPr lang="en-US" sz="2800" dirty="0" err="1"/>
              <a:t>fwd</a:t>
            </a:r>
            <a:r>
              <a:rPr lang="en-US" sz="2800" dirty="0"/>
              <a:t> wheel, followed by </a:t>
            </a:r>
            <a:r>
              <a:rPr lang="en-US" sz="2800" dirty="0" err="1"/>
              <a:t>rwd</a:t>
            </a:r>
            <a:r>
              <a:rPr lang="en-US" sz="2800" dirty="0"/>
              <a:t> and 4wd as the plot show a difference gap in the bars.</a:t>
            </a:r>
          </a:p>
          <a:p>
            <a:endParaRPr lang="en-US" sz="2800" dirty="0"/>
          </a:p>
          <a:p>
            <a:r>
              <a:rPr lang="en-US" sz="2800" dirty="0"/>
              <a:t>The nature of the car body shows that sedan motors was predominant in the markets followed by hatchback, wagon, hardtop and convertible which is least. This shows a actual trend of car used and purchase in the markets.</a:t>
            </a:r>
          </a:p>
        </p:txBody>
      </p:sp>
    </p:spTree>
    <p:extLst>
      <p:ext uri="{BB962C8B-B14F-4D97-AF65-F5344CB8AC3E}">
        <p14:creationId xmlns:p14="http://schemas.microsoft.com/office/powerpoint/2010/main" val="311363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Univariate analysis - distribution of cylinder in cars and fuel system </a:t>
            </a:r>
            <a:endParaRPr lang="en-NG" dirty="0"/>
          </a:p>
        </p:txBody>
      </p:sp>
      <p:pic>
        <p:nvPicPr>
          <p:cNvPr id="7" name="Content Placeholder 6">
            <a:extLst>
              <a:ext uri="{FF2B5EF4-FFF2-40B4-BE49-F238E27FC236}">
                <a16:creationId xmlns:a16="http://schemas.microsoft.com/office/drawing/2014/main" id="{85370490-B036-6346-C3A5-FC4AED61B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5556" y="1978837"/>
            <a:ext cx="5756416" cy="4731173"/>
          </a:xfrm>
        </p:spPr>
      </p:pic>
      <p:pic>
        <p:nvPicPr>
          <p:cNvPr id="10" name="Picture 9">
            <a:extLst>
              <a:ext uri="{FF2B5EF4-FFF2-40B4-BE49-F238E27FC236}">
                <a16:creationId xmlns:a16="http://schemas.microsoft.com/office/drawing/2014/main" id="{8FFBAAD3-AF63-6325-7B59-8A0667D5A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28" y="1737360"/>
            <a:ext cx="6109538" cy="4972650"/>
          </a:xfrm>
          <a:prstGeom prst="rect">
            <a:avLst/>
          </a:prstGeom>
        </p:spPr>
      </p:pic>
    </p:spTree>
    <p:extLst>
      <p:ext uri="{BB962C8B-B14F-4D97-AF65-F5344CB8AC3E}">
        <p14:creationId xmlns:p14="http://schemas.microsoft.com/office/powerpoint/2010/main" val="269835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a:bodyPr>
          <a:lstStyle/>
          <a:p>
            <a:r>
              <a:rPr lang="en-US" sz="2800" dirty="0"/>
              <a:t>The graph to number of cylinder placed in the cars shows that majority of the car has four cylinders placed in them as compared to three and twelve which is a rare scenario for most cars.</a:t>
            </a:r>
          </a:p>
          <a:p>
            <a:pPr marL="0" indent="0">
              <a:buNone/>
            </a:pPr>
            <a:endParaRPr lang="en-US" sz="2800" dirty="0"/>
          </a:p>
          <a:p>
            <a:r>
              <a:rPr lang="en-US" sz="2800" dirty="0"/>
              <a:t>To the nature of fuel system, it can be seen that most cars have a </a:t>
            </a:r>
            <a:r>
              <a:rPr lang="en-US" sz="2800" dirty="0" err="1"/>
              <a:t>mpfi</a:t>
            </a:r>
            <a:r>
              <a:rPr lang="en-US" sz="2800" dirty="0"/>
              <a:t> and 2bbi fueling system to the counterpart of </a:t>
            </a:r>
            <a:r>
              <a:rPr lang="en-US" sz="2800" dirty="0" err="1"/>
              <a:t>nfi</a:t>
            </a:r>
            <a:r>
              <a:rPr lang="en-US" sz="2800" dirty="0"/>
              <a:t> and </a:t>
            </a:r>
            <a:r>
              <a:rPr lang="en-US" sz="2800" dirty="0" err="1"/>
              <a:t>spfi</a:t>
            </a:r>
            <a:r>
              <a:rPr lang="en-US" sz="2800" dirty="0"/>
              <a:t> which exist on rare occasion with other fueling system such as 1bbl, 4bbl, </a:t>
            </a:r>
            <a:r>
              <a:rPr lang="en-US" sz="2800" dirty="0" err="1"/>
              <a:t>idi</a:t>
            </a:r>
            <a:r>
              <a:rPr lang="en-US" sz="2800" dirty="0"/>
              <a:t> and </a:t>
            </a:r>
            <a:r>
              <a:rPr lang="en-US" sz="2800" dirty="0" err="1"/>
              <a:t>spdi</a:t>
            </a:r>
            <a:r>
              <a:rPr lang="en-US" sz="2800" dirty="0"/>
              <a:t>.</a:t>
            </a:r>
          </a:p>
          <a:p>
            <a:endParaRPr lang="en-US" sz="2800" dirty="0"/>
          </a:p>
        </p:txBody>
      </p:sp>
    </p:spTree>
    <p:extLst>
      <p:ext uri="{BB962C8B-B14F-4D97-AF65-F5344CB8AC3E}">
        <p14:creationId xmlns:p14="http://schemas.microsoft.com/office/powerpoint/2010/main" val="3285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a:xfrm>
            <a:off x="581192" y="725714"/>
            <a:ext cx="11029616" cy="783772"/>
          </a:xfrm>
        </p:spPr>
        <p:txBody>
          <a:bodyPr>
            <a:normAutofit fontScale="90000"/>
          </a:bodyPr>
          <a:lstStyle/>
          <a:p>
            <a:r>
              <a:rPr lang="en-US" dirty="0"/>
              <a:t>Univariate analysis - distribution of prices of cars.</a:t>
            </a:r>
            <a:endParaRPr lang="en-NG" dirty="0"/>
          </a:p>
        </p:txBody>
      </p:sp>
      <p:sp>
        <p:nvSpPr>
          <p:cNvPr id="4" name="Content Placeholder 3">
            <a:extLst>
              <a:ext uri="{FF2B5EF4-FFF2-40B4-BE49-F238E27FC236}">
                <a16:creationId xmlns:a16="http://schemas.microsoft.com/office/drawing/2014/main" id="{FF4A0EC2-264D-07E0-5C4E-EBA3C1D7F8D8}"/>
              </a:ext>
            </a:extLst>
          </p:cNvPr>
          <p:cNvSpPr>
            <a:spLocks noGrp="1"/>
          </p:cNvSpPr>
          <p:nvPr>
            <p:ph idx="1"/>
          </p:nvPr>
        </p:nvSpPr>
        <p:spPr>
          <a:xfrm>
            <a:off x="6558842" y="1928998"/>
            <a:ext cx="5514808" cy="4308113"/>
          </a:xfrm>
        </p:spPr>
        <p:txBody>
          <a:bodyPr>
            <a:normAutofit/>
          </a:bodyPr>
          <a:lstStyle/>
          <a:p>
            <a:pPr marL="0" indent="0">
              <a:buNone/>
            </a:pPr>
            <a:r>
              <a:rPr lang="en-US" sz="2800" dirty="0"/>
              <a:t>The price plot shows a trend in most purchase of cars as most cars purchased were between the prices of 5000 – 10, 000.  This is important feature to be noted as cheap cars sells more as compared to expensive cars in the range of 40000 – 45000. </a:t>
            </a:r>
            <a:endParaRPr lang="en-NG" sz="2800" dirty="0"/>
          </a:p>
        </p:txBody>
      </p:sp>
      <p:pic>
        <p:nvPicPr>
          <p:cNvPr id="12" name="Picture 11">
            <a:extLst>
              <a:ext uri="{FF2B5EF4-FFF2-40B4-BE49-F238E27FC236}">
                <a16:creationId xmlns:a16="http://schemas.microsoft.com/office/drawing/2014/main" id="{B6A739EE-F8A5-E51B-956E-925FDCBA0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60" y="1831379"/>
            <a:ext cx="6193995" cy="4501688"/>
          </a:xfrm>
          <a:prstGeom prst="rect">
            <a:avLst/>
          </a:prstGeom>
        </p:spPr>
      </p:pic>
    </p:spTree>
    <p:extLst>
      <p:ext uri="{BB962C8B-B14F-4D97-AF65-F5344CB8AC3E}">
        <p14:creationId xmlns:p14="http://schemas.microsoft.com/office/powerpoint/2010/main" val="364000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2031999"/>
            <a:ext cx="11029615" cy="2059475"/>
          </a:xfrm>
        </p:spPr>
        <p:txBody>
          <a:bodyPr>
            <a:normAutofit/>
          </a:bodyPr>
          <a:lstStyle/>
          <a:p>
            <a:pPr algn="ctr"/>
            <a:r>
              <a:rPr lang="en-US" sz="8000" b="1" dirty="0"/>
              <a:t>BIVARIATE  ANALYSIS</a:t>
            </a:r>
            <a:endParaRPr lang="en-NG" sz="8000" b="1" dirty="0"/>
          </a:p>
        </p:txBody>
      </p:sp>
    </p:spTree>
    <p:extLst>
      <p:ext uri="{BB962C8B-B14F-4D97-AF65-F5344CB8AC3E}">
        <p14:creationId xmlns:p14="http://schemas.microsoft.com/office/powerpoint/2010/main" val="193629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14" name="Content Placeholder 13">
            <a:extLst>
              <a:ext uri="{FF2B5EF4-FFF2-40B4-BE49-F238E27FC236}">
                <a16:creationId xmlns:a16="http://schemas.microsoft.com/office/drawing/2014/main" id="{163A4CD1-4534-8E2C-4C9C-3970D3796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5090"/>
            <a:ext cx="6214701" cy="4515368"/>
          </a:xfrm>
        </p:spPr>
      </p:pic>
      <p:pic>
        <p:nvPicPr>
          <p:cNvPr id="16" name="Picture 15">
            <a:extLst>
              <a:ext uri="{FF2B5EF4-FFF2-40B4-BE49-F238E27FC236}">
                <a16:creationId xmlns:a16="http://schemas.microsoft.com/office/drawing/2014/main" id="{A3EA65BB-A583-82C9-7A78-1C3C02B2E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45090"/>
            <a:ext cx="5929424" cy="4167025"/>
          </a:xfrm>
          <a:prstGeom prst="rect">
            <a:avLst/>
          </a:prstGeom>
        </p:spPr>
      </p:pic>
    </p:spTree>
    <p:extLst>
      <p:ext uri="{BB962C8B-B14F-4D97-AF65-F5344CB8AC3E}">
        <p14:creationId xmlns:p14="http://schemas.microsoft.com/office/powerpoint/2010/main" val="67414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14" name="Content Placeholder 13">
            <a:extLst>
              <a:ext uri="{FF2B5EF4-FFF2-40B4-BE49-F238E27FC236}">
                <a16:creationId xmlns:a16="http://schemas.microsoft.com/office/drawing/2014/main" id="{C8C4C5EF-051E-1018-4E0D-CAA3B5356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62" y="1846584"/>
            <a:ext cx="6255657" cy="4463755"/>
          </a:xfrm>
        </p:spPr>
      </p:pic>
      <p:pic>
        <p:nvPicPr>
          <p:cNvPr id="19" name="Picture 18">
            <a:extLst>
              <a:ext uri="{FF2B5EF4-FFF2-40B4-BE49-F238E27FC236}">
                <a16:creationId xmlns:a16="http://schemas.microsoft.com/office/drawing/2014/main" id="{FF11F49D-44BE-488C-DA7F-6BCF23A45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193" y="2001079"/>
            <a:ext cx="5992807" cy="4309260"/>
          </a:xfrm>
          <a:prstGeom prst="rect">
            <a:avLst/>
          </a:prstGeom>
        </p:spPr>
      </p:pic>
    </p:spTree>
    <p:extLst>
      <p:ext uri="{BB962C8B-B14F-4D97-AF65-F5344CB8AC3E}">
        <p14:creationId xmlns:p14="http://schemas.microsoft.com/office/powerpoint/2010/main" val="401600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6" name="Content Placeholder 5">
            <a:extLst>
              <a:ext uri="{FF2B5EF4-FFF2-40B4-BE49-F238E27FC236}">
                <a16:creationId xmlns:a16="http://schemas.microsoft.com/office/drawing/2014/main" id="{436383FD-147A-A8C0-CAD8-17CFB2087A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7" y="2007839"/>
            <a:ext cx="6221967" cy="4365529"/>
          </a:xfrm>
        </p:spPr>
      </p:pic>
      <p:pic>
        <p:nvPicPr>
          <p:cNvPr id="9" name="Picture 8">
            <a:extLst>
              <a:ext uri="{FF2B5EF4-FFF2-40B4-BE49-F238E27FC236}">
                <a16:creationId xmlns:a16="http://schemas.microsoft.com/office/drawing/2014/main" id="{1AF46353-A44C-ECA3-1F35-D917459DA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058" y="2007839"/>
            <a:ext cx="5911942" cy="4148005"/>
          </a:xfrm>
          <a:prstGeom prst="rect">
            <a:avLst/>
          </a:prstGeom>
        </p:spPr>
      </p:pic>
    </p:spTree>
    <p:extLst>
      <p:ext uri="{BB962C8B-B14F-4D97-AF65-F5344CB8AC3E}">
        <p14:creationId xmlns:p14="http://schemas.microsoft.com/office/powerpoint/2010/main" val="329427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lnSpcReduction="10000"/>
          </a:bodyPr>
          <a:lstStyle/>
          <a:p>
            <a:r>
              <a:rPr lang="en-US" sz="2800" dirty="0"/>
              <a:t>From the comparison of compression ratio to price, it was observed that there is a concentration in the lower region around 8 - 10 of the compression ratio to 5000 - 20000 of the price with few observation in upper region of compression ratio of 22. </a:t>
            </a:r>
          </a:p>
          <a:p>
            <a:endParaRPr lang="en-US" sz="2800" dirty="0"/>
          </a:p>
          <a:p>
            <a:r>
              <a:rPr lang="en-US" sz="2800" dirty="0"/>
              <a:t>For the comparison of </a:t>
            </a:r>
            <a:r>
              <a:rPr lang="en-US" sz="2800" dirty="0" err="1"/>
              <a:t>peakrpm</a:t>
            </a:r>
            <a:r>
              <a:rPr lang="en-US" sz="2800" dirty="0"/>
              <a:t> and price, the exist a high density between 4800 and 5500 in </a:t>
            </a:r>
            <a:r>
              <a:rPr lang="en-US" sz="2800" dirty="0" err="1"/>
              <a:t>peakrpm</a:t>
            </a:r>
            <a:r>
              <a:rPr lang="en-US" sz="2800" dirty="0"/>
              <a:t> and 5000 to 15000.</a:t>
            </a:r>
          </a:p>
          <a:p>
            <a:endParaRPr lang="en-US" sz="2800" dirty="0"/>
          </a:p>
          <a:p>
            <a:r>
              <a:rPr lang="en-US" sz="2800" dirty="0"/>
              <a:t>Other variables shows a significant behaviour in comparison to price such as engine size, car body, bore ratio and drive wheel.</a:t>
            </a:r>
          </a:p>
        </p:txBody>
      </p:sp>
    </p:spTree>
    <p:extLst>
      <p:ext uri="{BB962C8B-B14F-4D97-AF65-F5344CB8AC3E}">
        <p14:creationId xmlns:p14="http://schemas.microsoft.com/office/powerpoint/2010/main" val="223130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742D-435B-B087-E6C0-E7C9A171FD4A}"/>
              </a:ext>
            </a:extLst>
          </p:cNvPr>
          <p:cNvSpPr>
            <a:spLocks noGrp="1"/>
          </p:cNvSpPr>
          <p:nvPr>
            <p:ph type="ctrTitle"/>
          </p:nvPr>
        </p:nvSpPr>
        <p:spPr>
          <a:xfrm>
            <a:off x="930322" y="191912"/>
            <a:ext cx="10331355" cy="5904088"/>
          </a:xfrm>
        </p:spPr>
        <p:txBody>
          <a:bodyPr>
            <a:noAutofit/>
          </a:bodyPr>
          <a:lstStyle/>
          <a:p>
            <a:pPr algn="ctr">
              <a:lnSpc>
                <a:spcPct val="130000"/>
              </a:lnSpc>
            </a:pPr>
            <a:r>
              <a:rPr lang="en-US" sz="7200" b="0" i="0" dirty="0">
                <a:solidFill>
                  <a:schemeClr val="tx1"/>
                </a:solidFill>
                <a:effectLst/>
                <a:latin typeface="Helvetica Neue"/>
              </a:rPr>
              <a:t>JOHN UDEME DAVID</a:t>
            </a:r>
            <a:br>
              <a:rPr lang="en-US" sz="4800" b="0" i="0" dirty="0">
                <a:solidFill>
                  <a:schemeClr val="tx1"/>
                </a:solidFill>
                <a:effectLst/>
                <a:latin typeface="Helvetica Neue"/>
              </a:rPr>
            </a:br>
            <a:r>
              <a:rPr lang="en-US" sz="4800" b="0" i="0" dirty="0">
                <a:solidFill>
                  <a:schemeClr val="tx1"/>
                </a:solidFill>
                <a:effectLst/>
                <a:latin typeface="Helvetica Neue"/>
              </a:rPr>
              <a:t>Fi</a:t>
            </a:r>
            <a:r>
              <a:rPr lang="en-US" sz="4800" dirty="0">
                <a:solidFill>
                  <a:schemeClr val="tx1"/>
                </a:solidFill>
                <a:latin typeface="Helvetica Neue"/>
              </a:rPr>
              <a:t>rm: </a:t>
            </a:r>
            <a:r>
              <a:rPr lang="en-US" sz="4800" dirty="0" err="1">
                <a:solidFill>
                  <a:schemeClr val="tx1"/>
                </a:solidFill>
                <a:latin typeface="Helvetica Neue"/>
              </a:rPr>
              <a:t>Geely</a:t>
            </a:r>
            <a:r>
              <a:rPr lang="en-US" sz="4800" dirty="0">
                <a:solidFill>
                  <a:schemeClr val="tx1"/>
                </a:solidFill>
                <a:latin typeface="Helvetica Neue"/>
              </a:rPr>
              <a:t> Auto </a:t>
            </a:r>
            <a:br>
              <a:rPr lang="en-US" sz="4800" dirty="0">
                <a:solidFill>
                  <a:schemeClr val="tx1"/>
                </a:solidFill>
                <a:latin typeface="Helvetica Neue"/>
              </a:rPr>
            </a:br>
            <a:r>
              <a:rPr lang="en-US" sz="4800" dirty="0">
                <a:solidFill>
                  <a:schemeClr val="tx1"/>
                </a:solidFill>
                <a:latin typeface="Helvetica Neue"/>
              </a:rPr>
              <a:t>Date: 20</a:t>
            </a:r>
            <a:r>
              <a:rPr lang="en-US" sz="4800" baseline="30000" dirty="0">
                <a:solidFill>
                  <a:schemeClr val="tx1"/>
                </a:solidFill>
                <a:latin typeface="Helvetica Neue"/>
              </a:rPr>
              <a:t>th</a:t>
            </a:r>
            <a:r>
              <a:rPr lang="en-US" sz="4800" dirty="0">
                <a:solidFill>
                  <a:schemeClr val="tx1"/>
                </a:solidFill>
                <a:latin typeface="Helvetica Neue"/>
              </a:rPr>
              <a:t> October, 2022.</a:t>
            </a:r>
            <a:br>
              <a:rPr lang="en-US" sz="4800" dirty="0">
                <a:solidFill>
                  <a:schemeClr val="tx1"/>
                </a:solidFill>
                <a:latin typeface="Helvetica Neue"/>
              </a:rPr>
            </a:br>
            <a:r>
              <a:rPr lang="en-US" sz="4800" dirty="0">
                <a:solidFill>
                  <a:schemeClr val="tx1"/>
                </a:solidFill>
                <a:latin typeface="Helvetica Neue"/>
              </a:rPr>
              <a:t>Project: Automobile Prediction Overview</a:t>
            </a:r>
            <a:endParaRPr lang="en-NG" sz="5400" dirty="0">
              <a:solidFill>
                <a:schemeClr val="tx1"/>
              </a:solidFill>
            </a:endParaRPr>
          </a:p>
        </p:txBody>
      </p:sp>
    </p:spTree>
    <p:extLst>
      <p:ext uri="{BB962C8B-B14F-4D97-AF65-F5344CB8AC3E}">
        <p14:creationId xmlns:p14="http://schemas.microsoft.com/office/powerpoint/2010/main" val="16538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7" name="Content Placeholder 6">
            <a:extLst>
              <a:ext uri="{FF2B5EF4-FFF2-40B4-BE49-F238E27FC236}">
                <a16:creationId xmlns:a16="http://schemas.microsoft.com/office/drawing/2014/main" id="{2F258018-8571-244C-460E-586192C64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88" y="2021799"/>
            <a:ext cx="6453353" cy="4527877"/>
          </a:xfrm>
        </p:spPr>
      </p:pic>
      <p:pic>
        <p:nvPicPr>
          <p:cNvPr id="11" name="Picture 10">
            <a:extLst>
              <a:ext uri="{FF2B5EF4-FFF2-40B4-BE49-F238E27FC236}">
                <a16:creationId xmlns:a16="http://schemas.microsoft.com/office/drawing/2014/main" id="{7CA41272-FA53-8A3F-98EE-722EFB602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071" y="1869506"/>
            <a:ext cx="4882909" cy="4832465"/>
          </a:xfrm>
          <a:prstGeom prst="rect">
            <a:avLst/>
          </a:prstGeom>
        </p:spPr>
      </p:pic>
    </p:spTree>
    <p:extLst>
      <p:ext uri="{BB962C8B-B14F-4D97-AF65-F5344CB8AC3E}">
        <p14:creationId xmlns:p14="http://schemas.microsoft.com/office/powerpoint/2010/main" val="248253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2031999"/>
            <a:ext cx="11029615" cy="2059475"/>
          </a:xfrm>
        </p:spPr>
        <p:txBody>
          <a:bodyPr>
            <a:normAutofit/>
          </a:bodyPr>
          <a:lstStyle/>
          <a:p>
            <a:pPr algn="ctr"/>
            <a:r>
              <a:rPr lang="en-US" sz="8000" b="1" dirty="0"/>
              <a:t>MULTIVARIATE  ANALYSIS</a:t>
            </a:r>
            <a:endParaRPr lang="en-NG" sz="8000" b="1" dirty="0"/>
          </a:p>
        </p:txBody>
      </p:sp>
    </p:spTree>
    <p:extLst>
      <p:ext uri="{BB962C8B-B14F-4D97-AF65-F5344CB8AC3E}">
        <p14:creationId xmlns:p14="http://schemas.microsoft.com/office/powerpoint/2010/main" val="396516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b="1" dirty="0"/>
              <a:t>MULTIVARIATE ANALYSIS</a:t>
            </a:r>
            <a:endParaRPr lang="en-NG" b="1" dirty="0"/>
          </a:p>
        </p:txBody>
      </p:sp>
      <p:pic>
        <p:nvPicPr>
          <p:cNvPr id="7" name="Content Placeholder 6">
            <a:extLst>
              <a:ext uri="{FF2B5EF4-FFF2-40B4-BE49-F238E27FC236}">
                <a16:creationId xmlns:a16="http://schemas.microsoft.com/office/drawing/2014/main" id="{0772E014-0D50-4E9D-475D-EA7831CFD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3647" y="2008106"/>
            <a:ext cx="5704256" cy="4776695"/>
          </a:xfrm>
        </p:spPr>
      </p:pic>
      <p:pic>
        <p:nvPicPr>
          <p:cNvPr id="8" name="Picture 7">
            <a:extLst>
              <a:ext uri="{FF2B5EF4-FFF2-40B4-BE49-F238E27FC236}">
                <a16:creationId xmlns:a16="http://schemas.microsoft.com/office/drawing/2014/main" id="{41A52063-99D1-CA0B-7C30-A2A3F4A68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870958"/>
            <a:ext cx="4963432" cy="4913843"/>
          </a:xfrm>
          <a:prstGeom prst="rect">
            <a:avLst/>
          </a:prstGeom>
        </p:spPr>
      </p:pic>
    </p:spTree>
    <p:extLst>
      <p:ext uri="{BB962C8B-B14F-4D97-AF65-F5344CB8AC3E}">
        <p14:creationId xmlns:p14="http://schemas.microsoft.com/office/powerpoint/2010/main" val="53583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a:bodyPr>
          <a:lstStyle/>
          <a:p>
            <a:r>
              <a:rPr lang="en-US" sz="3200" dirty="0"/>
              <a:t>From observation, the heatmap shows a strong correlation between </a:t>
            </a:r>
            <a:r>
              <a:rPr lang="en-US" sz="3200" dirty="0" err="1"/>
              <a:t>enginesize</a:t>
            </a:r>
            <a:r>
              <a:rPr lang="en-US" sz="3200" dirty="0"/>
              <a:t> to horsepower, and price to </a:t>
            </a:r>
            <a:r>
              <a:rPr lang="en-US" sz="3200" dirty="0" err="1"/>
              <a:t>enginesize</a:t>
            </a:r>
            <a:r>
              <a:rPr lang="en-US" sz="3200" dirty="0"/>
              <a:t> and also price to </a:t>
            </a:r>
            <a:r>
              <a:rPr lang="en-US" sz="3200" dirty="0" err="1"/>
              <a:t>carwidth</a:t>
            </a:r>
            <a:r>
              <a:rPr lang="en-US" sz="3200" dirty="0"/>
              <a:t> and weak correlation between price to </a:t>
            </a:r>
            <a:r>
              <a:rPr lang="en-US" sz="3200" dirty="0" err="1"/>
              <a:t>highwaympg</a:t>
            </a:r>
            <a:r>
              <a:rPr lang="en-US" sz="3200" dirty="0"/>
              <a:t> and </a:t>
            </a:r>
            <a:r>
              <a:rPr lang="en-US" sz="3200" dirty="0" err="1"/>
              <a:t>citympg</a:t>
            </a:r>
            <a:r>
              <a:rPr lang="en-US" sz="3200" dirty="0"/>
              <a:t>. </a:t>
            </a:r>
          </a:p>
          <a:p>
            <a:endParaRPr lang="en-US" sz="2800" dirty="0"/>
          </a:p>
          <a:p>
            <a:pPr marL="0" indent="0">
              <a:buNone/>
            </a:pPr>
            <a:r>
              <a:rPr lang="en-US" sz="2000" dirty="0"/>
              <a:t>NB: A coefficient close to 1 means that there's a very strong positive correlation between the two variables. The diagonal line is the correlation of the variables to themselves – so they'll, of course, be 1.</a:t>
            </a:r>
          </a:p>
        </p:txBody>
      </p:sp>
    </p:spTree>
    <p:extLst>
      <p:ext uri="{BB962C8B-B14F-4D97-AF65-F5344CB8AC3E}">
        <p14:creationId xmlns:p14="http://schemas.microsoft.com/office/powerpoint/2010/main" val="1899725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2450869"/>
            <a:ext cx="11029615" cy="3017417"/>
          </a:xfrm>
        </p:spPr>
        <p:txBody>
          <a:bodyPr>
            <a:normAutofit/>
          </a:bodyPr>
          <a:lstStyle/>
          <a:p>
            <a:pPr algn="ctr"/>
            <a:r>
              <a:rPr lang="en-US" sz="10700" b="1" dirty="0"/>
              <a:t>MULTIPLE LINEAR </a:t>
            </a:r>
            <a:r>
              <a:rPr lang="en-US" sz="8000" b="1" dirty="0"/>
              <a:t>REGRESSION ANALYSIS</a:t>
            </a:r>
            <a:endParaRPr lang="en-NG" sz="8000" b="1" dirty="0"/>
          </a:p>
        </p:txBody>
      </p:sp>
    </p:spTree>
    <p:extLst>
      <p:ext uri="{BB962C8B-B14F-4D97-AF65-F5344CB8AC3E}">
        <p14:creationId xmlns:p14="http://schemas.microsoft.com/office/powerpoint/2010/main" val="2188148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69903" y="2590250"/>
            <a:ext cx="4948751" cy="2530391"/>
          </a:xfrm>
        </p:spPr>
        <p:txBody>
          <a:bodyPr>
            <a:normAutofit/>
          </a:bodyPr>
          <a:lstStyle/>
          <a:p>
            <a:r>
              <a:rPr lang="en-US" sz="3200" b="0" i="0" dirty="0">
                <a:solidFill>
                  <a:srgbClr val="000000"/>
                </a:solidFill>
                <a:effectLst/>
                <a:latin typeface="Helvetica Neue"/>
              </a:rPr>
              <a:t>Note that most of the predicted values are higher than the actual values</a:t>
            </a:r>
            <a:endParaRPr lang="en-US" sz="2000" dirty="0"/>
          </a:p>
        </p:txBody>
      </p:sp>
      <p:pic>
        <p:nvPicPr>
          <p:cNvPr id="5" name="Picture 4">
            <a:extLst>
              <a:ext uri="{FF2B5EF4-FFF2-40B4-BE49-F238E27FC236}">
                <a16:creationId xmlns:a16="http://schemas.microsoft.com/office/drawing/2014/main" id="{2B95BEB9-F46B-A017-AA53-75AC2888C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2" y="1980650"/>
            <a:ext cx="6746762" cy="4283934"/>
          </a:xfrm>
          <a:prstGeom prst="rect">
            <a:avLst/>
          </a:prstGeom>
        </p:spPr>
      </p:pic>
    </p:spTree>
    <p:extLst>
      <p:ext uri="{BB962C8B-B14F-4D97-AF65-F5344CB8AC3E}">
        <p14:creationId xmlns:p14="http://schemas.microsoft.com/office/powerpoint/2010/main" val="8487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31F4-2CD5-7C21-8B15-FA9B5916E2D6}"/>
              </a:ext>
            </a:extLst>
          </p:cNvPr>
          <p:cNvSpPr>
            <a:spLocks noGrp="1"/>
          </p:cNvSpPr>
          <p:nvPr>
            <p:ph type="title"/>
          </p:nvPr>
        </p:nvSpPr>
        <p:spPr/>
        <p:txBody>
          <a:bodyPr>
            <a:normAutofit/>
          </a:bodyPr>
          <a:lstStyle/>
          <a:p>
            <a:r>
              <a:rPr lang="en-US" sz="3600" b="1" i="0" dirty="0">
                <a:effectLst/>
                <a:latin typeface="Helvetica Neue"/>
              </a:rPr>
              <a:t>Action and Recommendation</a:t>
            </a:r>
            <a:endParaRPr lang="en-NG" sz="3600" dirty="0"/>
          </a:p>
        </p:txBody>
      </p:sp>
      <p:sp>
        <p:nvSpPr>
          <p:cNvPr id="3" name="Content Placeholder 2">
            <a:extLst>
              <a:ext uri="{FF2B5EF4-FFF2-40B4-BE49-F238E27FC236}">
                <a16:creationId xmlns:a16="http://schemas.microsoft.com/office/drawing/2014/main" id="{7E9C5677-512D-9CAF-501C-1C6395E13CAC}"/>
              </a:ext>
            </a:extLst>
          </p:cNvPr>
          <p:cNvSpPr>
            <a:spLocks noGrp="1"/>
          </p:cNvSpPr>
          <p:nvPr>
            <p:ph idx="1"/>
          </p:nvPr>
        </p:nvSpPr>
        <p:spPr>
          <a:xfrm>
            <a:off x="581192" y="1715956"/>
            <a:ext cx="11335037" cy="5004158"/>
          </a:xfrm>
        </p:spPr>
        <p:txBody>
          <a:bodyPr>
            <a:normAutofit/>
          </a:bodyPr>
          <a:lstStyle/>
          <a:p>
            <a:pPr>
              <a:lnSpc>
                <a:spcPct val="170000"/>
              </a:lnSpc>
            </a:pPr>
            <a:r>
              <a:rPr lang="en-US" sz="2400" dirty="0"/>
              <a:t>Multiple linear regression model was employed for the prediction of the variable dependent on influencing the price of car. The model gave a regression score of 63% with queried with the entire feature against prices as compared to a selection of dependent variable which give a regression score of 71%. That is to say, with proper investigation of individual variable, a more accurate regression score will be obtained and compared among each other to understand the dependent with more influence to the price of car in the Nigeria market.</a:t>
            </a:r>
          </a:p>
        </p:txBody>
      </p:sp>
    </p:spTree>
    <p:extLst>
      <p:ext uri="{BB962C8B-B14F-4D97-AF65-F5344CB8AC3E}">
        <p14:creationId xmlns:p14="http://schemas.microsoft.com/office/powerpoint/2010/main" val="163075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31F4-2CD5-7C21-8B15-FA9B5916E2D6}"/>
              </a:ext>
            </a:extLst>
          </p:cNvPr>
          <p:cNvSpPr>
            <a:spLocks noGrp="1"/>
          </p:cNvSpPr>
          <p:nvPr>
            <p:ph type="title"/>
          </p:nvPr>
        </p:nvSpPr>
        <p:spPr/>
        <p:txBody>
          <a:bodyPr>
            <a:normAutofit/>
          </a:bodyPr>
          <a:lstStyle/>
          <a:p>
            <a:r>
              <a:rPr lang="en-US" sz="3600" b="1" i="0" dirty="0">
                <a:effectLst/>
                <a:latin typeface="Helvetica Neue"/>
              </a:rPr>
              <a:t>Action and Recommendation cont</a:t>
            </a:r>
            <a:r>
              <a:rPr lang="en-US" sz="3600" b="1" dirty="0">
                <a:latin typeface="Helvetica Neue"/>
              </a:rPr>
              <a:t>’d</a:t>
            </a:r>
            <a:endParaRPr lang="en-NG" sz="3600" dirty="0"/>
          </a:p>
        </p:txBody>
      </p:sp>
      <p:sp>
        <p:nvSpPr>
          <p:cNvPr id="3" name="Content Placeholder 2">
            <a:extLst>
              <a:ext uri="{FF2B5EF4-FFF2-40B4-BE49-F238E27FC236}">
                <a16:creationId xmlns:a16="http://schemas.microsoft.com/office/drawing/2014/main" id="{7E9C5677-512D-9CAF-501C-1C6395E13CAC}"/>
              </a:ext>
            </a:extLst>
          </p:cNvPr>
          <p:cNvSpPr>
            <a:spLocks noGrp="1"/>
          </p:cNvSpPr>
          <p:nvPr>
            <p:ph idx="1"/>
          </p:nvPr>
        </p:nvSpPr>
        <p:spPr>
          <a:xfrm>
            <a:off x="581192" y="1715956"/>
            <a:ext cx="11335037" cy="5004158"/>
          </a:xfrm>
        </p:spPr>
        <p:txBody>
          <a:bodyPr>
            <a:normAutofit lnSpcReduction="10000"/>
          </a:bodyPr>
          <a:lstStyle/>
          <a:p>
            <a:pPr>
              <a:lnSpc>
                <a:spcPct val="170000"/>
              </a:lnSpc>
            </a:pPr>
            <a:r>
              <a:rPr lang="en-US" sz="2400" dirty="0"/>
              <a:t>OLS model was also implemented to obtain the p-value and </a:t>
            </a:r>
            <a:r>
              <a:rPr lang="en-US" sz="2400" dirty="0" err="1"/>
              <a:t>coef</a:t>
            </a:r>
            <a:r>
              <a:rPr lang="en-US" sz="2400" dirty="0"/>
              <a:t> which from the results, it was observed that certain features plays a significant role in sales in the Nigeria markets such as aspiration, </a:t>
            </a:r>
            <a:r>
              <a:rPr lang="en-US" sz="2400" dirty="0" err="1"/>
              <a:t>carheight</a:t>
            </a:r>
            <a:r>
              <a:rPr lang="en-US" sz="2400" dirty="0"/>
              <a:t>, </a:t>
            </a:r>
            <a:r>
              <a:rPr lang="en-US" sz="2400" dirty="0" err="1"/>
              <a:t>carwidth</a:t>
            </a:r>
            <a:r>
              <a:rPr lang="en-US" sz="2400" dirty="0"/>
              <a:t>, </a:t>
            </a:r>
            <a:r>
              <a:rPr lang="en-US" sz="2400" dirty="0" err="1"/>
              <a:t>boreratio</a:t>
            </a:r>
            <a:r>
              <a:rPr lang="en-US" sz="2400" dirty="0"/>
              <a:t>, </a:t>
            </a:r>
            <a:r>
              <a:rPr lang="en-US" sz="2400" dirty="0" err="1"/>
              <a:t>highwaympg</a:t>
            </a:r>
            <a:r>
              <a:rPr lang="en-US" sz="2400" dirty="0"/>
              <a:t>, </a:t>
            </a:r>
            <a:r>
              <a:rPr lang="en-US" sz="2400" dirty="0" err="1"/>
              <a:t>cylindernumber</a:t>
            </a:r>
            <a:r>
              <a:rPr lang="en-US" sz="2400" dirty="0"/>
              <a:t>, </a:t>
            </a:r>
            <a:r>
              <a:rPr lang="en-US" sz="2400" dirty="0" err="1"/>
              <a:t>enginesize</a:t>
            </a:r>
            <a:r>
              <a:rPr lang="en-US" sz="2400" dirty="0"/>
              <a:t> and others with low p-value such as horsepower, </a:t>
            </a:r>
            <a:r>
              <a:rPr lang="en-US" sz="2400" dirty="0" err="1"/>
              <a:t>highwaympg</a:t>
            </a:r>
            <a:r>
              <a:rPr lang="en-US" sz="2400" dirty="0"/>
              <a:t>, wheelbase, </a:t>
            </a:r>
            <a:r>
              <a:rPr lang="en-US" sz="2400" dirty="0" err="1"/>
              <a:t>enginetype</a:t>
            </a:r>
            <a:r>
              <a:rPr lang="en-US" sz="2400" dirty="0"/>
              <a:t>, </a:t>
            </a:r>
            <a:r>
              <a:rPr lang="en-US" sz="2400" dirty="0" err="1"/>
              <a:t>enginelocation</a:t>
            </a:r>
            <a:r>
              <a:rPr lang="en-US" sz="2400" dirty="0"/>
              <a:t> and </a:t>
            </a:r>
            <a:r>
              <a:rPr lang="en-US" sz="2400" dirty="0" err="1"/>
              <a:t>boreratio</a:t>
            </a:r>
            <a:r>
              <a:rPr lang="en-US" sz="2400" dirty="0"/>
              <a:t>.</a:t>
            </a:r>
          </a:p>
          <a:p>
            <a:pPr>
              <a:lnSpc>
                <a:spcPct val="170000"/>
              </a:lnSpc>
            </a:pPr>
            <a:r>
              <a:rPr lang="en-US" sz="2400" dirty="0"/>
              <a:t>Concentration needs to be given to the </a:t>
            </a:r>
            <a:r>
              <a:rPr lang="en-US" sz="2400" dirty="0" err="1"/>
              <a:t>doornumber</a:t>
            </a:r>
            <a:r>
              <a:rPr lang="en-US" sz="2400" dirty="0"/>
              <a:t>, </a:t>
            </a:r>
            <a:r>
              <a:rPr lang="en-US" sz="2400" dirty="0" err="1"/>
              <a:t>carbody</a:t>
            </a:r>
            <a:r>
              <a:rPr lang="en-US" sz="2400" dirty="0"/>
              <a:t>, stroke and </a:t>
            </a:r>
            <a:r>
              <a:rPr lang="en-US" sz="2400" dirty="0" err="1"/>
              <a:t>symboling</a:t>
            </a:r>
            <a:r>
              <a:rPr lang="en-US" sz="2400" dirty="0"/>
              <a:t> as these feature if not properly handle could cost the company money in relation to competition among other car production company.</a:t>
            </a:r>
            <a:endParaRPr lang="en-NG" sz="2400" dirty="0"/>
          </a:p>
        </p:txBody>
      </p:sp>
    </p:spTree>
    <p:extLst>
      <p:ext uri="{BB962C8B-B14F-4D97-AF65-F5344CB8AC3E}">
        <p14:creationId xmlns:p14="http://schemas.microsoft.com/office/powerpoint/2010/main" val="2659400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5C806C-E807-0399-20D1-0EFDFBB7CE78}"/>
              </a:ext>
            </a:extLst>
          </p:cNvPr>
          <p:cNvSpPr>
            <a:spLocks noGrp="1"/>
          </p:cNvSpPr>
          <p:nvPr>
            <p:ph type="title"/>
          </p:nvPr>
        </p:nvSpPr>
        <p:spPr>
          <a:xfrm>
            <a:off x="764073" y="2848247"/>
            <a:ext cx="11029615" cy="3367314"/>
          </a:xfrm>
        </p:spPr>
        <p:txBody>
          <a:bodyPr>
            <a:normAutofit fontScale="90000"/>
          </a:bodyPr>
          <a:lstStyle/>
          <a:p>
            <a:pPr algn="ctr"/>
            <a:r>
              <a:rPr lang="en-US" sz="15300" dirty="0">
                <a:solidFill>
                  <a:schemeClr val="tx1"/>
                </a:solidFill>
              </a:rPr>
              <a:t>THANK YOU FOR LISTENING</a:t>
            </a:r>
            <a:endParaRPr lang="en-NG" sz="7200" dirty="0">
              <a:solidFill>
                <a:schemeClr val="tx1"/>
              </a:solidFill>
            </a:endParaRPr>
          </a:p>
        </p:txBody>
      </p:sp>
    </p:spTree>
    <p:extLst>
      <p:ext uri="{BB962C8B-B14F-4D97-AF65-F5344CB8AC3E}">
        <p14:creationId xmlns:p14="http://schemas.microsoft.com/office/powerpoint/2010/main" val="169925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2416-7C14-7021-5A2C-5828FC8A3457}"/>
              </a:ext>
            </a:extLst>
          </p:cNvPr>
          <p:cNvSpPr>
            <a:spLocks noGrp="1"/>
          </p:cNvSpPr>
          <p:nvPr>
            <p:ph type="title"/>
          </p:nvPr>
        </p:nvSpPr>
        <p:spPr>
          <a:xfrm>
            <a:off x="428978" y="713610"/>
            <a:ext cx="10058400" cy="956018"/>
          </a:xfrm>
        </p:spPr>
        <p:txBody>
          <a:bodyPr>
            <a:normAutofit/>
          </a:bodyPr>
          <a:lstStyle/>
          <a:p>
            <a:r>
              <a:rPr lang="en-US" sz="4800" b="1" dirty="0"/>
              <a:t>OBJECTIVES</a:t>
            </a:r>
            <a:endParaRPr lang="en-NG" sz="4800" b="1" dirty="0"/>
          </a:p>
        </p:txBody>
      </p:sp>
      <p:sp>
        <p:nvSpPr>
          <p:cNvPr id="3" name="Content Placeholder 2">
            <a:extLst>
              <a:ext uri="{FF2B5EF4-FFF2-40B4-BE49-F238E27FC236}">
                <a16:creationId xmlns:a16="http://schemas.microsoft.com/office/drawing/2014/main" id="{DBA7EE32-2879-4C03-1AC5-7A8AF4E6D459}"/>
              </a:ext>
            </a:extLst>
          </p:cNvPr>
          <p:cNvSpPr>
            <a:spLocks noGrp="1"/>
          </p:cNvSpPr>
          <p:nvPr>
            <p:ph idx="1"/>
          </p:nvPr>
        </p:nvSpPr>
        <p:spPr>
          <a:xfrm>
            <a:off x="428978" y="1919111"/>
            <a:ext cx="11181829" cy="4089813"/>
          </a:xfrm>
        </p:spPr>
        <p:txBody>
          <a:bodyPr>
            <a:normAutofit/>
          </a:bodyPr>
          <a:lstStyle/>
          <a:p>
            <a:pPr marL="0" indent="0" algn="ctr">
              <a:buNone/>
            </a:pPr>
            <a:r>
              <a:rPr lang="en-US" sz="4000" dirty="0"/>
              <a:t>The project is aimed at building a machine learning model to predict the most influential factors to the prices of different car brands in the Nigeria Automobile Industry and to help management accordingly manipulate the design of the cars, the business strategy etc. to meet certain price levels.</a:t>
            </a:r>
            <a:endParaRPr lang="en-NG" sz="4000" dirty="0"/>
          </a:p>
        </p:txBody>
      </p:sp>
    </p:spTree>
    <p:extLst>
      <p:ext uri="{BB962C8B-B14F-4D97-AF65-F5344CB8AC3E}">
        <p14:creationId xmlns:p14="http://schemas.microsoft.com/office/powerpoint/2010/main" val="234059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2416-7C14-7021-5A2C-5828FC8A3457}"/>
              </a:ext>
            </a:extLst>
          </p:cNvPr>
          <p:cNvSpPr>
            <a:spLocks noGrp="1"/>
          </p:cNvSpPr>
          <p:nvPr>
            <p:ph type="title"/>
          </p:nvPr>
        </p:nvSpPr>
        <p:spPr>
          <a:xfrm>
            <a:off x="532835" y="767644"/>
            <a:ext cx="10058400" cy="868116"/>
          </a:xfrm>
        </p:spPr>
        <p:txBody>
          <a:bodyPr>
            <a:normAutofit/>
          </a:bodyPr>
          <a:lstStyle/>
          <a:p>
            <a:r>
              <a:rPr lang="en-US" sz="4800" b="1" dirty="0"/>
              <a:t>DATA OVERVIEW</a:t>
            </a:r>
            <a:endParaRPr lang="en-NG" sz="4800" b="1" dirty="0"/>
          </a:p>
        </p:txBody>
      </p:sp>
      <p:graphicFrame>
        <p:nvGraphicFramePr>
          <p:cNvPr id="4" name="Table 4">
            <a:extLst>
              <a:ext uri="{FF2B5EF4-FFF2-40B4-BE49-F238E27FC236}">
                <a16:creationId xmlns:a16="http://schemas.microsoft.com/office/drawing/2014/main" id="{9BE291CA-3C62-F7E0-18A0-C10ECA4F2BDB}"/>
              </a:ext>
            </a:extLst>
          </p:cNvPr>
          <p:cNvGraphicFramePr>
            <a:graphicFrameLocks noGrp="1"/>
          </p:cNvGraphicFramePr>
          <p:nvPr>
            <p:ph idx="1"/>
            <p:extLst>
              <p:ext uri="{D42A27DB-BD31-4B8C-83A1-F6EECF244321}">
                <p14:modId xmlns:p14="http://schemas.microsoft.com/office/powerpoint/2010/main" val="4272504792"/>
              </p:ext>
            </p:extLst>
          </p:nvPr>
        </p:nvGraphicFramePr>
        <p:xfrm>
          <a:off x="442524" y="1752079"/>
          <a:ext cx="11029950" cy="4847372"/>
        </p:xfrm>
        <a:graphic>
          <a:graphicData uri="http://schemas.openxmlformats.org/drawingml/2006/table">
            <a:tbl>
              <a:tblPr firstRow="1" bandRow="1">
                <a:tableStyleId>{2D5ABB26-0587-4C30-8999-92F81FD0307C}</a:tableStyleId>
              </a:tblPr>
              <a:tblGrid>
                <a:gridCol w="5514975">
                  <a:extLst>
                    <a:ext uri="{9D8B030D-6E8A-4147-A177-3AD203B41FA5}">
                      <a16:colId xmlns:a16="http://schemas.microsoft.com/office/drawing/2014/main" val="1080615558"/>
                    </a:ext>
                  </a:extLst>
                </a:gridCol>
                <a:gridCol w="5514975">
                  <a:extLst>
                    <a:ext uri="{9D8B030D-6E8A-4147-A177-3AD203B41FA5}">
                      <a16:colId xmlns:a16="http://schemas.microsoft.com/office/drawing/2014/main" val="1262372352"/>
                    </a:ext>
                  </a:extLst>
                </a:gridCol>
              </a:tblGrid>
              <a:tr h="4847372">
                <a:tc>
                  <a:txBody>
                    <a:bodyPr/>
                    <a:lstStyle/>
                    <a:p>
                      <a:pPr marL="285750" indent="-285750">
                        <a:lnSpc>
                          <a:spcPct val="150000"/>
                        </a:lnSpc>
                        <a:buFont typeface="Arial" panose="020B0604020202020204" pitchFamily="34" charset="0"/>
                        <a:buChar char="•"/>
                      </a:pPr>
                      <a:r>
                        <a:rPr lang="en-US" sz="1400" dirty="0" err="1"/>
                        <a:t>Car_ID</a:t>
                      </a:r>
                      <a:r>
                        <a:rPr lang="en-US" sz="1400" dirty="0"/>
                        <a:t> - Unique id of each observation (</a:t>
                      </a:r>
                      <a:r>
                        <a:rPr lang="en-US" sz="1400" dirty="0" err="1"/>
                        <a:t>Interger</a:t>
                      </a:r>
                      <a:r>
                        <a:rPr lang="en-US" sz="1400" dirty="0"/>
                        <a:t>)</a:t>
                      </a:r>
                    </a:p>
                    <a:p>
                      <a:pPr marL="285750" indent="-285750">
                        <a:lnSpc>
                          <a:spcPct val="150000"/>
                        </a:lnSpc>
                        <a:buFont typeface="Arial" panose="020B0604020202020204" pitchFamily="34" charset="0"/>
                        <a:buChar char="•"/>
                      </a:pPr>
                      <a:r>
                        <a:rPr lang="en-US" sz="1400" dirty="0" err="1"/>
                        <a:t>Symboling</a:t>
                      </a:r>
                      <a:r>
                        <a:rPr lang="en-US" sz="1400" dirty="0"/>
                        <a:t> - Its assigned insurance risk rating, A value of +3 indicates that the auto is risky, -3 that it is probably pretty safe.(Categorical)</a:t>
                      </a:r>
                    </a:p>
                    <a:p>
                      <a:pPr marL="285750" indent="-285750">
                        <a:lnSpc>
                          <a:spcPct val="150000"/>
                        </a:lnSpc>
                        <a:buFont typeface="Arial" panose="020B0604020202020204" pitchFamily="34" charset="0"/>
                        <a:buChar char="•"/>
                      </a:pPr>
                      <a:r>
                        <a:rPr lang="en-US" sz="1400" dirty="0" err="1"/>
                        <a:t>carCompany</a:t>
                      </a:r>
                      <a:r>
                        <a:rPr lang="en-US" sz="1400" dirty="0"/>
                        <a:t> - Name of car company (Categorical)</a:t>
                      </a:r>
                    </a:p>
                    <a:p>
                      <a:pPr marL="285750" indent="-285750">
                        <a:lnSpc>
                          <a:spcPct val="150000"/>
                        </a:lnSpc>
                        <a:buFont typeface="Arial" panose="020B0604020202020204" pitchFamily="34" charset="0"/>
                        <a:buChar char="•"/>
                      </a:pPr>
                      <a:r>
                        <a:rPr lang="en-US" sz="1400" dirty="0" err="1"/>
                        <a:t>fueltype</a:t>
                      </a:r>
                      <a:r>
                        <a:rPr lang="en-US" sz="1400" dirty="0"/>
                        <a:t> - Car fuel type </a:t>
                      </a:r>
                      <a:r>
                        <a:rPr lang="en-US" sz="1400" dirty="0" err="1"/>
                        <a:t>i.e</a:t>
                      </a:r>
                      <a:r>
                        <a:rPr lang="en-US" sz="1400" dirty="0"/>
                        <a:t> gas or diesel (Categorical)</a:t>
                      </a:r>
                    </a:p>
                    <a:p>
                      <a:pPr marL="285750" indent="-285750">
                        <a:lnSpc>
                          <a:spcPct val="150000"/>
                        </a:lnSpc>
                        <a:buFont typeface="Arial" panose="020B0604020202020204" pitchFamily="34" charset="0"/>
                        <a:buChar char="•"/>
                      </a:pPr>
                      <a:r>
                        <a:rPr lang="en-US" sz="1400" dirty="0"/>
                        <a:t>aspiration - Aspiration used in a car (Categorical)</a:t>
                      </a:r>
                    </a:p>
                    <a:p>
                      <a:pPr marL="285750" indent="-285750">
                        <a:lnSpc>
                          <a:spcPct val="150000"/>
                        </a:lnSpc>
                        <a:buFont typeface="Arial" panose="020B0604020202020204" pitchFamily="34" charset="0"/>
                        <a:buChar char="•"/>
                      </a:pPr>
                      <a:r>
                        <a:rPr lang="en-US" sz="1400" dirty="0" err="1"/>
                        <a:t>doornumber</a:t>
                      </a:r>
                      <a:r>
                        <a:rPr lang="en-US" sz="1400" dirty="0"/>
                        <a:t> - Number of doors in a car (Categorical)</a:t>
                      </a:r>
                    </a:p>
                    <a:p>
                      <a:pPr marL="285750" indent="-285750">
                        <a:lnSpc>
                          <a:spcPct val="150000"/>
                        </a:lnSpc>
                        <a:buFont typeface="Arial" panose="020B0604020202020204" pitchFamily="34" charset="0"/>
                        <a:buChar char="•"/>
                      </a:pPr>
                      <a:r>
                        <a:rPr lang="en-US" sz="1400" dirty="0" err="1"/>
                        <a:t>carbody</a:t>
                      </a:r>
                      <a:r>
                        <a:rPr lang="en-US" sz="1400" dirty="0"/>
                        <a:t> - body of car (Categorical)</a:t>
                      </a:r>
                    </a:p>
                    <a:p>
                      <a:pPr marL="285750" indent="-285750">
                        <a:lnSpc>
                          <a:spcPct val="150000"/>
                        </a:lnSpc>
                        <a:buFont typeface="Arial" panose="020B0604020202020204" pitchFamily="34" charset="0"/>
                        <a:buChar char="•"/>
                      </a:pPr>
                      <a:r>
                        <a:rPr lang="en-US" sz="1400" dirty="0" err="1"/>
                        <a:t>drivewheel</a:t>
                      </a:r>
                      <a:r>
                        <a:rPr lang="en-US" sz="1400" dirty="0"/>
                        <a:t> - type of drive wheel (Categorical)</a:t>
                      </a:r>
                    </a:p>
                    <a:p>
                      <a:pPr marL="285750" indent="-285750">
                        <a:lnSpc>
                          <a:spcPct val="150000"/>
                        </a:lnSpc>
                        <a:buFont typeface="Arial" panose="020B0604020202020204" pitchFamily="34" charset="0"/>
                        <a:buChar char="•"/>
                      </a:pPr>
                      <a:r>
                        <a:rPr lang="en-US" sz="1400" dirty="0" err="1"/>
                        <a:t>enginelocation</a:t>
                      </a:r>
                      <a:r>
                        <a:rPr lang="en-US" sz="1400" dirty="0"/>
                        <a:t> - Location of car engine (Categorical)</a:t>
                      </a:r>
                    </a:p>
                    <a:p>
                      <a:pPr marL="285750" indent="-285750">
                        <a:lnSpc>
                          <a:spcPct val="150000"/>
                        </a:lnSpc>
                        <a:buFont typeface="Arial" panose="020B0604020202020204" pitchFamily="34" charset="0"/>
                        <a:buChar char="•"/>
                      </a:pPr>
                      <a:r>
                        <a:rPr lang="en-US" sz="1400" dirty="0"/>
                        <a:t>wheelbase - </a:t>
                      </a:r>
                      <a:r>
                        <a:rPr lang="en-US" sz="1400" dirty="0" err="1"/>
                        <a:t>Weelbase</a:t>
                      </a:r>
                      <a:r>
                        <a:rPr lang="en-US" sz="1400" dirty="0"/>
                        <a:t> of car (Numeric)</a:t>
                      </a:r>
                    </a:p>
                    <a:p>
                      <a:pPr marL="285750" indent="-285750">
                        <a:lnSpc>
                          <a:spcPct val="150000"/>
                        </a:lnSpc>
                        <a:buFont typeface="Arial" panose="020B0604020202020204" pitchFamily="34" charset="0"/>
                        <a:buChar char="•"/>
                      </a:pPr>
                      <a:r>
                        <a:rPr lang="en-US" sz="1400" dirty="0" err="1"/>
                        <a:t>carlength</a:t>
                      </a:r>
                      <a:r>
                        <a:rPr lang="en-US" sz="1400" dirty="0"/>
                        <a:t> - Length of car (Numeric)</a:t>
                      </a:r>
                    </a:p>
                    <a:p>
                      <a:pPr marL="285750" indent="-285750">
                        <a:lnSpc>
                          <a:spcPct val="150000"/>
                        </a:lnSpc>
                        <a:buFont typeface="Arial" panose="020B0604020202020204" pitchFamily="34" charset="0"/>
                        <a:buChar char="•"/>
                      </a:pPr>
                      <a:r>
                        <a:rPr lang="en-US" sz="1400" dirty="0" err="1"/>
                        <a:t>carwidth</a:t>
                      </a:r>
                      <a:r>
                        <a:rPr lang="en-US" sz="1400" dirty="0"/>
                        <a:t> - Width of car (Numeric)</a:t>
                      </a:r>
                    </a:p>
                    <a:p>
                      <a:pPr marL="285750" indent="-285750">
                        <a:lnSpc>
                          <a:spcPct val="150000"/>
                        </a:lnSpc>
                        <a:buFont typeface="Arial" panose="020B0604020202020204" pitchFamily="34" charset="0"/>
                        <a:buChar char="•"/>
                      </a:pPr>
                      <a:r>
                        <a:rPr lang="en-US" sz="1400" dirty="0" err="1"/>
                        <a:t>carheight</a:t>
                      </a:r>
                      <a:r>
                        <a:rPr lang="en-US" sz="1400" dirty="0"/>
                        <a:t> - height of car (Numeric)</a:t>
                      </a:r>
                      <a:endParaRPr lang="en-NG" sz="1400" dirty="0"/>
                    </a:p>
                  </a:txBody>
                  <a:tcPr/>
                </a:tc>
                <a:tc>
                  <a:txBody>
                    <a:bodyPr/>
                    <a:lstStyle/>
                    <a:p>
                      <a:pPr marL="285750" indent="-285750">
                        <a:lnSpc>
                          <a:spcPct val="150000"/>
                        </a:lnSpc>
                        <a:buFont typeface="Arial" panose="020B0604020202020204" pitchFamily="34" charset="0"/>
                        <a:buChar char="•"/>
                      </a:pPr>
                      <a:r>
                        <a:rPr lang="en-US" sz="1400" dirty="0" err="1"/>
                        <a:t>curbweight</a:t>
                      </a:r>
                      <a:r>
                        <a:rPr lang="en-US" sz="1400" dirty="0"/>
                        <a:t> - The weight of a car without occupants or baggage. (Numeric)</a:t>
                      </a:r>
                    </a:p>
                    <a:p>
                      <a:pPr marL="285750" indent="-285750">
                        <a:lnSpc>
                          <a:spcPct val="150000"/>
                        </a:lnSpc>
                        <a:buFont typeface="Arial" panose="020B0604020202020204" pitchFamily="34" charset="0"/>
                        <a:buChar char="•"/>
                      </a:pPr>
                      <a:r>
                        <a:rPr lang="en-US" sz="1400" dirty="0" err="1"/>
                        <a:t>enginetype</a:t>
                      </a:r>
                      <a:r>
                        <a:rPr lang="en-US" sz="1400" dirty="0"/>
                        <a:t> - Type of engine. (Categorical</a:t>
                      </a:r>
                    </a:p>
                    <a:p>
                      <a:pPr marL="285750" indent="-285750">
                        <a:lnSpc>
                          <a:spcPct val="150000"/>
                        </a:lnSpc>
                        <a:buFont typeface="Arial" panose="020B0604020202020204" pitchFamily="34" charset="0"/>
                        <a:buChar char="•"/>
                      </a:pPr>
                      <a:r>
                        <a:rPr lang="en-US" sz="1400" dirty="0" err="1"/>
                        <a:t>cylindernumber</a:t>
                      </a:r>
                      <a:r>
                        <a:rPr lang="en-US" sz="1400" dirty="0"/>
                        <a:t> - cylinder placed in the car (Categorical)</a:t>
                      </a:r>
                    </a:p>
                    <a:p>
                      <a:pPr marL="285750" indent="-285750">
                        <a:lnSpc>
                          <a:spcPct val="150000"/>
                        </a:lnSpc>
                        <a:buFont typeface="Arial" panose="020B0604020202020204" pitchFamily="34" charset="0"/>
                        <a:buChar char="•"/>
                      </a:pPr>
                      <a:r>
                        <a:rPr lang="en-US" sz="1400" dirty="0" err="1"/>
                        <a:t>enginesize</a:t>
                      </a:r>
                      <a:r>
                        <a:rPr lang="en-US" sz="1400" dirty="0"/>
                        <a:t> - Size of car (Numeric)</a:t>
                      </a:r>
                    </a:p>
                    <a:p>
                      <a:pPr marL="285750" indent="-285750">
                        <a:lnSpc>
                          <a:spcPct val="150000"/>
                        </a:lnSpc>
                        <a:buFont typeface="Arial" panose="020B0604020202020204" pitchFamily="34" charset="0"/>
                        <a:buChar char="•"/>
                      </a:pPr>
                      <a:r>
                        <a:rPr lang="en-US" sz="1400" dirty="0" err="1"/>
                        <a:t>fuelsystem</a:t>
                      </a:r>
                      <a:r>
                        <a:rPr lang="en-US" sz="1400" dirty="0"/>
                        <a:t> - Fuel system of car (Categorical)</a:t>
                      </a:r>
                    </a:p>
                    <a:p>
                      <a:pPr marL="285750" indent="-285750">
                        <a:lnSpc>
                          <a:spcPct val="150000"/>
                        </a:lnSpc>
                        <a:buFont typeface="Arial" panose="020B0604020202020204" pitchFamily="34" charset="0"/>
                        <a:buChar char="•"/>
                      </a:pPr>
                      <a:r>
                        <a:rPr lang="en-US" sz="1400" dirty="0" err="1"/>
                        <a:t>boreratio</a:t>
                      </a:r>
                      <a:r>
                        <a:rPr lang="en-US" sz="1400" dirty="0"/>
                        <a:t> - </a:t>
                      </a:r>
                      <a:r>
                        <a:rPr lang="en-US" sz="1400" dirty="0" err="1"/>
                        <a:t>Boreratio</a:t>
                      </a:r>
                      <a:r>
                        <a:rPr lang="en-US" sz="1400" dirty="0"/>
                        <a:t> of car (Numeric)</a:t>
                      </a:r>
                    </a:p>
                    <a:p>
                      <a:pPr marL="285750" indent="-285750">
                        <a:lnSpc>
                          <a:spcPct val="150000"/>
                        </a:lnSpc>
                        <a:buFont typeface="Arial" panose="020B0604020202020204" pitchFamily="34" charset="0"/>
                        <a:buChar char="•"/>
                      </a:pPr>
                      <a:r>
                        <a:rPr lang="en-US" sz="1400" dirty="0"/>
                        <a:t>stroke - Stroke or volume inside the engine (Numeric)</a:t>
                      </a:r>
                    </a:p>
                    <a:p>
                      <a:pPr marL="285750" indent="-285750">
                        <a:lnSpc>
                          <a:spcPct val="150000"/>
                        </a:lnSpc>
                        <a:buFont typeface="Arial" panose="020B0604020202020204" pitchFamily="34" charset="0"/>
                        <a:buChar char="•"/>
                      </a:pPr>
                      <a:r>
                        <a:rPr lang="en-US" sz="1400" dirty="0" err="1"/>
                        <a:t>compressionratio</a:t>
                      </a:r>
                      <a:r>
                        <a:rPr lang="en-US" sz="1400" dirty="0"/>
                        <a:t> - compression ratio of car (Numeric)</a:t>
                      </a:r>
                    </a:p>
                    <a:p>
                      <a:pPr marL="285750" indent="-285750">
                        <a:lnSpc>
                          <a:spcPct val="150000"/>
                        </a:lnSpc>
                        <a:buFont typeface="Arial" panose="020B0604020202020204" pitchFamily="34" charset="0"/>
                        <a:buChar char="•"/>
                      </a:pPr>
                      <a:r>
                        <a:rPr lang="en-US" sz="1400" dirty="0"/>
                        <a:t>horsepower - Horsepower (Numeric)</a:t>
                      </a:r>
                    </a:p>
                    <a:p>
                      <a:pPr marL="285750" indent="-285750">
                        <a:lnSpc>
                          <a:spcPct val="150000"/>
                        </a:lnSpc>
                        <a:buFont typeface="Arial" panose="020B0604020202020204" pitchFamily="34" charset="0"/>
                        <a:buChar char="•"/>
                      </a:pPr>
                      <a:r>
                        <a:rPr lang="en-US" sz="1400" dirty="0" err="1"/>
                        <a:t>peakrpm</a:t>
                      </a:r>
                      <a:r>
                        <a:rPr lang="en-US" sz="1400" dirty="0"/>
                        <a:t> - car peak rpm (Numeric)</a:t>
                      </a:r>
                    </a:p>
                    <a:p>
                      <a:pPr marL="285750" indent="-285750">
                        <a:lnSpc>
                          <a:spcPct val="150000"/>
                        </a:lnSpc>
                        <a:buFont typeface="Arial" panose="020B0604020202020204" pitchFamily="34" charset="0"/>
                        <a:buChar char="•"/>
                      </a:pPr>
                      <a:r>
                        <a:rPr lang="en-US" sz="1400" dirty="0" err="1"/>
                        <a:t>citympg</a:t>
                      </a:r>
                      <a:r>
                        <a:rPr lang="en-US" sz="1400" dirty="0"/>
                        <a:t> - Mileage in city (Numeric)</a:t>
                      </a:r>
                    </a:p>
                    <a:p>
                      <a:pPr marL="285750" indent="-285750">
                        <a:lnSpc>
                          <a:spcPct val="150000"/>
                        </a:lnSpc>
                        <a:buFont typeface="Arial" panose="020B0604020202020204" pitchFamily="34" charset="0"/>
                        <a:buChar char="•"/>
                      </a:pPr>
                      <a:r>
                        <a:rPr lang="en-US" sz="1400" dirty="0" err="1"/>
                        <a:t>highwaympg</a:t>
                      </a:r>
                      <a:r>
                        <a:rPr lang="en-US" sz="1400" dirty="0"/>
                        <a:t> - Mileage on highway (Numeric)</a:t>
                      </a:r>
                    </a:p>
                    <a:p>
                      <a:pPr marL="285750" indent="-285750">
                        <a:lnSpc>
                          <a:spcPct val="150000"/>
                        </a:lnSpc>
                        <a:buFont typeface="Arial" panose="020B0604020202020204" pitchFamily="34" charset="0"/>
                        <a:buChar char="•"/>
                      </a:pPr>
                      <a:r>
                        <a:rPr lang="en-US" sz="1400" dirty="0"/>
                        <a:t>price(Dependent variable) - Price of car (Numeric)</a:t>
                      </a:r>
                      <a:endParaRPr lang="en-NG" sz="1400" dirty="0"/>
                    </a:p>
                  </a:txBody>
                  <a:tcPr/>
                </a:tc>
                <a:extLst>
                  <a:ext uri="{0D108BD9-81ED-4DB2-BD59-A6C34878D82A}">
                    <a16:rowId xmlns:a16="http://schemas.microsoft.com/office/drawing/2014/main" val="2092601638"/>
                  </a:ext>
                </a:extLst>
              </a:tr>
            </a:tbl>
          </a:graphicData>
        </a:graphic>
      </p:graphicFrame>
    </p:spTree>
    <p:extLst>
      <p:ext uri="{BB962C8B-B14F-4D97-AF65-F5344CB8AC3E}">
        <p14:creationId xmlns:p14="http://schemas.microsoft.com/office/powerpoint/2010/main" val="137901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2031999"/>
            <a:ext cx="11029615" cy="2059475"/>
          </a:xfrm>
        </p:spPr>
        <p:txBody>
          <a:bodyPr>
            <a:normAutofit/>
          </a:bodyPr>
          <a:lstStyle/>
          <a:p>
            <a:pPr algn="ctr"/>
            <a:r>
              <a:rPr lang="en-US" sz="8000" b="1" dirty="0"/>
              <a:t>UNIVARIATE  ANALYSIS</a:t>
            </a:r>
            <a:endParaRPr lang="en-NG" sz="8000" b="1" dirty="0"/>
          </a:p>
        </p:txBody>
      </p:sp>
    </p:spTree>
    <p:extLst>
      <p:ext uri="{BB962C8B-B14F-4D97-AF65-F5344CB8AC3E}">
        <p14:creationId xmlns:p14="http://schemas.microsoft.com/office/powerpoint/2010/main" val="216965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Univariate analysis  -  Distribution of car fuel type and symbolling</a:t>
            </a:r>
            <a:endParaRPr lang="en-NG" dirty="0"/>
          </a:p>
        </p:txBody>
      </p:sp>
      <p:pic>
        <p:nvPicPr>
          <p:cNvPr id="5" name="Content Placeholder 4">
            <a:extLst>
              <a:ext uri="{FF2B5EF4-FFF2-40B4-BE49-F238E27FC236}">
                <a16:creationId xmlns:a16="http://schemas.microsoft.com/office/drawing/2014/main" id="{6B8703D9-7C5F-AF1B-5155-1E7C098D5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7664" y="1970441"/>
            <a:ext cx="5862644" cy="4811611"/>
          </a:xfrm>
        </p:spPr>
      </p:pic>
      <p:pic>
        <p:nvPicPr>
          <p:cNvPr id="7" name="Picture 6">
            <a:extLst>
              <a:ext uri="{FF2B5EF4-FFF2-40B4-BE49-F238E27FC236}">
                <a16:creationId xmlns:a16="http://schemas.microsoft.com/office/drawing/2014/main" id="{8E4C7378-BB87-468C-CC10-C70C894B3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66" y="1970441"/>
            <a:ext cx="6163734" cy="4811611"/>
          </a:xfrm>
          <a:prstGeom prst="rect">
            <a:avLst/>
          </a:prstGeom>
        </p:spPr>
      </p:pic>
    </p:spTree>
    <p:extLst>
      <p:ext uri="{BB962C8B-B14F-4D97-AF65-F5344CB8AC3E}">
        <p14:creationId xmlns:p14="http://schemas.microsoft.com/office/powerpoint/2010/main" val="51144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474133" y="1845734"/>
            <a:ext cx="10681547" cy="4023360"/>
          </a:xfrm>
        </p:spPr>
        <p:txBody>
          <a:bodyPr>
            <a:normAutofit/>
          </a:bodyPr>
          <a:lstStyle/>
          <a:p>
            <a:r>
              <a:rPr lang="en-US" sz="2800" dirty="0"/>
              <a:t>From the distribution plot of car fuel type, it was seen that more car type purchased in the car are fuel gas powered cars rather than diesel as the plot shows a significant difference.</a:t>
            </a:r>
          </a:p>
          <a:p>
            <a:endParaRPr lang="en-US" sz="2800" dirty="0"/>
          </a:p>
          <a:p>
            <a:r>
              <a:rPr lang="en-US" sz="2800" dirty="0"/>
              <a:t>To the insurance risk rating plot, it is seen that major of the car produced has a IRR of greater +1 which is risky as compared to the number of car -1 that are safe as the data shows a margin level greater than 70% as risky.</a:t>
            </a:r>
            <a:endParaRPr lang="en-NG" sz="2800" dirty="0"/>
          </a:p>
        </p:txBody>
      </p:sp>
    </p:spTree>
    <p:extLst>
      <p:ext uri="{BB962C8B-B14F-4D97-AF65-F5344CB8AC3E}">
        <p14:creationId xmlns:p14="http://schemas.microsoft.com/office/powerpoint/2010/main" val="85008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normAutofit fontScale="90000"/>
          </a:bodyPr>
          <a:lstStyle/>
          <a:p>
            <a:r>
              <a:rPr lang="en-US" dirty="0"/>
              <a:t>Univariate analysis - distribution of number of doors and aspiration for the purchase </a:t>
            </a:r>
            <a:endParaRPr lang="en-NG" dirty="0"/>
          </a:p>
        </p:txBody>
      </p:sp>
      <p:pic>
        <p:nvPicPr>
          <p:cNvPr id="8" name="Content Placeholder 7">
            <a:extLst>
              <a:ext uri="{FF2B5EF4-FFF2-40B4-BE49-F238E27FC236}">
                <a16:creationId xmlns:a16="http://schemas.microsoft.com/office/drawing/2014/main" id="{57747241-F026-5144-CF1C-864098C0B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0368" y="1737361"/>
            <a:ext cx="6075153" cy="4742462"/>
          </a:xfrm>
        </p:spPr>
      </p:pic>
      <p:pic>
        <p:nvPicPr>
          <p:cNvPr id="10" name="Picture 9">
            <a:extLst>
              <a:ext uri="{FF2B5EF4-FFF2-40B4-BE49-F238E27FC236}">
                <a16:creationId xmlns:a16="http://schemas.microsoft.com/office/drawing/2014/main" id="{32341CCA-38B9-5D87-1296-005092490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3" y="1737360"/>
            <a:ext cx="5843997" cy="4562014"/>
          </a:xfrm>
          <a:prstGeom prst="rect">
            <a:avLst/>
          </a:prstGeom>
        </p:spPr>
      </p:pic>
    </p:spTree>
    <p:extLst>
      <p:ext uri="{BB962C8B-B14F-4D97-AF65-F5344CB8AC3E}">
        <p14:creationId xmlns:p14="http://schemas.microsoft.com/office/powerpoint/2010/main" val="195817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p:txBody>
          <a:bodyPr>
            <a:normAutofit/>
          </a:bodyPr>
          <a:lstStyle/>
          <a:p>
            <a:r>
              <a:rPr lang="en-US" sz="2800" dirty="0"/>
              <a:t>On the number of car produced with doors, the data shows that majority of the cars are usually 4 doors automobile as there is little difference between both four doors and two doors.</a:t>
            </a:r>
          </a:p>
          <a:p>
            <a:endParaRPr lang="en-US" sz="2800" dirty="0"/>
          </a:p>
          <a:p>
            <a:r>
              <a:rPr lang="en-US" sz="2800" dirty="0"/>
              <a:t>Aspiration of most cars produced has a std value rather than a turbo value which is has a large significant difference in both categories.</a:t>
            </a:r>
            <a:endParaRPr lang="en-NG" sz="2800" dirty="0"/>
          </a:p>
        </p:txBody>
      </p:sp>
    </p:spTree>
    <p:extLst>
      <p:ext uri="{BB962C8B-B14F-4D97-AF65-F5344CB8AC3E}">
        <p14:creationId xmlns:p14="http://schemas.microsoft.com/office/powerpoint/2010/main" val="1605440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129</TotalTime>
  <Words>1178</Words>
  <Application>Microsoft Office PowerPoint</Application>
  <PresentationFormat>Widescreen</PresentationFormat>
  <Paragraphs>80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Helvetica Neue</vt:lpstr>
      <vt:lpstr>Retrospect</vt:lpstr>
      <vt:lpstr>GEELY AUTO PREDICTION OVERVIEW</vt:lpstr>
      <vt:lpstr>JOHN UDEME DAVID Firm: Geely Auto  Date: 20th October, 2022. Project: Automobile Prediction Overview</vt:lpstr>
      <vt:lpstr>OBJECTIVES</vt:lpstr>
      <vt:lpstr>DATA OVERVIEW</vt:lpstr>
      <vt:lpstr>UNIVARIATE  ANALYSIS</vt:lpstr>
      <vt:lpstr>Univariate analysis  -  Distribution of car fuel type and symbolling</vt:lpstr>
      <vt:lpstr>Observation </vt:lpstr>
      <vt:lpstr>Univariate analysis - distribution of number of doors and aspiration for the purchase </vt:lpstr>
      <vt:lpstr>Observation </vt:lpstr>
      <vt:lpstr>Univariate analysis - distribution of drive wheel and car body</vt:lpstr>
      <vt:lpstr>Observation </vt:lpstr>
      <vt:lpstr>Univariate analysis - distribution of cylinder in cars and fuel system </vt:lpstr>
      <vt:lpstr>Observation </vt:lpstr>
      <vt:lpstr>Univariate analysis - distribution of prices of cars.</vt:lpstr>
      <vt:lpstr>BIVARIATE  ANALYSIS</vt:lpstr>
      <vt:lpstr>Bivariate analysis</vt:lpstr>
      <vt:lpstr>Bivariate analysis</vt:lpstr>
      <vt:lpstr>Bivariate analysis</vt:lpstr>
      <vt:lpstr>Observation </vt:lpstr>
      <vt:lpstr>Bivariate analysis</vt:lpstr>
      <vt:lpstr>MULTIVARIATE  ANALYSIS</vt:lpstr>
      <vt:lpstr>MULTIVARIATE ANALYSIS</vt:lpstr>
      <vt:lpstr>Observation </vt:lpstr>
      <vt:lpstr>MULTIPLE LINEAR REGRESSION ANALYSIS</vt:lpstr>
      <vt:lpstr>Observation </vt:lpstr>
      <vt:lpstr>Action and Recommendation</vt:lpstr>
      <vt:lpstr>Action and Recommendation cont’d</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AUTOMOBILE COMPANY GEELY AUTO PREDICTION OVERVIEW</dc:title>
  <dc:creator>John Udeme David</dc:creator>
  <cp:lastModifiedBy>John Udeme David</cp:lastModifiedBy>
  <cp:revision>7</cp:revision>
  <dcterms:created xsi:type="dcterms:W3CDTF">2022-10-19T15:33:20Z</dcterms:created>
  <dcterms:modified xsi:type="dcterms:W3CDTF">2022-10-19T17:57:55Z</dcterms:modified>
</cp:coreProperties>
</file>