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1.xls" ContentType="application/vnd.ms-exce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57.wmf" ContentType="image/x-wmf"/>
  <Override PartName="/ppt/media/image1.wmf" ContentType="image/x-wmf"/>
  <Override PartName="/ppt/media/image58.wmf" ContentType="image/x-wmf"/>
  <Override PartName="/ppt/media/image2.wmf" ContentType="image/x-wmf"/>
  <Override PartName="/ppt/media/image59.wmf" ContentType="image/x-wmf"/>
  <Override PartName="/ppt/media/image3.wmf" ContentType="image/x-wmf"/>
  <Override PartName="/ppt/media/image4.wmf" ContentType="image/x-wmf"/>
  <Override PartName="/ppt/media/image70.wmf" ContentType="image/x-wmf"/>
  <Override PartName="/ppt/media/image71.wmf" ContentType="image/x-wmf"/>
  <Override PartName="/ppt/media/image5.wmf" ContentType="image/x-wmf"/>
  <Override PartName="/ppt/media/image72.wmf" ContentType="image/x-wmf"/>
  <Override PartName="/ppt/media/image6.wmf" ContentType="image/x-wmf"/>
  <Override PartName="/ppt/media/image73.wmf" ContentType="image/x-wmf"/>
  <Override PartName="/ppt/media/image7.wmf" ContentType="image/x-wmf"/>
  <Override PartName="/ppt/media/image74.wmf" ContentType="image/x-wmf"/>
  <Override PartName="/ppt/media/image8.wmf" ContentType="image/x-wmf"/>
  <Override PartName="/ppt/media/image75.wmf" ContentType="image/x-wmf"/>
  <Override PartName="/ppt/media/image9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35.wmf" ContentType="image/x-wmf"/>
  <Override PartName="/ppt/media/image36.wmf" ContentType="image/x-wmf"/>
  <Override PartName="/ppt/media/image37.wmf" ContentType="image/x-wmf"/>
  <Override PartName="/ppt/media/image38.wmf" ContentType="image/x-wmf"/>
  <Override PartName="/ppt/media/image39.wmf" ContentType="image/x-wmf"/>
  <Override PartName="/ppt/media/image40.wmf" ContentType="image/x-wmf"/>
  <Override PartName="/ppt/media/image41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media/image47.wmf" ContentType="image/x-wmf"/>
  <Override PartName="/ppt/media/image48.wmf" ContentType="image/x-wmf"/>
  <Override PartName="/ppt/media/image49.wmf" ContentType="image/x-wmf"/>
  <Override PartName="/ppt/media/image50.wmf" ContentType="image/x-wmf"/>
  <Override PartName="/ppt/media/image51.wmf" ContentType="image/x-wmf"/>
  <Override PartName="/ppt/media/image52.wmf" ContentType="image/x-wmf"/>
  <Override PartName="/ppt/media/image53.wmf" ContentType="image/x-wmf"/>
  <Override PartName="/ppt/media/image54.wmf" ContentType="image/x-wmf"/>
  <Override PartName="/ppt/media/image55.wmf" ContentType="image/x-wmf"/>
  <Override PartName="/ppt/media/image56.wmf" ContentType="image/x-wmf"/>
  <Override PartName="/ppt/media/image60.wmf" ContentType="image/x-wmf"/>
  <Override PartName="/ppt/media/image61.wmf" ContentType="image/x-wmf"/>
  <Override PartName="/ppt/media/image62.wmf" ContentType="image/x-wmf"/>
  <Override PartName="/ppt/media/image63.wmf" ContentType="image/x-wmf"/>
  <Override PartName="/ppt/media/image64.wmf" ContentType="image/x-wmf"/>
  <Override PartName="/ppt/media/image65.wmf" ContentType="image/x-wmf"/>
  <Override PartName="/ppt/media/image66.wmf" ContentType="image/x-wmf"/>
  <Override PartName="/ppt/media/image67.wmf" ContentType="image/x-wmf"/>
  <Override PartName="/ppt/media/image68.wmf" ContentType="image/x-wmf"/>
  <Override PartName="/ppt/media/image69.wmf" ContentType="image/x-wmf"/>
  <Override PartName="/ppt/media/image76.wmf" ContentType="image/x-wmf"/>
  <Override PartName="/ppt/media/image77.wmf" ContentType="image/x-wmf"/>
  <Override PartName="/ppt/media/image78.wmf" ContentType="image/x-wmf"/>
  <Override PartName="/ppt/media/image79.wmf" ContentType="image/x-wmf"/>
  <Override PartName="/ppt/media/image80.wmf" ContentType="image/x-wmf"/>
  <Override PartName="/ppt/media/image81.wmf" ContentType="image/x-wmf"/>
  <Override PartName="/ppt/media/image82.wmf" ContentType="image/x-wmf"/>
  <Override PartName="/ppt/media/image83.wmf" ContentType="image/x-wmf"/>
  <Override PartName="/ppt/media/image84.wmf" ContentType="image/x-wmf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7F2660-35B5-44FC-A366-02CF0D9FCD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21E4C7-E086-4578-939C-6F46A69D6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05EB5-46A9-41B8-BBE0-DA62CAF7E4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B33AA-DF45-4064-813F-5F399F8619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9A4698-6388-41A6-9EEF-F6C2CCAA0E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302822-7155-4329-9CD7-BF8BF304CD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F0A217-1164-4D76-8C16-5DEC956F3E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143958-A3F7-4590-B288-9AFB6C2CC9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6093D8-592E-4A9A-A9FB-11B7D0D657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B48783-FC89-4AD7-A13B-1ED3A2CF3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5984DE-C8A7-49D3-B91F-C3FE80F5F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6CDF0-BFBC-42BE-BB53-9CA16376F1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4FE137-1089-4787-887D-FD6C26D15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E3EDE4-3536-4028-8D35-AE2511928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10985B-CE48-44B7-AD08-6456A7E4E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CE183D-5679-45AF-BD1C-CE9618C837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8D99F7-C78F-44DD-9C7F-0588527914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03E77-FC69-42C0-B3BE-283E23B3C6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44F11-03AC-423F-A8FA-23677A2FE3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891257-FFFB-488F-9050-B001996AAF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DBB45-B706-4D3E-A05E-012580185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7A2F03-7573-438A-813D-B645489158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9D458A-42AA-433D-B9B7-20A661E64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DCEC6-2F0B-4B10-8CDE-EA005F0565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22D6B4-FBCF-4D96-B848-212AF883D7A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6882EE-B75F-45A9-84C6-FB7DDD96263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0.wmf"/><Relationship Id="rId9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3.wmf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6.wmf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9.wmf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1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4.wmf"/><Relationship Id="rId7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7.wmf"/><Relationship Id="rId7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2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43.wmf"/><Relationship Id="rId1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8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49.wmf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9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55.wmf"/><Relationship Id="rId1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9.wmf"/><Relationship Id="rId9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2.wmf"/><Relationship Id="rId7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5.wmf"/><Relationship Id="rId7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9.wmf"/><Relationship Id="rId9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75.wmf"/><Relationship Id="rId1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9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0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81.wmf"/><Relationship Id="rId1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4.wmf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9.wmf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0" lang="pt-BR" sz="6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Pergunta-se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6933960" cy="32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aplicar a solução gráfica?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Só é possível obter uma solução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um método analítico.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algoritmo para solução é o método SIMPLEX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6" dur="indefinite" restart="never" nodeType="tmRoot">
          <p:childTnLst>
            <p:seq>
              <p:cTn id="257" dur="indefinite" nodeType="mainSeq">
                <p:childTnLst>
                  <p:par>
                    <p:cTn id="258" nodeType="clickEffect" fill="hold">
                      <p:stCondLst>
                        <p:cond delay="0"/>
                      </p:stCondLst>
                      <p:childTnLst>
                        <p:par>
                          <p:cTn id="2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nodeType="clickEffect" fill="hold">
                      <p:stCondLst>
                        <p:cond delay="indefinite"/>
                      </p:stCondLst>
                      <p:childTnLst>
                        <p:par>
                          <p:cTn id="2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modelo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0" name="Object 3"/>
          <p:cNvGraphicFramePr/>
          <p:nvPr/>
        </p:nvGraphicFramePr>
        <p:xfrm>
          <a:off x="3470400" y="1739880"/>
          <a:ext cx="5554440" cy="5041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31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0400" y="1739880"/>
                    <a:ext cx="5554440" cy="5041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nodeType="clickEffect" fill="hold">
                      <p:stCondLst>
                        <p:cond delay="0"/>
                      </p:stCondLst>
                      <p:childTnLst>
                        <p:par>
                          <p:cTn id="2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nodeType="clickEffect" fill="hold">
                      <p:stCondLst>
                        <p:cond delay="indefinite"/>
                      </p:stCondLst>
                      <p:childTnLst>
                        <p:par>
                          <p:cTn id="2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84578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modelo na Forma Matricial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3" name="Object 3"/>
          <p:cNvGraphicFramePr/>
          <p:nvPr/>
        </p:nvGraphicFramePr>
        <p:xfrm>
          <a:off x="3809880" y="1981080"/>
          <a:ext cx="3452400" cy="4114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34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09880" y="1981080"/>
                    <a:ext cx="3452400" cy="4114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nodeType="clickEffect" fill="hold">
                      <p:stCondLst>
                        <p:cond delay="0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nodeType="clickEffect" fill="hold">
                      <p:stCondLst>
                        <p:cond delay="indefinite"/>
                      </p:stCondLst>
                      <p:childTnLst>
                        <p:par>
                          <p:cTn id="3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3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Modelo Padrão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2438280" y="1752480"/>
            <a:ext cx="7772040" cy="495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Todo modelo de programação linear pode ser posto na forma padrão que não é limitativa.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 problema de minimização, por exemplo, pode ser resolvido pela maximização do negativo da função objetivo.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Restrições de </a:t>
            </a:r>
            <a:r>
              <a:rPr b="0" lang="pt-BR" sz="2800" spc="-1" strike="noStrike">
                <a:solidFill>
                  <a:srgbClr val="000000"/>
                </a:solidFill>
                <a:latin typeface="Symbol"/>
              </a:rPr>
              <a:t>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podem ser multiplicadas por -1 para se tornarem restrições padrão.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Variáveis que possam assumir qualquer valor e não apenas valores positivos podem ser substituídas pela diferença de duas variáveis positivas.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nodeType="clickEffect" fill="hold">
                      <p:stCondLst>
                        <p:cond delay="0"/>
                      </p:stCondLst>
                      <p:childTnLst>
                        <p:par>
                          <p:cTn id="3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nodeType="clickEffect" fill="hold">
                      <p:stCondLst>
                        <p:cond delay="indefinite"/>
                      </p:stCondLst>
                      <p:childTnLst>
                        <p:par>
                          <p:cTn id="3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nodeType="clickEffect" fill="hold">
                      <p:stCondLst>
                        <p:cond delay="indefinite"/>
                      </p:stCondLst>
                      <p:childTnLst>
                        <p:par>
                          <p:cTn id="3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nodeType="clickEffect" fill="hold">
                      <p:stCondLst>
                        <p:cond delay="indefinite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nodeType="clickEffect" fill="hold">
                      <p:stCondLst>
                        <p:cond delay="indefinite"/>
                      </p:stCondLst>
                      <p:childTnLst>
                        <p:par>
                          <p:cTn id="3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769572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Algoritmo criado para se obter a solução algebricamente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Seqüência finita de passos que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seguidas levam ao objetivo procurado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É necessário conhecer o método para se interpretar melhor os resultados.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Utiliza-se o exemplo que foi resolvido graficamente para se acompanhar os passos.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nodeType="clickEffect" fill="hold">
                      <p:stCondLst>
                        <p:cond delay="0"/>
                      </p:stCondLst>
                      <p:childTnLst>
                        <p:par>
                          <p:cTn id="3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nodeType="clickEffect" fill="hold">
                      <p:stCondLst>
                        <p:cond delay="indefinite"/>
                      </p:stCondLst>
                      <p:childTnLst>
                        <p:par>
                          <p:cTn id="3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nodeType="clickEffect" fill="hold">
                      <p:stCondLst>
                        <p:cond delay="indefinite"/>
                      </p:stCondLst>
                      <p:childTnLst>
                        <p:par>
                          <p:cTn id="3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nodeType="clickEffect" fill="hold">
                      <p:stCondLst>
                        <p:cond delay="indefinite"/>
                      </p:stCondLst>
                      <p:childTnLst>
                        <p:par>
                          <p:cTn id="3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nodeType="clickEffect" fill="hold">
                      <p:stCondLst>
                        <p:cond delay="indefinite"/>
                      </p:stCondLst>
                      <p:childTnLst>
                        <p:par>
                          <p:cTn id="3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o conjunto de possibilidades fosse formado por igualdades seria mais fácil resolver o sistema que o forma.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Pode-se acrescentar uma variável não negativas (para ficarem na forma padrão) a cada restrição do modelo padrão de tal forma que as desigualdades sejam sempre atingidas.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Estas variáveis são chamadas de variáveis de folga.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nodeType="clickEffect" fill="hold">
                      <p:stCondLst>
                        <p:cond delay="0"/>
                      </p:stCondLst>
                      <p:childTnLst>
                        <p:par>
                          <p:cTn id="3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nodeType="clickEffect" fill="hold">
                      <p:stCondLst>
                        <p:cond delay="indefinite"/>
                      </p:stCondLst>
                      <p:childTnLst>
                        <p:par>
                          <p:cTn id="3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nodeType="clickEffect" fill="hold">
                      <p:stCondLst>
                        <p:cond delay="indefinite"/>
                      </p:stCondLst>
                      <p:childTnLst>
                        <p:par>
                          <p:cTn id="3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nodeType="clickEffect" fill="hold">
                      <p:stCondLst>
                        <p:cond delay="indefinite"/>
                      </p:stCondLst>
                      <p:childTnLst>
                        <p:par>
                          <p:cTn id="3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variáveis devem ser controladas ou seja, são escolhidas pelo decisor de tal forma a atingir a igualdade nas restrições.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variáveis de folga aumentam os graus de liberdade do sistema (infinitas soluções).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poder que se tem sobre as variáveis deve ser usado para atingir o objetivo procurado.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nodeType="clickEffect" fill="hold">
                      <p:stCondLst>
                        <p:cond delay="0"/>
                      </p:stCondLst>
                      <p:childTnLst>
                        <p:par>
                          <p:cTn id="3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nodeType="clickEffect" fill="hold">
                      <p:stCondLst>
                        <p:cond delay="indefinite"/>
                      </p:stCondLst>
                      <p:childTnLst>
                        <p:par>
                          <p:cTn id="4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nodeType="clickEffect" fill="hold">
                      <p:stCondLst>
                        <p:cond delay="indefinite"/>
                      </p:stCondLst>
                      <p:childTnLst>
                        <p:par>
                          <p:cTn id="4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nodeType="clickEffect" fill="hold">
                      <p:stCondLst>
                        <p:cond delay="indefinite"/>
                      </p:stCondLst>
                      <p:childTnLst>
                        <p:par>
                          <p:cTn id="4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Voltando ao Primeiro Problema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Object 3"/>
          <p:cNvGraphicFramePr/>
          <p:nvPr/>
        </p:nvGraphicFramePr>
        <p:xfrm>
          <a:off x="3478320" y="286380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45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8320" y="286380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46" name="Object 4"/>
          <p:cNvGraphicFramePr/>
          <p:nvPr/>
        </p:nvGraphicFramePr>
        <p:xfrm>
          <a:off x="5105520" y="450216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47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05520" y="450216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48" name="Object 5"/>
          <p:cNvGraphicFramePr/>
          <p:nvPr/>
        </p:nvGraphicFramePr>
        <p:xfrm>
          <a:off x="3402000" y="365760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49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02000" y="365760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0" name="Object 6"/>
          <p:cNvGraphicFramePr/>
          <p:nvPr/>
        </p:nvGraphicFramePr>
        <p:xfrm>
          <a:off x="2743200" y="1573200"/>
          <a:ext cx="5716080" cy="18507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51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1573200"/>
                    <a:ext cx="5716080" cy="185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2590920" y="5791320"/>
            <a:ext cx="7543440" cy="60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Só para lembrar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nodeType="clickEffect" fill="hold">
                      <p:stCondLst>
                        <p:cond delay="0"/>
                      </p:stCondLst>
                      <p:childTnLst>
                        <p:par>
                          <p:cTn id="4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nodeType="clickEffect" fill="hold">
                      <p:stCondLst>
                        <p:cond delay="indefinite"/>
                      </p:stCondLst>
                      <p:childTnLst>
                        <p:par>
                          <p:cTn id="4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nodeType="clickEffect" fill="hold">
                      <p:stCondLst>
                        <p:cond delay="indefinite"/>
                      </p:stCondLst>
                      <p:childTnLst>
                        <p:par>
                          <p:cTn id="4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nodeType="clickEffect" fill="hold">
                      <p:stCondLst>
                        <p:cond delay="indefinite"/>
                      </p:stCondLst>
                      <p:childTnLst>
                        <p:par>
                          <p:cTn id="4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nodeType="clickEffect" fill="hold">
                      <p:stCondLst>
                        <p:cond delay="indefinite"/>
                      </p:stCondLst>
                      <p:childTnLst>
                        <p:par>
                          <p:cTn id="4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primeiro exemplo deve-se acrescentar duas variáveis de folga: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5" name="Object 4"/>
          <p:cNvGraphicFramePr/>
          <p:nvPr/>
        </p:nvGraphicFramePr>
        <p:xfrm>
          <a:off x="2436840" y="2639880"/>
          <a:ext cx="6633720" cy="1342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5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436840" y="2639880"/>
                    <a:ext cx="6633720" cy="1342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7" name="Object 5"/>
          <p:cNvGraphicFramePr/>
          <p:nvPr/>
        </p:nvGraphicFramePr>
        <p:xfrm>
          <a:off x="2362320" y="3581280"/>
          <a:ext cx="6741720" cy="1342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5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362320" y="3581280"/>
                    <a:ext cx="6741720" cy="1342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9" name="Rectangle 6"/>
          <p:cNvSpPr/>
          <p:nvPr/>
        </p:nvSpPr>
        <p:spPr>
          <a:xfrm>
            <a:off x="2590920" y="4724280"/>
            <a:ext cx="6933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Além disso tem-se que: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0" name="Object 7"/>
          <p:cNvGraphicFramePr/>
          <p:nvPr/>
        </p:nvGraphicFramePr>
        <p:xfrm>
          <a:off x="2286000" y="5410080"/>
          <a:ext cx="7260840" cy="81576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61" name="Object 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286000" y="5410080"/>
                    <a:ext cx="726084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2" name="Rectangle 8"/>
          <p:cNvSpPr/>
          <p:nvPr/>
        </p:nvSpPr>
        <p:spPr>
          <a:xfrm>
            <a:off x="2590920" y="6248520"/>
            <a:ext cx="8076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E todas as variáveis devem ser maiores que zero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2" dur="indefinite" restart="never" nodeType="tmRoot">
          <p:childTnLst>
            <p:seq>
              <p:cTn id="453" dur="indefinite" nodeType="mainSeq">
                <p:childTnLst>
                  <p:par>
                    <p:cTn id="454" nodeType="clickEffect" fill="hold">
                      <p:stCondLst>
                        <p:cond delay="0"/>
                      </p:stCondLst>
                      <p:childTnLst>
                        <p:par>
                          <p:cTn id="4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nodeType="clickEffect" fill="hold">
                      <p:stCondLst>
                        <p:cond delay="indefinite"/>
                      </p:stCondLst>
                      <p:childTnLst>
                        <p:par>
                          <p:cTn id="4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nodeType="clickEffect" fill="hold">
                      <p:stCondLst>
                        <p:cond delay="indefinite"/>
                      </p:stCondLst>
                      <p:childTnLst>
                        <p:par>
                          <p:cTn id="4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nodeType="clickEffect" fill="hold">
                      <p:stCondLst>
                        <p:cond delay="indefinite"/>
                      </p:stCondLst>
                      <p:childTnLst>
                        <p:par>
                          <p:cTn id="4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Forma-se então um sistema de equações lineares com dois graus de liberdade: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5" name="Object 4"/>
          <p:cNvGraphicFramePr/>
          <p:nvPr/>
        </p:nvGraphicFramePr>
        <p:xfrm>
          <a:off x="3513240" y="4952880"/>
          <a:ext cx="6849720" cy="910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6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13240" y="4952880"/>
                    <a:ext cx="6849720" cy="91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7" name="Object 5"/>
          <p:cNvGraphicFramePr/>
          <p:nvPr/>
        </p:nvGraphicFramePr>
        <p:xfrm>
          <a:off x="2286000" y="3249720"/>
          <a:ext cx="7694280" cy="8157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6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86000" y="3249720"/>
                    <a:ext cx="769428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9" name="Object 6"/>
          <p:cNvGraphicFramePr/>
          <p:nvPr/>
        </p:nvGraphicFramePr>
        <p:xfrm>
          <a:off x="3436920" y="4038480"/>
          <a:ext cx="6849720" cy="9712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70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36920" y="4038480"/>
                    <a:ext cx="6849720" cy="971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1" name="Rectangle 7"/>
          <p:cNvSpPr/>
          <p:nvPr/>
        </p:nvSpPr>
        <p:spPr>
          <a:xfrm>
            <a:off x="2819520" y="6019920"/>
            <a:ext cx="69339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Qual a solução deste sistema?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9" dur="indefinite" restart="never" nodeType="tmRoot">
          <p:childTnLst>
            <p:seq>
              <p:cTn id="490" dur="indefinite" nodeType="mainSeq">
                <p:childTnLst>
                  <p:par>
                    <p:cTn id="491" nodeType="clickEffect" fill="hold">
                      <p:stCondLst>
                        <p:cond delay="0"/>
                      </p:stCondLst>
                      <p:childTnLst>
                        <p:par>
                          <p:cTn id="4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nodeType="clickEffect" fill="hold">
                      <p:stCondLst>
                        <p:cond delay="indefinite"/>
                      </p:stCondLst>
                      <p:childTnLst>
                        <p:par>
                          <p:cTn id="4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5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5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11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5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nodeType="clickEffect" fill="hold">
                      <p:stCondLst>
                        <p:cond delay="indefinite"/>
                      </p:stCondLst>
                      <p:childTnLst>
                        <p:par>
                          <p:cTn id="5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8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Algoritmos de otimização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Prof. João Carlos Furtado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238480" y="1643040"/>
            <a:ext cx="868644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solução imediata e que muitas vezes está disponível é a solução onde todas as variáveis originais são nulas e as de folga são iguais aos limites dos recursos.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Esta solução é conhecida como solução trivial.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sistema esta solução tem características interessantes: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Rectangle 7"/>
          <p:cNvSpPr/>
          <p:nvPr/>
        </p:nvSpPr>
        <p:spPr>
          <a:xfrm>
            <a:off x="7810560" y="4643280"/>
            <a:ext cx="1409400" cy="1909440"/>
          </a:xfrm>
          <a:prstGeom prst="rect">
            <a:avLst/>
          </a:prstGeom>
          <a:noFill/>
          <a:ln w="571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 Box 8"/>
          <p:cNvSpPr/>
          <p:nvPr/>
        </p:nvSpPr>
        <p:spPr>
          <a:xfrm>
            <a:off x="8259480" y="4267080"/>
            <a:ext cx="122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44546a"/>
                </a:solidFill>
                <a:latin typeface="Humanst521 BT"/>
              </a:rPr>
              <a:t>solução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9"/>
          <p:cNvSpPr/>
          <p:nvPr/>
        </p:nvSpPr>
        <p:spPr>
          <a:xfrm>
            <a:off x="9372600" y="4721400"/>
            <a:ext cx="1371240" cy="24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=0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36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=18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3600" spc="-1" strike="noStrike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=12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ectangle 10"/>
          <p:cNvSpPr/>
          <p:nvPr/>
        </p:nvSpPr>
        <p:spPr>
          <a:xfrm>
            <a:off x="3505320" y="640080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As outras variáveis são nulas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Object 11"/>
          <p:cNvGraphicFramePr/>
          <p:nvPr/>
        </p:nvGraphicFramePr>
        <p:xfrm>
          <a:off x="4508640" y="607212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79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08640" y="607212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0" name="Object 12"/>
          <p:cNvGraphicFramePr/>
          <p:nvPr/>
        </p:nvGraphicFramePr>
        <p:xfrm>
          <a:off x="3081240" y="478620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81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81240" y="478620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2" name="Object 13"/>
          <p:cNvGraphicFramePr/>
          <p:nvPr/>
        </p:nvGraphicFramePr>
        <p:xfrm>
          <a:off x="4433760" y="535608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83" name="Object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433760" y="535608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0" dur="indefinite" restart="never" nodeType="tmRoot">
          <p:childTnLst>
            <p:seq>
              <p:cTn id="521" dur="indefinite" nodeType="mainSeq">
                <p:childTnLst>
                  <p:par>
                    <p:cTn id="522" nodeType="clickEffect" fill="hold">
                      <p:stCondLst>
                        <p:cond delay="0"/>
                      </p:stCondLst>
                      <p:childTnLst>
                        <p:par>
                          <p:cTn id="5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nodeType="clickEffect" fill="hold">
                      <p:stCondLst>
                        <p:cond delay="indefinite"/>
                      </p:stCondLst>
                      <p:childTnLst>
                        <p:par>
                          <p:cTn id="5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nodeType="clickEffect" fill="hold">
                      <p:stCondLst>
                        <p:cond delay="indefinite"/>
                      </p:stCondLst>
                      <p:childTnLst>
                        <p:par>
                          <p:cTn id="5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nodeType="clickEffect" fill="hold">
                      <p:stCondLst>
                        <p:cond delay="indefinite"/>
                      </p:stCondLst>
                      <p:childTnLst>
                        <p:par>
                          <p:cTn id="5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nodeType="clickEffect" fill="hold">
                      <p:stCondLst>
                        <p:cond delay="indefinite"/>
                      </p:stCondLst>
                      <p:childTnLst>
                        <p:par>
                          <p:cTn id="5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5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nodeType="clickEffect" fill="hold">
                      <p:stCondLst>
                        <p:cond delay="indefinite"/>
                      </p:stCondLst>
                      <p:childTnLst>
                        <p:par>
                          <p:cTn id="5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nodeType="clickEffect" fill="hold">
                      <p:stCondLst>
                        <p:cond delay="indefinite"/>
                      </p:stCondLst>
                      <p:childTnLst>
                        <p:par>
                          <p:cTn id="5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769572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2120" indent="-22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variáveis que são diferentes de zero, ou que têm seus valores definidos no lado direito do sistema são ditas estarem na base ou são chamadas de variáveis básicas.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2120" indent="-22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que têm coeficientes não nulos na linha da função objetivo são conhecidas como variáveis não básicas ou variáveis que estão fora da base.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2120" indent="-22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são variáveis básicas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2120" indent="-22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são variáveis não - básicas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5" dur="indefinite" restart="never" nodeType="tmRoot">
          <p:childTnLst>
            <p:seq>
              <p:cTn id="566" dur="indefinite" nodeType="mainSeq">
                <p:childTnLst>
                  <p:par>
                    <p:cTn id="567" nodeType="clickEffect" fill="hold">
                      <p:stCondLst>
                        <p:cond delay="0"/>
                      </p:stCondLst>
                      <p:childTnLst>
                        <p:par>
                          <p:cTn id="5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nodeType="clickEffect" fill="hold">
                      <p:stCondLst>
                        <p:cond delay="indefinite"/>
                      </p:stCondLst>
                      <p:childTnLst>
                        <p:par>
                          <p:cTn id="5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nodeType="clickEffect" fill="hold">
                      <p:stCondLst>
                        <p:cond delay="indefinite"/>
                      </p:stCondLst>
                      <p:childTnLst>
                        <p:par>
                          <p:cTn id="5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nodeType="clickEffect" fill="hold">
                      <p:stCondLst>
                        <p:cond delay="indefinite"/>
                      </p:stCondLst>
                      <p:childTnLst>
                        <p:par>
                          <p:cTn id="5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nodeType="clickEffect" fill="hold">
                      <p:stCondLst>
                        <p:cond delay="indefinite"/>
                      </p:stCondLst>
                      <p:childTnLst>
                        <p:par>
                          <p:cTn id="5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4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5" dur="5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76957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Qual o objetivo?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se deve usar o poder para impor valores às variáveis.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Lembre-se você tem dois graus de liberdade, pode escolher os valores de até duas variáveis.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Que variável fará seu lucro aumentar mais?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Primeiramente deve-se expor o sistema de uma maneira mais adequada.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maneira que permita visualizar certas características.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6" dur="indefinite" restart="never" nodeType="tmRoot">
          <p:childTnLst>
            <p:seq>
              <p:cTn id="597" dur="indefinite" nodeType="mainSeq">
                <p:childTnLst>
                  <p:par>
                    <p:cTn id="598" nodeType="clickEffect" fill="hold">
                      <p:stCondLst>
                        <p:cond delay="0"/>
                      </p:stCondLst>
                      <p:childTnLst>
                        <p:par>
                          <p:cTn id="5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nodeType="clickEffect" fill="hold">
                      <p:stCondLst>
                        <p:cond delay="indefinite"/>
                      </p:stCondLst>
                      <p:childTnLst>
                        <p:par>
                          <p:cTn id="6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nodeType="clickEffect" fill="hold">
                      <p:stCondLst>
                        <p:cond delay="indefinite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nodeType="clickEffect" fill="hold">
                      <p:stCondLst>
                        <p:cond delay="indefinite"/>
                      </p:stCondLst>
                      <p:childTnLst>
                        <p:par>
                          <p:cTn id="6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9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nodeType="clickEffect" fill="hold">
                      <p:stCondLst>
                        <p:cond delay="indefinite"/>
                      </p:stCondLst>
                      <p:childTnLst>
                        <p:par>
                          <p:cTn id="6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nodeType="clickEffect" fill="hold">
                      <p:stCondLst>
                        <p:cond delay="indefinite"/>
                      </p:stCondLst>
                      <p:childTnLst>
                        <p:par>
                          <p:cTn id="6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1" dur="5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2" dur="5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nodeType="clickEffect" fill="hold">
                      <p:stCondLst>
                        <p:cond delay="indefinite"/>
                      </p:stCondLst>
                      <p:childTnLst>
                        <p:par>
                          <p:cTn id="6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8" dur="500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209680" y="1522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133720" y="1600200"/>
            <a:ext cx="769572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seguinte forma foi escolhida como a mais conveniente para se expor o método.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Rectangle 4"/>
          <p:cNvSpPr/>
          <p:nvPr/>
        </p:nvSpPr>
        <p:spPr>
          <a:xfrm>
            <a:off x="2514600" y="4343400"/>
            <a:ext cx="746712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Estes quadros são conhecidos como quadro simplex, este particularmente é o quadro simplex inicial.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Entretanto vai-se mostrar primeiramente o raciocínio depois a mecânica do método.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1" name="Object 5"/>
          <p:cNvGraphicFramePr/>
          <p:nvPr/>
        </p:nvGraphicFramePr>
        <p:xfrm>
          <a:off x="2209680" y="2763720"/>
          <a:ext cx="8076960" cy="157932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192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09680" y="2763720"/>
                    <a:ext cx="8076960" cy="1579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9" dur="indefinite" restart="never" nodeType="tmRoot">
          <p:childTnLst>
            <p:seq>
              <p:cTn id="640" dur="indefinite" nodeType="mainSeq">
                <p:childTnLst>
                  <p:par>
                    <p:cTn id="641" nodeType="clickEffect" fill="hold">
                      <p:stCondLst>
                        <p:cond delay="0"/>
                      </p:stCondLst>
                      <p:childTnLst>
                        <p:par>
                          <p:cTn id="6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nodeType="clickEffect" fill="hold">
                      <p:stCondLst>
                        <p:cond delay="indefinite"/>
                      </p:stCondLst>
                      <p:childTnLst>
                        <p:par>
                          <p:cTn id="6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0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nodeType="clickEffect" fill="hold">
                      <p:stCondLst>
                        <p:cond delay="indefinite"/>
                      </p:stCondLst>
                      <p:childTnLst>
                        <p:par>
                          <p:cTn id="6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nodeType="clickEffect" fill="hold">
                      <p:stCondLst>
                        <p:cond delay="indefinite"/>
                      </p:stCondLst>
                      <p:childTnLst>
                        <p:par>
                          <p:cTn id="6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2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nodeType="clickEffect" fill="hold">
                      <p:stCondLst>
                        <p:cond delay="indefinite"/>
                      </p:stCondLst>
                      <p:childTnLst>
                        <p:par>
                          <p:cTn id="6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2057400" y="2362320"/>
            <a:ext cx="822924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Observando o objetivo, de uma forma ou de outra, ver-se claramente que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(atualmente nula) aumentaria mais rapidamente o lucro se fosse posta na base.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o objetivo é maximizar o lucro o ideal seria aumentar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até o infinito.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Entretanto todas as outras restrições devem ser ainda satisfeitas na presença do máximo valor que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possa alcançar.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5" name="Object 4"/>
          <p:cNvGraphicFramePr/>
          <p:nvPr/>
        </p:nvGraphicFramePr>
        <p:xfrm>
          <a:off x="2286000" y="1546200"/>
          <a:ext cx="7260840" cy="815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9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86000" y="1546200"/>
                    <a:ext cx="726084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9" dur="indefinite" restart="never" nodeType="tmRoot">
          <p:childTnLst>
            <p:seq>
              <p:cTn id="670" dur="indefinite" nodeType="mainSeq">
                <p:childTnLst>
                  <p:par>
                    <p:cTn id="671" nodeType="clickEffect" fill="hold">
                      <p:stCondLst>
                        <p:cond delay="0"/>
                      </p:stCondLst>
                      <p:childTnLst>
                        <p:par>
                          <p:cTn id="6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67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nodeType="clickEffect" fill="hold">
                      <p:stCondLst>
                        <p:cond delay="indefinite"/>
                      </p:stCondLst>
                      <p:childTnLst>
                        <p:par>
                          <p:cTn id="6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4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5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nodeType="clickEffect" fill="hold">
                      <p:stCondLst>
                        <p:cond delay="indefinite"/>
                      </p:stCondLst>
                      <p:childTnLst>
                        <p:par>
                          <p:cTn id="6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0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nodeType="clickEffect" fill="hold">
                      <p:stCondLst>
                        <p:cond delay="indefinite"/>
                      </p:stCondLst>
                      <p:childTnLst>
                        <p:par>
                          <p:cTn id="6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6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7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05740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deseja-se aumentar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o máximo possível, deve-se saber seus limites nas restrições.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Rectangle 8"/>
          <p:cNvSpPr/>
          <p:nvPr/>
        </p:nvSpPr>
        <p:spPr>
          <a:xfrm>
            <a:off x="2438280" y="4343400"/>
            <a:ext cx="40381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Na primeira restrição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tangle 10"/>
          <p:cNvSpPr/>
          <p:nvPr/>
        </p:nvSpPr>
        <p:spPr>
          <a:xfrm>
            <a:off x="5867280" y="4343400"/>
            <a:ext cx="3428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o limite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é 2.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angle 11"/>
          <p:cNvSpPr/>
          <p:nvPr/>
        </p:nvSpPr>
        <p:spPr>
          <a:xfrm>
            <a:off x="8839080" y="208908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18 </a:t>
            </a:r>
            <a:r>
              <a:rPr b="0" lang="pt-BR" sz="32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val 12"/>
          <p:cNvSpPr/>
          <p:nvPr/>
        </p:nvSpPr>
        <p:spPr>
          <a:xfrm>
            <a:off x="8077320" y="2117880"/>
            <a:ext cx="533160" cy="56484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Oval 13"/>
          <p:cNvSpPr/>
          <p:nvPr/>
        </p:nvSpPr>
        <p:spPr>
          <a:xfrm>
            <a:off x="4167360" y="2143080"/>
            <a:ext cx="609120" cy="56484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Rectangle 14"/>
          <p:cNvSpPr/>
          <p:nvPr/>
        </p:nvSpPr>
        <p:spPr>
          <a:xfrm>
            <a:off x="2438280" y="4876920"/>
            <a:ext cx="40381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Na segunda restrição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 15"/>
          <p:cNvSpPr/>
          <p:nvPr/>
        </p:nvSpPr>
        <p:spPr>
          <a:xfrm>
            <a:off x="5867280" y="4876920"/>
            <a:ext cx="3428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o limite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é 4.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 16"/>
          <p:cNvSpPr/>
          <p:nvPr/>
        </p:nvSpPr>
        <p:spPr>
          <a:xfrm>
            <a:off x="8839080" y="269892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12 </a:t>
            </a:r>
            <a:r>
              <a:rPr b="0" lang="pt-BR" sz="32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Oval 18"/>
          <p:cNvSpPr/>
          <p:nvPr/>
        </p:nvSpPr>
        <p:spPr>
          <a:xfrm>
            <a:off x="8093160" y="2631960"/>
            <a:ext cx="545760" cy="60912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val 19"/>
          <p:cNvSpPr/>
          <p:nvPr/>
        </p:nvSpPr>
        <p:spPr>
          <a:xfrm>
            <a:off x="4167360" y="2714760"/>
            <a:ext cx="545760" cy="53316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Rectangle 20"/>
          <p:cNvSpPr/>
          <p:nvPr/>
        </p:nvSpPr>
        <p:spPr>
          <a:xfrm>
            <a:off x="2438280" y="541008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Como não se pode romper nenhuma das restrições,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deve ser no máximo 2.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Como ficam as demais variáveis?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0" name="Object 22"/>
          <p:cNvGraphicFramePr/>
          <p:nvPr/>
        </p:nvGraphicFramePr>
        <p:xfrm>
          <a:off x="4167360" y="271476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11" name="Object 2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67360" y="271476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2" name="Object 23"/>
          <p:cNvGraphicFramePr/>
          <p:nvPr/>
        </p:nvGraphicFramePr>
        <p:xfrm>
          <a:off x="3452760" y="164304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13" name="Object 2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452760" y="164304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4" name="Object 24"/>
          <p:cNvGraphicFramePr/>
          <p:nvPr/>
        </p:nvGraphicFramePr>
        <p:xfrm>
          <a:off x="4167360" y="214308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15" name="Object 2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167360" y="214308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8" dur="indefinite" restart="never" nodeType="tmRoot">
          <p:childTnLst>
            <p:seq>
              <p:cTn id="699" dur="indefinite" nodeType="mainSeq">
                <p:childTnLst>
                  <p:par>
                    <p:cTn id="700" nodeType="clickEffect" fill="hold">
                      <p:stCondLst>
                        <p:cond delay="0"/>
                      </p:stCondLst>
                      <p:childTnLst>
                        <p:par>
                          <p:cTn id="7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nodeType="clickEffect" fill="hold">
                      <p:stCondLst>
                        <p:cond delay="indefinite"/>
                      </p:stCondLst>
                      <p:childTnLst>
                        <p:par>
                          <p:cTn id="7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nodeType="clickEffect" fill="hold">
                      <p:stCondLst>
                        <p:cond delay="indefinite"/>
                      </p:stCondLst>
                      <p:childTnLst>
                        <p:par>
                          <p:cTn id="7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5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2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2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2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34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nodeType="clickEffect" fill="hold">
                      <p:stCondLst>
                        <p:cond delay="indefinite"/>
                      </p:stCondLst>
                      <p:childTnLst>
                        <p:par>
                          <p:cTn id="7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nodeType="clickEffect" fill="hold">
                      <p:stCondLst>
                        <p:cond delay="indefinite"/>
                      </p:stCondLst>
                      <p:childTnLst>
                        <p:par>
                          <p:cTn id="7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0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5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62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6" dur="1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nodeType="clickEffect" fill="hold">
                      <p:stCondLst>
                        <p:cond delay="indefinite"/>
                      </p:stCondLst>
                      <p:childTnLst>
                        <p:par>
                          <p:cTn id="7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1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nodeType="clickEffect" fill="hold">
                      <p:stCondLst>
                        <p:cond delay="indefinite"/>
                      </p:stCondLst>
                      <p:childTnLst>
                        <p:par>
                          <p:cTn id="7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209680" y="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243828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limite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ocorre na linha da primeira restrição.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Rectangle 8"/>
          <p:cNvSpPr/>
          <p:nvPr/>
        </p:nvSpPr>
        <p:spPr>
          <a:xfrm>
            <a:off x="2743200" y="4191120"/>
            <a:ext cx="7467120" cy="24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Quando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atingir o valor de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,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deverá ser nula para atender a restrição.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4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que era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12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deverá ser posta em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6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dado que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6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unidades da segunda restrição serão consumidas por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com valor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Desta forma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entrou na base e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saiu.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tangle 9"/>
          <p:cNvSpPr/>
          <p:nvPr/>
        </p:nvSpPr>
        <p:spPr>
          <a:xfrm>
            <a:off x="3352680" y="2254320"/>
            <a:ext cx="5486040" cy="609120"/>
          </a:xfrm>
          <a:prstGeom prst="rect">
            <a:avLst/>
          </a:prstGeom>
          <a:noFill/>
          <a:ln w="381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Rectangle 10"/>
          <p:cNvSpPr/>
          <p:nvPr/>
        </p:nvSpPr>
        <p:spPr>
          <a:xfrm>
            <a:off x="8839080" y="228600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4546a"/>
                </a:solidFill>
                <a:latin typeface="Times New Roman"/>
              </a:rPr>
              <a:t>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1" name="Object 11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22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3" name="Object 12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24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5" name="Object 13"/>
          <p:cNvGraphicFramePr/>
          <p:nvPr/>
        </p:nvGraphicFramePr>
        <p:xfrm>
          <a:off x="3876840" y="228456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26" name="Object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76840" y="228456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9" dur="indefinite" restart="never" nodeType="tmRoot">
          <p:childTnLst>
            <p:seq>
              <p:cTn id="780" dur="indefinite" nodeType="mainSeq">
                <p:childTnLst>
                  <p:par>
                    <p:cTn id="781" nodeType="clickEffect" fill="hold">
                      <p:stCondLst>
                        <p:cond delay="0"/>
                      </p:stCondLst>
                      <p:childTnLst>
                        <p:par>
                          <p:cTn id="7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nodeType="clickEffect" fill="hold">
                      <p:stCondLst>
                        <p:cond delay="indefinite"/>
                      </p:stCondLst>
                      <p:childTnLst>
                        <p:par>
                          <p:cTn id="7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0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1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nodeType="clickEffect" fill="hold">
                      <p:stCondLst>
                        <p:cond delay="indefinite"/>
                      </p:stCondLst>
                      <p:childTnLst>
                        <p:par>
                          <p:cTn id="7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6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7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nodeType="clickEffect" fill="hold">
                      <p:stCondLst>
                        <p:cond delay="indefinite"/>
                      </p:stCondLst>
                      <p:childTnLst>
                        <p:par>
                          <p:cTn id="7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2" dur="5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3" dur="5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nodeType="clickEffect" fill="hold">
                      <p:stCondLst>
                        <p:cond delay="indefinite"/>
                      </p:stCondLst>
                      <p:childTnLst>
                        <p:par>
                          <p:cTn id="8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8" dur="5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1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8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16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9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0" dur="1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905120" y="1905120"/>
            <a:ext cx="861012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nova solução é: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25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=2 ; x</a:t>
            </a:r>
            <a:r>
              <a:rPr b="0" lang="pt-BR" sz="25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 = 6; variáveis básicas.</a:t>
            </a:r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25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=0 ; x</a:t>
            </a:r>
            <a:r>
              <a:rPr b="0" lang="pt-BR" sz="25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 = 0; variáveis não básicas.</a:t>
            </a:r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500" spc="-1" strike="noStrike">
                <a:solidFill>
                  <a:srgbClr val="000000"/>
                </a:solidFill>
                <a:latin typeface="Calibri"/>
              </a:rPr>
              <a:t>L=8</a:t>
            </a:r>
            <a:endParaRPr b="0" lang="pt-BR" sz="2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Se, utilizando operações elementares, o sistema for posto na mesma forma, com relação às variáveis básicas e não básicas, será possível perceber se alguma variável (NB=0) poderá contribuir para aumentar o lucro.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Isto é feito escalonando-se o sistema na coluna relativa a 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, deixando o coeficiente desta variável igual a 1 apenas na linha onde ela entrou (trocou valores com x</a:t>
            </a:r>
            <a:r>
              <a:rPr b="0" lang="pt-BR" sz="24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1" dur="indefinite" restart="never" nodeType="tmRoot">
          <p:childTnLst>
            <p:seq>
              <p:cTn id="822" dur="indefinite" nodeType="mainSeq">
                <p:childTnLst>
                  <p:par>
                    <p:cTn id="823" nodeType="clickEffect" fill="hold">
                      <p:stCondLst>
                        <p:cond delay="0"/>
                      </p:stCondLst>
                      <p:childTnLst>
                        <p:par>
                          <p:cTn id="8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nodeType="clickEffect" fill="hold">
                      <p:stCondLst>
                        <p:cond delay="indefinite"/>
                      </p:stCondLst>
                      <p:childTnLst>
                        <p:par>
                          <p:cTn id="8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2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nodeType="clickEffect" fill="hold">
                      <p:stCondLst>
                        <p:cond delay="indefinite"/>
                      </p:stCondLst>
                      <p:childTnLst>
                        <p:par>
                          <p:cTn id="8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8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9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nodeType="clickEffect" fill="hold">
                      <p:stCondLst>
                        <p:cond delay="indefinite"/>
                      </p:stCondLst>
                      <p:childTnLst>
                        <p:par>
                          <p:cTn id="8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4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5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nodeType="clickEffect" fill="hold">
                      <p:stCondLst>
                        <p:cond delay="indefinite"/>
                      </p:stCondLst>
                      <p:childTnLst>
                        <p:par>
                          <p:cTn id="8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0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1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nodeType="clickEffect" fill="hold">
                      <p:stCondLst>
                        <p:cond delay="indefinite"/>
                      </p:stCondLst>
                      <p:childTnLst>
                        <p:par>
                          <p:cTn id="8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7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nodeType="clickEffect" fill="hold">
                      <p:stCondLst>
                        <p:cond delay="indefinite"/>
                      </p:stCondLst>
                      <p:childTnLst>
                        <p:par>
                          <p:cTn id="8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2" dur="500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3" dur="500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9810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905120" y="350532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Para se fazer o coeficiente igual a um deve-se dividir toda equação, na linha de entrada, por 9.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Rectangle 8"/>
          <p:cNvSpPr/>
          <p:nvPr/>
        </p:nvSpPr>
        <p:spPr>
          <a:xfrm>
            <a:off x="3505320" y="2286000"/>
            <a:ext cx="5714640" cy="672840"/>
          </a:xfrm>
          <a:prstGeom prst="rect">
            <a:avLst/>
          </a:prstGeom>
          <a:noFill/>
          <a:ln w="5715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Rectangle 9"/>
          <p:cNvSpPr/>
          <p:nvPr/>
        </p:nvSpPr>
        <p:spPr>
          <a:xfrm>
            <a:off x="3505320" y="1752480"/>
            <a:ext cx="1066320" cy="1752120"/>
          </a:xfrm>
          <a:prstGeom prst="rect">
            <a:avLst/>
          </a:prstGeom>
          <a:noFill/>
          <a:ln w="571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Rectangle 14"/>
          <p:cNvSpPr/>
          <p:nvPr/>
        </p:nvSpPr>
        <p:spPr>
          <a:xfrm>
            <a:off x="9372600" y="2362320"/>
            <a:ext cx="76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4546a"/>
                </a:solidFill>
                <a:latin typeface="Times New Roman"/>
              </a:rPr>
              <a:t>÷9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4" name="Object 15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35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36" name="Object 16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37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38" name="Object 17"/>
          <p:cNvGraphicFramePr/>
          <p:nvPr/>
        </p:nvGraphicFramePr>
        <p:xfrm>
          <a:off x="3876840" y="228456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39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76840" y="228456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40" name="Object 18"/>
          <p:cNvGraphicFramePr/>
          <p:nvPr/>
        </p:nvGraphicFramePr>
        <p:xfrm>
          <a:off x="3952800" y="5929200"/>
          <a:ext cx="4444560" cy="469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241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952800" y="592920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42" name="Object 19"/>
          <p:cNvGraphicFramePr/>
          <p:nvPr/>
        </p:nvGraphicFramePr>
        <p:xfrm>
          <a:off x="3097080" y="4643280"/>
          <a:ext cx="4993920" cy="4204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243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097080" y="46432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44" name="Object 20"/>
          <p:cNvGraphicFramePr/>
          <p:nvPr/>
        </p:nvGraphicFramePr>
        <p:xfrm>
          <a:off x="3319560" y="5213520"/>
          <a:ext cx="55652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245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319560" y="5213520"/>
                    <a:ext cx="55652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4" dur="indefinite" restart="never" nodeType="tmRoot">
          <p:childTnLst>
            <p:seq>
              <p:cTn id="865" dur="indefinite" nodeType="mainSeq">
                <p:childTnLst>
                  <p:par>
                    <p:cTn id="866" nodeType="clickEffect" fill="hold">
                      <p:stCondLst>
                        <p:cond delay="0"/>
                      </p:stCondLst>
                      <p:childTnLst>
                        <p:par>
                          <p:cTn id="8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nodeType="clickEffect" fill="hold">
                      <p:stCondLst>
                        <p:cond delay="indefinite"/>
                      </p:stCondLst>
                      <p:childTnLst>
                        <p:par>
                          <p:cTn id="8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5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6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78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8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83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8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888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0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1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2" dur="1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205740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Multiplicando a nova linha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por 4 e somando com a linha do lucro, zera-se o coeficiente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naquela linha.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3657600" y="2089080"/>
            <a:ext cx="6095520" cy="672840"/>
          </a:xfrm>
          <a:prstGeom prst="rect">
            <a:avLst/>
          </a:prstGeom>
          <a:noFill/>
          <a:ln w="5715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3657600" y="1600200"/>
            <a:ext cx="1066320" cy="1142640"/>
          </a:xfrm>
          <a:prstGeom prst="rect">
            <a:avLst/>
          </a:prstGeom>
          <a:noFill/>
          <a:ln w="571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Rectangle 10"/>
          <p:cNvSpPr/>
          <p:nvPr/>
        </p:nvSpPr>
        <p:spPr>
          <a:xfrm>
            <a:off x="2743200" y="2209680"/>
            <a:ext cx="8377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4546a"/>
                </a:solidFill>
                <a:latin typeface="Times New Roman"/>
              </a:rPr>
              <a:t>4 x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1" name="Object 15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52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3" name="Object 16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54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5" name="Object 17"/>
          <p:cNvGraphicFramePr/>
          <p:nvPr/>
        </p:nvGraphicFramePr>
        <p:xfrm>
          <a:off x="3952800" y="22147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56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952800" y="22147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7" name="Object 18"/>
          <p:cNvGraphicFramePr/>
          <p:nvPr/>
        </p:nvGraphicFramePr>
        <p:xfrm>
          <a:off x="3703680" y="6143760"/>
          <a:ext cx="4444560" cy="469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258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703680" y="614376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59" name="Object 19"/>
          <p:cNvGraphicFramePr/>
          <p:nvPr/>
        </p:nvGraphicFramePr>
        <p:xfrm>
          <a:off x="2205000" y="4844880"/>
          <a:ext cx="6281280" cy="4456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260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205000" y="48448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61" name="Object 20"/>
          <p:cNvGraphicFramePr/>
          <p:nvPr/>
        </p:nvGraphicFramePr>
        <p:xfrm>
          <a:off x="3705120" y="5500800"/>
          <a:ext cx="55670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262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705120" y="550080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3" dur="indefinite" restart="never" nodeType="tmRoot">
          <p:childTnLst>
            <p:seq>
              <p:cTn id="894" dur="indefinite" nodeType="mainSeq">
                <p:childTnLst>
                  <p:par>
                    <p:cTn id="895" nodeType="clickEffect" fill="hold">
                      <p:stCondLst>
                        <p:cond delay="0"/>
                      </p:stCondLst>
                      <p:childTnLst>
                        <p:par>
                          <p:cTn id="8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9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0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0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05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0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nodeType="clickEffect" fill="hold">
                      <p:stCondLst>
                        <p:cond delay="indefinite"/>
                      </p:stCondLst>
                      <p:childTnLst>
                        <p:par>
                          <p:cTn id="9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2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3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15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7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8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9" dur="1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8355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 indent="0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problema foi resolvido graficamente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Object 3"/>
          <p:cNvGraphicFramePr/>
          <p:nvPr/>
        </p:nvGraphicFramePr>
        <p:xfrm>
          <a:off x="3478320" y="243360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8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8320" y="243360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89" name="Object 4"/>
          <p:cNvGraphicFramePr/>
          <p:nvPr/>
        </p:nvGraphicFramePr>
        <p:xfrm>
          <a:off x="5105520" y="407196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90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05520" y="407196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1" name="Object 5"/>
          <p:cNvGraphicFramePr/>
          <p:nvPr/>
        </p:nvGraphicFramePr>
        <p:xfrm>
          <a:off x="3402000" y="322740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92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02000" y="322740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3" name="Object 6"/>
          <p:cNvGraphicFramePr/>
          <p:nvPr/>
        </p:nvGraphicFramePr>
        <p:xfrm>
          <a:off x="2743200" y="1143000"/>
          <a:ext cx="5716080" cy="18507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94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1143000"/>
                    <a:ext cx="5716080" cy="185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590920" y="5410080"/>
            <a:ext cx="754344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5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nodeType="clickEffect" fill="hold">
                      <p:stCondLst>
                        <p:cond delay="indefinite"/>
                      </p:stCondLst>
                      <p:childTnLst>
                        <p:par>
                          <p:cTn id="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2057400" y="3809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Multiplicando a nova linha de x</a:t>
            </a:r>
            <a:r>
              <a:rPr b="0" lang="pt-BR" sz="23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 por -3 e somando com a outra linha , zera-se o coeficiente de x</a:t>
            </a:r>
            <a:r>
              <a:rPr b="0" lang="pt-BR" sz="23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 naquela linha.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Rectangle 4"/>
          <p:cNvSpPr/>
          <p:nvPr/>
        </p:nvSpPr>
        <p:spPr>
          <a:xfrm>
            <a:off x="3521160" y="2330280"/>
            <a:ext cx="5927400" cy="672840"/>
          </a:xfrm>
          <a:prstGeom prst="rect">
            <a:avLst/>
          </a:prstGeom>
          <a:noFill/>
          <a:ln w="5715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Rectangle 5"/>
          <p:cNvSpPr/>
          <p:nvPr/>
        </p:nvSpPr>
        <p:spPr>
          <a:xfrm>
            <a:off x="3505320" y="2330280"/>
            <a:ext cx="1142640" cy="1402920"/>
          </a:xfrm>
          <a:prstGeom prst="rect">
            <a:avLst/>
          </a:prstGeom>
          <a:noFill/>
          <a:ln w="571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Rectangle 6"/>
          <p:cNvSpPr/>
          <p:nvPr/>
        </p:nvSpPr>
        <p:spPr>
          <a:xfrm>
            <a:off x="2590920" y="2362320"/>
            <a:ext cx="9903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4546a"/>
                </a:solidFill>
                <a:latin typeface="Times New Roman"/>
              </a:rPr>
              <a:t>-3 x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8" name="Object 15"/>
          <p:cNvGraphicFramePr/>
          <p:nvPr/>
        </p:nvGraphicFramePr>
        <p:xfrm>
          <a:off x="3792600" y="307188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69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792600" y="307188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70" name="Object 16"/>
          <p:cNvGraphicFramePr/>
          <p:nvPr/>
        </p:nvGraphicFramePr>
        <p:xfrm>
          <a:off x="22939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71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939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72" name="Object 17"/>
          <p:cNvGraphicFramePr/>
          <p:nvPr/>
        </p:nvGraphicFramePr>
        <p:xfrm>
          <a:off x="37940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73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7940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74" name="Object 18"/>
          <p:cNvGraphicFramePr/>
          <p:nvPr/>
        </p:nvGraphicFramePr>
        <p:xfrm>
          <a:off x="2828880" y="6130800"/>
          <a:ext cx="6194160" cy="496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275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828880" y="613080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76" name="Object 19"/>
          <p:cNvGraphicFramePr/>
          <p:nvPr/>
        </p:nvGraphicFramePr>
        <p:xfrm>
          <a:off x="2205000" y="4844880"/>
          <a:ext cx="6281280" cy="4456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277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205000" y="48448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78" name="Object 20"/>
          <p:cNvGraphicFramePr/>
          <p:nvPr/>
        </p:nvGraphicFramePr>
        <p:xfrm>
          <a:off x="3705120" y="5500800"/>
          <a:ext cx="55670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279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705120" y="550080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0" dur="indefinite" restart="never" nodeType="tmRoot">
          <p:childTnLst>
            <p:seq>
              <p:cTn id="921" dur="indefinite" nodeType="mainSeq">
                <p:childTnLst>
                  <p:par>
                    <p:cTn id="922" nodeType="clickEffect" fill="hold">
                      <p:stCondLst>
                        <p:cond delay="0"/>
                      </p:stCondLst>
                      <p:childTnLst>
                        <p:par>
                          <p:cTn id="9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28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32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9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nodeType="clickEffect" fill="hold">
                      <p:stCondLst>
                        <p:cond delay="indefinite"/>
                      </p:stCondLst>
                      <p:childTnLst>
                        <p:par>
                          <p:cTn id="9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9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0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42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4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6" dur="1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905120" y="3581280"/>
            <a:ext cx="853416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sistema encontra-se agora como antes (com relação as VB e VNB) e pode-se decidir qual variável deve entrar na base para aumentar o lucro.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equação da função lucro pode ser escrita agora como: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Rectangle 9"/>
          <p:cNvSpPr/>
          <p:nvPr/>
        </p:nvSpPr>
        <p:spPr>
          <a:xfrm>
            <a:off x="1905120" y="6248520"/>
            <a:ext cx="87627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Claramente se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 for aumentada o lucro aumentará.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3" name="Object 10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84" name="Object 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5" name="Object 11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86" name="Object 11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7" name="Object 12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88" name="Object 12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9" name="Object 13"/>
          <p:cNvGraphicFramePr/>
          <p:nvPr/>
        </p:nvGraphicFramePr>
        <p:xfrm>
          <a:off x="3452760" y="5918040"/>
          <a:ext cx="6249600" cy="4442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290" name="Object 13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452760" y="5918040"/>
                    <a:ext cx="6249600" cy="444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7" dur="indefinite" restart="never" nodeType="tmRoot">
          <p:childTnLst>
            <p:seq>
              <p:cTn id="948" dur="indefinite" nodeType="mainSeq">
                <p:childTnLst>
                  <p:par>
                    <p:cTn id="949" nodeType="clickEffect" fill="hold">
                      <p:stCondLst>
                        <p:cond delay="0"/>
                      </p:stCondLst>
                      <p:childTnLst>
                        <p:par>
                          <p:cTn id="9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nodeType="clickEffect" fill="hold">
                      <p:stCondLst>
                        <p:cond delay="indefinite"/>
                      </p:stCondLst>
                      <p:childTnLst>
                        <p:par>
                          <p:cTn id="9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8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9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nodeType="clickEffect" fill="hold">
                      <p:stCondLst>
                        <p:cond delay="indefinite"/>
                      </p:stCondLst>
                      <p:childTnLst>
                        <p:par>
                          <p:cTn id="9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4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5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nodeType="clickEffect" fill="hold">
                      <p:stCondLst>
                        <p:cond delay="indefinite"/>
                      </p:stCondLst>
                      <p:childTnLst>
                        <p:par>
                          <p:cTn id="9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0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1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1600200" y="3733920"/>
            <a:ext cx="8534160" cy="159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Deseja-se então aumentar ao máximo o valor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sem romper nenhuma das restrições.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Isto é feito como antes.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Rectangle 8"/>
          <p:cNvSpPr/>
          <p:nvPr/>
        </p:nvSpPr>
        <p:spPr>
          <a:xfrm>
            <a:off x="1981080" y="5105520"/>
            <a:ext cx="4114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Na primeira restrição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ctangle 9"/>
          <p:cNvSpPr/>
          <p:nvPr/>
        </p:nvSpPr>
        <p:spPr>
          <a:xfrm>
            <a:off x="2362320" y="2351160"/>
            <a:ext cx="6476760" cy="672840"/>
          </a:xfrm>
          <a:prstGeom prst="rect">
            <a:avLst/>
          </a:prstGeom>
          <a:noFill/>
          <a:ln w="381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Rectangle 10"/>
          <p:cNvSpPr/>
          <p:nvPr/>
        </p:nvSpPr>
        <p:spPr>
          <a:xfrm>
            <a:off x="8915400" y="236232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pt-BR" sz="30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1/9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val 11"/>
          <p:cNvSpPr/>
          <p:nvPr/>
        </p:nvSpPr>
        <p:spPr>
          <a:xfrm>
            <a:off x="8229600" y="2262240"/>
            <a:ext cx="685440" cy="76176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Oval 12"/>
          <p:cNvSpPr/>
          <p:nvPr/>
        </p:nvSpPr>
        <p:spPr>
          <a:xfrm>
            <a:off x="4381560" y="2286000"/>
            <a:ext cx="685440" cy="76176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Rectangle 13"/>
          <p:cNvSpPr/>
          <p:nvPr/>
        </p:nvSpPr>
        <p:spPr>
          <a:xfrm>
            <a:off x="8915400" y="302436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pt-BR" sz="30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2/3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tangle 14"/>
          <p:cNvSpPr/>
          <p:nvPr/>
        </p:nvSpPr>
        <p:spPr>
          <a:xfrm>
            <a:off x="3289320" y="3036960"/>
            <a:ext cx="5549400" cy="672840"/>
          </a:xfrm>
          <a:prstGeom prst="rect">
            <a:avLst/>
          </a:prstGeom>
          <a:noFill/>
          <a:ln w="381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Oval 15"/>
          <p:cNvSpPr/>
          <p:nvPr/>
        </p:nvSpPr>
        <p:spPr>
          <a:xfrm>
            <a:off x="8229600" y="2948040"/>
            <a:ext cx="685440" cy="76176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Oval 16"/>
          <p:cNvSpPr/>
          <p:nvPr/>
        </p:nvSpPr>
        <p:spPr>
          <a:xfrm>
            <a:off x="3381480" y="2928960"/>
            <a:ext cx="685440" cy="761760"/>
          </a:xfrm>
          <a:prstGeom prst="ellipse">
            <a:avLst/>
          </a:prstGeom>
          <a:noFill/>
          <a:ln w="57150">
            <a:solidFill>
              <a:srgbClr val="5b9b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Rectangle 17"/>
          <p:cNvSpPr/>
          <p:nvPr/>
        </p:nvSpPr>
        <p:spPr>
          <a:xfrm>
            <a:off x="5121360" y="510552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pode ser aumentada até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18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tangle 18"/>
          <p:cNvSpPr/>
          <p:nvPr/>
        </p:nvSpPr>
        <p:spPr>
          <a:xfrm>
            <a:off x="1981080" y="5486400"/>
            <a:ext cx="4114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Na segunda restrição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tangle 19"/>
          <p:cNvSpPr/>
          <p:nvPr/>
        </p:nvSpPr>
        <p:spPr>
          <a:xfrm>
            <a:off x="5105520" y="547380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pode ser aumentada até </a:t>
            </a:r>
            <a:r>
              <a:rPr b="0" lang="pt-BR" sz="2600" spc="-1" strike="noStrike">
                <a:solidFill>
                  <a:srgbClr val="44546a"/>
                </a:solidFill>
                <a:latin typeface="Tahoma"/>
              </a:rPr>
              <a:t>9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tangle 20"/>
          <p:cNvSpPr/>
          <p:nvPr/>
        </p:nvSpPr>
        <p:spPr>
          <a:xfrm>
            <a:off x="1981080" y="5867280"/>
            <a:ext cx="86864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Como as duas restrições devem ser atendidas,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entrará na linha onde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4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é a VB.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ctangle 21"/>
          <p:cNvSpPr/>
          <p:nvPr/>
        </p:nvSpPr>
        <p:spPr>
          <a:xfrm>
            <a:off x="3276720" y="3024360"/>
            <a:ext cx="5549400" cy="672840"/>
          </a:xfrm>
          <a:prstGeom prst="rect">
            <a:avLst/>
          </a:prstGeom>
          <a:noFill/>
          <a:ln w="38100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307" name="Object 22"/>
          <p:cNvGraphicFramePr/>
          <p:nvPr/>
        </p:nvGraphicFramePr>
        <p:xfrm>
          <a:off x="236232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08" name="Object 2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6232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9" name="Object 23"/>
          <p:cNvGraphicFramePr/>
          <p:nvPr/>
        </p:nvGraphicFramePr>
        <p:xfrm>
          <a:off x="173844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10" name="Object 2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3844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1" name="Object 24"/>
          <p:cNvGraphicFramePr/>
          <p:nvPr/>
        </p:nvGraphicFramePr>
        <p:xfrm>
          <a:off x="323856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12" name="Object 2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23856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2" dur="indefinite" restart="never" nodeType="tmRoot">
          <p:childTnLst>
            <p:seq>
              <p:cTn id="973" dur="indefinite" nodeType="mainSeq">
                <p:childTnLst>
                  <p:par>
                    <p:cTn id="974" nodeType="clickEffect" fill="hold">
                      <p:stCondLst>
                        <p:cond delay="0"/>
                      </p:stCondLst>
                      <p:childTnLst>
                        <p:par>
                          <p:cTn id="9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nodeType="clickEffect" fill="hold">
                      <p:stCondLst>
                        <p:cond delay="indefinite"/>
                      </p:stCondLst>
                      <p:childTnLst>
                        <p:par>
                          <p:cTn id="9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3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4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nodeType="clickEffect" fill="hold">
                      <p:stCondLst>
                        <p:cond delay="indefinite"/>
                      </p:stCondLst>
                      <p:childTnLst>
                        <p:par>
                          <p:cTn id="9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9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0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nodeType="clickEffect" fill="hold">
                      <p:stCondLst>
                        <p:cond delay="indefinite"/>
                      </p:stCondLst>
                      <p:childTnLst>
                        <p:par>
                          <p:cTn id="9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5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6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98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0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" dur="1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nodeType="clickEffect" fill="hold">
                      <p:stCondLst>
                        <p:cond delay="indefinite"/>
                      </p:stCondLst>
                      <p:childTnLst>
                        <p:par>
                          <p:cTn id="10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6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7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0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1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9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1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2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3" dur="1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nodeType="clickEffect" fill="hold">
                      <p:stCondLst>
                        <p:cond delay="indefinite"/>
                      </p:stCondLst>
                      <p:childTnLst>
                        <p:par>
                          <p:cTn id="10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8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3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03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nodeType="clickEffect" fill="hold">
                      <p:stCondLst>
                        <p:cond delay="indefinite"/>
                      </p:stCondLst>
                      <p:childTnLst>
                        <p:par>
                          <p:cTn id="10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9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0" dur="500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4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5" dur="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4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2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4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5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6" dur="1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nodeType="clickEffect" fill="hold">
                      <p:stCondLst>
                        <p:cond delay="indefinite"/>
                      </p:stCondLst>
                      <p:childTnLst>
                        <p:par>
                          <p:cTn id="10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1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2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64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06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1905120" y="3581280"/>
            <a:ext cx="853416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nova solução será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= 9 ,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= 0,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=0 e 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=1 o lucro será agora de 13. Claramente a solução é melhor que a anterior.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Para decidir se existe alguma variável NB que aumentaria o lucro deve-se colocar o sistema novamente no formato inicial, com relação as variáveis básicas e não básicas.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15" name="Object 8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16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7" name="Object 9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18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9" name="Object 10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20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7" dur="indefinite" restart="never" nodeType="tmRoot">
          <p:childTnLst>
            <p:seq>
              <p:cTn id="1068" dur="indefinite" nodeType="mainSeq">
                <p:childTnLst>
                  <p:par>
                    <p:cTn id="1069" nodeType="clickEffect" fill="hold">
                      <p:stCondLst>
                        <p:cond delay="0"/>
                      </p:stCondLst>
                      <p:childTnLst>
                        <p:par>
                          <p:cTn id="10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7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nodeType="clickEffect" fill="hold">
                      <p:stCondLst>
                        <p:cond delay="indefinite"/>
                      </p:stCondLst>
                      <p:childTnLst>
                        <p:par>
                          <p:cTn id="10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8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9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nodeType="clickEffect" fill="hold">
                      <p:stCondLst>
                        <p:cond delay="indefinite"/>
                      </p:stCondLst>
                      <p:childTnLst>
                        <p:par>
                          <p:cTn id="10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4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5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1752480" y="3733920"/>
            <a:ext cx="891504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procedimento é semelhante, através de operações elementares colocar a variável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com coeficiente 1 na linha onde ela entrou e zero nas demais.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Multiplique a linha onde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entrou por 3/2 para fazer seu coeficiente unitário.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23" name="Object 8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24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5" name="Object 9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26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7" name="Object 10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28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9" name="Object 12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30" name="Object 12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6" dur="indefinite" restart="never" nodeType="tmRoot">
          <p:childTnLst>
            <p:seq>
              <p:cTn id="1087" dur="indefinite" nodeType="mainSeq">
                <p:childTnLst>
                  <p:par>
                    <p:cTn id="1088" nodeType="clickEffect" fill="hold">
                      <p:stCondLst>
                        <p:cond delay="0"/>
                      </p:stCondLst>
                      <p:childTnLst>
                        <p:par>
                          <p:cTn id="10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nodeType="clickEffect" fill="hold">
                      <p:stCondLst>
                        <p:cond delay="indefinite"/>
                      </p:stCondLst>
                      <p:childTnLst>
                        <p:par>
                          <p:cTn id="10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7" dur="5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nodeType="clickEffect" fill="hold">
                      <p:stCondLst>
                        <p:cond delay="indefinite"/>
                      </p:stCondLst>
                      <p:childTnLst>
                        <p:par>
                          <p:cTn id="1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3" dur="5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4" dur="5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1752480" y="3886200"/>
            <a:ext cx="8915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Escalonando: multiplique a linha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por -1/9 e some com a linha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Rectangle 8"/>
          <p:cNvSpPr/>
          <p:nvPr/>
        </p:nvSpPr>
        <p:spPr>
          <a:xfrm>
            <a:off x="3962520" y="1676520"/>
            <a:ext cx="1142640" cy="2209320"/>
          </a:xfrm>
          <a:prstGeom prst="rect">
            <a:avLst/>
          </a:prstGeom>
          <a:noFill/>
          <a:ln w="5715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334" name="Object 9"/>
          <p:cNvGraphicFramePr/>
          <p:nvPr/>
        </p:nvGraphicFramePr>
        <p:xfrm>
          <a:off x="3166920" y="1714680"/>
          <a:ext cx="62812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5" name="Object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6920" y="17146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36" name="Object 10"/>
          <p:cNvGraphicFramePr/>
          <p:nvPr/>
        </p:nvGraphicFramePr>
        <p:xfrm>
          <a:off x="2881440" y="2428920"/>
          <a:ext cx="556704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37" name="Object 1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8814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38" name="Object 17"/>
          <p:cNvGraphicFramePr/>
          <p:nvPr/>
        </p:nvGraphicFramePr>
        <p:xfrm>
          <a:off x="2900520" y="4857840"/>
          <a:ext cx="6281280" cy="4456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39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900520" y="485784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40" name="Object 18"/>
          <p:cNvGraphicFramePr/>
          <p:nvPr/>
        </p:nvGraphicFramePr>
        <p:xfrm>
          <a:off x="2649600" y="5572080"/>
          <a:ext cx="5497200" cy="50112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41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649600" y="557208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42" name="Object 19"/>
          <p:cNvGraphicFramePr/>
          <p:nvPr/>
        </p:nvGraphicFramePr>
        <p:xfrm>
          <a:off x="3524400" y="3071880"/>
          <a:ext cx="5914800" cy="4964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343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524400" y="307188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44" name="Object 20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345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5" dur="indefinite" restart="never" nodeType="tmRoot">
          <p:childTnLst>
            <p:seq>
              <p:cTn id="1106" dur="indefinite" nodeType="mainSeq">
                <p:childTnLst>
                  <p:par>
                    <p:cTn id="1107" nodeType="clickEffect" fill="hold">
                      <p:stCondLst>
                        <p:cond delay="0"/>
                      </p:stCondLst>
                      <p:childTnLst>
                        <p:par>
                          <p:cTn id="1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nodeType="clickEffect" fill="hold">
                      <p:stCondLst>
                        <p:cond delay="indefinite"/>
                      </p:stCondLst>
                      <p:childTnLst>
                        <p:par>
                          <p:cTn id="1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6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7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119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12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752480" y="3962520"/>
            <a:ext cx="8915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Escalonando: multiplique a linha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por 5/9 e some com a linha do lucro.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48" name="Object 13"/>
          <p:cNvGraphicFramePr/>
          <p:nvPr/>
        </p:nvGraphicFramePr>
        <p:xfrm>
          <a:off x="2546280" y="1857240"/>
          <a:ext cx="62812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49" name="Object 1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46280" y="185724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0" name="Object 14"/>
          <p:cNvGraphicFramePr/>
          <p:nvPr/>
        </p:nvGraphicFramePr>
        <p:xfrm>
          <a:off x="2295360" y="2571840"/>
          <a:ext cx="549720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51" name="Object 1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95360" y="257184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2" name="Object 15"/>
          <p:cNvGraphicFramePr/>
          <p:nvPr/>
        </p:nvGraphicFramePr>
        <p:xfrm>
          <a:off x="3452760" y="3143160"/>
          <a:ext cx="5914800" cy="496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53" name="Object 1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52760" y="314316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4" name="Object 16"/>
          <p:cNvGraphicFramePr/>
          <p:nvPr/>
        </p:nvGraphicFramePr>
        <p:xfrm>
          <a:off x="2854440" y="4857840"/>
          <a:ext cx="6374880" cy="44568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55" name="Object 1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854440" y="4857840"/>
                    <a:ext cx="63748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6" name="Object 17"/>
          <p:cNvGraphicFramePr/>
          <p:nvPr/>
        </p:nvGraphicFramePr>
        <p:xfrm>
          <a:off x="2649600" y="5572080"/>
          <a:ext cx="5497200" cy="50112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357" name="Object 1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649600" y="557208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8" name="Object 18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359" name="Object 18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2" dur="indefinite" restart="never" nodeType="tmRoot">
          <p:childTnLst>
            <p:seq>
              <p:cTn id="1123" dur="indefinite" nodeType="mainSeq">
                <p:childTnLst>
                  <p:par>
                    <p:cTn id="1124" nodeType="clickEffect" fill="hold">
                      <p:stCondLst>
                        <p:cond delay="0"/>
                      </p:stCondLst>
                      <p:childTnLst>
                        <p:par>
                          <p:cTn id="11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nodeType="clickEffect" fill="hold">
                      <p:stCondLst>
                        <p:cond delay="indefinite"/>
                      </p:stCondLst>
                      <p:childTnLst>
                        <p:par>
                          <p:cTn id="1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3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4" dur="5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Método SIMPLEX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1752480" y="3581280"/>
            <a:ext cx="8915040" cy="335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Note que agora nenhuma variável contribuiria para aumentar o lucro, isto caracteriza a solução ótima.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este mesmo procedimento for delineado e automatizado constituirá um algoritmo para solução, o algoritmo SIMPLEX.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Utilizando-se os quadros os passos ficaram mais fáceis de serem implementados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62" name="Object 8"/>
          <p:cNvGraphicFramePr/>
          <p:nvPr/>
        </p:nvGraphicFramePr>
        <p:xfrm>
          <a:off x="2238480" y="1785960"/>
          <a:ext cx="63748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63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38480" y="1785960"/>
                    <a:ext cx="63748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64" name="Object 9"/>
          <p:cNvGraphicFramePr/>
          <p:nvPr/>
        </p:nvGraphicFramePr>
        <p:xfrm>
          <a:off x="2033640" y="2500200"/>
          <a:ext cx="549720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65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33640" y="250020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66" name="Object 10"/>
          <p:cNvGraphicFramePr/>
          <p:nvPr/>
        </p:nvGraphicFramePr>
        <p:xfrm>
          <a:off x="2548080" y="2928960"/>
          <a:ext cx="5914800" cy="496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67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548080" y="292896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5" dur="indefinite" restart="never" nodeType="tmRoot">
          <p:childTnLst>
            <p:seq>
              <p:cTn id="1136" dur="indefinite" nodeType="mainSeq">
                <p:childTnLst>
                  <p:par>
                    <p:cTn id="1137" nodeType="clickEffect" fill="hold">
                      <p:stCondLst>
                        <p:cond delay="0"/>
                      </p:stCondLst>
                      <p:childTnLst>
                        <p:par>
                          <p:cTn id="1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4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nodeType="clickEffect" fill="hold">
                      <p:stCondLst>
                        <p:cond delay="indefinite"/>
                      </p:stCondLst>
                      <p:childTnLst>
                        <p:par>
                          <p:cTn id="11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6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7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8" nodeType="clickEffect" fill="hold">
                      <p:stCondLst>
                        <p:cond delay="indefinite"/>
                      </p:stCondLst>
                      <p:childTnLst>
                        <p:par>
                          <p:cTn id="1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2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3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4" nodeType="clickEffect" fill="hold">
                      <p:stCondLst>
                        <p:cond delay="indefinite"/>
                      </p:stCondLst>
                      <p:childTnLst>
                        <p:par>
                          <p:cTn id="1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8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9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da Solução Gráfica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895480" y="1981080"/>
            <a:ext cx="6705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Quantas perguntas foram respondidas?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Quantas fábricas teriam 2 produtos e apenas dois recursos? Ou duas restrições?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se pode obter um método analítico para resolver o problema?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Qual a utilidade deste método?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nodeType="clickEffect" fill="hold">
                      <p:stCondLst>
                        <p:cond delay="0"/>
                      </p:stCondLst>
                      <p:childTnLst>
                        <p:par>
                          <p:cTn id="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09680" y="60948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 2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828800" y="1676520"/>
            <a:ext cx="8534160" cy="586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grande fábrica de móveis dispõe em estoque de 300m</a:t>
            </a:r>
            <a:r>
              <a:rPr b="0" lang="pt-BR" sz="28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 tábuas, 600m de pranchas e 500m de painéis de aglomerado.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Oferece normalmente 4 modelos de móveis: Escrivaninha, Mesa, Armário e Prateleira.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Os modelos são vendidos respectivamente por $100,00; $80,00; $120,00; $30,00.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 consomem: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Escrivaninha: 1m tábua, 3m de painéis.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Mesa: 1m tábua, 1m prancha, 2m painéis.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Armário: 1m tábua, 1m prancha, 4 painéis.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</a:rPr>
              <a:t>Prateleira: 4m tábua, 2 de prancha.</a:t>
            </a:r>
            <a:endParaRPr b="0" lang="pt-BR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0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nodeType="clickEffect" fill="hold">
                      <p:stCondLst>
                        <p:cond delay="indefinite"/>
                      </p:stCondLst>
                      <p:childTnLst>
                        <p:par>
                          <p:cTn id="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nodeType="clickEffect" fill="hold">
                      <p:stCondLst>
                        <p:cond delay="indefinite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nodeType="clickEffect" fill="hold">
                      <p:stCondLst>
                        <p:cond delay="indefinite"/>
                      </p:stCondLst>
                      <p:childTnLst>
                        <p:par>
                          <p:cTn id="1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Pergunta-se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6933960" cy="32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Quanto a empresa deve fabricar de cada produto para ter a maior receita?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Caso se obtenha algum recurso financeiro externo, para investimento em expansão, em quais dos recursos a empresa deveria aplicá-lo 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nodeType="clickEffect" fill="hold">
                      <p:stCondLst>
                        <p:cond delay="0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Transformando os dados em expressões matemáticas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981080" y="2349360"/>
            <a:ext cx="8178480" cy="262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função receita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Não havendo economia de escala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É claro que a receita máxima seria ilimitada se não fosse a escassez de recursos.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4" name="Object 4"/>
          <p:cNvGraphicFramePr/>
          <p:nvPr/>
        </p:nvGraphicFramePr>
        <p:xfrm>
          <a:off x="2438280" y="4648320"/>
          <a:ext cx="7467120" cy="7776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05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438280" y="4648320"/>
                    <a:ext cx="7467120" cy="777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nodeType="clickEffect" fill="hold">
                      <p:stCondLst>
                        <p:cond delay="0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nodeType="clickEffect" fill="hold">
                      <p:stCondLst>
                        <p:cond delay="indefinite"/>
                      </p:stCondLst>
                      <p:childTnLst>
                        <p:par>
                          <p:cTn id="1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nodeType="clickEffect" fill="hold">
                      <p:stCondLst>
                        <p:cond delay="indefinite"/>
                      </p:stCondLst>
                      <p:childTnLst>
                        <p:par>
                          <p:cTn id="1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nodeType="clickEffect" fill="hold">
                      <p:stCondLst>
                        <p:cond delay="indefinite"/>
                      </p:stCondLst>
                      <p:childTnLst>
                        <p:par>
                          <p:cTn id="1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Transformando os dados em expressões matemáticas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09680" y="1676520"/>
            <a:ext cx="7772040" cy="251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restrições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As quantidades utilizadas devem ser menor ou igual às quantidades disponíveis.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As quantidades de fabricação devem ser não negativas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8" name="Object 4"/>
          <p:cNvGraphicFramePr/>
          <p:nvPr/>
        </p:nvGraphicFramePr>
        <p:xfrm>
          <a:off x="2362320" y="3695760"/>
          <a:ext cx="7237080" cy="12171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09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62320" y="3695760"/>
                    <a:ext cx="7237080" cy="1217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0" name="Object 5"/>
          <p:cNvGraphicFramePr/>
          <p:nvPr/>
        </p:nvGraphicFramePr>
        <p:xfrm>
          <a:off x="1774800" y="5797440"/>
          <a:ext cx="803412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11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74800" y="5797440"/>
                    <a:ext cx="803412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2" name="Object 6"/>
          <p:cNvGraphicFramePr/>
          <p:nvPr/>
        </p:nvGraphicFramePr>
        <p:xfrm>
          <a:off x="2389320" y="4264200"/>
          <a:ext cx="7171920" cy="1450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13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389320" y="4264200"/>
                    <a:ext cx="7171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4" name="Object 7"/>
          <p:cNvGraphicFramePr/>
          <p:nvPr/>
        </p:nvGraphicFramePr>
        <p:xfrm>
          <a:off x="2451240" y="5025960"/>
          <a:ext cx="7063920" cy="1450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15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451240" y="5025960"/>
                    <a:ext cx="7063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nodeType="clickEffect" fill="hold">
                      <p:stCondLst>
                        <p:cond delay="0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nodeType="clickEffect" fill="hold">
                      <p:stCondLst>
                        <p:cond delay="indefinite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modelo do problema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7" name="Object 3"/>
          <p:cNvGraphicFramePr/>
          <p:nvPr/>
        </p:nvGraphicFramePr>
        <p:xfrm>
          <a:off x="1600200" y="1600200"/>
          <a:ext cx="9037440" cy="10123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1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00200" y="1600200"/>
                    <a:ext cx="9037440" cy="1012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9" name="Object 4"/>
          <p:cNvGraphicFramePr/>
          <p:nvPr/>
        </p:nvGraphicFramePr>
        <p:xfrm>
          <a:off x="2209680" y="5410080"/>
          <a:ext cx="803412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20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09680" y="5410080"/>
                    <a:ext cx="803412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1" name="Object 5"/>
          <p:cNvGraphicFramePr/>
          <p:nvPr/>
        </p:nvGraphicFramePr>
        <p:xfrm>
          <a:off x="2389320" y="3276720"/>
          <a:ext cx="7171920" cy="1450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22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389320" y="3276720"/>
                    <a:ext cx="7171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3" name="Object 6"/>
          <p:cNvGraphicFramePr/>
          <p:nvPr/>
        </p:nvGraphicFramePr>
        <p:xfrm>
          <a:off x="2451240" y="2549520"/>
          <a:ext cx="7160760" cy="12045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24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451240" y="2549520"/>
                    <a:ext cx="7160760" cy="1204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5" name="Object 7"/>
          <p:cNvGraphicFramePr/>
          <p:nvPr/>
        </p:nvGraphicFramePr>
        <p:xfrm>
          <a:off x="2451240" y="4191120"/>
          <a:ext cx="7063920" cy="14504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126" name="Object 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451240" y="4191120"/>
                    <a:ext cx="7063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nodeType="clickEffect" fill="hold">
                      <p:stCondLst>
                        <p:cond delay="0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nodeType="clickEffect" fill="hold">
                      <p:stCondLst>
                        <p:cond delay="indefinite"/>
                      </p:stCondLst>
                      <p:childTnLst>
                        <p:par>
                          <p:cTn id="2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nodeType="clickEffect" fill="hold">
                      <p:stCondLst>
                        <p:cond delay="indefinite"/>
                      </p:stCondLst>
                      <p:childTnLst>
                        <p:par>
                          <p:cTn id="2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LibreOffice/7.4.4.2$Windows_X86_64 LibreOffice_project/85569322deea74ec9134968a29af2df5663baa21</Application>
  <AppVersion>15.0000</AppVersion>
  <Words>1521</Words>
  <Paragraphs>151</Paragraphs>
  <Company>Unisc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2022-08-15T10:58:15Z</dcterms:created>
  <dc:creator>Administrador</dc:creator>
  <dc:description/>
  <dc:language>pt-BR</dc:language>
  <cp:lastModifiedBy>Administrador</cp:lastModifiedBy>
  <dcterms:modified xsi:type="dcterms:W3CDTF">2022-08-15T10:58:55Z</dcterms:modified>
  <cp:revision>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37</vt:i4>
  </property>
</Properties>
</file>